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400" r:id="rId2"/>
    <p:sldId id="401" r:id="rId3"/>
    <p:sldId id="398" r:id="rId4"/>
    <p:sldId id="399" r:id="rId5"/>
    <p:sldId id="397" r:id="rId6"/>
    <p:sldId id="402" r:id="rId7"/>
    <p:sldId id="403" r:id="rId8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B301"/>
    <a:srgbClr val="79AF43"/>
    <a:srgbClr val="C42772"/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59" autoAdjust="0"/>
    <p:restoredTop sz="89237" autoAdjust="0"/>
  </p:normalViewPr>
  <p:slideViewPr>
    <p:cSldViewPr>
      <p:cViewPr varScale="1">
        <p:scale>
          <a:sx n="100" d="100"/>
          <a:sy n="100" d="100"/>
        </p:scale>
        <p:origin x="105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95" d="100"/>
        <a:sy n="9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BFA8FD-E5DB-044B-B4E3-4C174CFA81BE}" type="doc">
      <dgm:prSet loTypeId="urn:microsoft.com/office/officeart/2005/8/layout/chevron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E136407F-A4BD-4048-93C7-AE5C8D031B1A}">
      <dgm:prSet phldrT="[Text]" custT="1"/>
      <dgm:spPr/>
      <dgm:t>
        <a:bodyPr/>
        <a:lstStyle/>
        <a:p>
          <a:r>
            <a:rPr lang="en-GB" sz="2000" dirty="0"/>
            <a:t>Autumn </a:t>
          </a:r>
        </a:p>
        <a:p>
          <a:r>
            <a:rPr lang="en-GB" sz="2000" dirty="0"/>
            <a:t>2019</a:t>
          </a:r>
        </a:p>
      </dgm:t>
    </dgm:pt>
    <dgm:pt modelId="{87E3E2C1-849E-564F-BF3A-9BF5B269D08F}" type="parTrans" cxnId="{AF81FDCC-81B4-8D4A-AE9E-B366B0A21579}">
      <dgm:prSet/>
      <dgm:spPr/>
      <dgm:t>
        <a:bodyPr/>
        <a:lstStyle/>
        <a:p>
          <a:endParaRPr lang="en-GB"/>
        </a:p>
      </dgm:t>
    </dgm:pt>
    <dgm:pt modelId="{5DB6B0AD-72CF-AF4E-A6E0-C0111340231D}" type="sibTrans" cxnId="{AF81FDCC-81B4-8D4A-AE9E-B366B0A21579}">
      <dgm:prSet/>
      <dgm:spPr/>
      <dgm:t>
        <a:bodyPr/>
        <a:lstStyle/>
        <a:p>
          <a:endParaRPr lang="en-GB"/>
        </a:p>
      </dgm:t>
    </dgm:pt>
    <dgm:pt modelId="{2FF12193-0FCF-364E-9532-202D492A9206}">
      <dgm:prSet phldrT="[Text]"/>
      <dgm:spPr/>
      <dgm:t>
        <a:bodyPr/>
        <a:lstStyle/>
        <a:p>
          <a:r>
            <a:rPr lang="en-GB" dirty="0"/>
            <a:t>Functionality list defined with instrument teams</a:t>
          </a:r>
        </a:p>
      </dgm:t>
    </dgm:pt>
    <dgm:pt modelId="{B2D11AB0-830F-8040-B971-6FF46E1A1EB5}" type="parTrans" cxnId="{96493476-BF49-934B-8D5A-06EA3B25FE31}">
      <dgm:prSet/>
      <dgm:spPr/>
      <dgm:t>
        <a:bodyPr/>
        <a:lstStyle/>
        <a:p>
          <a:endParaRPr lang="en-GB"/>
        </a:p>
      </dgm:t>
    </dgm:pt>
    <dgm:pt modelId="{07686414-5F10-CE4B-8B0A-18DADFA2BBC8}" type="sibTrans" cxnId="{96493476-BF49-934B-8D5A-06EA3B25FE31}">
      <dgm:prSet/>
      <dgm:spPr/>
      <dgm:t>
        <a:bodyPr/>
        <a:lstStyle/>
        <a:p>
          <a:endParaRPr lang="en-GB"/>
        </a:p>
      </dgm:t>
    </dgm:pt>
    <dgm:pt modelId="{C1C82E4B-851D-6B44-9BD0-0292194E8B17}">
      <dgm:prSet phldrT="[Text]" custT="1"/>
      <dgm:spPr/>
      <dgm:t>
        <a:bodyPr/>
        <a:lstStyle/>
        <a:p>
          <a:r>
            <a:rPr lang="en-GB" sz="2000" dirty="0"/>
            <a:t>Spring </a:t>
          </a:r>
        </a:p>
        <a:p>
          <a:r>
            <a:rPr lang="en-GB" sz="2000" dirty="0"/>
            <a:t>2020</a:t>
          </a:r>
        </a:p>
      </dgm:t>
    </dgm:pt>
    <dgm:pt modelId="{36F39EBE-DB66-6D43-8653-3792ED9B9823}" type="parTrans" cxnId="{B9BD83A9-D3B2-714C-B236-1853BD345221}">
      <dgm:prSet/>
      <dgm:spPr/>
      <dgm:t>
        <a:bodyPr/>
        <a:lstStyle/>
        <a:p>
          <a:endParaRPr lang="en-GB"/>
        </a:p>
      </dgm:t>
    </dgm:pt>
    <dgm:pt modelId="{7714553A-180A-F44F-9D5D-D7AADBA4F244}" type="sibTrans" cxnId="{B9BD83A9-D3B2-714C-B236-1853BD345221}">
      <dgm:prSet/>
      <dgm:spPr/>
      <dgm:t>
        <a:bodyPr/>
        <a:lstStyle/>
        <a:p>
          <a:endParaRPr lang="en-GB"/>
        </a:p>
      </dgm:t>
    </dgm:pt>
    <dgm:pt modelId="{26BD2BD9-74CD-554E-ACD2-E139D96377C3}">
      <dgm:prSet phldrT="[Text]"/>
      <dgm:spPr/>
      <dgm:t>
        <a:bodyPr/>
        <a:lstStyle/>
        <a:p>
          <a:r>
            <a:rPr lang="en-GB" dirty="0"/>
            <a:t>Functionality List sent to STAP </a:t>
          </a:r>
        </a:p>
      </dgm:t>
    </dgm:pt>
    <dgm:pt modelId="{D4EED2BB-1262-8847-A668-7C3874A0FA7E}" type="parTrans" cxnId="{977EF6CD-1A89-7C44-9289-68C408D97CE9}">
      <dgm:prSet/>
      <dgm:spPr/>
      <dgm:t>
        <a:bodyPr/>
        <a:lstStyle/>
        <a:p>
          <a:endParaRPr lang="en-GB"/>
        </a:p>
      </dgm:t>
    </dgm:pt>
    <dgm:pt modelId="{A49DAC71-A188-494C-913B-262276900FC2}" type="sibTrans" cxnId="{977EF6CD-1A89-7C44-9289-68C408D97CE9}">
      <dgm:prSet/>
      <dgm:spPr/>
      <dgm:t>
        <a:bodyPr/>
        <a:lstStyle/>
        <a:p>
          <a:endParaRPr lang="en-GB"/>
        </a:p>
      </dgm:t>
    </dgm:pt>
    <dgm:pt modelId="{1B877BE3-40A8-CE4E-9655-7AEC9D754B85}">
      <dgm:prSet phldrT="[Text]"/>
      <dgm:spPr/>
      <dgm:t>
        <a:bodyPr/>
        <a:lstStyle/>
        <a:p>
          <a:r>
            <a:rPr lang="en-GB" dirty="0"/>
            <a:t>Joachim started working on the RoadMap </a:t>
          </a:r>
        </a:p>
      </dgm:t>
    </dgm:pt>
    <dgm:pt modelId="{A5839723-187D-6D49-BC70-B08429051EEA}" type="parTrans" cxnId="{3E96F4BE-701C-114B-BC85-980D3747C287}">
      <dgm:prSet/>
      <dgm:spPr/>
      <dgm:t>
        <a:bodyPr/>
        <a:lstStyle/>
        <a:p>
          <a:endParaRPr lang="en-GB"/>
        </a:p>
      </dgm:t>
    </dgm:pt>
    <dgm:pt modelId="{2A05D903-3337-5748-A0F2-E6EA7960BA89}" type="sibTrans" cxnId="{3E96F4BE-701C-114B-BC85-980D3747C287}">
      <dgm:prSet/>
      <dgm:spPr/>
      <dgm:t>
        <a:bodyPr/>
        <a:lstStyle/>
        <a:p>
          <a:endParaRPr lang="en-GB"/>
        </a:p>
      </dgm:t>
    </dgm:pt>
    <dgm:pt modelId="{A98FF715-1EC5-7746-B38A-2B5F9FDF984E}">
      <dgm:prSet phldrT="[Text]" custT="1"/>
      <dgm:spPr/>
      <dgm:t>
        <a:bodyPr/>
        <a:lstStyle/>
        <a:p>
          <a:r>
            <a:rPr lang="en-GB" sz="2000" dirty="0"/>
            <a:t>Autumn </a:t>
          </a:r>
        </a:p>
        <a:p>
          <a:r>
            <a:rPr lang="en-GB" sz="2000" dirty="0"/>
            <a:t>2020</a:t>
          </a:r>
        </a:p>
      </dgm:t>
    </dgm:pt>
    <dgm:pt modelId="{DB2DE4F7-7DC3-BC40-A53E-613A3C102A58}" type="parTrans" cxnId="{C7124F73-63C7-6748-9E29-4ED1C644AB6C}">
      <dgm:prSet/>
      <dgm:spPr/>
      <dgm:t>
        <a:bodyPr/>
        <a:lstStyle/>
        <a:p>
          <a:endParaRPr lang="en-GB"/>
        </a:p>
      </dgm:t>
    </dgm:pt>
    <dgm:pt modelId="{0B1C3A7F-1170-9145-BEF0-18712053179E}" type="sibTrans" cxnId="{C7124F73-63C7-6748-9E29-4ED1C644AB6C}">
      <dgm:prSet/>
      <dgm:spPr/>
      <dgm:t>
        <a:bodyPr/>
        <a:lstStyle/>
        <a:p>
          <a:endParaRPr lang="en-GB"/>
        </a:p>
      </dgm:t>
    </dgm:pt>
    <dgm:pt modelId="{6F8A0FD9-803A-7C42-A18B-94C0279E6D52}">
      <dgm:prSet phldrT="[Text]"/>
      <dgm:spPr/>
      <dgm:t>
        <a:bodyPr/>
        <a:lstStyle/>
        <a:p>
          <a:r>
            <a:rPr lang="en-GB" dirty="0"/>
            <a:t>Feedback on the RoadMap</a:t>
          </a:r>
        </a:p>
      </dgm:t>
    </dgm:pt>
    <dgm:pt modelId="{0B75351B-3682-834E-BD39-42AACFACFC45}" type="parTrans" cxnId="{216CAF87-9664-D84A-B0EB-14B948541DAB}">
      <dgm:prSet/>
      <dgm:spPr/>
      <dgm:t>
        <a:bodyPr/>
        <a:lstStyle/>
        <a:p>
          <a:endParaRPr lang="en-GB"/>
        </a:p>
      </dgm:t>
    </dgm:pt>
    <dgm:pt modelId="{CADB43DA-279C-CA48-BC1E-65D9B2C3C9D3}" type="sibTrans" cxnId="{216CAF87-9664-D84A-B0EB-14B948541DAB}">
      <dgm:prSet/>
      <dgm:spPr/>
      <dgm:t>
        <a:bodyPr/>
        <a:lstStyle/>
        <a:p>
          <a:endParaRPr lang="en-GB"/>
        </a:p>
      </dgm:t>
    </dgm:pt>
    <dgm:pt modelId="{1D14DE49-98B2-F846-B124-C2D3D0FA813A}" type="pres">
      <dgm:prSet presAssocID="{A0BFA8FD-E5DB-044B-B4E3-4C174CFA81BE}" presName="linearFlow" presStyleCnt="0">
        <dgm:presLayoutVars>
          <dgm:dir/>
          <dgm:animLvl val="lvl"/>
          <dgm:resizeHandles val="exact"/>
        </dgm:presLayoutVars>
      </dgm:prSet>
      <dgm:spPr/>
    </dgm:pt>
    <dgm:pt modelId="{E051B708-F5CF-FC46-8253-762D492E275D}" type="pres">
      <dgm:prSet presAssocID="{E136407F-A4BD-4048-93C7-AE5C8D031B1A}" presName="composite" presStyleCnt="0"/>
      <dgm:spPr/>
    </dgm:pt>
    <dgm:pt modelId="{7681C882-457B-7044-AF0F-99936DE6A571}" type="pres">
      <dgm:prSet presAssocID="{E136407F-A4BD-4048-93C7-AE5C8D031B1A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D1D007EE-D620-1345-BED2-2AC26BCB7F3D}" type="pres">
      <dgm:prSet presAssocID="{E136407F-A4BD-4048-93C7-AE5C8D031B1A}" presName="descendantText" presStyleLbl="alignAcc1" presStyleIdx="0" presStyleCnt="3">
        <dgm:presLayoutVars>
          <dgm:bulletEnabled val="1"/>
        </dgm:presLayoutVars>
      </dgm:prSet>
      <dgm:spPr/>
    </dgm:pt>
    <dgm:pt modelId="{AEC97BAC-49F8-DD49-ADF8-2FC546D1FEC3}" type="pres">
      <dgm:prSet presAssocID="{5DB6B0AD-72CF-AF4E-A6E0-C0111340231D}" presName="sp" presStyleCnt="0"/>
      <dgm:spPr/>
    </dgm:pt>
    <dgm:pt modelId="{792C6705-2AD2-8045-96E1-6D9387F63D81}" type="pres">
      <dgm:prSet presAssocID="{C1C82E4B-851D-6B44-9BD0-0292194E8B17}" presName="composite" presStyleCnt="0"/>
      <dgm:spPr/>
    </dgm:pt>
    <dgm:pt modelId="{8BC00565-7CF8-7348-A07F-B540EBA6500C}" type="pres">
      <dgm:prSet presAssocID="{C1C82E4B-851D-6B44-9BD0-0292194E8B17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7C77AEB4-437D-7D44-8B03-74CE4A8F5414}" type="pres">
      <dgm:prSet presAssocID="{C1C82E4B-851D-6B44-9BD0-0292194E8B17}" presName="descendantText" presStyleLbl="alignAcc1" presStyleIdx="1" presStyleCnt="3">
        <dgm:presLayoutVars>
          <dgm:bulletEnabled val="1"/>
        </dgm:presLayoutVars>
      </dgm:prSet>
      <dgm:spPr/>
    </dgm:pt>
    <dgm:pt modelId="{980C746F-7EB3-8B42-B921-E8B78C626B1D}" type="pres">
      <dgm:prSet presAssocID="{7714553A-180A-F44F-9D5D-D7AADBA4F244}" presName="sp" presStyleCnt="0"/>
      <dgm:spPr/>
    </dgm:pt>
    <dgm:pt modelId="{72E966FE-C7B8-C54D-9354-11CEAE017600}" type="pres">
      <dgm:prSet presAssocID="{A98FF715-1EC5-7746-B38A-2B5F9FDF984E}" presName="composite" presStyleCnt="0"/>
      <dgm:spPr/>
    </dgm:pt>
    <dgm:pt modelId="{88E4D851-355C-0540-875B-36FB91C59CF9}" type="pres">
      <dgm:prSet presAssocID="{A98FF715-1EC5-7746-B38A-2B5F9FDF984E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9832F7B2-4971-3749-B25F-D2A6ED02942F}" type="pres">
      <dgm:prSet presAssocID="{A98FF715-1EC5-7746-B38A-2B5F9FDF984E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C7382C17-5866-E141-9DA2-DCDEED341B54}" type="presOf" srcId="{E136407F-A4BD-4048-93C7-AE5C8D031B1A}" destId="{7681C882-457B-7044-AF0F-99936DE6A571}" srcOrd="0" destOrd="0" presId="urn:microsoft.com/office/officeart/2005/8/layout/chevron2"/>
    <dgm:cxn modelId="{6F950628-1D3A-CD4E-A570-F99C76B03194}" type="presOf" srcId="{2FF12193-0FCF-364E-9532-202D492A9206}" destId="{D1D007EE-D620-1345-BED2-2AC26BCB7F3D}" srcOrd="0" destOrd="0" presId="urn:microsoft.com/office/officeart/2005/8/layout/chevron2"/>
    <dgm:cxn modelId="{96738436-BD91-5542-AA33-6F2689B9F0DA}" type="presOf" srcId="{6F8A0FD9-803A-7C42-A18B-94C0279E6D52}" destId="{9832F7B2-4971-3749-B25F-D2A6ED02942F}" srcOrd="0" destOrd="0" presId="urn:microsoft.com/office/officeart/2005/8/layout/chevron2"/>
    <dgm:cxn modelId="{BAABEB60-EFE6-CC46-B6EE-CAB70C408658}" type="presOf" srcId="{A0BFA8FD-E5DB-044B-B4E3-4C174CFA81BE}" destId="{1D14DE49-98B2-F846-B124-C2D3D0FA813A}" srcOrd="0" destOrd="0" presId="urn:microsoft.com/office/officeart/2005/8/layout/chevron2"/>
    <dgm:cxn modelId="{B2C21F63-8A3D-B44D-87E8-2F4B0212B519}" type="presOf" srcId="{26BD2BD9-74CD-554E-ACD2-E139D96377C3}" destId="{7C77AEB4-437D-7D44-8B03-74CE4A8F5414}" srcOrd="0" destOrd="0" presId="urn:microsoft.com/office/officeart/2005/8/layout/chevron2"/>
    <dgm:cxn modelId="{4A62CC69-8863-3248-890E-19AED8960BD2}" type="presOf" srcId="{A98FF715-1EC5-7746-B38A-2B5F9FDF984E}" destId="{88E4D851-355C-0540-875B-36FB91C59CF9}" srcOrd="0" destOrd="0" presId="urn:microsoft.com/office/officeart/2005/8/layout/chevron2"/>
    <dgm:cxn modelId="{C7124F73-63C7-6748-9E29-4ED1C644AB6C}" srcId="{A0BFA8FD-E5DB-044B-B4E3-4C174CFA81BE}" destId="{A98FF715-1EC5-7746-B38A-2B5F9FDF984E}" srcOrd="2" destOrd="0" parTransId="{DB2DE4F7-7DC3-BC40-A53E-613A3C102A58}" sibTransId="{0B1C3A7F-1170-9145-BEF0-18712053179E}"/>
    <dgm:cxn modelId="{96493476-BF49-934B-8D5A-06EA3B25FE31}" srcId="{E136407F-A4BD-4048-93C7-AE5C8D031B1A}" destId="{2FF12193-0FCF-364E-9532-202D492A9206}" srcOrd="0" destOrd="0" parTransId="{B2D11AB0-830F-8040-B971-6FF46E1A1EB5}" sibTransId="{07686414-5F10-CE4B-8B0A-18DADFA2BBC8}"/>
    <dgm:cxn modelId="{216CAF87-9664-D84A-B0EB-14B948541DAB}" srcId="{A98FF715-1EC5-7746-B38A-2B5F9FDF984E}" destId="{6F8A0FD9-803A-7C42-A18B-94C0279E6D52}" srcOrd="0" destOrd="0" parTransId="{0B75351B-3682-834E-BD39-42AACFACFC45}" sibTransId="{CADB43DA-279C-CA48-BC1E-65D9B2C3C9D3}"/>
    <dgm:cxn modelId="{B9BD83A9-D3B2-714C-B236-1853BD345221}" srcId="{A0BFA8FD-E5DB-044B-B4E3-4C174CFA81BE}" destId="{C1C82E4B-851D-6B44-9BD0-0292194E8B17}" srcOrd="1" destOrd="0" parTransId="{36F39EBE-DB66-6D43-8653-3792ED9B9823}" sibTransId="{7714553A-180A-F44F-9D5D-D7AADBA4F244}"/>
    <dgm:cxn modelId="{3CC8B8AA-768B-BC40-AA1B-61E9AB7725B2}" type="presOf" srcId="{C1C82E4B-851D-6B44-9BD0-0292194E8B17}" destId="{8BC00565-7CF8-7348-A07F-B540EBA6500C}" srcOrd="0" destOrd="0" presId="urn:microsoft.com/office/officeart/2005/8/layout/chevron2"/>
    <dgm:cxn modelId="{3E96F4BE-701C-114B-BC85-980D3747C287}" srcId="{C1C82E4B-851D-6B44-9BD0-0292194E8B17}" destId="{1B877BE3-40A8-CE4E-9655-7AEC9D754B85}" srcOrd="1" destOrd="0" parTransId="{A5839723-187D-6D49-BC70-B08429051EEA}" sibTransId="{2A05D903-3337-5748-A0F2-E6EA7960BA89}"/>
    <dgm:cxn modelId="{AF81FDCC-81B4-8D4A-AE9E-B366B0A21579}" srcId="{A0BFA8FD-E5DB-044B-B4E3-4C174CFA81BE}" destId="{E136407F-A4BD-4048-93C7-AE5C8D031B1A}" srcOrd="0" destOrd="0" parTransId="{87E3E2C1-849E-564F-BF3A-9BF5B269D08F}" sibTransId="{5DB6B0AD-72CF-AF4E-A6E0-C0111340231D}"/>
    <dgm:cxn modelId="{977EF6CD-1A89-7C44-9289-68C408D97CE9}" srcId="{C1C82E4B-851D-6B44-9BD0-0292194E8B17}" destId="{26BD2BD9-74CD-554E-ACD2-E139D96377C3}" srcOrd="0" destOrd="0" parTransId="{D4EED2BB-1262-8847-A668-7C3874A0FA7E}" sibTransId="{A49DAC71-A188-494C-913B-262276900FC2}"/>
    <dgm:cxn modelId="{AF7726DA-3107-3B46-9954-60731CB3EE4F}" type="presOf" srcId="{1B877BE3-40A8-CE4E-9655-7AEC9D754B85}" destId="{7C77AEB4-437D-7D44-8B03-74CE4A8F5414}" srcOrd="0" destOrd="1" presId="urn:microsoft.com/office/officeart/2005/8/layout/chevron2"/>
    <dgm:cxn modelId="{962043F7-FD83-9A45-B654-501855727DA5}" type="presParOf" srcId="{1D14DE49-98B2-F846-B124-C2D3D0FA813A}" destId="{E051B708-F5CF-FC46-8253-762D492E275D}" srcOrd="0" destOrd="0" presId="urn:microsoft.com/office/officeart/2005/8/layout/chevron2"/>
    <dgm:cxn modelId="{603F6F17-65DC-3441-A510-9F0988DDBDA5}" type="presParOf" srcId="{E051B708-F5CF-FC46-8253-762D492E275D}" destId="{7681C882-457B-7044-AF0F-99936DE6A571}" srcOrd="0" destOrd="0" presId="urn:microsoft.com/office/officeart/2005/8/layout/chevron2"/>
    <dgm:cxn modelId="{EE327BF0-18E1-B84B-A256-FEFB856EC2F8}" type="presParOf" srcId="{E051B708-F5CF-FC46-8253-762D492E275D}" destId="{D1D007EE-D620-1345-BED2-2AC26BCB7F3D}" srcOrd="1" destOrd="0" presId="urn:microsoft.com/office/officeart/2005/8/layout/chevron2"/>
    <dgm:cxn modelId="{2FE40ECF-7AD6-2748-9E08-72EDC511D7D7}" type="presParOf" srcId="{1D14DE49-98B2-F846-B124-C2D3D0FA813A}" destId="{AEC97BAC-49F8-DD49-ADF8-2FC546D1FEC3}" srcOrd="1" destOrd="0" presId="urn:microsoft.com/office/officeart/2005/8/layout/chevron2"/>
    <dgm:cxn modelId="{A7BBB109-E5FB-114D-9EB4-6B7CBF9E886C}" type="presParOf" srcId="{1D14DE49-98B2-F846-B124-C2D3D0FA813A}" destId="{792C6705-2AD2-8045-96E1-6D9387F63D81}" srcOrd="2" destOrd="0" presId="urn:microsoft.com/office/officeart/2005/8/layout/chevron2"/>
    <dgm:cxn modelId="{C533D804-B1D2-CD47-AEC6-87BA87619691}" type="presParOf" srcId="{792C6705-2AD2-8045-96E1-6D9387F63D81}" destId="{8BC00565-7CF8-7348-A07F-B540EBA6500C}" srcOrd="0" destOrd="0" presId="urn:microsoft.com/office/officeart/2005/8/layout/chevron2"/>
    <dgm:cxn modelId="{731FD687-72B6-8E4E-8756-B9AA2B7B6993}" type="presParOf" srcId="{792C6705-2AD2-8045-96E1-6D9387F63D81}" destId="{7C77AEB4-437D-7D44-8B03-74CE4A8F5414}" srcOrd="1" destOrd="0" presId="urn:microsoft.com/office/officeart/2005/8/layout/chevron2"/>
    <dgm:cxn modelId="{7D20A791-3B3C-E347-86DE-3F595C3906F9}" type="presParOf" srcId="{1D14DE49-98B2-F846-B124-C2D3D0FA813A}" destId="{980C746F-7EB3-8B42-B921-E8B78C626B1D}" srcOrd="3" destOrd="0" presId="urn:microsoft.com/office/officeart/2005/8/layout/chevron2"/>
    <dgm:cxn modelId="{F9116B02-4AB4-2D47-AE27-EB60ADFBB13C}" type="presParOf" srcId="{1D14DE49-98B2-F846-B124-C2D3D0FA813A}" destId="{72E966FE-C7B8-C54D-9354-11CEAE017600}" srcOrd="4" destOrd="0" presId="urn:microsoft.com/office/officeart/2005/8/layout/chevron2"/>
    <dgm:cxn modelId="{14192E15-7AEA-C844-A6EF-7A2D62566505}" type="presParOf" srcId="{72E966FE-C7B8-C54D-9354-11CEAE017600}" destId="{88E4D851-355C-0540-875B-36FB91C59CF9}" srcOrd="0" destOrd="0" presId="urn:microsoft.com/office/officeart/2005/8/layout/chevron2"/>
    <dgm:cxn modelId="{70A9822A-04DE-6648-82CB-960369F2F7FF}" type="presParOf" srcId="{72E966FE-C7B8-C54D-9354-11CEAE017600}" destId="{9832F7B2-4971-3749-B25F-D2A6ED02942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FFEED6-EF4D-7648-83DC-4B87DEE19F92}" type="doc">
      <dgm:prSet loTypeId="urn:microsoft.com/office/officeart/2005/8/layout/hProcess11" loCatId="" qsTypeId="urn:microsoft.com/office/officeart/2005/8/quickstyle/simple1" qsCatId="simple" csTypeId="urn:microsoft.com/office/officeart/2005/8/colors/colorful1" csCatId="colorful" phldr="1"/>
      <dgm:spPr/>
    </dgm:pt>
    <dgm:pt modelId="{74ECDB6F-F895-4247-BD0F-50AA73DEF000}">
      <dgm:prSet phldrT="[Text]"/>
      <dgm:spPr/>
      <dgm:t>
        <a:bodyPr/>
        <a:lstStyle/>
        <a:p>
          <a:endParaRPr lang="en-GB" dirty="0"/>
        </a:p>
      </dgm:t>
    </dgm:pt>
    <dgm:pt modelId="{A1A5C463-0929-CE42-88E6-C34E136A11B3}" type="parTrans" cxnId="{9D3B6743-F4C6-AF43-9869-C3FEE2A5FF42}">
      <dgm:prSet/>
      <dgm:spPr/>
      <dgm:t>
        <a:bodyPr/>
        <a:lstStyle/>
        <a:p>
          <a:endParaRPr lang="en-GB"/>
        </a:p>
      </dgm:t>
    </dgm:pt>
    <dgm:pt modelId="{8FAB5AD3-2163-134C-891C-54759800B924}" type="sibTrans" cxnId="{9D3B6743-F4C6-AF43-9869-C3FEE2A5FF42}">
      <dgm:prSet/>
      <dgm:spPr/>
      <dgm:t>
        <a:bodyPr/>
        <a:lstStyle/>
        <a:p>
          <a:endParaRPr lang="en-GB"/>
        </a:p>
      </dgm:t>
    </dgm:pt>
    <dgm:pt modelId="{95DED2AF-95DF-8944-ABE4-6B4C83FDBA10}">
      <dgm:prSet phldrT="[Text]"/>
      <dgm:spPr/>
      <dgm:t>
        <a:bodyPr/>
        <a:lstStyle/>
        <a:p>
          <a:endParaRPr lang="en-GB" dirty="0"/>
        </a:p>
      </dgm:t>
    </dgm:pt>
    <dgm:pt modelId="{41419F83-A6CB-E647-A46A-F42EB89096EC}" type="parTrans" cxnId="{95A0FCB1-D1FC-184E-B057-C35E988B49F8}">
      <dgm:prSet/>
      <dgm:spPr/>
      <dgm:t>
        <a:bodyPr/>
        <a:lstStyle/>
        <a:p>
          <a:endParaRPr lang="en-GB"/>
        </a:p>
      </dgm:t>
    </dgm:pt>
    <dgm:pt modelId="{F0AFB030-DA39-144B-9373-31E7817602CE}" type="sibTrans" cxnId="{95A0FCB1-D1FC-184E-B057-C35E988B49F8}">
      <dgm:prSet/>
      <dgm:spPr/>
      <dgm:t>
        <a:bodyPr/>
        <a:lstStyle/>
        <a:p>
          <a:endParaRPr lang="en-GB"/>
        </a:p>
      </dgm:t>
    </dgm:pt>
    <dgm:pt modelId="{5F303AEE-0F45-294E-90ED-3CA33E187469}">
      <dgm:prSet phldrT="[Text]"/>
      <dgm:spPr/>
      <dgm:t>
        <a:bodyPr/>
        <a:lstStyle/>
        <a:p>
          <a:endParaRPr lang="en-GB" dirty="0"/>
        </a:p>
      </dgm:t>
    </dgm:pt>
    <dgm:pt modelId="{AC4E68DE-45D5-A548-AD6C-2324E45E8590}" type="sibTrans" cxnId="{7D300A4B-474A-8449-AA2D-79B507E39258}">
      <dgm:prSet/>
      <dgm:spPr/>
      <dgm:t>
        <a:bodyPr/>
        <a:lstStyle/>
        <a:p>
          <a:endParaRPr lang="en-GB"/>
        </a:p>
      </dgm:t>
    </dgm:pt>
    <dgm:pt modelId="{0DBB36B4-CB11-D94B-8AA8-EE98F8F936A1}" type="parTrans" cxnId="{7D300A4B-474A-8449-AA2D-79B507E39258}">
      <dgm:prSet/>
      <dgm:spPr/>
      <dgm:t>
        <a:bodyPr/>
        <a:lstStyle/>
        <a:p>
          <a:endParaRPr lang="en-GB"/>
        </a:p>
      </dgm:t>
    </dgm:pt>
    <dgm:pt modelId="{22FF38CD-BABF-A242-9466-3F41DDD3DDC0}" type="pres">
      <dgm:prSet presAssocID="{29FFEED6-EF4D-7648-83DC-4B87DEE19F92}" presName="Name0" presStyleCnt="0">
        <dgm:presLayoutVars>
          <dgm:dir/>
          <dgm:resizeHandles val="exact"/>
        </dgm:presLayoutVars>
      </dgm:prSet>
      <dgm:spPr/>
    </dgm:pt>
    <dgm:pt modelId="{F93E3502-A4BF-EF47-A3F9-BA22127CD2FC}" type="pres">
      <dgm:prSet presAssocID="{29FFEED6-EF4D-7648-83DC-4B87DEE19F92}" presName="arrow" presStyleLbl="bgShp" presStyleIdx="0" presStyleCnt="1" custScaleY="118088" custLinFactNeighborX="-213" custLinFactNeighborY="73892"/>
      <dgm:spPr/>
    </dgm:pt>
    <dgm:pt modelId="{2A07137F-8F71-D849-B983-6D7F813D4A0A}" type="pres">
      <dgm:prSet presAssocID="{29FFEED6-EF4D-7648-83DC-4B87DEE19F92}" presName="points" presStyleCnt="0"/>
      <dgm:spPr/>
    </dgm:pt>
    <dgm:pt modelId="{04319491-6629-C449-ACEC-CE2940AB84E2}" type="pres">
      <dgm:prSet presAssocID="{74ECDB6F-F895-4247-BD0F-50AA73DEF000}" presName="compositeA" presStyleCnt="0"/>
      <dgm:spPr/>
    </dgm:pt>
    <dgm:pt modelId="{8CCEB91A-C4D2-6847-8412-1B9739A23FF7}" type="pres">
      <dgm:prSet presAssocID="{74ECDB6F-F895-4247-BD0F-50AA73DEF000}" presName="textA" presStyleLbl="revTx" presStyleIdx="0" presStyleCnt="3" custScaleX="191453" custScaleY="85939" custLinFactNeighborX="1101" custLinFactNeighborY="47093">
        <dgm:presLayoutVars>
          <dgm:bulletEnabled val="1"/>
        </dgm:presLayoutVars>
      </dgm:prSet>
      <dgm:spPr/>
    </dgm:pt>
    <dgm:pt modelId="{1686A23E-5803-E745-8290-BE3EFA1FFF79}" type="pres">
      <dgm:prSet presAssocID="{74ECDB6F-F895-4247-BD0F-50AA73DEF000}" presName="circleA" presStyleLbl="node1" presStyleIdx="0" presStyleCnt="3" custLinFactY="100000" custLinFactNeighborY="199218"/>
      <dgm:spPr/>
    </dgm:pt>
    <dgm:pt modelId="{BBBE1409-4AD5-A244-BE7C-BBE03465D411}" type="pres">
      <dgm:prSet presAssocID="{74ECDB6F-F895-4247-BD0F-50AA73DEF000}" presName="spaceA" presStyleCnt="0"/>
      <dgm:spPr/>
    </dgm:pt>
    <dgm:pt modelId="{0EFDDF94-5726-984B-8FF7-45F66B8F4AFA}" type="pres">
      <dgm:prSet presAssocID="{8FAB5AD3-2163-134C-891C-54759800B924}" presName="space" presStyleCnt="0"/>
      <dgm:spPr/>
    </dgm:pt>
    <dgm:pt modelId="{F3C4C8F3-2BDD-D94C-AEEE-4E20392AD4FD}" type="pres">
      <dgm:prSet presAssocID="{95DED2AF-95DF-8944-ABE4-6B4C83FDBA10}" presName="compositeB" presStyleCnt="0"/>
      <dgm:spPr/>
    </dgm:pt>
    <dgm:pt modelId="{CB5FA1DA-CA9F-074A-B95B-FAB74D1B87D5}" type="pres">
      <dgm:prSet presAssocID="{95DED2AF-95DF-8944-ABE4-6B4C83FDBA10}" presName="textB" presStyleLbl="revTx" presStyleIdx="1" presStyleCnt="3" custScaleX="320829" custLinFactNeighborX="1302" custLinFactNeighborY="-89651">
        <dgm:presLayoutVars>
          <dgm:bulletEnabled val="1"/>
        </dgm:presLayoutVars>
      </dgm:prSet>
      <dgm:spPr/>
    </dgm:pt>
    <dgm:pt modelId="{9136CCAB-733F-B24C-B263-5F06B530A44F}" type="pres">
      <dgm:prSet presAssocID="{95DED2AF-95DF-8944-ABE4-6B4C83FDBA10}" presName="circleB" presStyleLbl="node1" presStyleIdx="1" presStyleCnt="3" custLinFactX="7445" custLinFactY="100000" custLinFactNeighborX="100000" custLinFactNeighborY="199218"/>
      <dgm:spPr/>
    </dgm:pt>
    <dgm:pt modelId="{FE2EAAB0-D2A5-C340-AAB1-69A04B8B4B0C}" type="pres">
      <dgm:prSet presAssocID="{95DED2AF-95DF-8944-ABE4-6B4C83FDBA10}" presName="spaceB" presStyleCnt="0"/>
      <dgm:spPr/>
    </dgm:pt>
    <dgm:pt modelId="{A36CED49-684C-A843-BC4B-72FA1174B46A}" type="pres">
      <dgm:prSet presAssocID="{F0AFB030-DA39-144B-9373-31E7817602CE}" presName="space" presStyleCnt="0"/>
      <dgm:spPr/>
    </dgm:pt>
    <dgm:pt modelId="{4B48B458-5544-4045-BBEF-CBB757DA06AC}" type="pres">
      <dgm:prSet presAssocID="{5F303AEE-0F45-294E-90ED-3CA33E187469}" presName="compositeA" presStyleCnt="0"/>
      <dgm:spPr/>
    </dgm:pt>
    <dgm:pt modelId="{527AF0FB-FFF0-774F-AC19-EC4EB9274487}" type="pres">
      <dgm:prSet presAssocID="{5F303AEE-0F45-294E-90ED-3CA33E187469}" presName="textA" presStyleLbl="revTx" presStyleIdx="2" presStyleCnt="3" custScaleX="292467" custScaleY="106670" custLinFactNeighborX="-19623" custLinFactNeighborY="59965">
        <dgm:presLayoutVars>
          <dgm:bulletEnabled val="1"/>
        </dgm:presLayoutVars>
      </dgm:prSet>
      <dgm:spPr/>
    </dgm:pt>
    <dgm:pt modelId="{0E615985-992C-5842-B9E4-C7CB80D42601}" type="pres">
      <dgm:prSet presAssocID="{5F303AEE-0F45-294E-90ED-3CA33E187469}" presName="circleA" presStyleLbl="node1" presStyleIdx="2" presStyleCnt="3" custLinFactY="100000" custLinFactNeighborY="199218"/>
      <dgm:spPr/>
    </dgm:pt>
    <dgm:pt modelId="{47F9B98B-1D3A-1E4C-87F5-4EEA2847D34D}" type="pres">
      <dgm:prSet presAssocID="{5F303AEE-0F45-294E-90ED-3CA33E187469}" presName="spaceA" presStyleCnt="0"/>
      <dgm:spPr/>
    </dgm:pt>
  </dgm:ptLst>
  <dgm:cxnLst>
    <dgm:cxn modelId="{71689509-500B-3946-8199-5ACEB6239461}" type="presOf" srcId="{29FFEED6-EF4D-7648-83DC-4B87DEE19F92}" destId="{22FF38CD-BABF-A242-9466-3F41DDD3DDC0}" srcOrd="0" destOrd="0" presId="urn:microsoft.com/office/officeart/2005/8/layout/hProcess11"/>
    <dgm:cxn modelId="{9D3B6743-F4C6-AF43-9869-C3FEE2A5FF42}" srcId="{29FFEED6-EF4D-7648-83DC-4B87DEE19F92}" destId="{74ECDB6F-F895-4247-BD0F-50AA73DEF000}" srcOrd="0" destOrd="0" parTransId="{A1A5C463-0929-CE42-88E6-C34E136A11B3}" sibTransId="{8FAB5AD3-2163-134C-891C-54759800B924}"/>
    <dgm:cxn modelId="{7D300A4B-474A-8449-AA2D-79B507E39258}" srcId="{29FFEED6-EF4D-7648-83DC-4B87DEE19F92}" destId="{5F303AEE-0F45-294E-90ED-3CA33E187469}" srcOrd="2" destOrd="0" parTransId="{0DBB36B4-CB11-D94B-8AA8-EE98F8F936A1}" sibTransId="{AC4E68DE-45D5-A548-AD6C-2324E45E8590}"/>
    <dgm:cxn modelId="{38CF9874-BBA7-1E46-A001-F85EE4646AD8}" type="presOf" srcId="{95DED2AF-95DF-8944-ABE4-6B4C83FDBA10}" destId="{CB5FA1DA-CA9F-074A-B95B-FAB74D1B87D5}" srcOrd="0" destOrd="0" presId="urn:microsoft.com/office/officeart/2005/8/layout/hProcess11"/>
    <dgm:cxn modelId="{03903993-1363-5842-93AC-16B6F7DDD5B7}" type="presOf" srcId="{5F303AEE-0F45-294E-90ED-3CA33E187469}" destId="{527AF0FB-FFF0-774F-AC19-EC4EB9274487}" srcOrd="0" destOrd="0" presId="urn:microsoft.com/office/officeart/2005/8/layout/hProcess11"/>
    <dgm:cxn modelId="{95A0FCB1-D1FC-184E-B057-C35E988B49F8}" srcId="{29FFEED6-EF4D-7648-83DC-4B87DEE19F92}" destId="{95DED2AF-95DF-8944-ABE4-6B4C83FDBA10}" srcOrd="1" destOrd="0" parTransId="{41419F83-A6CB-E647-A46A-F42EB89096EC}" sibTransId="{F0AFB030-DA39-144B-9373-31E7817602CE}"/>
    <dgm:cxn modelId="{BF7931F9-C539-234B-A42A-A6C50BE7B613}" type="presOf" srcId="{74ECDB6F-F895-4247-BD0F-50AA73DEF000}" destId="{8CCEB91A-C4D2-6847-8412-1B9739A23FF7}" srcOrd="0" destOrd="0" presId="urn:microsoft.com/office/officeart/2005/8/layout/hProcess11"/>
    <dgm:cxn modelId="{81957585-C7F4-A249-BCE1-3F6FBBE5D0AA}" type="presParOf" srcId="{22FF38CD-BABF-A242-9466-3F41DDD3DDC0}" destId="{F93E3502-A4BF-EF47-A3F9-BA22127CD2FC}" srcOrd="0" destOrd="0" presId="urn:microsoft.com/office/officeart/2005/8/layout/hProcess11"/>
    <dgm:cxn modelId="{693A41F6-1785-AE44-8165-B8A9954A7A84}" type="presParOf" srcId="{22FF38CD-BABF-A242-9466-3F41DDD3DDC0}" destId="{2A07137F-8F71-D849-B983-6D7F813D4A0A}" srcOrd="1" destOrd="0" presId="urn:microsoft.com/office/officeart/2005/8/layout/hProcess11"/>
    <dgm:cxn modelId="{B3F956DF-BA25-0442-8EDF-6DD3801FDCB1}" type="presParOf" srcId="{2A07137F-8F71-D849-B983-6D7F813D4A0A}" destId="{04319491-6629-C449-ACEC-CE2940AB84E2}" srcOrd="0" destOrd="0" presId="urn:microsoft.com/office/officeart/2005/8/layout/hProcess11"/>
    <dgm:cxn modelId="{ED1D70A0-651B-6846-9080-51A38877C05F}" type="presParOf" srcId="{04319491-6629-C449-ACEC-CE2940AB84E2}" destId="{8CCEB91A-C4D2-6847-8412-1B9739A23FF7}" srcOrd="0" destOrd="0" presId="urn:microsoft.com/office/officeart/2005/8/layout/hProcess11"/>
    <dgm:cxn modelId="{4882316F-7274-FF4B-BA3D-BEE0BA9028F1}" type="presParOf" srcId="{04319491-6629-C449-ACEC-CE2940AB84E2}" destId="{1686A23E-5803-E745-8290-BE3EFA1FFF79}" srcOrd="1" destOrd="0" presId="urn:microsoft.com/office/officeart/2005/8/layout/hProcess11"/>
    <dgm:cxn modelId="{70FE4E18-016B-CD41-B70D-D457F6CF686E}" type="presParOf" srcId="{04319491-6629-C449-ACEC-CE2940AB84E2}" destId="{BBBE1409-4AD5-A244-BE7C-BBE03465D411}" srcOrd="2" destOrd="0" presId="urn:microsoft.com/office/officeart/2005/8/layout/hProcess11"/>
    <dgm:cxn modelId="{ADD0A83B-C445-214C-AC21-51336514A93A}" type="presParOf" srcId="{2A07137F-8F71-D849-B983-6D7F813D4A0A}" destId="{0EFDDF94-5726-984B-8FF7-45F66B8F4AFA}" srcOrd="1" destOrd="0" presId="urn:microsoft.com/office/officeart/2005/8/layout/hProcess11"/>
    <dgm:cxn modelId="{A057D110-8EEF-CB4C-8318-664B1816321E}" type="presParOf" srcId="{2A07137F-8F71-D849-B983-6D7F813D4A0A}" destId="{F3C4C8F3-2BDD-D94C-AEEE-4E20392AD4FD}" srcOrd="2" destOrd="0" presId="urn:microsoft.com/office/officeart/2005/8/layout/hProcess11"/>
    <dgm:cxn modelId="{74D522C1-79C8-7A46-98D5-045F6A72889E}" type="presParOf" srcId="{F3C4C8F3-2BDD-D94C-AEEE-4E20392AD4FD}" destId="{CB5FA1DA-CA9F-074A-B95B-FAB74D1B87D5}" srcOrd="0" destOrd="0" presId="urn:microsoft.com/office/officeart/2005/8/layout/hProcess11"/>
    <dgm:cxn modelId="{11EB727C-9D18-0F4F-8BF5-BC10C5DBA99C}" type="presParOf" srcId="{F3C4C8F3-2BDD-D94C-AEEE-4E20392AD4FD}" destId="{9136CCAB-733F-B24C-B263-5F06B530A44F}" srcOrd="1" destOrd="0" presId="urn:microsoft.com/office/officeart/2005/8/layout/hProcess11"/>
    <dgm:cxn modelId="{DD3D2D80-3B55-0342-9460-519C1A09C13E}" type="presParOf" srcId="{F3C4C8F3-2BDD-D94C-AEEE-4E20392AD4FD}" destId="{FE2EAAB0-D2A5-C340-AAB1-69A04B8B4B0C}" srcOrd="2" destOrd="0" presId="urn:microsoft.com/office/officeart/2005/8/layout/hProcess11"/>
    <dgm:cxn modelId="{1B72D982-4CA7-044C-AB7E-7FF5B12A893B}" type="presParOf" srcId="{2A07137F-8F71-D849-B983-6D7F813D4A0A}" destId="{A36CED49-684C-A843-BC4B-72FA1174B46A}" srcOrd="3" destOrd="0" presId="urn:microsoft.com/office/officeart/2005/8/layout/hProcess11"/>
    <dgm:cxn modelId="{724E6E68-37B3-0949-BCB0-9FAF5581F14C}" type="presParOf" srcId="{2A07137F-8F71-D849-B983-6D7F813D4A0A}" destId="{4B48B458-5544-4045-BBEF-CBB757DA06AC}" srcOrd="4" destOrd="0" presId="urn:microsoft.com/office/officeart/2005/8/layout/hProcess11"/>
    <dgm:cxn modelId="{C3856CBF-BD7D-4842-817C-63682210DDF2}" type="presParOf" srcId="{4B48B458-5544-4045-BBEF-CBB757DA06AC}" destId="{527AF0FB-FFF0-774F-AC19-EC4EB9274487}" srcOrd="0" destOrd="0" presId="urn:microsoft.com/office/officeart/2005/8/layout/hProcess11"/>
    <dgm:cxn modelId="{1EB5DC5D-3990-7F44-863A-3482F4CFABC6}" type="presParOf" srcId="{4B48B458-5544-4045-BBEF-CBB757DA06AC}" destId="{0E615985-992C-5842-B9E4-C7CB80D42601}" srcOrd="1" destOrd="0" presId="urn:microsoft.com/office/officeart/2005/8/layout/hProcess11"/>
    <dgm:cxn modelId="{06B628AC-6D35-BF4D-9406-DD4EDB73FB15}" type="presParOf" srcId="{4B48B458-5544-4045-BBEF-CBB757DA06AC}" destId="{47F9B98B-1D3A-1E4C-87F5-4EEA2847D34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81C882-457B-7044-AF0F-99936DE6A571}">
      <dsp:nvSpPr>
        <dsp:cNvPr id="0" name=""/>
        <dsp:cNvSpPr/>
      </dsp:nvSpPr>
      <dsp:spPr>
        <a:xfrm rot="5400000">
          <a:off x="-233802" y="237571"/>
          <a:ext cx="1558683" cy="109107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Autumn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2019</a:t>
          </a:r>
        </a:p>
      </dsp:txBody>
      <dsp:txXfrm rot="-5400000">
        <a:off x="1" y="549307"/>
        <a:ext cx="1091078" cy="467605"/>
      </dsp:txXfrm>
    </dsp:sp>
    <dsp:sp modelId="{D1D007EE-D620-1345-BED2-2AC26BCB7F3D}">
      <dsp:nvSpPr>
        <dsp:cNvPr id="0" name=""/>
        <dsp:cNvSpPr/>
      </dsp:nvSpPr>
      <dsp:spPr>
        <a:xfrm rot="5400000">
          <a:off x="4004312" y="-2909465"/>
          <a:ext cx="1013676" cy="68401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900" kern="1200" dirty="0"/>
            <a:t>Functionality list defined with instrument teams</a:t>
          </a:r>
        </a:p>
      </dsp:txBody>
      <dsp:txXfrm rot="-5400000">
        <a:off x="1091078" y="53253"/>
        <a:ext cx="6790661" cy="914708"/>
      </dsp:txXfrm>
    </dsp:sp>
    <dsp:sp modelId="{8BC00565-7CF8-7348-A07F-B540EBA6500C}">
      <dsp:nvSpPr>
        <dsp:cNvPr id="0" name=""/>
        <dsp:cNvSpPr/>
      </dsp:nvSpPr>
      <dsp:spPr>
        <a:xfrm rot="5400000">
          <a:off x="-233802" y="1601842"/>
          <a:ext cx="1558683" cy="109107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Spring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2020</a:t>
          </a:r>
        </a:p>
      </dsp:txBody>
      <dsp:txXfrm rot="-5400000">
        <a:off x="1" y="1913578"/>
        <a:ext cx="1091078" cy="467605"/>
      </dsp:txXfrm>
    </dsp:sp>
    <dsp:sp modelId="{7C77AEB4-437D-7D44-8B03-74CE4A8F5414}">
      <dsp:nvSpPr>
        <dsp:cNvPr id="0" name=""/>
        <dsp:cNvSpPr/>
      </dsp:nvSpPr>
      <dsp:spPr>
        <a:xfrm rot="5400000">
          <a:off x="4004579" y="-1545460"/>
          <a:ext cx="1013144" cy="68401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900" kern="1200" dirty="0"/>
            <a:t>Functionality List sent to STAP 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900" kern="1200" dirty="0"/>
            <a:t>Joachim started working on the RoadMap </a:t>
          </a:r>
        </a:p>
      </dsp:txBody>
      <dsp:txXfrm rot="-5400000">
        <a:off x="1091079" y="1417498"/>
        <a:ext cx="6790687" cy="914228"/>
      </dsp:txXfrm>
    </dsp:sp>
    <dsp:sp modelId="{88E4D851-355C-0540-875B-36FB91C59CF9}">
      <dsp:nvSpPr>
        <dsp:cNvPr id="0" name=""/>
        <dsp:cNvSpPr/>
      </dsp:nvSpPr>
      <dsp:spPr>
        <a:xfrm rot="5400000">
          <a:off x="-233802" y="2966113"/>
          <a:ext cx="1558683" cy="1091078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Autumn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2020</a:t>
          </a:r>
        </a:p>
      </dsp:txBody>
      <dsp:txXfrm rot="-5400000">
        <a:off x="1" y="3277849"/>
        <a:ext cx="1091078" cy="467605"/>
      </dsp:txXfrm>
    </dsp:sp>
    <dsp:sp modelId="{9832F7B2-4971-3749-B25F-D2A6ED02942F}">
      <dsp:nvSpPr>
        <dsp:cNvPr id="0" name=""/>
        <dsp:cNvSpPr/>
      </dsp:nvSpPr>
      <dsp:spPr>
        <a:xfrm rot="5400000">
          <a:off x="4004579" y="-181190"/>
          <a:ext cx="1013144" cy="68401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900" kern="1200" dirty="0"/>
            <a:t>Feedback on the RoadMap</a:t>
          </a:r>
        </a:p>
      </dsp:txBody>
      <dsp:txXfrm rot="-5400000">
        <a:off x="1091079" y="2781768"/>
        <a:ext cx="6790687" cy="9142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3E3502-A4BF-EF47-A3F9-BA22127CD2FC}">
      <dsp:nvSpPr>
        <dsp:cNvPr id="0" name=""/>
        <dsp:cNvSpPr/>
      </dsp:nvSpPr>
      <dsp:spPr>
        <a:xfrm>
          <a:off x="0" y="2269196"/>
          <a:ext cx="9144000" cy="2031390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CEB91A-C4D2-6847-8412-1B9739A23FF7}">
      <dsp:nvSpPr>
        <dsp:cNvPr id="0" name=""/>
        <dsp:cNvSpPr/>
      </dsp:nvSpPr>
      <dsp:spPr>
        <a:xfrm>
          <a:off x="13010" y="870580"/>
          <a:ext cx="1932933" cy="1478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9824" tIns="369824" rIns="369824" bIns="369824" numCol="1" spcCol="1270" anchor="b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200" kern="1200" dirty="0"/>
        </a:p>
      </dsp:txBody>
      <dsp:txXfrm>
        <a:off x="13010" y="870580"/>
        <a:ext cx="1932933" cy="1478352"/>
      </dsp:txXfrm>
    </dsp:sp>
    <dsp:sp modelId="{1686A23E-5803-E745-8290-BE3EFA1FFF79}">
      <dsp:nvSpPr>
        <dsp:cNvPr id="0" name=""/>
        <dsp:cNvSpPr/>
      </dsp:nvSpPr>
      <dsp:spPr>
        <a:xfrm>
          <a:off x="753332" y="3161606"/>
          <a:ext cx="430058" cy="43005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5FA1DA-CA9F-074A-B95B-FAB74D1B87D5}">
      <dsp:nvSpPr>
        <dsp:cNvPr id="0" name=""/>
        <dsp:cNvSpPr/>
      </dsp:nvSpPr>
      <dsp:spPr>
        <a:xfrm>
          <a:off x="1998454" y="1038144"/>
          <a:ext cx="3239130" cy="1720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3832" tIns="433832" rIns="433832" bIns="433832" numCol="1" spcCol="1270" anchor="t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100" kern="1200" dirty="0"/>
        </a:p>
      </dsp:txBody>
      <dsp:txXfrm>
        <a:off x="1998454" y="1038144"/>
        <a:ext cx="3239130" cy="1720234"/>
      </dsp:txXfrm>
    </dsp:sp>
    <dsp:sp modelId="{9136CCAB-733F-B24C-B263-5F06B530A44F}">
      <dsp:nvSpPr>
        <dsp:cNvPr id="0" name=""/>
        <dsp:cNvSpPr/>
      </dsp:nvSpPr>
      <dsp:spPr>
        <a:xfrm>
          <a:off x="3851922" y="3222077"/>
          <a:ext cx="430058" cy="43005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7AF0FB-FFF0-774F-AC19-EC4EB9274487}">
      <dsp:nvSpPr>
        <dsp:cNvPr id="0" name=""/>
        <dsp:cNvSpPr/>
      </dsp:nvSpPr>
      <dsp:spPr>
        <a:xfrm>
          <a:off x="5076804" y="1002853"/>
          <a:ext cx="2952784" cy="1834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8056" tIns="448056" rIns="448056" bIns="448056" numCol="1" spcCol="1270" anchor="b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300" kern="1200" dirty="0"/>
        </a:p>
      </dsp:txBody>
      <dsp:txXfrm>
        <a:off x="5076804" y="1002853"/>
        <a:ext cx="2952784" cy="1834974"/>
      </dsp:txXfrm>
    </dsp:sp>
    <dsp:sp modelId="{0E615985-992C-5842-B9E4-C7CB80D42601}">
      <dsp:nvSpPr>
        <dsp:cNvPr id="0" name=""/>
        <dsp:cNvSpPr/>
      </dsp:nvSpPr>
      <dsp:spPr>
        <a:xfrm>
          <a:off x="6536283" y="3250762"/>
          <a:ext cx="430058" cy="43005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2020-10-21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21/10/2020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21/10/2020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21/10/2020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21/10/2020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21/10/2020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flectometry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flectometry.org/working_groups/file_formats/" TargetMode="External"/><Relationship Id="rId2" Type="http://schemas.openxmlformats.org/officeDocument/2006/relationships/hyperlink" Target="https://www.reflectometry.org/working_groups/edu_and_outreach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www.reflectometry.org/working_groups/reproducibility/" TargetMode="External"/><Relationship Id="rId4" Type="http://schemas.openxmlformats.org/officeDocument/2006/relationships/hyperlink" Target="https://www.reflectometry.org/working_groups/analysis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reflectivity/analysis/issues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F340487-30D5-074A-98E0-958BBA2DD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Open Reflectivity Standards Organisation</a:t>
            </a:r>
            <a:endParaRPr lang="en-SE" sz="28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670F7D4-705E-6C42-BE48-0CFDD617D17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t="14270" r="34808" b="48869"/>
          <a:stretch/>
        </p:blipFill>
        <p:spPr>
          <a:xfrm>
            <a:off x="1763688" y="1628800"/>
            <a:ext cx="5328593" cy="1780444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D1F53F3-6130-994B-B59D-C4D934001D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7544" y="3501008"/>
            <a:ext cx="8219256" cy="3356992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What is the problem with reflectometry?</a:t>
            </a:r>
          </a:p>
          <a:p>
            <a:pPr lvl="1"/>
            <a:r>
              <a:rPr lang="en-GB" dirty="0"/>
              <a:t>inconsistent data formats &amp; data reduction processes</a:t>
            </a:r>
          </a:p>
          <a:p>
            <a:pPr lvl="1"/>
            <a:r>
              <a:rPr lang="en-GB" dirty="0"/>
              <a:t>incompatible &amp; single point of failure analysis packages</a:t>
            </a:r>
          </a:p>
          <a:p>
            <a:pPr lvl="1"/>
            <a:r>
              <a:rPr lang="en-GB" dirty="0"/>
              <a:t>inconsistency between x-rays vs neutrons</a:t>
            </a:r>
          </a:p>
          <a:p>
            <a:r>
              <a:rPr lang="en-GB" dirty="0"/>
              <a:t>This creates real problems for open access data, reproducibility and making the most of future developments such as A.I.</a:t>
            </a:r>
          </a:p>
          <a:p>
            <a:r>
              <a:rPr lang="en-GB" dirty="0"/>
              <a:t>ORSO formed in an effort to collaborate on these issues based on the approach used in the SAS community.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30F179-B576-D544-B6C4-020FA0737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</a:t>
            </a:fld>
            <a:endParaRPr lang="en-GB" noProof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44642C-214C-424C-AC18-D42C378E95D4}"/>
              </a:ext>
            </a:extLst>
          </p:cNvPr>
          <p:cNvSpPr txBox="1"/>
          <p:nvPr/>
        </p:nvSpPr>
        <p:spPr>
          <a:xfrm>
            <a:off x="2771800" y="148478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www.reflectometry.org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7200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526D7D-9DDC-3148-A9F1-18887AF75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</a:t>
            </a:fld>
            <a:endParaRPr lang="en-GB" noProof="0"/>
          </a:p>
        </p:txBody>
      </p:sp>
      <p:pic>
        <p:nvPicPr>
          <p:cNvPr id="1026" name="Picture 2" descr="Group Photo">
            <a:extLst>
              <a:ext uri="{FF2B5EF4-FFF2-40B4-BE49-F238E27FC236}">
                <a16:creationId xmlns:a16="http://schemas.microsoft.com/office/drawing/2014/main" id="{754E8984-8E0C-3E48-854C-A81516E7FA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48"/>
          <a:stretch/>
        </p:blipFill>
        <p:spPr bwMode="auto">
          <a:xfrm>
            <a:off x="395536" y="1556792"/>
            <a:ext cx="8401978" cy="191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losing webinar">
            <a:extLst>
              <a:ext uri="{FF2B5EF4-FFF2-40B4-BE49-F238E27FC236}">
                <a16:creationId xmlns:a16="http://schemas.microsoft.com/office/drawing/2014/main" id="{2CF65A2D-1769-7D44-953E-6DD12B445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378354"/>
            <a:ext cx="5580112" cy="348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29CF95-87A1-1D4E-B9B6-780A7F60B36D}"/>
              </a:ext>
            </a:extLst>
          </p:cNvPr>
          <p:cNvSpPr txBox="1"/>
          <p:nvPr/>
        </p:nvSpPr>
        <p:spPr>
          <a:xfrm>
            <a:off x="683568" y="2996952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1</a:t>
            </a:r>
            <a:r>
              <a:rPr lang="en-GB" baseline="30000" dirty="0">
                <a:solidFill>
                  <a:schemeClr val="bg1"/>
                </a:solidFill>
              </a:rPr>
              <a:t>st</a:t>
            </a:r>
            <a:r>
              <a:rPr lang="en-GB" dirty="0">
                <a:solidFill>
                  <a:schemeClr val="bg1"/>
                </a:solidFill>
              </a:rPr>
              <a:t> Meeting: in October 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821B0E-9266-0242-8885-97B60C016FD5}"/>
              </a:ext>
            </a:extLst>
          </p:cNvPr>
          <p:cNvSpPr txBox="1"/>
          <p:nvPr/>
        </p:nvSpPr>
        <p:spPr>
          <a:xfrm>
            <a:off x="323528" y="3645024"/>
            <a:ext cx="21602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  <a:r>
              <a:rPr lang="en-GB" baseline="30000" dirty="0"/>
              <a:t>nd</a:t>
            </a:r>
            <a:r>
              <a:rPr lang="en-GB" dirty="0"/>
              <a:t> meeting, originally planned for SXNS, but moved online in May 2020: over 40 participants from x-ray and neutron facilities all over the world.</a:t>
            </a:r>
          </a:p>
          <a:p>
            <a:r>
              <a:rPr lang="en-GB" dirty="0"/>
              <a:t>Plan to repeat at least annually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DD839C7-527B-F24F-A393-47EFAC0B2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Open Reflectivity Standards Organisation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1941310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99740-CA66-054E-AC9E-0EB378F15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73" y="136525"/>
            <a:ext cx="6096000" cy="1143000"/>
          </a:xfrm>
        </p:spPr>
        <p:txBody>
          <a:bodyPr>
            <a:normAutofit/>
          </a:bodyPr>
          <a:lstStyle/>
          <a:p>
            <a:r>
              <a:rPr lang="en-GB" sz="2800" dirty="0"/>
              <a:t>Open Reflectivity Standards Organisation</a:t>
            </a:r>
            <a:endParaRPr lang="en-SE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32DE6-515E-F245-82B4-3DB45DC76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3196" y="2316310"/>
            <a:ext cx="9119344" cy="363297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GB" sz="2000" dirty="0">
                <a:hlinkClick r:id="rId2"/>
              </a:rPr>
              <a:t>Education and outreach</a:t>
            </a:r>
            <a:r>
              <a:rPr lang="en-GB" sz="2000" dirty="0"/>
              <a:t> aims to develop understanding of reflectivity techniques and disseminate information about reflectivity analysis. Chairs: T. Arnold (ESS), B. Murphy (University of Kiel)</a:t>
            </a:r>
          </a:p>
          <a:p>
            <a:pPr algn="just"/>
            <a:r>
              <a:rPr lang="en-GB" sz="2000" dirty="0">
                <a:hlinkClick r:id="rId3"/>
              </a:rPr>
              <a:t>File formats</a:t>
            </a:r>
            <a:r>
              <a:rPr lang="en-GB" sz="2000" dirty="0"/>
              <a:t> aims to draft a spec for a standard file format to be used across X-ray and neutron reflectivity. This is an important goal to move towards interoperability across facilities. Chairs: J. </a:t>
            </a:r>
            <a:r>
              <a:rPr lang="en-GB" sz="2000" dirty="0" err="1"/>
              <a:t>Stahn</a:t>
            </a:r>
            <a:r>
              <a:rPr lang="en-GB" sz="2000" dirty="0"/>
              <a:t> (PSI), M. Skoda (ISIS)</a:t>
            </a:r>
          </a:p>
          <a:p>
            <a:pPr algn="just"/>
            <a:r>
              <a:rPr lang="en-GB" sz="2000" dirty="0">
                <a:hlinkClick r:id="rId4"/>
              </a:rPr>
              <a:t>Data Analysis</a:t>
            </a:r>
            <a:r>
              <a:rPr lang="en-GB" sz="2000" dirty="0"/>
              <a:t> is targeting a universal descriptive model language for reflectometry analysis. Additionally, they hope to develop test cases for reflectometry calculations to </a:t>
            </a:r>
            <a:r>
              <a:rPr lang="en-GB" sz="2000"/>
              <a:t>ensure robustness </a:t>
            </a:r>
            <a:r>
              <a:rPr lang="en-GB" sz="2000" dirty="0"/>
              <a:t>across analysis software. Chairs: B. </a:t>
            </a:r>
            <a:r>
              <a:rPr lang="en-GB" sz="2000" dirty="0" err="1"/>
              <a:t>Maranville</a:t>
            </a:r>
            <a:r>
              <a:rPr lang="en-GB" sz="2000" dirty="0"/>
              <a:t> (NIST) , A. Nelson (ANSTO)</a:t>
            </a:r>
          </a:p>
          <a:p>
            <a:pPr algn="just"/>
            <a:r>
              <a:rPr lang="en-GB" sz="2000" dirty="0">
                <a:hlinkClick r:id="rId5"/>
              </a:rPr>
              <a:t>Reproducibility</a:t>
            </a:r>
            <a:r>
              <a:rPr lang="en-GB" sz="2000" dirty="0"/>
              <a:t> is focused on creating guidelines to ensure reproducibility of data reduction and analysis of neutron and X-ray reflectivity measurements. Chairs: C. Kinane (ISIS), Andrew McCluskey (Diamond)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30CA0A-1BBC-694F-B0C0-0A04752BE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3</a:t>
            </a:fld>
            <a:endParaRPr lang="en-GB" noProof="0"/>
          </a:p>
        </p:txBody>
      </p:sp>
      <p:pic>
        <p:nvPicPr>
          <p:cNvPr id="6" name="Picture 2" descr="https://github.com/reflectivity/logo/raw/master/aglavic/ORSO_Logo_clean.png">
            <a:extLst>
              <a:ext uri="{FF2B5EF4-FFF2-40B4-BE49-F238E27FC236}">
                <a16:creationId xmlns:a16="http://schemas.microsoft.com/office/drawing/2014/main" id="{91EE1A92-9DF9-384C-8FE3-E172B813D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708553"/>
            <a:ext cx="893488" cy="44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92C189-DC7F-264B-ADD5-568FD931CDB0}"/>
              </a:ext>
            </a:extLst>
          </p:cNvPr>
          <p:cNvSpPr txBox="1"/>
          <p:nvPr/>
        </p:nvSpPr>
        <p:spPr>
          <a:xfrm>
            <a:off x="-13196" y="1906700"/>
            <a:ext cx="1893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2000" dirty="0"/>
              <a:t>Working groups:</a:t>
            </a:r>
          </a:p>
        </p:txBody>
      </p:sp>
    </p:spTree>
    <p:extLst>
      <p:ext uri="{BB962C8B-B14F-4D97-AF65-F5344CB8AC3E}">
        <p14:creationId xmlns:p14="http://schemas.microsoft.com/office/powerpoint/2010/main" val="1457195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B4829-87D4-E140-A07F-B9D202EB5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 anchor="ctr">
            <a:normAutofit/>
          </a:bodyPr>
          <a:lstStyle/>
          <a:p>
            <a:r>
              <a:rPr lang="en-SE" dirty="0"/>
              <a:t>Data analysis working group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421C56E-28D1-4D5D-A3D2-8636B52FB0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r>
              <a:rPr lang="en-US" sz="2400" dirty="0"/>
              <a:t>List of issues: </a:t>
            </a:r>
            <a:r>
              <a:rPr lang="en-US" sz="2400" dirty="0">
                <a:hlinkClick r:id="rId2"/>
              </a:rPr>
              <a:t>https://github.com/reflectivity/analysis/issues</a:t>
            </a:r>
            <a:endParaRPr lang="en-US" sz="2400" dirty="0"/>
          </a:p>
          <a:p>
            <a:r>
              <a:rPr lang="en-GB" sz="2400" dirty="0"/>
              <a:t>Shared model language</a:t>
            </a:r>
          </a:p>
          <a:p>
            <a:r>
              <a:rPr lang="en-US" sz="2400" dirty="0"/>
              <a:t>Shared kernel</a:t>
            </a:r>
          </a:p>
          <a:p>
            <a:r>
              <a:rPr lang="en-US" sz="2400" dirty="0"/>
              <a:t>Combining different data types (e.g. X-rays and neutrons)</a:t>
            </a:r>
          </a:p>
          <a:p>
            <a:r>
              <a:rPr lang="en-US" sz="2400" dirty="0"/>
              <a:t>Reflectometry calculation validation (credit: Andrew Nelson, ANSTO)</a:t>
            </a:r>
          </a:p>
          <a:p>
            <a:pPr lvl="1"/>
            <a:r>
              <a:rPr lang="en-US" sz="2000" dirty="0"/>
              <a:t>Automatic workflow</a:t>
            </a:r>
          </a:p>
          <a:p>
            <a:pPr lvl="1"/>
            <a:r>
              <a:rPr lang="en-US" sz="2000" dirty="0" err="1"/>
              <a:t>Refnx</a:t>
            </a:r>
            <a:r>
              <a:rPr lang="en-US" sz="2000" dirty="0"/>
              <a:t>, Refl1D, </a:t>
            </a:r>
            <a:r>
              <a:rPr lang="en-US" sz="2000" dirty="0" err="1"/>
              <a:t>BornAgain</a:t>
            </a:r>
            <a:r>
              <a:rPr lang="en-US" sz="2000" dirty="0"/>
              <a:t>, </a:t>
            </a:r>
            <a:r>
              <a:rPr lang="en-US" sz="2000" dirty="0" err="1"/>
              <a:t>GenX</a:t>
            </a:r>
            <a:r>
              <a:rPr lang="en-US" sz="2000" dirty="0"/>
              <a:t> (to come)</a:t>
            </a:r>
          </a:p>
          <a:p>
            <a:pPr lvl="1"/>
            <a:r>
              <a:rPr lang="en-US" sz="2000" dirty="0"/>
              <a:t>Currently only unpolarized samples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2E9DB6-C80D-F748-A83F-80FFCC7AC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51115BC-487E-4422-894C-CB7CD3E79223}" type="slidenum">
              <a:rPr lang="en-GB" noProof="0" smtClean="0"/>
              <a:pPr>
                <a:spcAft>
                  <a:spcPts val="600"/>
                </a:spcAft>
              </a:pPr>
              <a:t>4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83701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B522B-B8F1-654D-B6AD-D8E2C85FB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Unpolarized data sets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8350BF-B84B-9D4E-AF41-FE6143A1B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5</a:t>
            </a:fld>
            <a:endParaRPr lang="en-GB" noProof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597C6D9-956E-BA4B-9F42-8402ED388B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235877"/>
              </p:ext>
            </p:extLst>
          </p:nvPr>
        </p:nvGraphicFramePr>
        <p:xfrm>
          <a:off x="527560" y="1999774"/>
          <a:ext cx="8088880" cy="377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5040">
                  <a:extLst>
                    <a:ext uri="{9D8B030D-6E8A-4147-A177-3AD203B41FA5}">
                      <a16:colId xmlns:a16="http://schemas.microsoft.com/office/drawing/2014/main" val="845655010"/>
                    </a:ext>
                  </a:extLst>
                </a:gridCol>
                <a:gridCol w="1813840">
                  <a:extLst>
                    <a:ext uri="{9D8B030D-6E8A-4147-A177-3AD203B41FA5}">
                      <a16:colId xmlns:a16="http://schemas.microsoft.com/office/drawing/2014/main" val="17869995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SE" dirty="0"/>
                        <a:t>Sample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dirty="0"/>
                        <a:t>Reference software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38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four layer system that has absorption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dirty="0"/>
                        <a:t>Refnx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359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four layer system that has an absorption </a:t>
                      </a:r>
                    </a:p>
                    <a:p>
                      <a:r>
                        <a:rPr lang="en-GB" dirty="0"/>
                        <a:t>(</a:t>
                      </a:r>
                      <a:r>
                        <a:rPr lang="en-GB" dirty="0" err="1"/>
                        <a:t>dQ</a:t>
                      </a:r>
                      <a:r>
                        <a:rPr lang="en-GB" dirty="0"/>
                        <a:t>/Q = 0.05 FWHM or 0.0212 1-sigma)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dirty="0"/>
                        <a:t>Refnx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0829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Fresnel reflectivity from an air-water interface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137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Fresnel reflectivity from an air-water interface</a:t>
                      </a:r>
                      <a:endParaRPr lang="en-SE" dirty="0"/>
                    </a:p>
                    <a:p>
                      <a:r>
                        <a:rPr lang="en-SE" dirty="0"/>
                        <a:t>(slabs generated </a:t>
                      </a:r>
                      <a:r>
                        <a:rPr lang="en-GB" dirty="0"/>
                        <a:t>from slicing up an error function)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078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Ti</a:t>
                      </a:r>
                      <a:r>
                        <a:rPr lang="en-GB" dirty="0"/>
                        <a:t>-Ni multilayer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dirty="0"/>
                        <a:t>BornAgain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6197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/>
                        <a:t>Ti</a:t>
                      </a:r>
                      <a:r>
                        <a:rPr lang="en-GB" dirty="0"/>
                        <a:t>-Ni multilayer (</a:t>
                      </a:r>
                      <a:r>
                        <a:rPr lang="en-GB" dirty="0" err="1"/>
                        <a:t>dQ</a:t>
                      </a:r>
                      <a:r>
                        <a:rPr lang="en-GB" dirty="0"/>
                        <a:t>/Q = 0.05 FWHM or 0.0212 1-sigma)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</a:t>
                      </a:r>
                      <a:r>
                        <a:rPr lang="en-SE" dirty="0"/>
                        <a:t>efnx, BornAgain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1382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three layer system that has an absorption dip in the critical edge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dirty="0"/>
                        <a:t>refl1D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9476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1389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C26D6-6FFE-2340-A1CF-03941BF78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From requirements to road map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6D153-85FA-B74C-B496-D8076877D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6</a:t>
            </a:fld>
            <a:endParaRPr lang="en-GB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366EB4-E71B-7B45-B417-D9092B817C80}"/>
              </a:ext>
            </a:extLst>
          </p:cNvPr>
          <p:cNvSpPr/>
          <p:nvPr/>
        </p:nvSpPr>
        <p:spPr>
          <a:xfrm>
            <a:off x="94441" y="6356350"/>
            <a:ext cx="8579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E" dirty="0"/>
              <a:t>https://indico.esss.lu.se/event/1548/attachments/10309/17058/BornAgainRoadMap.pdf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E020F83-C41C-2D45-870D-4204074734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519859"/>
              </p:ext>
            </p:extLst>
          </p:nvPr>
        </p:nvGraphicFramePr>
        <p:xfrm>
          <a:off x="606388" y="1766198"/>
          <a:ext cx="7931224" cy="4294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8854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37A1CFC-2DA8-FB41-90DA-1347DF55AE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8433266"/>
              </p:ext>
            </p:extLst>
          </p:nvPr>
        </p:nvGraphicFramePr>
        <p:xfrm>
          <a:off x="0" y="2492896"/>
          <a:ext cx="9144000" cy="4300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F563AB7-8EE0-D04F-BFB3-AE31F60AE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RoadMap highlights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D4152E-CF4E-7940-9255-958832C0B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7</a:t>
            </a:fld>
            <a:endParaRPr lang="en-GB" noProof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DD0D04-067E-A14F-B902-4F148BCB589B}"/>
              </a:ext>
            </a:extLst>
          </p:cNvPr>
          <p:cNvSpPr txBox="1"/>
          <p:nvPr/>
        </p:nvSpPr>
        <p:spPr>
          <a:xfrm>
            <a:off x="991955" y="5313471"/>
            <a:ext cx="619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dirty="0"/>
              <a:t>Now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1E975D-A18D-CF42-8A31-99D7CDDFACB3}"/>
              </a:ext>
            </a:extLst>
          </p:cNvPr>
          <p:cNvSpPr txBox="1"/>
          <p:nvPr/>
        </p:nvSpPr>
        <p:spPr>
          <a:xfrm>
            <a:off x="4186577" y="5325208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dirty="0"/>
              <a:t>+1yr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E5F548-B9B9-BE43-8912-F5562265A28D}"/>
              </a:ext>
            </a:extLst>
          </p:cNvPr>
          <p:cNvSpPr txBox="1"/>
          <p:nvPr/>
        </p:nvSpPr>
        <p:spPr>
          <a:xfrm>
            <a:off x="6858000" y="5353783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dirty="0"/>
              <a:t>+2yr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C48B9E-6EA4-0845-B157-9723204290B8}"/>
              </a:ext>
            </a:extLst>
          </p:cNvPr>
          <p:cNvSpPr/>
          <p:nvPr/>
        </p:nvSpPr>
        <p:spPr>
          <a:xfrm>
            <a:off x="6354539" y="1657831"/>
            <a:ext cx="27894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Co-refinement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Polarized reflectometry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Off-specular scattering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err="1"/>
              <a:t>ToF</a:t>
            </a:r>
            <a:r>
              <a:rPr lang="en-GB" dirty="0"/>
              <a:t> fitting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Prototype off-specular viewer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6582AB-1EF4-5644-B6C2-440DE326CCCE}"/>
              </a:ext>
            </a:extLst>
          </p:cNvPr>
          <p:cNvSpPr/>
          <p:nvPr/>
        </p:nvSpPr>
        <p:spPr>
          <a:xfrm>
            <a:off x="2863821" y="1657831"/>
            <a:ext cx="329235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Structural roughness (magnetization)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Improved python interface and documentation (TOF)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Consolidated treatment of roughness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Connection to </a:t>
            </a:r>
            <a:r>
              <a:rPr lang="en-GB" dirty="0" err="1"/>
              <a:t>BornAgain</a:t>
            </a:r>
            <a:r>
              <a:rPr lang="en-GB" dirty="0"/>
              <a:t> core finalized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Fit interface designed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Decision taken on materials library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89F130-08C3-B24B-8233-D7D57CEB5FA6}"/>
              </a:ext>
            </a:extLst>
          </p:cNvPr>
          <p:cNvSpPr/>
          <p:nvPr/>
        </p:nvSpPr>
        <p:spPr>
          <a:xfrm>
            <a:off x="110836" y="1657831"/>
            <a:ext cx="25889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Data-centric entry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Data loader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Plot of multiple data sets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Sample model builder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Repeated layer editor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SLD(z) visualization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BC29421-5A9B-7642-A3E7-7BC8EE1EA351}"/>
              </a:ext>
            </a:extLst>
          </p:cNvPr>
          <p:cNvSpPr/>
          <p:nvPr/>
        </p:nvSpPr>
        <p:spPr>
          <a:xfrm>
            <a:off x="124721" y="1490849"/>
            <a:ext cx="2540738" cy="330630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B99515F-4703-D14B-9CF7-03EE87D48753}"/>
              </a:ext>
            </a:extLst>
          </p:cNvPr>
          <p:cNvSpPr/>
          <p:nvPr/>
        </p:nvSpPr>
        <p:spPr>
          <a:xfrm>
            <a:off x="2790180" y="1490849"/>
            <a:ext cx="3365995" cy="3306304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2089B44-C36B-9345-BFCD-0290F3D7CC7D}"/>
              </a:ext>
            </a:extLst>
          </p:cNvPr>
          <p:cNvSpPr/>
          <p:nvPr/>
        </p:nvSpPr>
        <p:spPr>
          <a:xfrm>
            <a:off x="6229817" y="1490847"/>
            <a:ext cx="2789462" cy="3306305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5DD505-1912-5340-857C-F24C5F804614}"/>
              </a:ext>
            </a:extLst>
          </p:cNvPr>
          <p:cNvSpPr txBox="1"/>
          <p:nvPr/>
        </p:nvSpPr>
        <p:spPr>
          <a:xfrm>
            <a:off x="77096" y="3856138"/>
            <a:ext cx="2677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+ </a:t>
            </a:r>
            <a:r>
              <a:rPr lang="sv-SE" dirty="0" err="1"/>
              <a:t>Python</a:t>
            </a:r>
            <a:r>
              <a:rPr lang="sv-SE" dirty="0"/>
              <a:t> API</a:t>
            </a:r>
          </a:p>
          <a:p>
            <a:r>
              <a:rPr lang="sv-SE" dirty="0"/>
              <a:t>+ </a:t>
            </a:r>
            <a:r>
              <a:rPr lang="sv-SE" dirty="0" err="1"/>
              <a:t>Polarization</a:t>
            </a:r>
            <a:r>
              <a:rPr lang="sv-SE" dirty="0"/>
              <a:t> (in progress)</a:t>
            </a:r>
          </a:p>
        </p:txBody>
      </p:sp>
    </p:spTree>
    <p:extLst>
      <p:ext uri="{BB962C8B-B14F-4D97-AF65-F5344CB8AC3E}">
        <p14:creationId xmlns:p14="http://schemas.microsoft.com/office/powerpoint/2010/main" val="452559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578</Words>
  <Application>Microsoft Macintosh PowerPoint</Application>
  <PresentationFormat>On-screen Show (4:3)</PresentationFormat>
  <Paragraphs>86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Open Reflectivity Standards Organisation</vt:lpstr>
      <vt:lpstr>Open Reflectivity Standards Organisation</vt:lpstr>
      <vt:lpstr>Open Reflectivity Standards Organisation</vt:lpstr>
      <vt:lpstr>Data analysis working group</vt:lpstr>
      <vt:lpstr>Unpolarized data sets</vt:lpstr>
      <vt:lpstr>From requirements to road map</vt:lpstr>
      <vt:lpstr>RoadMap highlights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Reflectivity Standards Organisation</dc:title>
  <dc:creator>Wojciech Potrzebowski</dc:creator>
  <cp:lastModifiedBy>Wojciech Potrzebowski</cp:lastModifiedBy>
  <cp:revision>20</cp:revision>
  <dcterms:created xsi:type="dcterms:W3CDTF">2020-10-15T13:23:21Z</dcterms:created>
  <dcterms:modified xsi:type="dcterms:W3CDTF">2020-10-21T06:53:40Z</dcterms:modified>
</cp:coreProperties>
</file>