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4"/>
  </p:sldMasterIdLst>
  <p:notesMasterIdLst>
    <p:notesMasterId r:id="rId24"/>
  </p:notesMasterIdLst>
  <p:handoutMasterIdLst>
    <p:handoutMasterId r:id="rId25"/>
  </p:handoutMasterIdLst>
  <p:sldIdLst>
    <p:sldId id="256" r:id="rId5"/>
    <p:sldId id="284" r:id="rId6"/>
    <p:sldId id="339" r:id="rId7"/>
    <p:sldId id="316" r:id="rId8"/>
    <p:sldId id="334" r:id="rId9"/>
    <p:sldId id="348" r:id="rId10"/>
    <p:sldId id="331" r:id="rId11"/>
    <p:sldId id="337" r:id="rId12"/>
    <p:sldId id="351" r:id="rId13"/>
    <p:sldId id="344" r:id="rId14"/>
    <p:sldId id="345" r:id="rId15"/>
    <p:sldId id="332" r:id="rId16"/>
    <p:sldId id="333" r:id="rId17"/>
    <p:sldId id="340" r:id="rId18"/>
    <p:sldId id="349" r:id="rId19"/>
    <p:sldId id="350" r:id="rId20"/>
    <p:sldId id="343" r:id="rId21"/>
    <p:sldId id="347" r:id="rId22"/>
    <p:sldId id="323" r:id="rId2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548" autoAdjust="0"/>
    <p:restoredTop sz="94665" autoAdjust="0"/>
  </p:normalViewPr>
  <p:slideViewPr>
    <p:cSldViewPr showGuides="1">
      <p:cViewPr varScale="1">
        <p:scale>
          <a:sx n="162" d="100"/>
          <a:sy n="162" d="100"/>
        </p:scale>
        <p:origin x="-1016" y="-104"/>
      </p:cViewPr>
      <p:guideLst>
        <p:guide orient="horz" pos="144"/>
        <p:guide orient="horz" pos="4176"/>
        <p:guide pos="3120"/>
        <p:guide pos="565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8" d="100"/>
        <a:sy n="158"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BF4061B-E00E-E441-9D53-2244015F84D1}" type="datetimeFigureOut">
              <a:rPr lang="en-US" smtClean="0"/>
              <a:t>4/8/14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EE365C4-1918-3448-97EE-0468243D1D9A}" type="slidenum">
              <a:rPr lang="en-US" smtClean="0"/>
              <a:t>‹#›</a:t>
            </a:fld>
            <a:endParaRPr lang="en-US"/>
          </a:p>
        </p:txBody>
      </p:sp>
    </p:spTree>
    <p:extLst>
      <p:ext uri="{BB962C8B-B14F-4D97-AF65-F5344CB8AC3E}">
        <p14:creationId xmlns:p14="http://schemas.microsoft.com/office/powerpoint/2010/main" val="2471362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5A839F9F-9D42-DE4E-B98D-ACF95F6A53E5}" type="datetimeFigureOut">
              <a:rPr lang="en-US" smtClean="0"/>
              <a:t>4/8/14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6A7B5C6-08F0-D740-AFDA-B9CF452F8C80}" type="slidenum">
              <a:rPr lang="en-US" smtClean="0"/>
              <a:t>‹#›</a:t>
            </a:fld>
            <a:endParaRPr lang="en-US"/>
          </a:p>
        </p:txBody>
      </p:sp>
    </p:spTree>
    <p:extLst>
      <p:ext uri="{BB962C8B-B14F-4D97-AF65-F5344CB8AC3E}">
        <p14:creationId xmlns:p14="http://schemas.microsoft.com/office/powerpoint/2010/main" val="15658540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AA0923-83A8-8D4A-8C0B-8DEDDFD3FE56}" type="slidenum">
              <a:rPr lang="en-US"/>
              <a:pPr/>
              <a:t>3</a:t>
            </a:fld>
            <a:endParaRPr lang="en-US"/>
          </a:p>
        </p:txBody>
      </p:sp>
      <p:sp>
        <p:nvSpPr>
          <p:cNvPr id="528386" name="Rectangle 2"/>
          <p:cNvSpPr>
            <a:spLocks noGrp="1" noRot="1" noChangeAspect="1" noChangeArrowheads="1" noTextEdit="1"/>
          </p:cNvSpPr>
          <p:nvPr>
            <p:ph type="sldImg"/>
          </p:nvPr>
        </p:nvSpPr>
        <p:spPr>
          <a:ln/>
        </p:spPr>
      </p:sp>
      <p:sp>
        <p:nvSpPr>
          <p:cNvPr id="528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623D47-426B-B54C-9438-D96F3DC9E3AC}" type="slidenum">
              <a:rPr lang="en-US"/>
              <a:pPr/>
              <a:t>19</a:t>
            </a:fld>
            <a:endParaRPr lang="en-US"/>
          </a:p>
        </p:txBody>
      </p:sp>
      <p:sp>
        <p:nvSpPr>
          <p:cNvPr id="200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070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userDrawn="1"/>
        </p:nvSpPr>
        <p:spPr bwMode="auto">
          <a:xfrm>
            <a:off x="5610225" y="0"/>
            <a:ext cx="26988" cy="6858000"/>
          </a:xfrm>
          <a:prstGeom prst="rect">
            <a:avLst/>
          </a:prstGeom>
          <a:solidFill>
            <a:schemeClr val="tx2"/>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cs typeface="Arial" pitchFamily="34" charset="0"/>
            </a:endParaRPr>
          </a:p>
        </p:txBody>
      </p:sp>
      <p:sp>
        <p:nvSpPr>
          <p:cNvPr id="2" name="Title 1"/>
          <p:cNvSpPr>
            <a:spLocks noGrp="1"/>
          </p:cNvSpPr>
          <p:nvPr>
            <p:ph type="ctrTitle"/>
          </p:nvPr>
        </p:nvSpPr>
        <p:spPr>
          <a:xfrm>
            <a:off x="117378" y="1085334"/>
            <a:ext cx="4454622" cy="877163"/>
          </a:xfrm>
        </p:spPr>
        <p:txBody>
          <a:bodyPr wrap="square">
            <a:spAutoFit/>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117378" y="2667000"/>
            <a:ext cx="4170536" cy="424732"/>
          </a:xfrm>
        </p:spPr>
        <p:txBody>
          <a:bodyPr wrap="square">
            <a:sp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descr="New_DOE_Logo_Color_042808.png"/>
          <p:cNvPicPr>
            <a:picLocks noChangeAspect="1"/>
          </p:cNvPicPr>
          <p:nvPr userDrawn="1"/>
        </p:nvPicPr>
        <p:blipFill>
          <a:blip r:embed="rId2" cstate="print"/>
          <a:srcRect/>
          <a:stretch>
            <a:fillRect/>
          </a:stretch>
        </p:blipFill>
        <p:spPr bwMode="auto">
          <a:xfrm>
            <a:off x="228600" y="6238875"/>
            <a:ext cx="1743075" cy="438150"/>
          </a:xfrm>
          <a:prstGeom prst="rect">
            <a:avLst/>
          </a:prstGeom>
          <a:noFill/>
          <a:ln w="9525">
            <a:noFill/>
            <a:miter lim="800000"/>
            <a:headEnd/>
            <a:tailEnd/>
          </a:ln>
        </p:spPr>
      </p:pic>
      <p:pic>
        <p:nvPicPr>
          <p:cNvPr id="7" name="Picture 6" descr="ORNL_managed by.png"/>
          <p:cNvPicPr>
            <a:picLocks noChangeAspect="1"/>
          </p:cNvPicPr>
          <p:nvPr userDrawn="1"/>
        </p:nvPicPr>
        <p:blipFill>
          <a:blip r:embed="rId3" cstate="print"/>
          <a:stretch>
            <a:fillRect/>
          </a:stretch>
        </p:blipFill>
        <p:spPr>
          <a:xfrm>
            <a:off x="5647038" y="6201688"/>
            <a:ext cx="3505200" cy="452426"/>
          </a:xfrm>
          <a:prstGeom prst="rect">
            <a:avLst/>
          </a:prstGeom>
        </p:spPr>
      </p:pic>
      <p:pic>
        <p:nvPicPr>
          <p:cNvPr id="9" name="Picture 1" descr="nscd_Circles_PPT_template4.png"/>
          <p:cNvPicPr>
            <a:picLocks noChangeAspect="1"/>
          </p:cNvPicPr>
          <p:nvPr userDrawn="1"/>
        </p:nvPicPr>
        <p:blipFill>
          <a:blip r:embed="rId4" cstate="print"/>
          <a:srcRect l="47917" t="12038" b="14075"/>
          <a:stretch>
            <a:fillRect/>
          </a:stretch>
        </p:blipFill>
        <p:spPr bwMode="auto">
          <a:xfrm>
            <a:off x="4381500" y="825500"/>
            <a:ext cx="4762500" cy="50673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204" y="177114"/>
            <a:ext cx="8229600" cy="484748"/>
          </a:xfrm>
          <a:prstGeom prst="rect">
            <a:avLst/>
          </a:prstGeom>
        </p:spPr>
        <p:txBody>
          <a:bodyPr vert="horz" lIns="91440" tIns="45720" rIns="9144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111204" y="1344823"/>
            <a:ext cx="8229600" cy="2024144"/>
          </a:xfrm>
          <a:prstGeom prst="rect">
            <a:avLst/>
          </a:prstGeom>
        </p:spPr>
        <p:txBody>
          <a:bodyPr vert="horz" lIns="91440" tIns="45720" rIns="91440" bIns="4572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6"/>
          <p:cNvSpPr>
            <a:spLocks noChangeArrowheads="1"/>
          </p:cNvSpPr>
          <p:nvPr/>
        </p:nvSpPr>
        <p:spPr bwMode="auto">
          <a:xfrm flipH="1">
            <a:off x="228600" y="6402858"/>
            <a:ext cx="2819400" cy="304800"/>
          </a:xfrm>
          <a:prstGeom prst="rect">
            <a:avLst/>
          </a:prstGeom>
          <a:noFill/>
          <a:ln w="9525">
            <a:noFill/>
            <a:miter lim="800000"/>
            <a:headEnd/>
            <a:tailEnd/>
          </a:ln>
          <a:effectLst/>
        </p:spPr>
        <p:txBody>
          <a:bodyPr lIns="0" tIns="0" rIns="0" bIns="0"/>
          <a:lstStyle/>
          <a:p>
            <a:pPr algn="l" defTabSz="173038" eaLnBrk="1" hangingPunct="1">
              <a:lnSpc>
                <a:spcPct val="90000"/>
              </a:lnSpc>
              <a:tabLst>
                <a:tab pos="230188" algn="l"/>
              </a:tabLst>
              <a:defRPr/>
            </a:pPr>
            <a:fld id="{5090E27C-CA13-484A-97F4-0144A35C19E2}" type="slidenum">
              <a:rPr lang="en-US" sz="900" b="0" smtClean="0">
                <a:solidFill>
                  <a:schemeClr val="bg1">
                    <a:lumMod val="75000"/>
                  </a:schemeClr>
                </a:solidFill>
                <a:latin typeface="Times New Roman" pitchFamily="18" charset="0"/>
                <a:cs typeface="Times New Roman" pitchFamily="18" charset="0"/>
              </a:rPr>
              <a:pPr algn="l" defTabSz="173038" eaLnBrk="1" hangingPunct="1">
                <a:lnSpc>
                  <a:spcPct val="90000"/>
                </a:lnSpc>
                <a:tabLst>
                  <a:tab pos="230188" algn="l"/>
                </a:tabLst>
                <a:defRPr/>
              </a:pPr>
              <a:t>‹#›</a:t>
            </a:fld>
            <a:r>
              <a:rPr lang="en-US" sz="900" b="0" dirty="0" smtClean="0">
                <a:solidFill>
                  <a:schemeClr val="bg1">
                    <a:lumMod val="75000"/>
                  </a:schemeClr>
                </a:solidFill>
                <a:latin typeface="Times New Roman" pitchFamily="18" charset="0"/>
                <a:cs typeface="Times New Roman" pitchFamily="18" charset="0"/>
              </a:rPr>
              <a:t>	Managed by UT-Battelle</a:t>
            </a:r>
            <a:br>
              <a:rPr lang="en-US" sz="900" b="0" dirty="0" smtClean="0">
                <a:solidFill>
                  <a:schemeClr val="bg1">
                    <a:lumMod val="75000"/>
                  </a:schemeClr>
                </a:solidFill>
                <a:latin typeface="Times New Roman" pitchFamily="18" charset="0"/>
                <a:cs typeface="Times New Roman" pitchFamily="18" charset="0"/>
              </a:rPr>
            </a:br>
            <a:r>
              <a:rPr lang="en-US" sz="900" b="0" dirty="0" smtClean="0">
                <a:solidFill>
                  <a:schemeClr val="bg1">
                    <a:lumMod val="75000"/>
                  </a:schemeClr>
                </a:solidFill>
                <a:latin typeface="Times New Roman" pitchFamily="18" charset="0"/>
                <a:cs typeface="Times New Roman" pitchFamily="18" charset="0"/>
              </a:rPr>
              <a:t>	for the U.S. Department of Energy</a:t>
            </a:r>
            <a:endParaRPr lang="en-US" sz="900" b="0" dirty="0">
              <a:solidFill>
                <a:schemeClr val="bg1">
                  <a:lumMod val="75000"/>
                </a:schemeClr>
              </a:solidFill>
              <a:latin typeface="Times New Roman" pitchFamily="18" charset="0"/>
              <a:cs typeface="Times New Roman" pitchFamily="18" charset="0"/>
            </a:endParaRPr>
          </a:p>
        </p:txBody>
      </p:sp>
      <p:pic>
        <p:nvPicPr>
          <p:cNvPr id="6" name="Content Placeholder 10" descr="ORNL emboss_2.png"/>
          <p:cNvPicPr>
            <a:picLocks noChangeAspect="1"/>
          </p:cNvPicPr>
          <p:nvPr/>
        </p:nvPicPr>
        <p:blipFill>
          <a:blip r:embed="rId7" cstate="print"/>
          <a:srcRect/>
          <a:stretch>
            <a:fillRect/>
          </a:stretch>
        </p:blipFill>
        <p:spPr bwMode="auto">
          <a:xfrm>
            <a:off x="8077200" y="6216650"/>
            <a:ext cx="890588" cy="457200"/>
          </a:xfrm>
          <a:prstGeom prst="rect">
            <a:avLst/>
          </a:prstGeom>
          <a:noFill/>
          <a:ln w="9525">
            <a:noFill/>
            <a:miter lim="800000"/>
            <a:headEnd/>
            <a:tailEnd/>
          </a:ln>
        </p:spPr>
      </p:pic>
      <p:sp>
        <p:nvSpPr>
          <p:cNvPr id="7" name="Rectangle 256"/>
          <p:cNvSpPr txBox="1">
            <a:spLocks noChangeArrowheads="1"/>
          </p:cNvSpPr>
          <p:nvPr/>
        </p:nvSpPr>
        <p:spPr>
          <a:xfrm>
            <a:off x="3124200" y="6629400"/>
            <a:ext cx="2895600" cy="182562"/>
          </a:xfrm>
          <a:prstGeom prst="rect">
            <a:avLst/>
          </a:prstGeom>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bg1">
                    <a:lumMod val="75000"/>
                  </a:schemeClr>
                </a:solidFill>
                <a:effectLst/>
                <a:uLnTx/>
                <a:uFillTx/>
                <a:latin typeface="Times New Roman" pitchFamily="18" charset="0"/>
                <a:ea typeface="+mn-ea"/>
                <a:cs typeface="Times New Roman" pitchFamily="18" charset="0"/>
              </a:rPr>
              <a:t>M. Plum, ESS Commissioning Workshop, April 8-9, 2014</a:t>
            </a:r>
            <a:endParaRPr kumimoji="0" lang="en-US" sz="900" b="0" i="0" u="none" strike="noStrike" kern="1200" cap="none" spc="0" normalizeH="0" baseline="0" noProof="0" dirty="0">
              <a:ln>
                <a:noFill/>
              </a:ln>
              <a:solidFill>
                <a:schemeClr val="bg1">
                  <a:lumMod val="75000"/>
                </a:schemeClr>
              </a:solidFill>
              <a:effectLst/>
              <a:uLnTx/>
              <a:uFillTx/>
              <a:latin typeface="Times New Roman" pitchFamily="18" charset="0"/>
              <a:ea typeface="+mn-ea"/>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9" r:id="rId3"/>
    <p:sldLayoutId id="2147483920" r:id="rId4"/>
    <p:sldLayoutId id="2147483921" r:id="rId5"/>
  </p:sldLayoutIdLst>
  <p:hf hdr="0" ftr="0" dt="0"/>
  <p:txStyles>
    <p:titleStyle>
      <a:lvl1pPr algn="l" defTabSz="914400" rtl="0" eaLnBrk="1" latinLnBrk="0" hangingPunct="1">
        <a:lnSpc>
          <a:spcPct val="85000"/>
        </a:lnSpc>
        <a:spcBef>
          <a:spcPct val="0"/>
        </a:spcBef>
        <a:buNone/>
        <a:defRPr sz="3000" kern="1200">
          <a:solidFill>
            <a:srgbClr val="006C3A"/>
          </a:solidFill>
          <a:latin typeface="Arial Black" pitchFamily="34" charset="0"/>
          <a:ea typeface="+mj-ea"/>
          <a:cs typeface="+mj-cs"/>
        </a:defRPr>
      </a:lvl1pPr>
    </p:titleStyle>
    <p:bodyStyle>
      <a:lvl1pPr marL="230188" indent="-230188" algn="l" defTabSz="914400" rtl="0" eaLnBrk="1" latinLnBrk="0" hangingPunct="1">
        <a:lnSpc>
          <a:spcPct val="90000"/>
        </a:lnSpc>
        <a:spcBef>
          <a:spcPts val="1400"/>
        </a:spcBef>
        <a:buClr>
          <a:srgbClr val="006C3A"/>
        </a:buClr>
        <a:buFont typeface="Arial" pitchFamily="34" charset="0"/>
        <a:buChar char="•"/>
        <a:defRPr sz="2600" b="0"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0"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0"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0"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09600"/>
            <a:ext cx="4683222" cy="888705"/>
          </a:xfrm>
        </p:spPr>
        <p:txBody>
          <a:bodyPr/>
          <a:lstStyle/>
          <a:p>
            <a:r>
              <a:rPr lang="en-US" dirty="0" smtClean="0"/>
              <a:t>SNS linac beam commissioning</a:t>
            </a:r>
            <a:endParaRPr lang="en-US" dirty="0"/>
          </a:p>
        </p:txBody>
      </p:sp>
      <p:sp>
        <p:nvSpPr>
          <p:cNvPr id="3" name="Subtitle 2"/>
          <p:cNvSpPr>
            <a:spLocks noGrp="1"/>
          </p:cNvSpPr>
          <p:nvPr>
            <p:ph type="subTitle" idx="1"/>
          </p:nvPr>
        </p:nvSpPr>
        <p:spPr>
          <a:xfrm>
            <a:off x="228600" y="2514600"/>
            <a:ext cx="4724400" cy="2272417"/>
          </a:xfrm>
        </p:spPr>
        <p:txBody>
          <a:bodyPr/>
          <a:lstStyle/>
          <a:p>
            <a:r>
              <a:rPr lang="en-US" dirty="0"/>
              <a:t>By Michael </a:t>
            </a:r>
            <a:r>
              <a:rPr lang="en-US" dirty="0" smtClean="0"/>
              <a:t>Plum</a:t>
            </a:r>
            <a:br>
              <a:rPr lang="en-US" dirty="0" smtClean="0"/>
            </a:br>
            <a:r>
              <a:rPr lang="en-US" dirty="0" smtClean="0"/>
              <a:t>Spallation Neutron Source</a:t>
            </a:r>
            <a:br>
              <a:rPr lang="en-US" dirty="0" smtClean="0"/>
            </a:br>
            <a:r>
              <a:rPr lang="en-US" dirty="0" smtClean="0"/>
              <a:t>Oak Ridge National Laboratory</a:t>
            </a:r>
            <a:endParaRPr lang="en-US" dirty="0"/>
          </a:p>
          <a:p>
            <a:r>
              <a:rPr lang="en-US" dirty="0" smtClean="0"/>
              <a:t>ESS</a:t>
            </a:r>
            <a:br>
              <a:rPr lang="en-US" dirty="0" smtClean="0"/>
            </a:br>
            <a:r>
              <a:rPr lang="en-US" dirty="0" smtClean="0"/>
              <a:t>Workshop </a:t>
            </a:r>
            <a:r>
              <a:rPr lang="en-US" dirty="0"/>
              <a:t>on beam </a:t>
            </a:r>
            <a:r>
              <a:rPr lang="en-US" dirty="0" smtClean="0"/>
              <a:t>commissioning</a:t>
            </a:r>
            <a:br>
              <a:rPr lang="en-US" dirty="0" smtClean="0"/>
            </a:br>
            <a:r>
              <a:rPr lang="en-US" dirty="0" smtClean="0"/>
              <a:t>April </a:t>
            </a:r>
            <a:r>
              <a:rPr lang="en-US" dirty="0"/>
              <a:t>8-9, 2014</a:t>
            </a:r>
          </a:p>
        </p:txBody>
      </p:sp>
    </p:spTree>
    <p:extLst>
      <p:ext uri="{BB962C8B-B14F-4D97-AF65-F5344CB8AC3E}">
        <p14:creationId xmlns:p14="http://schemas.microsoft.com/office/powerpoint/2010/main" val="23651185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204" y="177114"/>
            <a:ext cx="8229600" cy="496290"/>
          </a:xfrm>
        </p:spPr>
        <p:txBody>
          <a:bodyPr/>
          <a:lstStyle/>
          <a:p>
            <a:r>
              <a:rPr lang="en-US" dirty="0" smtClean="0"/>
              <a:t>Design </a:t>
            </a:r>
            <a:r>
              <a:rPr lang="en-US" dirty="0" err="1" smtClean="0"/>
              <a:t>vs</a:t>
            </a:r>
            <a:r>
              <a:rPr lang="en-US" dirty="0" smtClean="0"/>
              <a:t> operation SCL gradients</a:t>
            </a:r>
            <a:endParaRPr lang="en-US" dirty="0"/>
          </a:p>
        </p:txBody>
      </p:sp>
      <p:grpSp>
        <p:nvGrpSpPr>
          <p:cNvPr id="5" name="Group 43"/>
          <p:cNvGrpSpPr>
            <a:grpSpLocks/>
          </p:cNvGrpSpPr>
          <p:nvPr/>
        </p:nvGrpSpPr>
        <p:grpSpPr bwMode="auto">
          <a:xfrm>
            <a:off x="0" y="987425"/>
            <a:ext cx="9136063" cy="4122738"/>
            <a:chOff x="0" y="672"/>
            <a:chExt cx="5755" cy="2597"/>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2"/>
              <a:ext cx="5755" cy="2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 name="Line 5"/>
            <p:cNvSpPr>
              <a:spLocks noChangeShapeType="1"/>
            </p:cNvSpPr>
            <p:nvPr/>
          </p:nvSpPr>
          <p:spPr bwMode="auto">
            <a:xfrm>
              <a:off x="429" y="2156"/>
              <a:ext cx="0" cy="151"/>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 name="Line 6"/>
            <p:cNvSpPr>
              <a:spLocks noChangeShapeType="1"/>
            </p:cNvSpPr>
            <p:nvPr/>
          </p:nvSpPr>
          <p:spPr bwMode="auto">
            <a:xfrm>
              <a:off x="565" y="1946"/>
              <a:ext cx="0" cy="889"/>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Line 7"/>
            <p:cNvSpPr>
              <a:spLocks noChangeShapeType="1"/>
            </p:cNvSpPr>
            <p:nvPr/>
          </p:nvSpPr>
          <p:spPr bwMode="auto">
            <a:xfrm flipV="1">
              <a:off x="1023" y="2052"/>
              <a:ext cx="0" cy="777"/>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 name="Line 8"/>
            <p:cNvSpPr>
              <a:spLocks noChangeShapeType="1"/>
            </p:cNvSpPr>
            <p:nvPr/>
          </p:nvSpPr>
          <p:spPr bwMode="auto">
            <a:xfrm>
              <a:off x="1352" y="1509"/>
              <a:ext cx="0" cy="179"/>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 name="Line 9"/>
            <p:cNvSpPr>
              <a:spLocks noChangeShapeType="1"/>
            </p:cNvSpPr>
            <p:nvPr/>
          </p:nvSpPr>
          <p:spPr bwMode="auto">
            <a:xfrm>
              <a:off x="1884" y="1749"/>
              <a:ext cx="0" cy="151"/>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 name="Line 10"/>
            <p:cNvSpPr>
              <a:spLocks noChangeShapeType="1"/>
            </p:cNvSpPr>
            <p:nvPr/>
          </p:nvSpPr>
          <p:spPr bwMode="auto">
            <a:xfrm>
              <a:off x="1821" y="1560"/>
              <a:ext cx="0" cy="66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 name="Line 11"/>
            <p:cNvSpPr>
              <a:spLocks noChangeShapeType="1"/>
            </p:cNvSpPr>
            <p:nvPr/>
          </p:nvSpPr>
          <p:spPr bwMode="auto">
            <a:xfrm>
              <a:off x="2811" y="1874"/>
              <a:ext cx="0" cy="537"/>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 name="Line 12"/>
            <p:cNvSpPr>
              <a:spLocks noChangeShapeType="1"/>
            </p:cNvSpPr>
            <p:nvPr/>
          </p:nvSpPr>
          <p:spPr bwMode="auto">
            <a:xfrm>
              <a:off x="3075" y="1645"/>
              <a:ext cx="0" cy="537"/>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 name="Line 13"/>
            <p:cNvSpPr>
              <a:spLocks noChangeShapeType="1"/>
            </p:cNvSpPr>
            <p:nvPr/>
          </p:nvSpPr>
          <p:spPr bwMode="auto">
            <a:xfrm>
              <a:off x="3679" y="1847"/>
              <a:ext cx="0" cy="414"/>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 name="Line 14"/>
            <p:cNvSpPr>
              <a:spLocks noChangeShapeType="1"/>
            </p:cNvSpPr>
            <p:nvPr/>
          </p:nvSpPr>
          <p:spPr bwMode="auto">
            <a:xfrm flipH="1">
              <a:off x="4200" y="2071"/>
              <a:ext cx="6" cy="604"/>
            </a:xfrm>
            <a:prstGeom prst="line">
              <a:avLst/>
            </a:prstGeom>
            <a:noFill/>
            <a:ln w="19050">
              <a:solidFill>
                <a:srgbClr val="A05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 name="Line 15"/>
            <p:cNvSpPr>
              <a:spLocks noChangeShapeType="1"/>
            </p:cNvSpPr>
            <p:nvPr/>
          </p:nvSpPr>
          <p:spPr bwMode="auto">
            <a:xfrm>
              <a:off x="4468" y="1669"/>
              <a:ext cx="0" cy="1175"/>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 name="Line 16"/>
            <p:cNvSpPr>
              <a:spLocks noChangeShapeType="1"/>
            </p:cNvSpPr>
            <p:nvPr/>
          </p:nvSpPr>
          <p:spPr bwMode="auto">
            <a:xfrm>
              <a:off x="4541" y="1596"/>
              <a:ext cx="0" cy="615"/>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 name="Line 17"/>
            <p:cNvSpPr>
              <a:spLocks noChangeShapeType="1"/>
            </p:cNvSpPr>
            <p:nvPr/>
          </p:nvSpPr>
          <p:spPr bwMode="auto">
            <a:xfrm>
              <a:off x="4670" y="1663"/>
              <a:ext cx="0" cy="414"/>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 name="Line 18"/>
            <p:cNvSpPr>
              <a:spLocks noChangeShapeType="1"/>
            </p:cNvSpPr>
            <p:nvPr/>
          </p:nvSpPr>
          <p:spPr bwMode="auto">
            <a:xfrm flipH="1">
              <a:off x="5458" y="1457"/>
              <a:ext cx="6" cy="800"/>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 name="Line 19"/>
            <p:cNvSpPr>
              <a:spLocks noChangeShapeType="1"/>
            </p:cNvSpPr>
            <p:nvPr/>
          </p:nvSpPr>
          <p:spPr bwMode="auto">
            <a:xfrm>
              <a:off x="5531" y="1551"/>
              <a:ext cx="0" cy="313"/>
            </a:xfrm>
            <a:prstGeom prst="line">
              <a:avLst/>
            </a:prstGeom>
            <a:noFill/>
            <a:ln w="19050">
              <a:solidFill>
                <a:srgbClr val="A05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 name="Line 20"/>
            <p:cNvSpPr>
              <a:spLocks noChangeShapeType="1"/>
            </p:cNvSpPr>
            <p:nvPr/>
          </p:nvSpPr>
          <p:spPr bwMode="auto">
            <a:xfrm flipH="1">
              <a:off x="5593" y="1418"/>
              <a:ext cx="5" cy="711"/>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 name="Oval 23"/>
            <p:cNvSpPr>
              <a:spLocks noChangeArrowheads="1"/>
            </p:cNvSpPr>
            <p:nvPr/>
          </p:nvSpPr>
          <p:spPr bwMode="auto">
            <a:xfrm>
              <a:off x="2343" y="2785"/>
              <a:ext cx="134" cy="134"/>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 name="Oval 24"/>
            <p:cNvSpPr>
              <a:spLocks noChangeArrowheads="1"/>
            </p:cNvSpPr>
            <p:nvPr/>
          </p:nvSpPr>
          <p:spPr bwMode="auto">
            <a:xfrm>
              <a:off x="4402" y="2770"/>
              <a:ext cx="134" cy="134"/>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 name="Oval 25"/>
            <p:cNvSpPr>
              <a:spLocks noChangeArrowheads="1"/>
            </p:cNvSpPr>
            <p:nvPr/>
          </p:nvSpPr>
          <p:spPr bwMode="auto">
            <a:xfrm>
              <a:off x="493" y="2765"/>
              <a:ext cx="134" cy="134"/>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 name="Oval 26"/>
            <p:cNvSpPr>
              <a:spLocks noChangeArrowheads="1"/>
            </p:cNvSpPr>
            <p:nvPr/>
          </p:nvSpPr>
          <p:spPr bwMode="auto">
            <a:xfrm>
              <a:off x="1954" y="2793"/>
              <a:ext cx="134" cy="134"/>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 name="Oval 27"/>
            <p:cNvSpPr>
              <a:spLocks noChangeArrowheads="1"/>
            </p:cNvSpPr>
            <p:nvPr/>
          </p:nvSpPr>
          <p:spPr bwMode="auto">
            <a:xfrm>
              <a:off x="2670" y="2783"/>
              <a:ext cx="134" cy="134"/>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 name="Oval 28"/>
            <p:cNvSpPr>
              <a:spLocks noChangeArrowheads="1"/>
            </p:cNvSpPr>
            <p:nvPr/>
          </p:nvSpPr>
          <p:spPr bwMode="auto">
            <a:xfrm>
              <a:off x="3141" y="2784"/>
              <a:ext cx="134" cy="134"/>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9" name="Oval 29"/>
          <p:cNvSpPr>
            <a:spLocks noChangeArrowheads="1"/>
          </p:cNvSpPr>
          <p:nvPr/>
        </p:nvSpPr>
        <p:spPr bwMode="auto">
          <a:xfrm>
            <a:off x="1830388" y="5216525"/>
            <a:ext cx="212725" cy="21272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 name="Oval 30"/>
          <p:cNvSpPr>
            <a:spLocks noChangeArrowheads="1"/>
          </p:cNvSpPr>
          <p:nvPr/>
        </p:nvSpPr>
        <p:spPr bwMode="auto">
          <a:xfrm>
            <a:off x="1830388" y="5522913"/>
            <a:ext cx="212725" cy="212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 name="Line 31"/>
          <p:cNvSpPr>
            <a:spLocks noChangeShapeType="1"/>
          </p:cNvSpPr>
          <p:nvPr/>
        </p:nvSpPr>
        <p:spPr bwMode="auto">
          <a:xfrm>
            <a:off x="4046538" y="5291138"/>
            <a:ext cx="320675" cy="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 name="Line 32"/>
          <p:cNvSpPr>
            <a:spLocks noChangeShapeType="1"/>
          </p:cNvSpPr>
          <p:nvPr/>
        </p:nvSpPr>
        <p:spPr bwMode="auto">
          <a:xfrm>
            <a:off x="4037013" y="5489575"/>
            <a:ext cx="320675" cy="0"/>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3" name="Line 33"/>
          <p:cNvSpPr>
            <a:spLocks noChangeShapeType="1"/>
          </p:cNvSpPr>
          <p:nvPr/>
        </p:nvSpPr>
        <p:spPr bwMode="auto">
          <a:xfrm>
            <a:off x="4037013" y="5683250"/>
            <a:ext cx="320675" cy="0"/>
          </a:xfrm>
          <a:prstGeom prst="line">
            <a:avLst/>
          </a:prstGeom>
          <a:noFill/>
          <a:ln w="19050">
            <a:solidFill>
              <a:srgbClr val="A05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4" name="Line 34"/>
          <p:cNvSpPr>
            <a:spLocks noChangeShapeType="1"/>
          </p:cNvSpPr>
          <p:nvPr/>
        </p:nvSpPr>
        <p:spPr bwMode="auto">
          <a:xfrm>
            <a:off x="6303963" y="5284788"/>
            <a:ext cx="320675" cy="0"/>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5" name="Line 35"/>
          <p:cNvSpPr>
            <a:spLocks noChangeShapeType="1"/>
          </p:cNvSpPr>
          <p:nvPr/>
        </p:nvSpPr>
        <p:spPr bwMode="auto">
          <a:xfrm>
            <a:off x="6305550" y="5473700"/>
            <a:ext cx="320675"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 name="Text Box 36"/>
          <p:cNvSpPr txBox="1">
            <a:spLocks noChangeArrowheads="1"/>
          </p:cNvSpPr>
          <p:nvPr/>
        </p:nvSpPr>
        <p:spPr bwMode="auto">
          <a:xfrm>
            <a:off x="4371975" y="5129213"/>
            <a:ext cx="598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a:solidFill>
                  <a:srgbClr val="FF0000"/>
                </a:solidFill>
              </a:rPr>
              <a:t>HOM</a:t>
            </a:r>
          </a:p>
        </p:txBody>
      </p:sp>
      <p:sp>
        <p:nvSpPr>
          <p:cNvPr id="37" name="Text Box 37"/>
          <p:cNvSpPr txBox="1">
            <a:spLocks noChangeArrowheads="1"/>
          </p:cNvSpPr>
          <p:nvPr/>
        </p:nvSpPr>
        <p:spPr bwMode="auto">
          <a:xfrm>
            <a:off x="4364038" y="5326063"/>
            <a:ext cx="1169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a:solidFill>
                  <a:srgbClr val="008000"/>
                </a:solidFill>
              </a:rPr>
              <a:t>Conditioning</a:t>
            </a:r>
          </a:p>
        </p:txBody>
      </p:sp>
      <p:sp>
        <p:nvSpPr>
          <p:cNvPr id="38" name="Text Box 38"/>
          <p:cNvSpPr txBox="1">
            <a:spLocks noChangeArrowheads="1"/>
          </p:cNvSpPr>
          <p:nvPr/>
        </p:nvSpPr>
        <p:spPr bwMode="auto">
          <a:xfrm>
            <a:off x="4368800" y="5522913"/>
            <a:ext cx="16875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a:solidFill>
                  <a:srgbClr val="FF0000"/>
                </a:solidFill>
              </a:rPr>
              <a:t>HOM</a:t>
            </a:r>
            <a:r>
              <a:rPr lang="en-US" sz="1400">
                <a:solidFill>
                  <a:srgbClr val="A05F00"/>
                </a:solidFill>
              </a:rPr>
              <a:t>+</a:t>
            </a:r>
            <a:r>
              <a:rPr lang="en-US" sz="1400">
                <a:solidFill>
                  <a:srgbClr val="008000"/>
                </a:solidFill>
              </a:rPr>
              <a:t>Conditioning</a:t>
            </a:r>
          </a:p>
        </p:txBody>
      </p:sp>
      <p:sp>
        <p:nvSpPr>
          <p:cNvPr id="39" name="Text Box 39"/>
          <p:cNvSpPr txBox="1">
            <a:spLocks noChangeArrowheads="1"/>
          </p:cNvSpPr>
          <p:nvPr/>
        </p:nvSpPr>
        <p:spPr bwMode="auto">
          <a:xfrm>
            <a:off x="6629400" y="51435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a:solidFill>
                  <a:srgbClr val="3366FF"/>
                </a:solidFill>
              </a:rPr>
              <a:t>Turned on</a:t>
            </a:r>
          </a:p>
        </p:txBody>
      </p:sp>
      <p:sp>
        <p:nvSpPr>
          <p:cNvPr id="40" name="Text Box 40"/>
          <p:cNvSpPr txBox="1">
            <a:spLocks noChangeArrowheads="1"/>
          </p:cNvSpPr>
          <p:nvPr/>
        </p:nvSpPr>
        <p:spPr bwMode="auto">
          <a:xfrm>
            <a:off x="6634163" y="5340350"/>
            <a:ext cx="13350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dirty="0"/>
              <a:t>Tuner problem</a:t>
            </a:r>
          </a:p>
        </p:txBody>
      </p:sp>
      <p:sp>
        <p:nvSpPr>
          <p:cNvPr id="41" name="Text Box 41"/>
          <p:cNvSpPr txBox="1">
            <a:spLocks noChangeArrowheads="1"/>
          </p:cNvSpPr>
          <p:nvPr/>
        </p:nvSpPr>
        <p:spPr bwMode="auto">
          <a:xfrm>
            <a:off x="2093913" y="5187950"/>
            <a:ext cx="5984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a:solidFill>
                  <a:srgbClr val="FF0000"/>
                </a:solidFill>
              </a:rPr>
              <a:t>HOM</a:t>
            </a:r>
          </a:p>
        </p:txBody>
      </p:sp>
      <p:sp>
        <p:nvSpPr>
          <p:cNvPr id="42" name="Text Box 42"/>
          <p:cNvSpPr txBox="1">
            <a:spLocks noChangeArrowheads="1"/>
          </p:cNvSpPr>
          <p:nvPr/>
        </p:nvSpPr>
        <p:spPr bwMode="auto">
          <a:xfrm>
            <a:off x="2052638" y="5500688"/>
            <a:ext cx="695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a:t>Tuner </a:t>
            </a:r>
          </a:p>
        </p:txBody>
      </p:sp>
      <p:sp>
        <p:nvSpPr>
          <p:cNvPr id="43" name="TextBox 42"/>
          <p:cNvSpPr txBox="1"/>
          <p:nvPr/>
        </p:nvSpPr>
        <p:spPr>
          <a:xfrm>
            <a:off x="5334000" y="6400800"/>
            <a:ext cx="2529421" cy="307777"/>
          </a:xfrm>
          <a:prstGeom prst="rect">
            <a:avLst/>
          </a:prstGeom>
          <a:noFill/>
        </p:spPr>
        <p:txBody>
          <a:bodyPr wrap="none" rtlCol="0">
            <a:spAutoFit/>
          </a:bodyPr>
          <a:lstStyle/>
          <a:p>
            <a:r>
              <a:rPr lang="en-US" sz="1400" dirty="0" smtClean="0"/>
              <a:t>(from R. </a:t>
            </a:r>
            <a:r>
              <a:rPr lang="en-US" sz="1400" dirty="0" err="1" smtClean="0"/>
              <a:t>Campisi</a:t>
            </a:r>
            <a:r>
              <a:rPr lang="en-US" sz="1400" dirty="0" smtClean="0"/>
              <a:t>, June 2006)</a:t>
            </a:r>
            <a:endParaRPr lang="en-US" sz="1400" dirty="0"/>
          </a:p>
        </p:txBody>
      </p:sp>
      <p:cxnSp>
        <p:nvCxnSpPr>
          <p:cNvPr id="45" name="Straight Connector 44"/>
          <p:cNvCxnSpPr/>
          <p:nvPr/>
        </p:nvCxnSpPr>
        <p:spPr>
          <a:xfrm>
            <a:off x="533400" y="3124200"/>
            <a:ext cx="3429000"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962400" y="2438400"/>
            <a:ext cx="5105400"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a:endCxn id="54" idx="1"/>
          </p:cNvCxnSpPr>
          <p:nvPr/>
        </p:nvCxnSpPr>
        <p:spPr>
          <a:xfrm flipV="1">
            <a:off x="6324600" y="5713512"/>
            <a:ext cx="304800" cy="1488"/>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54" name="Text Box 40"/>
          <p:cNvSpPr txBox="1">
            <a:spLocks noChangeArrowheads="1"/>
          </p:cNvSpPr>
          <p:nvPr/>
        </p:nvSpPr>
        <p:spPr bwMode="auto">
          <a:xfrm>
            <a:off x="6629400" y="5559623"/>
            <a:ext cx="144220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dirty="0" smtClean="0">
                <a:solidFill>
                  <a:srgbClr val="0000FF"/>
                </a:solidFill>
              </a:rPr>
              <a:t>Design gradient</a:t>
            </a:r>
            <a:endParaRPr lang="en-US" sz="1400" dirty="0">
              <a:solidFill>
                <a:srgbClr val="0000FF"/>
              </a:solidFill>
            </a:endParaRPr>
          </a:p>
        </p:txBody>
      </p:sp>
    </p:spTree>
    <p:extLst>
      <p:ext uri="{BB962C8B-B14F-4D97-AF65-F5344CB8AC3E}">
        <p14:creationId xmlns:p14="http://schemas.microsoft.com/office/powerpoint/2010/main" val="23107651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229600" cy="496290"/>
          </a:xfrm>
        </p:spPr>
        <p:txBody>
          <a:bodyPr/>
          <a:lstStyle/>
          <a:p>
            <a:r>
              <a:rPr lang="en-US" dirty="0" smtClean="0"/>
              <a:t>Improvements to phase scan method</a:t>
            </a:r>
            <a:endParaRPr lang="en-US" dirty="0"/>
          </a:p>
        </p:txBody>
      </p:sp>
      <p:sp>
        <p:nvSpPr>
          <p:cNvPr id="3" name="Content Placeholder 2"/>
          <p:cNvSpPr>
            <a:spLocks noGrp="1"/>
          </p:cNvSpPr>
          <p:nvPr>
            <p:ph idx="1"/>
          </p:nvPr>
        </p:nvSpPr>
        <p:spPr>
          <a:xfrm>
            <a:off x="228600" y="1905000"/>
            <a:ext cx="8229600" cy="4598695"/>
          </a:xfrm>
        </p:spPr>
        <p:txBody>
          <a:bodyPr/>
          <a:lstStyle/>
          <a:p>
            <a:r>
              <a:rPr lang="en-US" sz="2600" dirty="0" smtClean="0"/>
              <a:t>When we first commissioned the SCL we turned off the RF to the cavities downstream of the cavity whose phase was being scanned. It took about 15 minutes to turn on the next cavity and move on. </a:t>
            </a:r>
          </a:p>
          <a:p>
            <a:r>
              <a:rPr lang="en-US" sz="2600" dirty="0" smtClean="0"/>
              <a:t>Now we just blank the RF at 1 Hz (59 RF pulses on, 1 pulse off) and that can be turned on or off in about 1 second</a:t>
            </a:r>
          </a:p>
          <a:p>
            <a:r>
              <a:rPr lang="en-US" sz="2600" dirty="0" smtClean="0"/>
              <a:t>We use low peak currents (~5 mA) and short pulses (~3 us) to minimize the cavity excitations and beam loading</a:t>
            </a:r>
          </a:p>
          <a:p>
            <a:r>
              <a:rPr lang="en-US" sz="2600" dirty="0" smtClean="0"/>
              <a:t>In the first years of routine operations the SCL phase scans took about 12 hours. Today they are automated and take about 40 minutes.</a:t>
            </a:r>
            <a:endParaRPr lang="en-US" sz="2600" dirty="0"/>
          </a:p>
        </p:txBody>
      </p:sp>
      <p:grpSp>
        <p:nvGrpSpPr>
          <p:cNvPr id="4" name="Group 7"/>
          <p:cNvGrpSpPr>
            <a:grpSpLocks/>
          </p:cNvGrpSpPr>
          <p:nvPr/>
        </p:nvGrpSpPr>
        <p:grpSpPr bwMode="auto">
          <a:xfrm>
            <a:off x="457200" y="838200"/>
            <a:ext cx="7924800" cy="990600"/>
            <a:chOff x="288" y="576"/>
            <a:chExt cx="4992" cy="624"/>
          </a:xfrm>
        </p:grpSpPr>
        <p:sp>
          <p:nvSpPr>
            <p:cNvPr id="5" name="Rectangle 8"/>
            <p:cNvSpPr>
              <a:spLocks noChangeArrowheads="1"/>
            </p:cNvSpPr>
            <p:nvPr/>
          </p:nvSpPr>
          <p:spPr bwMode="auto">
            <a:xfrm>
              <a:off x="576" y="816"/>
              <a:ext cx="336" cy="192"/>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 name="Rectangle 9"/>
            <p:cNvSpPr>
              <a:spLocks noChangeArrowheads="1"/>
            </p:cNvSpPr>
            <p:nvPr/>
          </p:nvSpPr>
          <p:spPr bwMode="auto">
            <a:xfrm>
              <a:off x="1056" y="816"/>
              <a:ext cx="336" cy="192"/>
            </a:xfrm>
            <a:prstGeom prst="rect">
              <a:avLst/>
            </a:prstGeom>
            <a:solidFill>
              <a:srgbClr val="FF0000"/>
            </a:solidFill>
            <a:ln w="9525">
              <a:solidFill>
                <a:srgbClr val="FF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Rectangle 10"/>
            <p:cNvSpPr>
              <a:spLocks noChangeArrowheads="1"/>
            </p:cNvSpPr>
            <p:nvPr/>
          </p:nvSpPr>
          <p:spPr bwMode="auto">
            <a:xfrm>
              <a:off x="1536" y="816"/>
              <a:ext cx="336" cy="192"/>
            </a:xfrm>
            <a:prstGeom prst="rect">
              <a:avLst/>
            </a:prstGeom>
            <a:solidFill>
              <a:srgbClr val="FF0000"/>
            </a:solidFill>
            <a:ln w="9525">
              <a:solidFill>
                <a:srgbClr val="FF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 name="Rectangle 11"/>
            <p:cNvSpPr>
              <a:spLocks noChangeArrowheads="1"/>
            </p:cNvSpPr>
            <p:nvPr/>
          </p:nvSpPr>
          <p:spPr bwMode="auto">
            <a:xfrm>
              <a:off x="2448" y="816"/>
              <a:ext cx="336" cy="192"/>
            </a:xfrm>
            <a:prstGeom prst="rect">
              <a:avLst/>
            </a:prstGeom>
            <a:solidFill>
              <a:srgbClr val="FF0000"/>
            </a:solidFill>
            <a:ln w="9525">
              <a:solidFill>
                <a:srgbClr val="FF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 name="Rectangle 12"/>
            <p:cNvSpPr>
              <a:spLocks noChangeArrowheads="1"/>
            </p:cNvSpPr>
            <p:nvPr/>
          </p:nvSpPr>
          <p:spPr bwMode="auto">
            <a:xfrm>
              <a:off x="2928" y="816"/>
              <a:ext cx="336" cy="192"/>
            </a:xfrm>
            <a:prstGeom prst="rect">
              <a:avLst/>
            </a:prstGeom>
            <a:solidFill>
              <a:srgbClr val="FF0000"/>
            </a:solidFill>
            <a:ln w="9525">
              <a:solidFill>
                <a:srgbClr val="FF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Rectangle 13"/>
            <p:cNvSpPr>
              <a:spLocks noChangeArrowheads="1"/>
            </p:cNvSpPr>
            <p:nvPr/>
          </p:nvSpPr>
          <p:spPr bwMode="auto">
            <a:xfrm>
              <a:off x="3408" y="816"/>
              <a:ext cx="336" cy="192"/>
            </a:xfrm>
            <a:prstGeom prst="rect">
              <a:avLst/>
            </a:prstGeom>
            <a:solidFill>
              <a:srgbClr val="FF0000"/>
            </a:solidFill>
            <a:ln w="9525">
              <a:solidFill>
                <a:srgbClr val="FF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Rectangle 14"/>
            <p:cNvSpPr>
              <a:spLocks noChangeArrowheads="1"/>
            </p:cNvSpPr>
            <p:nvPr/>
          </p:nvSpPr>
          <p:spPr bwMode="auto">
            <a:xfrm>
              <a:off x="2160" y="768"/>
              <a:ext cx="48" cy="2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12" name="Rectangle 15"/>
            <p:cNvSpPr>
              <a:spLocks noChangeArrowheads="1"/>
            </p:cNvSpPr>
            <p:nvPr/>
          </p:nvSpPr>
          <p:spPr bwMode="auto">
            <a:xfrm>
              <a:off x="3984" y="768"/>
              <a:ext cx="48" cy="2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13" name="Line 16"/>
            <p:cNvSpPr>
              <a:spLocks noChangeShapeType="1"/>
            </p:cNvSpPr>
            <p:nvPr/>
          </p:nvSpPr>
          <p:spPr bwMode="auto">
            <a:xfrm>
              <a:off x="480" y="720"/>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 name="Line 17"/>
            <p:cNvSpPr>
              <a:spLocks noChangeShapeType="1"/>
            </p:cNvSpPr>
            <p:nvPr/>
          </p:nvSpPr>
          <p:spPr bwMode="auto">
            <a:xfrm>
              <a:off x="480" y="1104"/>
              <a:ext cx="1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 name="Line 18"/>
            <p:cNvSpPr>
              <a:spLocks noChangeShapeType="1"/>
            </p:cNvSpPr>
            <p:nvPr/>
          </p:nvSpPr>
          <p:spPr bwMode="auto">
            <a:xfrm>
              <a:off x="480" y="720"/>
              <a:ext cx="1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 name="Line 19"/>
            <p:cNvSpPr>
              <a:spLocks noChangeShapeType="1"/>
            </p:cNvSpPr>
            <p:nvPr/>
          </p:nvSpPr>
          <p:spPr bwMode="auto">
            <a:xfrm>
              <a:off x="1968" y="720"/>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 name="Line 20"/>
            <p:cNvSpPr>
              <a:spLocks noChangeShapeType="1"/>
            </p:cNvSpPr>
            <p:nvPr/>
          </p:nvSpPr>
          <p:spPr bwMode="auto">
            <a:xfrm>
              <a:off x="2400" y="720"/>
              <a:ext cx="13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 name="Line 21"/>
            <p:cNvSpPr>
              <a:spLocks noChangeShapeType="1"/>
            </p:cNvSpPr>
            <p:nvPr/>
          </p:nvSpPr>
          <p:spPr bwMode="auto">
            <a:xfrm>
              <a:off x="2400" y="720"/>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 name="Line 22"/>
            <p:cNvSpPr>
              <a:spLocks noChangeShapeType="1"/>
            </p:cNvSpPr>
            <p:nvPr/>
          </p:nvSpPr>
          <p:spPr bwMode="auto">
            <a:xfrm>
              <a:off x="2400" y="1104"/>
              <a:ext cx="13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 name="Line 23"/>
            <p:cNvSpPr>
              <a:spLocks noChangeShapeType="1"/>
            </p:cNvSpPr>
            <p:nvPr/>
          </p:nvSpPr>
          <p:spPr bwMode="auto">
            <a:xfrm>
              <a:off x="3792" y="720"/>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 name="Line 24"/>
            <p:cNvSpPr>
              <a:spLocks noChangeShapeType="1"/>
            </p:cNvSpPr>
            <p:nvPr/>
          </p:nvSpPr>
          <p:spPr bwMode="auto">
            <a:xfrm>
              <a:off x="288" y="912"/>
              <a:ext cx="4224" cy="0"/>
            </a:xfrm>
            <a:prstGeom prst="line">
              <a:avLst/>
            </a:prstGeom>
            <a:noFill/>
            <a:ln w="28575">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 name="Line 25"/>
            <p:cNvSpPr>
              <a:spLocks noChangeShapeType="1"/>
            </p:cNvSpPr>
            <p:nvPr/>
          </p:nvSpPr>
          <p:spPr bwMode="auto">
            <a:xfrm flipV="1">
              <a:off x="576" y="624"/>
              <a:ext cx="336" cy="576"/>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 name="Text Box 26"/>
            <p:cNvSpPr txBox="1">
              <a:spLocks noChangeArrowheads="1"/>
            </p:cNvSpPr>
            <p:nvPr/>
          </p:nvSpPr>
          <p:spPr bwMode="auto">
            <a:xfrm>
              <a:off x="4128" y="576"/>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p>
          </p:txBody>
        </p:sp>
        <p:sp>
          <p:nvSpPr>
            <p:cNvPr id="24" name="Text Box 27"/>
            <p:cNvSpPr txBox="1">
              <a:spLocks noChangeArrowheads="1"/>
            </p:cNvSpPr>
            <p:nvPr/>
          </p:nvSpPr>
          <p:spPr bwMode="auto">
            <a:xfrm>
              <a:off x="4560" y="768"/>
              <a:ext cx="7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rgbClr val="00FF00"/>
                  </a:solidFill>
                </a:rPr>
                <a:t>beam</a:t>
              </a:r>
            </a:p>
          </p:txBody>
        </p:sp>
        <p:sp>
          <p:nvSpPr>
            <p:cNvPr id="25" name="Text Box 28"/>
            <p:cNvSpPr txBox="1">
              <a:spLocks noChangeArrowheads="1"/>
            </p:cNvSpPr>
            <p:nvPr/>
          </p:nvSpPr>
          <p:spPr bwMode="auto">
            <a:xfrm>
              <a:off x="1968" y="576"/>
              <a:ext cx="5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b="1"/>
                <a:t>BPM 1</a:t>
              </a:r>
            </a:p>
          </p:txBody>
        </p:sp>
        <p:sp>
          <p:nvSpPr>
            <p:cNvPr id="26" name="Text Box 29"/>
            <p:cNvSpPr txBox="1">
              <a:spLocks noChangeArrowheads="1"/>
            </p:cNvSpPr>
            <p:nvPr/>
          </p:nvSpPr>
          <p:spPr bwMode="auto">
            <a:xfrm>
              <a:off x="3792" y="576"/>
              <a:ext cx="5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b="1"/>
                <a:t>BPM 2</a:t>
              </a:r>
            </a:p>
          </p:txBody>
        </p:sp>
      </p:grpSp>
    </p:spTree>
    <p:extLst>
      <p:ext uri="{BB962C8B-B14F-4D97-AF65-F5344CB8AC3E}">
        <p14:creationId xmlns:p14="http://schemas.microsoft.com/office/powerpoint/2010/main" val="145331470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204" y="177114"/>
            <a:ext cx="8229600" cy="496290"/>
          </a:xfrm>
        </p:spPr>
        <p:txBody>
          <a:bodyPr/>
          <a:lstStyle/>
          <a:p>
            <a:r>
              <a:rPr lang="en-US" dirty="0" smtClean="0"/>
              <a:t>What we should have done differently</a:t>
            </a:r>
            <a:endParaRPr lang="en-US" dirty="0"/>
          </a:p>
        </p:txBody>
      </p:sp>
      <p:sp>
        <p:nvSpPr>
          <p:cNvPr id="5" name="Content Placeholder 4"/>
          <p:cNvSpPr>
            <a:spLocks noGrp="1"/>
          </p:cNvSpPr>
          <p:nvPr>
            <p:ph idx="1"/>
          </p:nvPr>
        </p:nvSpPr>
        <p:spPr>
          <a:xfrm>
            <a:off x="76200" y="990600"/>
            <a:ext cx="8229600" cy="5320431"/>
          </a:xfrm>
        </p:spPr>
        <p:txBody>
          <a:bodyPr/>
          <a:lstStyle/>
          <a:p>
            <a:r>
              <a:rPr lang="en-US" dirty="0" smtClean="0"/>
              <a:t>During commissioning many system adjustments and modifications were needed to get everything working together. The rapid pace did not accommodate careful reviews of the modifications. Modifications to the Machine Protection System should have been more carefully reviewed.</a:t>
            </a:r>
          </a:p>
          <a:p>
            <a:r>
              <a:rPr lang="en-US" dirty="0" smtClean="0"/>
              <a:t>Low pass </a:t>
            </a:r>
            <a:r>
              <a:rPr lang="en-US" dirty="0"/>
              <a:t>filters </a:t>
            </a:r>
            <a:r>
              <a:rPr lang="en-US" dirty="0" smtClean="0"/>
              <a:t>were added to some MPS inputs to </a:t>
            </a:r>
            <a:r>
              <a:rPr lang="en-US" dirty="0"/>
              <a:t>help with </a:t>
            </a:r>
            <a:r>
              <a:rPr lang="en-US" dirty="0" smtClean="0"/>
              <a:t>false trips </a:t>
            </a:r>
            <a:r>
              <a:rPr lang="en-US" dirty="0"/>
              <a:t>due to noise. This ended up slowing down the response time of the MPS, which we didn’t realize at the time, and which caused some (temporary) performance degradation in the performance of the SCL </a:t>
            </a:r>
            <a:r>
              <a:rPr lang="en-US" dirty="0" smtClean="0"/>
              <a:t>cavities</a:t>
            </a:r>
            <a:r>
              <a:rPr lang="en-US" dirty="0"/>
              <a:t> </a:t>
            </a:r>
            <a:r>
              <a:rPr lang="en-US" dirty="0" smtClean="0"/>
              <a:t>due to slow beam turn off during excess beam loss.</a:t>
            </a:r>
            <a:endParaRPr lang="en-US" dirty="0"/>
          </a:p>
        </p:txBody>
      </p:sp>
    </p:spTree>
    <p:extLst>
      <p:ext uri="{BB962C8B-B14F-4D97-AF65-F5344CB8AC3E}">
        <p14:creationId xmlns:p14="http://schemas.microsoft.com/office/powerpoint/2010/main" val="26132106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229600" cy="496290"/>
          </a:xfrm>
        </p:spPr>
        <p:txBody>
          <a:bodyPr/>
          <a:lstStyle/>
          <a:p>
            <a:r>
              <a:rPr lang="en-US" dirty="0" smtClean="0"/>
              <a:t>What worked well for us</a:t>
            </a:r>
            <a:endParaRPr lang="en-US" dirty="0"/>
          </a:p>
        </p:txBody>
      </p:sp>
      <p:sp>
        <p:nvSpPr>
          <p:cNvPr id="3" name="Content Placeholder 2"/>
          <p:cNvSpPr>
            <a:spLocks noGrp="1"/>
          </p:cNvSpPr>
          <p:nvPr>
            <p:ph idx="1"/>
          </p:nvPr>
        </p:nvSpPr>
        <p:spPr>
          <a:xfrm>
            <a:off x="152400" y="990600"/>
            <a:ext cx="8382000" cy="4778232"/>
          </a:xfrm>
        </p:spPr>
        <p:txBody>
          <a:bodyPr/>
          <a:lstStyle/>
          <a:p>
            <a:r>
              <a:rPr lang="en-US" dirty="0"/>
              <a:t>Thorough magnet measurement program allowed “dialing-in” </a:t>
            </a:r>
            <a:r>
              <a:rPr lang="en-US" dirty="0" smtClean="0"/>
              <a:t>magnet currents </a:t>
            </a:r>
            <a:r>
              <a:rPr lang="en-US" dirty="0"/>
              <a:t>and immediately transporting </a:t>
            </a:r>
            <a:r>
              <a:rPr lang="en-US" dirty="0" smtClean="0"/>
              <a:t>beam – first shot through HEBT hit view screen in ring injection section (didn’t do as well with first shot to neutron target)</a:t>
            </a:r>
          </a:p>
          <a:p>
            <a:r>
              <a:rPr lang="en-US" dirty="0" smtClean="0"/>
              <a:t>Physics apps were integrated with the on-line model and the control system, and well developed before start of commissioning</a:t>
            </a:r>
          </a:p>
          <a:p>
            <a:r>
              <a:rPr lang="en-US" dirty="0" smtClean="0"/>
              <a:t>Physics apps written by commissioning team members</a:t>
            </a:r>
          </a:p>
          <a:p>
            <a:r>
              <a:rPr lang="en-US" dirty="0" smtClean="0"/>
              <a:t>Commissioning the machine in 7 stages</a:t>
            </a:r>
          </a:p>
          <a:p>
            <a:r>
              <a:rPr lang="en-US" dirty="0" smtClean="0"/>
              <a:t>Good set of beam instrumentation (lots of beam position, beam profile, beam phase, and beam loss monitors)</a:t>
            </a:r>
            <a:endParaRPr lang="en-US" dirty="0"/>
          </a:p>
        </p:txBody>
      </p:sp>
    </p:spTree>
    <p:extLst>
      <p:ext uri="{BB962C8B-B14F-4D97-AF65-F5344CB8AC3E}">
        <p14:creationId xmlns:p14="http://schemas.microsoft.com/office/powerpoint/2010/main" val="42868418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229600" cy="496290"/>
          </a:xfrm>
        </p:spPr>
        <p:txBody>
          <a:bodyPr/>
          <a:lstStyle/>
          <a:p>
            <a:r>
              <a:rPr lang="en-US" dirty="0" smtClean="0"/>
              <a:t>Some lessons learned</a:t>
            </a:r>
            <a:endParaRPr lang="en-US" dirty="0"/>
          </a:p>
        </p:txBody>
      </p:sp>
      <p:sp>
        <p:nvSpPr>
          <p:cNvPr id="3" name="Content Placeholder 2"/>
          <p:cNvSpPr>
            <a:spLocks noGrp="1"/>
          </p:cNvSpPr>
          <p:nvPr>
            <p:ph idx="1"/>
          </p:nvPr>
        </p:nvSpPr>
        <p:spPr>
          <a:xfrm>
            <a:off x="111204" y="1344823"/>
            <a:ext cx="8727996" cy="4178067"/>
          </a:xfrm>
        </p:spPr>
        <p:txBody>
          <a:bodyPr/>
          <a:lstStyle/>
          <a:p>
            <a:r>
              <a:rPr lang="en-US" dirty="0" smtClean="0"/>
              <a:t>Equipment checkout with beam takes a large fraction of the time </a:t>
            </a:r>
          </a:p>
          <a:p>
            <a:pPr lvl="1"/>
            <a:r>
              <a:rPr lang="en-US" dirty="0" smtClean="0"/>
              <a:t>Beam instrumentation</a:t>
            </a:r>
          </a:p>
          <a:p>
            <a:pPr lvl="1"/>
            <a:r>
              <a:rPr lang="en-US" dirty="0" smtClean="0"/>
              <a:t>RF &amp; LLRF</a:t>
            </a:r>
          </a:p>
          <a:p>
            <a:pPr lvl="1"/>
            <a:r>
              <a:rPr lang="en-US" dirty="0" smtClean="0"/>
              <a:t>Control system</a:t>
            </a:r>
          </a:p>
          <a:p>
            <a:pPr lvl="1"/>
            <a:r>
              <a:rPr lang="en-US" dirty="0"/>
              <a:t>M</a:t>
            </a:r>
            <a:r>
              <a:rPr lang="en-US" dirty="0" smtClean="0"/>
              <a:t>achine </a:t>
            </a:r>
            <a:r>
              <a:rPr lang="en-US" dirty="0"/>
              <a:t>P</a:t>
            </a:r>
            <a:r>
              <a:rPr lang="en-US" dirty="0" smtClean="0"/>
              <a:t>rotection System</a:t>
            </a:r>
          </a:p>
          <a:p>
            <a:r>
              <a:rPr lang="en-US" dirty="0"/>
              <a:t>Initial commissioning at low beam power was easy once the equipment was running </a:t>
            </a:r>
            <a:r>
              <a:rPr lang="en-US" dirty="0" smtClean="0"/>
              <a:t>properly</a:t>
            </a:r>
          </a:p>
          <a:p>
            <a:r>
              <a:rPr lang="en-US" dirty="0" smtClean="0"/>
              <a:t>Be careful with modifications to critical systems (e.g. MPS system)</a:t>
            </a:r>
          </a:p>
          <a:p>
            <a:r>
              <a:rPr lang="en-US" dirty="0" smtClean="0"/>
              <a:t>The high power ramp up was and still is our biggest challenge</a:t>
            </a:r>
          </a:p>
        </p:txBody>
      </p:sp>
    </p:spTree>
    <p:extLst>
      <p:ext uri="{BB962C8B-B14F-4D97-AF65-F5344CB8AC3E}">
        <p14:creationId xmlns:p14="http://schemas.microsoft.com/office/powerpoint/2010/main" val="30379000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229600" cy="888705"/>
          </a:xfrm>
        </p:spPr>
        <p:txBody>
          <a:bodyPr/>
          <a:lstStyle/>
          <a:p>
            <a:r>
              <a:rPr lang="en-US" dirty="0" smtClean="0"/>
              <a:t>Power ramp up (the commissioning after the initial commissioning)</a:t>
            </a:r>
            <a:endParaRPr lang="en-US" dirty="0"/>
          </a:p>
        </p:txBody>
      </p:sp>
      <p:sp>
        <p:nvSpPr>
          <p:cNvPr id="3" name="Content Placeholder 2"/>
          <p:cNvSpPr>
            <a:spLocks noGrp="1"/>
          </p:cNvSpPr>
          <p:nvPr>
            <p:ph idx="1"/>
          </p:nvPr>
        </p:nvSpPr>
        <p:spPr>
          <a:xfrm>
            <a:off x="76200" y="1143000"/>
            <a:ext cx="8229600" cy="5552291"/>
          </a:xfrm>
        </p:spPr>
        <p:txBody>
          <a:bodyPr/>
          <a:lstStyle/>
          <a:p>
            <a:r>
              <a:rPr lang="en-US" sz="2600" dirty="0" smtClean="0"/>
              <a:t>Two schools of thought here: </a:t>
            </a:r>
          </a:p>
          <a:p>
            <a:pPr marL="803275" lvl="1" indent="-457200">
              <a:buFont typeface="+mj-lt"/>
              <a:buAutoNum type="arabicParenR"/>
            </a:pPr>
            <a:r>
              <a:rPr lang="en-US" dirty="0" smtClean="0"/>
              <a:t>Keep the beam power low, get all the bugs worked out, don’t endanger beam availability, don’t activate beam line components until everything is working well</a:t>
            </a:r>
          </a:p>
          <a:p>
            <a:pPr marL="803275" lvl="1" indent="-457200">
              <a:buFont typeface="+mj-lt"/>
              <a:buAutoNum type="arabicParenR"/>
            </a:pPr>
            <a:r>
              <a:rPr lang="en-US" dirty="0" smtClean="0"/>
              <a:t>Aggressively push beam power to identify weak components and to solve high-power problems before the users expect/demand high availability</a:t>
            </a:r>
          </a:p>
          <a:p>
            <a:r>
              <a:rPr lang="en-US" sz="2600" dirty="0" smtClean="0"/>
              <a:t>At SNS we choose the latter, and we are glad we did</a:t>
            </a:r>
          </a:p>
          <a:p>
            <a:r>
              <a:rPr lang="en-US" sz="2600" dirty="0" smtClean="0"/>
              <a:t>At 1 MW we paused to focus on beam availability. Budget and then target problems caused us to stay at 1 MW for longer than we had hoped.</a:t>
            </a:r>
          </a:p>
          <a:p>
            <a:r>
              <a:rPr lang="en-US" sz="2600" dirty="0" smtClean="0"/>
              <a:t>We are now back on the trajectory to further increase the beam power</a:t>
            </a:r>
            <a:endParaRPr lang="en-US" sz="2600" dirty="0"/>
          </a:p>
        </p:txBody>
      </p:sp>
    </p:spTree>
    <p:extLst>
      <p:ext uri="{BB962C8B-B14F-4D97-AF65-F5344CB8AC3E}">
        <p14:creationId xmlns:p14="http://schemas.microsoft.com/office/powerpoint/2010/main" val="3654713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84199" y="1354666"/>
            <a:ext cx="7315200" cy="4882896"/>
          </a:xfrm>
          <a:prstGeom prst="rect">
            <a:avLst/>
          </a:prstGeom>
        </p:spPr>
      </p:pic>
      <p:sp>
        <p:nvSpPr>
          <p:cNvPr id="2" name="Title 1"/>
          <p:cNvSpPr>
            <a:spLocks noGrp="1"/>
          </p:cNvSpPr>
          <p:nvPr>
            <p:ph type="title"/>
          </p:nvPr>
        </p:nvSpPr>
        <p:spPr>
          <a:xfrm>
            <a:off x="76200" y="86380"/>
            <a:ext cx="8229600" cy="496290"/>
          </a:xfrm>
        </p:spPr>
        <p:txBody>
          <a:bodyPr/>
          <a:lstStyle/>
          <a:p>
            <a:r>
              <a:rPr lang="en-US" dirty="0"/>
              <a:t>Beam </a:t>
            </a:r>
            <a:r>
              <a:rPr lang="en-US" dirty="0" smtClean="0"/>
              <a:t>power </a:t>
            </a:r>
            <a:r>
              <a:rPr lang="en-US" dirty="0" err="1" smtClean="0"/>
              <a:t>vs</a:t>
            </a:r>
            <a:r>
              <a:rPr lang="en-US" dirty="0" smtClean="0"/>
              <a:t> time</a:t>
            </a:r>
            <a:endParaRPr lang="en-US" dirty="0"/>
          </a:p>
        </p:txBody>
      </p:sp>
      <p:sp>
        <p:nvSpPr>
          <p:cNvPr id="3" name="Content Placeholder 2"/>
          <p:cNvSpPr>
            <a:spLocks noGrp="1"/>
          </p:cNvSpPr>
          <p:nvPr>
            <p:ph idx="1"/>
          </p:nvPr>
        </p:nvSpPr>
        <p:spPr>
          <a:xfrm>
            <a:off x="304800" y="685800"/>
            <a:ext cx="5791200" cy="369332"/>
          </a:xfrm>
        </p:spPr>
        <p:txBody>
          <a:bodyPr/>
          <a:lstStyle/>
          <a:p>
            <a:pPr>
              <a:lnSpc>
                <a:spcPct val="70000"/>
              </a:lnSpc>
            </a:pPr>
            <a:r>
              <a:rPr lang="en-US" sz="2400" dirty="0" smtClean="0">
                <a:latin typeface="Arial"/>
                <a:cs typeface="Arial"/>
              </a:rPr>
              <a:t>Typical beam power today is 1.1 MW</a:t>
            </a:r>
          </a:p>
        </p:txBody>
      </p:sp>
      <p:cxnSp>
        <p:nvCxnSpPr>
          <p:cNvPr id="24" name="Straight Connector 23"/>
          <p:cNvCxnSpPr/>
          <p:nvPr/>
        </p:nvCxnSpPr>
        <p:spPr>
          <a:xfrm flipV="1">
            <a:off x="1524000" y="3124200"/>
            <a:ext cx="5410200" cy="25403"/>
          </a:xfrm>
          <a:prstGeom prst="line">
            <a:avLst/>
          </a:prstGeom>
          <a:ln w="28575"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828800" y="2831068"/>
            <a:ext cx="1066800" cy="369332"/>
          </a:xfrm>
          <a:prstGeom prst="rect">
            <a:avLst/>
          </a:prstGeom>
          <a:noFill/>
        </p:spPr>
        <p:txBody>
          <a:bodyPr wrap="square" rtlCol="0">
            <a:spAutoFit/>
          </a:bodyPr>
          <a:lstStyle/>
          <a:p>
            <a:r>
              <a:rPr lang="en-US" dirty="0" smtClean="0"/>
              <a:t>1 MW</a:t>
            </a:r>
            <a:endParaRPr lang="en-US" dirty="0"/>
          </a:p>
        </p:txBody>
      </p:sp>
      <p:sp>
        <p:nvSpPr>
          <p:cNvPr id="4" name="TextBox 3"/>
          <p:cNvSpPr txBox="1"/>
          <p:nvPr/>
        </p:nvSpPr>
        <p:spPr>
          <a:xfrm>
            <a:off x="3200400" y="2057400"/>
            <a:ext cx="1160068" cy="369332"/>
          </a:xfrm>
          <a:prstGeom prst="rect">
            <a:avLst/>
          </a:prstGeom>
          <a:noFill/>
          <a:ln>
            <a:solidFill>
              <a:srgbClr val="000000"/>
            </a:solidFill>
          </a:ln>
        </p:spPr>
        <p:txBody>
          <a:bodyPr wrap="none" rtlCol="0">
            <a:spAutoFit/>
          </a:bodyPr>
          <a:lstStyle/>
          <a:p>
            <a:r>
              <a:rPr lang="en-US" dirty="0" smtClean="0"/>
              <a:t>Save $$$</a:t>
            </a:r>
            <a:endParaRPr lang="en-US" dirty="0"/>
          </a:p>
        </p:txBody>
      </p:sp>
      <p:sp>
        <p:nvSpPr>
          <p:cNvPr id="9" name="TextBox 8"/>
          <p:cNvSpPr txBox="1"/>
          <p:nvPr/>
        </p:nvSpPr>
        <p:spPr>
          <a:xfrm>
            <a:off x="4572000" y="1944469"/>
            <a:ext cx="1557600" cy="646331"/>
          </a:xfrm>
          <a:prstGeom prst="rect">
            <a:avLst/>
          </a:prstGeom>
          <a:noFill/>
          <a:ln>
            <a:solidFill>
              <a:srgbClr val="000000"/>
            </a:solidFill>
          </a:ln>
        </p:spPr>
        <p:txBody>
          <a:bodyPr wrap="none" rtlCol="0">
            <a:spAutoFit/>
          </a:bodyPr>
          <a:lstStyle/>
          <a:p>
            <a:r>
              <a:rPr lang="en-US" dirty="0" smtClean="0"/>
              <a:t>Target supply </a:t>
            </a:r>
            <a:br>
              <a:rPr lang="en-US" dirty="0" smtClean="0"/>
            </a:br>
            <a:r>
              <a:rPr lang="en-US" dirty="0" smtClean="0"/>
              <a:t>issues</a:t>
            </a:r>
            <a:endParaRPr lang="en-US" dirty="0"/>
          </a:p>
        </p:txBody>
      </p:sp>
      <p:cxnSp>
        <p:nvCxnSpPr>
          <p:cNvPr id="6" name="Straight Arrow Connector 5"/>
          <p:cNvCxnSpPr/>
          <p:nvPr/>
        </p:nvCxnSpPr>
        <p:spPr>
          <a:xfrm>
            <a:off x="4343400" y="2438400"/>
            <a:ext cx="609600" cy="10668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867400" y="2590800"/>
            <a:ext cx="381000" cy="8382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5867400" y="2590800"/>
            <a:ext cx="838200" cy="762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625843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0" y="3048000"/>
            <a:ext cx="4460796" cy="487313"/>
          </a:xfrm>
        </p:spPr>
        <p:txBody>
          <a:bodyPr/>
          <a:lstStyle/>
          <a:p>
            <a:pPr marL="0" indent="0">
              <a:buNone/>
            </a:pPr>
            <a:r>
              <a:rPr lang="en-US" dirty="0" smtClean="0"/>
              <a:t>Thank you for your attention!</a:t>
            </a:r>
            <a:endParaRPr lang="en-US" dirty="0"/>
          </a:p>
        </p:txBody>
      </p:sp>
    </p:spTree>
    <p:extLst>
      <p:ext uri="{BB962C8B-B14F-4D97-AF65-F5344CB8AC3E}">
        <p14:creationId xmlns:p14="http://schemas.microsoft.com/office/powerpoint/2010/main" val="1830476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229600" cy="496290"/>
          </a:xfrm>
        </p:spPr>
        <p:txBody>
          <a:bodyPr/>
          <a:lstStyle/>
          <a:p>
            <a:r>
              <a:rPr lang="en-US" dirty="0" smtClean="0"/>
              <a:t>Drifting beam method	</a:t>
            </a:r>
            <a:endParaRPr lang="en-US" dirty="0"/>
          </a:p>
        </p:txBody>
      </p:sp>
      <p:sp>
        <p:nvSpPr>
          <p:cNvPr id="3" name="Content Placeholder 2"/>
          <p:cNvSpPr>
            <a:spLocks noGrp="1"/>
          </p:cNvSpPr>
          <p:nvPr>
            <p:ph idx="1"/>
          </p:nvPr>
        </p:nvSpPr>
        <p:spPr>
          <a:xfrm>
            <a:off x="152400" y="762000"/>
            <a:ext cx="8229600" cy="2618666"/>
          </a:xfrm>
        </p:spPr>
        <p:txBody>
          <a:bodyPr/>
          <a:lstStyle/>
          <a:p>
            <a:r>
              <a:rPr lang="en-US" sz="2600" dirty="0" smtClean="0"/>
              <a:t>This is the alternative method we developed to determine the SCL set points</a:t>
            </a:r>
          </a:p>
          <a:p>
            <a:r>
              <a:rPr lang="en-US" sz="2600" dirty="0" smtClean="0"/>
              <a:t>Not used since the phase scan method worked well</a:t>
            </a:r>
          </a:p>
          <a:p>
            <a:r>
              <a:rPr lang="en-US" sz="2600" dirty="0" smtClean="0"/>
              <a:t>Requires longer beam pulses (~30 us) which can create much more beam loss (compared to ~3 us for phase scan method) in downstream portion of SCL</a:t>
            </a:r>
            <a:endParaRPr lang="en-US" sz="2600" dirty="0"/>
          </a:p>
        </p:txBody>
      </p:sp>
      <p:graphicFrame>
        <p:nvGraphicFramePr>
          <p:cNvPr id="4" name="Object 12"/>
          <p:cNvGraphicFramePr>
            <a:graphicFrameLocks noChangeAspect="1"/>
          </p:cNvGraphicFramePr>
          <p:nvPr>
            <p:extLst>
              <p:ext uri="{D42A27DB-BD31-4B8C-83A1-F6EECF244321}">
                <p14:modId xmlns:p14="http://schemas.microsoft.com/office/powerpoint/2010/main" val="2898185621"/>
              </p:ext>
            </p:extLst>
          </p:nvPr>
        </p:nvGraphicFramePr>
        <p:xfrm>
          <a:off x="533400" y="3429000"/>
          <a:ext cx="4251703" cy="2895600"/>
        </p:xfrm>
        <a:graphic>
          <a:graphicData uri="http://schemas.openxmlformats.org/presentationml/2006/ole">
            <mc:AlternateContent xmlns:mc="http://schemas.openxmlformats.org/markup-compatibility/2006">
              <mc:Choice xmlns:v="urn:schemas-microsoft-com:vml" Requires="v">
                <p:oleObj spid="_x0000_s25644" name="Chart" r:id="rId3" imgW="4676851" imgH="3095549" progId="Excel.Chart.8">
                  <p:embed/>
                </p:oleObj>
              </mc:Choice>
              <mc:Fallback>
                <p:oleObj name="Chart" r:id="rId3" imgW="4676851" imgH="3095549"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429000"/>
                        <a:ext cx="4251703" cy="2895600"/>
                      </a:xfrm>
                      <a:prstGeom prst="rect">
                        <a:avLst/>
                      </a:prstGeom>
                      <a:noFill/>
                      <a:ln>
                        <a:noFill/>
                      </a:ln>
                      <a:effectLst/>
                    </p:spPr>
                  </p:pic>
                </p:oleObj>
              </mc:Fallback>
            </mc:AlternateContent>
          </a:graphicData>
        </a:graphic>
      </p:graphicFrame>
      <p:sp>
        <p:nvSpPr>
          <p:cNvPr id="5" name="Text Box 7"/>
          <p:cNvSpPr txBox="1">
            <a:spLocks noChangeArrowheads="1"/>
          </p:cNvSpPr>
          <p:nvPr/>
        </p:nvSpPr>
        <p:spPr bwMode="auto">
          <a:xfrm>
            <a:off x="4724400" y="5029200"/>
            <a:ext cx="35814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1600" dirty="0" smtClean="0"/>
              <a:t>Simulation for 466 </a:t>
            </a:r>
            <a:r>
              <a:rPr lang="en-US" sz="1600" dirty="0"/>
              <a:t>MeV, </a:t>
            </a:r>
            <a:r>
              <a:rPr lang="en-US" sz="1600" dirty="0" smtClean="0"/>
              <a:t/>
            </a:r>
            <a:br>
              <a:rPr lang="en-US" sz="1600" dirty="0" smtClean="0"/>
            </a:br>
            <a:r>
              <a:rPr lang="en-US" sz="1600" dirty="0" smtClean="0"/>
              <a:t>38 </a:t>
            </a:r>
            <a:r>
              <a:rPr lang="en-US" sz="1600" dirty="0"/>
              <a:t>mA, 50 </a:t>
            </a:r>
            <a:r>
              <a:rPr lang="en-US" sz="1600" dirty="0">
                <a:sym typeface="Symbol" charset="0"/>
              </a:rPr>
              <a:t>s, </a:t>
            </a:r>
            <a:r>
              <a:rPr lang="en-US" sz="1600" dirty="0" err="1">
                <a:sym typeface="Symbol" charset="0"/>
              </a:rPr>
              <a:t>rms</a:t>
            </a:r>
            <a:r>
              <a:rPr lang="en-US" sz="1600" dirty="0">
                <a:sym typeface="Symbol" charset="0"/>
              </a:rPr>
              <a:t> size 3 deg</a:t>
            </a:r>
          </a:p>
        </p:txBody>
      </p:sp>
      <p:sp>
        <p:nvSpPr>
          <p:cNvPr id="6" name="TextBox 5"/>
          <p:cNvSpPr txBox="1"/>
          <p:nvPr/>
        </p:nvSpPr>
        <p:spPr>
          <a:xfrm>
            <a:off x="5715000" y="6248400"/>
            <a:ext cx="2229021" cy="369332"/>
          </a:xfrm>
          <a:prstGeom prst="rect">
            <a:avLst/>
          </a:prstGeom>
          <a:noFill/>
        </p:spPr>
        <p:txBody>
          <a:bodyPr wrap="none" rtlCol="0">
            <a:spAutoFit/>
          </a:bodyPr>
          <a:lstStyle/>
          <a:p>
            <a:r>
              <a:rPr lang="en-US" dirty="0" smtClean="0"/>
              <a:t>(Courtesy Y. Zhang)</a:t>
            </a:r>
            <a:endParaRPr lang="en-US" dirty="0"/>
          </a:p>
        </p:txBody>
      </p:sp>
    </p:spTree>
    <p:extLst>
      <p:ext uri="{BB962C8B-B14F-4D97-AF65-F5344CB8AC3E}">
        <p14:creationId xmlns:p14="http://schemas.microsoft.com/office/powerpoint/2010/main" val="6267406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1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8534400" cy="402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6802" name="Rectangle 2"/>
          <p:cNvSpPr>
            <a:spLocks noGrp="1" noChangeArrowheads="1"/>
          </p:cNvSpPr>
          <p:nvPr>
            <p:ph type="title"/>
          </p:nvPr>
        </p:nvSpPr>
        <p:spPr/>
        <p:txBody>
          <a:bodyPr/>
          <a:lstStyle/>
          <a:p>
            <a:r>
              <a:rPr lang="en-US"/>
              <a:t> </a:t>
            </a:r>
          </a:p>
        </p:txBody>
      </p:sp>
      <p:sp>
        <p:nvSpPr>
          <p:cNvPr id="76810" name="Rectangle 10"/>
          <p:cNvSpPr>
            <a:spLocks noChangeArrowheads="1"/>
          </p:cNvSpPr>
          <p:nvPr/>
        </p:nvSpPr>
        <p:spPr bwMode="auto">
          <a:xfrm>
            <a:off x="304800" y="-123825"/>
            <a:ext cx="7391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spcBef>
                <a:spcPct val="0"/>
              </a:spcBef>
            </a:pPr>
            <a:r>
              <a:rPr lang="en-US" sz="2600" b="1">
                <a:solidFill>
                  <a:schemeClr val="tx2"/>
                </a:solidFill>
              </a:rPr>
              <a:t> </a:t>
            </a:r>
          </a:p>
        </p:txBody>
      </p:sp>
      <p:sp>
        <p:nvSpPr>
          <p:cNvPr id="76812" name="Text Box 12"/>
          <p:cNvSpPr txBox="1">
            <a:spLocks noChangeArrowheads="1"/>
          </p:cNvSpPr>
          <p:nvPr/>
        </p:nvSpPr>
        <p:spPr bwMode="auto">
          <a:xfrm>
            <a:off x="6172200" y="4648200"/>
            <a:ext cx="19050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sz="1400" b="1">
                <a:solidFill>
                  <a:srgbClr val="A50021"/>
                </a:solidFill>
              </a:rPr>
              <a:t>Linac Dump 7.5 KW</a:t>
            </a:r>
            <a:endParaRPr lang="en-US" sz="1400" b="1"/>
          </a:p>
          <a:p>
            <a:pPr algn="l"/>
            <a:endParaRPr lang="en-US" sz="1400" b="1"/>
          </a:p>
        </p:txBody>
      </p:sp>
      <p:sp>
        <p:nvSpPr>
          <p:cNvPr id="76813" name="Text Box 13"/>
          <p:cNvSpPr txBox="1">
            <a:spLocks noChangeArrowheads="1"/>
          </p:cNvSpPr>
          <p:nvPr/>
        </p:nvSpPr>
        <p:spPr bwMode="auto">
          <a:xfrm>
            <a:off x="5257800" y="990600"/>
            <a:ext cx="236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sz="1400" b="1">
                <a:solidFill>
                  <a:srgbClr val="A50021"/>
                </a:solidFill>
              </a:rPr>
              <a:t>Injection Dump 150kW</a:t>
            </a:r>
            <a:endParaRPr lang="en-US" sz="1400" b="1"/>
          </a:p>
        </p:txBody>
      </p:sp>
      <p:sp>
        <p:nvSpPr>
          <p:cNvPr id="76814" name="Text Box 14"/>
          <p:cNvSpPr txBox="1">
            <a:spLocks noChangeArrowheads="1"/>
          </p:cNvSpPr>
          <p:nvPr/>
        </p:nvSpPr>
        <p:spPr bwMode="auto">
          <a:xfrm>
            <a:off x="7391400" y="2667000"/>
            <a:ext cx="1752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sz="1400" b="1">
                <a:solidFill>
                  <a:srgbClr val="A50021"/>
                </a:solidFill>
              </a:rPr>
              <a:t>Extraction Dump 7.5KW</a:t>
            </a:r>
            <a:endParaRPr lang="en-US" sz="1400" b="1"/>
          </a:p>
        </p:txBody>
      </p:sp>
      <p:sp>
        <p:nvSpPr>
          <p:cNvPr id="76815" name="Text Box 15"/>
          <p:cNvSpPr txBox="1">
            <a:spLocks noChangeArrowheads="1"/>
          </p:cNvSpPr>
          <p:nvPr/>
        </p:nvSpPr>
        <p:spPr bwMode="auto">
          <a:xfrm>
            <a:off x="1143000" y="1981200"/>
            <a:ext cx="1981200" cy="915988"/>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a:t>End of Linac - HEBT Gate PPS 1.0, 1.2</a:t>
            </a:r>
          </a:p>
        </p:txBody>
      </p:sp>
      <p:sp>
        <p:nvSpPr>
          <p:cNvPr id="76816" name="Line 16"/>
          <p:cNvSpPr>
            <a:spLocks noChangeShapeType="1"/>
          </p:cNvSpPr>
          <p:nvPr/>
        </p:nvSpPr>
        <p:spPr bwMode="auto">
          <a:xfrm>
            <a:off x="2895600" y="2667000"/>
            <a:ext cx="1752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6817" name="Text Box 17"/>
          <p:cNvSpPr txBox="1">
            <a:spLocks noChangeArrowheads="1"/>
          </p:cNvSpPr>
          <p:nvPr/>
        </p:nvSpPr>
        <p:spPr bwMode="auto">
          <a:xfrm>
            <a:off x="762000" y="4114800"/>
            <a:ext cx="1828800" cy="160496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a:t>DTL Tank 1 </a:t>
            </a:r>
          </a:p>
          <a:p>
            <a:r>
              <a:rPr lang="en-US" sz="1800"/>
              <a:t>And</a:t>
            </a:r>
          </a:p>
          <a:p>
            <a:r>
              <a:rPr lang="en-US" sz="1800"/>
              <a:t>DTL Tanks 1-3 </a:t>
            </a:r>
          </a:p>
          <a:p>
            <a:r>
              <a:rPr lang="en-US" sz="1800"/>
              <a:t>PPS 0.4/0.5</a:t>
            </a:r>
          </a:p>
        </p:txBody>
      </p:sp>
      <p:sp>
        <p:nvSpPr>
          <p:cNvPr id="76818" name="Line 18"/>
          <p:cNvSpPr>
            <a:spLocks noChangeShapeType="1"/>
          </p:cNvSpPr>
          <p:nvPr/>
        </p:nvSpPr>
        <p:spPr bwMode="auto">
          <a:xfrm flipH="1" flipV="1">
            <a:off x="1295400" y="37338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6819" name="Text Box 19"/>
          <p:cNvSpPr txBox="1">
            <a:spLocks noChangeArrowheads="1"/>
          </p:cNvSpPr>
          <p:nvPr/>
        </p:nvSpPr>
        <p:spPr bwMode="auto">
          <a:xfrm>
            <a:off x="3657600" y="1524000"/>
            <a:ext cx="1524000" cy="10541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a:t>HEBT -Ring Gate</a:t>
            </a:r>
          </a:p>
          <a:p>
            <a:r>
              <a:rPr lang="en-US" sz="1800"/>
              <a:t>PPS 2.0</a:t>
            </a:r>
          </a:p>
        </p:txBody>
      </p:sp>
      <p:sp>
        <p:nvSpPr>
          <p:cNvPr id="76820" name="Line 20"/>
          <p:cNvSpPr>
            <a:spLocks noChangeShapeType="1"/>
          </p:cNvSpPr>
          <p:nvPr/>
        </p:nvSpPr>
        <p:spPr bwMode="auto">
          <a:xfrm>
            <a:off x="4800600" y="2590800"/>
            <a:ext cx="6096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6821" name="Text Box 21"/>
          <p:cNvSpPr txBox="1">
            <a:spLocks noChangeArrowheads="1"/>
          </p:cNvSpPr>
          <p:nvPr/>
        </p:nvSpPr>
        <p:spPr bwMode="auto">
          <a:xfrm>
            <a:off x="76200" y="152400"/>
            <a:ext cx="9144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r>
              <a:rPr lang="en-US" sz="2600" b="1" dirty="0">
                <a:solidFill>
                  <a:schemeClr val="tx2"/>
                </a:solidFill>
                <a:latin typeface="Arial Black"/>
                <a:cs typeface="Arial Black"/>
              </a:rPr>
              <a:t>Evolution of PPS Enclosures with Commissioning</a:t>
            </a:r>
          </a:p>
        </p:txBody>
      </p:sp>
      <p:sp>
        <p:nvSpPr>
          <p:cNvPr id="76822" name="Line 22"/>
          <p:cNvSpPr>
            <a:spLocks noChangeShapeType="1"/>
          </p:cNvSpPr>
          <p:nvPr/>
        </p:nvSpPr>
        <p:spPr bwMode="auto">
          <a:xfrm flipH="1" flipV="1">
            <a:off x="6019800" y="3581400"/>
            <a:ext cx="685800" cy="10668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6823" name="Line 23"/>
          <p:cNvSpPr>
            <a:spLocks noChangeShapeType="1"/>
          </p:cNvSpPr>
          <p:nvPr/>
        </p:nvSpPr>
        <p:spPr bwMode="auto">
          <a:xfrm flipH="1" flipV="1">
            <a:off x="6096000" y="3657600"/>
            <a:ext cx="685800" cy="914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6824" name="Line 24"/>
          <p:cNvSpPr>
            <a:spLocks noChangeShapeType="1"/>
          </p:cNvSpPr>
          <p:nvPr/>
        </p:nvSpPr>
        <p:spPr bwMode="auto">
          <a:xfrm flipH="1" flipV="1">
            <a:off x="6019800" y="3581400"/>
            <a:ext cx="762000" cy="10668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6825" name="Line 25"/>
          <p:cNvSpPr>
            <a:spLocks noChangeShapeType="1"/>
          </p:cNvSpPr>
          <p:nvPr/>
        </p:nvSpPr>
        <p:spPr bwMode="auto">
          <a:xfrm flipH="1" flipV="1">
            <a:off x="5562600" y="3505200"/>
            <a:ext cx="10668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6826" name="Line 26"/>
          <p:cNvSpPr>
            <a:spLocks noChangeShapeType="1"/>
          </p:cNvSpPr>
          <p:nvPr/>
        </p:nvSpPr>
        <p:spPr bwMode="auto">
          <a:xfrm flipH="1">
            <a:off x="6858000" y="2895600"/>
            <a:ext cx="5334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6827" name="Line 27"/>
          <p:cNvSpPr>
            <a:spLocks noChangeShapeType="1"/>
          </p:cNvSpPr>
          <p:nvPr/>
        </p:nvSpPr>
        <p:spPr bwMode="auto">
          <a:xfrm flipH="1">
            <a:off x="5410200" y="1219200"/>
            <a:ext cx="7620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6828" name="Text Box 28"/>
          <p:cNvSpPr txBox="1">
            <a:spLocks noChangeArrowheads="1"/>
          </p:cNvSpPr>
          <p:nvPr/>
        </p:nvSpPr>
        <p:spPr bwMode="auto">
          <a:xfrm>
            <a:off x="7162800" y="1295400"/>
            <a:ext cx="1676400" cy="10541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sz="1800"/>
              <a:t>HEBT-RTBT-Target</a:t>
            </a:r>
          </a:p>
          <a:p>
            <a:pPr algn="l"/>
            <a:r>
              <a:rPr lang="en-US" sz="1800"/>
              <a:t>PPS 3.0</a:t>
            </a:r>
            <a:endParaRPr lang="en-US"/>
          </a:p>
        </p:txBody>
      </p:sp>
      <p:sp>
        <p:nvSpPr>
          <p:cNvPr id="76829" name="Line 29"/>
          <p:cNvSpPr>
            <a:spLocks noChangeShapeType="1"/>
          </p:cNvSpPr>
          <p:nvPr/>
        </p:nvSpPr>
        <p:spPr bwMode="auto">
          <a:xfrm flipH="1">
            <a:off x="6477000" y="1600200"/>
            <a:ext cx="685800" cy="152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6830" name="Line 30"/>
          <p:cNvSpPr>
            <a:spLocks noChangeShapeType="1"/>
          </p:cNvSpPr>
          <p:nvPr/>
        </p:nvSpPr>
        <p:spPr bwMode="auto">
          <a:xfrm flipH="1">
            <a:off x="6553200" y="1676400"/>
            <a:ext cx="533400" cy="152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6831" name="Line 31"/>
          <p:cNvSpPr>
            <a:spLocks noChangeShapeType="1"/>
          </p:cNvSpPr>
          <p:nvPr/>
        </p:nvSpPr>
        <p:spPr bwMode="auto">
          <a:xfrm flipH="1">
            <a:off x="6477000" y="1752600"/>
            <a:ext cx="6858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Tree>
    <p:extLst>
      <p:ext uri="{BB962C8B-B14F-4D97-AF65-F5344CB8AC3E}">
        <p14:creationId xmlns:p14="http://schemas.microsoft.com/office/powerpoint/2010/main" val="5754334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229600" cy="496290"/>
          </a:xfrm>
        </p:spPr>
        <p:txBody>
          <a:bodyPr/>
          <a:lstStyle/>
          <a:p>
            <a:r>
              <a:rPr lang="en-US" dirty="0" smtClean="0"/>
              <a:t>Outline</a:t>
            </a:r>
            <a:endParaRPr lang="en-US" dirty="0"/>
          </a:p>
        </p:txBody>
      </p:sp>
      <p:sp>
        <p:nvSpPr>
          <p:cNvPr id="3" name="Content Placeholder 2"/>
          <p:cNvSpPr>
            <a:spLocks noGrp="1"/>
          </p:cNvSpPr>
          <p:nvPr>
            <p:ph idx="1"/>
          </p:nvPr>
        </p:nvSpPr>
        <p:spPr>
          <a:xfrm>
            <a:off x="111204" y="1344823"/>
            <a:ext cx="8229600" cy="3157275"/>
          </a:xfrm>
        </p:spPr>
        <p:txBody>
          <a:bodyPr/>
          <a:lstStyle/>
          <a:p>
            <a:r>
              <a:rPr lang="en-US" dirty="0" smtClean="0"/>
              <a:t>Introduction to SNS</a:t>
            </a:r>
          </a:p>
          <a:p>
            <a:r>
              <a:rPr lang="en-US" dirty="0" smtClean="0"/>
              <a:t>How we commissioned the SNS linac</a:t>
            </a:r>
          </a:p>
          <a:p>
            <a:r>
              <a:rPr lang="en-US" dirty="0"/>
              <a:t>What we should have done differently</a:t>
            </a:r>
          </a:p>
          <a:p>
            <a:r>
              <a:rPr lang="en-US" dirty="0" smtClean="0"/>
              <a:t>What worked well for us</a:t>
            </a:r>
          </a:p>
          <a:p>
            <a:r>
              <a:rPr lang="en-US" dirty="0" smtClean="0"/>
              <a:t>Lessons learned</a:t>
            </a:r>
          </a:p>
          <a:p>
            <a:endParaRPr lang="en-US" dirty="0" smtClean="0"/>
          </a:p>
        </p:txBody>
      </p:sp>
    </p:spTree>
    <p:extLst>
      <p:ext uri="{BB962C8B-B14F-4D97-AF65-F5344CB8AC3E}">
        <p14:creationId xmlns:p14="http://schemas.microsoft.com/office/powerpoint/2010/main" val="24966325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7446" name="Picture 86" descr="HEBT-Ring-RTBT"/>
          <p:cNvPicPr>
            <a:picLocks noChangeAspect="1" noChangeArrowheads="1"/>
          </p:cNvPicPr>
          <p:nvPr/>
        </p:nvPicPr>
        <p:blipFill>
          <a:blip r:embed="rId3" cstate="print">
            <a:extLst>
              <a:ext uri="{28A0092B-C50C-407E-A947-70E740481C1C}">
                <a14:useLocalDpi xmlns:a14="http://schemas.microsoft.com/office/drawing/2010/main"/>
              </a:ext>
            </a:extLst>
          </a:blip>
          <a:srcRect r="24016"/>
          <a:stretch>
            <a:fillRect/>
          </a:stretch>
        </p:blipFill>
        <p:spPr bwMode="auto">
          <a:xfrm>
            <a:off x="4764088" y="1227138"/>
            <a:ext cx="4379912" cy="4411662"/>
          </a:xfrm>
          <a:prstGeom prst="rect">
            <a:avLst/>
          </a:prstGeom>
          <a:noFill/>
        </p:spPr>
      </p:pic>
      <p:sp>
        <p:nvSpPr>
          <p:cNvPr id="527363" name="Line 3"/>
          <p:cNvSpPr>
            <a:spLocks noChangeShapeType="1"/>
          </p:cNvSpPr>
          <p:nvPr/>
        </p:nvSpPr>
        <p:spPr bwMode="auto">
          <a:xfrm>
            <a:off x="534988" y="3857625"/>
            <a:ext cx="4768850" cy="1588"/>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527364" name="Rectangle 4"/>
          <p:cNvSpPr>
            <a:spLocks noGrp="1" noChangeArrowheads="1"/>
          </p:cNvSpPr>
          <p:nvPr>
            <p:ph type="title"/>
          </p:nvPr>
        </p:nvSpPr>
        <p:spPr>
          <a:xfrm>
            <a:off x="153988" y="152400"/>
            <a:ext cx="8229600" cy="838200"/>
          </a:xfrm>
        </p:spPr>
        <p:txBody>
          <a:bodyPr/>
          <a:lstStyle/>
          <a:p>
            <a:r>
              <a:rPr lang="en-US" dirty="0"/>
              <a:t>SNS Accelerator Complex</a:t>
            </a:r>
          </a:p>
        </p:txBody>
      </p:sp>
      <p:sp>
        <p:nvSpPr>
          <p:cNvPr id="527365" name="Text Box 5"/>
          <p:cNvSpPr txBox="1">
            <a:spLocks noChangeArrowheads="1"/>
          </p:cNvSpPr>
          <p:nvPr/>
        </p:nvSpPr>
        <p:spPr bwMode="auto">
          <a:xfrm>
            <a:off x="0" y="1762125"/>
            <a:ext cx="2060575" cy="1136650"/>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pPr>
            <a:r>
              <a:rPr lang="en-US" b="1">
                <a:solidFill>
                  <a:schemeClr val="tx2"/>
                </a:solidFill>
                <a:ea typeface="Arial" charset="0"/>
                <a:cs typeface="Arial" charset="0"/>
              </a:rPr>
              <a:t>Front-End:</a:t>
            </a:r>
          </a:p>
          <a:p>
            <a:pPr algn="ctr" eaLnBrk="1" hangingPunct="1">
              <a:spcBef>
                <a:spcPct val="15000"/>
              </a:spcBef>
            </a:pPr>
            <a:r>
              <a:rPr lang="en-US" sz="1600" b="1">
                <a:solidFill>
                  <a:schemeClr val="tx2"/>
                </a:solidFill>
                <a:ea typeface="Arial" charset="0"/>
                <a:cs typeface="Arial" charset="0"/>
              </a:rPr>
              <a:t>Produce a 1-msec long, chopped,</a:t>
            </a:r>
            <a:br>
              <a:rPr lang="en-US" sz="1600" b="1">
                <a:solidFill>
                  <a:schemeClr val="tx2"/>
                </a:solidFill>
                <a:ea typeface="Arial" charset="0"/>
                <a:cs typeface="Arial" charset="0"/>
              </a:rPr>
            </a:br>
            <a:r>
              <a:rPr lang="en-US" sz="1600" b="1">
                <a:solidFill>
                  <a:schemeClr val="tx2"/>
                </a:solidFill>
                <a:ea typeface="Arial" charset="0"/>
                <a:cs typeface="Arial" charset="0"/>
              </a:rPr>
              <a:t>H</a:t>
            </a:r>
            <a:r>
              <a:rPr lang="en-US" sz="1600" b="1" baseline="30000">
                <a:solidFill>
                  <a:schemeClr val="tx2"/>
                </a:solidFill>
                <a:ea typeface="Arial" charset="0"/>
                <a:cs typeface="Arial" charset="0"/>
              </a:rPr>
              <a:t>-</a:t>
            </a:r>
            <a:r>
              <a:rPr lang="en-US" sz="1600" b="1">
                <a:solidFill>
                  <a:schemeClr val="tx2"/>
                </a:solidFill>
                <a:ea typeface="Arial" charset="0"/>
                <a:cs typeface="Arial" charset="0"/>
              </a:rPr>
              <a:t> beam </a:t>
            </a:r>
          </a:p>
        </p:txBody>
      </p:sp>
      <p:sp>
        <p:nvSpPr>
          <p:cNvPr id="527366" name="Text Box 6"/>
          <p:cNvSpPr txBox="1">
            <a:spLocks noChangeArrowheads="1"/>
          </p:cNvSpPr>
          <p:nvPr/>
        </p:nvSpPr>
        <p:spPr bwMode="auto">
          <a:xfrm>
            <a:off x="2043113" y="1728788"/>
            <a:ext cx="1447800" cy="641350"/>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pPr>
            <a:r>
              <a:rPr lang="en-US" b="1">
                <a:solidFill>
                  <a:schemeClr val="accent1"/>
                </a:solidFill>
                <a:ea typeface="Arial" charset="0"/>
                <a:cs typeface="Arial" charset="0"/>
              </a:rPr>
              <a:t>1 GeV LINAC</a:t>
            </a:r>
            <a:endParaRPr lang="en-US" sz="1600" b="1">
              <a:solidFill>
                <a:schemeClr val="accent1"/>
              </a:solidFill>
              <a:ea typeface="Arial" charset="0"/>
              <a:cs typeface="Arial" charset="0"/>
            </a:endParaRPr>
          </a:p>
        </p:txBody>
      </p:sp>
      <p:sp>
        <p:nvSpPr>
          <p:cNvPr id="527367" name="Text Box 7"/>
          <p:cNvSpPr txBox="1">
            <a:spLocks noChangeArrowheads="1"/>
          </p:cNvSpPr>
          <p:nvPr/>
        </p:nvSpPr>
        <p:spPr bwMode="auto">
          <a:xfrm>
            <a:off x="3552825" y="1717675"/>
            <a:ext cx="2362200" cy="1100138"/>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pPr>
            <a:r>
              <a:rPr lang="en-US" b="1">
                <a:solidFill>
                  <a:srgbClr val="800040"/>
                </a:solidFill>
                <a:ea typeface="Arial" charset="0"/>
                <a:cs typeface="Arial" charset="0"/>
              </a:rPr>
              <a:t>Accumulator Ring: </a:t>
            </a:r>
            <a:r>
              <a:rPr lang="en-US" sz="1600" b="1">
                <a:solidFill>
                  <a:srgbClr val="800040"/>
                </a:solidFill>
                <a:ea typeface="Arial" charset="0"/>
                <a:cs typeface="Arial" charset="0"/>
              </a:rPr>
              <a:t>Compress 1 msec long pulse to 700 nsec</a:t>
            </a:r>
          </a:p>
        </p:txBody>
      </p:sp>
      <p:sp>
        <p:nvSpPr>
          <p:cNvPr id="527368" name="Line 8"/>
          <p:cNvSpPr>
            <a:spLocks noChangeShapeType="1"/>
          </p:cNvSpPr>
          <p:nvPr/>
        </p:nvSpPr>
        <p:spPr bwMode="auto">
          <a:xfrm>
            <a:off x="5781675" y="1927225"/>
            <a:ext cx="1101725" cy="100013"/>
          </a:xfrm>
          <a:prstGeom prst="line">
            <a:avLst/>
          </a:prstGeom>
          <a:noFill/>
          <a:ln w="19050">
            <a:solidFill>
              <a:srgbClr val="800040"/>
            </a:solidFill>
            <a:round/>
            <a:headEnd/>
            <a:tailEnd type="stealth" w="sm" len="med"/>
          </a:ln>
          <a:effectLst/>
        </p:spPr>
        <p:txBody>
          <a:bodyPr>
            <a:prstTxWarp prst="textNoShape">
              <a:avLst/>
            </a:prstTxWarp>
          </a:bodyPr>
          <a:lstStyle/>
          <a:p>
            <a:endParaRPr lang="en-US"/>
          </a:p>
        </p:txBody>
      </p:sp>
      <p:sp>
        <p:nvSpPr>
          <p:cNvPr id="527376" name="Text Box 16"/>
          <p:cNvSpPr txBox="1">
            <a:spLocks noChangeArrowheads="1"/>
          </p:cNvSpPr>
          <p:nvPr/>
        </p:nvSpPr>
        <p:spPr bwMode="auto">
          <a:xfrm>
            <a:off x="5943600" y="4495800"/>
            <a:ext cx="1239837"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b="1" dirty="0" smtClean="0">
                <a:ea typeface="Arial" charset="0"/>
                <a:cs typeface="Arial" charset="0"/>
              </a:rPr>
              <a:t>7.5 kW beam dump</a:t>
            </a:r>
            <a:endParaRPr lang="en-US" sz="1200" b="1" dirty="0">
              <a:ea typeface="Arial" charset="0"/>
              <a:cs typeface="Arial" charset="0"/>
            </a:endParaRPr>
          </a:p>
        </p:txBody>
      </p:sp>
      <p:sp>
        <p:nvSpPr>
          <p:cNvPr id="527377" name="Text Box 17"/>
          <p:cNvSpPr txBox="1">
            <a:spLocks noChangeArrowheads="1"/>
          </p:cNvSpPr>
          <p:nvPr/>
        </p:nvSpPr>
        <p:spPr bwMode="auto">
          <a:xfrm>
            <a:off x="8083550" y="3008313"/>
            <a:ext cx="596900" cy="21431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800">
                <a:solidFill>
                  <a:schemeClr val="bg2"/>
                </a:solidFill>
                <a:ea typeface="Arial" charset="0"/>
                <a:cs typeface="Arial" charset="0"/>
              </a:rPr>
              <a:t>RTBT</a:t>
            </a:r>
          </a:p>
        </p:txBody>
      </p:sp>
      <p:sp>
        <p:nvSpPr>
          <p:cNvPr id="527378" name="Text Box 18"/>
          <p:cNvSpPr txBox="1">
            <a:spLocks noChangeArrowheads="1"/>
          </p:cNvSpPr>
          <p:nvPr/>
        </p:nvSpPr>
        <p:spPr bwMode="auto">
          <a:xfrm>
            <a:off x="5667375" y="3479800"/>
            <a:ext cx="596900" cy="2143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800">
                <a:solidFill>
                  <a:schemeClr val="bg2"/>
                </a:solidFill>
                <a:ea typeface="Arial" charset="0"/>
                <a:cs typeface="Arial" charset="0"/>
              </a:rPr>
              <a:t>HEBT</a:t>
            </a:r>
          </a:p>
        </p:txBody>
      </p:sp>
      <p:sp>
        <p:nvSpPr>
          <p:cNvPr id="527379" name="Text Box 19"/>
          <p:cNvSpPr txBox="1">
            <a:spLocks noChangeArrowheads="1"/>
          </p:cNvSpPr>
          <p:nvPr/>
        </p:nvSpPr>
        <p:spPr bwMode="auto">
          <a:xfrm>
            <a:off x="6527800" y="2103438"/>
            <a:ext cx="596900" cy="1841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600">
                <a:solidFill>
                  <a:schemeClr val="bg2"/>
                </a:solidFill>
                <a:ea typeface="Arial" charset="0"/>
                <a:cs typeface="Arial" charset="0"/>
              </a:rPr>
              <a:t>Injection</a:t>
            </a:r>
          </a:p>
        </p:txBody>
      </p:sp>
      <p:sp>
        <p:nvSpPr>
          <p:cNvPr id="527380" name="Text Box 20"/>
          <p:cNvSpPr txBox="1">
            <a:spLocks noChangeArrowheads="1"/>
          </p:cNvSpPr>
          <p:nvPr/>
        </p:nvSpPr>
        <p:spPr bwMode="auto">
          <a:xfrm>
            <a:off x="7077075" y="1905000"/>
            <a:ext cx="596900" cy="184150"/>
          </a:xfrm>
          <a:prstGeom prst="rect">
            <a:avLst/>
          </a:prstGeom>
          <a:noFill/>
          <a:ln w="9525">
            <a:noFill/>
            <a:miter lim="800000"/>
            <a:headEnd/>
            <a:tailEnd/>
          </a:ln>
          <a:effectLst/>
        </p:spPr>
        <p:txBody>
          <a:bodyPr>
            <a:prstTxWarp prst="textNoShape">
              <a:avLst/>
            </a:prstTxWarp>
            <a:spAutoFit/>
          </a:bodyPr>
          <a:lstStyle/>
          <a:p>
            <a:pPr algn="r">
              <a:spcBef>
                <a:spcPct val="50000"/>
              </a:spcBef>
            </a:pPr>
            <a:r>
              <a:rPr lang="en-US" sz="600">
                <a:solidFill>
                  <a:schemeClr val="bg2"/>
                </a:solidFill>
                <a:ea typeface="Arial" charset="0"/>
                <a:cs typeface="Arial" charset="0"/>
              </a:rPr>
              <a:t>Extraction</a:t>
            </a:r>
          </a:p>
        </p:txBody>
      </p:sp>
      <p:sp>
        <p:nvSpPr>
          <p:cNvPr id="527381" name="Text Box 21"/>
          <p:cNvSpPr txBox="1">
            <a:spLocks noChangeArrowheads="1"/>
          </p:cNvSpPr>
          <p:nvPr/>
        </p:nvSpPr>
        <p:spPr bwMode="auto">
          <a:xfrm>
            <a:off x="6697663" y="2503488"/>
            <a:ext cx="596900" cy="1841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600">
                <a:solidFill>
                  <a:schemeClr val="bg2"/>
                </a:solidFill>
                <a:ea typeface="Arial" charset="0"/>
                <a:cs typeface="Arial" charset="0"/>
              </a:rPr>
              <a:t>RF</a:t>
            </a:r>
          </a:p>
        </p:txBody>
      </p:sp>
      <p:sp>
        <p:nvSpPr>
          <p:cNvPr id="527382" name="Text Box 22"/>
          <p:cNvSpPr txBox="1">
            <a:spLocks noChangeArrowheads="1"/>
          </p:cNvSpPr>
          <p:nvPr/>
        </p:nvSpPr>
        <p:spPr bwMode="auto">
          <a:xfrm>
            <a:off x="6788150" y="1608138"/>
            <a:ext cx="596900" cy="1841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600">
                <a:solidFill>
                  <a:schemeClr val="bg2"/>
                </a:solidFill>
                <a:ea typeface="Arial" charset="0"/>
                <a:cs typeface="Arial" charset="0"/>
              </a:rPr>
              <a:t>Collimators</a:t>
            </a:r>
          </a:p>
        </p:txBody>
      </p:sp>
      <p:sp>
        <p:nvSpPr>
          <p:cNvPr id="527383" name="Rectangle 23"/>
          <p:cNvSpPr>
            <a:spLocks noChangeArrowheads="1"/>
          </p:cNvSpPr>
          <p:nvPr/>
        </p:nvSpPr>
        <p:spPr bwMode="auto">
          <a:xfrm>
            <a:off x="6643688" y="4373563"/>
            <a:ext cx="184150" cy="579437"/>
          </a:xfrm>
          <a:prstGeom prst="rect">
            <a:avLst/>
          </a:prstGeom>
          <a:noFill/>
          <a:ln w="9525">
            <a:noFill/>
            <a:miter lim="800000"/>
            <a:headEnd/>
            <a:tailEnd/>
          </a:ln>
          <a:effectLst/>
        </p:spPr>
        <p:txBody>
          <a:bodyPr wrap="none">
            <a:prstTxWarp prst="textNoShape">
              <a:avLst/>
            </a:prstTxWarp>
            <a:spAutoFit/>
          </a:bodyPr>
          <a:lstStyle/>
          <a:p>
            <a:endParaRPr lang="en-US" sz="3200">
              <a:ea typeface="Arial" charset="0"/>
              <a:cs typeface="Arial" charset="0"/>
            </a:endParaRPr>
          </a:p>
        </p:txBody>
      </p:sp>
      <p:sp>
        <p:nvSpPr>
          <p:cNvPr id="527443" name="Text Box 83"/>
          <p:cNvSpPr txBox="1">
            <a:spLocks noChangeArrowheads="1"/>
          </p:cNvSpPr>
          <p:nvPr/>
        </p:nvSpPr>
        <p:spPr bwMode="auto">
          <a:xfrm>
            <a:off x="7315200" y="4962525"/>
            <a:ext cx="1447800" cy="641350"/>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pPr>
            <a:r>
              <a:rPr lang="en-US" b="1" dirty="0">
                <a:solidFill>
                  <a:schemeClr val="accent1"/>
                </a:solidFill>
                <a:ea typeface="Arial" charset="0"/>
                <a:cs typeface="Arial" charset="0"/>
              </a:rPr>
              <a:t>Liquid Hg Target</a:t>
            </a:r>
          </a:p>
        </p:txBody>
      </p:sp>
      <p:sp>
        <p:nvSpPr>
          <p:cNvPr id="86" name="Text Box 16"/>
          <p:cNvSpPr txBox="1">
            <a:spLocks noChangeArrowheads="1"/>
          </p:cNvSpPr>
          <p:nvPr/>
        </p:nvSpPr>
        <p:spPr bwMode="auto">
          <a:xfrm>
            <a:off x="6858000" y="3200400"/>
            <a:ext cx="1239837"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b="1" dirty="0" smtClean="0">
                <a:ea typeface="Arial" charset="0"/>
                <a:cs typeface="Arial" charset="0"/>
              </a:rPr>
              <a:t>7.5 kW beam dump</a:t>
            </a:r>
            <a:endParaRPr lang="en-US" sz="1200" b="1" dirty="0">
              <a:ea typeface="Arial" charset="0"/>
              <a:cs typeface="Arial" charset="0"/>
            </a:endParaRPr>
          </a:p>
        </p:txBody>
      </p:sp>
      <p:sp>
        <p:nvSpPr>
          <p:cNvPr id="87" name="Line 11"/>
          <p:cNvSpPr>
            <a:spLocks noChangeShapeType="1"/>
          </p:cNvSpPr>
          <p:nvPr/>
        </p:nvSpPr>
        <p:spPr bwMode="auto">
          <a:xfrm>
            <a:off x="6477000" y="3962400"/>
            <a:ext cx="0" cy="533400"/>
          </a:xfrm>
          <a:prstGeom prst="line">
            <a:avLst/>
          </a:prstGeom>
          <a:noFill/>
          <a:ln w="25400">
            <a:solidFill>
              <a:schemeClr val="tx1"/>
            </a:solidFill>
            <a:round/>
            <a:headEnd type="triangle" w="sm" len="med"/>
            <a:tailEnd/>
          </a:ln>
          <a:effectLst/>
        </p:spPr>
        <p:txBody>
          <a:bodyPr wrap="none" anchor="ctr">
            <a:prstTxWarp prst="textNoShape">
              <a:avLst/>
            </a:prstTxWarp>
          </a:bodyPr>
          <a:lstStyle/>
          <a:p>
            <a:endParaRPr lang="en-US"/>
          </a:p>
        </p:txBody>
      </p:sp>
      <p:sp>
        <p:nvSpPr>
          <p:cNvPr id="88" name="Line 11"/>
          <p:cNvSpPr>
            <a:spLocks noChangeShapeType="1"/>
          </p:cNvSpPr>
          <p:nvPr/>
        </p:nvSpPr>
        <p:spPr bwMode="auto">
          <a:xfrm flipH="1">
            <a:off x="7696200" y="3505200"/>
            <a:ext cx="228600" cy="0"/>
          </a:xfrm>
          <a:prstGeom prst="line">
            <a:avLst/>
          </a:prstGeom>
          <a:noFill/>
          <a:ln w="25400">
            <a:solidFill>
              <a:schemeClr val="tx1"/>
            </a:solidFill>
            <a:round/>
            <a:headEnd type="triangle" w="sm" len="med"/>
            <a:tailEnd/>
          </a:ln>
          <a:effectLst/>
        </p:spPr>
        <p:txBody>
          <a:bodyPr wrap="none" anchor="ctr">
            <a:prstTxWarp prst="textNoShape">
              <a:avLst/>
            </a:prstTxWarp>
          </a:bodyPr>
          <a:lstStyle/>
          <a:p>
            <a:endParaRPr lang="en-US"/>
          </a:p>
        </p:txBody>
      </p:sp>
      <p:sp>
        <p:nvSpPr>
          <p:cNvPr id="89" name="Text Box 16"/>
          <p:cNvSpPr txBox="1">
            <a:spLocks noChangeArrowheads="1"/>
          </p:cNvSpPr>
          <p:nvPr/>
        </p:nvSpPr>
        <p:spPr bwMode="auto">
          <a:xfrm>
            <a:off x="5562600" y="762000"/>
            <a:ext cx="1524000" cy="461665"/>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1200" b="1" dirty="0" smtClean="0">
                <a:ea typeface="Arial" charset="0"/>
                <a:cs typeface="Arial" charset="0"/>
              </a:rPr>
              <a:t>150 kW injectio</a:t>
            </a:r>
            <a:r>
              <a:rPr lang="en-US" sz="1200" b="1" dirty="0" smtClean="0">
                <a:ea typeface="Arial" charset="0"/>
              </a:rPr>
              <a:t>n dump</a:t>
            </a:r>
            <a:endParaRPr lang="en-US" sz="1200" b="1" dirty="0">
              <a:ea typeface="Arial" charset="0"/>
              <a:cs typeface="Arial" charset="0"/>
            </a:endParaRPr>
          </a:p>
        </p:txBody>
      </p:sp>
      <p:sp>
        <p:nvSpPr>
          <p:cNvPr id="90" name="Line 11"/>
          <p:cNvSpPr>
            <a:spLocks noChangeShapeType="1"/>
          </p:cNvSpPr>
          <p:nvPr/>
        </p:nvSpPr>
        <p:spPr bwMode="auto">
          <a:xfrm flipV="1">
            <a:off x="6324600" y="1066800"/>
            <a:ext cx="0" cy="381000"/>
          </a:xfrm>
          <a:prstGeom prst="line">
            <a:avLst/>
          </a:prstGeom>
          <a:noFill/>
          <a:ln w="25400">
            <a:solidFill>
              <a:schemeClr val="tx1"/>
            </a:solidFill>
            <a:round/>
            <a:headEnd type="triangle" w="sm" len="med"/>
            <a:tailEnd/>
          </a:ln>
          <a:effectLst/>
        </p:spPr>
        <p:txBody>
          <a:bodyPr wrap="none" anchor="ctr">
            <a:prstTxWarp prst="textNoShape">
              <a:avLst/>
            </a:prstTxWarp>
          </a:bodyPr>
          <a:lstStyle/>
          <a:p>
            <a:endParaRPr lang="en-US"/>
          </a:p>
        </p:txBody>
      </p:sp>
      <p:sp>
        <p:nvSpPr>
          <p:cNvPr id="33" name="Line 3"/>
          <p:cNvSpPr>
            <a:spLocks noChangeShapeType="1"/>
          </p:cNvSpPr>
          <p:nvPr/>
        </p:nvSpPr>
        <p:spPr bwMode="auto">
          <a:xfrm>
            <a:off x="534988" y="3858156"/>
            <a:ext cx="4768850" cy="1588"/>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34" name="Line 12"/>
          <p:cNvSpPr>
            <a:spLocks noChangeShapeType="1"/>
          </p:cNvSpPr>
          <p:nvPr/>
        </p:nvSpPr>
        <p:spPr bwMode="auto">
          <a:xfrm flipH="1" flipV="1">
            <a:off x="5181600" y="3386668"/>
            <a:ext cx="0" cy="357188"/>
          </a:xfrm>
          <a:prstGeom prst="line">
            <a:avLst/>
          </a:prstGeom>
          <a:noFill/>
          <a:ln w="25400">
            <a:solidFill>
              <a:schemeClr val="tx1"/>
            </a:solidFill>
            <a:round/>
            <a:headEnd type="triangle" w="sm" len="med"/>
            <a:tailEnd/>
          </a:ln>
          <a:effectLst/>
        </p:spPr>
        <p:txBody>
          <a:bodyPr wrap="none" anchor="ctr">
            <a:prstTxWarp prst="textNoShape">
              <a:avLst/>
            </a:prstTxWarp>
          </a:bodyPr>
          <a:lstStyle/>
          <a:p>
            <a:endParaRPr lang="en-US"/>
          </a:p>
        </p:txBody>
      </p:sp>
      <p:sp>
        <p:nvSpPr>
          <p:cNvPr id="35" name="Rectangle 84"/>
          <p:cNvSpPr>
            <a:spLocks noChangeArrowheads="1"/>
          </p:cNvSpPr>
          <p:nvPr/>
        </p:nvSpPr>
        <p:spPr bwMode="auto">
          <a:xfrm>
            <a:off x="4724400" y="3048000"/>
            <a:ext cx="873125" cy="271463"/>
          </a:xfrm>
          <a:prstGeom prst="rect">
            <a:avLst/>
          </a:prstGeom>
          <a:noFill/>
          <a:ln w="12700">
            <a:noFill/>
            <a:miter lim="800000"/>
            <a:headEnd/>
            <a:tailEnd/>
          </a:ln>
          <a:effectLst/>
        </p:spPr>
        <p:txBody>
          <a:bodyPr wrap="none" lIns="90487" tIns="44450" rIns="90487" bIns="44450">
            <a:prstTxWarp prst="textNoShape">
              <a:avLst/>
            </a:prstTxWarp>
            <a:spAutoFit/>
          </a:bodyPr>
          <a:lstStyle/>
          <a:p>
            <a:pPr eaLnBrk="1" hangingPunct="1"/>
            <a:r>
              <a:rPr lang="en-US" sz="1200" dirty="0">
                <a:ea typeface="Arial" charset="0"/>
                <a:cs typeface="Arial" charset="0"/>
              </a:rPr>
              <a:t>1000 MeV</a:t>
            </a:r>
          </a:p>
        </p:txBody>
      </p:sp>
      <p:sp>
        <p:nvSpPr>
          <p:cNvPr id="36" name="Line 3"/>
          <p:cNvSpPr>
            <a:spLocks noChangeShapeType="1"/>
          </p:cNvSpPr>
          <p:nvPr/>
        </p:nvSpPr>
        <p:spPr bwMode="auto">
          <a:xfrm>
            <a:off x="488950" y="3853393"/>
            <a:ext cx="4768850" cy="15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7" name="Rectangle 55"/>
          <p:cNvSpPr>
            <a:spLocks noChangeArrowheads="1"/>
          </p:cNvSpPr>
          <p:nvPr/>
        </p:nvSpPr>
        <p:spPr bwMode="auto">
          <a:xfrm>
            <a:off x="-46038" y="3246968"/>
            <a:ext cx="917575"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1" hangingPunct="1"/>
            <a:r>
              <a:rPr lang="en-US" sz="1200">
                <a:cs typeface="Arial" charset="0"/>
              </a:rPr>
              <a:t>Ion Source</a:t>
            </a:r>
          </a:p>
        </p:txBody>
      </p:sp>
      <p:sp>
        <p:nvSpPr>
          <p:cNvPr id="38" name="Rectangle 56"/>
          <p:cNvSpPr>
            <a:spLocks noChangeArrowheads="1"/>
          </p:cNvSpPr>
          <p:nvPr/>
        </p:nvSpPr>
        <p:spPr bwMode="auto">
          <a:xfrm>
            <a:off x="301625" y="3699406"/>
            <a:ext cx="200025" cy="280987"/>
          </a:xfrm>
          <a:prstGeom prst="rect">
            <a:avLst/>
          </a:prstGeom>
          <a:gradFill rotWithShape="0">
            <a:gsLst>
              <a:gs pos="0">
                <a:schemeClr val="tx2">
                  <a:gamma/>
                  <a:shade val="46275"/>
                  <a:invGamma/>
                </a:schemeClr>
              </a:gs>
              <a:gs pos="50000">
                <a:schemeClr val="tx2"/>
              </a:gs>
              <a:gs pos="100000">
                <a:schemeClr val="tx2">
                  <a:gamma/>
                  <a:shade val="46275"/>
                  <a:invGamma/>
                </a:scheme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 name="Rectangle 57"/>
          <p:cNvSpPr>
            <a:spLocks noChangeArrowheads="1"/>
          </p:cNvSpPr>
          <p:nvPr/>
        </p:nvSpPr>
        <p:spPr bwMode="auto">
          <a:xfrm>
            <a:off x="1304925" y="3712106"/>
            <a:ext cx="688975" cy="263525"/>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 name="Rectangle 58"/>
          <p:cNvSpPr>
            <a:spLocks noChangeArrowheads="1"/>
          </p:cNvSpPr>
          <p:nvPr/>
        </p:nvSpPr>
        <p:spPr bwMode="auto">
          <a:xfrm>
            <a:off x="831850" y="3058056"/>
            <a:ext cx="749300"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1" hangingPunct="1"/>
            <a:r>
              <a:rPr lang="en-US" sz="1200">
                <a:cs typeface="Arial" charset="0"/>
              </a:rPr>
              <a:t>2.5 MeV</a:t>
            </a:r>
          </a:p>
        </p:txBody>
      </p:sp>
      <p:sp>
        <p:nvSpPr>
          <p:cNvPr id="41" name="Rectangle 59"/>
          <p:cNvSpPr>
            <a:spLocks noChangeArrowheads="1"/>
          </p:cNvSpPr>
          <p:nvPr/>
        </p:nvSpPr>
        <p:spPr bwMode="auto">
          <a:xfrm>
            <a:off x="2047875" y="3716868"/>
            <a:ext cx="590550" cy="258763"/>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2" name="Line 60"/>
          <p:cNvSpPr>
            <a:spLocks noChangeShapeType="1"/>
          </p:cNvSpPr>
          <p:nvPr/>
        </p:nvSpPr>
        <p:spPr bwMode="auto">
          <a:xfrm flipH="1" flipV="1">
            <a:off x="1279528" y="3319993"/>
            <a:ext cx="0" cy="357188"/>
          </a:xfrm>
          <a:prstGeom prst="line">
            <a:avLst/>
          </a:prstGeom>
          <a:noFill/>
          <a:ln w="25400">
            <a:solidFill>
              <a:schemeClr val="tx1"/>
            </a:solidFill>
            <a:round/>
            <a:headEnd type="triangle" w="sm"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 name="Rectangle 62"/>
          <p:cNvSpPr>
            <a:spLocks noChangeArrowheads="1"/>
          </p:cNvSpPr>
          <p:nvPr/>
        </p:nvSpPr>
        <p:spPr bwMode="auto">
          <a:xfrm>
            <a:off x="1622425" y="3058056"/>
            <a:ext cx="706437"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1" hangingPunct="1"/>
            <a:r>
              <a:rPr lang="en-US" sz="1200">
                <a:cs typeface="Arial" charset="0"/>
              </a:rPr>
              <a:t>87 MeV</a:t>
            </a:r>
          </a:p>
        </p:txBody>
      </p:sp>
      <p:sp>
        <p:nvSpPr>
          <p:cNvPr id="44" name="Rectangle 63"/>
          <p:cNvSpPr>
            <a:spLocks noChangeArrowheads="1"/>
          </p:cNvSpPr>
          <p:nvPr/>
        </p:nvSpPr>
        <p:spPr bwMode="auto">
          <a:xfrm>
            <a:off x="2065337" y="3707343"/>
            <a:ext cx="546100" cy="271463"/>
          </a:xfrm>
          <a:prstGeom prst="rect">
            <a:avLst/>
          </a:prstGeom>
          <a:noFill/>
          <a:ln>
            <a:noFill/>
          </a:ln>
          <a:effectLst>
            <a:outerShdw blurRad="38100" dist="253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Lst>
        </p:spPr>
        <p:txBody>
          <a:bodyPr lIns="90487" tIns="44450" rIns="90487" bIns="44450">
            <a:spAutoFit/>
          </a:bodyPr>
          <a:lstStyle/>
          <a:p>
            <a:pPr algn="ctr" eaLnBrk="1" hangingPunct="1"/>
            <a:r>
              <a:rPr lang="en-US" sz="1200" b="1">
                <a:solidFill>
                  <a:srgbClr val="F4F4F4"/>
                </a:solidFill>
                <a:cs typeface="Arial" charset="0"/>
              </a:rPr>
              <a:t>CCL</a:t>
            </a:r>
          </a:p>
        </p:txBody>
      </p:sp>
      <p:sp>
        <p:nvSpPr>
          <p:cNvPr id="45" name="Rectangle 64"/>
          <p:cNvSpPr>
            <a:spLocks noChangeArrowheads="1"/>
          </p:cNvSpPr>
          <p:nvPr/>
        </p:nvSpPr>
        <p:spPr bwMode="auto">
          <a:xfrm>
            <a:off x="2698750" y="3715281"/>
            <a:ext cx="1133475" cy="266700"/>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 name="Rectangle 65"/>
          <p:cNvSpPr>
            <a:spLocks noChangeArrowheads="1"/>
          </p:cNvSpPr>
          <p:nvPr/>
        </p:nvSpPr>
        <p:spPr bwMode="auto">
          <a:xfrm>
            <a:off x="3886200" y="3721631"/>
            <a:ext cx="1185862" cy="260350"/>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7" name="Rectangle 66"/>
          <p:cNvSpPr>
            <a:spLocks noChangeArrowheads="1"/>
          </p:cNvSpPr>
          <p:nvPr/>
        </p:nvSpPr>
        <p:spPr bwMode="auto">
          <a:xfrm>
            <a:off x="2784475" y="3699406"/>
            <a:ext cx="933450" cy="301625"/>
          </a:xfrm>
          <a:prstGeom prst="rect">
            <a:avLst/>
          </a:prstGeom>
          <a:noFill/>
          <a:ln>
            <a:noFill/>
          </a:ln>
          <a:effectLst>
            <a:outerShdw blurRad="38100" dist="253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Lst>
        </p:spPr>
        <p:txBody>
          <a:bodyPr wrap="none" lIns="18288" tIns="44450" rIns="18288" bIns="44450">
            <a:spAutoFit/>
          </a:bodyPr>
          <a:lstStyle/>
          <a:p>
            <a:pPr algn="ctr" eaLnBrk="1" hangingPunct="1"/>
            <a:r>
              <a:rPr lang="en-US" sz="1200" b="1">
                <a:solidFill>
                  <a:srgbClr val="F4F4F4"/>
                </a:solidFill>
                <a:cs typeface="Arial" charset="0"/>
              </a:rPr>
              <a:t>SRF,</a:t>
            </a:r>
            <a:r>
              <a:rPr lang="en-US" sz="1400" b="1">
                <a:solidFill>
                  <a:srgbClr val="F4F4F4"/>
                </a:solidFill>
                <a:latin typeface="Arial Unicode MS" charset="0"/>
                <a:cs typeface="Arial" charset="0"/>
              </a:rPr>
              <a:t> </a:t>
            </a:r>
            <a:r>
              <a:rPr lang="en-US" sz="1400" b="1">
                <a:solidFill>
                  <a:srgbClr val="F4F4F4"/>
                </a:solidFill>
                <a:latin typeface="Symbol" charset="0"/>
                <a:cs typeface="Arial" charset="0"/>
              </a:rPr>
              <a:t>b</a:t>
            </a:r>
            <a:r>
              <a:rPr lang="en-US" sz="1400" b="1">
                <a:solidFill>
                  <a:srgbClr val="F4F4F4"/>
                </a:solidFill>
                <a:cs typeface="Arial" charset="0"/>
              </a:rPr>
              <a:t>=</a:t>
            </a:r>
            <a:r>
              <a:rPr lang="en-US" sz="1200" b="1">
                <a:solidFill>
                  <a:srgbClr val="F4F4F4"/>
                </a:solidFill>
                <a:cs typeface="Arial" charset="0"/>
              </a:rPr>
              <a:t>0.61</a:t>
            </a:r>
            <a:endParaRPr lang="en-US" sz="1400" b="1">
              <a:solidFill>
                <a:srgbClr val="F4F4F4"/>
              </a:solidFill>
              <a:latin typeface="Arial Unicode MS" charset="0"/>
              <a:cs typeface="Arial" charset="0"/>
            </a:endParaRPr>
          </a:p>
        </p:txBody>
      </p:sp>
      <p:sp>
        <p:nvSpPr>
          <p:cNvPr id="48" name="Rectangle 67"/>
          <p:cNvSpPr>
            <a:spLocks noChangeArrowheads="1"/>
          </p:cNvSpPr>
          <p:nvPr/>
        </p:nvSpPr>
        <p:spPr bwMode="auto">
          <a:xfrm>
            <a:off x="4000500" y="3705756"/>
            <a:ext cx="917575" cy="301625"/>
          </a:xfrm>
          <a:prstGeom prst="rect">
            <a:avLst/>
          </a:prstGeom>
          <a:noFill/>
          <a:ln>
            <a:noFill/>
          </a:ln>
          <a:effectLst>
            <a:outerShdw blurRad="38100" dist="253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Lst>
        </p:spPr>
        <p:txBody>
          <a:bodyPr wrap="none" lIns="18288" tIns="44450" rIns="18288" bIns="44450">
            <a:spAutoFit/>
          </a:bodyPr>
          <a:lstStyle/>
          <a:p>
            <a:pPr eaLnBrk="1" hangingPunct="1"/>
            <a:r>
              <a:rPr lang="en-US" sz="1200" b="1">
                <a:solidFill>
                  <a:srgbClr val="F4F4F4"/>
                </a:solidFill>
                <a:cs typeface="Arial" charset="0"/>
              </a:rPr>
              <a:t>SRF,</a:t>
            </a:r>
            <a:r>
              <a:rPr lang="en-US" sz="1400" b="1">
                <a:solidFill>
                  <a:srgbClr val="F4F4F4"/>
                </a:solidFill>
                <a:latin typeface="Arial Unicode MS" charset="0"/>
                <a:cs typeface="Arial" charset="0"/>
              </a:rPr>
              <a:t> </a:t>
            </a:r>
            <a:r>
              <a:rPr lang="en-US" sz="1400" b="1">
                <a:solidFill>
                  <a:srgbClr val="F4F4F4"/>
                </a:solidFill>
                <a:latin typeface="Symbol" charset="0"/>
                <a:cs typeface="Arial" charset="0"/>
              </a:rPr>
              <a:t>b</a:t>
            </a:r>
            <a:r>
              <a:rPr lang="en-US" sz="1200" b="1">
                <a:solidFill>
                  <a:srgbClr val="F4F4F4"/>
                </a:solidFill>
                <a:cs typeface="Arial" charset="0"/>
              </a:rPr>
              <a:t>=0.81</a:t>
            </a:r>
          </a:p>
        </p:txBody>
      </p:sp>
      <p:sp>
        <p:nvSpPr>
          <p:cNvPr id="49" name="Rectangle 68"/>
          <p:cNvSpPr>
            <a:spLocks noChangeArrowheads="1"/>
          </p:cNvSpPr>
          <p:nvPr/>
        </p:nvSpPr>
        <p:spPr bwMode="auto">
          <a:xfrm>
            <a:off x="2268537" y="3058056"/>
            <a:ext cx="790575"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1" hangingPunct="1"/>
            <a:r>
              <a:rPr lang="en-US" sz="1200">
                <a:cs typeface="Arial" charset="0"/>
              </a:rPr>
              <a:t>186 MeV</a:t>
            </a:r>
          </a:p>
        </p:txBody>
      </p:sp>
      <p:sp>
        <p:nvSpPr>
          <p:cNvPr id="50" name="Rectangle 69"/>
          <p:cNvSpPr>
            <a:spLocks noChangeArrowheads="1"/>
          </p:cNvSpPr>
          <p:nvPr/>
        </p:nvSpPr>
        <p:spPr bwMode="auto">
          <a:xfrm>
            <a:off x="3444875" y="3058056"/>
            <a:ext cx="790575"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1" hangingPunct="1"/>
            <a:r>
              <a:rPr lang="en-US" sz="1200">
                <a:cs typeface="Arial" charset="0"/>
              </a:rPr>
              <a:t>387 MeV</a:t>
            </a:r>
          </a:p>
        </p:txBody>
      </p:sp>
      <p:sp>
        <p:nvSpPr>
          <p:cNvPr id="51" name="Line 70"/>
          <p:cNvSpPr>
            <a:spLocks noChangeShapeType="1"/>
          </p:cNvSpPr>
          <p:nvPr/>
        </p:nvSpPr>
        <p:spPr bwMode="auto">
          <a:xfrm flipH="1" flipV="1">
            <a:off x="2026710" y="3300943"/>
            <a:ext cx="0" cy="357188"/>
          </a:xfrm>
          <a:prstGeom prst="line">
            <a:avLst/>
          </a:prstGeom>
          <a:noFill/>
          <a:ln w="25400">
            <a:solidFill>
              <a:schemeClr val="tx1"/>
            </a:solidFill>
            <a:round/>
            <a:headEnd type="triangle" w="sm"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2" name="Line 71"/>
          <p:cNvSpPr>
            <a:spLocks noChangeShapeType="1"/>
          </p:cNvSpPr>
          <p:nvPr/>
        </p:nvSpPr>
        <p:spPr bwMode="auto">
          <a:xfrm flipH="1" flipV="1">
            <a:off x="2651125" y="3310468"/>
            <a:ext cx="0" cy="357188"/>
          </a:xfrm>
          <a:prstGeom prst="line">
            <a:avLst/>
          </a:prstGeom>
          <a:noFill/>
          <a:ln w="25400">
            <a:solidFill>
              <a:schemeClr val="tx1"/>
            </a:solidFill>
            <a:round/>
            <a:headEnd type="triangle" w="sm"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 name="Line 73"/>
          <p:cNvSpPr>
            <a:spLocks noChangeShapeType="1"/>
          </p:cNvSpPr>
          <p:nvPr/>
        </p:nvSpPr>
        <p:spPr bwMode="auto">
          <a:xfrm flipH="1" flipV="1">
            <a:off x="3841750" y="3315231"/>
            <a:ext cx="0" cy="357187"/>
          </a:xfrm>
          <a:prstGeom prst="line">
            <a:avLst/>
          </a:prstGeom>
          <a:noFill/>
          <a:ln w="25400">
            <a:solidFill>
              <a:schemeClr val="tx1"/>
            </a:solidFill>
            <a:round/>
            <a:headEnd type="triangle" w="sm"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 name="Rectangle 74"/>
          <p:cNvSpPr>
            <a:spLocks noChangeArrowheads="1"/>
          </p:cNvSpPr>
          <p:nvPr/>
        </p:nvSpPr>
        <p:spPr bwMode="auto">
          <a:xfrm>
            <a:off x="571500" y="3707343"/>
            <a:ext cx="688975" cy="263525"/>
          </a:xfrm>
          <a:prstGeom prst="rect">
            <a:avLst/>
          </a:prstGeom>
          <a:gradFill rotWithShape="0">
            <a:gsLst>
              <a:gs pos="0">
                <a:schemeClr val="tx2">
                  <a:gamma/>
                  <a:shade val="46275"/>
                  <a:invGamma/>
                </a:schemeClr>
              </a:gs>
              <a:gs pos="50000">
                <a:schemeClr val="tx2"/>
              </a:gs>
              <a:gs pos="100000">
                <a:schemeClr val="tx2">
                  <a:gamma/>
                  <a:shade val="46275"/>
                  <a:invGamma/>
                </a:scheme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 name="Rectangle 75"/>
          <p:cNvSpPr>
            <a:spLocks noChangeArrowheads="1"/>
          </p:cNvSpPr>
          <p:nvPr/>
        </p:nvSpPr>
        <p:spPr bwMode="auto">
          <a:xfrm>
            <a:off x="1397000" y="3693056"/>
            <a:ext cx="558800" cy="301625"/>
          </a:xfrm>
          <a:prstGeom prst="rect">
            <a:avLst/>
          </a:prstGeom>
          <a:noFill/>
          <a:ln>
            <a:noFill/>
          </a:ln>
          <a:effectLst>
            <a:outerShdw blurRad="38100" dist="253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Lst>
        </p:spPr>
        <p:txBody>
          <a:bodyPr lIns="90487" tIns="44450" rIns="90487" bIns="44450">
            <a:spAutoFit/>
          </a:bodyPr>
          <a:lstStyle/>
          <a:p>
            <a:pPr eaLnBrk="1" hangingPunct="1"/>
            <a:r>
              <a:rPr lang="en-US" sz="1400" b="1">
                <a:solidFill>
                  <a:srgbClr val="F4F4F4"/>
                </a:solidFill>
                <a:cs typeface="Arial" charset="0"/>
              </a:rPr>
              <a:t>DTL</a:t>
            </a:r>
          </a:p>
        </p:txBody>
      </p:sp>
      <p:sp>
        <p:nvSpPr>
          <p:cNvPr id="56" name="Rectangle 76"/>
          <p:cNvSpPr>
            <a:spLocks noChangeArrowheads="1"/>
          </p:cNvSpPr>
          <p:nvPr/>
        </p:nvSpPr>
        <p:spPr bwMode="auto">
          <a:xfrm>
            <a:off x="666750" y="3696231"/>
            <a:ext cx="503237" cy="271462"/>
          </a:xfrm>
          <a:prstGeom prst="rect">
            <a:avLst/>
          </a:prstGeom>
          <a:noFill/>
          <a:ln>
            <a:noFill/>
          </a:ln>
          <a:effectLst>
            <a:outerShdw blurRad="38100" dist="253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Lst>
        </p:spPr>
        <p:txBody>
          <a:bodyPr wrap="none" lIns="90487" tIns="44450" rIns="90487" bIns="44450">
            <a:spAutoFit/>
          </a:bodyPr>
          <a:lstStyle/>
          <a:p>
            <a:pPr eaLnBrk="1" hangingPunct="1"/>
            <a:r>
              <a:rPr lang="en-US" sz="1200" b="1">
                <a:solidFill>
                  <a:srgbClr val="F4F4F4"/>
                </a:solidFill>
                <a:cs typeface="Arial" charset="0"/>
              </a:rPr>
              <a:t>RFQ</a:t>
            </a:r>
          </a:p>
        </p:txBody>
      </p:sp>
      <p:sp>
        <p:nvSpPr>
          <p:cNvPr id="57" name="Line 77"/>
          <p:cNvSpPr>
            <a:spLocks noChangeShapeType="1"/>
          </p:cNvSpPr>
          <p:nvPr/>
        </p:nvSpPr>
        <p:spPr bwMode="auto">
          <a:xfrm flipH="1" flipV="1">
            <a:off x="401637" y="3469218"/>
            <a:ext cx="0" cy="230188"/>
          </a:xfrm>
          <a:prstGeom prst="line">
            <a:avLst/>
          </a:prstGeom>
          <a:noFill/>
          <a:ln w="25400">
            <a:solidFill>
              <a:schemeClr val="tx1"/>
            </a:solidFill>
            <a:round/>
            <a:headEnd type="triangle" w="sm"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58" name="Group 54"/>
          <p:cNvGraphicFramePr>
            <a:graphicFrameLocks noGrp="1"/>
          </p:cNvGraphicFramePr>
          <p:nvPr>
            <p:extLst>
              <p:ext uri="{D42A27DB-BD31-4B8C-83A1-F6EECF244321}">
                <p14:modId xmlns:p14="http://schemas.microsoft.com/office/powerpoint/2010/main" val="1338724249"/>
              </p:ext>
            </p:extLst>
          </p:nvPr>
        </p:nvGraphicFramePr>
        <p:xfrm>
          <a:off x="1447800" y="4343400"/>
          <a:ext cx="3429000" cy="1984248"/>
        </p:xfrm>
        <a:graphic>
          <a:graphicData uri="http://schemas.openxmlformats.org/drawingml/2006/table">
            <a:tbl>
              <a:tblPr bandRow="1">
                <a:effectLst>
                  <a:outerShdw blurRad="50800" dist="38100" dir="5400000" algn="t" rotWithShape="0">
                    <a:prstClr val="black">
                      <a:alpha val="40000"/>
                    </a:prstClr>
                  </a:outerShdw>
                </a:effectLst>
                <a:tableStyleId>{3C2FFA5D-87B4-456A-9821-1D502468CF0F}</a:tableStyleId>
              </a:tblPr>
              <a:tblGrid>
                <a:gridCol w="2466473"/>
                <a:gridCol w="962527"/>
              </a:tblGrid>
              <a:tr h="217714">
                <a:tc>
                  <a:txBody>
                    <a:bodyPr/>
                    <a:lstStyle/>
                    <a:p>
                      <a:pPr marL="0" marR="0" lvl="0" indent="0" algn="l" defTabSz="914400" rtl="0" eaLnBrk="1" fontAlgn="base" latinLnBrk="0" hangingPunct="1">
                        <a:lnSpc>
                          <a:spcPct val="90000"/>
                        </a:lnSpc>
                        <a:spcBef>
                          <a:spcPct val="60000"/>
                        </a:spcBef>
                        <a:spcAft>
                          <a:spcPct val="0"/>
                        </a:spcAft>
                        <a:buClr>
                          <a:srgbClr val="01673E"/>
                        </a:buClr>
                        <a:buSzTx/>
                        <a:buFont typeface="Symbol" pitchFamily="18" charset="2"/>
                        <a:buNone/>
                        <a:tabLst/>
                      </a:pPr>
                      <a:r>
                        <a:rPr kumimoji="0" lang="en-US" sz="1400" b="1" i="0" u="none" strike="noStrike" cap="none" normalizeH="0" baseline="0" dirty="0" smtClean="0">
                          <a:ln>
                            <a:noFill/>
                          </a:ln>
                          <a:solidFill>
                            <a:schemeClr val="bg1"/>
                          </a:solidFill>
                          <a:effectLst/>
                          <a:latin typeface="Arial" charset="0"/>
                        </a:rPr>
                        <a:t>Design parameters</a:t>
                      </a:r>
                    </a:p>
                  </a:txBody>
                  <a:tcPr horzOverflow="overflow">
                    <a:solidFill>
                      <a:srgbClr val="003300"/>
                    </a:solidFill>
                  </a:tcPr>
                </a:tc>
                <a:tc>
                  <a:txBody>
                    <a:bodyPr/>
                    <a:lstStyle/>
                    <a:p>
                      <a:pPr marL="0" marR="0" lvl="0" indent="0" algn="ctr" defTabSz="914400" rtl="0" eaLnBrk="1" fontAlgn="base" latinLnBrk="0" hangingPunct="1">
                        <a:lnSpc>
                          <a:spcPct val="90000"/>
                        </a:lnSpc>
                        <a:spcBef>
                          <a:spcPct val="60000"/>
                        </a:spcBef>
                        <a:spcAft>
                          <a:spcPct val="0"/>
                        </a:spcAft>
                        <a:buClr>
                          <a:srgbClr val="01673E"/>
                        </a:buClr>
                        <a:buSzTx/>
                        <a:buFont typeface="Arial" pitchFamily="34" charset="0"/>
                        <a:buNone/>
                        <a:tabLst/>
                      </a:pPr>
                      <a:endParaRPr kumimoji="0" lang="en-US" sz="1400" b="1" u="none" strike="noStrike" kern="1200" cap="none" normalizeH="0" baseline="0" dirty="0" smtClean="0">
                        <a:ln>
                          <a:noFill/>
                        </a:ln>
                        <a:solidFill>
                          <a:srgbClr val="FFFF00"/>
                        </a:solidFill>
                        <a:effectLst/>
                        <a:latin typeface="+mj-lt"/>
                        <a:ea typeface="+mn-ea"/>
                        <a:cs typeface="+mn-cs"/>
                      </a:endParaRPr>
                    </a:p>
                  </a:txBody>
                  <a:tcPr anchor="ctr" horzOverflow="overflow">
                    <a:solidFill>
                      <a:srgbClr val="003300"/>
                    </a:solidFill>
                  </a:tcPr>
                </a:tc>
              </a:tr>
              <a:tr h="217714">
                <a:tc>
                  <a:txBody>
                    <a:bodyPr/>
                    <a:lstStyle/>
                    <a:p>
                      <a:pPr marL="0" marR="0" lvl="0" indent="0" algn="l" defTabSz="914400" rtl="0" eaLnBrk="1" fontAlgn="base" latinLnBrk="0" hangingPunct="1">
                        <a:lnSpc>
                          <a:spcPct val="90000"/>
                        </a:lnSpc>
                        <a:spcBef>
                          <a:spcPct val="60000"/>
                        </a:spcBef>
                        <a:spcAft>
                          <a:spcPct val="0"/>
                        </a:spcAft>
                        <a:buClr>
                          <a:srgbClr val="01673E"/>
                        </a:buClr>
                        <a:buSzTx/>
                        <a:buFont typeface="Symbol" pitchFamily="18" charset="2"/>
                        <a:buNone/>
                        <a:tabLst/>
                      </a:pPr>
                      <a:r>
                        <a:rPr kumimoji="0" lang="en-US" sz="1400" b="1" u="none" strike="noStrike" cap="none" normalizeH="0" baseline="0" dirty="0" smtClean="0">
                          <a:ln>
                            <a:noFill/>
                          </a:ln>
                          <a:solidFill>
                            <a:srgbClr val="003300"/>
                          </a:solidFill>
                          <a:effectLst/>
                        </a:rPr>
                        <a:t>Kinetic Energy [GeV]</a:t>
                      </a:r>
                      <a:endParaRPr kumimoji="0" lang="en-US" sz="1400" b="1" i="0" u="none" strike="noStrike" cap="none" normalizeH="0" baseline="0" dirty="0" smtClean="0">
                        <a:ln>
                          <a:noFill/>
                        </a:ln>
                        <a:solidFill>
                          <a:srgbClr val="003300"/>
                        </a:solidFill>
                        <a:effectLst/>
                        <a:latin typeface="Arial" charset="0"/>
                      </a:endParaRPr>
                    </a:p>
                  </a:txBody>
                  <a:tcPr horzOverflow="overflow">
                    <a:solidFill>
                      <a:schemeClr val="bg1"/>
                    </a:solidFill>
                  </a:tcPr>
                </a:tc>
                <a:tc>
                  <a:txBody>
                    <a:bodyPr/>
                    <a:lstStyle/>
                    <a:p>
                      <a:pPr marL="0" marR="0" lvl="0" indent="0" algn="l" defTabSz="914400" rtl="0" eaLnBrk="1" fontAlgn="base" latinLnBrk="0" hangingPunct="1">
                        <a:lnSpc>
                          <a:spcPct val="90000"/>
                        </a:lnSpc>
                        <a:spcBef>
                          <a:spcPct val="60000"/>
                        </a:spcBef>
                        <a:spcAft>
                          <a:spcPct val="0"/>
                        </a:spcAft>
                        <a:buClr>
                          <a:srgbClr val="01673E"/>
                        </a:buClr>
                        <a:buSzTx/>
                        <a:buFont typeface="Symbol" pitchFamily="18" charset="2"/>
                        <a:buNone/>
                        <a:tabLst/>
                      </a:pPr>
                      <a:r>
                        <a:rPr kumimoji="0" lang="en-US" sz="1400" b="1" u="none" strike="noStrike" cap="none" normalizeH="0" baseline="0" dirty="0" smtClean="0">
                          <a:ln>
                            <a:noFill/>
                          </a:ln>
                          <a:solidFill>
                            <a:srgbClr val="003300"/>
                          </a:solidFill>
                          <a:effectLst/>
                        </a:rPr>
                        <a:t>1.0 </a:t>
                      </a:r>
                      <a:endParaRPr kumimoji="0" lang="en-US" sz="1400" b="1" i="0" u="none" strike="noStrike" cap="none" normalizeH="0" baseline="0" dirty="0" smtClean="0">
                        <a:ln>
                          <a:noFill/>
                        </a:ln>
                        <a:solidFill>
                          <a:srgbClr val="003300"/>
                        </a:solidFill>
                        <a:effectLst/>
                        <a:latin typeface="Arial" charset="0"/>
                      </a:endParaRPr>
                    </a:p>
                  </a:txBody>
                  <a:tcPr horzOverflow="overflow">
                    <a:solidFill>
                      <a:schemeClr val="bg1"/>
                    </a:solidFill>
                  </a:tcPr>
                </a:tc>
              </a:tr>
              <a:tr h="217714">
                <a:tc>
                  <a:txBody>
                    <a:bodyPr/>
                    <a:lstStyle/>
                    <a:p>
                      <a:pPr marL="0" marR="0" lvl="0" indent="0" algn="l" defTabSz="914400" rtl="0" eaLnBrk="1" fontAlgn="base" latinLnBrk="0" hangingPunct="1">
                        <a:lnSpc>
                          <a:spcPct val="90000"/>
                        </a:lnSpc>
                        <a:spcBef>
                          <a:spcPct val="60000"/>
                        </a:spcBef>
                        <a:spcAft>
                          <a:spcPct val="0"/>
                        </a:spcAft>
                        <a:buClr>
                          <a:srgbClr val="01673E"/>
                        </a:buClr>
                        <a:buSzTx/>
                        <a:buFont typeface="Symbol" pitchFamily="18" charset="2"/>
                        <a:buNone/>
                        <a:tabLst/>
                      </a:pPr>
                      <a:r>
                        <a:rPr kumimoji="0" lang="en-US" sz="1400" b="1" u="none" strike="noStrike" cap="none" normalizeH="0" baseline="0" dirty="0" smtClean="0">
                          <a:ln>
                            <a:noFill/>
                          </a:ln>
                          <a:solidFill>
                            <a:srgbClr val="003300"/>
                          </a:solidFill>
                          <a:effectLst/>
                        </a:rPr>
                        <a:t>Beam Power  [MW]</a:t>
                      </a:r>
                      <a:endParaRPr kumimoji="0" lang="en-US" sz="1400" b="1" i="0" u="none" strike="noStrike" cap="none" normalizeH="0" baseline="0" dirty="0" smtClean="0">
                        <a:ln>
                          <a:noFill/>
                        </a:ln>
                        <a:solidFill>
                          <a:srgbClr val="003300"/>
                        </a:solidFill>
                        <a:effectLst/>
                        <a:latin typeface="Arial" charset="0"/>
                      </a:endParaRPr>
                    </a:p>
                  </a:txBody>
                  <a:tcPr horzOverflow="overflow">
                    <a:solidFill>
                      <a:schemeClr val="bg1"/>
                    </a:solidFill>
                  </a:tcPr>
                </a:tc>
                <a:tc>
                  <a:txBody>
                    <a:bodyPr/>
                    <a:lstStyle/>
                    <a:p>
                      <a:pPr marL="0" marR="0" lvl="0" indent="0" algn="l" defTabSz="914400" rtl="0" eaLnBrk="1" fontAlgn="base" latinLnBrk="0" hangingPunct="1">
                        <a:lnSpc>
                          <a:spcPct val="90000"/>
                        </a:lnSpc>
                        <a:spcBef>
                          <a:spcPct val="60000"/>
                        </a:spcBef>
                        <a:spcAft>
                          <a:spcPct val="0"/>
                        </a:spcAft>
                        <a:buClr>
                          <a:srgbClr val="01673E"/>
                        </a:buClr>
                        <a:buSzTx/>
                        <a:buFont typeface="Symbol" pitchFamily="18" charset="2"/>
                        <a:buNone/>
                        <a:tabLst/>
                      </a:pPr>
                      <a:r>
                        <a:rPr kumimoji="0" lang="en-US" sz="1400" b="1" u="none" strike="noStrike" cap="none" normalizeH="0" baseline="0" dirty="0" smtClean="0">
                          <a:ln>
                            <a:noFill/>
                          </a:ln>
                          <a:solidFill>
                            <a:srgbClr val="003300"/>
                          </a:solidFill>
                          <a:effectLst/>
                        </a:rPr>
                        <a:t>1.4 </a:t>
                      </a:r>
                      <a:endParaRPr kumimoji="0" lang="en-US" sz="1400" b="1" i="0" u="none" strike="noStrike" cap="none" normalizeH="0" baseline="0" dirty="0" smtClean="0">
                        <a:ln>
                          <a:noFill/>
                        </a:ln>
                        <a:solidFill>
                          <a:srgbClr val="003300"/>
                        </a:solidFill>
                        <a:effectLst/>
                        <a:latin typeface="Arial" charset="0"/>
                      </a:endParaRPr>
                    </a:p>
                  </a:txBody>
                  <a:tcPr horzOverflow="overflow">
                    <a:solidFill>
                      <a:schemeClr val="bg1"/>
                    </a:solidFill>
                  </a:tcPr>
                </a:tc>
              </a:tr>
              <a:tr h="217714">
                <a:tc>
                  <a:txBody>
                    <a:bodyPr/>
                    <a:lstStyle/>
                    <a:p>
                      <a:pPr marL="0" marR="0" lvl="0" indent="0" algn="l" defTabSz="914400" rtl="0" eaLnBrk="1" fontAlgn="base" latinLnBrk="0" hangingPunct="1">
                        <a:lnSpc>
                          <a:spcPct val="90000"/>
                        </a:lnSpc>
                        <a:spcBef>
                          <a:spcPct val="60000"/>
                        </a:spcBef>
                        <a:spcAft>
                          <a:spcPct val="0"/>
                        </a:spcAft>
                        <a:buClr>
                          <a:srgbClr val="01673E"/>
                        </a:buClr>
                        <a:buSzTx/>
                        <a:buFont typeface="Symbol" pitchFamily="18" charset="2"/>
                        <a:buNone/>
                        <a:tabLst/>
                      </a:pPr>
                      <a:r>
                        <a:rPr kumimoji="0" lang="en-US" sz="1400" b="1" u="none" strike="noStrike" cap="none" normalizeH="0" baseline="0" dirty="0" smtClean="0">
                          <a:ln>
                            <a:noFill/>
                          </a:ln>
                          <a:solidFill>
                            <a:srgbClr val="003300"/>
                          </a:solidFill>
                          <a:effectLst/>
                        </a:rPr>
                        <a:t>Repetition Rate [Hz]</a:t>
                      </a:r>
                      <a:endParaRPr kumimoji="0" lang="en-US" sz="1400" b="1" i="0" u="none" strike="noStrike" cap="none" normalizeH="0" baseline="0" dirty="0" smtClean="0">
                        <a:ln>
                          <a:noFill/>
                        </a:ln>
                        <a:solidFill>
                          <a:srgbClr val="003300"/>
                        </a:solidFill>
                        <a:effectLst/>
                        <a:latin typeface="Arial" charset="0"/>
                      </a:endParaRPr>
                    </a:p>
                  </a:txBody>
                  <a:tcPr horzOverflow="overflow">
                    <a:solidFill>
                      <a:schemeClr val="bg1"/>
                    </a:solidFill>
                  </a:tcPr>
                </a:tc>
                <a:tc>
                  <a:txBody>
                    <a:bodyPr/>
                    <a:lstStyle/>
                    <a:p>
                      <a:pPr marL="0" marR="0" lvl="0" indent="0" algn="l" defTabSz="914400" rtl="0" eaLnBrk="1" fontAlgn="base" latinLnBrk="0" hangingPunct="1">
                        <a:lnSpc>
                          <a:spcPct val="90000"/>
                        </a:lnSpc>
                        <a:spcBef>
                          <a:spcPct val="60000"/>
                        </a:spcBef>
                        <a:spcAft>
                          <a:spcPct val="0"/>
                        </a:spcAft>
                        <a:buClr>
                          <a:srgbClr val="01673E"/>
                        </a:buClr>
                        <a:buSzTx/>
                        <a:buFont typeface="Symbol" pitchFamily="18" charset="2"/>
                        <a:buNone/>
                        <a:tabLst/>
                      </a:pPr>
                      <a:r>
                        <a:rPr kumimoji="0" lang="en-US" sz="1400" b="1" u="none" strike="noStrike" cap="none" normalizeH="0" baseline="0" dirty="0" smtClean="0">
                          <a:ln>
                            <a:noFill/>
                          </a:ln>
                          <a:solidFill>
                            <a:srgbClr val="003300"/>
                          </a:solidFill>
                          <a:effectLst/>
                        </a:rPr>
                        <a:t>60 </a:t>
                      </a:r>
                      <a:endParaRPr kumimoji="0" lang="en-US" sz="1400" b="1" i="0" u="none" strike="noStrike" cap="none" normalizeH="0" baseline="0" dirty="0" smtClean="0">
                        <a:ln>
                          <a:noFill/>
                        </a:ln>
                        <a:solidFill>
                          <a:srgbClr val="003300"/>
                        </a:solidFill>
                        <a:effectLst/>
                        <a:latin typeface="Arial" charset="0"/>
                      </a:endParaRPr>
                    </a:p>
                  </a:txBody>
                  <a:tcPr horzOverflow="overflow">
                    <a:solidFill>
                      <a:schemeClr val="bg1"/>
                    </a:solidFill>
                  </a:tcPr>
                </a:tc>
              </a:tr>
              <a:tr h="217714">
                <a:tc>
                  <a:txBody>
                    <a:bodyPr/>
                    <a:lstStyle/>
                    <a:p>
                      <a:pPr marL="0" marR="0" lvl="0" indent="0" algn="l" defTabSz="914400" rtl="0" eaLnBrk="1" fontAlgn="base" latinLnBrk="0" hangingPunct="1">
                        <a:lnSpc>
                          <a:spcPct val="90000"/>
                        </a:lnSpc>
                        <a:spcBef>
                          <a:spcPct val="60000"/>
                        </a:spcBef>
                        <a:spcAft>
                          <a:spcPct val="0"/>
                        </a:spcAft>
                        <a:buClr>
                          <a:srgbClr val="01673E"/>
                        </a:buClr>
                        <a:buSzTx/>
                        <a:buFont typeface="Symbol" pitchFamily="18" charset="2"/>
                        <a:buNone/>
                        <a:tabLst/>
                      </a:pPr>
                      <a:r>
                        <a:rPr kumimoji="0" lang="en-US" sz="1400" b="1" u="none" strike="noStrike" cap="none" normalizeH="0" baseline="0" dirty="0" smtClean="0">
                          <a:ln>
                            <a:noFill/>
                          </a:ln>
                          <a:solidFill>
                            <a:srgbClr val="003300"/>
                          </a:solidFill>
                          <a:effectLst/>
                        </a:rPr>
                        <a:t>Peak Linac Current [mA]</a:t>
                      </a:r>
                      <a:endParaRPr kumimoji="0" lang="en-US" sz="1400" b="1" i="0" u="none" strike="noStrike" cap="none" normalizeH="0" baseline="0" dirty="0" smtClean="0">
                        <a:ln>
                          <a:noFill/>
                        </a:ln>
                        <a:solidFill>
                          <a:srgbClr val="003300"/>
                        </a:solidFill>
                        <a:effectLst/>
                        <a:latin typeface="Arial" charset="0"/>
                      </a:endParaRPr>
                    </a:p>
                  </a:txBody>
                  <a:tcPr horzOverflow="overflow">
                    <a:solidFill>
                      <a:schemeClr val="bg1"/>
                    </a:solidFill>
                  </a:tcPr>
                </a:tc>
                <a:tc>
                  <a:txBody>
                    <a:bodyPr/>
                    <a:lstStyle/>
                    <a:p>
                      <a:pPr marL="0" marR="0" lvl="0" indent="0" algn="l" defTabSz="914400" rtl="0" eaLnBrk="1" fontAlgn="base" latinLnBrk="0" hangingPunct="1">
                        <a:lnSpc>
                          <a:spcPct val="90000"/>
                        </a:lnSpc>
                        <a:spcBef>
                          <a:spcPct val="60000"/>
                        </a:spcBef>
                        <a:spcAft>
                          <a:spcPct val="0"/>
                        </a:spcAft>
                        <a:buClr>
                          <a:srgbClr val="01673E"/>
                        </a:buClr>
                        <a:buSzTx/>
                        <a:buFont typeface="Symbol" pitchFamily="18" charset="2"/>
                        <a:buNone/>
                        <a:tabLst/>
                      </a:pPr>
                      <a:r>
                        <a:rPr kumimoji="0" lang="en-US" sz="1400" b="1" u="none" strike="noStrike" cap="none" normalizeH="0" baseline="0" dirty="0" smtClean="0">
                          <a:ln>
                            <a:noFill/>
                          </a:ln>
                          <a:solidFill>
                            <a:srgbClr val="003300"/>
                          </a:solidFill>
                          <a:effectLst/>
                        </a:rPr>
                        <a:t>38 </a:t>
                      </a:r>
                      <a:endParaRPr kumimoji="0" lang="en-US" sz="1400" b="1" i="0" u="none" strike="noStrike" cap="none" normalizeH="0" baseline="0" dirty="0" smtClean="0">
                        <a:ln>
                          <a:noFill/>
                        </a:ln>
                        <a:solidFill>
                          <a:srgbClr val="003300"/>
                        </a:solidFill>
                        <a:effectLst/>
                        <a:latin typeface="Arial" charset="0"/>
                      </a:endParaRPr>
                    </a:p>
                  </a:txBody>
                  <a:tcPr horzOverflow="overflow">
                    <a:solidFill>
                      <a:schemeClr val="bg1"/>
                    </a:solidFill>
                  </a:tcPr>
                </a:tc>
              </a:tr>
              <a:tr h="217714">
                <a:tc>
                  <a:txBody>
                    <a:bodyPr/>
                    <a:lstStyle/>
                    <a:p>
                      <a:pPr marL="0" marR="0" lvl="0" indent="0" algn="l" defTabSz="914400" rtl="0" eaLnBrk="1" fontAlgn="base" latinLnBrk="0" hangingPunct="1">
                        <a:lnSpc>
                          <a:spcPct val="90000"/>
                        </a:lnSpc>
                        <a:spcBef>
                          <a:spcPct val="60000"/>
                        </a:spcBef>
                        <a:spcAft>
                          <a:spcPct val="0"/>
                        </a:spcAft>
                        <a:buClr>
                          <a:srgbClr val="01673E"/>
                        </a:buClr>
                        <a:buSzTx/>
                        <a:buFont typeface="Symbol" pitchFamily="18" charset="2"/>
                        <a:buNone/>
                        <a:tabLst/>
                      </a:pPr>
                      <a:r>
                        <a:rPr kumimoji="0" lang="en-US" sz="1400" b="1" u="none" strike="noStrike" cap="none" normalizeH="0" baseline="0" dirty="0" smtClean="0">
                          <a:ln>
                            <a:noFill/>
                          </a:ln>
                          <a:solidFill>
                            <a:srgbClr val="003300"/>
                          </a:solidFill>
                          <a:effectLst/>
                        </a:rPr>
                        <a:t>Linac pulse length [msec]</a:t>
                      </a:r>
                      <a:endParaRPr kumimoji="0" lang="en-US" sz="1400" b="1" i="0" u="none" strike="noStrike" cap="none" normalizeH="0" baseline="0" dirty="0" smtClean="0">
                        <a:ln>
                          <a:noFill/>
                        </a:ln>
                        <a:solidFill>
                          <a:srgbClr val="003300"/>
                        </a:solidFill>
                        <a:effectLst/>
                        <a:latin typeface="Arial" charset="0"/>
                      </a:endParaRPr>
                    </a:p>
                  </a:txBody>
                  <a:tcPr horzOverflow="overflow">
                    <a:solidFill>
                      <a:schemeClr val="bg1"/>
                    </a:solidFill>
                  </a:tcPr>
                </a:tc>
                <a:tc>
                  <a:txBody>
                    <a:bodyPr/>
                    <a:lstStyle/>
                    <a:p>
                      <a:pPr marL="0" marR="0" lvl="0" indent="0" algn="l" defTabSz="914400" rtl="0" eaLnBrk="1" fontAlgn="base" latinLnBrk="0" hangingPunct="1">
                        <a:lnSpc>
                          <a:spcPct val="90000"/>
                        </a:lnSpc>
                        <a:spcBef>
                          <a:spcPct val="60000"/>
                        </a:spcBef>
                        <a:spcAft>
                          <a:spcPct val="0"/>
                        </a:spcAft>
                        <a:buClr>
                          <a:srgbClr val="01673E"/>
                        </a:buClr>
                        <a:buSzTx/>
                        <a:buFont typeface="Symbol" pitchFamily="18" charset="2"/>
                        <a:buNone/>
                        <a:tabLst/>
                      </a:pPr>
                      <a:r>
                        <a:rPr kumimoji="0" lang="en-US" sz="1400" b="1" u="none" strike="noStrike" cap="none" normalizeH="0" baseline="0" dirty="0" smtClean="0">
                          <a:ln>
                            <a:noFill/>
                          </a:ln>
                          <a:solidFill>
                            <a:srgbClr val="003300"/>
                          </a:solidFill>
                          <a:effectLst/>
                        </a:rPr>
                        <a:t>1.0 </a:t>
                      </a:r>
                      <a:endParaRPr kumimoji="0" lang="en-US" sz="1400" b="1" i="0" u="none" strike="noStrike" cap="none" normalizeH="0" baseline="0" dirty="0" smtClean="0">
                        <a:ln>
                          <a:noFill/>
                        </a:ln>
                        <a:solidFill>
                          <a:srgbClr val="003300"/>
                        </a:solidFill>
                        <a:effectLst/>
                        <a:latin typeface="Arial" charset="0"/>
                      </a:endParaRPr>
                    </a:p>
                  </a:txBody>
                  <a:tcPr horzOverflow="overflow">
                    <a:solidFill>
                      <a:schemeClr val="bg1"/>
                    </a:solidFill>
                  </a:tcPr>
                </a:tc>
              </a:tr>
              <a:tr h="217714">
                <a:tc>
                  <a:txBody>
                    <a:bodyPr/>
                    <a:lstStyle/>
                    <a:p>
                      <a:pPr marL="0" marR="0" lvl="0" indent="0" algn="l" defTabSz="914400" rtl="0" eaLnBrk="1" fontAlgn="base" latinLnBrk="0" hangingPunct="1">
                        <a:lnSpc>
                          <a:spcPct val="90000"/>
                        </a:lnSpc>
                        <a:spcBef>
                          <a:spcPct val="60000"/>
                        </a:spcBef>
                        <a:spcAft>
                          <a:spcPct val="0"/>
                        </a:spcAft>
                        <a:buClr>
                          <a:srgbClr val="01673E"/>
                        </a:buClr>
                        <a:buSzTx/>
                        <a:buFont typeface="Symbol" pitchFamily="18" charset="2"/>
                        <a:buNone/>
                        <a:tabLst/>
                      </a:pPr>
                      <a:r>
                        <a:rPr kumimoji="0" lang="en-US" sz="1400" b="1" u="none" strike="noStrike" cap="none" normalizeH="0" baseline="0" dirty="0" smtClean="0">
                          <a:ln>
                            <a:noFill/>
                          </a:ln>
                          <a:solidFill>
                            <a:srgbClr val="003300"/>
                          </a:solidFill>
                          <a:effectLst/>
                        </a:rPr>
                        <a:t>SRF Cavities</a:t>
                      </a:r>
                      <a:endParaRPr kumimoji="0" lang="en-US" sz="1400" b="1" i="0" u="none" strike="noStrike" cap="none" normalizeH="0" baseline="0" dirty="0" smtClean="0">
                        <a:ln>
                          <a:noFill/>
                        </a:ln>
                        <a:solidFill>
                          <a:srgbClr val="003300"/>
                        </a:solidFill>
                        <a:effectLst/>
                        <a:latin typeface="Arial" charset="0"/>
                      </a:endParaRPr>
                    </a:p>
                  </a:txBody>
                  <a:tcPr horzOverflow="overflow">
                    <a:solidFill>
                      <a:schemeClr val="bg1"/>
                    </a:solidFill>
                  </a:tcPr>
                </a:tc>
                <a:tc>
                  <a:txBody>
                    <a:bodyPr/>
                    <a:lstStyle/>
                    <a:p>
                      <a:pPr marL="0" marR="0" lvl="0" indent="0" algn="l" defTabSz="914400" rtl="0" eaLnBrk="1" fontAlgn="base" latinLnBrk="0" hangingPunct="1">
                        <a:lnSpc>
                          <a:spcPct val="90000"/>
                        </a:lnSpc>
                        <a:spcBef>
                          <a:spcPct val="60000"/>
                        </a:spcBef>
                        <a:spcAft>
                          <a:spcPct val="0"/>
                        </a:spcAft>
                        <a:buClr>
                          <a:srgbClr val="01673E"/>
                        </a:buClr>
                        <a:buSzTx/>
                        <a:buFont typeface="Symbol" pitchFamily="18" charset="2"/>
                        <a:buNone/>
                        <a:tabLst/>
                      </a:pPr>
                      <a:r>
                        <a:rPr kumimoji="0" lang="en-US" sz="1400" b="1" u="none" strike="noStrike" cap="none" normalizeH="0" baseline="0" dirty="0" smtClean="0">
                          <a:ln>
                            <a:noFill/>
                          </a:ln>
                          <a:solidFill>
                            <a:srgbClr val="003300"/>
                          </a:solidFill>
                          <a:effectLst/>
                        </a:rPr>
                        <a:t>81</a:t>
                      </a:r>
                      <a:endParaRPr kumimoji="0" lang="en-US" sz="1400" b="1" i="0" u="none" strike="noStrike" cap="none" normalizeH="0" baseline="0" dirty="0" smtClean="0">
                        <a:ln>
                          <a:noFill/>
                        </a:ln>
                        <a:solidFill>
                          <a:srgbClr val="003300"/>
                        </a:solidFill>
                        <a:effectLst/>
                        <a:latin typeface="Arial" charset="0"/>
                      </a:endParaRPr>
                    </a:p>
                  </a:txBody>
                  <a:tcPr horzOverflow="overflow">
                    <a:solidFill>
                      <a:schemeClr val="bg1"/>
                    </a:solidFill>
                  </a:tcPr>
                </a:tc>
              </a:tr>
            </a:tbl>
          </a:graphicData>
        </a:graphic>
      </p:graphicFrame>
    </p:spTree>
    <p:extLst>
      <p:ext uri="{BB962C8B-B14F-4D97-AF65-F5344CB8AC3E}">
        <p14:creationId xmlns:p14="http://schemas.microsoft.com/office/powerpoint/2010/main" val="31713829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r>
              <a:rPr lang="en-US" dirty="0"/>
              <a:t>Commissioning Timeline</a:t>
            </a:r>
          </a:p>
        </p:txBody>
      </p:sp>
      <p:sp>
        <p:nvSpPr>
          <p:cNvPr id="317445" name="Rectangle 5"/>
          <p:cNvSpPr>
            <a:spLocks noChangeArrowheads="1"/>
          </p:cNvSpPr>
          <p:nvPr/>
        </p:nvSpPr>
        <p:spPr bwMode="auto">
          <a:xfrm>
            <a:off x="292100" y="2319338"/>
            <a:ext cx="8334375" cy="384175"/>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17447" name="Rectangle 7"/>
          <p:cNvSpPr>
            <a:spLocks noChangeArrowheads="1"/>
          </p:cNvSpPr>
          <p:nvPr/>
        </p:nvSpPr>
        <p:spPr bwMode="auto">
          <a:xfrm>
            <a:off x="1782763" y="2324100"/>
            <a:ext cx="346075" cy="3714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317448" name="Rectangle 8"/>
          <p:cNvSpPr>
            <a:spLocks noChangeArrowheads="1"/>
          </p:cNvSpPr>
          <p:nvPr/>
        </p:nvSpPr>
        <p:spPr bwMode="auto">
          <a:xfrm>
            <a:off x="2916238" y="2319338"/>
            <a:ext cx="346075" cy="3714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317449" name="Rectangle 9"/>
          <p:cNvSpPr>
            <a:spLocks noChangeArrowheads="1"/>
          </p:cNvSpPr>
          <p:nvPr/>
        </p:nvSpPr>
        <p:spPr bwMode="auto">
          <a:xfrm>
            <a:off x="6819900" y="2338388"/>
            <a:ext cx="122238" cy="3714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317450" name="Rectangle 10"/>
          <p:cNvSpPr>
            <a:spLocks noChangeArrowheads="1"/>
          </p:cNvSpPr>
          <p:nvPr/>
        </p:nvSpPr>
        <p:spPr bwMode="auto">
          <a:xfrm>
            <a:off x="5732463" y="2332038"/>
            <a:ext cx="346075" cy="3714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317451" name="Line 11"/>
          <p:cNvSpPr>
            <a:spLocks noChangeShapeType="1"/>
          </p:cNvSpPr>
          <p:nvPr/>
        </p:nvSpPr>
        <p:spPr bwMode="auto">
          <a:xfrm>
            <a:off x="490538" y="2093913"/>
            <a:ext cx="0" cy="847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17452" name="Line 12"/>
          <p:cNvSpPr>
            <a:spLocks noChangeShapeType="1"/>
          </p:cNvSpPr>
          <p:nvPr/>
        </p:nvSpPr>
        <p:spPr bwMode="auto">
          <a:xfrm>
            <a:off x="2009775" y="2060575"/>
            <a:ext cx="0" cy="847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17453" name="Line 13"/>
          <p:cNvSpPr>
            <a:spLocks noChangeShapeType="1"/>
          </p:cNvSpPr>
          <p:nvPr/>
        </p:nvSpPr>
        <p:spPr bwMode="auto">
          <a:xfrm>
            <a:off x="3379788" y="2079625"/>
            <a:ext cx="0" cy="847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17454" name="Line 14"/>
          <p:cNvSpPr>
            <a:spLocks noChangeShapeType="1"/>
          </p:cNvSpPr>
          <p:nvPr/>
        </p:nvSpPr>
        <p:spPr bwMode="auto">
          <a:xfrm>
            <a:off x="6381750" y="2074863"/>
            <a:ext cx="0" cy="847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17455" name="Line 15"/>
          <p:cNvSpPr>
            <a:spLocks noChangeShapeType="1"/>
          </p:cNvSpPr>
          <p:nvPr/>
        </p:nvSpPr>
        <p:spPr bwMode="auto">
          <a:xfrm>
            <a:off x="8059738" y="2119313"/>
            <a:ext cx="0" cy="847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17456" name="Line 16"/>
          <p:cNvSpPr>
            <a:spLocks noChangeShapeType="1"/>
          </p:cNvSpPr>
          <p:nvPr/>
        </p:nvSpPr>
        <p:spPr bwMode="auto">
          <a:xfrm>
            <a:off x="4870450" y="2100263"/>
            <a:ext cx="0" cy="847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17457" name="Rectangle 17"/>
          <p:cNvSpPr>
            <a:spLocks noChangeArrowheads="1"/>
          </p:cNvSpPr>
          <p:nvPr/>
        </p:nvSpPr>
        <p:spPr bwMode="auto">
          <a:xfrm>
            <a:off x="3717925" y="2325688"/>
            <a:ext cx="187325" cy="3714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317458" name="Rectangle 18"/>
          <p:cNvSpPr>
            <a:spLocks noChangeArrowheads="1"/>
          </p:cNvSpPr>
          <p:nvPr/>
        </p:nvSpPr>
        <p:spPr bwMode="auto">
          <a:xfrm>
            <a:off x="4495800" y="2338388"/>
            <a:ext cx="457200" cy="3714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317459" name="Text Box 19"/>
          <p:cNvSpPr txBox="1">
            <a:spLocks noChangeArrowheads="1"/>
          </p:cNvSpPr>
          <p:nvPr/>
        </p:nvSpPr>
        <p:spPr bwMode="auto">
          <a:xfrm>
            <a:off x="701675" y="1630363"/>
            <a:ext cx="12065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a:t>2002</a:t>
            </a:r>
          </a:p>
        </p:txBody>
      </p:sp>
      <p:sp>
        <p:nvSpPr>
          <p:cNvPr id="317461" name="Text Box 21"/>
          <p:cNvSpPr txBox="1">
            <a:spLocks noChangeArrowheads="1"/>
          </p:cNvSpPr>
          <p:nvPr/>
        </p:nvSpPr>
        <p:spPr bwMode="auto">
          <a:xfrm>
            <a:off x="2125663" y="1624013"/>
            <a:ext cx="12065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a:t>2003</a:t>
            </a:r>
          </a:p>
        </p:txBody>
      </p:sp>
      <p:sp>
        <p:nvSpPr>
          <p:cNvPr id="317462" name="Text Box 22"/>
          <p:cNvSpPr txBox="1">
            <a:spLocks noChangeArrowheads="1"/>
          </p:cNvSpPr>
          <p:nvPr/>
        </p:nvSpPr>
        <p:spPr bwMode="auto">
          <a:xfrm>
            <a:off x="3522663" y="1643063"/>
            <a:ext cx="12065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a:t>2004</a:t>
            </a:r>
          </a:p>
        </p:txBody>
      </p:sp>
      <p:sp>
        <p:nvSpPr>
          <p:cNvPr id="317463" name="Text Box 23"/>
          <p:cNvSpPr txBox="1">
            <a:spLocks noChangeArrowheads="1"/>
          </p:cNvSpPr>
          <p:nvPr/>
        </p:nvSpPr>
        <p:spPr bwMode="auto">
          <a:xfrm>
            <a:off x="5038725" y="1649413"/>
            <a:ext cx="12065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a:t>2005</a:t>
            </a:r>
          </a:p>
        </p:txBody>
      </p:sp>
      <p:sp>
        <p:nvSpPr>
          <p:cNvPr id="317464" name="Text Box 24"/>
          <p:cNvSpPr txBox="1">
            <a:spLocks noChangeArrowheads="1"/>
          </p:cNvSpPr>
          <p:nvPr/>
        </p:nvSpPr>
        <p:spPr bwMode="auto">
          <a:xfrm>
            <a:off x="6688138" y="1644650"/>
            <a:ext cx="1206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a:t>2006</a:t>
            </a:r>
          </a:p>
        </p:txBody>
      </p:sp>
      <p:sp>
        <p:nvSpPr>
          <p:cNvPr id="317465" name="Rectangle 25"/>
          <p:cNvSpPr>
            <a:spLocks noChangeArrowheads="1"/>
          </p:cNvSpPr>
          <p:nvPr/>
        </p:nvSpPr>
        <p:spPr bwMode="auto">
          <a:xfrm>
            <a:off x="6427788" y="2332038"/>
            <a:ext cx="227012" cy="3714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317468" name="Text Box 28"/>
          <p:cNvSpPr txBox="1">
            <a:spLocks noChangeArrowheads="1"/>
          </p:cNvSpPr>
          <p:nvPr/>
        </p:nvSpPr>
        <p:spPr bwMode="auto">
          <a:xfrm>
            <a:off x="2581275" y="4333875"/>
            <a:ext cx="2239963"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400"/>
              <a:t>DTL Tanks 1-3</a:t>
            </a:r>
          </a:p>
        </p:txBody>
      </p:sp>
      <p:sp>
        <p:nvSpPr>
          <p:cNvPr id="317469" name="Line 29"/>
          <p:cNvSpPr>
            <a:spLocks noChangeShapeType="1"/>
          </p:cNvSpPr>
          <p:nvPr/>
        </p:nvSpPr>
        <p:spPr bwMode="auto">
          <a:xfrm>
            <a:off x="1935163" y="2743200"/>
            <a:ext cx="0" cy="396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17470" name="Line 30"/>
          <p:cNvSpPr>
            <a:spLocks noChangeShapeType="1"/>
          </p:cNvSpPr>
          <p:nvPr/>
        </p:nvSpPr>
        <p:spPr bwMode="auto">
          <a:xfrm>
            <a:off x="3087688" y="2716213"/>
            <a:ext cx="0" cy="10207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17471" name="Line 31"/>
          <p:cNvSpPr>
            <a:spLocks noChangeShapeType="1"/>
          </p:cNvSpPr>
          <p:nvPr/>
        </p:nvSpPr>
        <p:spPr bwMode="auto">
          <a:xfrm>
            <a:off x="3802063" y="2703513"/>
            <a:ext cx="0" cy="1670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17473" name="Line 33"/>
          <p:cNvSpPr>
            <a:spLocks noChangeShapeType="1"/>
          </p:cNvSpPr>
          <p:nvPr/>
        </p:nvSpPr>
        <p:spPr bwMode="auto">
          <a:xfrm>
            <a:off x="4724400" y="2703513"/>
            <a:ext cx="0" cy="384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17475" name="Line 35"/>
          <p:cNvSpPr>
            <a:spLocks noChangeShapeType="1"/>
          </p:cNvSpPr>
          <p:nvPr/>
        </p:nvSpPr>
        <p:spPr bwMode="auto">
          <a:xfrm>
            <a:off x="5900738" y="2716213"/>
            <a:ext cx="0" cy="1035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17478" name="Line 38"/>
          <p:cNvSpPr>
            <a:spLocks noChangeShapeType="1"/>
          </p:cNvSpPr>
          <p:nvPr/>
        </p:nvSpPr>
        <p:spPr bwMode="auto">
          <a:xfrm>
            <a:off x="6532563" y="2717800"/>
            <a:ext cx="0" cy="16430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17480" name="Line 40"/>
          <p:cNvSpPr>
            <a:spLocks noChangeShapeType="1"/>
          </p:cNvSpPr>
          <p:nvPr/>
        </p:nvSpPr>
        <p:spPr bwMode="auto">
          <a:xfrm>
            <a:off x="6877050" y="2703513"/>
            <a:ext cx="0" cy="2359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17466" name="Text Box 26"/>
          <p:cNvSpPr txBox="1">
            <a:spLocks noChangeArrowheads="1"/>
          </p:cNvSpPr>
          <p:nvPr/>
        </p:nvSpPr>
        <p:spPr bwMode="auto">
          <a:xfrm>
            <a:off x="1085850" y="3073400"/>
            <a:ext cx="1563688"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400"/>
              <a:t>Front-End</a:t>
            </a:r>
          </a:p>
        </p:txBody>
      </p:sp>
      <p:sp>
        <p:nvSpPr>
          <p:cNvPr id="317467" name="Text Box 27"/>
          <p:cNvSpPr txBox="1">
            <a:spLocks noChangeArrowheads="1"/>
          </p:cNvSpPr>
          <p:nvPr/>
        </p:nvSpPr>
        <p:spPr bwMode="auto">
          <a:xfrm>
            <a:off x="2111375" y="3692525"/>
            <a:ext cx="1881188"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400"/>
              <a:t>DTL Tank 1</a:t>
            </a:r>
          </a:p>
        </p:txBody>
      </p:sp>
      <p:sp>
        <p:nvSpPr>
          <p:cNvPr id="317472" name="Text Box 32"/>
          <p:cNvSpPr txBox="1">
            <a:spLocks noChangeArrowheads="1"/>
          </p:cNvSpPr>
          <p:nvPr/>
        </p:nvSpPr>
        <p:spPr bwMode="auto">
          <a:xfrm>
            <a:off x="3892550" y="3117850"/>
            <a:ext cx="1563688"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400"/>
              <a:t>DTL/CCL</a:t>
            </a:r>
          </a:p>
        </p:txBody>
      </p:sp>
      <p:sp>
        <p:nvSpPr>
          <p:cNvPr id="317474" name="Text Box 34"/>
          <p:cNvSpPr txBox="1">
            <a:spLocks noChangeArrowheads="1"/>
          </p:cNvSpPr>
          <p:nvPr/>
        </p:nvSpPr>
        <p:spPr bwMode="auto">
          <a:xfrm>
            <a:off x="5211763" y="3622675"/>
            <a:ext cx="140335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400"/>
              <a:t>SCL</a:t>
            </a:r>
          </a:p>
        </p:txBody>
      </p:sp>
      <p:sp>
        <p:nvSpPr>
          <p:cNvPr id="317476" name="Text Box 36"/>
          <p:cNvSpPr txBox="1">
            <a:spLocks noChangeArrowheads="1"/>
          </p:cNvSpPr>
          <p:nvPr/>
        </p:nvSpPr>
        <p:spPr bwMode="auto">
          <a:xfrm>
            <a:off x="5899150" y="4289425"/>
            <a:ext cx="11525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400"/>
              <a:t>Ring</a:t>
            </a:r>
          </a:p>
        </p:txBody>
      </p:sp>
      <p:sp>
        <p:nvSpPr>
          <p:cNvPr id="317479" name="Text Box 39"/>
          <p:cNvSpPr txBox="1">
            <a:spLocks noChangeArrowheads="1"/>
          </p:cNvSpPr>
          <p:nvPr/>
        </p:nvSpPr>
        <p:spPr bwMode="auto">
          <a:xfrm>
            <a:off x="6291263" y="5038725"/>
            <a:ext cx="11525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400"/>
              <a:t>Target</a:t>
            </a:r>
          </a:p>
        </p:txBody>
      </p:sp>
      <p:sp>
        <p:nvSpPr>
          <p:cNvPr id="317481" name="AutoShape 41"/>
          <p:cNvSpPr>
            <a:spLocks noChangeArrowheads="1"/>
          </p:cNvSpPr>
          <p:nvPr/>
        </p:nvSpPr>
        <p:spPr bwMode="auto">
          <a:xfrm rot="5400000">
            <a:off x="8283575" y="2281238"/>
            <a:ext cx="914400" cy="488950"/>
          </a:xfrm>
          <a:prstGeom prst="triangle">
            <a:avLst>
              <a:gd name="adj" fmla="val 50000"/>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Tree>
    <p:extLst>
      <p:ext uri="{BB962C8B-B14F-4D97-AF65-F5344CB8AC3E}">
        <p14:creationId xmlns:p14="http://schemas.microsoft.com/office/powerpoint/2010/main" val="4055990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229600" cy="496290"/>
          </a:xfrm>
        </p:spPr>
        <p:txBody>
          <a:bodyPr/>
          <a:lstStyle/>
          <a:p>
            <a:r>
              <a:rPr lang="en-US" dirty="0" smtClean="0"/>
              <a:t>How we did it</a:t>
            </a:r>
            <a:endParaRPr lang="en-US" dirty="0"/>
          </a:p>
        </p:txBody>
      </p:sp>
      <p:sp>
        <p:nvSpPr>
          <p:cNvPr id="3" name="Content Placeholder 2"/>
          <p:cNvSpPr>
            <a:spLocks noGrp="1"/>
          </p:cNvSpPr>
          <p:nvPr>
            <p:ph idx="1"/>
          </p:nvPr>
        </p:nvSpPr>
        <p:spPr>
          <a:xfrm>
            <a:off x="152400" y="914400"/>
            <a:ext cx="8458200" cy="4598696"/>
          </a:xfrm>
        </p:spPr>
        <p:txBody>
          <a:bodyPr/>
          <a:lstStyle/>
          <a:p>
            <a:r>
              <a:rPr lang="en-US" sz="2600" b="0" dirty="0" smtClean="0"/>
              <a:t>Staffed 24/7</a:t>
            </a:r>
          </a:p>
          <a:p>
            <a:r>
              <a:rPr lang="en-US" sz="2600" b="0" dirty="0" smtClean="0"/>
              <a:t>Commissioned with beam in 7 stages (5 for linac, 2 for Ring and target) over 3.5 years</a:t>
            </a:r>
          </a:p>
          <a:p>
            <a:r>
              <a:rPr lang="en-US" sz="2600" dirty="0" smtClean="0"/>
              <a:t>Front End through CCL-3 “control room” was a few computer stations in the Front End building, hard hats and safety shoes were required </a:t>
            </a:r>
          </a:p>
          <a:p>
            <a:r>
              <a:rPr lang="en-US" sz="2600" b="0" dirty="0" smtClean="0"/>
              <a:t>Commissioned DTL-1 (7.5 MeV output energy) with a special diagnostics beam line (D-plate) that had a high-power beam stop. We used it to demonstrate 1.0 MW equivalent power (</a:t>
            </a:r>
            <a:r>
              <a:rPr lang="en-US" sz="2600" dirty="0" smtClean="0"/>
              <a:t>26 </a:t>
            </a:r>
            <a:r>
              <a:rPr lang="en-US" sz="2600" dirty="0"/>
              <a:t>mA </a:t>
            </a:r>
            <a:r>
              <a:rPr lang="en-US" sz="2600" dirty="0" err="1" smtClean="0"/>
              <a:t>pk</a:t>
            </a:r>
            <a:r>
              <a:rPr lang="en-US" sz="2600" dirty="0" smtClean="0"/>
              <a:t>, </a:t>
            </a:r>
            <a:r>
              <a:rPr lang="en-US" sz="2600" dirty="0"/>
              <a:t>650 us, 60 </a:t>
            </a:r>
            <a:r>
              <a:rPr lang="en-US" sz="2600" dirty="0" smtClean="0"/>
              <a:t>Hz) in 2003. After that did not return to 1 MW beam parameters until 2009.</a:t>
            </a:r>
            <a:endParaRPr lang="en-US" sz="2600" b="0" dirty="0" smtClean="0"/>
          </a:p>
        </p:txBody>
      </p:sp>
    </p:spTree>
    <p:extLst>
      <p:ext uri="{BB962C8B-B14F-4D97-AF65-F5344CB8AC3E}">
        <p14:creationId xmlns:p14="http://schemas.microsoft.com/office/powerpoint/2010/main" val="13057570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229600" cy="496290"/>
          </a:xfrm>
        </p:spPr>
        <p:txBody>
          <a:bodyPr/>
          <a:lstStyle/>
          <a:p>
            <a:r>
              <a:rPr lang="en-US" dirty="0" smtClean="0"/>
              <a:t>How we did it (cont.)</a:t>
            </a:r>
            <a:endParaRPr lang="en-US" dirty="0"/>
          </a:p>
        </p:txBody>
      </p:sp>
      <p:sp>
        <p:nvSpPr>
          <p:cNvPr id="3" name="Content Placeholder 2"/>
          <p:cNvSpPr>
            <a:spLocks noGrp="1"/>
          </p:cNvSpPr>
          <p:nvPr>
            <p:ph idx="1"/>
          </p:nvPr>
        </p:nvSpPr>
        <p:spPr>
          <a:xfrm>
            <a:off x="228600" y="762000"/>
            <a:ext cx="8229600" cy="3585597"/>
          </a:xfrm>
        </p:spPr>
        <p:txBody>
          <a:bodyPr/>
          <a:lstStyle/>
          <a:p>
            <a:r>
              <a:rPr lang="en-US" sz="2600" b="0" dirty="0" smtClean="0"/>
              <a:t>After initial low intensity commissioning, large fraction of accelerator physics time was spent </a:t>
            </a:r>
            <a:r>
              <a:rPr lang="en-US" sz="2600" b="0" dirty="0"/>
              <a:t>developing low-loss tunes for the next step in beam </a:t>
            </a:r>
            <a:r>
              <a:rPr lang="en-US" sz="2600" b="0" dirty="0" smtClean="0"/>
              <a:t>power </a:t>
            </a:r>
          </a:p>
          <a:p>
            <a:r>
              <a:rPr lang="en-US" sz="2600" b="0" dirty="0" smtClean="0"/>
              <a:t>We’re still improving our linac tuning algorithms (A. Shishlo)</a:t>
            </a:r>
          </a:p>
          <a:p>
            <a:pPr lvl="1"/>
            <a:r>
              <a:rPr lang="en-US" b="0" dirty="0" smtClean="0"/>
              <a:t>utilize beam phase measurements inside the same DTL tank whose set points are being determined</a:t>
            </a:r>
          </a:p>
          <a:p>
            <a:pPr lvl="1"/>
            <a:r>
              <a:rPr lang="en-US" dirty="0" smtClean="0"/>
              <a:t>utilize all beam phase measurements in SCL for every cavity scan for beam-based calibration of BPM positions to allow absolute beam energy measurements all along the linac</a:t>
            </a:r>
            <a:endParaRPr lang="en-US" b="0" dirty="0" smtClean="0"/>
          </a:p>
        </p:txBody>
      </p:sp>
    </p:spTree>
    <p:extLst>
      <p:ext uri="{BB962C8B-B14F-4D97-AF65-F5344CB8AC3E}">
        <p14:creationId xmlns:p14="http://schemas.microsoft.com/office/powerpoint/2010/main" val="8272739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229600" cy="888705"/>
          </a:xfrm>
        </p:spPr>
        <p:txBody>
          <a:bodyPr/>
          <a:lstStyle/>
          <a:p>
            <a:r>
              <a:rPr lang="en-US" dirty="0" smtClean="0"/>
              <a:t>How long did it take (how much time did we spend)?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2597142"/>
              </p:ext>
            </p:extLst>
          </p:nvPr>
        </p:nvGraphicFramePr>
        <p:xfrm>
          <a:off x="533400" y="1524000"/>
          <a:ext cx="7924800" cy="2225040"/>
        </p:xfrm>
        <a:graphic>
          <a:graphicData uri="http://schemas.openxmlformats.org/drawingml/2006/table">
            <a:tbl>
              <a:tblPr firstRow="1" bandRow="1">
                <a:tableStyleId>{5C22544A-7EE6-4342-B048-85BDC9FD1C3A}</a:tableStyleId>
              </a:tblPr>
              <a:tblGrid>
                <a:gridCol w="2514600"/>
                <a:gridCol w="5410200"/>
              </a:tblGrid>
              <a:tr h="370840">
                <a:tc>
                  <a:txBody>
                    <a:bodyPr/>
                    <a:lstStyle/>
                    <a:p>
                      <a:r>
                        <a:rPr lang="en-US" dirty="0" smtClean="0"/>
                        <a:t>Section</a:t>
                      </a:r>
                      <a:r>
                        <a:rPr lang="en-US" baseline="0" dirty="0" smtClean="0"/>
                        <a:t> commissioned</a:t>
                      </a:r>
                      <a:endParaRPr lang="en-US" dirty="0"/>
                    </a:p>
                  </a:txBody>
                  <a:tcPr/>
                </a:tc>
                <a:tc>
                  <a:txBody>
                    <a:bodyPr/>
                    <a:lstStyle/>
                    <a:p>
                      <a:r>
                        <a:rPr lang="en-US" dirty="0" smtClean="0"/>
                        <a:t>days actual*</a:t>
                      </a:r>
                      <a:endParaRPr lang="en-US" dirty="0"/>
                    </a:p>
                  </a:txBody>
                  <a:tcPr/>
                </a:tc>
              </a:tr>
              <a:tr h="370840">
                <a:tc>
                  <a:txBody>
                    <a:bodyPr/>
                    <a:lstStyle/>
                    <a:p>
                      <a:r>
                        <a:rPr lang="en-US" dirty="0" smtClean="0"/>
                        <a:t>Front end</a:t>
                      </a:r>
                      <a:endParaRPr lang="en-US" dirty="0"/>
                    </a:p>
                  </a:txBody>
                  <a:tcPr/>
                </a:tc>
                <a:tc>
                  <a:txBody>
                    <a:bodyPr/>
                    <a:lstStyle/>
                    <a:p>
                      <a:r>
                        <a:rPr lang="en-US" dirty="0" smtClean="0"/>
                        <a:t>33</a:t>
                      </a:r>
                      <a:endParaRPr lang="en-US" dirty="0"/>
                    </a:p>
                  </a:txBody>
                  <a:tcPr/>
                </a:tc>
              </a:tr>
              <a:tr h="370840">
                <a:tc>
                  <a:txBody>
                    <a:bodyPr/>
                    <a:lstStyle/>
                    <a:p>
                      <a:r>
                        <a:rPr lang="en-US" dirty="0" smtClean="0"/>
                        <a:t>DTL 1</a:t>
                      </a:r>
                      <a:endParaRPr lang="en-US" dirty="0"/>
                    </a:p>
                  </a:txBody>
                  <a:tcPr/>
                </a:tc>
                <a:tc>
                  <a:txBody>
                    <a:bodyPr/>
                    <a:lstStyle/>
                    <a:p>
                      <a:r>
                        <a:rPr lang="en-US" dirty="0" smtClean="0"/>
                        <a:t>47</a:t>
                      </a:r>
                    </a:p>
                  </a:txBody>
                  <a:tcPr/>
                </a:tc>
              </a:tr>
              <a:tr h="370840">
                <a:tc>
                  <a:txBody>
                    <a:bodyPr/>
                    <a:lstStyle/>
                    <a:p>
                      <a:r>
                        <a:rPr lang="en-US" dirty="0" smtClean="0"/>
                        <a:t>DTL 2-3</a:t>
                      </a:r>
                      <a:endParaRPr lang="en-US" dirty="0"/>
                    </a:p>
                  </a:txBody>
                  <a:tcPr/>
                </a:tc>
                <a:tc>
                  <a:txBody>
                    <a:bodyPr/>
                    <a:lstStyle/>
                    <a:p>
                      <a:r>
                        <a:rPr lang="en-US" dirty="0" smtClean="0"/>
                        <a:t>12</a:t>
                      </a:r>
                    </a:p>
                  </a:txBody>
                  <a:tcPr/>
                </a:tc>
              </a:tr>
              <a:tr h="370840">
                <a:tc>
                  <a:txBody>
                    <a:bodyPr/>
                    <a:lstStyle/>
                    <a:p>
                      <a:r>
                        <a:rPr lang="en-US" dirty="0" smtClean="0"/>
                        <a:t>DTL 4-6 and CCL 1-3</a:t>
                      </a:r>
                      <a:endParaRPr lang="en-US" dirty="0"/>
                    </a:p>
                  </a:txBody>
                  <a:tcPr/>
                </a:tc>
                <a:tc>
                  <a:txBody>
                    <a:bodyPr/>
                    <a:lstStyle/>
                    <a:p>
                      <a:r>
                        <a:rPr lang="en-US" dirty="0" smtClean="0"/>
                        <a:t>135 (incl.</a:t>
                      </a:r>
                      <a:r>
                        <a:rPr lang="en-US" baseline="0" dirty="0" smtClean="0"/>
                        <a:t> ~40 days of planned shutdown)</a:t>
                      </a:r>
                      <a:endParaRPr lang="en-US" dirty="0"/>
                    </a:p>
                  </a:txBody>
                  <a:tcPr/>
                </a:tc>
              </a:tr>
              <a:tr h="370840">
                <a:tc>
                  <a:txBody>
                    <a:bodyPr/>
                    <a:lstStyle/>
                    <a:p>
                      <a:r>
                        <a:rPr lang="en-US" dirty="0" smtClean="0"/>
                        <a:t>CCL 4 thru</a:t>
                      </a:r>
                      <a:r>
                        <a:rPr lang="en-US" baseline="0" dirty="0" smtClean="0"/>
                        <a:t> </a:t>
                      </a:r>
                      <a:r>
                        <a:rPr lang="en-US" dirty="0" smtClean="0"/>
                        <a:t>SCL</a:t>
                      </a:r>
                      <a:endParaRPr lang="en-US" dirty="0"/>
                    </a:p>
                  </a:txBody>
                  <a:tcPr/>
                </a:tc>
                <a:tc>
                  <a:txBody>
                    <a:bodyPr/>
                    <a:lstStyle/>
                    <a:p>
                      <a:r>
                        <a:rPr lang="en-US" dirty="0" smtClean="0"/>
                        <a:t>63 (incl. ~13</a:t>
                      </a:r>
                      <a:r>
                        <a:rPr lang="en-US" baseline="0" dirty="0" smtClean="0"/>
                        <a:t> days of planned shutdown)</a:t>
                      </a:r>
                      <a:endParaRPr lang="en-US" dirty="0"/>
                    </a:p>
                  </a:txBody>
                  <a:tcPr/>
                </a:tc>
              </a:tr>
            </a:tbl>
          </a:graphicData>
        </a:graphic>
      </p:graphicFrame>
      <p:sp>
        <p:nvSpPr>
          <p:cNvPr id="3" name="TextBox 2"/>
          <p:cNvSpPr txBox="1"/>
          <p:nvPr/>
        </p:nvSpPr>
        <p:spPr>
          <a:xfrm>
            <a:off x="533400" y="4114800"/>
            <a:ext cx="7543800" cy="1200329"/>
          </a:xfrm>
          <a:prstGeom prst="rect">
            <a:avLst/>
          </a:prstGeom>
          <a:noFill/>
        </p:spPr>
        <p:txBody>
          <a:bodyPr wrap="square" rtlCol="0">
            <a:spAutoFit/>
          </a:bodyPr>
          <a:lstStyle/>
          <a:p>
            <a:r>
              <a:rPr lang="en-US" dirty="0" smtClean="0"/>
              <a:t>*Some times could have been shorter. For example we spent a large amount of time studying the beam halo, and some of this work never bore fruit. On the other hand, this could be seen as time well spent gaining experience with the machine. </a:t>
            </a:r>
          </a:p>
        </p:txBody>
      </p:sp>
    </p:spTree>
    <p:extLst>
      <p:ext uri="{BB962C8B-B14F-4D97-AF65-F5344CB8AC3E}">
        <p14:creationId xmlns:p14="http://schemas.microsoft.com/office/powerpoint/2010/main" val="4244083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804196" cy="888705"/>
          </a:xfrm>
        </p:spPr>
        <p:txBody>
          <a:bodyPr/>
          <a:lstStyle/>
          <a:p>
            <a:r>
              <a:rPr lang="en-US" dirty="0" smtClean="0"/>
              <a:t>DTL and CCL warm linac commissioning	</a:t>
            </a:r>
            <a:endParaRPr lang="en-US" dirty="0"/>
          </a:p>
        </p:txBody>
      </p:sp>
      <p:sp>
        <p:nvSpPr>
          <p:cNvPr id="3" name="Content Placeholder 2"/>
          <p:cNvSpPr>
            <a:spLocks noGrp="1"/>
          </p:cNvSpPr>
          <p:nvPr>
            <p:ph idx="1"/>
          </p:nvPr>
        </p:nvSpPr>
        <p:spPr>
          <a:xfrm>
            <a:off x="152400" y="914400"/>
            <a:ext cx="8686800" cy="5484578"/>
          </a:xfrm>
        </p:spPr>
        <p:txBody>
          <a:bodyPr/>
          <a:lstStyle/>
          <a:p>
            <a:r>
              <a:rPr lang="en-US" dirty="0" smtClean="0"/>
              <a:t>Temporary high-power (1.4 MW equivalent) beam dump for DTL-1</a:t>
            </a:r>
          </a:p>
          <a:p>
            <a:r>
              <a:rPr lang="en-US" dirty="0" smtClean="0"/>
              <a:t>Temporary low-power (50 us, 1 Hz) dump for DTL 2-3</a:t>
            </a:r>
          </a:p>
          <a:p>
            <a:r>
              <a:rPr lang="en-US" dirty="0" smtClean="0"/>
              <a:t>After that only internal / permanent dumps </a:t>
            </a:r>
          </a:p>
          <a:p>
            <a:r>
              <a:rPr lang="en-US" dirty="0" smtClean="0"/>
              <a:t>For DTL we </a:t>
            </a:r>
            <a:r>
              <a:rPr lang="en-US" dirty="0"/>
              <a:t>had </a:t>
            </a:r>
            <a:r>
              <a:rPr lang="en-US" dirty="0" smtClean="0"/>
              <a:t>two </a:t>
            </a:r>
            <a:r>
              <a:rPr lang="en-US" dirty="0"/>
              <a:t>methods prepared to set cavity phases and </a:t>
            </a:r>
            <a:r>
              <a:rPr lang="en-US" dirty="0" smtClean="0"/>
              <a:t>amplitudes</a:t>
            </a:r>
          </a:p>
          <a:p>
            <a:pPr lvl="1"/>
            <a:r>
              <a:rPr lang="en-US" dirty="0" smtClean="0"/>
              <a:t>Delta-t method</a:t>
            </a:r>
            <a:endParaRPr lang="en-US" dirty="0"/>
          </a:p>
          <a:p>
            <a:pPr lvl="1"/>
            <a:r>
              <a:rPr lang="en-US" dirty="0" smtClean="0"/>
              <a:t>Energy degrader method</a:t>
            </a:r>
          </a:p>
          <a:p>
            <a:pPr lvl="1"/>
            <a:r>
              <a:rPr lang="en-US" dirty="0" smtClean="0"/>
              <a:t>Later developed phase </a:t>
            </a:r>
            <a:r>
              <a:rPr lang="en-US" dirty="0"/>
              <a:t>scan signature method (PASTA</a:t>
            </a:r>
            <a:r>
              <a:rPr lang="en-US" dirty="0" smtClean="0"/>
              <a:t>), and this is the one we use today</a:t>
            </a:r>
          </a:p>
          <a:p>
            <a:r>
              <a:rPr lang="en-US" dirty="0" smtClean="0"/>
              <a:t>For CCL we had one method prepared</a:t>
            </a:r>
            <a:endParaRPr lang="en-US" dirty="0"/>
          </a:p>
          <a:p>
            <a:pPr lvl="1"/>
            <a:r>
              <a:rPr lang="en-US" dirty="0" smtClean="0"/>
              <a:t>Delta</a:t>
            </a:r>
            <a:r>
              <a:rPr lang="en-US" dirty="0"/>
              <a:t>-t </a:t>
            </a:r>
            <a:r>
              <a:rPr lang="en-US" dirty="0" smtClean="0"/>
              <a:t>method</a:t>
            </a:r>
          </a:p>
          <a:p>
            <a:pPr lvl="1"/>
            <a:r>
              <a:rPr lang="en-US" dirty="0" smtClean="0"/>
              <a:t>Today we use the phase </a:t>
            </a:r>
            <a:r>
              <a:rPr lang="en-US" dirty="0"/>
              <a:t>scan signature method (PASTA</a:t>
            </a:r>
            <a:r>
              <a:rPr lang="en-US" dirty="0" smtClean="0"/>
              <a:t>)</a:t>
            </a:r>
            <a:endParaRPr lang="en-US" dirty="0"/>
          </a:p>
        </p:txBody>
      </p:sp>
    </p:spTree>
    <p:extLst>
      <p:ext uri="{BB962C8B-B14F-4D97-AF65-F5344CB8AC3E}">
        <p14:creationId xmlns:p14="http://schemas.microsoft.com/office/powerpoint/2010/main" val="40158084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229600" cy="496290"/>
          </a:xfrm>
        </p:spPr>
        <p:txBody>
          <a:bodyPr/>
          <a:lstStyle/>
          <a:p>
            <a:r>
              <a:rPr lang="en-US" dirty="0" smtClean="0"/>
              <a:t>SCL commissioning	</a:t>
            </a:r>
            <a:endParaRPr lang="en-US" dirty="0"/>
          </a:p>
        </p:txBody>
      </p:sp>
      <p:sp>
        <p:nvSpPr>
          <p:cNvPr id="3" name="Content Placeholder 2"/>
          <p:cNvSpPr>
            <a:spLocks noGrp="1"/>
          </p:cNvSpPr>
          <p:nvPr>
            <p:ph idx="1"/>
          </p:nvPr>
        </p:nvSpPr>
        <p:spPr>
          <a:xfrm>
            <a:off x="152400" y="914400"/>
            <a:ext cx="8229600" cy="5061387"/>
          </a:xfrm>
        </p:spPr>
        <p:txBody>
          <a:bodyPr/>
          <a:lstStyle/>
          <a:p>
            <a:r>
              <a:rPr lang="en-US" sz="2600" b="0" dirty="0" smtClean="0"/>
              <a:t>Initially commissioned at 4.2 and 2.1 deg. K, but </a:t>
            </a:r>
            <a:r>
              <a:rPr lang="en-US" sz="2600" b="0" dirty="0" err="1" smtClean="0"/>
              <a:t>cryo</a:t>
            </a:r>
            <a:r>
              <a:rPr lang="en-US" sz="2600" b="0" dirty="0" smtClean="0"/>
              <a:t>-plant at </a:t>
            </a:r>
            <a:br>
              <a:rPr lang="en-US" sz="2600" b="0" dirty="0" smtClean="0"/>
            </a:br>
            <a:r>
              <a:rPr lang="en-US" sz="2600" b="0" dirty="0" smtClean="0"/>
              <a:t>2.1 K was not stable at the time</a:t>
            </a:r>
          </a:p>
          <a:p>
            <a:r>
              <a:rPr lang="en-US" sz="2600" b="0" dirty="0" smtClean="0"/>
              <a:t>Cavity amplitudes set to maximum stable gradients – much different than design gradients</a:t>
            </a:r>
          </a:p>
          <a:p>
            <a:r>
              <a:rPr lang="en-US" sz="2600" b="0" dirty="0" smtClean="0"/>
              <a:t>Determining </a:t>
            </a:r>
            <a:r>
              <a:rPr lang="en-US" sz="2600" b="0" dirty="0"/>
              <a:t>cavity phase set points was a lot easier than expected, partly due to the large acceptance of the </a:t>
            </a:r>
            <a:r>
              <a:rPr lang="en-US" sz="2600" b="0" dirty="0" smtClean="0"/>
              <a:t>SCL</a:t>
            </a:r>
          </a:p>
          <a:p>
            <a:pPr lvl="1"/>
            <a:r>
              <a:rPr lang="en-US" b="0" dirty="0" smtClean="0"/>
              <a:t>Had two methods </a:t>
            </a:r>
            <a:r>
              <a:rPr lang="en-US" dirty="0" smtClean="0"/>
              <a:t>prepared: </a:t>
            </a:r>
            <a:r>
              <a:rPr lang="en-US" dirty="0"/>
              <a:t>Beam Induced Signal (Drifting Beam </a:t>
            </a:r>
            <a:r>
              <a:rPr lang="en-US" dirty="0" smtClean="0"/>
              <a:t>method</a:t>
            </a:r>
            <a:r>
              <a:rPr lang="en-US" dirty="0"/>
              <a:t>) </a:t>
            </a:r>
            <a:r>
              <a:rPr lang="en-US" b="0" dirty="0" smtClean="0"/>
              <a:t>and Phase Scan. Phase Scan method worked great, no need to further develop Drifting Beam method.</a:t>
            </a:r>
            <a:endParaRPr lang="en-US" b="0" dirty="0"/>
          </a:p>
          <a:p>
            <a:r>
              <a:rPr lang="en-US" sz="2600" b="0" dirty="0" smtClean="0"/>
              <a:t>Operated at 4.2 K from 2005 to 2007 to give time for </a:t>
            </a:r>
            <a:r>
              <a:rPr lang="en-US" sz="2600" b="0" dirty="0" err="1" smtClean="0"/>
              <a:t>cryoplant</a:t>
            </a:r>
            <a:r>
              <a:rPr lang="en-US" sz="2600" b="0" dirty="0" smtClean="0"/>
              <a:t> adjustments needed for stable 2.1 K operation, and also because 4.2 K met operations needs during that time</a:t>
            </a:r>
          </a:p>
        </p:txBody>
      </p:sp>
    </p:spTree>
    <p:extLst>
      <p:ext uri="{BB962C8B-B14F-4D97-AF65-F5344CB8AC3E}">
        <p14:creationId xmlns:p14="http://schemas.microsoft.com/office/powerpoint/2010/main" val="335339715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RNL_pptx_template_Jul10">
  <a:themeElements>
    <a:clrScheme name="ORNL 0812 new">
      <a:dk1>
        <a:sysClr val="windowText" lastClr="000000"/>
      </a:dk1>
      <a:lt1>
        <a:sysClr val="window" lastClr="FFFFFF"/>
      </a:lt1>
      <a:dk2>
        <a:srgbClr val="006C3A"/>
      </a:dk2>
      <a:lt2>
        <a:srgbClr val="FFFFFF"/>
      </a:lt2>
      <a:accent1>
        <a:srgbClr val="4F81BD"/>
      </a:accent1>
      <a:accent2>
        <a:srgbClr val="C0504D"/>
      </a:accent2>
      <a:accent3>
        <a:srgbClr val="00B274"/>
      </a:accent3>
      <a:accent4>
        <a:srgbClr val="F79646"/>
      </a:accent4>
      <a:accent5>
        <a:srgbClr val="4BACC6"/>
      </a:accent5>
      <a:accent6>
        <a:srgbClr val="8064A2"/>
      </a:accent6>
      <a:hlink>
        <a:srgbClr val="1F497D"/>
      </a:hlink>
      <a:folHlink>
        <a:srgbClr val="006C3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AF66F0BBC41B4FA16034DE579662C1" ma:contentTypeVersion="0" ma:contentTypeDescription="Create a new document." ma:contentTypeScope="" ma:versionID="7edc96c80a20dbf6733ae014c1e78ed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8500D6-A21F-425E-AB5F-4A3D6C9D86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5ACB192-C0D1-432C-8AA6-4249EB48F793}">
  <ds:schemaRefs>
    <ds:schemaRef ds:uri="http://schemas.microsoft.com/office/2006/metadata/properties"/>
  </ds:schemaRefs>
</ds:datastoreItem>
</file>

<file path=customXml/itemProps3.xml><?xml version="1.0" encoding="utf-8"?>
<ds:datastoreItem xmlns:ds="http://schemas.openxmlformats.org/officeDocument/2006/customXml" ds:itemID="{1A6618DA-75FB-43C3-8596-AE041716C8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ORNL_pptx_template_Jul10.pptx</Template>
  <TotalTime>6076</TotalTime>
  <Words>1324</Words>
  <Application>Microsoft Macintosh PowerPoint</Application>
  <PresentationFormat>On-screen Show (4:3)</PresentationFormat>
  <Paragraphs>174</Paragraphs>
  <Slides>19</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ORNL_pptx_template_Jul10</vt:lpstr>
      <vt:lpstr>Chart</vt:lpstr>
      <vt:lpstr>SNS linac beam commissioning</vt:lpstr>
      <vt:lpstr>Outline</vt:lpstr>
      <vt:lpstr>SNS Accelerator Complex</vt:lpstr>
      <vt:lpstr>Commissioning Timeline</vt:lpstr>
      <vt:lpstr>How we did it</vt:lpstr>
      <vt:lpstr>How we did it (cont.)</vt:lpstr>
      <vt:lpstr>How long did it take (how much time did we spend)?</vt:lpstr>
      <vt:lpstr>DTL and CCL warm linac commissioning </vt:lpstr>
      <vt:lpstr>SCL commissioning </vt:lpstr>
      <vt:lpstr>Design vs operation SCL gradients</vt:lpstr>
      <vt:lpstr>Improvements to phase scan method</vt:lpstr>
      <vt:lpstr>What we should have done differently</vt:lpstr>
      <vt:lpstr>What worked well for us</vt:lpstr>
      <vt:lpstr>Some lessons learned</vt:lpstr>
      <vt:lpstr>Power ramp up (the commissioning after the initial commissioning)</vt:lpstr>
      <vt:lpstr>Beam power vs time</vt:lpstr>
      <vt:lpstr>PowerPoint Presentation</vt:lpstr>
      <vt:lpstr>Drifting beam method </vt:lpstr>
      <vt:lpstr> </vt:lpstr>
    </vt:vector>
  </TitlesOfParts>
  <Company>ORNL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Donna Jo Roy</dc:creator>
  <cp:lastModifiedBy>Plum, Michael A.</cp:lastModifiedBy>
  <cp:revision>262</cp:revision>
  <cp:lastPrinted>2012-09-10T18:40:45Z</cp:lastPrinted>
  <dcterms:created xsi:type="dcterms:W3CDTF">2008-12-10T13:33:36Z</dcterms:created>
  <dcterms:modified xsi:type="dcterms:W3CDTF">2014-04-08T20:19:37Z</dcterms:modified>
</cp:coreProperties>
</file>