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80" r:id="rId4"/>
    <p:sldId id="278" r:id="rId5"/>
    <p:sldId id="281" r:id="rId6"/>
    <p:sldId id="289" r:id="rId7"/>
    <p:sldId id="282" r:id="rId8"/>
    <p:sldId id="285" r:id="rId9"/>
    <p:sldId id="288" r:id="rId10"/>
    <p:sldId id="286" r:id="rId11"/>
    <p:sldId id="273" r:id="rId12"/>
    <p:sldId id="270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83" autoAdjust="0"/>
  </p:normalViewPr>
  <p:slideViewPr>
    <p:cSldViewPr>
      <p:cViewPr>
        <p:scale>
          <a:sx n="100" d="100"/>
          <a:sy n="100" d="100"/>
        </p:scale>
        <p:origin x="-1888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08/04/14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08/04/14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08/04/14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08/04/14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08/04/14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08/04/14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Control System Tools for Beam Commissioning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Timo Korhonen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Controls Division </a:t>
            </a:r>
            <a:r>
              <a:rPr lang="sv-SE" sz="2000" dirty="0" err="1" smtClean="0">
                <a:solidFill>
                  <a:schemeClr val="bg1"/>
                </a:solidFill>
              </a:rPr>
              <a:t>Chief</a:t>
            </a:r>
            <a:r>
              <a:rPr lang="sv-SE" sz="2000" dirty="0" smtClean="0">
                <a:solidFill>
                  <a:schemeClr val="bg1"/>
                </a:solidFill>
              </a:rPr>
              <a:t> </a:t>
            </a:r>
            <a:r>
              <a:rPr lang="sv-SE" sz="2000" dirty="0" err="1" smtClean="0">
                <a:solidFill>
                  <a:schemeClr val="bg1"/>
                </a:solidFill>
              </a:rPr>
              <a:t>Engineer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April </a:t>
            </a:r>
            <a:r>
              <a:rPr lang="en-GB" sz="1400" dirty="0" smtClean="0">
                <a:solidFill>
                  <a:srgbClr val="FFFFFF"/>
                </a:solidFill>
              </a:rPr>
              <a:t>8, </a:t>
            </a:r>
            <a:r>
              <a:rPr lang="en-GB" sz="1400" dirty="0" smtClean="0">
                <a:solidFill>
                  <a:srgbClr val="FFFFFF"/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4-systemarch[5].pdf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2564904"/>
            <a:ext cx="7665335" cy="4896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System architecture with EPICS 4 </a:t>
            </a:r>
            <a:r>
              <a:rPr lang="sl-SI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8424936" cy="1449906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Very generic application architecture diagram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Access all data with a single interface, regardless of data source</a:t>
            </a:r>
          </a:p>
          <a:p>
            <a:pPr lvl="1" defTabSz="642915" fontAlgn="base">
              <a:spcBef>
                <a:spcPct val="0"/>
              </a:spcBef>
              <a:spcAft>
                <a:spcPct val="0"/>
              </a:spcAft>
            </a:pPr>
            <a:r>
              <a:rPr lang="sl-SI" i="1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(CA: EPICS 3 protocol, PVA: EPICS 4 new protocol)</a:t>
            </a:r>
          </a:p>
        </p:txBody>
      </p:sp>
    </p:spTree>
    <p:extLst>
      <p:ext uri="{BB962C8B-B14F-4D97-AF65-F5344CB8AC3E}">
        <p14:creationId xmlns:p14="http://schemas.microsoft.com/office/powerpoint/2010/main" val="391082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320480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>
                <a:solidFill>
                  <a:schemeClr val="tx1"/>
                </a:solidFill>
              </a:rPr>
              <a:t>Concentrate first on making basic infrastructure robust</a:t>
            </a:r>
          </a:p>
          <a:p>
            <a:r>
              <a:rPr lang="en-GB" sz="2600" dirty="0" smtClean="0">
                <a:solidFill>
                  <a:schemeClr val="tx1"/>
                </a:solidFill>
              </a:rPr>
              <a:t>Collect configuration information during planning and construction phase into databases</a:t>
            </a:r>
          </a:p>
          <a:p>
            <a:pPr lvl="1"/>
            <a:r>
              <a:rPr lang="en-GB" sz="2000" dirty="0" smtClean="0">
                <a:solidFill>
                  <a:schemeClr val="tx1"/>
                </a:solidFill>
              </a:rPr>
              <a:t>To be accessed online</a:t>
            </a:r>
          </a:p>
          <a:p>
            <a:r>
              <a:rPr lang="en-GB" sz="2600" dirty="0" smtClean="0">
                <a:solidFill>
                  <a:schemeClr val="tx1"/>
                </a:solidFill>
              </a:rPr>
              <a:t>Provide appropriate tools for the commissioning crew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Flexible, allow for rapid changes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Avoid complexity where not needed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Machine protection has to catch risky situations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Avoid costly mistakes</a:t>
            </a:r>
          </a:p>
          <a:p>
            <a:r>
              <a:rPr lang="en-GB" sz="2600" dirty="0" smtClean="0">
                <a:solidFill>
                  <a:schemeClr val="tx1"/>
                </a:solidFill>
              </a:rPr>
              <a:t>We are still in early phase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 lot of work to be done, but we still have time to think through the issues properly </a:t>
            </a:r>
          </a:p>
          <a:p>
            <a:pPr lvl="1"/>
            <a:endParaRPr lang="sl-SI" dirty="0">
              <a:solidFill>
                <a:schemeClr val="tx1"/>
              </a:solidFill>
            </a:endParaRPr>
          </a:p>
          <a:p>
            <a:endParaRPr lang="sl-SI" sz="2400" dirty="0" smtClean="0">
              <a:solidFill>
                <a:schemeClr val="tx1"/>
              </a:solidFill>
            </a:endParaRPr>
          </a:p>
          <a:p>
            <a:endParaRPr lang="sl-SI" sz="2400" dirty="0" smtClean="0">
              <a:solidFill>
                <a:schemeClr val="tx1"/>
              </a:solidFill>
            </a:endParaRPr>
          </a:p>
          <a:p>
            <a:endParaRPr lang="sl-SI" sz="2400" dirty="0" smtClean="0">
              <a:solidFill>
                <a:schemeClr val="tx1"/>
              </a:solidFill>
            </a:endParaRPr>
          </a:p>
          <a:p>
            <a:endParaRPr lang="sl-SI" sz="2400" dirty="0" smtClean="0">
              <a:solidFill>
                <a:schemeClr val="tx1"/>
              </a:solidFill>
            </a:endParaRP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7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131840" y="3429000"/>
            <a:ext cx="27527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203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2280903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01780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Early preparations for machine commissioning</a:t>
            </a:r>
          </a:p>
          <a:p>
            <a:pPr marL="401780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What is needed at the early stages</a:t>
            </a:r>
          </a:p>
          <a:p>
            <a:pPr marL="401780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Tools outline – (partly) early ideas </a:t>
            </a:r>
          </a:p>
          <a:p>
            <a:pPr marL="858980" lvl="1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EPICS</a:t>
            </a:r>
          </a:p>
          <a:p>
            <a:pPr marL="858980" lvl="1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Databases</a:t>
            </a:r>
          </a:p>
          <a:p>
            <a:pPr marL="858980" lvl="1" indent="-40178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Application development</a:t>
            </a:r>
          </a:p>
        </p:txBody>
      </p:sp>
    </p:spTree>
    <p:extLst>
      <p:ext uri="{BB962C8B-B14F-4D97-AF65-F5344CB8AC3E}">
        <p14:creationId xmlns:p14="http://schemas.microsoft.com/office/powerpoint/2010/main" val="96837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Early stage requirements</a:t>
            </a:r>
            <a:r>
              <a:rPr lang="sl-SI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4496894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Component-level controls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EPICS infrastructure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Engineering GUIs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Timing infrastructure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Everything connected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Repetition rate control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Machine protection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Setting up machine modes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Where should the beam go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Beam modes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Pulse length, intensity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sl-SI" sz="2400" dirty="0" smtClean="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067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At start of commissioning...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4866226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Assume design model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Verify step by step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Tools have to be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Flexible : anticipate frequent changes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Robust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Avoid debugging several things at a time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Simple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Everybody is learning at this stage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Installation information should be available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Where to find systems and components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Machine design easily accessible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Lattice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 charset="0"/>
                <a:sym typeface="Arial" charset="0"/>
              </a:rPr>
              <a:t>Comparisons with model</a:t>
            </a:r>
            <a:endParaRPr lang="sl-SI" sz="2400" dirty="0" smtClean="0">
              <a:solidFill>
                <a:srgbClr val="000000"/>
              </a:solidFill>
              <a:latin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2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Tools outline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4866226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Basic controls toolbox: EPICS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Version 3 provides good low-level control tools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Abstraction level is low, though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Version 4 is becoming mature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Introduced in machine operation at BNL, SLAC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More about EPICS V 4 in later slides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Design and infrastructure information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Databases in preparation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Lattice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Controls configuration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Cabling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Logbook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Electronic logbook from EPICS collaboration (oLog)</a:t>
            </a:r>
          </a:p>
        </p:txBody>
      </p:sp>
    </p:spTree>
    <p:extLst>
      <p:ext uri="{BB962C8B-B14F-4D97-AF65-F5344CB8AC3E}">
        <p14:creationId xmlns:p14="http://schemas.microsoft.com/office/powerpoint/2010/main" val="36532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Basic tools</a:t>
            </a:r>
            <a:r>
              <a:rPr lang="sl-SI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5235558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EPICS provides tools for device contol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CSS/BOY for writing device-level GUIs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CSS integrates many other tools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Alarm manager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Trend display, archive viewer, etc.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Can be extended with plugins 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Archiving tool to be evaluated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CSS/BEAUTY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Not for high volume data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SLAC Archiver Appliance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High throughput, scalable </a:t>
            </a:r>
          </a:p>
          <a:p>
            <a:pPr marL="1828800" lvl="3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Targets “millions” of channels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Others? ...to be looked at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sl-SI" sz="24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</p:txBody>
      </p:sp>
      <p:pic>
        <p:nvPicPr>
          <p:cNvPr id="6" name="Picture 5" descr="widget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2492896"/>
            <a:ext cx="2304256" cy="210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6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EPICS version 4 </a:t>
            </a:r>
            <a:r>
              <a:rPr lang="sl-SI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5235558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EPICS version 3 is control-oriented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Flat list of records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No standard easy way to build applications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Put together structures in a higher layer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No (easy) guarantees of synchronizity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EPICS version 4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Keep the low-level IOC (works well)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Add capability to handle structured data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New protocol supports some new access methods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Query with parameters,put-get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Plus the known put, get, monitor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High performance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Can also transport large datasets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sl-SI" sz="24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82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Why EPICS 4? </a:t>
            </a:r>
            <a:r>
              <a:rPr lang="sl-SI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4866226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EPICS 4 makes writing applications easier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With help of other infrastructure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Databases</a:t>
            </a:r>
          </a:p>
          <a:p>
            <a:pPr marL="1828800" lvl="3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Configuration, calibration, measurements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Synchronous data services</a:t>
            </a:r>
          </a:p>
          <a:p>
            <a:pPr marL="1828800" lvl="3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Pulse-to-pulse data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Work with high-level concepts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E.g. Orbit, Matrices (Twiss parameters, response matrix)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Transparent access to different data sources with one interface (pvAccess)</a:t>
            </a:r>
          </a:p>
          <a:p>
            <a:pPr marL="1371600" lvl="2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EPICS channels, databases, model services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Straightforward access from e.g. Matlab and Python</a:t>
            </a:r>
          </a:p>
        </p:txBody>
      </p:sp>
    </p:spTree>
    <p:extLst>
      <p:ext uri="{BB962C8B-B14F-4D97-AF65-F5344CB8AC3E}">
        <p14:creationId xmlns:p14="http://schemas.microsoft.com/office/powerpoint/2010/main" val="216428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Databases for integration </a:t>
            </a:r>
            <a:r>
              <a:rPr lang="sl-SI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9" y="1700808"/>
            <a:ext cx="8424936" cy="4866226"/>
          </a:xfrm>
          <a:prstGeom prst="rect">
            <a:avLst/>
          </a:prstGeom>
          <a:noFill/>
        </p:spPr>
        <p:txBody>
          <a:bodyPr wrap="square" lIns="64284" tIns="32142" rIns="64284" bIns="32142" rtlCol="0">
            <a:spAutoFit/>
          </a:bodyPr>
          <a:lstStyle/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Lattice database 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Contains devices that “touch the beam”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Machine description for design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Design is evolving, version 2 in preparation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Source of lattice information for the online model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Controls Configuration Database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Device level information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What is connected to what, where it is located</a:t>
            </a:r>
          </a:p>
          <a:p>
            <a:pPr marL="457200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Databases for calibration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RF, magnet field maps, etc.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Calibration data for instrumentation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sl-SI" sz="2400" dirty="0" smtClean="0">
                <a:solidFill>
                  <a:srgbClr val="000000"/>
                </a:solidFill>
                <a:latin typeface="Arial"/>
                <a:cs typeface="Arial"/>
                <a:sym typeface="Arial" charset="0"/>
              </a:rPr>
              <a:t>To be looked at, no ready solutions yet.</a:t>
            </a:r>
          </a:p>
          <a:p>
            <a:pPr marL="914400" lvl="1" indent="-457200" defTabSz="642915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sl-SI" sz="2400" dirty="0" smtClean="0">
              <a:solidFill>
                <a:srgbClr val="000000"/>
              </a:solidFill>
              <a:latin typeface="Arial"/>
              <a:cs typeface="Arial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2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4919</TotalTime>
  <Words>625</Words>
  <Application>Microsoft Macintosh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 Core Powerpoint</vt:lpstr>
      <vt:lpstr>Control System Tools for Beam Commissioning</vt:lpstr>
      <vt:lpstr>Outline</vt:lpstr>
      <vt:lpstr>Early stage requirements   </vt:lpstr>
      <vt:lpstr>At start of commissioning...   </vt:lpstr>
      <vt:lpstr>Tools outline   </vt:lpstr>
      <vt:lpstr>Basic tools   </vt:lpstr>
      <vt:lpstr>EPICS version 4    </vt:lpstr>
      <vt:lpstr>Why EPICS 4?    </vt:lpstr>
      <vt:lpstr>Databases for integration    </vt:lpstr>
      <vt:lpstr>System architecture with EPICS 4    </vt:lpstr>
      <vt:lpstr>SUMMARY</vt:lpstr>
      <vt:lpstr>PowerPoint Presentation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Timo Korhonen</cp:lastModifiedBy>
  <cp:revision>104</cp:revision>
  <dcterms:created xsi:type="dcterms:W3CDTF">2013-10-29T16:05:10Z</dcterms:created>
  <dcterms:modified xsi:type="dcterms:W3CDTF">2014-04-08T07:31:51Z</dcterms:modified>
</cp:coreProperties>
</file>