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70" r:id="rId14"/>
    <p:sldId id="273" r:id="rId15"/>
    <p:sldId id="282" r:id="rId16"/>
    <p:sldId id="274" r:id="rId17"/>
    <p:sldId id="275" r:id="rId18"/>
    <p:sldId id="276" r:id="rId19"/>
    <p:sldId id="277" r:id="rId20"/>
    <p:sldId id="279" r:id="rId21"/>
    <p:sldId id="281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4539A-BB13-4CBA-A457-4E9AF36916A5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5E5A8-EEC0-41B0-AFA6-A2D789262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11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BEF7-DDC5-4777-9F30-4C69F37CDA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15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1.jpeg"/><Relationship Id="rId3" Type="http://schemas.openxmlformats.org/officeDocument/2006/relationships/image" Target="../media/image29.jpeg"/><Relationship Id="rId7" Type="http://schemas.openxmlformats.org/officeDocument/2006/relationships/image" Target="../media/image46.jpeg"/><Relationship Id="rId12" Type="http://schemas.openxmlformats.org/officeDocument/2006/relationships/image" Target="../media/image5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11" Type="http://schemas.openxmlformats.org/officeDocument/2006/relationships/image" Target="../media/image26.jpe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Relationship Id="rId1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0.JP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.xml"/><Relationship Id="rId7" Type="http://schemas.openxmlformats.org/officeDocument/2006/relationships/oleObject" Target="file:///D:\SILHI\deutons\Lecroy\run%20deuton.xls!G%20EC2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429000" y="1841968"/>
            <a:ext cx="5562600" cy="2653832"/>
          </a:xfrm>
        </p:spPr>
        <p:txBody>
          <a:bodyPr/>
          <a:lstStyle/>
          <a:p>
            <a:pPr algn="ctr"/>
            <a:r>
              <a:rPr lang="en-US" sz="2400" b="1" dirty="0"/>
              <a:t>experiences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 Ion Source commissioning</a:t>
            </a:r>
            <a:br>
              <a:rPr lang="en-US" sz="2400" dirty="0" smtClean="0"/>
            </a:br>
            <a:r>
              <a:rPr lang="en-US" sz="2400" dirty="0" smtClean="0"/>
              <a:t>at CEA Saclay</a:t>
            </a:r>
            <a:endParaRPr lang="en-US" sz="24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en-US" dirty="0"/>
              <a:t>Workshop ESS (Lund) / </a:t>
            </a:r>
            <a:r>
              <a:rPr lang="fr-FR" dirty="0" smtClean="0"/>
              <a:t>2014-04-08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CEA SACLAY DSM/</a:t>
            </a:r>
            <a:r>
              <a:rPr lang="en-US" dirty="0" err="1" smtClean="0"/>
              <a:t>Irfu</a:t>
            </a:r>
            <a:r>
              <a:rPr lang="en-US" dirty="0" smtClean="0"/>
              <a:t>/SACM/LEDA 	</a:t>
            </a:r>
          </a:p>
          <a:p>
            <a:r>
              <a:rPr lang="en-US" dirty="0" smtClean="0"/>
              <a:t>Tuske Olivier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67" y="3680199"/>
            <a:ext cx="1041535" cy="5596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9" descr="\\Dapdc5\otuske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783208"/>
            <a:ext cx="1600200" cy="3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otuske\AppData\Local\Temp\Irfu_CEA_Saclay_ble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5" y="4419600"/>
            <a:ext cx="2590800" cy="8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logo_LEDA_t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t="19585"/>
          <a:stretch/>
        </p:blipFill>
        <p:spPr bwMode="auto">
          <a:xfrm>
            <a:off x="862442" y="2898787"/>
            <a:ext cx="1371605" cy="114057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417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877" y="0"/>
            <a:ext cx="4773845" cy="914400"/>
          </a:xfrm>
        </p:spPr>
        <p:txBody>
          <a:bodyPr>
            <a:normAutofit/>
          </a:bodyPr>
          <a:lstStyle/>
          <a:p>
            <a:r>
              <a:rPr lang="fr-FR" dirty="0" smtClean="0"/>
              <a:t>SPIRAL2 </a:t>
            </a:r>
            <a:r>
              <a:rPr lang="fr-FR" dirty="0" err="1" smtClean="0"/>
              <a:t>injector</a:t>
            </a:r>
            <a:r>
              <a:rPr lang="fr-FR" dirty="0" smtClean="0"/>
              <a:t> at Saclay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72400" y="6492875"/>
            <a:ext cx="1219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Demi-tour 12"/>
          <p:cNvSpPr/>
          <p:nvPr/>
        </p:nvSpPr>
        <p:spPr>
          <a:xfrm rot="5400000">
            <a:off x="2571750" y="-209550"/>
            <a:ext cx="4000500" cy="8839200"/>
          </a:xfrm>
          <a:prstGeom prst="uturnArrow">
            <a:avLst>
              <a:gd name="adj1" fmla="val 18887"/>
              <a:gd name="adj2" fmla="val 25000"/>
              <a:gd name="adj3" fmla="val 18886"/>
              <a:gd name="adj4" fmla="val 25761"/>
              <a:gd name="adj5" fmla="val 9946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074" name="Picture 2" descr="D:\POSTER CONFERENCE\2011-09 ICIS Italy\09 03\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55" y="616288"/>
            <a:ext cx="2286000" cy="173322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62947"/>
            <a:ext cx="2743200" cy="192174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 descr="D:\POSTER CONFERENCE\2011-09 ICIS Italy\09 03\0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818871" cy="197221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POSTER CONFERENCE\2011-09 ICIS Italy\09 03\05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76" y="4280578"/>
            <a:ext cx="3539010" cy="180592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PHOTOS\2006-10-13 tube acc\30082_h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91" y="2552372"/>
            <a:ext cx="2128129" cy="141542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OSTER CONFERENCE\2011-09 ICIS Italy\09 03\IMG-20110830-00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26200"/>
            <a:ext cx="1981200" cy="2641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0" t="21672" r="4990" b="11765"/>
          <a:stretch/>
        </p:blipFill>
        <p:spPr bwMode="auto">
          <a:xfrm>
            <a:off x="34066" y="1762947"/>
            <a:ext cx="1981200" cy="143535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362200" y="6332134"/>
            <a:ext cx="4191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Source delivered at GANIL in Caen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442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1142" y="158125"/>
            <a:ext cx="7000936" cy="701667"/>
          </a:xfrm>
        </p:spPr>
        <p:txBody>
          <a:bodyPr/>
          <a:lstStyle/>
          <a:p>
            <a:r>
              <a:rPr lang="fr-FR" dirty="0" err="1" smtClean="0"/>
              <a:t>Technic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mastered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35773" y="6441976"/>
            <a:ext cx="297866" cy="166707"/>
          </a:xfrm>
        </p:spPr>
        <p:txBody>
          <a:bodyPr/>
          <a:lstStyle/>
          <a:p>
            <a:fld id="{623ABA53-589D-4EA8-9B78-B2BFBFEF2AEB}" type="slidenum">
              <a:rPr lang="fr-FR" altLang="fr-FR"/>
              <a:pPr/>
              <a:t>11</a:t>
            </a:fld>
            <a:endParaRPr lang="fr-FR" altLang="fr-FR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697097" y="228374"/>
            <a:ext cx="2349833" cy="4080644"/>
            <a:chOff x="3847" y="-660"/>
            <a:chExt cx="1917" cy="3329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4076" y="156"/>
              <a:ext cx="1472" cy="2513"/>
              <a:chOff x="4076" y="-222"/>
              <a:chExt cx="1472" cy="2513"/>
            </a:xfrm>
          </p:grpSpPr>
          <p:pic>
            <p:nvPicPr>
              <p:cNvPr id="11" name="Picture 5" descr="bmod-SILHI-0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" y="-222"/>
                <a:ext cx="1469" cy="1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" descr="bmod-phi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1" y="1136"/>
                <a:ext cx="1387" cy="1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847" y="-660"/>
              <a:ext cx="1917" cy="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fr-FR" dirty="0">
                  <a:solidFill>
                    <a:srgbClr val="DA8700"/>
                  </a:solidFill>
                  <a:sym typeface="Wingdings" pitchFamily="2" charset="2"/>
                </a:rPr>
                <a:t></a:t>
              </a:r>
              <a:r>
                <a:rPr lang="en-US" altLang="fr-FR" dirty="0">
                  <a:solidFill>
                    <a:srgbClr val="DA8700"/>
                  </a:solidFill>
                </a:rPr>
                <a:t> </a:t>
              </a:r>
              <a:r>
                <a:rPr lang="en-US" altLang="fr-FR" dirty="0"/>
                <a:t>Magnetic, thermal and electrostatic calculations</a:t>
              </a:r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5226520" y="1288614"/>
            <a:ext cx="1647458" cy="2800924"/>
            <a:chOff x="3293" y="312"/>
            <a:chExt cx="1344" cy="2285"/>
          </a:xfrm>
        </p:grpSpPr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3293" y="312"/>
              <a:ext cx="1344" cy="1955"/>
              <a:chOff x="3740" y="-63"/>
              <a:chExt cx="1035" cy="1595"/>
            </a:xfrm>
          </p:grpSpPr>
          <p:pic>
            <p:nvPicPr>
              <p:cNvPr id="16" name="Picture 10" descr="PIC000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0" y="-63"/>
                <a:ext cx="1035" cy="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1" descr="PIC000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0" y="755"/>
                <a:ext cx="1035" cy="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293" y="2296"/>
              <a:ext cx="134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dirty="0">
                  <a:solidFill>
                    <a:srgbClr val="DA8700"/>
                  </a:solidFill>
                  <a:sym typeface="Wingdings" pitchFamily="2" charset="2"/>
                </a:rPr>
                <a:t></a:t>
              </a:r>
              <a:r>
                <a:rPr lang="fr-FR" altLang="fr-FR" dirty="0"/>
                <a:t> </a:t>
              </a:r>
              <a:r>
                <a:rPr lang="fr-FR" altLang="fr-FR" dirty="0" err="1" smtClean="0"/>
                <a:t>Materials</a:t>
              </a:r>
              <a:endParaRPr lang="fr-FR" altLang="fr-FR" sz="1600" dirty="0"/>
            </a:p>
          </p:txBody>
        </p: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6104967" y="4602511"/>
            <a:ext cx="2718795" cy="2071580"/>
            <a:chOff x="3542" y="2442"/>
            <a:chExt cx="2218" cy="1690"/>
          </a:xfrm>
        </p:grpSpPr>
        <p:pic>
          <p:nvPicPr>
            <p:cNvPr id="19" name="Picture 14" descr="trajtes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" y="2777"/>
              <a:ext cx="1816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542" y="2442"/>
              <a:ext cx="221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dirty="0">
                  <a:solidFill>
                    <a:srgbClr val="DA8700"/>
                  </a:solidFill>
                  <a:sym typeface="Wingdings" pitchFamily="2" charset="2"/>
                </a:rPr>
                <a:t></a:t>
              </a:r>
              <a:r>
                <a:rPr lang="fr-FR" altLang="fr-FR" dirty="0">
                  <a:solidFill>
                    <a:srgbClr val="DA8700"/>
                  </a:solidFill>
                </a:rPr>
                <a:t> </a:t>
              </a:r>
              <a:r>
                <a:rPr lang="fr-FR" altLang="fr-FR" dirty="0" err="1"/>
                <a:t>Beam</a:t>
              </a:r>
              <a:r>
                <a:rPr lang="fr-FR" altLang="fr-FR" dirty="0">
                  <a:solidFill>
                    <a:srgbClr val="DA8700"/>
                  </a:solidFill>
                </a:rPr>
                <a:t> </a:t>
              </a:r>
              <a:r>
                <a:rPr lang="fr-FR" altLang="fr-FR" dirty="0" smtClean="0"/>
                <a:t>Extraction</a:t>
              </a:r>
              <a:endParaRPr lang="fr-FR" altLang="fr-FR" dirty="0"/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2663211" y="4699412"/>
            <a:ext cx="3441143" cy="1909271"/>
            <a:chOff x="1364" y="2768"/>
            <a:chExt cx="2471" cy="1371"/>
          </a:xfrm>
        </p:grpSpPr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1364" y="3044"/>
              <a:ext cx="2471" cy="1095"/>
              <a:chOff x="1364" y="3044"/>
              <a:chExt cx="2471" cy="1095"/>
            </a:xfrm>
          </p:grpSpPr>
          <p:pic>
            <p:nvPicPr>
              <p:cNvPr id="24" name="Picture 18" descr="salleCtrl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9" y="3044"/>
                <a:ext cx="1466" cy="1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9" descr="BaieSilhi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4" y="3046"/>
                <a:ext cx="945" cy="1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763" y="2768"/>
              <a:ext cx="175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dirty="0">
                  <a:solidFill>
                    <a:srgbClr val="DA8700"/>
                  </a:solidFill>
                  <a:sym typeface="Wingdings" pitchFamily="2" charset="2"/>
                </a:rPr>
                <a:t></a:t>
              </a:r>
              <a:r>
                <a:rPr lang="fr-FR" altLang="fr-FR" dirty="0"/>
                <a:t> Control system</a:t>
              </a: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383021" y="3081006"/>
            <a:ext cx="1649909" cy="3324334"/>
            <a:chOff x="0" y="1391"/>
            <a:chExt cx="1346" cy="2712"/>
          </a:xfrm>
        </p:grpSpPr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0" y="2274"/>
              <a:ext cx="1346" cy="1829"/>
              <a:chOff x="0" y="2274"/>
              <a:chExt cx="1346" cy="1829"/>
            </a:xfrm>
          </p:grpSpPr>
          <p:pic>
            <p:nvPicPr>
              <p:cNvPr id="29" name="Picture 23" descr="InjRF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" y="3342"/>
                <a:ext cx="1159" cy="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4" descr="PIC0000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274"/>
                <a:ext cx="1346" cy="1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0" y="1391"/>
              <a:ext cx="1315" cy="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dirty="0">
                  <a:solidFill>
                    <a:srgbClr val="DA8700"/>
                  </a:solidFill>
                  <a:sym typeface="Wingdings" pitchFamily="2" charset="2"/>
                </a:rPr>
                <a:t></a:t>
              </a:r>
              <a:r>
                <a:rPr lang="fr-FR" altLang="fr-FR" dirty="0">
                  <a:solidFill>
                    <a:srgbClr val="DA8700"/>
                  </a:solidFill>
                </a:rPr>
                <a:t> </a:t>
              </a:r>
              <a:r>
                <a:rPr lang="fr-FR" altLang="fr-FR" dirty="0"/>
                <a:t>RF injection and </a:t>
              </a:r>
              <a:r>
                <a:rPr lang="fr-FR" altLang="fr-FR" dirty="0" err="1"/>
                <a:t>coupling</a:t>
              </a:r>
              <a:endParaRPr lang="fr-FR" altLang="fr-FR" sz="1600" dirty="0"/>
            </a:p>
          </p:txBody>
        </p:sp>
      </p:grpSp>
      <p:grpSp>
        <p:nvGrpSpPr>
          <p:cNvPr id="31" name="Group 26"/>
          <p:cNvGrpSpPr>
            <a:grpSpLocks/>
          </p:cNvGrpSpPr>
          <p:nvPr/>
        </p:nvGrpSpPr>
        <p:grpSpPr bwMode="auto">
          <a:xfrm>
            <a:off x="245974" y="914400"/>
            <a:ext cx="3058719" cy="1759354"/>
            <a:chOff x="638" y="420"/>
            <a:chExt cx="2201" cy="1266"/>
          </a:xfrm>
        </p:grpSpPr>
        <p:pic>
          <p:nvPicPr>
            <p:cNvPr id="32" name="Picture 27" descr="TubeAcce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" y="420"/>
              <a:ext cx="896" cy="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645" y="1436"/>
              <a:ext cx="21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2000" dirty="0">
                  <a:solidFill>
                    <a:srgbClr val="DA8700"/>
                  </a:solidFill>
                  <a:sym typeface="Wingdings" pitchFamily="2" charset="2"/>
                </a:rPr>
                <a:t></a:t>
              </a:r>
              <a:r>
                <a:rPr lang="fr-FR" altLang="fr-FR" sz="2000" dirty="0">
                  <a:sym typeface="Wingdings" pitchFamily="2" charset="2"/>
                </a:rPr>
                <a:t> </a:t>
              </a:r>
              <a:r>
                <a:rPr lang="fr-FR" altLang="fr-FR" sz="2000" dirty="0"/>
                <a:t>HV </a:t>
              </a:r>
              <a:r>
                <a:rPr lang="fr-FR" altLang="fr-FR" sz="2000" dirty="0" err="1"/>
                <a:t>Technic</a:t>
              </a:r>
              <a:endParaRPr lang="fr-FR" altLang="fr-FR" sz="2000" dirty="0"/>
            </a:p>
          </p:txBody>
        </p:sp>
        <p:pic>
          <p:nvPicPr>
            <p:cNvPr id="34" name="Picture 29" descr="DSCN464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422"/>
              <a:ext cx="1229" cy="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0"/>
          <p:cNvGrpSpPr>
            <a:grpSpLocks/>
          </p:cNvGrpSpPr>
          <p:nvPr/>
        </p:nvGrpSpPr>
        <p:grpSpPr bwMode="auto">
          <a:xfrm>
            <a:off x="2229853" y="2746685"/>
            <a:ext cx="2789325" cy="1708881"/>
            <a:chOff x="1349" y="1682"/>
            <a:chExt cx="1913" cy="1172"/>
          </a:xfrm>
        </p:grpSpPr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1405" y="1682"/>
              <a:ext cx="936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600" dirty="0">
                  <a:solidFill>
                    <a:srgbClr val="DA8700"/>
                  </a:solidFill>
                  <a:sym typeface="Wingdings" pitchFamily="2" charset="2"/>
                </a:rPr>
                <a:t></a:t>
              </a:r>
              <a:r>
                <a:rPr lang="fr-FR" altLang="fr-FR" sz="1600" dirty="0">
                  <a:solidFill>
                    <a:srgbClr val="DA8700"/>
                  </a:solidFill>
                </a:rPr>
                <a:t> </a:t>
              </a:r>
              <a:r>
                <a:rPr lang="fr-FR" altLang="fr-FR" dirty="0" smtClean="0"/>
                <a:t>EMC</a:t>
              </a:r>
              <a:endParaRPr lang="fr-FR" altLang="fr-FR" dirty="0"/>
            </a:p>
          </p:txBody>
        </p:sp>
        <p:pic>
          <p:nvPicPr>
            <p:cNvPr id="37" name="Picture 32" descr="DSCN464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" y="1733"/>
              <a:ext cx="841" cy="1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3" descr="DSCN464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2000"/>
              <a:ext cx="1029" cy="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47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9"/>
            <a:ext cx="5364496" cy="565002"/>
          </a:xfrm>
        </p:spPr>
        <p:txBody>
          <a:bodyPr/>
          <a:lstStyle/>
          <a:p>
            <a:pPr marL="361950"/>
            <a:r>
              <a:rPr lang="en-US" dirty="0" smtClean="0"/>
              <a:t>Ion source characterization during commissioning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657600" y="2903621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Magnetic </a:t>
            </a:r>
            <a:r>
              <a:rPr lang="en-US" dirty="0" smtClean="0">
                <a:solidFill>
                  <a:schemeClr val="bg1"/>
                </a:solidFill>
              </a:rPr>
              <a:t>measurements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Vacuum &amp; Electrostatic “formation” of electrodes</a:t>
            </a:r>
            <a:endParaRPr lang="en-US" dirty="0">
              <a:solidFill>
                <a:schemeClr val="bg1"/>
              </a:solidFill>
            </a:endParaRP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Pressure, Plasma </a:t>
            </a:r>
            <a:r>
              <a:rPr lang="en-US" dirty="0">
                <a:solidFill>
                  <a:schemeClr val="bg1"/>
                </a:solidFill>
              </a:rPr>
              <a:t>ignition / </a:t>
            </a:r>
            <a:r>
              <a:rPr lang="en-US" dirty="0" err="1" smtClean="0">
                <a:solidFill>
                  <a:schemeClr val="bg1"/>
                </a:solidFill>
              </a:rPr>
              <a:t>Tunning</a:t>
            </a:r>
            <a:endParaRPr lang="en-US" dirty="0">
              <a:solidFill>
                <a:schemeClr val="bg1"/>
              </a:solidFill>
            </a:endParaRP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Current measurement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Fraction / Proportion </a:t>
            </a:r>
            <a:r>
              <a:rPr lang="en-US" dirty="0" smtClean="0">
                <a:solidFill>
                  <a:schemeClr val="bg1"/>
                </a:solidFill>
              </a:rPr>
              <a:t>measurement</a:t>
            </a:r>
            <a:endParaRPr lang="en-US" dirty="0">
              <a:solidFill>
                <a:schemeClr val="bg1"/>
              </a:solidFill>
            </a:endParaRP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EMU at source </a:t>
            </a:r>
            <a:r>
              <a:rPr lang="en-US" dirty="0" smtClean="0">
                <a:solidFill>
                  <a:schemeClr val="bg1"/>
                </a:solidFill>
              </a:rPr>
              <a:t>exit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</a:rPr>
              <a:t>Reliability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up for source commissioning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Magnetic measurements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981200"/>
            <a:ext cx="990600" cy="1066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Ion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752600"/>
            <a:ext cx="2057400" cy="1524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Diag</a:t>
            </a:r>
            <a:r>
              <a:rPr lang="en-US" dirty="0" smtClean="0"/>
              <a:t> Chamber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3276600"/>
            <a:ext cx="1143000" cy="76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Pumping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2133600"/>
            <a:ext cx="9906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Stop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990600"/>
            <a:ext cx="11430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</a:t>
            </a:r>
            <a:endParaRPr lang="en-US" dirty="0"/>
          </a:p>
        </p:txBody>
      </p:sp>
      <p:sp>
        <p:nvSpPr>
          <p:cNvPr id="9" name="Flèche droite 8"/>
          <p:cNvSpPr/>
          <p:nvPr/>
        </p:nvSpPr>
        <p:spPr>
          <a:xfrm>
            <a:off x="838200" y="2362200"/>
            <a:ext cx="457200" cy="3048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 9"/>
          <p:cNvGrpSpPr/>
          <p:nvPr/>
        </p:nvGrpSpPr>
        <p:grpSpPr>
          <a:xfrm>
            <a:off x="2971800" y="1363931"/>
            <a:ext cx="4167456" cy="3368138"/>
            <a:chOff x="5430594" y="1066799"/>
            <a:chExt cx="3110162" cy="255730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4" r="60678" b="12680"/>
            <a:stretch/>
          </p:blipFill>
          <p:spPr bwMode="auto">
            <a:xfrm rot="16200000">
              <a:off x="5707022" y="790371"/>
              <a:ext cx="2557306" cy="3110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Flèche gauche 11"/>
            <p:cNvSpPr/>
            <p:nvPr/>
          </p:nvSpPr>
          <p:spPr>
            <a:xfrm>
              <a:off x="5721840" y="2847747"/>
              <a:ext cx="914400" cy="4572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BEAM</a:t>
              </a:r>
              <a:endParaRPr lang="fr-FR" sz="1400" dirty="0"/>
            </a:p>
          </p:txBody>
        </p:sp>
        <p:sp>
          <p:nvSpPr>
            <p:cNvPr id="13" name="Flèche gauche 12"/>
            <p:cNvSpPr/>
            <p:nvPr/>
          </p:nvSpPr>
          <p:spPr>
            <a:xfrm>
              <a:off x="7545117" y="2923947"/>
              <a:ext cx="555144" cy="381000"/>
            </a:xfrm>
            <a:prstGeom prst="left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HF</a:t>
              </a:r>
              <a:endParaRPr lang="fr-FR" sz="1400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70919" y="5181600"/>
            <a:ext cx="604962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Before vacuum,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generate the magnetic field with theoretical values obtained with Opera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the position of the 875 Gauss </a:t>
            </a:r>
            <a:r>
              <a:rPr lang="en-US" dirty="0" err="1" smtClean="0"/>
              <a:t>iso</a:t>
            </a:r>
            <a:r>
              <a:rPr lang="en-US" dirty="0" smtClean="0"/>
              <a:t>-surface with a </a:t>
            </a:r>
            <a:r>
              <a:rPr lang="en-US" dirty="0" err="1" smtClean="0"/>
              <a:t>gaussmeter</a:t>
            </a:r>
            <a:r>
              <a:rPr lang="en-US" dirty="0" smtClean="0"/>
              <a:t> inside the source at the RF injection point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324600" y="5671066"/>
            <a:ext cx="268651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For easy plasma ignition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06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up for source commissioning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Vacuum &amp; </a:t>
            </a:r>
            <a:r>
              <a:rPr lang="en-US" dirty="0" smtClean="0"/>
              <a:t>electrostatic formation of electrodes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228600" y="4724400"/>
            <a:ext cx="7239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With the pumping system on, without and with gas injection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Formation of GAP1: Puller electrode connect to ground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Formation of GAP2: Puller electrode connect to HV potential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1981200"/>
            <a:ext cx="990600" cy="1066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Ion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66800" y="1752600"/>
            <a:ext cx="2057400" cy="1524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Diag</a:t>
            </a:r>
            <a:r>
              <a:rPr lang="en-US" dirty="0" smtClean="0"/>
              <a:t> Chamber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0" y="3276600"/>
            <a:ext cx="1143000" cy="76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Pumping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24200" y="2133600"/>
            <a:ext cx="9906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Stop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4000" y="990600"/>
            <a:ext cx="11430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</a:t>
            </a:r>
            <a:endParaRPr lang="en-US" dirty="0"/>
          </a:p>
        </p:txBody>
      </p:sp>
      <p:sp>
        <p:nvSpPr>
          <p:cNvPr id="21" name="Flèche droite 20"/>
          <p:cNvSpPr/>
          <p:nvPr/>
        </p:nvSpPr>
        <p:spPr>
          <a:xfrm>
            <a:off x="838200" y="2362200"/>
            <a:ext cx="457200" cy="3048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er 6"/>
          <p:cNvGrpSpPr/>
          <p:nvPr/>
        </p:nvGrpSpPr>
        <p:grpSpPr>
          <a:xfrm>
            <a:off x="4572000" y="990600"/>
            <a:ext cx="3044825" cy="3673475"/>
            <a:chOff x="6019800" y="1066800"/>
            <a:chExt cx="3044825" cy="3673475"/>
          </a:xfrm>
        </p:grpSpPr>
        <p:pic>
          <p:nvPicPr>
            <p:cNvPr id="12" name="Picture 43" descr="img-poster-3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1066800"/>
              <a:ext cx="3044825" cy="3673475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3" name="ZoneTexte 2"/>
            <p:cNvSpPr txBox="1"/>
            <p:nvPr/>
          </p:nvSpPr>
          <p:spPr>
            <a:xfrm rot="16200000">
              <a:off x="6400800" y="1981200"/>
              <a:ext cx="800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GAP1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 rot="16200000">
              <a:off x="6705600" y="3276600"/>
              <a:ext cx="800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GAP2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1676400" y="5943600"/>
            <a:ext cx="5257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Get </a:t>
            </a:r>
            <a:r>
              <a:rPr lang="en-US" dirty="0"/>
              <a:t>rid of all the </a:t>
            </a:r>
            <a:r>
              <a:rPr lang="en-US" dirty="0" err="1"/>
              <a:t>electrods</a:t>
            </a:r>
            <a:r>
              <a:rPr lang="en-US" dirty="0"/>
              <a:t> surface </a:t>
            </a:r>
            <a:r>
              <a:rPr lang="en-US" dirty="0" smtClean="0"/>
              <a:t>imperfections for </a:t>
            </a:r>
            <a:r>
              <a:rPr lang="fr-FR" dirty="0" err="1" smtClean="0"/>
              <a:t>drastic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 of </a:t>
            </a:r>
            <a:r>
              <a:rPr lang="fr-FR" dirty="0" err="1"/>
              <a:t>s</a:t>
            </a:r>
            <a:r>
              <a:rPr lang="fr-FR" dirty="0" err="1" smtClean="0"/>
              <a:t>parks</a:t>
            </a:r>
            <a:r>
              <a:rPr lang="fr-FR" dirty="0" smtClean="0"/>
              <a:t> rate </a:t>
            </a:r>
          </a:p>
        </p:txBody>
      </p:sp>
    </p:spTree>
    <p:extLst>
      <p:ext uri="{BB962C8B-B14F-4D97-AF65-F5344CB8AC3E}">
        <p14:creationId xmlns:p14="http://schemas.microsoft.com/office/powerpoint/2010/main" val="36617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up for source commissioning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Gas injection, Plasma Ignition &amp; </a:t>
            </a:r>
            <a:r>
              <a:rPr lang="en-US" dirty="0" err="1" smtClean="0">
                <a:sym typeface="Wingdings" panose="05000000000000000000" pitchFamily="2" charset="2"/>
              </a:rPr>
              <a:t>tunning</a:t>
            </a:r>
            <a:r>
              <a:rPr lang="en-US" dirty="0" smtClean="0">
                <a:sym typeface="Wingdings" panose="05000000000000000000" pitchFamily="2" charset="2"/>
              </a:rPr>
              <a:t> (2)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37348" y="1542537"/>
            <a:ext cx="33792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Sometimes </a:t>
            </a:r>
          </a:p>
          <a:p>
            <a:r>
              <a:rPr lang="en-US" dirty="0" smtClean="0"/>
              <a:t>Fringe field B and E field can be orthogonal !</a:t>
            </a:r>
          </a:p>
          <a:p>
            <a:pPr marL="285750" indent="-28575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On ALISES ion source Penning discharge forbade us to bias more than 17kV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Opera code has been used to simulate electron trapping in the accelerating column</a:t>
            </a: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762000" y="6371913"/>
            <a:ext cx="1600200" cy="180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err="1" smtClean="0"/>
              <a:t>PhD</a:t>
            </a:r>
            <a:r>
              <a:rPr lang="fr-FR" sz="1100" dirty="0" smtClean="0"/>
              <a:t> </a:t>
            </a:r>
            <a:r>
              <a:rPr lang="fr-FR" sz="1100" dirty="0" err="1" smtClean="0"/>
              <a:t>thesis</a:t>
            </a:r>
            <a:r>
              <a:rPr lang="fr-FR" sz="1100" dirty="0" smtClean="0"/>
              <a:t> S. </a:t>
            </a:r>
            <a:r>
              <a:rPr lang="fr-FR" sz="1100" dirty="0" err="1" smtClean="0"/>
              <a:t>Nyckees</a:t>
            </a:r>
            <a:endParaRPr lang="fr-FR" sz="1100" dirty="0" smtClean="0"/>
          </a:p>
        </p:txBody>
      </p:sp>
      <p:pic>
        <p:nvPicPr>
          <p:cNvPr id="5" name="Image 36" descr="M:\Claquages\ALISES\ALISES_HTEI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950" y="4503298"/>
            <a:ext cx="2614984" cy="189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6275735" y="1542537"/>
            <a:ext cx="2706777" cy="2292936"/>
            <a:chOff x="5543479" y="1412926"/>
            <a:chExt cx="3197198" cy="2755843"/>
          </a:xfrm>
        </p:grpSpPr>
        <p:pic>
          <p:nvPicPr>
            <p:cNvPr id="9" name="Image 8" descr="F:\Nyckees Sébastien\Projets\ALISES\Photos\2012-01-20 Ajout de feuilles Kapton\IMG_0370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479" y="1412926"/>
              <a:ext cx="3197198" cy="2249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6194638" y="3798857"/>
              <a:ext cx="1894879" cy="3699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Experimental</a:t>
              </a:r>
              <a:r>
                <a:rPr lang="fr-FR" sz="1400" dirty="0" smtClean="0"/>
                <a:t> Test</a:t>
              </a:r>
              <a:endParaRPr lang="fr-FR" sz="14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275735" y="4344925"/>
            <a:ext cx="2568193" cy="2207083"/>
            <a:chOff x="5593584" y="4114800"/>
            <a:chExt cx="3197198" cy="2772682"/>
          </a:xfrm>
        </p:grpSpPr>
        <p:pic>
          <p:nvPicPr>
            <p:cNvPr id="12" name="Image 11" descr="F:\Nyckees Sébastien\Projets\ALISES\Photos\2012-01-23 Décharges Penning et claquages sur les feuilles Kapton\IMG_0375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584" y="4114800"/>
              <a:ext cx="3197198" cy="238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6054484" y="6500832"/>
              <a:ext cx="2275397" cy="3866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smtClean="0"/>
                <a:t>Simulation validation</a:t>
              </a:r>
              <a:endParaRPr lang="fr-FR" sz="14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416559" y="1082303"/>
            <a:ext cx="2717419" cy="2841096"/>
            <a:chOff x="3416559" y="1082303"/>
            <a:chExt cx="2717419" cy="2841096"/>
          </a:xfrm>
        </p:grpSpPr>
        <p:pic>
          <p:nvPicPr>
            <p:cNvPr id="6" name="Image 5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16559" y="1082303"/>
              <a:ext cx="2717419" cy="2438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4131906" y="3615622"/>
              <a:ext cx="1111202" cy="30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Simulations</a:t>
              </a:r>
              <a:endParaRPr lang="en-US" sz="1400" dirty="0"/>
            </a:p>
          </p:txBody>
        </p:sp>
      </p:grpSp>
      <p:sp>
        <p:nvSpPr>
          <p:cNvPr id="17" name="Flèche droite 16"/>
          <p:cNvSpPr/>
          <p:nvPr/>
        </p:nvSpPr>
        <p:spPr>
          <a:xfrm>
            <a:off x="5830977" y="2301503"/>
            <a:ext cx="457200" cy="213097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èche vers le bas 17"/>
          <p:cNvSpPr/>
          <p:nvPr/>
        </p:nvSpPr>
        <p:spPr>
          <a:xfrm rot="1780100">
            <a:off x="8278833" y="3840766"/>
            <a:ext cx="304800" cy="443353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droite 19"/>
          <p:cNvSpPr/>
          <p:nvPr/>
        </p:nvSpPr>
        <p:spPr>
          <a:xfrm rot="9551873">
            <a:off x="5602377" y="5079205"/>
            <a:ext cx="914400" cy="43074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152400" y="5331431"/>
            <a:ext cx="28194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 This simulation is now use where design is realized before </a:t>
            </a:r>
            <a:r>
              <a:rPr lang="en-US" dirty="0" smtClean="0">
                <a:sym typeface="Wingdings" panose="05000000000000000000" pitchFamily="2" charset="2"/>
              </a:rPr>
              <a:t>realization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up for source commissioning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Gas injection, Plasma Ignition &amp; </a:t>
            </a:r>
            <a:r>
              <a:rPr lang="en-US" dirty="0" err="1" smtClean="0">
                <a:sym typeface="Wingdings" panose="05000000000000000000" pitchFamily="2" charset="2"/>
              </a:rPr>
              <a:t>tunning</a:t>
            </a:r>
            <a:r>
              <a:rPr lang="en-US" dirty="0" smtClean="0">
                <a:sym typeface="Wingdings" panose="05000000000000000000" pitchFamily="2" charset="2"/>
              </a:rPr>
              <a:t> (1)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228600" y="4190999"/>
            <a:ext cx="85344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Gas injection, pressure in the </a:t>
            </a:r>
            <a:r>
              <a:rPr lang="en-US" dirty="0" err="1" smtClean="0"/>
              <a:t>Diag</a:t>
            </a:r>
            <a:r>
              <a:rPr lang="en-US" dirty="0" smtClean="0"/>
              <a:t> Chamber must around 1 or 2.10</a:t>
            </a:r>
            <a:r>
              <a:rPr lang="en-US" baseline="30000" dirty="0" smtClean="0"/>
              <a:t>-5 </a:t>
            </a:r>
            <a:r>
              <a:rPr lang="en-US" dirty="0" smtClean="0"/>
              <a:t>mbar for one day before starting RF in order to “fill up” the </a:t>
            </a:r>
            <a:r>
              <a:rPr lang="en-US" dirty="0" err="1" smtClean="0"/>
              <a:t>BNi</a:t>
            </a:r>
            <a:r>
              <a:rPr lang="en-US" dirty="0" smtClean="0"/>
              <a:t> plates inside the source chamber.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RF in Pulse mode for plasma ignition 250 </a:t>
            </a:r>
            <a:r>
              <a:rPr lang="en-US" dirty="0" err="1" smtClean="0">
                <a:solidFill>
                  <a:srgbClr val="FF0000"/>
                </a:solidFill>
              </a:rPr>
              <a:t>ms</a:t>
            </a:r>
            <a:r>
              <a:rPr lang="en-US" dirty="0" smtClean="0">
                <a:solidFill>
                  <a:srgbClr val="FF0000"/>
                </a:solidFill>
              </a:rPr>
              <a:t> at 1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Shift to CW and put the Automatic tuning for the lowest RF reflected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Tune the magnetic coil value at RF injection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" y="1981200"/>
            <a:ext cx="990600" cy="1066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Ion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66800" y="1752600"/>
            <a:ext cx="2057400" cy="1524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Diag</a:t>
            </a:r>
            <a:r>
              <a:rPr lang="en-US" dirty="0" smtClean="0"/>
              <a:t> Chamber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0" y="3276600"/>
            <a:ext cx="1143000" cy="76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Pumping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24200" y="2133600"/>
            <a:ext cx="9906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Stop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4000" y="990600"/>
            <a:ext cx="11430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</a:t>
            </a:r>
            <a:endParaRPr lang="en-US" dirty="0"/>
          </a:p>
        </p:txBody>
      </p:sp>
      <p:sp>
        <p:nvSpPr>
          <p:cNvPr id="21" name="Flèche droite 20"/>
          <p:cNvSpPr/>
          <p:nvPr/>
        </p:nvSpPr>
        <p:spPr>
          <a:xfrm>
            <a:off x="838200" y="2362200"/>
            <a:ext cx="457200" cy="3048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2649262" y="6204466"/>
            <a:ext cx="378821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Preparation</a:t>
            </a:r>
            <a:r>
              <a:rPr lang="fr-FR" dirty="0" smtClean="0"/>
              <a:t> of the plasma </a:t>
            </a:r>
            <a:r>
              <a:rPr lang="fr-FR" dirty="0" err="1" smtClean="0"/>
              <a:t>chamber</a:t>
            </a:r>
            <a:endParaRPr lang="fr-FR" dirty="0" smtClean="0"/>
          </a:p>
        </p:txBody>
      </p:sp>
      <p:sp>
        <p:nvSpPr>
          <p:cNvPr id="3" name="Explosion 1 2"/>
          <p:cNvSpPr/>
          <p:nvPr/>
        </p:nvSpPr>
        <p:spPr>
          <a:xfrm>
            <a:off x="5399846" y="980607"/>
            <a:ext cx="2067754" cy="1143000"/>
          </a:xfrm>
          <a:prstGeom prst="irregularSeal1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BEAM</a:t>
            </a:r>
            <a:endParaRPr lang="en-US" dirty="0"/>
          </a:p>
        </p:txBody>
      </p:sp>
      <p:sp>
        <p:nvSpPr>
          <p:cNvPr id="4" name="Flèche gauche 3"/>
          <p:cNvSpPr/>
          <p:nvPr/>
        </p:nvSpPr>
        <p:spPr>
          <a:xfrm rot="18176463">
            <a:off x="5246808" y="2051566"/>
            <a:ext cx="672512" cy="533400"/>
          </a:xfrm>
          <a:prstGeom prst="lef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</a:t>
            </a:r>
            <a:endParaRPr lang="en-US" dirty="0"/>
          </a:p>
        </p:txBody>
      </p:sp>
      <p:pic>
        <p:nvPicPr>
          <p:cNvPr id="5123" name="Picture 3" descr="C:\Users\otuske\AppData\Local\Microsoft\Windows\Temporary Internet Files\Content.IE5\QSFYNFT5\MC9004108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68" y="2514600"/>
            <a:ext cx="1260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tuske\AppData\Local\Microsoft\Windows\Temporary Internet Files\Content.IE5\ZILDGBCF\MC9004238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54" y="2689555"/>
            <a:ext cx="1138026" cy="11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101907" y="352657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boss</a:t>
            </a:r>
            <a:endParaRPr lang="en-US" dirty="0"/>
          </a:p>
        </p:txBody>
      </p:sp>
      <p:sp>
        <p:nvSpPr>
          <p:cNvPr id="6" name="Flèche droite 5"/>
          <p:cNvSpPr/>
          <p:nvPr/>
        </p:nvSpPr>
        <p:spPr>
          <a:xfrm rot="2413663">
            <a:off x="6839334" y="2086261"/>
            <a:ext cx="1256532" cy="6096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1" grpId="0" animBg="1"/>
      <p:bldP spid="9" grpId="0" animBg="1"/>
      <p:bldP spid="3" grpId="0" animBg="1"/>
      <p:bldP spid="4" grpId="0" animBg="1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up for source commissioning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current measurement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340671" y="4419600"/>
            <a:ext cx="851011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 the HV power supply drain current vs the collected Beam Stop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Tune the source for reducing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noise of the extracted current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the current rise time </a:t>
            </a:r>
          </a:p>
          <a:p>
            <a:r>
              <a:rPr lang="en-US" dirty="0" smtClean="0"/>
              <a:t>by changing gas, magnetic values and RF adaptation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" y="1981200"/>
            <a:ext cx="990600" cy="1066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Ion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66800" y="1752600"/>
            <a:ext cx="2057400" cy="1524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Diag</a:t>
            </a:r>
            <a:r>
              <a:rPr lang="en-US" dirty="0" smtClean="0"/>
              <a:t> Chamber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0" y="3276600"/>
            <a:ext cx="1143000" cy="76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Pumping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24200" y="2133600"/>
            <a:ext cx="9906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Stop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4000" y="990600"/>
            <a:ext cx="11430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</a:t>
            </a:r>
            <a:endParaRPr lang="en-US" dirty="0"/>
          </a:p>
        </p:txBody>
      </p:sp>
      <p:sp>
        <p:nvSpPr>
          <p:cNvPr id="21" name="Flèche droite 20"/>
          <p:cNvSpPr/>
          <p:nvPr/>
        </p:nvSpPr>
        <p:spPr>
          <a:xfrm>
            <a:off x="838200" y="2362200"/>
            <a:ext cx="457200" cy="3048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1440622" y="6324600"/>
            <a:ext cx="598112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sharper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the more stable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the source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85" y="1118927"/>
            <a:ext cx="4419600" cy="309614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9" descr="\\Dapdc5\otuske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47" y="634368"/>
            <a:ext cx="1600200" cy="3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up for source commissioning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proton and ion fraction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47786" y="5347900"/>
            <a:ext cx="6248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Measure the proportion of proton in the beam.</a:t>
            </a:r>
          </a:p>
          <a:p>
            <a:endParaRPr lang="en-US" dirty="0" smtClean="0"/>
          </a:p>
          <a:p>
            <a:r>
              <a:rPr lang="en-US" dirty="0" smtClean="0"/>
              <a:t>To increase proton fraction : </a:t>
            </a:r>
          </a:p>
          <a:p>
            <a:r>
              <a:rPr lang="en-US" dirty="0" smtClean="0"/>
              <a:t>the gas, RF reflected power, magnetic field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" y="1981200"/>
            <a:ext cx="990600" cy="1066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Ion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66800" y="1752600"/>
            <a:ext cx="2057400" cy="1524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Diag</a:t>
            </a:r>
            <a:r>
              <a:rPr lang="en-US" dirty="0" smtClean="0"/>
              <a:t> Chamber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0" y="3276600"/>
            <a:ext cx="1143000" cy="76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Pumping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24200" y="2133600"/>
            <a:ext cx="9906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Stop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4000" y="990600"/>
            <a:ext cx="11430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Wien Filter</a:t>
            </a:r>
          </a:p>
          <a:p>
            <a:pPr algn="ctr"/>
            <a:r>
              <a:rPr lang="en-US" sz="1200" dirty="0" smtClean="0"/>
              <a:t>Or </a:t>
            </a:r>
          </a:p>
          <a:p>
            <a:pPr algn="ctr"/>
            <a:r>
              <a:rPr lang="en-US" sz="1200" dirty="0" smtClean="0"/>
              <a:t>Doppler shift</a:t>
            </a:r>
          </a:p>
          <a:p>
            <a:pPr algn="ctr"/>
            <a:endParaRPr lang="en-US" sz="1200" dirty="0"/>
          </a:p>
        </p:txBody>
      </p:sp>
      <p:sp>
        <p:nvSpPr>
          <p:cNvPr id="21" name="Flèche droite 20"/>
          <p:cNvSpPr/>
          <p:nvPr/>
        </p:nvSpPr>
        <p:spPr>
          <a:xfrm>
            <a:off x="838200" y="2362200"/>
            <a:ext cx="457200" cy="3048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704492" y="5579569"/>
            <a:ext cx="2289213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Reduce the beam loss due to molecular ions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6715506" y="1321798"/>
            <a:ext cx="2415949" cy="3324974"/>
            <a:chOff x="6715506" y="1321798"/>
            <a:chExt cx="2415949" cy="3324974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3"/>
            <a:stretch/>
          </p:blipFill>
          <p:spPr>
            <a:xfrm>
              <a:off x="6715506" y="1607865"/>
              <a:ext cx="2415949" cy="3038907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6951785" y="1321798"/>
              <a:ext cx="200646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err="1" smtClean="0"/>
                <a:t>Halbach</a:t>
              </a:r>
              <a:r>
                <a:rPr lang="fr-FR" sz="1100" dirty="0" smtClean="0"/>
                <a:t>  </a:t>
              </a:r>
              <a:r>
                <a:rPr lang="fr-FR" sz="1100" dirty="0" err="1" smtClean="0"/>
                <a:t>magnetic</a:t>
              </a:r>
              <a:r>
                <a:rPr lang="fr-FR" sz="1100" dirty="0" smtClean="0"/>
                <a:t> structure </a:t>
              </a:r>
            </a:p>
            <a:p>
              <a:pPr algn="ctr"/>
              <a:r>
                <a:rPr lang="fr-FR" sz="1100" dirty="0" smtClean="0"/>
                <a:t>(FAIR </a:t>
              </a:r>
              <a:r>
                <a:rPr lang="fr-FR" sz="1100" dirty="0" err="1" smtClean="0"/>
                <a:t>project</a:t>
              </a:r>
              <a:r>
                <a:rPr lang="fr-FR" sz="1100" dirty="0" smtClean="0"/>
                <a:t>)</a:t>
              </a:r>
              <a:endParaRPr lang="fr-FR" sz="110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094572" y="961712"/>
            <a:ext cx="2839628" cy="2101022"/>
            <a:chOff x="4086225" y="956747"/>
            <a:chExt cx="4933950" cy="3418415"/>
          </a:xfrm>
        </p:grpSpPr>
        <p:grpSp>
          <p:nvGrpSpPr>
            <p:cNvPr id="27" name="Groupe 26"/>
            <p:cNvGrpSpPr/>
            <p:nvPr/>
          </p:nvGrpSpPr>
          <p:grpSpPr>
            <a:xfrm>
              <a:off x="4555125" y="1478016"/>
              <a:ext cx="3926774" cy="2897146"/>
              <a:chOff x="4576390" y="1443239"/>
              <a:chExt cx="3926774" cy="2897146"/>
            </a:xfrm>
          </p:grpSpPr>
          <p:grpSp>
            <p:nvGrpSpPr>
              <p:cNvPr id="29" name="Groupe 28"/>
              <p:cNvGrpSpPr/>
              <p:nvPr/>
            </p:nvGrpSpPr>
            <p:grpSpPr>
              <a:xfrm>
                <a:off x="4576390" y="1529164"/>
                <a:ext cx="3926774" cy="2811221"/>
                <a:chOff x="4850263" y="4050792"/>
                <a:chExt cx="3926774" cy="2811221"/>
              </a:xfrm>
            </p:grpSpPr>
            <p:pic>
              <p:nvPicPr>
                <p:cNvPr id="34" name="Image 1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50263" y="4050792"/>
                  <a:ext cx="3926774" cy="2564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Rectangle 34"/>
                <p:cNvSpPr/>
                <p:nvPr/>
              </p:nvSpPr>
              <p:spPr>
                <a:xfrm>
                  <a:off x="5751322" y="6461405"/>
                  <a:ext cx="2412720" cy="4006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000" dirty="0" smtClean="0"/>
                    <a:t>Wave-length (nm)</a:t>
                  </a:r>
                  <a:endParaRPr lang="fr-FR" sz="1000" dirty="0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 rot="16200000">
                <a:off x="7326507" y="2242587"/>
                <a:ext cx="1077677" cy="401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dirty="0" smtClean="0"/>
                  <a:t>D</a:t>
                </a:r>
                <a:r>
                  <a:rPr lang="en-US" sz="900" baseline="-25000" dirty="0" smtClean="0">
                    <a:sym typeface="Symbol"/>
                  </a:rPr>
                  <a:t> (res. gas)</a:t>
                </a:r>
                <a:endParaRPr lang="fr-FR" sz="900" baseline="-250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6995480" y="2441573"/>
                <a:ext cx="866420" cy="401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dirty="0" smtClean="0"/>
                  <a:t>D</a:t>
                </a:r>
                <a:r>
                  <a:rPr lang="en-US" sz="900" baseline="-25000" dirty="0" smtClean="0">
                    <a:sym typeface="Symbol"/>
                  </a:rPr>
                  <a:t> (D3+)</a:t>
                </a:r>
                <a:endParaRPr lang="fr-FR" sz="900" baseline="-250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6777989" y="1692863"/>
                <a:ext cx="900325" cy="401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dirty="0" smtClean="0"/>
                  <a:t>D</a:t>
                </a:r>
                <a:r>
                  <a:rPr lang="en-US" sz="900" baseline="-25000" dirty="0" smtClean="0">
                    <a:sym typeface="Symbol"/>
                  </a:rPr>
                  <a:t> (D2+)</a:t>
                </a:r>
                <a:endParaRPr lang="fr-FR" sz="900" baseline="-250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6200000">
                <a:off x="6299024" y="1820792"/>
                <a:ext cx="795999" cy="401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dirty="0" smtClean="0"/>
                  <a:t>D</a:t>
                </a:r>
                <a:r>
                  <a:rPr lang="en-US" sz="900" baseline="-25000" dirty="0" smtClean="0">
                    <a:sym typeface="Symbol"/>
                  </a:rPr>
                  <a:t> (D+)</a:t>
                </a:r>
                <a:endParaRPr lang="fr-FR" sz="900" baseline="-25000" dirty="0"/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4086225" y="956747"/>
              <a:ext cx="4933950" cy="676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C00000"/>
                  </a:solidFill>
                </a:rPr>
                <a:t>Species </a:t>
              </a:r>
              <a:r>
                <a:rPr lang="en-US" sz="1000" dirty="0" smtClean="0">
                  <a:solidFill>
                    <a:srgbClr val="C00000"/>
                  </a:solidFill>
                </a:rPr>
                <a:t>fractions obtained </a:t>
              </a:r>
              <a:r>
                <a:rPr lang="en-US" sz="1000" dirty="0">
                  <a:solidFill>
                    <a:srgbClr val="C00000"/>
                  </a:solidFill>
                </a:rPr>
                <a:t>with Doppler shift method for pulsed beam at 50% duty cycle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332859" y="3323547"/>
            <a:ext cx="2228846" cy="1671634"/>
            <a:chOff x="3108721" y="3797181"/>
            <a:chExt cx="2228846" cy="1671634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721" y="3797181"/>
              <a:ext cx="2228846" cy="1671634"/>
            </a:xfrm>
            <a:prstGeom prst="rect">
              <a:avLst/>
            </a:prstGeom>
          </p:spPr>
        </p:pic>
        <p:graphicFrame>
          <p:nvGraphicFramePr>
            <p:cNvPr id="39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4556343"/>
                </p:ext>
              </p:extLst>
            </p:nvPr>
          </p:nvGraphicFramePr>
          <p:xfrm>
            <a:off x="4309423" y="5140373"/>
            <a:ext cx="951500" cy="259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4" name="Equation" r:id="rId6" imgW="1447560" imgH="393480" progId="Equation.3">
                    <p:embed/>
                  </p:oleObj>
                </mc:Choice>
                <mc:Fallback>
                  <p:oleObj name="Equation" r:id="rId6" imgW="14475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9423" y="5140373"/>
                          <a:ext cx="951500" cy="2596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Connecteur droit 40"/>
            <p:cNvCxnSpPr/>
            <p:nvPr/>
          </p:nvCxnSpPr>
          <p:spPr>
            <a:xfrm flipH="1">
              <a:off x="4396545" y="4128225"/>
              <a:ext cx="856317" cy="63885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224844" y="4284292"/>
              <a:ext cx="199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</a:rPr>
                <a:t>θ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Connecteur droit 39"/>
            <p:cNvCxnSpPr/>
            <p:nvPr/>
          </p:nvCxnSpPr>
          <p:spPr>
            <a:xfrm flipH="1">
              <a:off x="3764959" y="4128225"/>
              <a:ext cx="1487903" cy="21986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70" y="304800"/>
            <a:ext cx="1041535" cy="55961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335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up for source commissioning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emu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304800" y="5181600"/>
            <a:ext cx="58650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Get the beam divergence, beam profile at source exit in horizontal and vertical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1981200"/>
            <a:ext cx="990600" cy="1066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Ion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66800" y="1752600"/>
            <a:ext cx="2057400" cy="1524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Diag</a:t>
            </a:r>
            <a:r>
              <a:rPr lang="en-US" dirty="0" smtClean="0"/>
              <a:t> Chamber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0" y="3276600"/>
            <a:ext cx="1143000" cy="76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Pumping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24200" y="2133600"/>
            <a:ext cx="9906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stop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4000" y="990600"/>
            <a:ext cx="11430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EMU</a:t>
            </a:r>
            <a:endParaRPr lang="en-US" dirty="0"/>
          </a:p>
        </p:txBody>
      </p:sp>
      <p:sp>
        <p:nvSpPr>
          <p:cNvPr id="21" name="Flèche droite 20"/>
          <p:cNvSpPr/>
          <p:nvPr/>
        </p:nvSpPr>
        <p:spPr>
          <a:xfrm>
            <a:off x="838200" y="2362200"/>
            <a:ext cx="457200" cy="3048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781800" y="5715000"/>
            <a:ext cx="185740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Real </a:t>
            </a:r>
            <a:r>
              <a:rPr lang="fr-FR" dirty="0" err="1" smtClean="0"/>
              <a:t>Twiss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 for LEBT simulation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267200" y="1261354"/>
            <a:ext cx="1559321" cy="3333806"/>
            <a:chOff x="4975161" y="1181085"/>
            <a:chExt cx="1559321" cy="3333806"/>
          </a:xfrm>
        </p:grpSpPr>
        <p:pic>
          <p:nvPicPr>
            <p:cNvPr id="16" name="Picture 1" descr="P:\IFM-EVDA-INJ\115\1155\PHOTOS\EMITTANCEMETRE POS GARAGE-002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8362" r="8735"/>
            <a:stretch/>
          </p:blipFill>
          <p:spPr bwMode="auto">
            <a:xfrm rot="1399149">
              <a:off x="4975161" y="1181085"/>
              <a:ext cx="1559321" cy="289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5143115" y="4053226"/>
              <a:ext cx="1223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Allison scanner</a:t>
              </a:r>
            </a:p>
            <a:p>
              <a:r>
                <a:rPr lang="en-US" sz="1200" dirty="0" smtClean="0"/>
                <a:t>(IFMIF project)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35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81125" indent="-457200">
              <a:buAutoNum type="arabicPeriod"/>
            </a:pPr>
            <a:r>
              <a:rPr lang="en-US" dirty="0" smtClean="0"/>
              <a:t>Ion source design and assembly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Principle of ECR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Design and techniques</a:t>
            </a:r>
          </a:p>
          <a:p>
            <a:r>
              <a:rPr lang="en-US" dirty="0" smtClean="0"/>
              <a:t>2. Dos and Don’ts for Ion source characterization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/>
              <a:t>Magnetic measurements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/>
              <a:t>Vacuum &amp; Electrostatic “formation” of electrodes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/>
              <a:t>Pressure, Plasma ignition / </a:t>
            </a:r>
            <a:r>
              <a:rPr lang="en-US" dirty="0" err="1"/>
              <a:t>Tunning</a:t>
            </a:r>
            <a:endParaRPr lang="en-US" dirty="0"/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/>
              <a:t>Current measurement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/>
              <a:t>Fraction / Proportion measurement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/>
              <a:t>EMU at source exit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fr-FR" dirty="0"/>
              <a:t>Long time </a:t>
            </a:r>
            <a:r>
              <a:rPr lang="fr-FR" dirty="0" err="1"/>
              <a:t>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dvAuto="2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up for source commissioning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Long time run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424038" y="4724400"/>
            <a:ext cx="8510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the spark rate and if the source stops when sparks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 test specific high level program : feed-back on the extracted measured current intensity that change the RF power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" y="1981200"/>
            <a:ext cx="990600" cy="1066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Ion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66800" y="1752600"/>
            <a:ext cx="2057400" cy="1524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Diag</a:t>
            </a:r>
            <a:r>
              <a:rPr lang="en-US" dirty="0" smtClean="0"/>
              <a:t> Chamber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0" y="3276600"/>
            <a:ext cx="1143000" cy="76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Pumping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24200" y="2133600"/>
            <a:ext cx="9906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stop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4000" y="990600"/>
            <a:ext cx="1143000" cy="762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</a:t>
            </a:r>
            <a:endParaRPr lang="en-US" dirty="0"/>
          </a:p>
        </p:txBody>
      </p:sp>
      <p:sp>
        <p:nvSpPr>
          <p:cNvPr id="21" name="Flèche droite 20"/>
          <p:cNvSpPr/>
          <p:nvPr/>
        </p:nvSpPr>
        <p:spPr>
          <a:xfrm>
            <a:off x="838200" y="2362200"/>
            <a:ext cx="457200" cy="3048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91993" y="5943599"/>
            <a:ext cx="8542159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 the source stability with more accuracy to compensate the temperature drift and other long time effect </a:t>
            </a:r>
          </a:p>
        </p:txBody>
      </p:sp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21130"/>
            <a:ext cx="4438352" cy="2940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8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up for source commissioning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Long time run (SPIRAL2)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698" y="5029200"/>
            <a:ext cx="87936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A : 14h59 Start the long run 5.1mA and  0.2mA regulation</a:t>
            </a:r>
          </a:p>
          <a:p>
            <a:r>
              <a:rPr lang="en-US" sz="1100" b="1" dirty="0" smtClean="0"/>
              <a:t>B : 9:11 regulation @ 5mA with delta 0.05mA </a:t>
            </a:r>
            <a:r>
              <a:rPr lang="en-US" sz="1100" b="1" dirty="0" smtClean="0">
                <a:sym typeface="Wingdings" panose="05000000000000000000" pitchFamily="2" charset="2"/>
              </a:rPr>
              <a:t></a:t>
            </a:r>
            <a:r>
              <a:rPr lang="en-US" sz="1100" b="1" dirty="0" smtClean="0"/>
              <a:t> regulation more drastic</a:t>
            </a:r>
          </a:p>
          <a:p>
            <a:r>
              <a:rPr lang="en-US" sz="1100" b="1" dirty="0" smtClean="0"/>
              <a:t>C : 19:14 10ms short electrical distribution failure at CEA </a:t>
            </a:r>
            <a:r>
              <a:rPr lang="en-US" sz="1100" b="1" dirty="0" smtClean="0">
                <a:sym typeface="Wingdings" panose="05000000000000000000" pitchFamily="2" charset="2"/>
              </a:rPr>
              <a:t></a:t>
            </a:r>
            <a:r>
              <a:rPr lang="en-US" sz="1100" b="1" dirty="0" smtClean="0"/>
              <a:t> it stops the RF generator, the High level program restart the source</a:t>
            </a:r>
          </a:p>
          <a:p>
            <a:r>
              <a:rPr lang="en-US" sz="1100" b="1" dirty="0" smtClean="0"/>
              <a:t>D : 00:59 100ms stops on the phase2 of electrical distribution </a:t>
            </a:r>
            <a:r>
              <a:rPr lang="en-US" sz="1100" b="1" dirty="0" smtClean="0">
                <a:sym typeface="Wingdings" panose="05000000000000000000" pitchFamily="2" charset="2"/>
              </a:rPr>
              <a:t> it stops the current power supplies</a:t>
            </a:r>
            <a:r>
              <a:rPr lang="en-US" sz="1100" b="1" dirty="0" smtClean="0"/>
              <a:t> of the line</a:t>
            </a:r>
          </a:p>
          <a:p>
            <a:r>
              <a:rPr lang="en-US" sz="1100" b="1" dirty="0" smtClean="0"/>
              <a:t>E : restart @9:51.</a:t>
            </a:r>
          </a:p>
          <a:p>
            <a:r>
              <a:rPr lang="en-US" sz="1100" b="1" dirty="0" smtClean="0"/>
              <a:t>F : 17 :23 Q14 power supplies fails again (as usual!)</a:t>
            </a:r>
          </a:p>
          <a:p>
            <a:r>
              <a:rPr lang="en-US" sz="1100" b="1" dirty="0" smtClean="0"/>
              <a:t>G : 11 :53 Q14 again</a:t>
            </a:r>
          </a:p>
          <a:p>
            <a:r>
              <a:rPr lang="en-US" sz="1100" b="1" dirty="0" smtClean="0"/>
              <a:t>H : 13:17 Q14 again </a:t>
            </a:r>
            <a:r>
              <a:rPr lang="en-US" sz="1100" b="1" dirty="0" smtClean="0">
                <a:sym typeface="Wingdings" panose="05000000000000000000" pitchFamily="2" charset="2"/>
              </a:rPr>
              <a:t> stop the long test run</a:t>
            </a:r>
            <a:endParaRPr lang="en-US" sz="11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38545" y="1143785"/>
            <a:ext cx="8861716" cy="3203581"/>
            <a:chOff x="37218" y="887908"/>
            <a:chExt cx="8861716" cy="3203581"/>
          </a:xfrm>
        </p:grpSpPr>
        <p:pic>
          <p:nvPicPr>
            <p:cNvPr id="16" name="Image 15" descr="S:\2012-05-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" t="32960" r="50428" b="23219"/>
            <a:stretch/>
          </p:blipFill>
          <p:spPr bwMode="auto">
            <a:xfrm>
              <a:off x="37218" y="887908"/>
              <a:ext cx="8861716" cy="32035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1165988" y="33546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</a:t>
              </a:r>
              <a:endParaRPr lang="en-US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920619" y="16877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en-US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886200" y="16877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</a:t>
              </a:r>
              <a:endParaRPr lang="en-US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257799" y="12192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</a:t>
              </a:r>
              <a:endParaRPr lang="en-US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791200" y="16877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</a:t>
              </a:r>
              <a:endParaRPr lang="en-US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696200" y="12192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</a:t>
              </a:r>
              <a:endParaRPr lang="en-US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466672" y="121920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G</a:t>
              </a:r>
              <a:endParaRPr lang="en-US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8531268" y="343565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91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609600" y="1143000"/>
            <a:ext cx="8001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 commissioning is an important step !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</a:t>
            </a:r>
            <a:r>
              <a:rPr lang="en-US" dirty="0"/>
              <a:t>it is usually made too </a:t>
            </a:r>
            <a:r>
              <a:rPr lang="en-US" dirty="0" smtClean="0"/>
              <a:t>quickly </a:t>
            </a:r>
            <a:r>
              <a:rPr lang="en-US" dirty="0"/>
              <a:t>because of </a:t>
            </a:r>
            <a:r>
              <a:rPr lang="en-US" dirty="0" smtClean="0"/>
              <a:t>lack </a:t>
            </a:r>
            <a:r>
              <a:rPr lang="en-US" dirty="0"/>
              <a:t>of time.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</a:t>
            </a:r>
            <a:r>
              <a:rPr lang="en-US" dirty="0"/>
              <a:t>with Source + small </a:t>
            </a:r>
            <a:r>
              <a:rPr lang="en-US" dirty="0" err="1"/>
              <a:t>diag</a:t>
            </a:r>
            <a:r>
              <a:rPr lang="en-US" dirty="0"/>
              <a:t> chamber as B. </a:t>
            </a:r>
            <a:r>
              <a:rPr lang="en-US" dirty="0" err="1"/>
              <a:t>Cheymol</a:t>
            </a:r>
            <a:r>
              <a:rPr lang="en-US" dirty="0"/>
              <a:t> </a:t>
            </a:r>
            <a:r>
              <a:rPr lang="en-US" dirty="0" smtClean="0"/>
              <a:t>recommended </a:t>
            </a:r>
            <a:r>
              <a:rPr lang="en-US" dirty="0"/>
              <a:t>it (24 </a:t>
            </a:r>
            <a:r>
              <a:rPr lang="en-US" dirty="0" err="1"/>
              <a:t>Fev</a:t>
            </a:r>
            <a:r>
              <a:rPr lang="en-US" dirty="0"/>
              <a:t> 2014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to take some time for measurements to be able to confront them with early simulations and adjust next simulations for the LEBT start/commissioning.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Robust </a:t>
            </a:r>
            <a:r>
              <a:rPr lang="en-US" dirty="0"/>
              <a:t>Diagnostic are NEEDED </a:t>
            </a:r>
            <a:r>
              <a:rPr lang="en-US" dirty="0" smtClean="0"/>
              <a:t>and already </a:t>
            </a:r>
            <a:r>
              <a:rPr lang="en-US" dirty="0"/>
              <a:t>calibrated </a:t>
            </a:r>
            <a:r>
              <a:rPr lang="en-US" dirty="0" smtClean="0"/>
              <a:t>! And not calibrate the diagnostic with the new ion source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</a:t>
            </a:r>
            <a:r>
              <a:rPr lang="en-US" dirty="0"/>
              <a:t>must work as much as possible </a:t>
            </a:r>
            <a:r>
              <a:rPr lang="en-US" dirty="0" smtClean="0"/>
              <a:t>(pulsed “plasma mode” </a:t>
            </a:r>
            <a:r>
              <a:rPr lang="en-US" dirty="0"/>
              <a:t>when not using 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Vacuum break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Nitrogen</a:t>
            </a:r>
            <a:r>
              <a:rPr lang="fr-FR" dirty="0"/>
              <a:t> to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 smtClean="0"/>
              <a:t>BNi</a:t>
            </a:r>
            <a:r>
              <a:rPr lang="fr-FR" dirty="0" smtClean="0"/>
              <a:t> </a:t>
            </a:r>
            <a:r>
              <a:rPr lang="fr-FR" dirty="0"/>
              <a:t>pollution</a:t>
            </a:r>
            <a:r>
              <a:rPr lang="fr-FR" dirty="0" smtClean="0"/>
              <a:t>.</a:t>
            </a:r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5280"/>
              </p:ext>
            </p:extLst>
          </p:nvPr>
        </p:nvGraphicFramePr>
        <p:xfrm>
          <a:off x="3657600" y="2421733"/>
          <a:ext cx="5333280" cy="15545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15807"/>
                <a:gridCol w="528458"/>
                <a:gridCol w="301976"/>
                <a:gridCol w="301976"/>
                <a:gridCol w="264229"/>
                <a:gridCol w="264229"/>
                <a:gridCol w="603952"/>
                <a:gridCol w="652653"/>
              </a:tblGrid>
              <a:tr h="24981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WHAT</a:t>
                      </a:r>
                      <a:endParaRPr lang="en-US" sz="1100" dirty="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W1</a:t>
                      </a:r>
                      <a:endParaRPr lang="en-US" sz="1100" dirty="0"/>
                    </a:p>
                  </a:txBody>
                  <a:tcPr marL="91459" marR="91459" marT="45729" marB="45729"/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W2</a:t>
                      </a:r>
                      <a:endParaRPr lang="en-US" sz="1100" dirty="0"/>
                    </a:p>
                  </a:txBody>
                  <a:tcPr marL="91459" marR="91459" marT="45729" marB="4572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W3</a:t>
                      </a:r>
                      <a:endParaRPr lang="en-US" sz="1100" dirty="0"/>
                    </a:p>
                  </a:txBody>
                  <a:tcPr marL="91459" marR="91459" marT="45729" marB="4572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W4</a:t>
                      </a:r>
                      <a:endParaRPr lang="en-US" sz="1100" dirty="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W5++</a:t>
                      </a:r>
                      <a:endParaRPr lang="en-US" sz="1100" dirty="0"/>
                    </a:p>
                  </a:txBody>
                  <a:tcPr marL="91459" marR="91459" marT="45729" marB="45729"/>
                </a:tc>
              </a:tr>
              <a:tr h="24981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Electrical</a:t>
                      </a:r>
                      <a:r>
                        <a:rPr lang="en-US" sz="1100" baseline="0" dirty="0" smtClean="0"/>
                        <a:t> field + vacuum</a:t>
                      </a:r>
                      <a:endParaRPr lang="en-US" sz="1100" dirty="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</a:tr>
              <a:tr h="24981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Current optimization</a:t>
                      </a:r>
                      <a:endParaRPr lang="en-US" sz="1100" dirty="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 gridSpan="2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</a:tr>
              <a:tr h="24981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Doppler measurements</a:t>
                      </a:r>
                      <a:endParaRPr lang="en-US" sz="1100" dirty="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</a:tr>
              <a:tr h="24981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EMU measurements</a:t>
                      </a:r>
                      <a:endParaRPr lang="en-US" sz="1100" dirty="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 gridSpan="2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</a:tr>
              <a:tr h="24981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Long run</a:t>
                      </a:r>
                      <a:endParaRPr lang="en-US" sz="1100" dirty="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 gridSpan="2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59" marR="91459" marT="45729" marB="45729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59" marR="91459" marT="45729" marB="45729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0" y="2685746"/>
            <a:ext cx="205280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Alice Wonderland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Schedule 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ideal world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www.lepetitneverland.fr/blog/wp-content/uploads/2012/12/lapin_a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46916"/>
            <a:ext cx="1655642" cy="120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dvAuto="20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672000" y="1949599"/>
            <a:ext cx="5364496" cy="717402"/>
          </a:xfrm>
        </p:spPr>
        <p:txBody>
          <a:bodyPr/>
          <a:lstStyle/>
          <a:p>
            <a:r>
              <a:rPr lang="fr-FR" dirty="0" smtClean="0"/>
              <a:t>Ion source design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33800" y="2782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Notion and Principle</a:t>
            </a:r>
            <a:endParaRPr lang="en-US" dirty="0">
              <a:solidFill>
                <a:schemeClr val="bg1"/>
              </a:solidFill>
            </a:endParaRP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Design and technics</a:t>
            </a:r>
          </a:p>
        </p:txBody>
      </p:sp>
    </p:spTree>
    <p:extLst>
      <p:ext uri="{BB962C8B-B14F-4D97-AF65-F5344CB8AC3E}">
        <p14:creationId xmlns:p14="http://schemas.microsoft.com/office/powerpoint/2010/main" val="32529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Principle</a:t>
            </a:r>
            <a:r>
              <a:rPr lang="fr-FR" dirty="0" smtClean="0"/>
              <a:t> ECR</a:t>
            </a:r>
            <a:endParaRPr lang="fr-FR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09800" y="2727325"/>
            <a:ext cx="80963" cy="267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125"/>
          <p:cNvSpPr>
            <a:spLocks noChangeArrowheads="1"/>
          </p:cNvSpPr>
          <p:nvPr/>
        </p:nvSpPr>
        <p:spPr bwMode="auto">
          <a:xfrm>
            <a:off x="2286000" y="2819400"/>
            <a:ext cx="1752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26"/>
          <p:cNvSpPr>
            <a:spLocks noChangeArrowheads="1"/>
          </p:cNvSpPr>
          <p:nvPr/>
        </p:nvSpPr>
        <p:spPr bwMode="auto">
          <a:xfrm>
            <a:off x="2286000" y="5181600"/>
            <a:ext cx="1752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27"/>
          <p:cNvSpPr>
            <a:spLocks noChangeArrowheads="1"/>
          </p:cNvSpPr>
          <p:nvPr/>
        </p:nvSpPr>
        <p:spPr bwMode="auto">
          <a:xfrm>
            <a:off x="4038600" y="2667000"/>
            <a:ext cx="80963" cy="267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52600" y="3609975"/>
            <a:ext cx="2749550" cy="8080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4502150" y="1839913"/>
            <a:ext cx="1898650" cy="2336800"/>
            <a:chOff x="2740" y="1361"/>
            <a:chExt cx="1196" cy="1472"/>
          </a:xfrm>
        </p:grpSpPr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740" y="2629"/>
              <a:ext cx="306" cy="20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 rot="5400000">
              <a:off x="2561" y="1995"/>
              <a:ext cx="1071" cy="20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rc 16"/>
            <p:cNvSpPr>
              <a:spLocks/>
            </p:cNvSpPr>
            <p:nvPr/>
          </p:nvSpPr>
          <p:spPr bwMode="auto">
            <a:xfrm flipV="1">
              <a:off x="2995" y="2629"/>
              <a:ext cx="203" cy="2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195" y="1361"/>
              <a:ext cx="741" cy="20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Arc 18"/>
            <p:cNvSpPr>
              <a:spLocks/>
            </p:cNvSpPr>
            <p:nvPr/>
          </p:nvSpPr>
          <p:spPr bwMode="auto">
            <a:xfrm flipH="1">
              <a:off x="2995" y="1361"/>
              <a:ext cx="203" cy="2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522737" y="5813830"/>
            <a:ext cx="19667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 smtClean="0"/>
              <a:t>Magnetic shield</a:t>
            </a:r>
            <a:endParaRPr lang="fr-FR" sz="2000" dirty="0"/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4824413" y="2438400"/>
            <a:ext cx="484187" cy="809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111"/>
          <p:cNvSpPr>
            <a:spLocks noChangeArrowheads="1"/>
          </p:cNvSpPr>
          <p:nvPr/>
        </p:nvSpPr>
        <p:spPr bwMode="auto">
          <a:xfrm>
            <a:off x="2286000" y="3870325"/>
            <a:ext cx="1524000" cy="30480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124200" y="1600200"/>
            <a:ext cx="1172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 smtClean="0"/>
              <a:t>Insulator</a:t>
            </a:r>
            <a:endParaRPr lang="fr-FR" sz="2000" dirty="0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216301" y="4540220"/>
            <a:ext cx="16391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 smtClean="0"/>
              <a:t>High Voltage</a:t>
            </a:r>
            <a:endParaRPr lang="fr-FR" sz="2000" dirty="0"/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68461" y="1592664"/>
            <a:ext cx="2108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 smtClean="0"/>
              <a:t>Magnetic system</a:t>
            </a:r>
            <a:endParaRPr lang="fr-FR" sz="2000" dirty="0"/>
          </a:p>
        </p:txBody>
      </p:sp>
      <p:sp>
        <p:nvSpPr>
          <p:cNvPr id="21" name="Line 87"/>
          <p:cNvSpPr>
            <a:spLocks noChangeShapeType="1"/>
          </p:cNvSpPr>
          <p:nvPr/>
        </p:nvSpPr>
        <p:spPr bwMode="auto">
          <a:xfrm>
            <a:off x="4191000" y="1905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92"/>
          <p:cNvSpPr>
            <a:spLocks noChangeShapeType="1"/>
          </p:cNvSpPr>
          <p:nvPr/>
        </p:nvSpPr>
        <p:spPr bwMode="auto">
          <a:xfrm flipH="1" flipV="1">
            <a:off x="5486400" y="4724400"/>
            <a:ext cx="6858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473700" y="1354138"/>
            <a:ext cx="646113" cy="808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dirty="0" smtClean="0"/>
              <a:t>RF</a:t>
            </a:r>
            <a:endParaRPr lang="fr-FR" sz="1400" dirty="0"/>
          </a:p>
          <a:p>
            <a:pPr algn="ctr"/>
            <a:r>
              <a:rPr lang="fr-FR" sz="1400" dirty="0"/>
              <a:t>Adap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362700" y="1354138"/>
            <a:ext cx="1374775" cy="8080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dirty="0" smtClean="0"/>
              <a:t>RF Generator</a:t>
            </a:r>
            <a:endParaRPr lang="fr-FR" sz="1400" dirty="0"/>
          </a:p>
        </p:txBody>
      </p:sp>
      <p:sp>
        <p:nvSpPr>
          <p:cNvPr id="25" name="Line 109"/>
          <p:cNvSpPr>
            <a:spLocks noChangeShapeType="1"/>
          </p:cNvSpPr>
          <p:nvPr/>
        </p:nvSpPr>
        <p:spPr bwMode="auto">
          <a:xfrm flipH="1" flipV="1">
            <a:off x="5105400" y="3565524"/>
            <a:ext cx="144780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Text Box 110"/>
          <p:cNvSpPr txBox="1">
            <a:spLocks noChangeArrowheads="1"/>
          </p:cNvSpPr>
          <p:nvPr/>
        </p:nvSpPr>
        <p:spPr bwMode="auto">
          <a:xfrm>
            <a:off x="6817119" y="3456057"/>
            <a:ext cx="1529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Wave guide</a:t>
            </a:r>
          </a:p>
          <a:p>
            <a:pPr algn="ctr"/>
            <a:r>
              <a:rPr lang="fr-FR" sz="2000" dirty="0" smtClean="0"/>
              <a:t>2,45GHz</a:t>
            </a:r>
            <a:endParaRPr lang="en-US" sz="2000" dirty="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208338" y="3043238"/>
            <a:ext cx="322262" cy="2024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560638" y="3043238"/>
            <a:ext cx="325437" cy="2024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AutoShape 112"/>
          <p:cNvSpPr>
            <a:spLocks noChangeArrowheads="1"/>
          </p:cNvSpPr>
          <p:nvPr/>
        </p:nvSpPr>
        <p:spPr bwMode="auto">
          <a:xfrm>
            <a:off x="914400" y="3929063"/>
            <a:ext cx="762000" cy="1524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2362200" y="1981200"/>
            <a:ext cx="1008063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2362200" y="1981200"/>
            <a:ext cx="442913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Text Box 113"/>
          <p:cNvSpPr txBox="1">
            <a:spLocks noChangeArrowheads="1"/>
          </p:cNvSpPr>
          <p:nvPr/>
        </p:nvSpPr>
        <p:spPr bwMode="auto">
          <a:xfrm>
            <a:off x="7086600" y="112712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/>
              <a:t>2.45GHz</a:t>
            </a:r>
          </a:p>
        </p:txBody>
      </p:sp>
      <p:graphicFrame>
        <p:nvGraphicFramePr>
          <p:cNvPr id="33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283883"/>
              </p:ext>
            </p:extLst>
          </p:nvPr>
        </p:nvGraphicFramePr>
        <p:xfrm>
          <a:off x="4267200" y="5765800"/>
          <a:ext cx="34099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…quation" r:id="rId3" imgW="2273300" imgH="647700" progId="Equation.3">
                  <p:embed/>
                </p:oleObj>
              </mc:Choice>
              <mc:Fallback>
                <p:oleObj name="…quation" r:id="rId3" imgW="22733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765800"/>
                        <a:ext cx="3409950" cy="971550"/>
                      </a:xfrm>
                      <a:prstGeom prst="rect">
                        <a:avLst/>
                      </a:prstGeom>
                      <a:solidFill>
                        <a:schemeClr val="bg2">
                          <a:alpha val="22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475690"/>
              </p:ext>
            </p:extLst>
          </p:nvPr>
        </p:nvGraphicFramePr>
        <p:xfrm>
          <a:off x="0" y="3657600"/>
          <a:ext cx="7604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5" imgW="469800" imgH="457200" progId="Equation.3">
                  <p:embed/>
                </p:oleObj>
              </mc:Choice>
              <mc:Fallback>
                <p:oleObj name="Equation" r:id="rId5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7600"/>
                        <a:ext cx="76041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91"/>
          <p:cNvSpPr>
            <a:spLocks noChangeShapeType="1"/>
          </p:cNvSpPr>
          <p:nvPr/>
        </p:nvSpPr>
        <p:spPr bwMode="auto">
          <a:xfrm flipV="1">
            <a:off x="2290762" y="5257799"/>
            <a:ext cx="30003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Rectangle 128"/>
          <p:cNvSpPr>
            <a:spLocks noChangeArrowheads="1"/>
          </p:cNvSpPr>
          <p:nvPr/>
        </p:nvSpPr>
        <p:spPr bwMode="auto">
          <a:xfrm>
            <a:off x="6172200" y="2209800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dirty="0" smtClean="0"/>
              <a:t>Pulsé ou continu</a:t>
            </a:r>
            <a:endParaRPr lang="fr-FR" sz="1600" dirty="0"/>
          </a:p>
          <a:p>
            <a:r>
              <a:rPr lang="fr-FR" sz="1600" dirty="0" err="1" smtClean="0"/>
              <a:t>P</a:t>
            </a:r>
            <a:r>
              <a:rPr lang="fr-FR" sz="1600" baseline="-25000" dirty="0" err="1" smtClean="0"/>
              <a:t>crète</a:t>
            </a:r>
            <a:r>
              <a:rPr lang="fr-FR" sz="1600" dirty="0" smtClean="0"/>
              <a:t>=2 </a:t>
            </a:r>
            <a:r>
              <a:rPr lang="fr-FR" sz="1600" dirty="0"/>
              <a:t>kW</a:t>
            </a:r>
          </a:p>
        </p:txBody>
      </p:sp>
      <p:sp>
        <p:nvSpPr>
          <p:cNvPr id="37" name="Text Box 130"/>
          <p:cNvSpPr txBox="1">
            <a:spLocks noChangeArrowheads="1"/>
          </p:cNvSpPr>
          <p:nvPr/>
        </p:nvSpPr>
        <p:spPr bwMode="auto">
          <a:xfrm>
            <a:off x="4190999" y="2815213"/>
            <a:ext cx="633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dirty="0" smtClean="0"/>
              <a:t>H</a:t>
            </a:r>
            <a:r>
              <a:rPr lang="fr-FR" baseline="-25000" dirty="0" smtClean="0"/>
              <a:t>2</a:t>
            </a:r>
          </a:p>
          <a:p>
            <a:r>
              <a:rPr lang="fr-FR" dirty="0" smtClean="0"/>
              <a:t>D</a:t>
            </a:r>
            <a:r>
              <a:rPr lang="fr-FR" baseline="-25000" dirty="0" smtClean="0"/>
              <a:t>2</a:t>
            </a:r>
            <a:endParaRPr lang="fr-FR" baseline="-25000" dirty="0"/>
          </a:p>
        </p:txBody>
      </p:sp>
      <p:sp>
        <p:nvSpPr>
          <p:cNvPr id="38" name="AutoShape 131"/>
          <p:cNvSpPr>
            <a:spLocks noChangeArrowheads="1"/>
          </p:cNvSpPr>
          <p:nvPr/>
        </p:nvSpPr>
        <p:spPr bwMode="auto">
          <a:xfrm>
            <a:off x="4343400" y="3429000"/>
            <a:ext cx="76200" cy="381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" name="Group 136"/>
          <p:cNvGrpSpPr>
            <a:grpSpLocks/>
          </p:cNvGrpSpPr>
          <p:nvPr/>
        </p:nvGrpSpPr>
        <p:grpSpPr bwMode="auto">
          <a:xfrm>
            <a:off x="1600200" y="3810000"/>
            <a:ext cx="152400" cy="381000"/>
            <a:chOff x="480" y="2976"/>
            <a:chExt cx="144" cy="336"/>
          </a:xfrm>
        </p:grpSpPr>
        <p:sp>
          <p:nvSpPr>
            <p:cNvPr id="40" name="AutoShape 134"/>
            <p:cNvSpPr>
              <a:spLocks noChangeArrowheads="1"/>
            </p:cNvSpPr>
            <p:nvPr/>
          </p:nvSpPr>
          <p:spPr bwMode="auto">
            <a:xfrm flipH="1">
              <a:off x="480" y="3168"/>
              <a:ext cx="144" cy="144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AutoShape 135"/>
            <p:cNvSpPr>
              <a:spLocks noChangeArrowheads="1"/>
            </p:cNvSpPr>
            <p:nvPr/>
          </p:nvSpPr>
          <p:spPr bwMode="auto">
            <a:xfrm flipH="1" flipV="1">
              <a:off x="480" y="2976"/>
              <a:ext cx="144" cy="144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" name="Line 137"/>
          <p:cNvSpPr>
            <a:spLocks noChangeShapeType="1"/>
          </p:cNvSpPr>
          <p:nvPr/>
        </p:nvSpPr>
        <p:spPr bwMode="auto">
          <a:xfrm>
            <a:off x="1143000" y="2895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Text Box 138"/>
          <p:cNvSpPr txBox="1">
            <a:spLocks noChangeArrowheads="1"/>
          </p:cNvSpPr>
          <p:nvPr/>
        </p:nvSpPr>
        <p:spPr bwMode="auto">
          <a:xfrm>
            <a:off x="228600" y="2133600"/>
            <a:ext cx="1219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dirty="0" smtClean="0"/>
              <a:t>Adapted extraction system</a:t>
            </a:r>
            <a:endParaRPr lang="fr-FR" dirty="0"/>
          </a:p>
        </p:txBody>
      </p:sp>
      <p:sp>
        <p:nvSpPr>
          <p:cNvPr id="44" name="Rectangle 139"/>
          <p:cNvSpPr>
            <a:spLocks noChangeArrowheads="1"/>
          </p:cNvSpPr>
          <p:nvPr/>
        </p:nvSpPr>
        <p:spPr bwMode="auto">
          <a:xfrm>
            <a:off x="1752600" y="2514600"/>
            <a:ext cx="3733800" cy="2971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5" name="Group 146"/>
          <p:cNvGrpSpPr>
            <a:grpSpLocks/>
          </p:cNvGrpSpPr>
          <p:nvPr/>
        </p:nvGrpSpPr>
        <p:grpSpPr bwMode="auto">
          <a:xfrm>
            <a:off x="1143000" y="4191000"/>
            <a:ext cx="533400" cy="381000"/>
            <a:chOff x="192" y="3456"/>
            <a:chExt cx="336" cy="240"/>
          </a:xfrm>
        </p:grpSpPr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flipH="1">
              <a:off x="336" y="34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141"/>
            <p:cNvSpPr>
              <a:spLocks noChangeShapeType="1"/>
            </p:cNvSpPr>
            <p:nvPr/>
          </p:nvSpPr>
          <p:spPr bwMode="auto">
            <a:xfrm>
              <a:off x="336" y="34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142"/>
            <p:cNvSpPr>
              <a:spLocks noChangeShapeType="1"/>
            </p:cNvSpPr>
            <p:nvPr/>
          </p:nvSpPr>
          <p:spPr bwMode="auto">
            <a:xfrm>
              <a:off x="240" y="36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143"/>
            <p:cNvSpPr>
              <a:spLocks noChangeShapeType="1"/>
            </p:cNvSpPr>
            <p:nvPr/>
          </p:nvSpPr>
          <p:spPr bwMode="auto">
            <a:xfrm flipH="1">
              <a:off x="192" y="36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144"/>
            <p:cNvSpPr>
              <a:spLocks noChangeShapeType="1"/>
            </p:cNvSpPr>
            <p:nvPr/>
          </p:nvSpPr>
          <p:spPr bwMode="auto">
            <a:xfrm flipH="1">
              <a:off x="288" y="36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145"/>
            <p:cNvSpPr>
              <a:spLocks noChangeShapeType="1"/>
            </p:cNvSpPr>
            <p:nvPr/>
          </p:nvSpPr>
          <p:spPr bwMode="auto">
            <a:xfrm flipH="1">
              <a:off x="384" y="36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2" name="AutoShape 147"/>
          <p:cNvSpPr>
            <a:spLocks/>
          </p:cNvSpPr>
          <p:nvPr/>
        </p:nvSpPr>
        <p:spPr bwMode="auto">
          <a:xfrm>
            <a:off x="685800" y="350520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/>
      <p:bldP spid="16" grpId="0" animBg="1"/>
      <p:bldP spid="17" grpId="0" animBg="1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5" grpId="0" animBg="1"/>
      <p:bldP spid="36" grpId="0"/>
      <p:bldP spid="37" grpId="0"/>
      <p:bldP spid="38" grpId="0" animBg="1"/>
      <p:bldP spid="42" grpId="0" animBg="1"/>
      <p:bldP spid="43" grpId="0"/>
      <p:bldP spid="44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Simulations of heating zone</a:t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err="1" smtClean="0"/>
              <a:t>magnetism</a:t>
            </a:r>
            <a:r>
              <a:rPr lang="fr-FR" dirty="0" smtClean="0"/>
              <a:t> + RF</a:t>
            </a:r>
            <a:endParaRPr lang="fr-FR" dirty="0"/>
          </a:p>
        </p:txBody>
      </p:sp>
      <p:pic>
        <p:nvPicPr>
          <p:cNvPr id="4" name="Picture 7" descr="bmod-SILHI-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t="35028" r="10921" b="9358"/>
          <a:stretch/>
        </p:blipFill>
        <p:spPr bwMode="auto">
          <a:xfrm>
            <a:off x="228600" y="1066799"/>
            <a:ext cx="3609474" cy="24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95983" y="343943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Module </a:t>
            </a:r>
            <a:r>
              <a:rPr lang="fr-FR" dirty="0" err="1" smtClean="0"/>
              <a:t>Bz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4" r="25164"/>
          <a:stretch/>
        </p:blipFill>
        <p:spPr bwMode="auto">
          <a:xfrm>
            <a:off x="5423883" y="3624105"/>
            <a:ext cx="3200400" cy="27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r="60678" b="12680"/>
          <a:stretch/>
        </p:blipFill>
        <p:spPr bwMode="auto">
          <a:xfrm rot="16200000">
            <a:off x="5707022" y="790371"/>
            <a:ext cx="2557306" cy="31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297864" y="393013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Iso-Module </a:t>
            </a:r>
            <a:r>
              <a:rPr lang="fr-FR" dirty="0" err="1" smtClean="0"/>
              <a:t>Bz</a:t>
            </a:r>
            <a:endParaRPr lang="fr-FR" dirty="0"/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4041720" y="2044614"/>
            <a:ext cx="158908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Opera code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62850" y="1828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B1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303606" y="1828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B2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248400" y="169338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B1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078323" y="171149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91200" y="5007693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Magnetic simulation</a:t>
            </a:r>
          </a:p>
          <a:p>
            <a:r>
              <a:rPr lang="fr-FR" dirty="0" smtClean="0"/>
              <a:t>RF simulation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 Design a geometry to concentrate energy at the « right » location.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905000" y="2438400"/>
            <a:ext cx="856306" cy="586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656560" y="2518924"/>
            <a:ext cx="856306" cy="586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gauche 24"/>
          <p:cNvSpPr/>
          <p:nvPr/>
        </p:nvSpPr>
        <p:spPr>
          <a:xfrm>
            <a:off x="980440" y="2802075"/>
            <a:ext cx="914400" cy="457200"/>
          </a:xfrm>
          <a:prstGeom prst="lef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BEAM</a:t>
            </a:r>
            <a:endParaRPr lang="fr-FR" sz="1400" dirty="0"/>
          </a:p>
        </p:txBody>
      </p:sp>
      <p:sp>
        <p:nvSpPr>
          <p:cNvPr id="32" name="Flèche gauche 31"/>
          <p:cNvSpPr/>
          <p:nvPr/>
        </p:nvSpPr>
        <p:spPr>
          <a:xfrm>
            <a:off x="5721840" y="2847747"/>
            <a:ext cx="914400" cy="457200"/>
          </a:xfrm>
          <a:prstGeom prst="lef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BEAM</a:t>
            </a:r>
            <a:endParaRPr lang="fr-FR" sz="1400" dirty="0"/>
          </a:p>
        </p:txBody>
      </p:sp>
      <p:sp>
        <p:nvSpPr>
          <p:cNvPr id="33" name="Flèche gauche 32"/>
          <p:cNvSpPr/>
          <p:nvPr/>
        </p:nvSpPr>
        <p:spPr>
          <a:xfrm>
            <a:off x="2770400" y="2840175"/>
            <a:ext cx="555144" cy="381000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HF</a:t>
            </a:r>
            <a:endParaRPr lang="fr-FR" sz="1400" dirty="0"/>
          </a:p>
        </p:txBody>
      </p:sp>
      <p:sp>
        <p:nvSpPr>
          <p:cNvPr id="34" name="Flèche gauche 33"/>
          <p:cNvSpPr/>
          <p:nvPr/>
        </p:nvSpPr>
        <p:spPr>
          <a:xfrm>
            <a:off x="7545117" y="2923947"/>
            <a:ext cx="555144" cy="381000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HF</a:t>
            </a:r>
            <a:endParaRPr lang="fr-FR" sz="1400" dirty="0"/>
          </a:p>
        </p:txBody>
      </p:sp>
      <p:grpSp>
        <p:nvGrpSpPr>
          <p:cNvPr id="31" name="Groupe 30"/>
          <p:cNvGrpSpPr/>
          <p:nvPr/>
        </p:nvGrpSpPr>
        <p:grpSpPr>
          <a:xfrm>
            <a:off x="323665" y="4422377"/>
            <a:ext cx="5263162" cy="2093961"/>
            <a:chOff x="323665" y="4422377"/>
            <a:chExt cx="5263162" cy="2093961"/>
          </a:xfrm>
        </p:grpSpPr>
        <p:grpSp>
          <p:nvGrpSpPr>
            <p:cNvPr id="22" name="Groupe 21"/>
            <p:cNvGrpSpPr/>
            <p:nvPr/>
          </p:nvGrpSpPr>
          <p:grpSpPr>
            <a:xfrm>
              <a:off x="323665" y="4422377"/>
              <a:ext cx="5263162" cy="2093961"/>
              <a:chOff x="3579437" y="4621510"/>
              <a:chExt cx="5263162" cy="2093961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72" t="15623" b="23460"/>
              <a:stretch/>
            </p:blipFill>
            <p:spPr bwMode="auto">
              <a:xfrm>
                <a:off x="3579437" y="4621510"/>
                <a:ext cx="5263162" cy="2093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4501073" y="4692134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2.45GHz</a:t>
                </a:r>
                <a:endParaRPr lang="fr-FR" dirty="0"/>
              </a:p>
            </p:txBody>
          </p:sp>
        </p:grpSp>
        <p:sp>
          <p:nvSpPr>
            <p:cNvPr id="30" name="Flèche droite 29"/>
            <p:cNvSpPr/>
            <p:nvPr/>
          </p:nvSpPr>
          <p:spPr>
            <a:xfrm>
              <a:off x="533400" y="5340236"/>
              <a:ext cx="606480" cy="414495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HF</a:t>
              </a:r>
              <a:endParaRPr lang="fr-FR" sz="1600" dirty="0"/>
            </a:p>
          </p:txBody>
        </p:sp>
      </p:grp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1796247" y="6098920"/>
            <a:ext cx="64633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CST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Ions extraction</a:t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/>
              <a:t>Potential</a:t>
            </a:r>
            <a:r>
              <a:rPr lang="fr-FR" dirty="0" smtClean="0"/>
              <a:t> + geometry + electrostatic</a:t>
            </a:r>
            <a:endParaRPr lang="fr-FR" dirty="0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57158" y="2506652"/>
            <a:ext cx="4537075" cy="2889251"/>
            <a:chOff x="158" y="1344"/>
            <a:chExt cx="2858" cy="1820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58" y="1344"/>
              <a:ext cx="2858" cy="1620"/>
              <a:chOff x="15264" y="8210"/>
              <a:chExt cx="3785" cy="2145"/>
            </a:xfrm>
          </p:grpSpPr>
          <p:grpSp>
            <p:nvGrpSpPr>
              <p:cNvPr id="7" name="Group 39"/>
              <p:cNvGrpSpPr>
                <a:grpSpLocks noChangeAspect="1"/>
              </p:cNvGrpSpPr>
              <p:nvPr/>
            </p:nvGrpSpPr>
            <p:grpSpPr bwMode="auto">
              <a:xfrm>
                <a:off x="15264" y="8210"/>
                <a:ext cx="3785" cy="2145"/>
                <a:chOff x="15072" y="5232"/>
                <a:chExt cx="3360" cy="1554"/>
              </a:xfrm>
            </p:grpSpPr>
            <p:sp>
              <p:nvSpPr>
                <p:cNvPr id="9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5072" y="5232"/>
                  <a:ext cx="3360" cy="1554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700"/>
                </a:p>
              </p:txBody>
            </p:sp>
            <p:pic>
              <p:nvPicPr>
                <p:cNvPr id="10" name="Picture 41" descr="SILHI-2000-122ma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5120" y="5280"/>
                  <a:ext cx="3287" cy="145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8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18000" y="9696"/>
                <a:ext cx="816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 b="1">
                    <a:solidFill>
                      <a:srgbClr val="0000FF"/>
                    </a:solidFill>
                    <a:sym typeface="Symbol" pitchFamily="18" charset="2"/>
                  </a:rPr>
                  <a:t></a:t>
                </a:r>
                <a:r>
                  <a:rPr lang="en-US" sz="900" b="1">
                    <a:solidFill>
                      <a:srgbClr val="FF0000"/>
                    </a:solidFill>
                  </a:rPr>
                  <a:t>25 </a:t>
                </a:r>
                <a:r>
                  <a:rPr lang="en-US" sz="900" b="1">
                    <a:solidFill>
                      <a:srgbClr val="0000FF"/>
                    </a:solidFill>
                  </a:rPr>
                  <a:t>mrad</a:t>
                </a:r>
                <a:endParaRPr lang="en-US" sz="900" b="1">
                  <a:solidFill>
                    <a:srgbClr val="FF0000"/>
                  </a:solidFill>
                </a:endParaRPr>
              </a:p>
              <a:p>
                <a:r>
                  <a:rPr lang="en-US" sz="900" b="1">
                    <a:solidFill>
                      <a:srgbClr val="0000FF"/>
                    </a:solidFill>
                  </a:rPr>
                  <a:t>r</a:t>
                </a:r>
                <a:r>
                  <a:rPr lang="en-US" sz="900" b="1" baseline="-25000">
                    <a:solidFill>
                      <a:srgbClr val="0000FF"/>
                    </a:solidFill>
                  </a:rPr>
                  <a:t>f</a:t>
                </a:r>
                <a:r>
                  <a:rPr lang="en-US" sz="900" b="1">
                    <a:solidFill>
                      <a:srgbClr val="0000FF"/>
                    </a:solidFill>
                  </a:rPr>
                  <a:t>=</a:t>
                </a:r>
                <a:r>
                  <a:rPr lang="en-US" sz="900" b="1">
                    <a:solidFill>
                      <a:srgbClr val="FF0000"/>
                    </a:solidFill>
                  </a:rPr>
                  <a:t>10 </a:t>
                </a:r>
                <a:r>
                  <a:rPr lang="en-US" sz="900" b="1">
                    <a:solidFill>
                      <a:srgbClr val="0000FF"/>
                    </a:solidFill>
                  </a:rPr>
                  <a:t>mm</a:t>
                </a:r>
              </a:p>
            </p:txBody>
          </p:sp>
        </p:grpSp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249" y="2931"/>
              <a:ext cx="1124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/>
                <a:t>AXCEL code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5614958" y="1857364"/>
            <a:ext cx="3044825" cy="3827463"/>
            <a:chOff x="3470" y="935"/>
            <a:chExt cx="1918" cy="2411"/>
          </a:xfrm>
        </p:grpSpPr>
        <p:pic>
          <p:nvPicPr>
            <p:cNvPr id="12" name="Picture 43" descr="img-poster-3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" y="935"/>
              <a:ext cx="1918" cy="2314"/>
            </a:xfrm>
            <a:prstGeom prst="rect">
              <a:avLst/>
            </a:pr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3" name="Text Box 45"/>
            <p:cNvSpPr txBox="1">
              <a:spLocks noChangeArrowheads="1"/>
            </p:cNvSpPr>
            <p:nvPr/>
          </p:nvSpPr>
          <p:spPr bwMode="auto">
            <a:xfrm>
              <a:off x="3923" y="3113"/>
              <a:ext cx="906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/>
                <a:t>Opera code</a:t>
              </a:r>
            </a:p>
          </p:txBody>
        </p:sp>
      </p:grpSp>
      <p:sp>
        <p:nvSpPr>
          <p:cNvPr id="14" name="Flèche courbée vers le bas 13"/>
          <p:cNvSpPr/>
          <p:nvPr/>
        </p:nvSpPr>
        <p:spPr>
          <a:xfrm>
            <a:off x="2571736" y="1506520"/>
            <a:ext cx="3500462" cy="1000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e bas 14"/>
          <p:cNvSpPr/>
          <p:nvPr/>
        </p:nvSpPr>
        <p:spPr>
          <a:xfrm rot="10800000">
            <a:off x="2536017" y="5083866"/>
            <a:ext cx="3571900" cy="1000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Ion Source developped at CEA Saclay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3757"/>
              </p:ext>
            </p:extLst>
          </p:nvPr>
        </p:nvGraphicFramePr>
        <p:xfrm>
          <a:off x="1066800" y="1066800"/>
          <a:ext cx="7292550" cy="296022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52600"/>
                <a:gridCol w="1752600"/>
                <a:gridCol w="1752600"/>
                <a:gridCol w="2034750"/>
              </a:tblGrid>
              <a:tr h="491348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Projet</a:t>
                      </a:r>
                      <a:r>
                        <a:rPr lang="en-US" sz="1400" baseline="0" noProof="0" dirty="0" smtClean="0"/>
                        <a:t> /Source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High Voltage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Current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Magnetique</a:t>
                      </a:r>
                      <a:r>
                        <a:rPr lang="en-US" sz="1400" noProof="0" dirty="0" smtClean="0"/>
                        <a:t> Configuration</a:t>
                      </a:r>
                      <a:endParaRPr lang="en-US" sz="1400" noProof="0" dirty="0"/>
                    </a:p>
                  </a:txBody>
                  <a:tcPr/>
                </a:tc>
              </a:tr>
              <a:tr h="28467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SILHI </a:t>
                      </a:r>
                      <a:r>
                        <a:rPr lang="en-US" sz="1400" noProof="0" dirty="0" smtClean="0">
                          <a:sym typeface="Wingdings" pitchFamily="2" charset="2"/>
                        </a:rPr>
                        <a:t> IPHI 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100kV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100mA H+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Coils</a:t>
                      </a:r>
                      <a:endParaRPr lang="en-US" sz="1400" noProof="0" dirty="0"/>
                    </a:p>
                  </a:txBody>
                  <a:tcPr/>
                </a:tc>
              </a:tr>
              <a:tr h="491348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IFMIF </a:t>
                      </a:r>
                      <a:r>
                        <a:rPr lang="en-US" sz="1400" noProof="0" dirty="0" smtClean="0">
                          <a:sym typeface="Wingdings" pitchFamily="2" charset="2"/>
                        </a:rPr>
                        <a:t>EVEDA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100kV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140mA D+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Coils</a:t>
                      </a:r>
                    </a:p>
                  </a:txBody>
                  <a:tcPr/>
                </a:tc>
              </a:tr>
              <a:tr h="491348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SPIRAL2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20kV</a:t>
                      </a:r>
                    </a:p>
                    <a:p>
                      <a:pPr algn="ctr"/>
                      <a:r>
                        <a:rPr lang="en-US" sz="1400" noProof="0" dirty="0" smtClean="0"/>
                        <a:t>40kV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5mA H+</a:t>
                      </a:r>
                    </a:p>
                    <a:p>
                      <a:pPr algn="ctr"/>
                      <a:r>
                        <a:rPr lang="en-US" sz="1400" noProof="0" dirty="0" smtClean="0"/>
                        <a:t>5mA D+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Permanent Magnets</a:t>
                      </a:r>
                      <a:endParaRPr lang="en-US" sz="1400" noProof="0" dirty="0"/>
                    </a:p>
                  </a:txBody>
                  <a:tcPr/>
                </a:tc>
              </a:tr>
              <a:tr h="491348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ALISES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40kV</a:t>
                      </a:r>
                    </a:p>
                    <a:p>
                      <a:pPr algn="ctr"/>
                      <a:r>
                        <a:rPr lang="en-US" sz="1400" noProof="0" dirty="0" smtClean="0"/>
                        <a:t>100kV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15mA</a:t>
                      </a:r>
                    </a:p>
                    <a:p>
                      <a:pPr algn="ctr"/>
                      <a:r>
                        <a:rPr lang="en-US" sz="1400" noProof="0" dirty="0" smtClean="0"/>
                        <a:t>Not yet tested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Coils</a:t>
                      </a:r>
                    </a:p>
                  </a:txBody>
                  <a:tcPr/>
                </a:tc>
              </a:tr>
              <a:tr h="28467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SILAP-1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40kV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30mA / 60mA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Permanent Magnets</a:t>
                      </a:r>
                    </a:p>
                  </a:txBody>
                  <a:tcPr/>
                </a:tc>
              </a:tr>
              <a:tr h="28467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SILHI2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50kV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40mA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Permanent Magnets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228600" y="4287760"/>
            <a:ext cx="2483701" cy="2425837"/>
            <a:chOff x="228600" y="4287760"/>
            <a:chExt cx="2483701" cy="2425837"/>
          </a:xfrm>
        </p:grpSpPr>
        <p:pic>
          <p:nvPicPr>
            <p:cNvPr id="7" name="Picture 2" descr="D:\POSTER CONFERENCE\2011-07 leda\Source\Source 6.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287760"/>
              <a:ext cx="2483701" cy="24258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1600200" y="6248400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IFMIF-1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324683" y="4283713"/>
            <a:ext cx="2744626" cy="2426284"/>
            <a:chOff x="6324683" y="4283713"/>
            <a:chExt cx="2744626" cy="242628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83" y="4283713"/>
              <a:ext cx="2744626" cy="24262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6477000" y="4387334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SILAP-1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971800" y="4249114"/>
            <a:ext cx="3048000" cy="2451149"/>
            <a:chOff x="2971800" y="4249114"/>
            <a:chExt cx="3048000" cy="245114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249114"/>
              <a:ext cx="3048000" cy="245114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3352800" y="4572000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SP2</a:t>
              </a:r>
              <a:endParaRPr lang="fr-FR" dirty="0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emi-tour 22"/>
          <p:cNvSpPr/>
          <p:nvPr/>
        </p:nvSpPr>
        <p:spPr>
          <a:xfrm rot="5400000">
            <a:off x="2571750" y="-209550"/>
            <a:ext cx="4000500" cy="8839200"/>
          </a:xfrm>
          <a:prstGeom prst="uturnArrow">
            <a:avLst>
              <a:gd name="adj1" fmla="val 18887"/>
              <a:gd name="adj2" fmla="val 25000"/>
              <a:gd name="adj3" fmla="val 18886"/>
              <a:gd name="adj4" fmla="val 25761"/>
              <a:gd name="adj5" fmla="val 9946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59531"/>
            <a:ext cx="7086600" cy="949326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SILHI Source </a:t>
            </a:r>
          </a:p>
        </p:txBody>
      </p:sp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1" b="20515"/>
          <a:stretch>
            <a:fillRect/>
          </a:stretch>
        </p:blipFill>
        <p:spPr bwMode="auto">
          <a:xfrm>
            <a:off x="6096000" y="1275716"/>
            <a:ext cx="2633622" cy="19545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67600" y="6492875"/>
            <a:ext cx="1524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228600" y="903288"/>
            <a:ext cx="2882900" cy="2619375"/>
            <a:chOff x="3944" y="2482"/>
            <a:chExt cx="1816" cy="1650"/>
          </a:xfrm>
        </p:grpSpPr>
        <p:pic>
          <p:nvPicPr>
            <p:cNvPr id="13" name="Picture 14" descr="trajt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" y="2777"/>
              <a:ext cx="1816" cy="1355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944" y="2482"/>
              <a:ext cx="18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600" dirty="0">
                  <a:solidFill>
                    <a:srgbClr val="DA8700"/>
                  </a:solidFill>
                  <a:latin typeface="Times New Roman" pitchFamily="18" charset="0"/>
                  <a:sym typeface="Wingdings" pitchFamily="2" charset="2"/>
                </a:rPr>
                <a:t></a:t>
              </a:r>
              <a:r>
                <a:rPr lang="fr-FR" sz="1600" dirty="0">
                  <a:solidFill>
                    <a:srgbClr val="DA8700"/>
                  </a:solidFill>
                  <a:latin typeface="Times New Roman" pitchFamily="18" charset="0"/>
                </a:rPr>
                <a:t> </a:t>
              </a:r>
              <a:r>
                <a:rPr lang="fr-FR" sz="1600" dirty="0" err="1">
                  <a:latin typeface="Times New Roman" pitchFamily="18" charset="0"/>
                </a:rPr>
                <a:t>Beam</a:t>
              </a:r>
              <a:r>
                <a:rPr lang="fr-FR" sz="1600" dirty="0">
                  <a:solidFill>
                    <a:srgbClr val="DA8700"/>
                  </a:solidFill>
                  <a:latin typeface="Times New Roman" pitchFamily="18" charset="0"/>
                </a:rPr>
                <a:t> </a:t>
              </a:r>
              <a:r>
                <a:rPr lang="fr-FR" sz="1600" dirty="0">
                  <a:latin typeface="Times New Roman" pitchFamily="18" charset="0"/>
                </a:rPr>
                <a:t>Extraction  (10 kW)</a:t>
              </a:r>
            </a:p>
          </p:txBody>
        </p:sp>
      </p:grpSp>
      <p:pic>
        <p:nvPicPr>
          <p:cNvPr id="16" name="Picture 27" descr="TubeAcc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30376"/>
            <a:ext cx="1794670" cy="205906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999882" y="4000238"/>
            <a:ext cx="3198046" cy="2319338"/>
            <a:chOff x="0" y="528"/>
            <a:chExt cx="2544" cy="1845"/>
          </a:xfrm>
          <a:solidFill>
            <a:schemeClr val="bg1"/>
          </a:solidFill>
        </p:grpSpPr>
        <p:graphicFrame>
          <p:nvGraphicFramePr>
            <p:cNvPr id="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0804310"/>
                </p:ext>
              </p:extLst>
            </p:nvPr>
          </p:nvGraphicFramePr>
          <p:xfrm>
            <a:off x="0" y="782"/>
            <a:ext cx="2544" cy="1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7" name="Chart" r:id="rId7" imgW="9201531" imgH="5753405" progId="Excel.Chart.8">
                    <p:link/>
                  </p:oleObj>
                </mc:Choice>
                <mc:Fallback>
                  <p:oleObj name="Chart" r:id="rId7" imgW="9201531" imgH="5753405" progId="Excel.Chart.8">
                    <p:link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782"/>
                          <a:ext cx="2544" cy="159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48" y="528"/>
              <a:ext cx="2184" cy="2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omic Sans MS" pitchFamily="66" charset="0"/>
                </a:rPr>
                <a:t>Deuteron beam</a:t>
              </a:r>
            </a:p>
          </p:txBody>
        </p:sp>
      </p:grpSp>
      <p:pic>
        <p:nvPicPr>
          <p:cNvPr id="24" name="Picture 7" descr="Photo cross 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25" y="4216050"/>
            <a:ext cx="2344199" cy="1716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23656" y="1241028"/>
            <a:ext cx="149630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 smtClean="0"/>
              <a:t>AXCEL CODE</a:t>
            </a:r>
            <a:endParaRPr lang="fr-FR" sz="16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3644900" y="212463"/>
            <a:ext cx="1903412" cy="3787775"/>
            <a:chOff x="3644900" y="73660"/>
            <a:chExt cx="1903412" cy="3787775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644900" y="73660"/>
              <a:ext cx="1903412" cy="3787775"/>
              <a:chOff x="4267" y="6"/>
              <a:chExt cx="1199" cy="2386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4267" y="481"/>
                <a:ext cx="1199" cy="1911"/>
                <a:chOff x="4267" y="103"/>
                <a:chExt cx="1199" cy="1911"/>
              </a:xfrm>
            </p:grpSpPr>
            <p:pic>
              <p:nvPicPr>
                <p:cNvPr id="10" name="Picture 5" descr="bmod-SILHI-0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7" y="103"/>
                  <a:ext cx="1142" cy="986"/>
                </a:xfrm>
                <a:prstGeom prst="rect">
                  <a:avLst/>
                </a:prstGeom>
                <a:ln w="127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6" descr="bmod-phi10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88" y="1116"/>
                  <a:ext cx="1078" cy="898"/>
                </a:xfrm>
                <a:prstGeom prst="rect">
                  <a:avLst/>
                </a:prstGeom>
                <a:ln w="127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4294" y="6"/>
                <a:ext cx="1064" cy="52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dk1"/>
                    </a:solidFill>
                  </a:rPr>
                  <a:t>Magnetic and electrostatic calculations</a:t>
                </a:r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3971651" y="2240579"/>
              <a:ext cx="1404552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600" dirty="0" err="1"/>
                <a:t>O</a:t>
              </a:r>
              <a:r>
                <a:rPr lang="fr-FR" sz="1600" dirty="0" err="1" smtClean="0"/>
                <a:t>pera</a:t>
              </a:r>
              <a:r>
                <a:rPr lang="fr-FR" sz="1600" dirty="0" smtClean="0"/>
                <a:t> CODE</a:t>
              </a:r>
              <a:endParaRPr lang="fr-FR" sz="1600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3443812" y="6410356"/>
            <a:ext cx="33379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Source working since years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969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emi-tour 12"/>
          <p:cNvSpPr/>
          <p:nvPr/>
        </p:nvSpPr>
        <p:spPr>
          <a:xfrm rot="5400000">
            <a:off x="2614547" y="-209550"/>
            <a:ext cx="4000500" cy="8839200"/>
          </a:xfrm>
          <a:prstGeom prst="uturnArrow">
            <a:avLst>
              <a:gd name="adj1" fmla="val 18887"/>
              <a:gd name="adj2" fmla="val 25000"/>
              <a:gd name="adj3" fmla="val 18886"/>
              <a:gd name="adj4" fmla="val 25761"/>
              <a:gd name="adj5" fmla="val 9946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7885" y="76199"/>
            <a:ext cx="4466633" cy="762001"/>
          </a:xfrm>
        </p:spPr>
        <p:txBody>
          <a:bodyPr>
            <a:normAutofit/>
          </a:bodyPr>
          <a:lstStyle/>
          <a:p>
            <a:r>
              <a:rPr lang="fr-FR" dirty="0" smtClean="0"/>
              <a:t>IFMIF </a:t>
            </a:r>
            <a:r>
              <a:rPr lang="fr-FR" dirty="0" err="1" smtClean="0"/>
              <a:t>Injector</a:t>
            </a:r>
            <a:r>
              <a:rPr lang="fr-FR" dirty="0" smtClean="0"/>
              <a:t> at Saclay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19997" y="6492875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86" descr="D:\IFMIF\Injecteur\Photos-Construction-Injecteur\Juillet 2011 (Alain)\IMG_73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10730" r="13557"/>
          <a:stretch/>
        </p:blipFill>
        <p:spPr bwMode="auto">
          <a:xfrm>
            <a:off x="6748397" y="204423"/>
            <a:ext cx="2106431" cy="372854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151" descr="\\Dapdc5\gobin\My Documents\IFMIF_12Oct2009\InjecteurIFMIF\Résultats début2011\TEK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73" y="4276427"/>
            <a:ext cx="2236282" cy="184771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b="15057"/>
          <a:stretch>
            <a:fillRect/>
          </a:stretch>
        </p:blipFill>
        <p:spPr bwMode="auto">
          <a:xfrm>
            <a:off x="3886200" y="4590900"/>
            <a:ext cx="1947189" cy="129671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9" descr="\\Dapdc5\gobin\My Documents\IFMIF_12Oct2009\InjecteurIFMIF\PrépaConstruction\Mécanique LBE\Images Juillet 2010\Source\Source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6"/>
          <a:stretch>
            <a:fillRect/>
          </a:stretch>
        </p:blipFill>
        <p:spPr bwMode="auto">
          <a:xfrm>
            <a:off x="3776597" y="1421130"/>
            <a:ext cx="2565276" cy="228022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67" descr="poster02 copi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7" y="4290730"/>
            <a:ext cx="2409441" cy="18191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113015" y="990600"/>
            <a:ext cx="3301372" cy="3190875"/>
            <a:chOff x="70218" y="990600"/>
            <a:chExt cx="3301372" cy="3190875"/>
          </a:xfrm>
        </p:grpSpPr>
        <p:grpSp>
          <p:nvGrpSpPr>
            <p:cNvPr id="9" name="Groupe 8"/>
            <p:cNvGrpSpPr/>
            <p:nvPr/>
          </p:nvGrpSpPr>
          <p:grpSpPr>
            <a:xfrm>
              <a:off x="70218" y="990600"/>
              <a:ext cx="2139582" cy="1630341"/>
              <a:chOff x="70218" y="990600"/>
              <a:chExt cx="2139582" cy="1630341"/>
            </a:xfrm>
          </p:grpSpPr>
          <p:pic>
            <p:nvPicPr>
              <p:cNvPr id="16" name="Picture 679" descr="3D-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854" y="990600"/>
                <a:ext cx="2023946" cy="1630341"/>
              </a:xfrm>
              <a:prstGeom prst="rect">
                <a:avLst/>
              </a:prstGeom>
              <a:ln w="127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70218" y="1021903"/>
                <a:ext cx="1896502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OPERA 3D CODE</a:t>
                </a:r>
                <a:endParaRPr lang="fr-FR" sz="1600" dirty="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855403" y="2381250"/>
              <a:ext cx="2516187" cy="1800225"/>
              <a:chOff x="855403" y="2381250"/>
              <a:chExt cx="2516187" cy="1800225"/>
            </a:xfrm>
          </p:grpSpPr>
          <p:pic>
            <p:nvPicPr>
              <p:cNvPr id="18" name="Picture 4" descr="fi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55403" y="2381250"/>
                <a:ext cx="2516187" cy="1800225"/>
              </a:xfrm>
              <a:prstGeom prst="rect">
                <a:avLst/>
              </a:prstGeom>
              <a:ln w="127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9" name="ZoneTexte 18"/>
              <p:cNvSpPr txBox="1"/>
              <p:nvPr/>
            </p:nvSpPr>
            <p:spPr>
              <a:xfrm>
                <a:off x="892574" y="2436275"/>
                <a:ext cx="1496307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AXCEL CODE</a:t>
                </a:r>
                <a:endParaRPr lang="fr-FR" sz="1600" dirty="0"/>
              </a:p>
            </p:txBody>
          </p:sp>
        </p:grpSp>
      </p:grpSp>
      <p:sp>
        <p:nvSpPr>
          <p:cNvPr id="21" name="ZoneTexte 20"/>
          <p:cNvSpPr txBox="1"/>
          <p:nvPr/>
        </p:nvSpPr>
        <p:spPr>
          <a:xfrm>
            <a:off x="3419860" y="6353457"/>
            <a:ext cx="35905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Source delivered in Rokkasho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071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Thème1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4137</TotalTime>
  <Words>1080</Words>
  <Application>Microsoft Office PowerPoint</Application>
  <PresentationFormat>Affichage à l'écran (4:3)</PresentationFormat>
  <Paragraphs>290</Paragraphs>
  <Slides>22</Slides>
  <Notes>1</Notes>
  <HiddenSlides>0</HiddenSlides>
  <MMClips>0</MMClips>
  <ScaleCrop>false</ScaleCrop>
  <HeadingPairs>
    <vt:vector size="8" baseType="variant">
      <vt:variant>
        <vt:lpstr>Thème</vt:lpstr>
      </vt:variant>
      <vt:variant>
        <vt:i4>1</vt:i4>
      </vt:variant>
      <vt:variant>
        <vt:lpstr>Liaisons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Thème1</vt:lpstr>
      <vt:lpstr>D:\SILHI\deutons\Lecroy\run deuton.xls!G EC2</vt:lpstr>
      <vt:lpstr>…quation</vt:lpstr>
      <vt:lpstr>Equation</vt:lpstr>
      <vt:lpstr>experiences  of Ion Source commissioning at CEA Saclay</vt:lpstr>
      <vt:lpstr>Summary</vt:lpstr>
      <vt:lpstr>Ion source design</vt:lpstr>
      <vt:lpstr>Principle ECR</vt:lpstr>
      <vt:lpstr>Simulations of heating zone magnetism + RF</vt:lpstr>
      <vt:lpstr>Ions extraction  Potential + geometry + electrostatic</vt:lpstr>
      <vt:lpstr>Ion Source developped at CEA Saclay</vt:lpstr>
      <vt:lpstr>SILHI Source </vt:lpstr>
      <vt:lpstr>IFMIF Injector at Saclay</vt:lpstr>
      <vt:lpstr>SPIRAL2 injector at Saclay</vt:lpstr>
      <vt:lpstr>Technic to be mastered</vt:lpstr>
      <vt:lpstr>Ion source characterization during commissioning</vt:lpstr>
      <vt:lpstr>Setup up for source commissioning  Magnetic measurements</vt:lpstr>
      <vt:lpstr>Setup up for source commissioning  Vacuum &amp; electrostatic formation of electrodes</vt:lpstr>
      <vt:lpstr>Setup up for source commissioning  Gas injection, Plasma Ignition &amp; tunning (2)</vt:lpstr>
      <vt:lpstr>Setup up for source commissioning  Gas injection, Plasma Ignition &amp; tunning (1)</vt:lpstr>
      <vt:lpstr>Setup up for source commissioning  current measurement</vt:lpstr>
      <vt:lpstr>Setup up for source commissioning  proton and ion fraction</vt:lpstr>
      <vt:lpstr>Setup up for source commissioning  emu</vt:lpstr>
      <vt:lpstr>Setup up for source commissioning  Long time run</vt:lpstr>
      <vt:lpstr>Setup up for source commissioning  Long time run (SPIRAL2)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TUSKE  Olivier</dc:creator>
  <cp:lastModifiedBy>TUSKE  Olivier</cp:lastModifiedBy>
  <cp:revision>129</cp:revision>
  <dcterms:created xsi:type="dcterms:W3CDTF">2006-08-16T00:00:00Z</dcterms:created>
  <dcterms:modified xsi:type="dcterms:W3CDTF">2014-04-07T09:29:43Z</dcterms:modified>
</cp:coreProperties>
</file>