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m4v"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2" r:id="rId2"/>
  </p:sldMasterIdLst>
  <p:notesMasterIdLst>
    <p:notesMasterId r:id="rId14"/>
  </p:notesMasterIdLst>
  <p:handoutMasterIdLst>
    <p:handoutMasterId r:id="rId15"/>
  </p:handoutMasterIdLst>
  <p:sldIdLst>
    <p:sldId id="286" r:id="rId3"/>
    <p:sldId id="423" r:id="rId4"/>
    <p:sldId id="418" r:id="rId5"/>
    <p:sldId id="424" r:id="rId6"/>
    <p:sldId id="411" r:id="rId7"/>
    <p:sldId id="420" r:id="rId8"/>
    <p:sldId id="422" r:id="rId9"/>
    <p:sldId id="417" r:id="rId10"/>
    <p:sldId id="421" r:id="rId11"/>
    <p:sldId id="415" r:id="rId12"/>
    <p:sldId id="416" r:id="rId13"/>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491FF"/>
    <a:srgbClr val="0000FF"/>
    <a:srgbClr val="D000D0"/>
    <a:srgbClr val="0000C3"/>
    <a:srgbClr val="2E72C6"/>
    <a:srgbClr val="2968E1"/>
    <a:srgbClr val="00E100"/>
    <a:srgbClr val="FF7D00"/>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712" autoAdjust="0"/>
    <p:restoredTop sz="99668" autoAdjust="0"/>
  </p:normalViewPr>
  <p:slideViewPr>
    <p:cSldViewPr snapToGrid="0" snapToObjects="1">
      <p:cViewPr>
        <p:scale>
          <a:sx n="108" d="100"/>
          <a:sy n="108" d="100"/>
        </p:scale>
        <p:origin x="-80" y="-80"/>
      </p:cViewPr>
      <p:guideLst>
        <p:guide orient="horz" pos="1232"/>
        <p:guide orient="horz" pos="908"/>
        <p:guide pos="49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1" d="100"/>
        <a:sy n="141"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A3AE58-0CB7-2B49-BC2B-99543F812727}" type="datetimeFigureOut">
              <a:rPr lang="sv-SE" smtClean="0"/>
              <a:t>08/04/14</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00A657-9475-004C-BDED-BB6C61EC9492}" type="slidenum">
              <a:rPr lang="sv-SE" smtClean="0"/>
              <a:t>‹#›</a:t>
            </a:fld>
            <a:endParaRPr lang="sv-SE"/>
          </a:p>
        </p:txBody>
      </p:sp>
    </p:spTree>
    <p:extLst>
      <p:ext uri="{BB962C8B-B14F-4D97-AF65-F5344CB8AC3E}">
        <p14:creationId xmlns:p14="http://schemas.microsoft.com/office/powerpoint/2010/main" val="40564104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441830-0E87-9D46-A15F-C0C0B780FA23}" type="datetimeFigureOut">
              <a:rPr lang="sv-SE" smtClean="0"/>
              <a:t>08/04/14</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E0035E-6164-C447-BCFF-46EC70F74028}" type="slidenum">
              <a:rPr lang="sv-SE" smtClean="0"/>
              <a:t>‹#›</a:t>
            </a:fld>
            <a:endParaRPr lang="sv-SE"/>
          </a:p>
        </p:txBody>
      </p:sp>
    </p:spTree>
    <p:extLst>
      <p:ext uri="{BB962C8B-B14F-4D97-AF65-F5344CB8AC3E}">
        <p14:creationId xmlns:p14="http://schemas.microsoft.com/office/powerpoint/2010/main" val="82942122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593512" y="-1"/>
            <a:ext cx="5762624" cy="1441451"/>
          </a:xfrm>
        </p:spPr>
        <p:txBody>
          <a:bodyPr/>
          <a:lstStyle/>
          <a:p>
            <a:r>
              <a:rPr lang="sv-SE" smtClean="0"/>
              <a:t>Klicka här för att ändra format</a:t>
            </a:r>
            <a:endParaRPr lang="sv-SE"/>
          </a:p>
        </p:txBody>
      </p:sp>
      <p:cxnSp>
        <p:nvCxnSpPr>
          <p:cNvPr id="3"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6384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A1AB6FA8-2747-8B48-B875-7188D7D52357}" type="datetime1">
              <a:rPr lang="sv-SE" smtClean="0"/>
              <a:t>08/04/14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1932584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968581D5-AA54-714D-95DB-FC2D521B139D}" type="datetime1">
              <a:rPr lang="sv-SE" smtClean="0"/>
              <a:t>08/04/14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1704101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8DB87EBA-003E-894C-98C0-8C1EF1E9C0CE}" type="datetime1">
              <a:rPr lang="sv-SE" smtClean="0"/>
              <a:t>08/04/14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t>‹#›</a:t>
            </a:fld>
            <a:endParaRPr lang="sv-SE"/>
          </a:p>
        </p:txBody>
      </p:sp>
      <p:cxnSp>
        <p:nvCxnSpPr>
          <p:cNvPr id="8"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165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FF401DC-9CB6-C94C-A035-AE4D557374BC}" type="datetime1">
              <a:rPr lang="sv-SE" smtClean="0"/>
              <a:t>08/04/14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1033458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CF5BB0AE-5A3A-F04D-A9F3-EAE846CBBB6B}" type="datetime1">
              <a:rPr lang="sv-SE" smtClean="0"/>
              <a:t>08/04/14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3750237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äng">
    <p:bg>
      <p:bgPr>
        <a:solidFill>
          <a:srgbClr val="0094CA"/>
        </a:solidFill>
        <a:effectLst/>
      </p:bgPr>
    </p:bg>
    <p:spTree>
      <p:nvGrpSpPr>
        <p:cNvPr id="1" name=""/>
        <p:cNvGrpSpPr/>
        <p:nvPr/>
      </p:nvGrpSpPr>
      <p:grpSpPr>
        <a:xfrm>
          <a:off x="0" y="0"/>
          <a:ext cx="0" cy="0"/>
          <a:chOff x="0" y="0"/>
          <a:chExt cx="0" cy="0"/>
        </a:xfrm>
      </p:grpSpPr>
      <p:sp>
        <p:nvSpPr>
          <p:cNvPr id="7" name="Rektangel 6"/>
          <p:cNvSpPr/>
          <p:nvPr userDrawn="1"/>
        </p:nvSpPr>
        <p:spPr>
          <a:xfrm>
            <a:off x="0" y="0"/>
            <a:ext cx="9144000" cy="1682749"/>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pic>
        <p:nvPicPr>
          <p:cNvPr id="11" name="Bildobjekt 10" descr="ESS-logga-blå.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02756" y="362809"/>
            <a:ext cx="1728000" cy="924480"/>
          </a:xfrm>
          <a:prstGeom prst="rect">
            <a:avLst/>
          </a:prstGeom>
        </p:spPr>
      </p:pic>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CEA79773-FC84-AC4D-9D28-F5B786E3C95F}" type="datetime1">
              <a:rPr lang="sv-SE" smtClean="0"/>
              <a:t>08/04/14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sp>
        <p:nvSpPr>
          <p:cNvPr id="9" name="Rubrik 1"/>
          <p:cNvSpPr>
            <a:spLocks noGrp="1"/>
          </p:cNvSpPr>
          <p:nvPr>
            <p:ph type="ctrTitle"/>
          </p:nvPr>
        </p:nvSpPr>
        <p:spPr>
          <a:xfrm>
            <a:off x="622138" y="130718"/>
            <a:ext cx="6290083" cy="1470025"/>
          </a:xfrm>
          <a:prstGeom prst="rect">
            <a:avLst/>
          </a:prstGeom>
          <a:noFill/>
        </p:spPr>
        <p:txBody>
          <a:bodyPr>
            <a:normAutofit/>
          </a:bodyPr>
          <a:lstStyle>
            <a:lvl1pPr algn="l">
              <a:defRPr sz="4000">
                <a:solidFill>
                  <a:srgbClr val="0094CA"/>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1361753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BEA9E1-7AD7-6240-9C3B-1E08A3B12048}" type="datetimeFigureOut">
              <a:rPr lang="en-US" smtClean="0"/>
              <a:t>08/04/14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A0B19-3108-6842-B7EE-B0AECDF3DE68}" type="slidenum">
              <a:rPr lang="en-US" smtClean="0"/>
              <a:t>‹#›</a:t>
            </a:fld>
            <a:endParaRPr lang="en-US"/>
          </a:p>
        </p:txBody>
      </p:sp>
    </p:spTree>
    <p:extLst>
      <p:ext uri="{BB962C8B-B14F-4D97-AF65-F5344CB8AC3E}">
        <p14:creationId xmlns:p14="http://schemas.microsoft.com/office/powerpoint/2010/main" val="1566133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Tree>
    <p:extLst>
      <p:ext uri="{BB962C8B-B14F-4D97-AF65-F5344CB8AC3E}">
        <p14:creationId xmlns:p14="http://schemas.microsoft.com/office/powerpoint/2010/main" val="687098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5EA9B50-EEBF-444C-B824-2C0A43D21C29}" type="datetime1">
              <a:rPr lang="sv-SE" smtClean="0"/>
              <a:t>08/04/14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3104809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3861D6AF-D5AE-CB4F-87B1-135CD6BE978E}" type="datetime1">
              <a:rPr lang="sv-SE" smtClean="0"/>
              <a:t>08/04/14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3789334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p:nvPr>
        </p:nvSpPr>
        <p:spPr>
          <a:xfrm>
            <a:off x="593513" y="1955801"/>
            <a:ext cx="4766944" cy="3780620"/>
          </a:xfrm>
        </p:spPr>
        <p:txBody>
          <a:bodyPr lIns="0" tIns="0" rIns="0" bIns="0">
            <a:noAutofit/>
          </a:bodyPr>
          <a:lstStyle>
            <a:lvl1pPr marL="342900" indent="-342900" algn="l">
              <a:lnSpc>
                <a:spcPct val="90000"/>
              </a:lnSpc>
              <a:buFont typeface="Arial"/>
              <a:buChar char="•"/>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2" name="Rubrik 1"/>
          <p:cNvSpPr>
            <a:spLocks noGrp="1"/>
          </p:cNvSpPr>
          <p:nvPr>
            <p:ph type="title"/>
          </p:nvPr>
        </p:nvSpPr>
        <p:spPr>
          <a:xfrm>
            <a:off x="593512" y="-1"/>
            <a:ext cx="5762624" cy="1441451"/>
          </a:xfrm>
        </p:spPr>
        <p:txBody>
          <a:bodyPr/>
          <a:lstStyle/>
          <a:p>
            <a:r>
              <a:rPr lang="sv-SE" smtClean="0"/>
              <a:t>Klicka här för att ändra format</a:t>
            </a:r>
            <a:endParaRPr lang="sv-SE"/>
          </a:p>
        </p:txBody>
      </p:sp>
      <p:sp>
        <p:nvSpPr>
          <p:cNvPr id="6" name="Rektangel med rundade hörn 5"/>
          <p:cNvSpPr/>
          <p:nvPr userDrawn="1"/>
        </p:nvSpPr>
        <p:spPr>
          <a:xfrm>
            <a:off x="6205857" y="1955801"/>
            <a:ext cx="2479040" cy="2479040"/>
          </a:xfrm>
          <a:prstGeom prst="round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7" name="Rak 5"/>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1137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36223AFD-4241-5943-8971-1E78BBFD6498}" type="datetime1">
              <a:rPr lang="sv-SE" smtClean="0"/>
              <a:t>08/04/14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4096108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0335B3EA-4F05-F94F-97FA-8B911338AD11}" type="datetime1">
              <a:rPr lang="sv-SE" smtClean="0"/>
              <a:t>08/04/14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2926338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D51856E0-8F8D-C941-8AB5-18592FC9E816}" type="datetime1">
              <a:rPr lang="sv-SE" smtClean="0"/>
              <a:t>08/04/14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1982865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013EDE5E-57C8-6541-B04A-4FEA1C5CE2B2}" type="datetime1">
              <a:rPr lang="sv-SE" smtClean="0"/>
              <a:t>08/04/14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40930615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CFE4CEC7-2FA1-3A4A-BE3C-F5D796A3D98D}" type="datetime1">
              <a:rPr lang="sv-SE" smtClean="0"/>
              <a:t>08/04/14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31700504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56EC220F-A698-4F4F-8ACB-8805387EB33A}" type="datetime1">
              <a:rPr lang="sv-SE" smtClean="0"/>
              <a:t>08/04/14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4033934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E5A136A-0A85-2440-9BF1-343324EDBE1C}" type="datetime1">
              <a:rPr lang="sv-SE" smtClean="0"/>
              <a:t>08/04/14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1552661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BAB7375-6695-8140-8F0A-072BD445F54F}" type="datetime1">
              <a:rPr lang="sv-SE" smtClean="0"/>
              <a:t>08/04/14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824170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3" y="1955801"/>
            <a:ext cx="4766944" cy="3780620"/>
          </a:xfrm>
        </p:spPr>
        <p:txBody>
          <a:bodyPr lIns="0" tIns="0" rIns="0" bIns="0">
            <a:noAutofit/>
          </a:bodyPr>
          <a:lstStyle>
            <a:lvl1pPr marL="396900" marR="0" indent="-342900" algn="l" defTabSz="457200" rtl="0" eaLnBrk="1" fontAlgn="auto" latinLnBrk="0" hangingPunct="1">
              <a:lnSpc>
                <a:spcPct val="100000"/>
              </a:lnSpc>
              <a:spcBef>
                <a:spcPts val="1200"/>
              </a:spcBef>
              <a:spcAft>
                <a:spcPts val="600"/>
              </a:spcAft>
              <a:buClrTx/>
              <a:buSzTx/>
              <a:buFont typeface="Arial"/>
              <a:buChar char="•"/>
              <a:tabLst/>
              <a:defRPr sz="2400" b="0">
                <a:solidFill>
                  <a:schemeClr val="bg1"/>
                </a:solidFill>
              </a:defRPr>
            </a:lvl1pPr>
            <a:lvl2pPr marL="648000" marR="0" indent="-234000" algn="l" defTabSz="457200" rtl="0" eaLnBrk="1" fontAlgn="auto" latinLnBrk="0" hangingPunct="1">
              <a:lnSpc>
                <a:spcPct val="100000"/>
              </a:lnSpc>
              <a:spcBef>
                <a:spcPts val="200"/>
              </a:spcBef>
              <a:spcAft>
                <a:spcPts val="200"/>
              </a:spcAft>
              <a:buClrTx/>
              <a:buSzPct val="75000"/>
              <a:buFont typeface="Lucida Grande"/>
              <a:buChar char="-"/>
              <a:tabLst/>
              <a:defRPr sz="1800" baseline="0">
                <a:solidFill>
                  <a:srgbClr val="FFFFFF"/>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smtClean="0"/>
              <a:t>Blue bullet page</a:t>
            </a:r>
            <a:endParaRPr lang="sv-SE"/>
          </a:p>
        </p:txBody>
      </p:sp>
      <p:cxnSp>
        <p:nvCxnSpPr>
          <p:cNvPr id="4" name="Rak 5"/>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2186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Rubrikbild text">
    <p:bg>
      <p:bgRef idx="1001">
        <a:schemeClr val="bg1"/>
      </p:bgRef>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3" y="1955801"/>
            <a:ext cx="4766944" cy="3780620"/>
          </a:xfrm>
        </p:spPr>
        <p:txBody>
          <a:bodyPr lIns="0" tIns="0" rIns="0" bIns="0">
            <a:noAutofit/>
          </a:bodyPr>
          <a:lstStyle>
            <a:lvl1pPr marL="396900" marR="0" indent="-342900" algn="l" defTabSz="457200" rtl="0" eaLnBrk="1" fontAlgn="auto" latinLnBrk="0" hangingPunct="1">
              <a:lnSpc>
                <a:spcPct val="100000"/>
              </a:lnSpc>
              <a:spcBef>
                <a:spcPts val="1200"/>
              </a:spcBef>
              <a:spcAft>
                <a:spcPts val="600"/>
              </a:spcAft>
              <a:buClrTx/>
              <a:buSzTx/>
              <a:buFont typeface="Arial"/>
              <a:buChar char="•"/>
              <a:tabLst/>
              <a:defRPr sz="2400" b="0">
                <a:solidFill>
                  <a:srgbClr val="0094CA"/>
                </a:solidFill>
              </a:defRPr>
            </a:lvl1pPr>
            <a:lvl2pPr marL="648000" marR="0" indent="-234000" algn="l" defTabSz="457200" rtl="0" eaLnBrk="1" fontAlgn="auto" latinLnBrk="0" hangingPunct="1">
              <a:lnSpc>
                <a:spcPct val="100000"/>
              </a:lnSpc>
              <a:spcBef>
                <a:spcPts val="200"/>
              </a:spcBef>
              <a:spcAft>
                <a:spcPts val="200"/>
              </a:spcAft>
              <a:buClrTx/>
              <a:buSzPct val="75000"/>
              <a:buFont typeface="Lucida Grande"/>
              <a:buChar char="-"/>
              <a:tabLst/>
              <a:defRPr sz="1800" baseline="0">
                <a:solidFill>
                  <a:srgbClr val="0094CA"/>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smtClean="0"/>
              <a:t>White bullet page</a:t>
            </a:r>
            <a:endParaRPr lang="sv-SE"/>
          </a:p>
        </p:txBody>
      </p:sp>
      <p:cxnSp>
        <p:nvCxnSpPr>
          <p:cNvPr id="4" name="Rak 5"/>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489542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8913" y="0"/>
            <a:ext cx="6067426" cy="1441531"/>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569993" y="1964945"/>
            <a:ext cx="6536399" cy="40389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045A6A15-A2C2-0E41-9DE4-010C0B0B3333}" type="datetime1">
              <a:rPr lang="sv-SE" smtClean="0"/>
              <a:t>08/04/14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cxnSp>
        <p:nvCxnSpPr>
          <p:cNvPr id="7"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711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74CAB1DA-B944-6140-B7F5-AB5049DAE69B}" type="datetime1">
              <a:rPr lang="sv-SE" smtClean="0"/>
              <a:t>08/04/14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cxnSp>
        <p:nvCxnSpPr>
          <p:cNvPr id="7"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7211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17569FA7-588D-F242-B226-5AB564D508AA}" type="datetime1">
              <a:rPr lang="sv-SE" smtClean="0"/>
              <a:t>08/04/14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t>‹#›</a:t>
            </a:fld>
            <a:endParaRPr lang="sv-SE"/>
          </a:p>
        </p:txBody>
      </p:sp>
      <p:cxnSp>
        <p:nvCxnSpPr>
          <p:cNvPr id="8"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977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3CFDDC82-EAE6-AF49-8201-FFCF32064398}" type="datetime1">
              <a:rPr lang="sv-SE" smtClean="0"/>
              <a:t>08/04/14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38C62C7-F79B-CD4A-A5DF-5683BBEC4A65}" type="slidenum">
              <a:rPr lang="sv-SE" smtClean="0"/>
              <a:t>‹#›</a:t>
            </a:fld>
            <a:endParaRPr lang="sv-SE"/>
          </a:p>
        </p:txBody>
      </p:sp>
      <p:cxnSp>
        <p:nvCxnSpPr>
          <p:cNvPr id="10"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4596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E485DCD4-91F4-4C4C-B804-E8D3D9779EF3}" type="datetime1">
              <a:rPr lang="sv-SE" smtClean="0"/>
              <a:t>08/04/14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38C62C7-F79B-CD4A-A5DF-5683BBEC4A65}" type="slidenum">
              <a:rPr lang="sv-SE" smtClean="0"/>
              <a:t>‹#›</a:t>
            </a:fld>
            <a:endParaRPr lang="sv-SE"/>
          </a:p>
        </p:txBody>
      </p:sp>
      <p:cxnSp>
        <p:nvCxnSpPr>
          <p:cNvPr id="6"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17310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theme" Target="../theme/theme2.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593511" y="1964945"/>
            <a:ext cx="6536399" cy="4038981"/>
          </a:xfrm>
          <a:prstGeom prst="rect">
            <a:avLst/>
          </a:prstGeom>
        </p:spPr>
        <p:txBody>
          <a:bodyPr vert="horz" lIns="0" tIns="0" rIns="0" bIns="0" rtlCol="0">
            <a:no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94CA"/>
                </a:solidFill>
              </a:defRPr>
            </a:lvl1pPr>
          </a:lstStyle>
          <a:p>
            <a:fld id="{536FF277-5E8C-C849-958D-3EBBE89D3841}" type="datetime1">
              <a:rPr lang="sv-SE" smtClean="0"/>
              <a:t>08/04/14</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94CA"/>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94CA"/>
                </a:solidFill>
              </a:defRPr>
            </a:lvl1pPr>
          </a:lstStyle>
          <a:p>
            <a:fld id="{038C62C7-F79B-CD4A-A5DF-5683BBEC4A65}" type="slidenum">
              <a:rPr lang="sv-SE" smtClean="0"/>
              <a:pPr/>
              <a:t>‹#›</a:t>
            </a:fld>
            <a:endParaRPr lang="sv-SE"/>
          </a:p>
        </p:txBody>
      </p:sp>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pic>
        <p:nvPicPr>
          <p:cNvPr id="8" name="Bildobjekt 7" descr="ESS-vit-logga.png"/>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7326974" y="378759"/>
            <a:ext cx="1359826" cy="727507"/>
          </a:xfrm>
          <a:prstGeom prst="rect">
            <a:avLst/>
          </a:prstGeom>
        </p:spPr>
      </p:pic>
      <p:sp>
        <p:nvSpPr>
          <p:cNvPr id="11" name="Platshållare för rubrik 10"/>
          <p:cNvSpPr>
            <a:spLocks noGrp="1"/>
          </p:cNvSpPr>
          <p:nvPr>
            <p:ph type="title"/>
          </p:nvPr>
        </p:nvSpPr>
        <p:spPr>
          <a:xfrm>
            <a:off x="593512" y="-1"/>
            <a:ext cx="5762624" cy="1441451"/>
          </a:xfrm>
          <a:prstGeom prst="rect">
            <a:avLst/>
          </a:prstGeom>
        </p:spPr>
        <p:txBody>
          <a:bodyPr vert="horz" lIns="0" tIns="0" rIns="0" bIns="0" rtlCol="0" anchor="ctr">
            <a:noAutofit/>
          </a:bodyPr>
          <a:lstStyle/>
          <a:p>
            <a:r>
              <a:rPr lang="sv-SE" smtClean="0"/>
              <a:t>Klicka här för att ändra format</a:t>
            </a:r>
            <a:endParaRPr lang="sv-SE"/>
          </a:p>
        </p:txBody>
      </p:sp>
    </p:spTree>
    <p:extLst>
      <p:ext uri="{BB962C8B-B14F-4D97-AF65-F5344CB8AC3E}">
        <p14:creationId xmlns:p14="http://schemas.microsoft.com/office/powerpoint/2010/main" val="15720040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5" r:id="rId3"/>
    <p:sldLayoutId id="2147483676"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77" r:id="rId16"/>
  </p:sldLayoutIdLst>
  <p:hf hdr="0" ftr="0" dt="0"/>
  <p:txStyles>
    <p:titleStyle>
      <a:lvl1pPr algn="l" defTabSz="457200" rtl="0" eaLnBrk="1" latinLnBrk="0" hangingPunct="1">
        <a:spcBef>
          <a:spcPct val="0"/>
        </a:spcBef>
        <a:buNone/>
        <a:defRPr sz="2800" kern="1200">
          <a:solidFill>
            <a:schemeClr val="bg1"/>
          </a:solidFill>
          <a:latin typeface="+mj-lt"/>
          <a:ea typeface="+mj-ea"/>
          <a:cs typeface="+mj-cs"/>
        </a:defRPr>
      </a:lvl1pPr>
    </p:titleStyle>
    <p:bodyStyle>
      <a:lvl1pPr marL="0" indent="0" algn="l" defTabSz="457200" rtl="0" eaLnBrk="1" latinLnBrk="0" hangingPunct="1">
        <a:lnSpc>
          <a:spcPts val="2400"/>
        </a:lnSpc>
        <a:spcBef>
          <a:spcPct val="20000"/>
        </a:spcBef>
        <a:spcAft>
          <a:spcPts val="1200"/>
        </a:spcAft>
        <a:buFont typeface="Wingdings" charset="2"/>
        <a:buNone/>
        <a:defRPr sz="2000" kern="1200">
          <a:solidFill>
            <a:srgbClr val="0094CA"/>
          </a:solidFill>
          <a:latin typeface="+mn-lt"/>
          <a:ea typeface="+mn-ea"/>
          <a:cs typeface="+mn-cs"/>
        </a:defRPr>
      </a:lvl1pPr>
      <a:lvl2pPr marL="457200" indent="0" algn="l" defTabSz="457200" rtl="0" eaLnBrk="1" latinLnBrk="0" hangingPunct="1">
        <a:spcBef>
          <a:spcPct val="20000"/>
        </a:spcBef>
        <a:buFont typeface="Wingdings" charset="2"/>
        <a:buNone/>
        <a:defRPr sz="2000" kern="1200">
          <a:solidFill>
            <a:srgbClr val="0094CA"/>
          </a:solidFill>
          <a:latin typeface="+mn-lt"/>
          <a:ea typeface="+mn-ea"/>
          <a:cs typeface="+mn-cs"/>
        </a:defRPr>
      </a:lvl2pPr>
      <a:lvl3pPr marL="914400" indent="0" algn="l" defTabSz="457200" rtl="0" eaLnBrk="1" latinLnBrk="0" hangingPunct="1">
        <a:spcBef>
          <a:spcPct val="20000"/>
        </a:spcBef>
        <a:buFont typeface="Wingdings" charset="2"/>
        <a:buNone/>
        <a:defRPr sz="2000" kern="1200">
          <a:solidFill>
            <a:srgbClr val="0094CA"/>
          </a:solidFill>
          <a:latin typeface="+mn-lt"/>
          <a:ea typeface="+mn-ea"/>
          <a:cs typeface="+mn-cs"/>
        </a:defRPr>
      </a:lvl3pPr>
      <a:lvl4pPr marL="1371600" indent="0" algn="l" defTabSz="457200" rtl="0" eaLnBrk="1" latinLnBrk="0" hangingPunct="1">
        <a:spcBef>
          <a:spcPct val="20000"/>
        </a:spcBef>
        <a:buFont typeface="Wingdings" charset="2"/>
        <a:buNone/>
        <a:defRPr sz="2000" kern="1200">
          <a:solidFill>
            <a:srgbClr val="0094CA"/>
          </a:solidFill>
          <a:latin typeface="+mn-lt"/>
          <a:ea typeface="+mn-ea"/>
          <a:cs typeface="+mn-cs"/>
        </a:defRPr>
      </a:lvl4pPr>
      <a:lvl5pPr marL="1828800" indent="0" algn="l" defTabSz="457200" rtl="0" eaLnBrk="1" latinLnBrk="0" hangingPunct="1">
        <a:spcBef>
          <a:spcPct val="20000"/>
        </a:spcBef>
        <a:buFont typeface="Wingdings" charset="2"/>
        <a:buNone/>
        <a:defRPr sz="2000" kern="1200">
          <a:solidFill>
            <a:srgbClr val="0094C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8B67D0-C01B-6941-B94F-2B6A02418D7B}" type="datetime1">
              <a:rPr lang="sv-SE" smtClean="0"/>
              <a:t>08/04/14</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797C7-3D02-2A4F-97AD-9EB2A99A67F0}" type="slidenum">
              <a:rPr lang="sv-SE" smtClean="0"/>
              <a:t>‹#›</a:t>
            </a:fld>
            <a:endParaRPr lang="sv-SE"/>
          </a:p>
        </p:txBody>
      </p:sp>
    </p:spTree>
    <p:extLst>
      <p:ext uri="{BB962C8B-B14F-4D97-AF65-F5344CB8AC3E}">
        <p14:creationId xmlns:p14="http://schemas.microsoft.com/office/powerpoint/2010/main" val="90304770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png"/><Relationship Id="rId3" Type="http://schemas.openxmlformats.org/officeDocument/2006/relationships/hyperlink" Target="http://www.europeanspallationsource.s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image" Target="../media/image7.png"/><Relationship Id="rId1" Type="http://schemas.microsoft.com/office/2007/relationships/media" Target="../media/media1.m4v"/><Relationship Id="rId2" Type="http://schemas.openxmlformats.org/officeDocument/2006/relationships/video" Target="../media/media1.m4v"/></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image" Target="../media/image10.png"/><Relationship Id="rId5" Type="http://schemas.openxmlformats.org/officeDocument/2006/relationships/image" Target="../media/image11.png"/><Relationship Id="rId1" Type="http://schemas.microsoft.com/office/2007/relationships/media" Target="../media/media2.m4v"/><Relationship Id="rId2" Type="http://schemas.openxmlformats.org/officeDocument/2006/relationships/video" Target="../media/media2.m4v"/></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pic>
        <p:nvPicPr>
          <p:cNvPr id="6" name="Bildobjekt 5" descr="ESS-vit-logga.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14160" y="408940"/>
            <a:ext cx="2082800" cy="1114297"/>
          </a:xfrm>
          <a:prstGeom prst="rect">
            <a:avLst/>
          </a:prstGeom>
        </p:spPr>
      </p:pic>
      <p:sp>
        <p:nvSpPr>
          <p:cNvPr id="7" name="textruta 6"/>
          <p:cNvSpPr txBox="1"/>
          <p:nvPr/>
        </p:nvSpPr>
        <p:spPr>
          <a:xfrm>
            <a:off x="0" y="2863267"/>
            <a:ext cx="9144000" cy="1200329"/>
          </a:xfrm>
          <a:prstGeom prst="rect">
            <a:avLst/>
          </a:prstGeom>
          <a:noFill/>
        </p:spPr>
        <p:txBody>
          <a:bodyPr wrap="square" rtlCol="0">
            <a:spAutoFit/>
          </a:bodyPr>
          <a:lstStyle/>
          <a:p>
            <a:pPr algn="ctr"/>
            <a:r>
              <a:rPr lang="en-GB" sz="3600" dirty="0" smtClean="0">
                <a:solidFill>
                  <a:srgbClr val="FFFFFF"/>
                </a:solidFill>
              </a:rPr>
              <a:t>Commissioning End Game:</a:t>
            </a:r>
          </a:p>
          <a:p>
            <a:pPr algn="ctr"/>
            <a:r>
              <a:rPr lang="en-GB" sz="3600" dirty="0" smtClean="0">
                <a:solidFill>
                  <a:srgbClr val="FFFFFF"/>
                </a:solidFill>
              </a:rPr>
              <a:t>Beam to Dump and Target</a:t>
            </a:r>
            <a:endParaRPr lang="en-GB" sz="3600" dirty="0">
              <a:solidFill>
                <a:srgbClr val="FFFFFF"/>
              </a:solidFill>
            </a:endParaRPr>
          </a:p>
        </p:txBody>
      </p:sp>
      <p:sp>
        <p:nvSpPr>
          <p:cNvPr id="8" name="textruta 3"/>
          <p:cNvSpPr txBox="1"/>
          <p:nvPr/>
        </p:nvSpPr>
        <p:spPr>
          <a:xfrm>
            <a:off x="0" y="4771581"/>
            <a:ext cx="9144000" cy="1409617"/>
          </a:xfrm>
          <a:prstGeom prst="rect">
            <a:avLst/>
          </a:prstGeom>
          <a:noFill/>
        </p:spPr>
        <p:txBody>
          <a:bodyPr wrap="square" rtlCol="0">
            <a:spAutoFit/>
          </a:bodyPr>
          <a:lstStyle/>
          <a:p>
            <a:pPr algn="ctr"/>
            <a:r>
              <a:rPr lang="en-GB" sz="2400" dirty="0" smtClean="0">
                <a:solidFill>
                  <a:srgbClr val="FFFFFF"/>
                </a:solidFill>
              </a:rPr>
              <a:t>Tom Shea</a:t>
            </a:r>
          </a:p>
          <a:p>
            <a:pPr algn="ctr"/>
            <a:endParaRPr lang="en-GB" sz="2400" dirty="0" smtClean="0">
              <a:solidFill>
                <a:srgbClr val="FFFFFF"/>
              </a:solidFill>
            </a:endParaRPr>
          </a:p>
          <a:p>
            <a:pPr algn="ctr">
              <a:lnSpc>
                <a:spcPct val="120000"/>
              </a:lnSpc>
            </a:pPr>
            <a:r>
              <a:rPr lang="en-GB" dirty="0" smtClean="0">
                <a:solidFill>
                  <a:srgbClr val="FFFFFF"/>
                </a:solidFill>
                <a:hlinkClick r:id="rId3"/>
              </a:rPr>
              <a:t>www.europeanspallationsource.se</a:t>
            </a:r>
            <a:endParaRPr lang="en-GB" dirty="0" smtClean="0">
              <a:solidFill>
                <a:srgbClr val="FFFFFF"/>
              </a:solidFill>
            </a:endParaRPr>
          </a:p>
          <a:p>
            <a:pPr algn="ctr"/>
            <a:r>
              <a:rPr lang="en-GB" sz="1600" dirty="0">
                <a:solidFill>
                  <a:srgbClr val="FFFFFF"/>
                </a:solidFill>
              </a:rPr>
              <a:t>8</a:t>
            </a:r>
            <a:r>
              <a:rPr lang="en-GB" sz="1600" dirty="0" smtClean="0">
                <a:solidFill>
                  <a:srgbClr val="FFFFFF"/>
                </a:solidFill>
              </a:rPr>
              <a:t> April, 2014</a:t>
            </a:r>
          </a:p>
        </p:txBody>
      </p:sp>
    </p:spTree>
    <p:extLst>
      <p:ext uri="{BB962C8B-B14F-4D97-AF65-F5344CB8AC3E}">
        <p14:creationId xmlns:p14="http://schemas.microsoft.com/office/powerpoint/2010/main" val="4419426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913" y="0"/>
            <a:ext cx="6523384" cy="1441531"/>
          </a:xfrm>
        </p:spPr>
        <p:txBody>
          <a:bodyPr/>
          <a:lstStyle/>
          <a:p>
            <a:r>
              <a:rPr lang="en-US" dirty="0" smtClean="0"/>
              <a:t>Comparing to SNS Commissioning Timeline, ESS Plan is Aggressive</a:t>
            </a:r>
            <a:endParaRPr lang="en-US" dirty="0"/>
          </a:p>
        </p:txBody>
      </p:sp>
      <p:sp>
        <p:nvSpPr>
          <p:cNvPr id="4" name="Slide Number Placeholder 3"/>
          <p:cNvSpPr>
            <a:spLocks noGrp="1"/>
          </p:cNvSpPr>
          <p:nvPr>
            <p:ph type="sldNum" sz="quarter" idx="12"/>
          </p:nvPr>
        </p:nvSpPr>
        <p:spPr/>
        <p:txBody>
          <a:bodyPr/>
          <a:lstStyle/>
          <a:p>
            <a:fld id="{038C62C7-F79B-CD4A-A5DF-5683BBEC4A65}" type="slidenum">
              <a:rPr lang="sv-SE" smtClean="0"/>
              <a:t>10</a:t>
            </a:fld>
            <a:endParaRPr lang="sv-SE"/>
          </a:p>
        </p:txBody>
      </p:sp>
      <p:sp>
        <p:nvSpPr>
          <p:cNvPr id="28" name="Text Box 2"/>
          <p:cNvSpPr txBox="1">
            <a:spLocks noChangeArrowheads="1"/>
          </p:cNvSpPr>
          <p:nvPr/>
        </p:nvSpPr>
        <p:spPr bwMode="auto">
          <a:xfrm>
            <a:off x="47446" y="2152444"/>
            <a:ext cx="8610600" cy="4693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37931725" indent="-37474525">
              <a:defRPr sz="3200">
                <a:solidFill>
                  <a:schemeClr val="tx1"/>
                </a:solidFill>
                <a:latin typeface="Arial" charset="0"/>
                <a:ea typeface="ＭＳ Ｐゴシック" charset="0"/>
              </a:defRPr>
            </a:lvl2pPr>
            <a:lvl3pPr>
              <a:defRPr sz="3200">
                <a:solidFill>
                  <a:schemeClr val="tx1"/>
                </a:solidFill>
                <a:latin typeface="Arial" charset="0"/>
                <a:ea typeface="ＭＳ Ｐゴシック" charset="0"/>
              </a:defRPr>
            </a:lvl3pPr>
            <a:lvl4pPr>
              <a:defRPr sz="3200">
                <a:solidFill>
                  <a:schemeClr val="tx1"/>
                </a:solidFill>
                <a:latin typeface="Arial" charset="0"/>
                <a:ea typeface="ＭＳ Ｐゴシック" charset="0"/>
              </a:defRPr>
            </a:lvl4pPr>
            <a:lvl5pPr>
              <a:defRPr sz="3200">
                <a:solidFill>
                  <a:schemeClr val="tx1"/>
                </a:solidFill>
                <a:latin typeface="Arial" charset="0"/>
                <a:ea typeface="ＭＳ Ｐゴシック" charset="0"/>
              </a:defRPr>
            </a:lvl5pPr>
            <a:lvl6pPr marL="457200" eaLnBrk="0" fontAlgn="base" hangingPunct="0">
              <a:spcBef>
                <a:spcPct val="0"/>
              </a:spcBef>
              <a:spcAft>
                <a:spcPct val="0"/>
              </a:spcAft>
              <a:defRPr sz="3200">
                <a:solidFill>
                  <a:schemeClr val="tx1"/>
                </a:solidFill>
                <a:latin typeface="Arial" charset="0"/>
                <a:ea typeface="ＭＳ Ｐゴシック" charset="0"/>
              </a:defRPr>
            </a:lvl6pPr>
            <a:lvl7pPr marL="914400" eaLnBrk="0" fontAlgn="base" hangingPunct="0">
              <a:spcBef>
                <a:spcPct val="0"/>
              </a:spcBef>
              <a:spcAft>
                <a:spcPct val="0"/>
              </a:spcAft>
              <a:defRPr sz="3200">
                <a:solidFill>
                  <a:schemeClr val="tx1"/>
                </a:solidFill>
                <a:latin typeface="Arial" charset="0"/>
                <a:ea typeface="ＭＳ Ｐゴシック" charset="0"/>
              </a:defRPr>
            </a:lvl7pPr>
            <a:lvl8pPr marL="1371600" eaLnBrk="0" fontAlgn="base" hangingPunct="0">
              <a:spcBef>
                <a:spcPct val="0"/>
              </a:spcBef>
              <a:spcAft>
                <a:spcPct val="0"/>
              </a:spcAft>
              <a:defRPr sz="3200">
                <a:solidFill>
                  <a:schemeClr val="tx1"/>
                </a:solidFill>
                <a:latin typeface="Arial" charset="0"/>
                <a:ea typeface="ＭＳ Ｐゴシック" charset="0"/>
              </a:defRPr>
            </a:lvl8pPr>
            <a:lvl9pPr marL="1828800" eaLnBrk="0" fontAlgn="base" hangingPunct="0">
              <a:spcBef>
                <a:spcPct val="0"/>
              </a:spcBef>
              <a:spcAft>
                <a:spcPct val="0"/>
              </a:spcAft>
              <a:defRPr sz="32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Arial" charset="0"/>
                <a:ea typeface="ＭＳ Ｐゴシック" charset="0"/>
                <a:cs typeface="ＭＳ Ｐゴシック" charset="0"/>
              </a:rPr>
              <a:t>Run #1:	- RFQ at LBNL (2.5 MeV), Jan 25th through Feb 2002 </a:t>
            </a:r>
            <a:r>
              <a:rPr kumimoji="0" lang="en-US" sz="1600" b="0" i="0" u="none" strike="noStrike" kern="0" cap="none" spc="0" normalizeH="0" baseline="0" noProof="0" dirty="0" smtClean="0">
                <a:ln>
                  <a:noFill/>
                </a:ln>
                <a:solidFill>
                  <a:srgbClr val="000000"/>
                </a:solidFill>
                <a:effectLst/>
                <a:uLnTx/>
                <a:uFillTx/>
                <a:latin typeface="Arial" charset="0"/>
                <a:ea typeface="ＭＳ Ｐゴシック" charset="0"/>
                <a:cs typeface="ＭＳ Ｐゴシック" charset="0"/>
              </a:rPr>
              <a:t/>
            </a:r>
            <a:br>
              <a:rPr kumimoji="0" lang="en-US" sz="1600" b="0" i="0" u="none" strike="noStrike" kern="0" cap="none" spc="0" normalizeH="0" baseline="0" noProof="0" dirty="0" smtClean="0">
                <a:ln>
                  <a:noFill/>
                </a:ln>
                <a:solidFill>
                  <a:srgbClr val="000000"/>
                </a:solidFill>
                <a:effectLst/>
                <a:uLnTx/>
                <a:uFillTx/>
                <a:latin typeface="Arial" charset="0"/>
                <a:ea typeface="ＭＳ Ｐゴシック" charset="0"/>
                <a:cs typeface="ＭＳ Ｐゴシック" charset="0"/>
              </a:rPr>
            </a:br>
            <a:r>
              <a:rPr kumimoji="0" lang="en-US" sz="1600" b="0" i="0" u="none" strike="noStrike" kern="0" cap="none" spc="0" normalizeH="0" baseline="0" noProof="0" dirty="0" smtClean="0">
                <a:ln>
                  <a:noFill/>
                </a:ln>
                <a:solidFill>
                  <a:srgbClr val="000000"/>
                </a:solidFill>
                <a:effectLst/>
                <a:uLnTx/>
                <a:uFillTx/>
                <a:latin typeface="Arial" charset="0"/>
                <a:ea typeface="ＭＳ Ｐゴシック" charset="0"/>
                <a:cs typeface="ＭＳ Ｐゴシック" charset="0"/>
              </a:rPr>
              <a:t>	- beam stop for design beam power</a:t>
            </a:r>
          </a:p>
          <a:p>
            <a:pPr marL="0" marR="0" lvl="0" indent="0" defTabSz="914400" eaLnBrk="1" fontAlgn="auto" latinLnBrk="0" hangingPunct="1">
              <a:lnSpc>
                <a:spcPct val="100000"/>
              </a:lnSpc>
              <a:spcBef>
                <a:spcPts val="0"/>
              </a:spcBef>
              <a:spcAft>
                <a:spcPct val="5000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Arial" charset="0"/>
                <a:ea typeface="ＭＳ Ｐゴシック" charset="0"/>
                <a:cs typeface="ＭＳ Ｐゴシック" charset="0"/>
              </a:rPr>
              <a:t>Run #2:	- MEBT at LBNL (2.5 MeV), Apr 4 to May 31, 2002</a:t>
            </a:r>
            <a:br>
              <a:rPr kumimoji="0" lang="en-US" sz="1600" b="1" i="0" u="none" strike="noStrike" kern="0" cap="none" spc="0" normalizeH="0" baseline="0" noProof="0" dirty="0" smtClean="0">
                <a:ln>
                  <a:noFill/>
                </a:ln>
                <a:solidFill>
                  <a:srgbClr val="000000"/>
                </a:solidFill>
                <a:effectLst/>
                <a:uLnTx/>
                <a:uFillTx/>
                <a:latin typeface="Arial" charset="0"/>
                <a:ea typeface="ＭＳ Ｐゴシック" charset="0"/>
                <a:cs typeface="ＭＳ Ｐゴシック" charset="0"/>
              </a:rPr>
            </a:br>
            <a:r>
              <a:rPr kumimoji="0" lang="en-US" sz="1600" b="0" i="0" u="none" strike="noStrike" kern="0" cap="none" spc="0" normalizeH="0" baseline="0" noProof="0" dirty="0" smtClean="0">
                <a:ln>
                  <a:noFill/>
                </a:ln>
                <a:solidFill>
                  <a:srgbClr val="000000"/>
                </a:solidFill>
                <a:effectLst/>
                <a:uLnTx/>
                <a:uFillTx/>
                <a:latin typeface="Arial" charset="0"/>
                <a:ea typeface="ＭＳ Ｐゴシック" charset="0"/>
                <a:cs typeface="ＭＳ Ｐゴシック" charset="0"/>
              </a:rPr>
              <a:t>	- beam stop for design beam power</a:t>
            </a:r>
          </a:p>
          <a:p>
            <a:pPr marL="0" marR="0" lvl="0" indent="0" defTabSz="914400" eaLnBrk="1" fontAlgn="auto" latinLnBrk="0" hangingPunct="1">
              <a:lnSpc>
                <a:spcPct val="100000"/>
              </a:lnSpc>
              <a:spcBef>
                <a:spcPts val="0"/>
              </a:spcBef>
              <a:spcAft>
                <a:spcPct val="5000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Arial" charset="0"/>
                <a:ea typeface="ＭＳ Ｐゴシック" charset="0"/>
                <a:cs typeface="ＭＳ Ｐゴシック" charset="0"/>
              </a:rPr>
              <a:t>Run #3:	- MEBT at ORNL (2.5 MeV), Nov 5, 2002 to Jan 31, 2003</a:t>
            </a:r>
            <a:r>
              <a:rPr kumimoji="0" lang="en-US" sz="1600" b="0" i="0" u="none" strike="noStrike" kern="0" cap="none" spc="0" normalizeH="0" baseline="0" noProof="0" dirty="0" smtClean="0">
                <a:ln>
                  <a:noFill/>
                </a:ln>
                <a:solidFill>
                  <a:srgbClr val="000000"/>
                </a:solidFill>
                <a:effectLst/>
                <a:uLnTx/>
                <a:uFillTx/>
                <a:latin typeface="Arial" charset="0"/>
                <a:ea typeface="ＭＳ Ｐゴシック" charset="0"/>
                <a:cs typeface="ＭＳ Ｐゴシック" charset="0"/>
              </a:rPr>
              <a:t/>
            </a:r>
            <a:br>
              <a:rPr kumimoji="0" lang="en-US" sz="1600" b="0" i="0" u="none" strike="noStrike" kern="0" cap="none" spc="0" normalizeH="0" baseline="0" noProof="0" dirty="0" smtClean="0">
                <a:ln>
                  <a:noFill/>
                </a:ln>
                <a:solidFill>
                  <a:srgbClr val="000000"/>
                </a:solidFill>
                <a:effectLst/>
                <a:uLnTx/>
                <a:uFillTx/>
                <a:latin typeface="Arial" charset="0"/>
                <a:ea typeface="ＭＳ Ｐゴシック" charset="0"/>
                <a:cs typeface="ＭＳ Ｐゴシック" charset="0"/>
              </a:rPr>
            </a:br>
            <a:r>
              <a:rPr kumimoji="0" lang="en-US" sz="1600" b="0" i="0" u="none" strike="noStrike" kern="0" cap="none" spc="0" normalizeH="0" baseline="0" noProof="0" dirty="0" smtClean="0">
                <a:ln>
                  <a:noFill/>
                </a:ln>
                <a:solidFill>
                  <a:srgbClr val="000000"/>
                </a:solidFill>
                <a:effectLst/>
                <a:uLnTx/>
                <a:uFillTx/>
                <a:latin typeface="Arial" charset="0"/>
                <a:ea typeface="ＭＳ Ｐゴシック" charset="0"/>
                <a:cs typeface="ＭＳ Ｐゴシック" charset="0"/>
              </a:rPr>
              <a:t>	- beam stop for design beam power</a:t>
            </a:r>
          </a:p>
          <a:p>
            <a:pPr marL="0" marR="0" lvl="0" indent="0" defTabSz="914400" eaLnBrk="1" fontAlgn="auto" latinLnBrk="0" hangingPunct="1">
              <a:lnSpc>
                <a:spcPct val="100000"/>
              </a:lnSpc>
              <a:spcBef>
                <a:spcPts val="0"/>
              </a:spcBef>
              <a:spcAft>
                <a:spcPct val="5000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Arial" charset="0"/>
                <a:ea typeface="ＭＳ Ｐゴシック" charset="0"/>
                <a:cs typeface="ＭＳ Ｐゴシック" charset="0"/>
              </a:rPr>
              <a:t>Run #4: 	- DTL tank 1, D-Plate (7.5 MeV)</a:t>
            </a:r>
            <a:r>
              <a:rPr kumimoji="0" lang="en-US" sz="1600" b="1" i="0" u="none" strike="noStrike" kern="0" cap="none" spc="0" normalizeH="0" baseline="0" noProof="0" dirty="0" smtClean="0">
                <a:ln>
                  <a:noFill/>
                </a:ln>
                <a:effectLst/>
                <a:uLnTx/>
                <a:uFillTx/>
                <a:latin typeface="Arial" charset="0"/>
                <a:ea typeface="ＭＳ Ｐゴシック" charset="0"/>
                <a:cs typeface="ＭＳ Ｐゴシック" charset="0"/>
              </a:rPr>
              <a:t>, Aug 26 to Nov 17, 2003</a:t>
            </a:r>
            <a:r>
              <a:rPr kumimoji="0" lang="en-US" sz="1800" b="0" i="0" u="none" strike="noStrike" kern="0" cap="none" spc="0" normalizeH="0" baseline="0" noProof="0" dirty="0" smtClean="0">
                <a:ln>
                  <a:noFill/>
                </a:ln>
                <a:effectLst/>
                <a:uLnTx/>
                <a:uFillTx/>
                <a:latin typeface="Arial" charset="0"/>
                <a:ea typeface="ＭＳ Ｐゴシック" charset="0"/>
                <a:cs typeface="ＭＳ Ｐゴシック" charset="0"/>
              </a:rPr>
              <a:t> </a:t>
            </a:r>
            <a:r>
              <a:rPr kumimoji="0" lang="en-US" sz="1600" b="0" i="0" u="none" strike="noStrike" kern="0" cap="none" spc="0" normalizeH="0" baseline="0" noProof="0" dirty="0" smtClean="0">
                <a:ln>
                  <a:noFill/>
                </a:ln>
                <a:solidFill>
                  <a:srgbClr val="000000"/>
                </a:solidFill>
                <a:effectLst/>
                <a:uLnTx/>
                <a:uFillTx/>
                <a:latin typeface="Arial" charset="0"/>
                <a:ea typeface="ＭＳ Ｐゴシック" charset="0"/>
                <a:cs typeface="ＭＳ Ｐゴシック" charset="0"/>
              </a:rPr>
              <a:t/>
            </a:r>
            <a:br>
              <a:rPr kumimoji="0" lang="en-US" sz="1600" b="0" i="0" u="none" strike="noStrike" kern="0" cap="none" spc="0" normalizeH="0" baseline="0" noProof="0" dirty="0" smtClean="0">
                <a:ln>
                  <a:noFill/>
                </a:ln>
                <a:solidFill>
                  <a:srgbClr val="000000"/>
                </a:solidFill>
                <a:effectLst/>
                <a:uLnTx/>
                <a:uFillTx/>
                <a:latin typeface="Arial" charset="0"/>
                <a:ea typeface="ＭＳ Ｐゴシック" charset="0"/>
                <a:cs typeface="ＭＳ Ｐゴシック" charset="0"/>
              </a:rPr>
            </a:br>
            <a:r>
              <a:rPr kumimoji="0" lang="en-US" sz="1600" b="0" i="0" u="none" strike="noStrike" kern="0" cap="none" spc="0" normalizeH="0" baseline="0" noProof="0" dirty="0" smtClean="0">
                <a:ln>
                  <a:noFill/>
                </a:ln>
                <a:solidFill>
                  <a:srgbClr val="000000"/>
                </a:solidFill>
                <a:effectLst/>
                <a:uLnTx/>
                <a:uFillTx/>
                <a:latin typeface="Arial" charset="0"/>
                <a:ea typeface="ＭＳ Ｐゴシック" charset="0"/>
                <a:cs typeface="ＭＳ Ｐゴシック" charset="0"/>
              </a:rPr>
              <a:t>	- beam stop and radiation shield for design beam power</a:t>
            </a:r>
          </a:p>
          <a:p>
            <a:pPr marL="0" marR="0" lvl="0" indent="0" defTabSz="914400" eaLnBrk="1" fontAlgn="auto" latinLnBrk="0" hangingPunct="1">
              <a:lnSpc>
                <a:spcPct val="100000"/>
              </a:lnSpc>
              <a:spcBef>
                <a:spcPts val="0"/>
              </a:spcBef>
              <a:spcAft>
                <a:spcPct val="5000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Arial" charset="0"/>
                <a:ea typeface="ＭＳ Ｐゴシック" charset="0"/>
                <a:cs typeface="ＭＳ Ｐゴシック" charset="0"/>
              </a:rPr>
              <a:t>Run #5: 	- DTL tank 1,2,3 (39 MeV) Spring 2004</a:t>
            </a:r>
            <a:r>
              <a:rPr kumimoji="0" lang="en-US" sz="1600" b="0" i="0" u="none" strike="noStrike" kern="0" cap="none" spc="0" normalizeH="0" baseline="0" noProof="0" dirty="0" smtClean="0">
                <a:ln>
                  <a:noFill/>
                </a:ln>
                <a:solidFill>
                  <a:srgbClr val="000000"/>
                </a:solidFill>
                <a:effectLst/>
                <a:uLnTx/>
                <a:uFillTx/>
                <a:latin typeface="Arial" charset="0"/>
                <a:ea typeface="ＭＳ Ｐゴシック" charset="0"/>
                <a:cs typeface="ＭＳ Ｐゴシック" charset="0"/>
              </a:rPr>
              <a:t/>
            </a:r>
            <a:br>
              <a:rPr kumimoji="0" lang="en-US" sz="1600" b="0" i="0" u="none" strike="noStrike" kern="0" cap="none" spc="0" normalizeH="0" baseline="0" noProof="0" dirty="0" smtClean="0">
                <a:ln>
                  <a:noFill/>
                </a:ln>
                <a:solidFill>
                  <a:srgbClr val="000000"/>
                </a:solidFill>
                <a:effectLst/>
                <a:uLnTx/>
                <a:uFillTx/>
                <a:latin typeface="Arial" charset="0"/>
                <a:ea typeface="ＭＳ Ｐゴシック" charset="0"/>
                <a:cs typeface="ＭＳ Ｐゴシック" charset="0"/>
              </a:rPr>
            </a:br>
            <a:r>
              <a:rPr kumimoji="0" lang="en-US" sz="1600" b="0" i="0" u="none" strike="noStrike" kern="0" cap="none" spc="0" normalizeH="0" baseline="0" noProof="0" dirty="0" smtClean="0">
                <a:ln>
                  <a:noFill/>
                </a:ln>
                <a:solidFill>
                  <a:srgbClr val="000000"/>
                </a:solidFill>
                <a:effectLst/>
                <a:uLnTx/>
                <a:uFillTx/>
                <a:latin typeface="Arial" charset="0"/>
                <a:ea typeface="ＭＳ Ｐゴシック" charset="0"/>
                <a:cs typeface="ＭＳ Ｐゴシック" charset="0"/>
              </a:rPr>
              <a:t>	- Beam stop and radiation shield for reduced beam power (50us, 1Hz)</a:t>
            </a:r>
          </a:p>
          <a:p>
            <a:pPr marL="0" marR="0" lvl="0" indent="0" defTabSz="914400" eaLnBrk="1" fontAlgn="auto" latinLnBrk="0" hangingPunct="1">
              <a:lnSpc>
                <a:spcPct val="100000"/>
              </a:lnSpc>
              <a:spcBef>
                <a:spcPts val="0"/>
              </a:spcBef>
              <a:spcAft>
                <a:spcPct val="5000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Arial" charset="0"/>
                <a:ea typeface="ＭＳ Ｐゴシック" charset="0"/>
                <a:cs typeface="ＭＳ Ｐゴシック" charset="0"/>
              </a:rPr>
              <a:t>Run #6 :	- DTL, CCL modules 1,2,3 (158 MeV) Fall 2004</a:t>
            </a:r>
            <a:r>
              <a:rPr kumimoji="0" lang="en-US" sz="1600" b="0" i="0" u="none" strike="noStrike" kern="0" cap="none" spc="0" normalizeH="0" baseline="0" noProof="0" dirty="0" smtClean="0">
                <a:ln>
                  <a:noFill/>
                </a:ln>
                <a:solidFill>
                  <a:srgbClr val="000000"/>
                </a:solidFill>
                <a:effectLst/>
                <a:uLnTx/>
                <a:uFillTx/>
                <a:latin typeface="Arial" charset="0"/>
                <a:ea typeface="ＭＳ Ｐゴシック" charset="0"/>
                <a:cs typeface="ＭＳ Ｐゴシック" charset="0"/>
              </a:rPr>
              <a:t/>
            </a:r>
            <a:br>
              <a:rPr kumimoji="0" lang="en-US" sz="1600" b="0" i="0" u="none" strike="noStrike" kern="0" cap="none" spc="0" normalizeH="0" baseline="0" noProof="0" dirty="0" smtClean="0">
                <a:ln>
                  <a:noFill/>
                </a:ln>
                <a:solidFill>
                  <a:srgbClr val="000000"/>
                </a:solidFill>
                <a:effectLst/>
                <a:uLnTx/>
                <a:uFillTx/>
                <a:latin typeface="Arial" charset="0"/>
                <a:ea typeface="ＭＳ Ｐゴシック" charset="0"/>
                <a:cs typeface="ＭＳ Ｐゴシック" charset="0"/>
              </a:rPr>
            </a:br>
            <a:r>
              <a:rPr kumimoji="0" lang="en-US" sz="1600" b="0" i="0" u="none" strike="noStrike" kern="0" cap="none" spc="0" normalizeH="0" baseline="0" noProof="0" dirty="0" smtClean="0">
                <a:ln>
                  <a:noFill/>
                </a:ln>
                <a:solidFill>
                  <a:srgbClr val="000000"/>
                </a:solidFill>
                <a:effectLst/>
                <a:uLnTx/>
                <a:uFillTx/>
                <a:latin typeface="Arial" charset="0"/>
                <a:ea typeface="ＭＳ Ｐゴシック" charset="0"/>
                <a:cs typeface="ＭＳ Ｐゴシック" charset="0"/>
              </a:rPr>
              <a:t>	- In-line</a:t>
            </a:r>
            <a:r>
              <a:rPr kumimoji="0" lang="en-US" sz="1600" b="0" i="0" u="none" strike="noStrike" kern="0" cap="none" spc="0" normalizeH="0" noProof="0" dirty="0" smtClean="0">
                <a:ln>
                  <a:noFill/>
                </a:ln>
                <a:solidFill>
                  <a:srgbClr val="000000"/>
                </a:solidFill>
                <a:effectLst/>
                <a:uLnTx/>
                <a:uFillTx/>
                <a:latin typeface="Arial" charset="0"/>
                <a:ea typeface="ＭＳ Ｐゴシック" charset="0"/>
                <a:cs typeface="ＭＳ Ｐゴシック" charset="0"/>
              </a:rPr>
              <a:t> b</a:t>
            </a:r>
            <a:r>
              <a:rPr kumimoji="0" lang="en-US" sz="1600" b="0" i="0" u="none" strike="noStrike" kern="0" cap="none" spc="0" normalizeH="0" baseline="0" noProof="0" dirty="0" smtClean="0">
                <a:ln>
                  <a:noFill/>
                </a:ln>
                <a:solidFill>
                  <a:srgbClr val="000000"/>
                </a:solidFill>
                <a:effectLst/>
                <a:uLnTx/>
                <a:uFillTx/>
                <a:latin typeface="Arial" charset="0"/>
                <a:ea typeface="ＭＳ Ｐゴシック" charset="0"/>
                <a:cs typeface="ＭＳ Ｐゴシック" charset="0"/>
              </a:rPr>
              <a:t>eam stop and radiation shield for reduced beam power (50us, 1Hz)</a:t>
            </a:r>
          </a:p>
          <a:p>
            <a:pPr marL="0" marR="0" lvl="0" indent="0" defTabSz="914400" eaLnBrk="1" fontAlgn="auto" latinLnBrk="0" hangingPunct="1">
              <a:lnSpc>
                <a:spcPct val="100000"/>
              </a:lnSpc>
              <a:spcBef>
                <a:spcPts val="0"/>
              </a:spcBef>
              <a:spcAft>
                <a:spcPct val="5000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Arial" charset="0"/>
                <a:ea typeface="ＭＳ Ｐゴシック" charset="0"/>
                <a:cs typeface="ＭＳ Ｐゴシック" charset="0"/>
              </a:rPr>
              <a:t>Run #7 :	- SCL (1 </a:t>
            </a:r>
            <a:r>
              <a:rPr kumimoji="0" lang="en-US" sz="1600" b="1" i="0" u="none" strike="noStrike" kern="0" cap="none" spc="0" normalizeH="0" baseline="0" noProof="0" dirty="0" err="1" smtClean="0">
                <a:ln>
                  <a:noFill/>
                </a:ln>
                <a:solidFill>
                  <a:srgbClr val="000000"/>
                </a:solidFill>
                <a:effectLst/>
                <a:uLnTx/>
                <a:uFillTx/>
                <a:latin typeface="Arial" charset="0"/>
                <a:ea typeface="ＭＳ Ｐゴシック" charset="0"/>
                <a:cs typeface="ＭＳ Ｐゴシック" charset="0"/>
              </a:rPr>
              <a:t>GeV</a:t>
            </a:r>
            <a:r>
              <a:rPr kumimoji="0" lang="en-US" sz="1600" b="1" i="0" u="none" strike="noStrike" kern="0" cap="none" spc="0" normalizeH="0" baseline="0" noProof="0" dirty="0" smtClean="0">
                <a:ln>
                  <a:noFill/>
                </a:ln>
                <a:solidFill>
                  <a:srgbClr val="000000"/>
                </a:solidFill>
                <a:effectLst/>
                <a:uLnTx/>
                <a:uFillTx/>
                <a:latin typeface="Arial" charset="0"/>
                <a:ea typeface="ＭＳ Ｐゴシック" charset="0"/>
                <a:cs typeface="ＭＳ Ｐゴシック" charset="0"/>
              </a:rPr>
              <a:t>), </a:t>
            </a:r>
            <a:r>
              <a:rPr kumimoji="0" lang="en-US" sz="1600" b="1" i="0" u="none" strike="noStrike" kern="0" cap="none" spc="0" normalizeH="0" baseline="0" noProof="0" dirty="0" err="1" smtClean="0">
                <a:ln>
                  <a:noFill/>
                </a:ln>
                <a:solidFill>
                  <a:srgbClr val="000000"/>
                </a:solidFill>
                <a:effectLst/>
                <a:uLnTx/>
                <a:uFillTx/>
                <a:latin typeface="Arial" charset="0"/>
                <a:ea typeface="ＭＳ Ｐゴシック" charset="0"/>
                <a:cs typeface="ＭＳ Ｐゴシック" charset="0"/>
              </a:rPr>
              <a:t>Linac</a:t>
            </a:r>
            <a:r>
              <a:rPr kumimoji="0" lang="en-US" sz="1600" b="1" i="0" u="none" strike="noStrike" kern="0" cap="none" spc="0" normalizeH="0" baseline="0" noProof="0" dirty="0" smtClean="0">
                <a:ln>
                  <a:noFill/>
                </a:ln>
                <a:solidFill>
                  <a:srgbClr val="000000"/>
                </a:solidFill>
                <a:effectLst/>
                <a:uLnTx/>
                <a:uFillTx/>
                <a:latin typeface="Arial" charset="0"/>
                <a:ea typeface="ＭＳ Ｐゴシック" charset="0"/>
                <a:cs typeface="ＭＳ Ｐゴシック" charset="0"/>
              </a:rPr>
              <a:t> Dump,  Aug 2005</a:t>
            </a:r>
          </a:p>
          <a:p>
            <a:pPr marL="0" marR="0" lvl="0" indent="0" defTabSz="914400" eaLnBrk="1" fontAlgn="auto" latinLnBrk="0" hangingPunct="1">
              <a:lnSpc>
                <a:spcPct val="100000"/>
              </a:lnSpc>
              <a:spcBef>
                <a:spcPts val="0"/>
              </a:spcBef>
              <a:spcAft>
                <a:spcPct val="5000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Arial" charset="0"/>
                <a:ea typeface="ＭＳ Ｐゴシック" charset="0"/>
                <a:cs typeface="ＭＳ Ｐゴシック" charset="0"/>
              </a:rPr>
              <a:t>Run #8 :	- Ring (1 </a:t>
            </a:r>
            <a:r>
              <a:rPr kumimoji="0" lang="en-US" sz="1600" b="1" i="0" u="none" strike="noStrike" kern="0" cap="none" spc="0" normalizeH="0" baseline="0" noProof="0" dirty="0" err="1" smtClean="0">
                <a:ln>
                  <a:noFill/>
                </a:ln>
                <a:solidFill>
                  <a:srgbClr val="000000"/>
                </a:solidFill>
                <a:effectLst/>
                <a:uLnTx/>
                <a:uFillTx/>
                <a:latin typeface="Arial" charset="0"/>
                <a:ea typeface="ＭＳ Ｐゴシック" charset="0"/>
                <a:cs typeface="ＭＳ Ｐゴシック" charset="0"/>
              </a:rPr>
              <a:t>GeV</a:t>
            </a:r>
            <a:r>
              <a:rPr kumimoji="0" lang="en-US" sz="1600" b="1" i="0" u="none" strike="noStrike" kern="0" cap="none" spc="0" normalizeH="0" baseline="0" noProof="0" dirty="0" smtClean="0">
                <a:ln>
                  <a:noFill/>
                </a:ln>
                <a:solidFill>
                  <a:srgbClr val="000000"/>
                </a:solidFill>
                <a:effectLst/>
                <a:uLnTx/>
                <a:uFillTx/>
                <a:latin typeface="Arial" charset="0"/>
                <a:ea typeface="ＭＳ Ｐゴシック" charset="0"/>
                <a:cs typeface="ＭＳ Ｐゴシック" charset="0"/>
              </a:rPr>
              <a:t>), Feb 2006</a:t>
            </a:r>
          </a:p>
          <a:p>
            <a:pPr marL="0" marR="0" lvl="0" indent="0" defTabSz="914400" eaLnBrk="1" fontAlgn="auto" latinLnBrk="0" hangingPunct="1">
              <a:lnSpc>
                <a:spcPct val="100000"/>
              </a:lnSpc>
              <a:spcBef>
                <a:spcPts val="0"/>
              </a:spcBef>
              <a:spcAft>
                <a:spcPct val="5000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Arial" charset="0"/>
                <a:ea typeface="ＭＳ Ｐゴシック" charset="0"/>
                <a:cs typeface="ＭＳ Ｐゴシック" charset="0"/>
              </a:rPr>
              <a:t>Run #9 :	- Target (1 </a:t>
            </a:r>
            <a:r>
              <a:rPr kumimoji="0" lang="en-US" sz="1600" b="1" i="0" u="none" strike="noStrike" kern="0" cap="none" spc="0" normalizeH="0" baseline="0" noProof="0" dirty="0" err="1" smtClean="0">
                <a:ln>
                  <a:noFill/>
                </a:ln>
                <a:solidFill>
                  <a:srgbClr val="000000"/>
                </a:solidFill>
                <a:effectLst/>
                <a:uLnTx/>
                <a:uFillTx/>
                <a:latin typeface="Arial" charset="0"/>
                <a:ea typeface="ＭＳ Ｐゴシック" charset="0"/>
                <a:cs typeface="ＭＳ Ｐゴシック" charset="0"/>
              </a:rPr>
              <a:t>GeV</a:t>
            </a:r>
            <a:r>
              <a:rPr kumimoji="0" lang="en-US" sz="1600" b="1" i="0" u="none" strike="noStrike" kern="0" cap="none" spc="0" normalizeH="0" baseline="0" noProof="0" dirty="0" smtClean="0">
                <a:ln>
                  <a:noFill/>
                </a:ln>
                <a:solidFill>
                  <a:srgbClr val="000000"/>
                </a:solidFill>
                <a:effectLst/>
                <a:uLnTx/>
                <a:uFillTx/>
                <a:latin typeface="Arial" charset="0"/>
                <a:ea typeface="ＭＳ Ｐゴシック" charset="0"/>
                <a:cs typeface="ＭＳ Ｐゴシック" charset="0"/>
              </a:rPr>
              <a:t>), April 28, 2006</a:t>
            </a:r>
          </a:p>
        </p:txBody>
      </p:sp>
      <p:sp>
        <p:nvSpPr>
          <p:cNvPr id="29" name="Line 4"/>
          <p:cNvSpPr>
            <a:spLocks noChangeShapeType="1"/>
          </p:cNvSpPr>
          <p:nvPr/>
        </p:nvSpPr>
        <p:spPr bwMode="auto">
          <a:xfrm>
            <a:off x="250646" y="1657144"/>
            <a:ext cx="6972300" cy="0"/>
          </a:xfrm>
          <a:prstGeom prst="line">
            <a:avLst/>
          </a:prstGeom>
          <a:noFill/>
          <a:ln w="101600">
            <a:solidFill>
              <a:srgbClr val="FFCC00"/>
            </a:solidFill>
            <a:round/>
            <a:headEnd/>
            <a:tailEnd/>
          </a:ln>
          <a:extLst>
            <a:ext uri="{909E8E84-426E-40dd-AFC4-6F175D3DCCD1}">
              <a14:hiddenFill xmlns:a14="http://schemas.microsoft.com/office/drawing/2010/main">
                <a:noFill/>
              </a14:hiddenFill>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0" name="Line 5"/>
          <p:cNvSpPr>
            <a:spLocks noChangeShapeType="1"/>
          </p:cNvSpPr>
          <p:nvPr/>
        </p:nvSpPr>
        <p:spPr bwMode="auto">
          <a:xfrm rot="16200000">
            <a:off x="242708" y="1855582"/>
            <a:ext cx="358775" cy="0"/>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1" name="Line 6"/>
          <p:cNvSpPr>
            <a:spLocks noChangeShapeType="1"/>
          </p:cNvSpPr>
          <p:nvPr/>
        </p:nvSpPr>
        <p:spPr bwMode="auto">
          <a:xfrm rot="16200000">
            <a:off x="1512708" y="1855582"/>
            <a:ext cx="358775" cy="0"/>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 name="Line 7"/>
          <p:cNvSpPr>
            <a:spLocks noChangeShapeType="1"/>
          </p:cNvSpPr>
          <p:nvPr/>
        </p:nvSpPr>
        <p:spPr bwMode="auto">
          <a:xfrm rot="16200000">
            <a:off x="2871608" y="1868282"/>
            <a:ext cx="358775" cy="0"/>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3" name="Line 8"/>
          <p:cNvSpPr>
            <a:spLocks noChangeShapeType="1"/>
          </p:cNvSpPr>
          <p:nvPr/>
        </p:nvSpPr>
        <p:spPr bwMode="auto">
          <a:xfrm rot="16200000">
            <a:off x="5571946" y="1860344"/>
            <a:ext cx="368300" cy="0"/>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4" name="Line 9"/>
          <p:cNvSpPr>
            <a:spLocks noChangeShapeType="1"/>
          </p:cNvSpPr>
          <p:nvPr/>
        </p:nvSpPr>
        <p:spPr bwMode="auto">
          <a:xfrm rot="16200000">
            <a:off x="4238446" y="1860344"/>
            <a:ext cx="368300" cy="0"/>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5" name="Line 10"/>
          <p:cNvSpPr>
            <a:spLocks noChangeShapeType="1"/>
          </p:cNvSpPr>
          <p:nvPr/>
        </p:nvSpPr>
        <p:spPr bwMode="auto">
          <a:xfrm rot="16200000">
            <a:off x="6908621" y="1857169"/>
            <a:ext cx="387350" cy="0"/>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6" name="Text Box 11"/>
          <p:cNvSpPr txBox="1">
            <a:spLocks noChangeArrowheads="1"/>
          </p:cNvSpPr>
          <p:nvPr/>
        </p:nvSpPr>
        <p:spPr bwMode="auto">
          <a:xfrm>
            <a:off x="669746" y="1752394"/>
            <a:ext cx="81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37931725" indent="-37474525">
              <a:defRPr sz="3200">
                <a:solidFill>
                  <a:schemeClr val="tx1"/>
                </a:solidFill>
                <a:latin typeface="Arial" charset="0"/>
                <a:ea typeface="ＭＳ Ｐゴシック" charset="0"/>
              </a:defRPr>
            </a:lvl2pPr>
            <a:lvl3pPr>
              <a:defRPr sz="3200">
                <a:solidFill>
                  <a:schemeClr val="tx1"/>
                </a:solidFill>
                <a:latin typeface="Arial" charset="0"/>
                <a:ea typeface="ＭＳ Ｐゴシック" charset="0"/>
              </a:defRPr>
            </a:lvl3pPr>
            <a:lvl4pPr>
              <a:defRPr sz="3200">
                <a:solidFill>
                  <a:schemeClr val="tx1"/>
                </a:solidFill>
                <a:latin typeface="Arial" charset="0"/>
                <a:ea typeface="ＭＳ Ｐゴシック" charset="0"/>
              </a:defRPr>
            </a:lvl4pPr>
            <a:lvl5pPr>
              <a:defRPr sz="3200">
                <a:solidFill>
                  <a:schemeClr val="tx1"/>
                </a:solidFill>
                <a:latin typeface="Arial" charset="0"/>
                <a:ea typeface="ＭＳ Ｐゴシック" charset="0"/>
              </a:defRPr>
            </a:lvl5pPr>
            <a:lvl6pPr marL="457200" eaLnBrk="0" fontAlgn="base" hangingPunct="0">
              <a:spcBef>
                <a:spcPct val="0"/>
              </a:spcBef>
              <a:spcAft>
                <a:spcPct val="0"/>
              </a:spcAft>
              <a:defRPr sz="3200">
                <a:solidFill>
                  <a:schemeClr val="tx1"/>
                </a:solidFill>
                <a:latin typeface="Arial" charset="0"/>
                <a:ea typeface="ＭＳ Ｐゴシック" charset="0"/>
              </a:defRPr>
            </a:lvl6pPr>
            <a:lvl7pPr marL="914400" eaLnBrk="0" fontAlgn="base" hangingPunct="0">
              <a:spcBef>
                <a:spcPct val="0"/>
              </a:spcBef>
              <a:spcAft>
                <a:spcPct val="0"/>
              </a:spcAft>
              <a:defRPr sz="3200">
                <a:solidFill>
                  <a:schemeClr val="tx1"/>
                </a:solidFill>
                <a:latin typeface="Arial" charset="0"/>
                <a:ea typeface="ＭＳ Ｐゴシック" charset="0"/>
              </a:defRPr>
            </a:lvl7pPr>
            <a:lvl8pPr marL="1371600" eaLnBrk="0" fontAlgn="base" hangingPunct="0">
              <a:spcBef>
                <a:spcPct val="0"/>
              </a:spcBef>
              <a:spcAft>
                <a:spcPct val="0"/>
              </a:spcAft>
              <a:defRPr sz="3200">
                <a:solidFill>
                  <a:schemeClr val="tx1"/>
                </a:solidFill>
                <a:latin typeface="Arial" charset="0"/>
                <a:ea typeface="ＭＳ Ｐゴシック" charset="0"/>
              </a:defRPr>
            </a:lvl8pPr>
            <a:lvl9pPr marL="1828800" eaLnBrk="0" fontAlgn="base" hangingPunct="0">
              <a:spcBef>
                <a:spcPct val="0"/>
              </a:spcBef>
              <a:spcAft>
                <a:spcPct val="0"/>
              </a:spcAft>
              <a:defRPr sz="32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charset="0"/>
                <a:ea typeface="ＭＳ Ｐゴシック" charset="0"/>
                <a:cs typeface="ＭＳ Ｐゴシック" charset="0"/>
              </a:rPr>
              <a:t>2002</a:t>
            </a:r>
          </a:p>
        </p:txBody>
      </p:sp>
      <p:sp>
        <p:nvSpPr>
          <p:cNvPr id="37" name="Text Box 12"/>
          <p:cNvSpPr txBox="1">
            <a:spLocks noChangeArrowheads="1"/>
          </p:cNvSpPr>
          <p:nvPr/>
        </p:nvSpPr>
        <p:spPr bwMode="auto">
          <a:xfrm>
            <a:off x="2003246" y="1765094"/>
            <a:ext cx="81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37931725" indent="-37474525">
              <a:defRPr sz="3200">
                <a:solidFill>
                  <a:schemeClr val="tx1"/>
                </a:solidFill>
                <a:latin typeface="Arial" charset="0"/>
                <a:ea typeface="ＭＳ Ｐゴシック" charset="0"/>
              </a:defRPr>
            </a:lvl2pPr>
            <a:lvl3pPr>
              <a:defRPr sz="3200">
                <a:solidFill>
                  <a:schemeClr val="tx1"/>
                </a:solidFill>
                <a:latin typeface="Arial" charset="0"/>
                <a:ea typeface="ＭＳ Ｐゴシック" charset="0"/>
              </a:defRPr>
            </a:lvl3pPr>
            <a:lvl4pPr>
              <a:defRPr sz="3200">
                <a:solidFill>
                  <a:schemeClr val="tx1"/>
                </a:solidFill>
                <a:latin typeface="Arial" charset="0"/>
                <a:ea typeface="ＭＳ Ｐゴシック" charset="0"/>
              </a:defRPr>
            </a:lvl4pPr>
            <a:lvl5pPr>
              <a:defRPr sz="3200">
                <a:solidFill>
                  <a:schemeClr val="tx1"/>
                </a:solidFill>
                <a:latin typeface="Arial" charset="0"/>
                <a:ea typeface="ＭＳ Ｐゴシック" charset="0"/>
              </a:defRPr>
            </a:lvl5pPr>
            <a:lvl6pPr marL="457200" eaLnBrk="0" fontAlgn="base" hangingPunct="0">
              <a:spcBef>
                <a:spcPct val="0"/>
              </a:spcBef>
              <a:spcAft>
                <a:spcPct val="0"/>
              </a:spcAft>
              <a:defRPr sz="3200">
                <a:solidFill>
                  <a:schemeClr val="tx1"/>
                </a:solidFill>
                <a:latin typeface="Arial" charset="0"/>
                <a:ea typeface="ＭＳ Ｐゴシック" charset="0"/>
              </a:defRPr>
            </a:lvl6pPr>
            <a:lvl7pPr marL="914400" eaLnBrk="0" fontAlgn="base" hangingPunct="0">
              <a:spcBef>
                <a:spcPct val="0"/>
              </a:spcBef>
              <a:spcAft>
                <a:spcPct val="0"/>
              </a:spcAft>
              <a:defRPr sz="3200">
                <a:solidFill>
                  <a:schemeClr val="tx1"/>
                </a:solidFill>
                <a:latin typeface="Arial" charset="0"/>
                <a:ea typeface="ＭＳ Ｐゴシック" charset="0"/>
              </a:defRPr>
            </a:lvl7pPr>
            <a:lvl8pPr marL="1371600" eaLnBrk="0" fontAlgn="base" hangingPunct="0">
              <a:spcBef>
                <a:spcPct val="0"/>
              </a:spcBef>
              <a:spcAft>
                <a:spcPct val="0"/>
              </a:spcAft>
              <a:defRPr sz="3200">
                <a:solidFill>
                  <a:schemeClr val="tx1"/>
                </a:solidFill>
                <a:latin typeface="Arial" charset="0"/>
                <a:ea typeface="ＭＳ Ｐゴシック" charset="0"/>
              </a:defRPr>
            </a:lvl8pPr>
            <a:lvl9pPr marL="1828800" eaLnBrk="0" fontAlgn="base" hangingPunct="0">
              <a:spcBef>
                <a:spcPct val="0"/>
              </a:spcBef>
              <a:spcAft>
                <a:spcPct val="0"/>
              </a:spcAft>
              <a:defRPr sz="32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charset="0"/>
                <a:ea typeface="ＭＳ Ｐゴシック" charset="0"/>
                <a:cs typeface="ＭＳ Ｐゴシック" charset="0"/>
              </a:rPr>
              <a:t>2003</a:t>
            </a:r>
          </a:p>
        </p:txBody>
      </p:sp>
      <p:sp>
        <p:nvSpPr>
          <p:cNvPr id="38" name="Text Box 13"/>
          <p:cNvSpPr txBox="1">
            <a:spLocks noChangeArrowheads="1"/>
          </p:cNvSpPr>
          <p:nvPr/>
        </p:nvSpPr>
        <p:spPr bwMode="auto">
          <a:xfrm>
            <a:off x="3387546" y="1765094"/>
            <a:ext cx="81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37931725" indent="-37474525">
              <a:defRPr sz="3200">
                <a:solidFill>
                  <a:schemeClr val="tx1"/>
                </a:solidFill>
                <a:latin typeface="Arial" charset="0"/>
                <a:ea typeface="ＭＳ Ｐゴシック" charset="0"/>
              </a:defRPr>
            </a:lvl2pPr>
            <a:lvl3pPr>
              <a:defRPr sz="3200">
                <a:solidFill>
                  <a:schemeClr val="tx1"/>
                </a:solidFill>
                <a:latin typeface="Arial" charset="0"/>
                <a:ea typeface="ＭＳ Ｐゴシック" charset="0"/>
              </a:defRPr>
            </a:lvl3pPr>
            <a:lvl4pPr>
              <a:defRPr sz="3200">
                <a:solidFill>
                  <a:schemeClr val="tx1"/>
                </a:solidFill>
                <a:latin typeface="Arial" charset="0"/>
                <a:ea typeface="ＭＳ Ｐゴシック" charset="0"/>
              </a:defRPr>
            </a:lvl4pPr>
            <a:lvl5pPr>
              <a:defRPr sz="3200">
                <a:solidFill>
                  <a:schemeClr val="tx1"/>
                </a:solidFill>
                <a:latin typeface="Arial" charset="0"/>
                <a:ea typeface="ＭＳ Ｐゴシック" charset="0"/>
              </a:defRPr>
            </a:lvl5pPr>
            <a:lvl6pPr marL="457200" eaLnBrk="0" fontAlgn="base" hangingPunct="0">
              <a:spcBef>
                <a:spcPct val="0"/>
              </a:spcBef>
              <a:spcAft>
                <a:spcPct val="0"/>
              </a:spcAft>
              <a:defRPr sz="3200">
                <a:solidFill>
                  <a:schemeClr val="tx1"/>
                </a:solidFill>
                <a:latin typeface="Arial" charset="0"/>
                <a:ea typeface="ＭＳ Ｐゴシック" charset="0"/>
              </a:defRPr>
            </a:lvl6pPr>
            <a:lvl7pPr marL="914400" eaLnBrk="0" fontAlgn="base" hangingPunct="0">
              <a:spcBef>
                <a:spcPct val="0"/>
              </a:spcBef>
              <a:spcAft>
                <a:spcPct val="0"/>
              </a:spcAft>
              <a:defRPr sz="3200">
                <a:solidFill>
                  <a:schemeClr val="tx1"/>
                </a:solidFill>
                <a:latin typeface="Arial" charset="0"/>
                <a:ea typeface="ＭＳ Ｐゴシック" charset="0"/>
              </a:defRPr>
            </a:lvl7pPr>
            <a:lvl8pPr marL="1371600" eaLnBrk="0" fontAlgn="base" hangingPunct="0">
              <a:spcBef>
                <a:spcPct val="0"/>
              </a:spcBef>
              <a:spcAft>
                <a:spcPct val="0"/>
              </a:spcAft>
              <a:defRPr sz="3200">
                <a:solidFill>
                  <a:schemeClr val="tx1"/>
                </a:solidFill>
                <a:latin typeface="Arial" charset="0"/>
                <a:ea typeface="ＭＳ Ｐゴシック" charset="0"/>
              </a:defRPr>
            </a:lvl8pPr>
            <a:lvl9pPr marL="1828800" eaLnBrk="0" fontAlgn="base" hangingPunct="0">
              <a:spcBef>
                <a:spcPct val="0"/>
              </a:spcBef>
              <a:spcAft>
                <a:spcPct val="0"/>
              </a:spcAft>
              <a:defRPr sz="32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charset="0"/>
                <a:ea typeface="ＭＳ Ｐゴシック" charset="0"/>
                <a:cs typeface="ＭＳ Ｐゴシック" charset="0"/>
              </a:rPr>
              <a:t>2004</a:t>
            </a:r>
          </a:p>
        </p:txBody>
      </p:sp>
      <p:sp>
        <p:nvSpPr>
          <p:cNvPr id="39" name="Text Box 14"/>
          <p:cNvSpPr txBox="1">
            <a:spLocks noChangeArrowheads="1"/>
          </p:cNvSpPr>
          <p:nvPr/>
        </p:nvSpPr>
        <p:spPr bwMode="auto">
          <a:xfrm>
            <a:off x="4682946" y="1765094"/>
            <a:ext cx="81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37931725" indent="-37474525">
              <a:defRPr sz="3200">
                <a:solidFill>
                  <a:schemeClr val="tx1"/>
                </a:solidFill>
                <a:latin typeface="Arial" charset="0"/>
                <a:ea typeface="ＭＳ Ｐゴシック" charset="0"/>
              </a:defRPr>
            </a:lvl2pPr>
            <a:lvl3pPr>
              <a:defRPr sz="3200">
                <a:solidFill>
                  <a:schemeClr val="tx1"/>
                </a:solidFill>
                <a:latin typeface="Arial" charset="0"/>
                <a:ea typeface="ＭＳ Ｐゴシック" charset="0"/>
              </a:defRPr>
            </a:lvl3pPr>
            <a:lvl4pPr>
              <a:defRPr sz="3200">
                <a:solidFill>
                  <a:schemeClr val="tx1"/>
                </a:solidFill>
                <a:latin typeface="Arial" charset="0"/>
                <a:ea typeface="ＭＳ Ｐゴシック" charset="0"/>
              </a:defRPr>
            </a:lvl4pPr>
            <a:lvl5pPr>
              <a:defRPr sz="3200">
                <a:solidFill>
                  <a:schemeClr val="tx1"/>
                </a:solidFill>
                <a:latin typeface="Arial" charset="0"/>
                <a:ea typeface="ＭＳ Ｐゴシック" charset="0"/>
              </a:defRPr>
            </a:lvl5pPr>
            <a:lvl6pPr marL="457200" eaLnBrk="0" fontAlgn="base" hangingPunct="0">
              <a:spcBef>
                <a:spcPct val="0"/>
              </a:spcBef>
              <a:spcAft>
                <a:spcPct val="0"/>
              </a:spcAft>
              <a:defRPr sz="3200">
                <a:solidFill>
                  <a:schemeClr val="tx1"/>
                </a:solidFill>
                <a:latin typeface="Arial" charset="0"/>
                <a:ea typeface="ＭＳ Ｐゴシック" charset="0"/>
              </a:defRPr>
            </a:lvl6pPr>
            <a:lvl7pPr marL="914400" eaLnBrk="0" fontAlgn="base" hangingPunct="0">
              <a:spcBef>
                <a:spcPct val="0"/>
              </a:spcBef>
              <a:spcAft>
                <a:spcPct val="0"/>
              </a:spcAft>
              <a:defRPr sz="3200">
                <a:solidFill>
                  <a:schemeClr val="tx1"/>
                </a:solidFill>
                <a:latin typeface="Arial" charset="0"/>
                <a:ea typeface="ＭＳ Ｐゴシック" charset="0"/>
              </a:defRPr>
            </a:lvl7pPr>
            <a:lvl8pPr marL="1371600" eaLnBrk="0" fontAlgn="base" hangingPunct="0">
              <a:spcBef>
                <a:spcPct val="0"/>
              </a:spcBef>
              <a:spcAft>
                <a:spcPct val="0"/>
              </a:spcAft>
              <a:defRPr sz="3200">
                <a:solidFill>
                  <a:schemeClr val="tx1"/>
                </a:solidFill>
                <a:latin typeface="Arial" charset="0"/>
                <a:ea typeface="ＭＳ Ｐゴシック" charset="0"/>
              </a:defRPr>
            </a:lvl8pPr>
            <a:lvl9pPr marL="1828800" eaLnBrk="0" fontAlgn="base" hangingPunct="0">
              <a:spcBef>
                <a:spcPct val="0"/>
              </a:spcBef>
              <a:spcAft>
                <a:spcPct val="0"/>
              </a:spcAft>
              <a:defRPr sz="32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charset="0"/>
                <a:ea typeface="ＭＳ Ｐゴシック" charset="0"/>
                <a:cs typeface="ＭＳ Ｐゴシック" charset="0"/>
              </a:rPr>
              <a:t>2005</a:t>
            </a:r>
          </a:p>
        </p:txBody>
      </p:sp>
      <p:sp>
        <p:nvSpPr>
          <p:cNvPr id="40" name="Text Box 15"/>
          <p:cNvSpPr txBox="1">
            <a:spLocks noChangeArrowheads="1"/>
          </p:cNvSpPr>
          <p:nvPr/>
        </p:nvSpPr>
        <p:spPr bwMode="auto">
          <a:xfrm>
            <a:off x="5842884" y="1765094"/>
            <a:ext cx="81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37931725" indent="-37474525">
              <a:defRPr sz="3200">
                <a:solidFill>
                  <a:schemeClr val="tx1"/>
                </a:solidFill>
                <a:latin typeface="Arial" charset="0"/>
                <a:ea typeface="ＭＳ Ｐゴシック" charset="0"/>
              </a:defRPr>
            </a:lvl2pPr>
            <a:lvl3pPr>
              <a:defRPr sz="3200">
                <a:solidFill>
                  <a:schemeClr val="tx1"/>
                </a:solidFill>
                <a:latin typeface="Arial" charset="0"/>
                <a:ea typeface="ＭＳ Ｐゴシック" charset="0"/>
              </a:defRPr>
            </a:lvl3pPr>
            <a:lvl4pPr>
              <a:defRPr sz="3200">
                <a:solidFill>
                  <a:schemeClr val="tx1"/>
                </a:solidFill>
                <a:latin typeface="Arial" charset="0"/>
                <a:ea typeface="ＭＳ Ｐゴシック" charset="0"/>
              </a:defRPr>
            </a:lvl4pPr>
            <a:lvl5pPr>
              <a:defRPr sz="3200">
                <a:solidFill>
                  <a:schemeClr val="tx1"/>
                </a:solidFill>
                <a:latin typeface="Arial" charset="0"/>
                <a:ea typeface="ＭＳ Ｐゴシック" charset="0"/>
              </a:defRPr>
            </a:lvl5pPr>
            <a:lvl6pPr marL="457200" eaLnBrk="0" fontAlgn="base" hangingPunct="0">
              <a:spcBef>
                <a:spcPct val="0"/>
              </a:spcBef>
              <a:spcAft>
                <a:spcPct val="0"/>
              </a:spcAft>
              <a:defRPr sz="3200">
                <a:solidFill>
                  <a:schemeClr val="tx1"/>
                </a:solidFill>
                <a:latin typeface="Arial" charset="0"/>
                <a:ea typeface="ＭＳ Ｐゴシック" charset="0"/>
              </a:defRPr>
            </a:lvl6pPr>
            <a:lvl7pPr marL="914400" eaLnBrk="0" fontAlgn="base" hangingPunct="0">
              <a:spcBef>
                <a:spcPct val="0"/>
              </a:spcBef>
              <a:spcAft>
                <a:spcPct val="0"/>
              </a:spcAft>
              <a:defRPr sz="3200">
                <a:solidFill>
                  <a:schemeClr val="tx1"/>
                </a:solidFill>
                <a:latin typeface="Arial" charset="0"/>
                <a:ea typeface="ＭＳ Ｐゴシック" charset="0"/>
              </a:defRPr>
            </a:lvl7pPr>
            <a:lvl8pPr marL="1371600" eaLnBrk="0" fontAlgn="base" hangingPunct="0">
              <a:spcBef>
                <a:spcPct val="0"/>
              </a:spcBef>
              <a:spcAft>
                <a:spcPct val="0"/>
              </a:spcAft>
              <a:defRPr sz="3200">
                <a:solidFill>
                  <a:schemeClr val="tx1"/>
                </a:solidFill>
                <a:latin typeface="Arial" charset="0"/>
                <a:ea typeface="ＭＳ Ｐゴシック" charset="0"/>
              </a:defRPr>
            </a:lvl8pPr>
            <a:lvl9pPr marL="1828800" eaLnBrk="0" fontAlgn="base" hangingPunct="0">
              <a:spcBef>
                <a:spcPct val="0"/>
              </a:spcBef>
              <a:spcAft>
                <a:spcPct val="0"/>
              </a:spcAft>
              <a:defRPr sz="32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charset="0"/>
                <a:ea typeface="ＭＳ Ｐゴシック" charset="0"/>
                <a:cs typeface="ＭＳ Ｐゴシック" charset="0"/>
              </a:rPr>
              <a:t>2006</a:t>
            </a:r>
          </a:p>
        </p:txBody>
      </p:sp>
      <p:sp>
        <p:nvSpPr>
          <p:cNvPr id="41" name="Rectangle 16"/>
          <p:cNvSpPr>
            <a:spLocks noChangeArrowheads="1"/>
          </p:cNvSpPr>
          <p:nvPr/>
        </p:nvSpPr>
        <p:spPr bwMode="auto">
          <a:xfrm>
            <a:off x="784046" y="1542844"/>
            <a:ext cx="300038" cy="228600"/>
          </a:xfrm>
          <a:prstGeom prst="rect">
            <a:avLst/>
          </a:prstGeom>
          <a:solidFill>
            <a:srgbClr val="FF0000"/>
          </a:solidFill>
          <a:ln w="9525">
            <a:solidFill>
              <a:srgbClr val="FF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smtClean="0">
                <a:ln>
                  <a:noFill/>
                </a:ln>
                <a:solidFill>
                  <a:sysClr val="windowText" lastClr="000000"/>
                </a:solidFill>
                <a:effectLst/>
                <a:uLnTx/>
                <a:uFillTx/>
              </a:rPr>
              <a:t>2</a:t>
            </a:r>
          </a:p>
        </p:txBody>
      </p:sp>
      <p:sp>
        <p:nvSpPr>
          <p:cNvPr id="42" name="Rectangle 17"/>
          <p:cNvSpPr>
            <a:spLocks noChangeArrowheads="1"/>
          </p:cNvSpPr>
          <p:nvPr/>
        </p:nvSpPr>
        <p:spPr bwMode="auto">
          <a:xfrm>
            <a:off x="484009" y="1542844"/>
            <a:ext cx="155575" cy="228600"/>
          </a:xfrm>
          <a:prstGeom prst="rect">
            <a:avLst/>
          </a:prstGeom>
          <a:solidFill>
            <a:srgbClr val="FF0000"/>
          </a:solidFill>
          <a:ln w="9525">
            <a:solidFill>
              <a:srgbClr val="FF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smtClean="0">
                <a:ln>
                  <a:noFill/>
                </a:ln>
                <a:solidFill>
                  <a:sysClr val="windowText" lastClr="000000"/>
                </a:solidFill>
                <a:effectLst/>
                <a:uLnTx/>
                <a:uFillTx/>
              </a:rPr>
              <a:t>1</a:t>
            </a:r>
          </a:p>
        </p:txBody>
      </p:sp>
      <p:sp>
        <p:nvSpPr>
          <p:cNvPr id="43" name="Rectangle 18"/>
          <p:cNvSpPr>
            <a:spLocks noChangeArrowheads="1"/>
          </p:cNvSpPr>
          <p:nvPr/>
        </p:nvSpPr>
        <p:spPr bwMode="auto">
          <a:xfrm>
            <a:off x="2535059" y="1542844"/>
            <a:ext cx="385762" cy="228600"/>
          </a:xfrm>
          <a:prstGeom prst="rect">
            <a:avLst/>
          </a:prstGeom>
          <a:solidFill>
            <a:srgbClr val="FF0000"/>
          </a:solidFill>
          <a:ln w="9525">
            <a:solidFill>
              <a:srgbClr val="FF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smtClean="0">
                <a:ln>
                  <a:noFill/>
                </a:ln>
                <a:solidFill>
                  <a:sysClr val="windowText" lastClr="000000"/>
                </a:solidFill>
                <a:effectLst/>
                <a:uLnTx/>
                <a:uFillTx/>
              </a:rPr>
              <a:t>4</a:t>
            </a:r>
          </a:p>
        </p:txBody>
      </p:sp>
      <p:sp>
        <p:nvSpPr>
          <p:cNvPr id="44" name="Rectangle 19"/>
          <p:cNvSpPr>
            <a:spLocks noChangeArrowheads="1"/>
          </p:cNvSpPr>
          <p:nvPr/>
        </p:nvSpPr>
        <p:spPr bwMode="auto">
          <a:xfrm>
            <a:off x="1485721" y="1542844"/>
            <a:ext cx="300038" cy="228600"/>
          </a:xfrm>
          <a:prstGeom prst="rect">
            <a:avLst/>
          </a:prstGeom>
          <a:solidFill>
            <a:srgbClr val="FF0000"/>
          </a:solidFill>
          <a:ln w="9525">
            <a:solidFill>
              <a:srgbClr val="FF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smtClean="0">
                <a:ln>
                  <a:noFill/>
                </a:ln>
                <a:solidFill>
                  <a:sysClr val="windowText" lastClr="000000"/>
                </a:solidFill>
                <a:effectLst/>
                <a:uLnTx/>
                <a:uFillTx/>
              </a:rPr>
              <a:t>3</a:t>
            </a:r>
          </a:p>
        </p:txBody>
      </p:sp>
      <p:sp>
        <p:nvSpPr>
          <p:cNvPr id="45" name="Rectangle 20"/>
          <p:cNvSpPr>
            <a:spLocks noChangeArrowheads="1"/>
          </p:cNvSpPr>
          <p:nvPr/>
        </p:nvSpPr>
        <p:spPr bwMode="auto">
          <a:xfrm>
            <a:off x="3297059" y="1542844"/>
            <a:ext cx="300037" cy="228600"/>
          </a:xfrm>
          <a:prstGeom prst="rect">
            <a:avLst/>
          </a:prstGeom>
          <a:solidFill>
            <a:srgbClr val="FF0000"/>
          </a:solidFill>
          <a:ln w="9525">
            <a:solidFill>
              <a:srgbClr val="FF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smtClean="0">
                <a:ln>
                  <a:noFill/>
                </a:ln>
                <a:solidFill>
                  <a:sysClr val="windowText" lastClr="000000"/>
                </a:solidFill>
                <a:effectLst/>
                <a:uLnTx/>
                <a:uFillTx/>
              </a:rPr>
              <a:t>5</a:t>
            </a:r>
          </a:p>
        </p:txBody>
      </p:sp>
      <p:sp>
        <p:nvSpPr>
          <p:cNvPr id="46" name="Rectangle 21"/>
          <p:cNvSpPr>
            <a:spLocks noChangeArrowheads="1"/>
          </p:cNvSpPr>
          <p:nvPr/>
        </p:nvSpPr>
        <p:spPr bwMode="auto">
          <a:xfrm>
            <a:off x="5183009" y="1542844"/>
            <a:ext cx="309562" cy="228600"/>
          </a:xfrm>
          <a:prstGeom prst="rect">
            <a:avLst/>
          </a:prstGeom>
          <a:solidFill>
            <a:srgbClr val="FF0000"/>
          </a:solidFill>
          <a:ln w="9525">
            <a:solidFill>
              <a:srgbClr val="FF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smtClean="0">
                <a:ln>
                  <a:noFill/>
                </a:ln>
                <a:solidFill>
                  <a:sysClr val="windowText" lastClr="000000"/>
                </a:solidFill>
                <a:effectLst/>
                <a:uLnTx/>
                <a:uFillTx/>
              </a:rPr>
              <a:t>7</a:t>
            </a:r>
          </a:p>
        </p:txBody>
      </p:sp>
      <p:sp>
        <p:nvSpPr>
          <p:cNvPr id="47" name="Rectangle 22"/>
          <p:cNvSpPr>
            <a:spLocks noChangeArrowheads="1"/>
          </p:cNvSpPr>
          <p:nvPr/>
        </p:nvSpPr>
        <p:spPr bwMode="auto">
          <a:xfrm>
            <a:off x="5678309" y="1542844"/>
            <a:ext cx="347662" cy="228600"/>
          </a:xfrm>
          <a:prstGeom prst="rect">
            <a:avLst/>
          </a:prstGeom>
          <a:solidFill>
            <a:srgbClr val="FF0000"/>
          </a:solidFill>
          <a:ln w="9525">
            <a:solidFill>
              <a:srgbClr val="FF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smtClean="0">
                <a:ln>
                  <a:noFill/>
                </a:ln>
                <a:solidFill>
                  <a:sysClr val="windowText" lastClr="000000"/>
                </a:solidFill>
                <a:effectLst/>
                <a:uLnTx/>
                <a:uFillTx/>
              </a:rPr>
              <a:t>8</a:t>
            </a:r>
          </a:p>
        </p:txBody>
      </p:sp>
      <p:sp>
        <p:nvSpPr>
          <p:cNvPr id="48" name="Rectangle 23"/>
          <p:cNvSpPr>
            <a:spLocks noChangeArrowheads="1"/>
          </p:cNvSpPr>
          <p:nvPr/>
        </p:nvSpPr>
        <p:spPr bwMode="auto">
          <a:xfrm>
            <a:off x="6145034" y="1542844"/>
            <a:ext cx="242887" cy="228600"/>
          </a:xfrm>
          <a:prstGeom prst="rect">
            <a:avLst/>
          </a:prstGeom>
          <a:solidFill>
            <a:srgbClr val="FF0000"/>
          </a:solidFill>
          <a:ln w="9525">
            <a:solidFill>
              <a:srgbClr val="FF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smtClean="0">
                <a:ln>
                  <a:noFill/>
                </a:ln>
                <a:solidFill>
                  <a:sysClr val="windowText" lastClr="000000"/>
                </a:solidFill>
                <a:effectLst/>
                <a:uLnTx/>
                <a:uFillTx/>
              </a:rPr>
              <a:t>9</a:t>
            </a:r>
          </a:p>
        </p:txBody>
      </p:sp>
      <p:sp>
        <p:nvSpPr>
          <p:cNvPr id="49" name="Rectangle 24"/>
          <p:cNvSpPr>
            <a:spLocks noChangeArrowheads="1"/>
          </p:cNvSpPr>
          <p:nvPr/>
        </p:nvSpPr>
        <p:spPr bwMode="auto">
          <a:xfrm>
            <a:off x="4040009" y="1542844"/>
            <a:ext cx="300037" cy="228600"/>
          </a:xfrm>
          <a:prstGeom prst="rect">
            <a:avLst/>
          </a:prstGeom>
          <a:solidFill>
            <a:srgbClr val="FF0000"/>
          </a:solidFill>
          <a:ln w="9525">
            <a:solidFill>
              <a:srgbClr val="FF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smtClean="0">
                <a:ln>
                  <a:noFill/>
                </a:ln>
                <a:solidFill>
                  <a:sysClr val="windowText" lastClr="000000"/>
                </a:solidFill>
                <a:effectLst/>
                <a:uLnTx/>
                <a:uFillTx/>
              </a:rPr>
              <a:t>6</a:t>
            </a:r>
          </a:p>
        </p:txBody>
      </p:sp>
      <p:sp>
        <p:nvSpPr>
          <p:cNvPr id="50" name="TextBox 49"/>
          <p:cNvSpPr txBox="1"/>
          <p:nvPr/>
        </p:nvSpPr>
        <p:spPr>
          <a:xfrm>
            <a:off x="4882095" y="5707090"/>
            <a:ext cx="2721343" cy="369332"/>
          </a:xfrm>
          <a:prstGeom prst="rect">
            <a:avLst/>
          </a:prstGeom>
          <a:solidFill>
            <a:srgbClr val="0094CA"/>
          </a:solidFill>
          <a:ln>
            <a:solidFill>
              <a:srgbClr val="2491FF"/>
            </a:solidFill>
          </a:ln>
        </p:spPr>
        <p:txBody>
          <a:bodyPr wrap="none" rtlCol="0">
            <a:spAutoFit/>
          </a:bodyPr>
          <a:lstStyle/>
          <a:p>
            <a:r>
              <a:rPr lang="en-US" dirty="0" smtClean="0">
                <a:solidFill>
                  <a:schemeClr val="bg1">
                    <a:lumMod val="95000"/>
                  </a:schemeClr>
                </a:solidFill>
              </a:rPr>
              <a:t>ESS: Beam to Tuning Dump</a:t>
            </a:r>
            <a:endParaRPr lang="en-US" dirty="0">
              <a:solidFill>
                <a:schemeClr val="bg1">
                  <a:lumMod val="95000"/>
                </a:schemeClr>
              </a:solidFill>
            </a:endParaRPr>
          </a:p>
        </p:txBody>
      </p:sp>
      <p:sp>
        <p:nvSpPr>
          <p:cNvPr id="51" name="TextBox 50"/>
          <p:cNvSpPr txBox="1"/>
          <p:nvPr/>
        </p:nvSpPr>
        <p:spPr>
          <a:xfrm>
            <a:off x="3470264" y="6095074"/>
            <a:ext cx="2868205" cy="369332"/>
          </a:xfrm>
          <a:prstGeom prst="rect">
            <a:avLst/>
          </a:prstGeom>
          <a:solidFill>
            <a:srgbClr val="0094CA"/>
          </a:solidFill>
          <a:ln>
            <a:solidFill>
              <a:srgbClr val="2491FF"/>
            </a:solidFill>
          </a:ln>
        </p:spPr>
        <p:txBody>
          <a:bodyPr wrap="none" rtlCol="0">
            <a:spAutoFit/>
          </a:bodyPr>
          <a:lstStyle/>
          <a:p>
            <a:r>
              <a:rPr lang="en-US" dirty="0" smtClean="0">
                <a:solidFill>
                  <a:schemeClr val="bg1">
                    <a:lumMod val="95000"/>
                  </a:schemeClr>
                </a:solidFill>
              </a:rPr>
              <a:t>ESS: “Raster commissioning”</a:t>
            </a:r>
            <a:endParaRPr lang="en-US" dirty="0">
              <a:solidFill>
                <a:schemeClr val="bg1">
                  <a:lumMod val="95000"/>
                </a:schemeClr>
              </a:solidFill>
            </a:endParaRPr>
          </a:p>
        </p:txBody>
      </p:sp>
      <p:sp>
        <p:nvSpPr>
          <p:cNvPr id="52" name="TextBox 51"/>
          <p:cNvSpPr txBox="1"/>
          <p:nvPr/>
        </p:nvSpPr>
        <p:spPr>
          <a:xfrm>
            <a:off x="4040009" y="6476532"/>
            <a:ext cx="2069797" cy="369332"/>
          </a:xfrm>
          <a:prstGeom prst="rect">
            <a:avLst/>
          </a:prstGeom>
          <a:solidFill>
            <a:srgbClr val="0094CA"/>
          </a:solidFill>
          <a:ln>
            <a:solidFill>
              <a:srgbClr val="2491FF"/>
            </a:solidFill>
          </a:ln>
        </p:spPr>
        <p:txBody>
          <a:bodyPr wrap="none" rtlCol="0">
            <a:spAutoFit/>
          </a:bodyPr>
          <a:lstStyle/>
          <a:p>
            <a:r>
              <a:rPr lang="en-US" dirty="0" smtClean="0">
                <a:solidFill>
                  <a:schemeClr val="bg1">
                    <a:lumMod val="95000"/>
                  </a:schemeClr>
                </a:solidFill>
              </a:rPr>
              <a:t>ESS: Beam to Target</a:t>
            </a:r>
            <a:endParaRPr lang="en-US" dirty="0">
              <a:solidFill>
                <a:schemeClr val="bg1">
                  <a:lumMod val="95000"/>
                </a:schemeClr>
              </a:solidFill>
            </a:endParaRPr>
          </a:p>
        </p:txBody>
      </p:sp>
      <p:pic>
        <p:nvPicPr>
          <p:cNvPr id="53" name="Picture 52"/>
          <p:cNvPicPr>
            <a:picLocks noChangeAspect="1"/>
          </p:cNvPicPr>
          <p:nvPr/>
        </p:nvPicPr>
        <p:blipFill rotWithShape="1">
          <a:blip r:embed="rId2"/>
          <a:srcRect t="32518" r="52537"/>
          <a:stretch/>
        </p:blipFill>
        <p:spPr>
          <a:xfrm>
            <a:off x="6516017" y="1135816"/>
            <a:ext cx="2604466" cy="2485725"/>
          </a:xfrm>
          <a:prstGeom prst="rect">
            <a:avLst/>
          </a:prstGeom>
        </p:spPr>
      </p:pic>
      <p:sp>
        <p:nvSpPr>
          <p:cNvPr id="54" name="TextBox 53"/>
          <p:cNvSpPr txBox="1"/>
          <p:nvPr/>
        </p:nvSpPr>
        <p:spPr>
          <a:xfrm>
            <a:off x="7137573" y="1135816"/>
            <a:ext cx="1519880" cy="1200329"/>
          </a:xfrm>
          <a:prstGeom prst="rect">
            <a:avLst/>
          </a:prstGeom>
          <a:noFill/>
        </p:spPr>
        <p:txBody>
          <a:bodyPr wrap="none" rtlCol="0">
            <a:spAutoFit/>
          </a:bodyPr>
          <a:lstStyle/>
          <a:p>
            <a:r>
              <a:rPr lang="en-US" dirty="0" smtClean="0"/>
              <a:t>After 1</a:t>
            </a:r>
            <a:r>
              <a:rPr lang="en-US" baseline="30000" dirty="0" smtClean="0"/>
              <a:t>st</a:t>
            </a:r>
            <a:r>
              <a:rPr lang="en-US" dirty="0" smtClean="0"/>
              <a:t> beam </a:t>
            </a:r>
          </a:p>
          <a:p>
            <a:r>
              <a:rPr lang="en-US" dirty="0" smtClean="0"/>
              <a:t>on target,</a:t>
            </a:r>
          </a:p>
          <a:p>
            <a:r>
              <a:rPr lang="en-US" dirty="0" smtClean="0"/>
              <a:t>70% power:</a:t>
            </a:r>
          </a:p>
          <a:p>
            <a:r>
              <a:rPr lang="en-US" dirty="0" smtClean="0"/>
              <a:t>3 years</a:t>
            </a:r>
          </a:p>
        </p:txBody>
      </p:sp>
      <p:sp>
        <p:nvSpPr>
          <p:cNvPr id="56" name="TextBox 55"/>
          <p:cNvSpPr txBox="1"/>
          <p:nvPr/>
        </p:nvSpPr>
        <p:spPr>
          <a:xfrm>
            <a:off x="7490407" y="3698702"/>
            <a:ext cx="1293293" cy="369332"/>
          </a:xfrm>
          <a:prstGeom prst="rect">
            <a:avLst/>
          </a:prstGeom>
          <a:solidFill>
            <a:srgbClr val="0094CA"/>
          </a:solidFill>
          <a:ln>
            <a:solidFill>
              <a:srgbClr val="2491FF"/>
            </a:solidFill>
          </a:ln>
        </p:spPr>
        <p:txBody>
          <a:bodyPr wrap="none" rtlCol="0">
            <a:spAutoFit/>
          </a:bodyPr>
          <a:lstStyle/>
          <a:p>
            <a:r>
              <a:rPr lang="en-US" dirty="0" smtClean="0">
                <a:solidFill>
                  <a:schemeClr val="bg1">
                    <a:lumMod val="95000"/>
                  </a:schemeClr>
                </a:solidFill>
              </a:rPr>
              <a:t>ESS: 2 years</a:t>
            </a:r>
            <a:endParaRPr lang="en-US" dirty="0">
              <a:solidFill>
                <a:schemeClr val="bg1">
                  <a:lumMod val="95000"/>
                </a:schemeClr>
              </a:solidFill>
            </a:endParaRPr>
          </a:p>
        </p:txBody>
      </p:sp>
    </p:spTree>
    <p:extLst>
      <p:ext uri="{BB962C8B-B14F-4D97-AF65-F5344CB8AC3E}">
        <p14:creationId xmlns:p14="http://schemas.microsoft.com/office/powerpoint/2010/main" val="25439227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subTitle" idx="1"/>
          </p:nvPr>
        </p:nvSpPr>
        <p:spPr/>
        <p:txBody>
          <a:bodyPr/>
          <a:lstStyle/>
          <a:p>
            <a:r>
              <a:rPr lang="en-US" dirty="0" smtClean="0"/>
              <a:t>Thanks</a:t>
            </a:r>
            <a:endParaRPr lang="en-US" dirty="0"/>
          </a:p>
        </p:txBody>
      </p:sp>
      <p:sp>
        <p:nvSpPr>
          <p:cNvPr id="4" name="Slide Number Placeholder 3"/>
          <p:cNvSpPr>
            <a:spLocks noGrp="1"/>
          </p:cNvSpPr>
          <p:nvPr>
            <p:ph type="sldNum" sz="quarter" idx="4294967295"/>
          </p:nvPr>
        </p:nvSpPr>
        <p:spPr>
          <a:xfrm>
            <a:off x="7010400" y="6356350"/>
            <a:ext cx="2133600" cy="365125"/>
          </a:xfrm>
        </p:spPr>
        <p:txBody>
          <a:bodyPr/>
          <a:lstStyle/>
          <a:p>
            <a:fld id="{038C62C7-F79B-CD4A-A5DF-5683BBEC4A65}" type="slidenum">
              <a:rPr lang="sv-SE" smtClean="0"/>
              <a:t>11</a:t>
            </a:fld>
            <a:endParaRPr lang="sv-SE"/>
          </a:p>
        </p:txBody>
      </p:sp>
    </p:spTree>
    <p:extLst>
      <p:ext uri="{BB962C8B-B14F-4D97-AF65-F5344CB8AC3E}">
        <p14:creationId xmlns:p14="http://schemas.microsoft.com/office/powerpoint/2010/main" val="2075254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Layout</a:t>
            </a:r>
            <a:endParaRPr lang="en-US" dirty="0"/>
          </a:p>
        </p:txBody>
      </p:sp>
      <p:pic>
        <p:nvPicPr>
          <p:cNvPr id="11" name="Picture 10" descr="Dogleg3.png"/>
          <p:cNvPicPr>
            <a:picLocks noChangeAspect="1"/>
          </p:cNvPicPr>
          <p:nvPr/>
        </p:nvPicPr>
        <p:blipFill rotWithShape="1">
          <a:blip r:embed="rId2">
            <a:extLst>
              <a:ext uri="{28A0092B-C50C-407E-A947-70E740481C1C}">
                <a14:useLocalDpi xmlns:a14="http://schemas.microsoft.com/office/drawing/2010/main" val="0"/>
              </a:ext>
            </a:extLst>
          </a:blip>
          <a:srcRect l="16287" t="23313" b="30117"/>
          <a:stretch/>
        </p:blipFill>
        <p:spPr>
          <a:xfrm flipH="1">
            <a:off x="2807913" y="4708990"/>
            <a:ext cx="6243190" cy="1684018"/>
          </a:xfrm>
          <a:prstGeom prst="rect">
            <a:avLst/>
          </a:prstGeom>
        </p:spPr>
      </p:pic>
      <p:sp>
        <p:nvSpPr>
          <p:cNvPr id="8" name="TextBox 7"/>
          <p:cNvSpPr txBox="1"/>
          <p:nvPr/>
        </p:nvSpPr>
        <p:spPr>
          <a:xfrm>
            <a:off x="215344" y="4436796"/>
            <a:ext cx="2138393" cy="1477328"/>
          </a:xfrm>
          <a:prstGeom prst="rect">
            <a:avLst/>
          </a:prstGeom>
          <a:noFill/>
        </p:spPr>
        <p:txBody>
          <a:bodyPr wrap="square" rtlCol="0">
            <a:spAutoFit/>
          </a:bodyPr>
          <a:lstStyle/>
          <a:p>
            <a:r>
              <a:rPr lang="en-US" dirty="0" smtClean="0"/>
              <a:t>For initial commissioning runs, High Beta section is simply part of transport line</a:t>
            </a:r>
            <a:endParaRPr lang="en-US" dirty="0"/>
          </a:p>
        </p:txBody>
      </p:sp>
      <p:cxnSp>
        <p:nvCxnSpPr>
          <p:cNvPr id="13" name="Straight Arrow Connector 12"/>
          <p:cNvCxnSpPr/>
          <p:nvPr/>
        </p:nvCxnSpPr>
        <p:spPr>
          <a:xfrm flipH="1">
            <a:off x="138711" y="4349629"/>
            <a:ext cx="591171" cy="121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Oval 32"/>
          <p:cNvSpPr/>
          <p:nvPr/>
        </p:nvSpPr>
        <p:spPr>
          <a:xfrm>
            <a:off x="4455684" y="5704287"/>
            <a:ext cx="328429" cy="580281"/>
          </a:xfrm>
          <a:prstGeom prst="ellipse">
            <a:avLst/>
          </a:prstGeom>
          <a:noFill/>
          <a:ln w="38100" cmpd="sng">
            <a:solidFill>
              <a:srgbClr val="FF0000"/>
            </a:solidFill>
          </a:ln>
          <a:effectLst>
            <a:glow rad="101600">
              <a:srgbClr val="FF0000">
                <a:alpha val="49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5" name="Group 34"/>
          <p:cNvGrpSpPr/>
          <p:nvPr/>
        </p:nvGrpSpPr>
        <p:grpSpPr>
          <a:xfrm>
            <a:off x="0" y="1551242"/>
            <a:ext cx="9144000" cy="2656050"/>
            <a:chOff x="0" y="1463653"/>
            <a:chExt cx="9144000" cy="2656050"/>
          </a:xfrm>
        </p:grpSpPr>
        <p:grpSp>
          <p:nvGrpSpPr>
            <p:cNvPr id="32" name="Group 31"/>
            <p:cNvGrpSpPr/>
            <p:nvPr/>
          </p:nvGrpSpPr>
          <p:grpSpPr>
            <a:xfrm>
              <a:off x="0" y="1463653"/>
              <a:ext cx="9144000" cy="2656050"/>
              <a:chOff x="0" y="1568587"/>
              <a:chExt cx="9144000" cy="2656050"/>
            </a:xfrm>
          </p:grpSpPr>
          <p:pic>
            <p:nvPicPr>
              <p:cNvPr id="6" name="Picture 5"/>
              <p:cNvPicPr>
                <a:picLocks noChangeAspect="1"/>
              </p:cNvPicPr>
              <p:nvPr/>
            </p:nvPicPr>
            <p:blipFill>
              <a:blip r:embed="rId3"/>
              <a:stretch>
                <a:fillRect/>
              </a:stretch>
            </p:blipFill>
            <p:spPr>
              <a:xfrm>
                <a:off x="0" y="1836759"/>
                <a:ext cx="9144000" cy="2387878"/>
              </a:xfrm>
              <a:prstGeom prst="rect">
                <a:avLst/>
              </a:prstGeom>
            </p:spPr>
          </p:pic>
          <p:sp>
            <p:nvSpPr>
              <p:cNvPr id="15" name="TextBox 14"/>
              <p:cNvSpPr txBox="1"/>
              <p:nvPr/>
            </p:nvSpPr>
            <p:spPr>
              <a:xfrm>
                <a:off x="3207652" y="1568587"/>
                <a:ext cx="684803" cy="369332"/>
              </a:xfrm>
              <a:prstGeom prst="rect">
                <a:avLst/>
              </a:prstGeom>
              <a:noFill/>
            </p:spPr>
            <p:txBody>
              <a:bodyPr wrap="none" rtlCol="0">
                <a:spAutoFit/>
              </a:bodyPr>
              <a:lstStyle/>
              <a:p>
                <a:r>
                  <a:rPr lang="en-US" dirty="0" smtClean="0"/>
                  <a:t>HEBT</a:t>
                </a:r>
                <a:endParaRPr lang="en-US" dirty="0"/>
              </a:p>
            </p:txBody>
          </p:sp>
          <p:cxnSp>
            <p:nvCxnSpPr>
              <p:cNvPr id="17" name="Straight Arrow Connector 16"/>
              <p:cNvCxnSpPr>
                <a:stCxn id="15" idx="3"/>
              </p:cNvCxnSpPr>
              <p:nvPr/>
            </p:nvCxnSpPr>
            <p:spPr>
              <a:xfrm>
                <a:off x="3892455" y="1753253"/>
                <a:ext cx="358477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7477225" y="1568587"/>
                <a:ext cx="0" cy="275176"/>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593512" y="1576618"/>
                <a:ext cx="0" cy="275176"/>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15" idx="1"/>
              </p:cNvCxnSpPr>
              <p:nvPr/>
            </p:nvCxnSpPr>
            <p:spPr>
              <a:xfrm flipH="1">
                <a:off x="593512" y="1753253"/>
                <a:ext cx="261414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7871339" y="1576621"/>
                <a:ext cx="556563" cy="369332"/>
              </a:xfrm>
              <a:prstGeom prst="rect">
                <a:avLst/>
              </a:prstGeom>
              <a:noFill/>
            </p:spPr>
            <p:txBody>
              <a:bodyPr wrap="none" rtlCol="0">
                <a:spAutoFit/>
              </a:bodyPr>
              <a:lstStyle/>
              <a:p>
                <a:r>
                  <a:rPr lang="en-US" dirty="0" smtClean="0"/>
                  <a:t>A2T</a:t>
                </a:r>
                <a:endParaRPr lang="en-US" dirty="0"/>
              </a:p>
            </p:txBody>
          </p:sp>
          <p:cxnSp>
            <p:nvCxnSpPr>
              <p:cNvPr id="28" name="Straight Arrow Connector 27"/>
              <p:cNvCxnSpPr>
                <a:stCxn id="26" idx="1"/>
              </p:cNvCxnSpPr>
              <p:nvPr/>
            </p:nvCxnSpPr>
            <p:spPr>
              <a:xfrm flipH="1" flipV="1">
                <a:off x="7477225" y="1753253"/>
                <a:ext cx="394114" cy="80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6" idx="3"/>
              </p:cNvCxnSpPr>
              <p:nvPr/>
            </p:nvCxnSpPr>
            <p:spPr>
              <a:xfrm flipV="1">
                <a:off x="8427902" y="1753253"/>
                <a:ext cx="625780" cy="80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34" name="Oval 33"/>
            <p:cNvSpPr/>
            <p:nvPr/>
          </p:nvSpPr>
          <p:spPr>
            <a:xfrm>
              <a:off x="5035908" y="2496308"/>
              <a:ext cx="328429" cy="580281"/>
            </a:xfrm>
            <a:prstGeom prst="ellipse">
              <a:avLst/>
            </a:prstGeom>
            <a:noFill/>
            <a:ln w="38100" cmpd="sng">
              <a:solidFill>
                <a:srgbClr val="FF0000"/>
              </a:solidFill>
            </a:ln>
            <a:effectLst>
              <a:glow rad="101600">
                <a:srgbClr val="FF0000">
                  <a:alpha val="49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6" name="TextBox 35"/>
          <p:cNvSpPr txBox="1"/>
          <p:nvPr/>
        </p:nvSpPr>
        <p:spPr>
          <a:xfrm>
            <a:off x="5659920" y="4207292"/>
            <a:ext cx="2650899" cy="369332"/>
          </a:xfrm>
          <a:prstGeom prst="rect">
            <a:avLst/>
          </a:prstGeom>
          <a:noFill/>
          <a:ln>
            <a:solidFill>
              <a:srgbClr val="FF0000"/>
            </a:solidFill>
          </a:ln>
        </p:spPr>
        <p:txBody>
          <a:bodyPr wrap="none" rtlCol="0">
            <a:spAutoFit/>
          </a:bodyPr>
          <a:lstStyle/>
          <a:p>
            <a:r>
              <a:rPr lang="en-US" dirty="0">
                <a:solidFill>
                  <a:srgbClr val="FF0000"/>
                </a:solidFill>
              </a:rPr>
              <a:t>1</a:t>
            </a:r>
            <a:r>
              <a:rPr lang="en-US" dirty="0" smtClean="0">
                <a:solidFill>
                  <a:srgbClr val="FF0000"/>
                </a:solidFill>
              </a:rPr>
              <a:t>st dipole – Critical Device</a:t>
            </a:r>
            <a:endParaRPr lang="en-US" dirty="0">
              <a:solidFill>
                <a:srgbClr val="FF0000"/>
              </a:solidFill>
            </a:endParaRPr>
          </a:p>
        </p:txBody>
      </p:sp>
      <p:cxnSp>
        <p:nvCxnSpPr>
          <p:cNvPr id="38" name="Straight Arrow Connector 37"/>
          <p:cNvCxnSpPr>
            <a:stCxn id="36" idx="1"/>
          </p:cNvCxnSpPr>
          <p:nvPr/>
        </p:nvCxnSpPr>
        <p:spPr>
          <a:xfrm flipH="1" flipV="1">
            <a:off x="5364337" y="3164178"/>
            <a:ext cx="295583" cy="122778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36" idx="1"/>
          </p:cNvCxnSpPr>
          <p:nvPr/>
        </p:nvCxnSpPr>
        <p:spPr>
          <a:xfrm flipH="1">
            <a:off x="4784113" y="4391958"/>
            <a:ext cx="875807" cy="131232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49" name="Group 48"/>
          <p:cNvGrpSpPr/>
          <p:nvPr/>
        </p:nvGrpSpPr>
        <p:grpSpPr>
          <a:xfrm rot="21300000">
            <a:off x="4934776" y="5817275"/>
            <a:ext cx="3818036" cy="646331"/>
            <a:chOff x="4931579" y="5819659"/>
            <a:chExt cx="3818036" cy="646331"/>
          </a:xfrm>
        </p:grpSpPr>
        <p:sp>
          <p:nvSpPr>
            <p:cNvPr id="44" name="TextBox 43"/>
            <p:cNvSpPr txBox="1"/>
            <p:nvPr/>
          </p:nvSpPr>
          <p:spPr>
            <a:xfrm>
              <a:off x="6014896" y="5819659"/>
              <a:ext cx="2418037" cy="646331"/>
            </a:xfrm>
            <a:prstGeom prst="rect">
              <a:avLst/>
            </a:prstGeom>
            <a:noFill/>
          </p:spPr>
          <p:txBody>
            <a:bodyPr wrap="none" rtlCol="0">
              <a:spAutoFit/>
            </a:bodyPr>
            <a:lstStyle/>
            <a:p>
              <a:r>
                <a:rPr lang="en-US" dirty="0" smtClean="0"/>
                <a:t>Tuning Dump Line</a:t>
              </a:r>
              <a:br>
                <a:rPr lang="en-US" dirty="0" smtClean="0"/>
              </a:br>
              <a:r>
                <a:rPr lang="en-US" dirty="0" smtClean="0"/>
                <a:t>(straight on lower level)</a:t>
              </a:r>
              <a:endParaRPr lang="en-US" dirty="0"/>
            </a:p>
          </p:txBody>
        </p:sp>
        <p:cxnSp>
          <p:nvCxnSpPr>
            <p:cNvPr id="45" name="Straight Arrow Connector 44"/>
            <p:cNvCxnSpPr>
              <a:stCxn id="44" idx="1"/>
            </p:cNvCxnSpPr>
            <p:nvPr/>
          </p:nvCxnSpPr>
          <p:spPr>
            <a:xfrm rot="300000" flipH="1">
              <a:off x="4931579" y="6095525"/>
              <a:ext cx="1081254" cy="94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44" idx="3"/>
            </p:cNvCxnSpPr>
            <p:nvPr/>
          </p:nvCxnSpPr>
          <p:spPr>
            <a:xfrm rot="300000" flipV="1">
              <a:off x="8433537" y="6129009"/>
              <a:ext cx="316078" cy="276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1884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Prerequisites</a:t>
            </a:r>
            <a:endParaRPr lang="en-US" dirty="0"/>
          </a:p>
        </p:txBody>
      </p:sp>
      <p:sp>
        <p:nvSpPr>
          <p:cNvPr id="2" name="Subtitle 1"/>
          <p:cNvSpPr>
            <a:spLocks noGrp="1"/>
          </p:cNvSpPr>
          <p:nvPr>
            <p:ph type="subTitle" idx="1"/>
          </p:nvPr>
        </p:nvSpPr>
        <p:spPr>
          <a:xfrm>
            <a:off x="311298" y="1607844"/>
            <a:ext cx="5568143" cy="4910587"/>
          </a:xfrm>
        </p:spPr>
        <p:txBody>
          <a:bodyPr/>
          <a:lstStyle/>
          <a:p>
            <a:pPr marL="54000" indent="0">
              <a:buNone/>
            </a:pPr>
            <a:r>
              <a:rPr lang="en-US" sz="2000" dirty="0" smtClean="0"/>
              <a:t>Beam to Tuning Dump</a:t>
            </a:r>
          </a:p>
          <a:p>
            <a:r>
              <a:rPr lang="en-US" sz="2000" dirty="0" smtClean="0"/>
              <a:t>Readiness Review Complete</a:t>
            </a:r>
          </a:p>
          <a:p>
            <a:r>
              <a:rPr lang="en-US" sz="2000" dirty="0" err="1" smtClean="0"/>
              <a:t>Linac</a:t>
            </a:r>
            <a:r>
              <a:rPr lang="en-US" sz="2000" dirty="0" smtClean="0"/>
              <a:t> tuned through the Spokes into </a:t>
            </a:r>
            <a:r>
              <a:rPr lang="en-US" sz="2000" dirty="0" err="1" smtClean="0"/>
              <a:t>insertable</a:t>
            </a:r>
            <a:r>
              <a:rPr lang="en-US" sz="2000" dirty="0" smtClean="0"/>
              <a:t> beam stop -&gt; beam energy at about 200 MeV.</a:t>
            </a:r>
          </a:p>
          <a:p>
            <a:pPr marL="54000" indent="0">
              <a:buNone/>
            </a:pPr>
            <a:r>
              <a:rPr lang="en-US" sz="2000" baseline="0" dirty="0" smtClean="0"/>
              <a:t>Beam To Target</a:t>
            </a:r>
          </a:p>
          <a:p>
            <a:r>
              <a:rPr lang="en-US" sz="2000" dirty="0" smtClean="0"/>
              <a:t>Initial Readiness Review Complete</a:t>
            </a:r>
          </a:p>
          <a:p>
            <a:r>
              <a:rPr lang="en-US" sz="2000" dirty="0" smtClean="0"/>
              <a:t>Target and Instruments out of Maintenance mode</a:t>
            </a:r>
          </a:p>
          <a:p>
            <a:r>
              <a:rPr lang="en-US" sz="2000" dirty="0" err="1" smtClean="0"/>
              <a:t>Linac</a:t>
            </a:r>
            <a:r>
              <a:rPr lang="en-US" sz="2000" dirty="0" smtClean="0"/>
              <a:t> tuned through Medium Beta into tuning dump</a:t>
            </a:r>
          </a:p>
          <a:p>
            <a:r>
              <a:rPr lang="en-US" sz="2000" dirty="0" smtClean="0"/>
              <a:t>Long pulse demonstrated at &gt; 500 MeV</a:t>
            </a:r>
          </a:p>
          <a:p>
            <a:pPr marL="54000" indent="0">
              <a:buNone/>
            </a:pPr>
            <a:endParaRPr lang="en-US" sz="2000" dirty="0" smtClean="0"/>
          </a:p>
        </p:txBody>
      </p:sp>
      <p:sp>
        <p:nvSpPr>
          <p:cNvPr id="8" name="TextBox 7"/>
          <p:cNvSpPr txBox="1"/>
          <p:nvPr/>
        </p:nvSpPr>
        <p:spPr>
          <a:xfrm>
            <a:off x="6091100" y="1622212"/>
            <a:ext cx="2935312" cy="480131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External readiness reviews certify that beam can be delivered to destination without violating license. Administrative holds may be required along the way to certain beam modes, particularly for increased power. Additional reviews may be needed for ~500 kW</a:t>
            </a:r>
            <a:r>
              <a:rPr lang="en-US" dirty="0"/>
              <a:t> </a:t>
            </a:r>
            <a:r>
              <a:rPr lang="en-US" dirty="0" smtClean="0"/>
              <a:t>and for full duty factor.</a:t>
            </a:r>
          </a:p>
          <a:p>
            <a:endParaRPr lang="en-US" dirty="0"/>
          </a:p>
          <a:p>
            <a:r>
              <a:rPr lang="en-US" dirty="0" smtClean="0"/>
              <a:t>MPS should restrict pulse length (a single pulse, particularly at low energy can break vacuum window in dump or target – bad day)</a:t>
            </a:r>
          </a:p>
        </p:txBody>
      </p:sp>
    </p:spTree>
    <p:extLst>
      <p:ext uri="{BB962C8B-B14F-4D97-AF65-F5344CB8AC3E}">
        <p14:creationId xmlns:p14="http://schemas.microsoft.com/office/powerpoint/2010/main" val="41618151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Goals</a:t>
            </a:r>
            <a:endParaRPr lang="en-US" dirty="0"/>
          </a:p>
        </p:txBody>
      </p:sp>
      <p:sp>
        <p:nvSpPr>
          <p:cNvPr id="2" name="Subtitle 1"/>
          <p:cNvSpPr>
            <a:spLocks noGrp="1"/>
          </p:cNvSpPr>
          <p:nvPr>
            <p:ph type="subTitle" idx="1"/>
          </p:nvPr>
        </p:nvSpPr>
        <p:spPr>
          <a:xfrm>
            <a:off x="99635" y="1506667"/>
            <a:ext cx="5448722" cy="3780620"/>
          </a:xfrm>
        </p:spPr>
        <p:txBody>
          <a:bodyPr/>
          <a:lstStyle/>
          <a:p>
            <a:r>
              <a:rPr lang="en-US" dirty="0" smtClean="0"/>
              <a:t>Beam To Tuning</a:t>
            </a:r>
            <a:r>
              <a:rPr lang="en-US" baseline="0" dirty="0" smtClean="0"/>
              <a:t> Dump</a:t>
            </a:r>
          </a:p>
          <a:p>
            <a:pPr lvl="1"/>
            <a:r>
              <a:rPr lang="en-US" dirty="0" smtClean="0"/>
              <a:t>First beam to dump</a:t>
            </a:r>
          </a:p>
          <a:p>
            <a:pPr lvl="1"/>
            <a:r>
              <a:rPr lang="en-US" baseline="0" dirty="0" smtClean="0"/>
              <a:t>Support</a:t>
            </a:r>
            <a:r>
              <a:rPr lang="en-US" dirty="0" smtClean="0"/>
              <a:t> medium beta tuning </a:t>
            </a:r>
          </a:p>
          <a:p>
            <a:pPr lvl="1"/>
            <a:r>
              <a:rPr lang="en-US" dirty="0" smtClean="0"/>
              <a:t>Full pulse demonstration</a:t>
            </a:r>
            <a:endParaRPr lang="en-US" baseline="0" dirty="0" smtClean="0"/>
          </a:p>
          <a:p>
            <a:r>
              <a:rPr lang="en-US" baseline="0" dirty="0" smtClean="0"/>
              <a:t>Beam To Target</a:t>
            </a:r>
          </a:p>
          <a:p>
            <a:pPr lvl="1"/>
            <a:r>
              <a:rPr lang="en-US" dirty="0" smtClean="0"/>
              <a:t>First beam on target</a:t>
            </a:r>
          </a:p>
          <a:p>
            <a:pPr lvl="1"/>
            <a:r>
              <a:rPr lang="en-US" dirty="0" smtClean="0"/>
              <a:t>Tune Dogleg and A2T line</a:t>
            </a:r>
          </a:p>
          <a:p>
            <a:pPr lvl="1"/>
            <a:r>
              <a:rPr lang="en-US" dirty="0" smtClean="0"/>
              <a:t>First Neutrons</a:t>
            </a:r>
          </a:p>
          <a:p>
            <a:pPr lvl="1"/>
            <a:r>
              <a:rPr lang="en-US" dirty="0" smtClean="0"/>
              <a:t>Support Target Commissioning (few kW)</a:t>
            </a:r>
          </a:p>
          <a:p>
            <a:pPr lvl="1"/>
            <a:r>
              <a:rPr lang="en-US" dirty="0" smtClean="0"/>
              <a:t>Power increase for first production run (~100 kW)</a:t>
            </a:r>
          </a:p>
        </p:txBody>
      </p:sp>
      <p:pic>
        <p:nvPicPr>
          <p:cNvPr id="6" name="Picture 5"/>
          <p:cNvPicPr>
            <a:picLocks noChangeAspect="1"/>
          </p:cNvPicPr>
          <p:nvPr/>
        </p:nvPicPr>
        <p:blipFill rotWithShape="1">
          <a:blip r:embed="rId2"/>
          <a:srcRect r="69257"/>
          <a:stretch/>
        </p:blipFill>
        <p:spPr>
          <a:xfrm>
            <a:off x="5548357" y="1552520"/>
            <a:ext cx="3353673" cy="4991319"/>
          </a:xfrm>
          <a:prstGeom prst="rect">
            <a:avLst/>
          </a:prstGeom>
        </p:spPr>
      </p:pic>
      <p:sp>
        <p:nvSpPr>
          <p:cNvPr id="8" name="TextBox 7"/>
          <p:cNvSpPr txBox="1"/>
          <p:nvPr/>
        </p:nvSpPr>
        <p:spPr>
          <a:xfrm>
            <a:off x="99635" y="5306441"/>
            <a:ext cx="4746897"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smtClean="0"/>
              <a:t>Agile planning: </a:t>
            </a:r>
            <a:r>
              <a:rPr lang="en-US" dirty="0" smtClean="0"/>
              <a:t>Activities may be reordered or skipped; tools and administrative procedures should support this.</a:t>
            </a:r>
          </a:p>
          <a:p>
            <a:r>
              <a:rPr lang="en-US" b="1" dirty="0" smtClean="0"/>
              <a:t>Minimal beam: </a:t>
            </a:r>
            <a:r>
              <a:rPr lang="en-US" dirty="0" smtClean="0"/>
              <a:t>Anticipate human intervention and equipment rework, even in target station.</a:t>
            </a:r>
            <a:endParaRPr lang="en-US" dirty="0"/>
          </a:p>
        </p:txBody>
      </p:sp>
      <p:cxnSp>
        <p:nvCxnSpPr>
          <p:cNvPr id="5" name="Straight Arrow Connector 4"/>
          <p:cNvCxnSpPr/>
          <p:nvPr/>
        </p:nvCxnSpPr>
        <p:spPr>
          <a:xfrm flipH="1">
            <a:off x="7560961" y="3503959"/>
            <a:ext cx="517390" cy="811319"/>
          </a:xfrm>
          <a:prstGeom prst="straightConnector1">
            <a:avLst/>
          </a:prstGeom>
          <a:ln w="28575"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5973511" y="4936055"/>
            <a:ext cx="0" cy="811319"/>
          </a:xfrm>
          <a:prstGeom prst="straightConnector1">
            <a:avLst/>
          </a:prstGeom>
          <a:ln w="28575"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22148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872" y="0"/>
            <a:ext cx="6665871" cy="1441531"/>
          </a:xfrm>
        </p:spPr>
        <p:txBody>
          <a:bodyPr/>
          <a:lstStyle/>
          <a:p>
            <a:r>
              <a:rPr lang="en-US" dirty="0" smtClean="0"/>
              <a:t>Goal: First Beam to Dump/Target</a:t>
            </a:r>
            <a:br>
              <a:rPr lang="en-US" dirty="0" smtClean="0"/>
            </a:br>
            <a:r>
              <a:rPr lang="en-US" dirty="0" smtClean="0"/>
              <a:t>Activity: Simple Check of BPMs, Optics</a:t>
            </a:r>
            <a:br>
              <a:rPr lang="en-US" dirty="0" smtClean="0"/>
            </a:br>
            <a:r>
              <a:rPr lang="en-US" dirty="0" smtClean="0"/>
              <a:t>Tools: Safe beam, Difference Orbit, BPMs…</a:t>
            </a:r>
            <a:endParaRPr lang="en-US" dirty="0"/>
          </a:p>
        </p:txBody>
      </p:sp>
      <p:sp>
        <p:nvSpPr>
          <p:cNvPr id="4" name="Slide Number Placeholder 3"/>
          <p:cNvSpPr>
            <a:spLocks noGrp="1"/>
          </p:cNvSpPr>
          <p:nvPr>
            <p:ph type="sldNum" sz="quarter" idx="12"/>
          </p:nvPr>
        </p:nvSpPr>
        <p:spPr/>
        <p:txBody>
          <a:bodyPr/>
          <a:lstStyle/>
          <a:p>
            <a:fld id="{038C62C7-F79B-CD4A-A5DF-5683BBEC4A65}" type="slidenum">
              <a:rPr lang="sv-SE" smtClean="0"/>
              <a:t>5</a:t>
            </a:fld>
            <a:endParaRPr lang="sv-SE" dirty="0"/>
          </a:p>
        </p:txBody>
      </p:sp>
      <p:pic>
        <p:nvPicPr>
          <p:cNvPr id="6"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1194" t="1" r="1598" b="150"/>
          <a:stretch/>
        </p:blipFill>
        <p:spPr bwMode="auto">
          <a:xfrm>
            <a:off x="0" y="1729744"/>
            <a:ext cx="6863904" cy="482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 name="TextBox 7"/>
          <p:cNvSpPr txBox="1"/>
          <p:nvPr/>
        </p:nvSpPr>
        <p:spPr>
          <a:xfrm>
            <a:off x="6702562" y="1641551"/>
            <a:ext cx="2441438" cy="5078314"/>
          </a:xfrm>
          <a:prstGeom prst="rect">
            <a:avLst/>
          </a:prstGeom>
          <a:noFill/>
        </p:spPr>
        <p:txBody>
          <a:bodyPr wrap="square" rtlCol="0">
            <a:spAutoFit/>
          </a:bodyPr>
          <a:lstStyle/>
          <a:p>
            <a:r>
              <a:rPr lang="en-US" b="1" dirty="0" smtClean="0"/>
              <a:t>Some requirements:</a:t>
            </a:r>
          </a:p>
          <a:p>
            <a:pPr marL="285750" indent="-285750">
              <a:buFont typeface="Arial"/>
              <a:buChar char="•"/>
            </a:pPr>
            <a:r>
              <a:rPr lang="en-US" b="1" dirty="0" smtClean="0"/>
              <a:t>Safe Beam: </a:t>
            </a:r>
            <a:r>
              <a:rPr lang="en-US" dirty="0" smtClean="0"/>
              <a:t>MPS restricts beam parameters: i.e. 5µs, &lt;1 Hz, tens of mA,…</a:t>
            </a:r>
          </a:p>
          <a:p>
            <a:pPr marL="285750" indent="-285750">
              <a:buFont typeface="Arial"/>
              <a:buChar char="•"/>
            </a:pPr>
            <a:r>
              <a:rPr lang="en-US" b="1" dirty="0" smtClean="0"/>
              <a:t>Difference orbit: </a:t>
            </a:r>
            <a:r>
              <a:rPr lang="en-US" dirty="0" smtClean="0"/>
              <a:t>App uses online model, live and saved BPM </a:t>
            </a:r>
            <a:r>
              <a:rPr lang="en-US" dirty="0" err="1" smtClean="0"/>
              <a:t>readbacks</a:t>
            </a:r>
            <a:r>
              <a:rPr lang="en-US" dirty="0" smtClean="0"/>
              <a:t>, kick strength is free parameter, …</a:t>
            </a:r>
          </a:p>
          <a:p>
            <a:pPr marL="285750" indent="-285750">
              <a:buFont typeface="Arial"/>
              <a:buChar char="•"/>
            </a:pPr>
            <a:r>
              <a:rPr lang="en-US" b="1" dirty="0" smtClean="0"/>
              <a:t>BPMs: </a:t>
            </a:r>
            <a:r>
              <a:rPr lang="en-US" dirty="0" smtClean="0"/>
              <a:t>~mm precision in this mode, data on each pulse, self trigger within wide timing gate</a:t>
            </a:r>
          </a:p>
        </p:txBody>
      </p:sp>
    </p:spTree>
    <p:extLst>
      <p:ext uri="{BB962C8B-B14F-4D97-AF65-F5344CB8AC3E}">
        <p14:creationId xmlns:p14="http://schemas.microsoft.com/office/powerpoint/2010/main" val="3339682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7589" y="-1"/>
            <a:ext cx="7280220" cy="1441451"/>
          </a:xfrm>
        </p:spPr>
        <p:txBody>
          <a:bodyPr/>
          <a:lstStyle/>
          <a:p>
            <a:r>
              <a:rPr lang="en-US" dirty="0" smtClean="0"/>
              <a:t>Activity: Calibrate imaging/profile devices</a:t>
            </a:r>
            <a:br>
              <a:rPr lang="en-US" dirty="0" smtClean="0"/>
            </a:br>
            <a:r>
              <a:rPr lang="en-US" dirty="0" smtClean="0"/>
              <a:t>Tools: Safe Beam, DC scan, BPM, BCM…</a:t>
            </a:r>
            <a:endParaRPr lang="en-US" dirty="0"/>
          </a:p>
        </p:txBody>
      </p:sp>
      <p:pic>
        <p:nvPicPr>
          <p:cNvPr id="4" name="2009-10 uniformity scan.m4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 y="1517852"/>
            <a:ext cx="7120196" cy="5340147"/>
          </a:xfrm>
          <a:prstGeom prst="rect">
            <a:avLst/>
          </a:prstGeom>
        </p:spPr>
      </p:pic>
      <p:sp>
        <p:nvSpPr>
          <p:cNvPr id="6" name="Rectangle 5"/>
          <p:cNvSpPr/>
          <p:nvPr/>
        </p:nvSpPr>
        <p:spPr>
          <a:xfrm>
            <a:off x="5578351" y="1517852"/>
            <a:ext cx="3349050" cy="534014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p:cNvSpPr/>
          <p:nvPr/>
        </p:nvSpPr>
        <p:spPr>
          <a:xfrm>
            <a:off x="0" y="1517852"/>
            <a:ext cx="1559063" cy="534014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TextBox 7"/>
          <p:cNvSpPr txBox="1"/>
          <p:nvPr/>
        </p:nvSpPr>
        <p:spPr>
          <a:xfrm>
            <a:off x="5851689" y="1441450"/>
            <a:ext cx="3292311" cy="5632312"/>
          </a:xfrm>
          <a:prstGeom prst="rect">
            <a:avLst/>
          </a:prstGeom>
          <a:noFill/>
        </p:spPr>
        <p:txBody>
          <a:bodyPr wrap="square" rtlCol="0">
            <a:spAutoFit/>
          </a:bodyPr>
          <a:lstStyle/>
          <a:p>
            <a:r>
              <a:rPr lang="en-US" dirty="0" smtClean="0"/>
              <a:t>With additional tools, extend to additional “safe beam” activities:</a:t>
            </a:r>
          </a:p>
          <a:p>
            <a:pPr marL="285750" indent="-285750">
              <a:buFont typeface="Arial"/>
              <a:buChar char="•"/>
            </a:pPr>
            <a:r>
              <a:rPr lang="en-US" dirty="0" smtClean="0"/>
              <a:t>Calibrate BLMs with 100% loss of “safe beam”</a:t>
            </a:r>
          </a:p>
          <a:p>
            <a:pPr marL="285750" indent="-285750">
              <a:buFont typeface="Arial"/>
              <a:buChar char="•"/>
            </a:pPr>
            <a:r>
              <a:rPr lang="en-US" dirty="0" smtClean="0"/>
              <a:t>Similarly, fault studies to verify shielding and Machine Protect System</a:t>
            </a:r>
          </a:p>
          <a:p>
            <a:pPr marL="285750" indent="-285750">
              <a:buFont typeface="Arial"/>
              <a:buChar char="•"/>
            </a:pPr>
            <a:endParaRPr lang="en-US" dirty="0"/>
          </a:p>
          <a:p>
            <a:r>
              <a:rPr lang="en-US" dirty="0"/>
              <a:t>Iteratively commission tools and use them to characterize and set beam properties.</a:t>
            </a:r>
          </a:p>
          <a:p>
            <a:endParaRPr lang="en-US" dirty="0" smtClean="0"/>
          </a:p>
          <a:p>
            <a:r>
              <a:rPr lang="en-US" dirty="0" smtClean="0"/>
              <a:t>4 Wire scanners to measure transverse </a:t>
            </a:r>
            <a:r>
              <a:rPr lang="en-US" dirty="0" err="1" smtClean="0"/>
              <a:t>emittance</a:t>
            </a:r>
            <a:r>
              <a:rPr lang="en-US" dirty="0" smtClean="0"/>
              <a:t>, </a:t>
            </a:r>
            <a:r>
              <a:rPr lang="en-US" dirty="0" err="1" smtClean="0"/>
              <a:t>BSM+Shishlo</a:t>
            </a:r>
            <a:r>
              <a:rPr lang="en-US" dirty="0" smtClean="0"/>
              <a:t> method to measure longitudinal, TOF for energy…</a:t>
            </a:r>
          </a:p>
          <a:p>
            <a:endParaRPr lang="en-US" dirty="0"/>
          </a:p>
          <a:p>
            <a:r>
              <a:rPr lang="en-US" dirty="0" smtClean="0"/>
              <a:t>Finally, set beam density before long pulse to dump or target.</a:t>
            </a:r>
          </a:p>
          <a:p>
            <a:endParaRPr lang="en-US" dirty="0" smtClean="0"/>
          </a:p>
        </p:txBody>
      </p:sp>
    </p:spTree>
    <p:extLst>
      <p:ext uri="{BB962C8B-B14F-4D97-AF65-F5344CB8AC3E}">
        <p14:creationId xmlns:p14="http://schemas.microsoft.com/office/powerpoint/2010/main" val="27808729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01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Goal: Power Increase for Production</a:t>
            </a:r>
            <a:br>
              <a:rPr lang="en-US" dirty="0" smtClean="0"/>
            </a:br>
            <a:r>
              <a:rPr lang="en-US" dirty="0" smtClean="0"/>
              <a:t>Activity: Halo Management</a:t>
            </a:r>
            <a:endParaRPr lang="en-US" dirty="0"/>
          </a:p>
        </p:txBody>
      </p:sp>
      <p:pic>
        <p:nvPicPr>
          <p:cNvPr id="2" name="Picture 1"/>
          <p:cNvPicPr>
            <a:picLocks noChangeAspect="1"/>
          </p:cNvPicPr>
          <p:nvPr/>
        </p:nvPicPr>
        <p:blipFill>
          <a:blip r:embed="rId2"/>
          <a:stretch>
            <a:fillRect/>
          </a:stretch>
        </p:blipFill>
        <p:spPr>
          <a:xfrm>
            <a:off x="229352" y="3619086"/>
            <a:ext cx="8797057" cy="3129968"/>
          </a:xfrm>
          <a:prstGeom prst="rect">
            <a:avLst/>
          </a:prstGeom>
        </p:spPr>
      </p:pic>
      <p:sp>
        <p:nvSpPr>
          <p:cNvPr id="11" name="Text Placeholder 8"/>
          <p:cNvSpPr txBox="1">
            <a:spLocks/>
          </p:cNvSpPr>
          <p:nvPr/>
        </p:nvSpPr>
        <p:spPr>
          <a:xfrm>
            <a:off x="346943" y="1441450"/>
            <a:ext cx="8519253" cy="3863925"/>
          </a:xfrm>
          <a:prstGeom prst="rect">
            <a:avLst/>
          </a:prstGeom>
        </p:spPr>
        <p:txBody>
          <a:bodyPr vert="horz" lIns="0" tIns="0" rIns="0" bIns="0" rtlCol="0">
            <a:noAutofit/>
          </a:bodyPr>
          <a:lstStyle>
            <a:lvl1pPr marL="0" indent="0" algn="l" defTabSz="457200" rtl="0" eaLnBrk="1" latinLnBrk="0" hangingPunct="1">
              <a:lnSpc>
                <a:spcPts val="2400"/>
              </a:lnSpc>
              <a:spcBef>
                <a:spcPct val="20000"/>
              </a:spcBef>
              <a:spcAft>
                <a:spcPts val="1200"/>
              </a:spcAft>
              <a:buFont typeface="Wingdings" charset="2"/>
              <a:buNone/>
              <a:defRPr sz="2000" kern="1200">
                <a:solidFill>
                  <a:srgbClr val="0094CA"/>
                </a:solidFill>
                <a:latin typeface="+mn-lt"/>
                <a:ea typeface="+mn-ea"/>
                <a:cs typeface="+mn-cs"/>
              </a:defRPr>
            </a:lvl1pPr>
            <a:lvl2pPr marL="457200" indent="0" algn="l" defTabSz="457200" rtl="0" eaLnBrk="1" latinLnBrk="0" hangingPunct="1">
              <a:spcBef>
                <a:spcPct val="20000"/>
              </a:spcBef>
              <a:buFont typeface="Wingdings" charset="2"/>
              <a:buNone/>
              <a:defRPr sz="2000" kern="1200">
                <a:solidFill>
                  <a:srgbClr val="0094CA"/>
                </a:solidFill>
                <a:latin typeface="+mn-lt"/>
                <a:ea typeface="+mn-ea"/>
                <a:cs typeface="+mn-cs"/>
              </a:defRPr>
            </a:lvl2pPr>
            <a:lvl3pPr marL="914400" indent="0" algn="l" defTabSz="457200" rtl="0" eaLnBrk="1" latinLnBrk="0" hangingPunct="1">
              <a:spcBef>
                <a:spcPct val="20000"/>
              </a:spcBef>
              <a:buFont typeface="Wingdings" charset="2"/>
              <a:buNone/>
              <a:defRPr sz="2000" kern="1200">
                <a:solidFill>
                  <a:srgbClr val="0094CA"/>
                </a:solidFill>
                <a:latin typeface="+mn-lt"/>
                <a:ea typeface="+mn-ea"/>
                <a:cs typeface="+mn-cs"/>
              </a:defRPr>
            </a:lvl3pPr>
            <a:lvl4pPr marL="1371600" indent="0" algn="l" defTabSz="457200" rtl="0" eaLnBrk="1" latinLnBrk="0" hangingPunct="1">
              <a:spcBef>
                <a:spcPct val="20000"/>
              </a:spcBef>
              <a:buFont typeface="Wingdings" charset="2"/>
              <a:buNone/>
              <a:defRPr sz="2000" kern="1200">
                <a:solidFill>
                  <a:srgbClr val="0094CA"/>
                </a:solidFill>
                <a:latin typeface="+mn-lt"/>
                <a:ea typeface="+mn-ea"/>
                <a:cs typeface="+mn-cs"/>
              </a:defRPr>
            </a:lvl4pPr>
            <a:lvl5pPr marL="1828800" indent="0" algn="l" defTabSz="457200" rtl="0" eaLnBrk="1" latinLnBrk="0" hangingPunct="1">
              <a:spcBef>
                <a:spcPct val="20000"/>
              </a:spcBef>
              <a:buFont typeface="Wingdings" charset="2"/>
              <a:buNone/>
              <a:defRPr sz="2000" kern="1200">
                <a:solidFill>
                  <a:srgbClr val="0094C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spcBef>
                <a:spcPts val="0"/>
              </a:spcBef>
              <a:spcAft>
                <a:spcPts val="800"/>
              </a:spcAft>
              <a:buFont typeface="Arial"/>
              <a:buChar char="•"/>
            </a:pPr>
            <a:r>
              <a:rPr lang="en-US" dirty="0" smtClean="0"/>
              <a:t>Halo </a:t>
            </a:r>
            <a:r>
              <a:rPr lang="en-US" dirty="0" err="1" smtClean="0"/>
              <a:t>Twiss</a:t>
            </a:r>
            <a:r>
              <a:rPr lang="en-US" dirty="0" smtClean="0"/>
              <a:t> parameters probably differ the those of the core, and ~ </a:t>
            </a:r>
            <a:r>
              <a:rPr lang="en-US" dirty="0"/>
              <a:t>p</a:t>
            </a:r>
            <a:r>
              <a:rPr lang="en-US" dirty="0" smtClean="0"/>
              <a:t>art in 10^5: Challenging to simulate or measure</a:t>
            </a:r>
          </a:p>
          <a:p>
            <a:pPr marL="342900" indent="-342900">
              <a:spcBef>
                <a:spcPts val="0"/>
              </a:spcBef>
              <a:spcAft>
                <a:spcPts val="800"/>
              </a:spcAft>
              <a:buFont typeface="Arial"/>
              <a:buChar char="•"/>
            </a:pPr>
            <a:r>
              <a:rPr lang="en-US" dirty="0" smtClean="0"/>
              <a:t>Minimize halo in Warm </a:t>
            </a:r>
            <a:r>
              <a:rPr lang="en-US" dirty="0" err="1" smtClean="0"/>
              <a:t>Linac</a:t>
            </a:r>
            <a:r>
              <a:rPr lang="en-US" dirty="0"/>
              <a:t>;</a:t>
            </a:r>
            <a:r>
              <a:rPr lang="en-US" dirty="0" smtClean="0"/>
              <a:t> transport remaining to target, or to collimators</a:t>
            </a:r>
          </a:p>
          <a:p>
            <a:pPr marL="342900" indent="-342900">
              <a:spcBef>
                <a:spcPts val="0"/>
              </a:spcBef>
              <a:spcAft>
                <a:spcPts val="800"/>
              </a:spcAft>
              <a:buFont typeface="Arial"/>
              <a:buChar char="•"/>
            </a:pPr>
            <a:r>
              <a:rPr lang="en-US" dirty="0" smtClean="0"/>
              <a:t>Long Pulse feature: Production is at full pulse length (neutron instrument design). Power handling can be limited by elevated beam loss, target/moderator cooling, etc...    Limit beam power by reducing peak current.</a:t>
            </a:r>
            <a:endParaRPr lang="en-US" dirty="0"/>
          </a:p>
        </p:txBody>
      </p:sp>
    </p:spTree>
    <p:extLst>
      <p:ext uri="{BB962C8B-B14F-4D97-AF65-F5344CB8AC3E}">
        <p14:creationId xmlns:p14="http://schemas.microsoft.com/office/powerpoint/2010/main" val="81940040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105750"/>
            <a:ext cx="9144000" cy="4908109"/>
          </a:xfrm>
          <a:prstGeom prst="rect">
            <a:avLst/>
          </a:prstGeom>
        </p:spPr>
      </p:pic>
      <p:sp>
        <p:nvSpPr>
          <p:cNvPr id="153602" name="Rectangle 2"/>
          <p:cNvSpPr>
            <a:spLocks noGrp="1" noChangeArrowheads="1"/>
          </p:cNvSpPr>
          <p:nvPr>
            <p:ph type="title"/>
          </p:nvPr>
        </p:nvSpPr>
        <p:spPr>
          <a:xfrm>
            <a:off x="246937" y="-1"/>
            <a:ext cx="6855427" cy="1405505"/>
          </a:xfrm>
        </p:spPr>
        <p:txBody>
          <a:bodyPr/>
          <a:lstStyle/>
          <a:p>
            <a:r>
              <a:rPr lang="en-US" altLang="en-US" sz="3200" dirty="0" smtClean="0"/>
              <a:t>Activity: Halo </a:t>
            </a:r>
            <a:r>
              <a:rPr lang="en-US" altLang="en-US" sz="3200" dirty="0"/>
              <a:t>M</a:t>
            </a:r>
            <a:r>
              <a:rPr lang="en-US" altLang="en-US" sz="3200" dirty="0" smtClean="0"/>
              <a:t>anagement</a:t>
            </a:r>
            <a:br>
              <a:rPr lang="en-US" altLang="en-US" sz="3200" dirty="0" smtClean="0"/>
            </a:br>
            <a:r>
              <a:rPr lang="en-US" sz="3200" dirty="0"/>
              <a:t>Tools: Monkeys and Loss Monitors </a:t>
            </a:r>
            <a:r>
              <a:rPr lang="en-US" sz="3200" dirty="0">
                <a:sym typeface="Wingdings"/>
              </a:rPr>
              <a:t></a:t>
            </a:r>
            <a:endParaRPr lang="en-US" altLang="en-US" sz="3200" dirty="0"/>
          </a:p>
        </p:txBody>
      </p:sp>
      <p:sp>
        <p:nvSpPr>
          <p:cNvPr id="5" name="Slide Number Placeholder 3"/>
          <p:cNvSpPr>
            <a:spLocks noGrp="1"/>
          </p:cNvSpPr>
          <p:nvPr>
            <p:ph type="sldNum" sz="quarter" idx="4294967295"/>
          </p:nvPr>
        </p:nvSpPr>
        <p:spPr>
          <a:xfrm>
            <a:off x="0" y="6356350"/>
            <a:ext cx="2133600" cy="365125"/>
          </a:xfrm>
        </p:spPr>
        <p:txBody>
          <a:bodyPr/>
          <a:lstStyle/>
          <a:p>
            <a:fld id="{2EE4966A-5D4C-B847-8B61-3EACA7F524FD}" type="slidenum">
              <a:rPr lang="en-US" altLang="en-US"/>
              <a:pPr/>
              <a:t>8</a:t>
            </a:fld>
            <a:endParaRPr lang="en-US" altLang="en-US"/>
          </a:p>
        </p:txBody>
      </p:sp>
      <p:sp>
        <p:nvSpPr>
          <p:cNvPr id="3" name="TextBox 2"/>
          <p:cNvSpPr txBox="1"/>
          <p:nvPr/>
        </p:nvSpPr>
        <p:spPr>
          <a:xfrm>
            <a:off x="4177233" y="6472690"/>
            <a:ext cx="4860425" cy="338554"/>
          </a:xfrm>
          <a:prstGeom prst="rect">
            <a:avLst/>
          </a:prstGeom>
          <a:solidFill>
            <a:srgbClr val="FFFFFF"/>
          </a:solidFill>
        </p:spPr>
        <p:txBody>
          <a:bodyPr wrap="none" rtlCol="0">
            <a:spAutoFit/>
          </a:bodyPr>
          <a:lstStyle/>
          <a:p>
            <a:r>
              <a:rPr lang="en-US" sz="1600" dirty="0" smtClean="0"/>
              <a:t>RHIC first turn display shown; similar tools at J-</a:t>
            </a:r>
            <a:r>
              <a:rPr lang="en-US" sz="1600" dirty="0" err="1" smtClean="0"/>
              <a:t>Parc</a:t>
            </a:r>
            <a:r>
              <a:rPr lang="en-US" sz="1600" dirty="0" smtClean="0"/>
              <a:t>, etc.</a:t>
            </a:r>
            <a:endParaRPr lang="en-US" sz="1600" dirty="0"/>
          </a:p>
        </p:txBody>
      </p:sp>
      <p:sp>
        <p:nvSpPr>
          <p:cNvPr id="4" name="TextBox 3"/>
          <p:cNvSpPr txBox="1"/>
          <p:nvPr/>
        </p:nvSpPr>
        <p:spPr>
          <a:xfrm>
            <a:off x="1128853" y="2951154"/>
            <a:ext cx="2957661" cy="338554"/>
          </a:xfrm>
          <a:prstGeom prst="rect">
            <a:avLst/>
          </a:prstGeom>
          <a:noFill/>
        </p:spPr>
        <p:txBody>
          <a:bodyPr wrap="none" rtlCol="0">
            <a:spAutoFit/>
          </a:bodyPr>
          <a:lstStyle/>
          <a:p>
            <a:r>
              <a:rPr lang="en-US" sz="1600" dirty="0" smtClean="0"/>
              <a:t>System downtime </a:t>
            </a:r>
            <a:r>
              <a:rPr lang="en-US" sz="1600" dirty="0" err="1" smtClean="0"/>
              <a:t>ocurred</a:t>
            </a:r>
            <a:r>
              <a:rPr lang="en-US" sz="1600" dirty="0" smtClean="0"/>
              <a:t> here…</a:t>
            </a:r>
            <a:endParaRPr lang="en-US" sz="1600" dirty="0"/>
          </a:p>
        </p:txBody>
      </p:sp>
      <p:sp>
        <p:nvSpPr>
          <p:cNvPr id="6" name="TextBox 5"/>
          <p:cNvSpPr txBox="1"/>
          <p:nvPr/>
        </p:nvSpPr>
        <p:spPr>
          <a:xfrm>
            <a:off x="31408" y="2382470"/>
            <a:ext cx="803471" cy="338554"/>
          </a:xfrm>
          <a:prstGeom prst="rect">
            <a:avLst/>
          </a:prstGeom>
          <a:noFill/>
        </p:spPr>
        <p:txBody>
          <a:bodyPr wrap="square" rtlCol="0">
            <a:spAutoFit/>
          </a:bodyPr>
          <a:lstStyle/>
          <a:p>
            <a:r>
              <a:rPr lang="en-US" sz="1600" dirty="0" smtClean="0"/>
              <a:t>history</a:t>
            </a:r>
            <a:endParaRPr lang="en-US" sz="1600" dirty="0"/>
          </a:p>
        </p:txBody>
      </p:sp>
      <p:cxnSp>
        <p:nvCxnSpPr>
          <p:cNvPr id="8" name="Straight Arrow Connector 7"/>
          <p:cNvCxnSpPr/>
          <p:nvPr/>
        </p:nvCxnSpPr>
        <p:spPr>
          <a:xfrm>
            <a:off x="417493" y="2721024"/>
            <a:ext cx="0" cy="14413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 Placeholder 10"/>
          <p:cNvSpPr>
            <a:spLocks noGrp="1"/>
          </p:cNvSpPr>
          <p:nvPr>
            <p:ph type="body" idx="4294967295"/>
          </p:nvPr>
        </p:nvSpPr>
        <p:spPr>
          <a:xfrm>
            <a:off x="246937" y="1405505"/>
            <a:ext cx="8654537" cy="4186884"/>
          </a:xfrm>
        </p:spPr>
        <p:txBody>
          <a:bodyPr/>
          <a:lstStyle/>
          <a:p>
            <a:pPr>
              <a:spcBef>
                <a:spcPts val="0"/>
              </a:spcBef>
              <a:spcAft>
                <a:spcPts val="600"/>
              </a:spcAft>
            </a:pPr>
            <a:r>
              <a:rPr lang="en-US" dirty="0" smtClean="0"/>
              <a:t>Other instrumentation for full pulses: Halo, BPM, BCM, NPM, in-monolith profile, and 4 flying wires in HEBT…</a:t>
            </a:r>
            <a:endParaRPr lang="en-US" dirty="0"/>
          </a:p>
        </p:txBody>
      </p:sp>
      <p:sp>
        <p:nvSpPr>
          <p:cNvPr id="12" name="TextBox 11"/>
          <p:cNvSpPr txBox="1"/>
          <p:nvPr/>
        </p:nvSpPr>
        <p:spPr>
          <a:xfrm>
            <a:off x="3174901" y="1962644"/>
            <a:ext cx="2108269" cy="400110"/>
          </a:xfrm>
          <a:prstGeom prst="rect">
            <a:avLst/>
          </a:prstGeom>
          <a:noFill/>
        </p:spPr>
        <p:txBody>
          <a:bodyPr wrap="none" rtlCol="0">
            <a:spAutoFit/>
          </a:bodyPr>
          <a:lstStyle/>
          <a:p>
            <a:r>
              <a:rPr lang="en-US" sz="2000" dirty="0" smtClean="0"/>
              <a:t>Loss Trend Display</a:t>
            </a:r>
            <a:endParaRPr lang="en-US" sz="2000" dirty="0"/>
          </a:p>
        </p:txBody>
      </p:sp>
    </p:spTree>
    <p:extLst>
      <p:ext uri="{BB962C8B-B14F-4D97-AF65-F5344CB8AC3E}">
        <p14:creationId xmlns:p14="http://schemas.microsoft.com/office/powerpoint/2010/main" val="289558499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891" y="0"/>
            <a:ext cx="7046544" cy="1441531"/>
          </a:xfrm>
        </p:spPr>
        <p:txBody>
          <a:bodyPr/>
          <a:lstStyle/>
          <a:p>
            <a:r>
              <a:rPr lang="en-US" dirty="0" smtClean="0"/>
              <a:t>Goal: First Neutrons</a:t>
            </a:r>
            <a:br>
              <a:rPr lang="en-US" dirty="0" smtClean="0"/>
            </a:br>
            <a:r>
              <a:rPr lang="en-US" dirty="0" smtClean="0"/>
              <a:t>Activity: Demo Integrated Operation of ESS</a:t>
            </a:r>
            <a:br>
              <a:rPr lang="en-US" dirty="0" smtClean="0"/>
            </a:br>
            <a:r>
              <a:rPr lang="en-US" dirty="0" smtClean="0"/>
              <a:t>Tools: Commissioning Display, +…</a:t>
            </a:r>
            <a:endParaRPr lang="en-US" dirty="0"/>
          </a:p>
        </p:txBody>
      </p:sp>
      <p:sp>
        <p:nvSpPr>
          <p:cNvPr id="4" name="Slide Number Placeholder 3"/>
          <p:cNvSpPr>
            <a:spLocks noGrp="1"/>
          </p:cNvSpPr>
          <p:nvPr>
            <p:ph type="sldNum" sz="quarter" idx="12"/>
          </p:nvPr>
        </p:nvSpPr>
        <p:spPr/>
        <p:txBody>
          <a:bodyPr/>
          <a:lstStyle/>
          <a:p>
            <a:fld id="{038C62C7-F79B-CD4A-A5DF-5683BBEC4A65}" type="slidenum">
              <a:rPr lang="sv-SE" smtClean="0"/>
              <a:t>9</a:t>
            </a:fld>
            <a:endParaRPr lang="sv-SE"/>
          </a:p>
        </p:txBody>
      </p:sp>
      <p:pic>
        <p:nvPicPr>
          <p:cNvPr id="3" name="CD4 video compressed.m4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52766" y="1441532"/>
            <a:ext cx="5910617" cy="4192844"/>
          </a:xfrm>
          <a:prstGeom prst="rect">
            <a:avLst/>
          </a:prstGeom>
        </p:spPr>
      </p:pic>
      <p:sp>
        <p:nvSpPr>
          <p:cNvPr id="5" name="TextBox 4"/>
          <p:cNvSpPr txBox="1"/>
          <p:nvPr/>
        </p:nvSpPr>
        <p:spPr>
          <a:xfrm>
            <a:off x="6373314" y="1610068"/>
            <a:ext cx="2683374" cy="3693319"/>
          </a:xfrm>
          <a:prstGeom prst="rect">
            <a:avLst/>
          </a:prstGeom>
          <a:noFill/>
        </p:spPr>
        <p:txBody>
          <a:bodyPr wrap="square" rtlCol="0">
            <a:spAutoFit/>
          </a:bodyPr>
          <a:lstStyle/>
          <a:p>
            <a:pPr marL="285750" indent="-285750">
              <a:buFont typeface="Arial"/>
              <a:buChar char="•"/>
            </a:pPr>
            <a:r>
              <a:rPr lang="en-US" dirty="0" smtClean="0"/>
              <a:t>Neutron monitors</a:t>
            </a:r>
          </a:p>
          <a:p>
            <a:pPr marL="285750" indent="-285750">
              <a:buFont typeface="Arial"/>
              <a:buChar char="•"/>
            </a:pPr>
            <a:r>
              <a:rPr lang="en-US" dirty="0" smtClean="0"/>
              <a:t>Imaging Systems</a:t>
            </a:r>
          </a:p>
          <a:p>
            <a:pPr marL="285750" indent="-285750">
              <a:buFont typeface="Arial"/>
              <a:buChar char="•"/>
            </a:pPr>
            <a:r>
              <a:rPr lang="en-US" dirty="0" smtClean="0"/>
              <a:t>Redundant BCMs provide beam accounting (monitor </a:t>
            </a:r>
            <a:r>
              <a:rPr lang="en-US" dirty="0" err="1" smtClean="0"/>
              <a:t>fluence</a:t>
            </a:r>
            <a:r>
              <a:rPr lang="en-US" dirty="0" smtClean="0"/>
              <a:t>, integrated dose,..)</a:t>
            </a:r>
          </a:p>
          <a:p>
            <a:pPr marL="285750" indent="-285750">
              <a:buFont typeface="Arial"/>
              <a:buChar char="•"/>
            </a:pPr>
            <a:r>
              <a:rPr lang="en-US" dirty="0" smtClean="0"/>
              <a:t>Multi-wire grids for profile</a:t>
            </a:r>
          </a:p>
          <a:p>
            <a:pPr marL="285750" indent="-285750">
              <a:buFont typeface="Arial"/>
              <a:buChar char="•"/>
            </a:pPr>
            <a:r>
              <a:rPr lang="en-US" dirty="0" smtClean="0"/>
              <a:t>In-monolith BPM to monitor </a:t>
            </a:r>
            <a:r>
              <a:rPr lang="en-US" dirty="0" err="1" smtClean="0"/>
              <a:t>rastering</a:t>
            </a:r>
            <a:endParaRPr lang="en-US" dirty="0" smtClean="0"/>
          </a:p>
          <a:p>
            <a:pPr marL="285750" indent="-285750">
              <a:buFont typeface="Arial"/>
              <a:buChar char="•"/>
            </a:pPr>
            <a:r>
              <a:rPr lang="en-US" dirty="0" smtClean="0"/>
              <a:t>Thermocouple halo for aperture protection</a:t>
            </a:r>
            <a:endParaRPr lang="en-US" dirty="0"/>
          </a:p>
        </p:txBody>
      </p:sp>
      <p:pic>
        <p:nvPicPr>
          <p:cNvPr id="7" name="Picture 6"/>
          <p:cNvPicPr>
            <a:picLocks noChangeAspect="1"/>
          </p:cNvPicPr>
          <p:nvPr/>
        </p:nvPicPr>
        <p:blipFill>
          <a:blip r:embed="rId5"/>
          <a:stretch>
            <a:fillRect/>
          </a:stretch>
        </p:blipFill>
        <p:spPr>
          <a:xfrm>
            <a:off x="2198911" y="5778990"/>
            <a:ext cx="6857777" cy="1035684"/>
          </a:xfrm>
          <a:prstGeom prst="rect">
            <a:avLst/>
          </a:prstGeom>
          <a:ln>
            <a:no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pic>
      <p:sp>
        <p:nvSpPr>
          <p:cNvPr id="8" name="Rectangle 7"/>
          <p:cNvSpPr/>
          <p:nvPr/>
        </p:nvSpPr>
        <p:spPr>
          <a:xfrm>
            <a:off x="7093176" y="6038777"/>
            <a:ext cx="1075261" cy="6807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Inst. Plug</a:t>
            </a:r>
            <a:endParaRPr lang="en-US" dirty="0"/>
          </a:p>
        </p:txBody>
      </p:sp>
      <p:sp>
        <p:nvSpPr>
          <p:cNvPr id="9" name="TextBox 8"/>
          <p:cNvSpPr txBox="1"/>
          <p:nvPr/>
        </p:nvSpPr>
        <p:spPr>
          <a:xfrm>
            <a:off x="6561454" y="5581577"/>
            <a:ext cx="1269962" cy="369332"/>
          </a:xfrm>
          <a:prstGeom prst="rect">
            <a:avLst/>
          </a:prstGeom>
          <a:noFill/>
        </p:spPr>
        <p:txBody>
          <a:bodyPr wrap="none" rtlCol="0">
            <a:spAutoFit/>
          </a:bodyPr>
          <a:lstStyle/>
          <a:p>
            <a:r>
              <a:rPr lang="en-US" dirty="0" smtClean="0"/>
              <a:t>In monolith</a:t>
            </a:r>
            <a:endParaRPr lang="en-US" dirty="0"/>
          </a:p>
        </p:txBody>
      </p:sp>
      <p:cxnSp>
        <p:nvCxnSpPr>
          <p:cNvPr id="10" name="Straight Arrow Connector 9"/>
          <p:cNvCxnSpPr/>
          <p:nvPr/>
        </p:nvCxnSpPr>
        <p:spPr>
          <a:xfrm flipH="1">
            <a:off x="5206048" y="5769537"/>
            <a:ext cx="12700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9" idx="3"/>
          </p:cNvCxnSpPr>
          <p:nvPr/>
        </p:nvCxnSpPr>
        <p:spPr>
          <a:xfrm>
            <a:off x="7831416" y="5766243"/>
            <a:ext cx="1225272" cy="32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166135" y="5766243"/>
            <a:ext cx="0" cy="1048431"/>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067575" y="5679440"/>
            <a:ext cx="0" cy="113523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51530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56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36384</TotalTime>
  <Words>666</Words>
  <Application>Microsoft Macintosh PowerPoint</Application>
  <PresentationFormat>On-screen Show (4:3)</PresentationFormat>
  <Paragraphs>109</Paragraphs>
  <Slides>11</Slides>
  <Notes>0</Notes>
  <HiddenSlides>0</HiddenSlides>
  <MMClips>2</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Office-tema</vt:lpstr>
      <vt:lpstr>Anpassad formgivning</vt:lpstr>
      <vt:lpstr>PowerPoint Presentation</vt:lpstr>
      <vt:lpstr>Layout</vt:lpstr>
      <vt:lpstr>Prerequisites</vt:lpstr>
      <vt:lpstr>Goals</vt:lpstr>
      <vt:lpstr>Goal: First Beam to Dump/Target Activity: Simple Check of BPMs, Optics Tools: Safe beam, Difference Orbit, BPMs…</vt:lpstr>
      <vt:lpstr>Activity: Calibrate imaging/profile devices Tools: Safe Beam, DC scan, BPM, BCM…</vt:lpstr>
      <vt:lpstr>Goal: Power Increase for Production Activity: Halo Management</vt:lpstr>
      <vt:lpstr>Activity: Halo Management Tools: Monkeys and Loss Monitors </vt:lpstr>
      <vt:lpstr>Goal: First Neutrons Activity: Demo Integrated Operation of ESS Tools: Commissioning Display, +…</vt:lpstr>
      <vt:lpstr>Comparing to SNS Commissioning Timeline, ESS Plan is Aggressive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Ola Grahm</dc:creator>
  <cp:lastModifiedBy>Tom Shea</cp:lastModifiedBy>
  <cp:revision>440</cp:revision>
  <cp:lastPrinted>2013-10-29T15:24:11Z</cp:lastPrinted>
  <dcterms:created xsi:type="dcterms:W3CDTF">2013-09-21T18:00:17Z</dcterms:created>
  <dcterms:modified xsi:type="dcterms:W3CDTF">2014-04-08T15:23:37Z</dcterms:modified>
</cp:coreProperties>
</file>