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86" r:id="rId3"/>
    <p:sldId id="623" r:id="rId4"/>
    <p:sldId id="652" r:id="rId5"/>
    <p:sldId id="650" r:id="rId6"/>
    <p:sldId id="593" r:id="rId7"/>
    <p:sldId id="654" r:id="rId8"/>
    <p:sldId id="521" r:id="rId9"/>
    <p:sldId id="649" r:id="rId10"/>
    <p:sldId id="653" r:id="rId11"/>
    <p:sldId id="656" r:id="rId12"/>
    <p:sldId id="658" r:id="rId13"/>
    <p:sldId id="659" r:id="rId14"/>
    <p:sldId id="663" r:id="rId15"/>
    <p:sldId id="662" r:id="rId16"/>
    <p:sldId id="616" r:id="rId17"/>
    <p:sldId id="665" r:id="rId18"/>
    <p:sldId id="664" r:id="rId19"/>
    <p:sldId id="651" r:id="rId20"/>
    <p:sldId id="618" r:id="rId21"/>
    <p:sldId id="629" r:id="rId22"/>
    <p:sldId id="622" r:id="rId23"/>
    <p:sldId id="607" r:id="rId24"/>
    <p:sldId id="609" r:id="rId25"/>
    <p:sldId id="620" r:id="rId26"/>
    <p:sldId id="647" r:id="rId2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24AF1E7-3D74-F344-9CEA-494D72FD4B1C}">
          <p14:sldIdLst>
            <p14:sldId id="386"/>
            <p14:sldId id="623"/>
            <p14:sldId id="652"/>
            <p14:sldId id="650"/>
            <p14:sldId id="593"/>
            <p14:sldId id="654"/>
            <p14:sldId id="521"/>
            <p14:sldId id="649"/>
            <p14:sldId id="653"/>
            <p14:sldId id="656"/>
            <p14:sldId id="658"/>
            <p14:sldId id="659"/>
            <p14:sldId id="663"/>
            <p14:sldId id="662"/>
            <p14:sldId id="616"/>
            <p14:sldId id="665"/>
          </p14:sldIdLst>
        </p14:section>
        <p14:section name="Extras" id="{64F44E41-843C-E34B-A48E-59B571EFF5B3}">
          <p14:sldIdLst>
            <p14:sldId id="664"/>
            <p14:sldId id="651"/>
            <p14:sldId id="618"/>
            <p14:sldId id="629"/>
            <p14:sldId id="622"/>
            <p14:sldId id="607"/>
            <p14:sldId id="609"/>
            <p14:sldId id="620"/>
            <p14:sldId id="6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1493"/>
    <a:srgbClr val="4F4B8E"/>
    <a:srgbClr val="3EF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90102" autoAdjust="0"/>
  </p:normalViewPr>
  <p:slideViewPr>
    <p:cSldViewPr snapToGrid="0">
      <p:cViewPr varScale="1">
        <p:scale>
          <a:sx n="93" d="100"/>
          <a:sy n="93" d="100"/>
        </p:scale>
        <p:origin x="-1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24336F51-B51D-422F-B746-798AE6117A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3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B838336-306B-450D-902A-70991943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Beam sweep waveform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Coating: 2% amplitude</a:t>
            </a:r>
            <a:r>
              <a:rPr lang="en-US" baseline="0" dirty="0" smtClean="0"/>
              <a:t>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versions?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113/83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Switching times tabulated in 2D</a:t>
            </a:r>
            <a:r>
              <a:rPr lang="en-US" baseline="0" dirty="0" smtClean="0"/>
              <a:t> memory array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baseline="0" dirty="0" smtClean="0">
                <a:solidFill>
                  <a:schemeClr val="bg1"/>
                </a:solidFill>
              </a:rPr>
              <a:t>APRIL 8,</a:t>
            </a:r>
            <a:r>
              <a:rPr lang="en-US" sz="900" dirty="0" smtClean="0">
                <a:solidFill>
                  <a:schemeClr val="bg1"/>
                </a:solidFill>
              </a:rPr>
              <a:t> 2014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79B-40E3-4705-8CDE-3963BC706BDC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B908-E74B-4E7F-AD5B-EF6F120E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3B82-882E-484E-914C-E58A52747F5F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5D-E06A-44D6-BA6A-CC45E6A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B438-C890-45D8-85C3-A054C7B00D43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4A1-C338-4D04-90CB-12FE17C5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9B9-D511-450A-8C57-3E4C3892A1A2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927-958D-4B3E-A62D-F4068BC8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E34-972E-4ADC-9509-1B7F217099F0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9EF1-55C5-4B59-86A9-B418F51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327-B3AA-443B-AC05-CD2506688F6F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6C84-EB4E-45B8-8FE6-4A8F016E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042-7638-4927-AC22-52688E689097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0C6-5743-4DD7-A302-6BE3B96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AA51-D4B4-4FDE-BF18-5789897FD55F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111-92AD-4121-A8EF-B593B417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DC9A-F222-4F9F-BBB9-3A5498C81B81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E09-1F3A-40F9-84D3-C83DC99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2A90-3582-45FD-92AE-BAC1D21E180E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6124-8C1C-426C-A96F-4E8398B6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5AB0-EBC1-4395-B346-914DA92DE344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C7C5-EE47-44D8-BF4D-592A5E78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AE042-E7E6-4183-A4F4-8D0509352EBD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HEINE DØLRATH THOMSEN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baseline="0" dirty="0" smtClean="0">
                <a:solidFill>
                  <a:schemeClr val="bg2"/>
                </a:solidFill>
              </a:rPr>
              <a:t>APRIL 8</a:t>
            </a:r>
            <a:r>
              <a:rPr lang="en-US" sz="900" dirty="0" smtClean="0">
                <a:solidFill>
                  <a:schemeClr val="bg2"/>
                </a:solidFill>
              </a:rPr>
              <a:t>, 2014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F8D43-719F-4AD9-8751-337F4205B6CD}" type="datetimeFigureOut">
              <a:rPr lang="en-US"/>
              <a:pPr>
                <a:defRPr/>
              </a:pPr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65FF5-3AF5-4A7C-B0D1-DE66BEC2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file://localhost/Users/heine/Desktop/oct_mech.tiff" TargetMode="External"/><Relationship Id="rId5" Type="http://schemas.openxmlformats.org/officeDocument/2006/relationships/image" Target="../media/image17.tiff"/><Relationship Id="rId6" Type="http://schemas.openxmlformats.org/officeDocument/2006/relationships/image" Target="file://localhost/Users/heine/Desktop/sfm_mech.tiff" TargetMode="External"/><Relationship Id="rId7" Type="http://schemas.openxmlformats.org/officeDocument/2006/relationships/image" Target="../media/image18.tiff"/><Relationship Id="rId8" Type="http://schemas.openxmlformats.org/officeDocument/2006/relationships/image" Target="../media/image1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3.wdp"/><Relationship Id="rId5" Type="http://schemas.openxmlformats.org/officeDocument/2006/relationships/image" Target="../media/image21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2.wdp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gif"/><Relationship Id="rId5" Type="http://schemas.openxmlformats.org/officeDocument/2006/relationships/image" Target="file://localhost/Users/heine/Dropbox/rasterAPT/scans/raster_anim_path.gif" TargetMode="External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Commissioning of the </a:t>
            </a:r>
            <a:r>
              <a:rPr lang="en-US" sz="3200" dirty="0" smtClean="0"/>
              <a:t>A2T:</a:t>
            </a:r>
            <a:br>
              <a:rPr lang="en-US" sz="3200" dirty="0" smtClean="0"/>
            </a:br>
            <a:r>
              <a:rPr lang="en-US" sz="3200" dirty="0" smtClean="0"/>
              <a:t>DC </a:t>
            </a:r>
            <a:r>
              <a:rPr lang="en-US" sz="3200" dirty="0"/>
              <a:t>and AC Magnet Systems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 smtClean="0"/>
              <a:t>Heine </a:t>
            </a:r>
            <a:r>
              <a:rPr lang="en-US" sz="1800" dirty="0" err="1"/>
              <a:t>Dølrath</a:t>
            </a:r>
            <a:r>
              <a:rPr lang="en-US" sz="1800" dirty="0"/>
              <a:t> </a:t>
            </a:r>
            <a:r>
              <a:rPr lang="en-US" sz="1800" dirty="0" smtClean="0"/>
              <a:t>Thomsen, ISA</a:t>
            </a:r>
            <a:r>
              <a:rPr lang="en-US" sz="1800" dirty="0"/>
              <a:t>, Aarhus </a:t>
            </a:r>
            <a:r>
              <a:rPr lang="en-US" sz="1800" dirty="0" smtClean="0"/>
              <a:t>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139700"/>
          </a:xfrm>
        </p:spPr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Tune Your DC A2T: </a:t>
            </a:r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24410"/>
              </p:ext>
            </p:extLst>
          </p:nvPr>
        </p:nvGraphicFramePr>
        <p:xfrm>
          <a:off x="-1" y="1738304"/>
          <a:ext cx="9144000" cy="1798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890"/>
                <a:gridCol w="2921000"/>
                <a:gridCol w="2540000"/>
                <a:gridCol w="973667"/>
                <a:gridCol w="1453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Scan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Adjust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 Resolution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Beam size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@ CO</a:t>
                      </a:r>
                      <a:endParaRPr lang="en-US" sz="160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Wire scanner @ AP: + QP5-6 size magnification 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&amp; 1.1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QP1-4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r>
                        <a:rPr lang="en-US" sz="1600" baseline="0" dirty="0" smtClean="0"/>
                        <a:t> mm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Beam size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@ Target</a:t>
                      </a:r>
                      <a:endParaRPr lang="en-US" sz="160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 scanner @ PBW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732"/>
            <a:ext cx="9144000" cy="24003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017889" y="5051778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54955" y="5063068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54288" y="5063067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91354" y="5074357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5400000">
            <a:off x="2758722" y="5002389"/>
            <a:ext cx="522112" cy="620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5400000">
            <a:off x="8025548" y="4980365"/>
            <a:ext cx="539046" cy="64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1402" y="3859697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0861" y="3870984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Tune Your DC A2T: </a:t>
            </a:r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8810"/>
              </p:ext>
            </p:extLst>
          </p:nvPr>
        </p:nvGraphicFramePr>
        <p:xfrm>
          <a:off x="-1" y="1738304"/>
          <a:ext cx="9144000" cy="1798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890"/>
                <a:gridCol w="2921000"/>
                <a:gridCol w="2540000"/>
                <a:gridCol w="973667"/>
                <a:gridCol w="1453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Scan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Adjust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 Resolution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3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Max.</a:t>
                      </a:r>
                      <a:r>
                        <a:rPr lang="en-US" sz="1600" baseline="0" dirty="0" smtClean="0"/>
                        <a:t> d</a:t>
                      </a:r>
                      <a:r>
                        <a:rPr lang="en-US" sz="1600" dirty="0" smtClean="0"/>
                        <a:t>eflection at target </a:t>
                      </a:r>
                      <a:endParaRPr lang="en-US" sz="160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BPMs + Monolith BPM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DC</a:t>
                      </a:r>
                      <a:r>
                        <a:rPr lang="en-US" sz="1600" baseline="0" dirty="0" smtClean="0"/>
                        <a:t> raster c</a:t>
                      </a:r>
                      <a:r>
                        <a:rPr lang="en-US" sz="1600" dirty="0" smtClean="0"/>
                        <a:t>orrector pair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CO: </a:t>
                      </a:r>
                      <a:r>
                        <a:rPr lang="en-US" sz="1600" baseline="0" dirty="0" smtClean="0"/>
                        <a:t>~</a:t>
                      </a:r>
                      <a:r>
                        <a:rPr lang="en-US" sz="1600" dirty="0" smtClean="0"/>
                        <a:t>0.5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M: </a:t>
                      </a:r>
                      <a:r>
                        <a:rPr lang="en-US" sz="1600" baseline="0" dirty="0" smtClean="0"/>
                        <a:t>~2</a:t>
                      </a:r>
                      <a:r>
                        <a:rPr lang="en-US" sz="1600" dirty="0" smtClean="0"/>
                        <a:t> mm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mm,</a:t>
                      </a:r>
                      <a:r>
                        <a:rPr lang="en-US" sz="1600" baseline="0" dirty="0" smtClean="0"/>
                        <a:t> (3 mm accuracy)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imaging system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x_max_def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732"/>
            <a:ext cx="9144000" cy="2400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2485863" y="5091865"/>
            <a:ext cx="56191" cy="437445"/>
          </a:xfrm>
          <a:prstGeom prst="rect">
            <a:avLst/>
          </a:prstGeom>
          <a:solidFill>
            <a:srgbClr val="FFFF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13919" y="5091865"/>
            <a:ext cx="56191" cy="437445"/>
          </a:xfrm>
          <a:prstGeom prst="rect">
            <a:avLst/>
          </a:prstGeom>
          <a:solidFill>
            <a:srgbClr val="FFFF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5400000">
            <a:off x="4691944" y="4988278"/>
            <a:ext cx="522112" cy="620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5400000">
            <a:off x="8400344" y="4706055"/>
            <a:ext cx="539046" cy="11966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1402" y="3859697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861" y="3870984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A2T Commissioning: </a:t>
            </a:r>
            <a:br>
              <a:rPr lang="en-US" dirty="0" smtClean="0"/>
            </a:br>
            <a:r>
              <a:rPr lang="en-US" dirty="0" smtClean="0"/>
              <a:t>AC optics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38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Modulator: DC </a:t>
            </a:r>
            <a:r>
              <a:rPr lang="en-US" dirty="0"/>
              <a:t>supply (</a:t>
            </a:r>
            <a:r>
              <a:rPr lang="en-US" dirty="0" smtClean="0"/>
              <a:t>V</a:t>
            </a:r>
            <a:r>
              <a:rPr lang="en-US" baseline="-25000" dirty="0" smtClean="0"/>
              <a:t>0w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smtClean="0"/>
              <a:t>H</a:t>
            </a:r>
            <a:r>
              <a:rPr lang="en-US" dirty="0"/>
              <a:t>-</a:t>
            </a:r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6" name="Content Placeholder 5" descr="1-s2.0-S0168900204021874-gr6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8739" b="63234"/>
          <a:stretch/>
        </p:blipFill>
        <p:spPr>
          <a:xfrm>
            <a:off x="339601" y="1538111"/>
            <a:ext cx="3549243" cy="216252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10" name="TextBox 9"/>
          <p:cNvSpPr txBox="1"/>
          <p:nvPr/>
        </p:nvSpPr>
        <p:spPr>
          <a:xfrm>
            <a:off x="108032" y="6193564"/>
            <a:ext cx="400744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3428E"/>
                </a:solidFill>
              </a:rPr>
              <a:t>d</a:t>
            </a:r>
            <a:r>
              <a:rPr lang="hr-HR" sz="2000" dirty="0" smtClean="0">
                <a:solidFill>
                  <a:srgbClr val="03428E"/>
                </a:solidFill>
              </a:rPr>
              <a:t>oi: 10.1016</a:t>
            </a:r>
            <a:r>
              <a:rPr lang="hr-HR" sz="2000" dirty="0">
                <a:solidFill>
                  <a:srgbClr val="03428E"/>
                </a:solidFill>
              </a:rPr>
              <a:t>/j.nima.</a:t>
            </a:r>
            <a:r>
              <a:rPr lang="hr-HR" sz="2000" dirty="0" smtClean="0">
                <a:solidFill>
                  <a:srgbClr val="03428E"/>
                </a:solidFill>
              </a:rPr>
              <a:t>2004.09.034</a:t>
            </a:r>
            <a:endParaRPr lang="en-US" sz="2000" dirty="0">
              <a:solidFill>
                <a:srgbClr val="03428E"/>
              </a:solidFill>
            </a:endParaRPr>
          </a:p>
        </p:txBody>
      </p:sp>
      <p:pic>
        <p:nvPicPr>
          <p:cNvPr id="7" name="Content Placeholder 5" descr="1-s2.0-S0168900204021874-gr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35660" r="218"/>
          <a:stretch/>
        </p:blipFill>
        <p:spPr bwMode="auto">
          <a:xfrm>
            <a:off x="432579" y="3486556"/>
            <a:ext cx="3320986" cy="27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ck Arc 7"/>
          <p:cNvSpPr/>
          <p:nvPr/>
        </p:nvSpPr>
        <p:spPr bwMode="auto">
          <a:xfrm rot="20880000">
            <a:off x="2424246" y="4631230"/>
            <a:ext cx="518543" cy="534877"/>
          </a:xfrm>
          <a:prstGeom prst="blockArc">
            <a:avLst>
              <a:gd name="adj1" fmla="val 12878488"/>
              <a:gd name="adj2" fmla="val 20738456"/>
              <a:gd name="adj3" fmla="val 3249"/>
            </a:avLst>
          </a:prstGeom>
          <a:solidFill>
            <a:srgbClr val="FF0000"/>
          </a:solidFill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5025" y="1773238"/>
            <a:ext cx="4135438" cy="4400550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w</a:t>
            </a:r>
            <a:r>
              <a:rPr lang="en-US" sz="2800" dirty="0" smtClean="0"/>
              <a:t>: clock (memory array)</a:t>
            </a:r>
          </a:p>
          <a:p>
            <a:endParaRPr lang="en-US" sz="2800" dirty="0"/>
          </a:p>
          <a:p>
            <a:r>
              <a:rPr lang="en-US" sz="2800" dirty="0" smtClean="0"/>
              <a:t>Slope: </a:t>
            </a:r>
            <a:r>
              <a:rPr lang="en-US" sz="2800" dirty="0"/>
              <a:t>V</a:t>
            </a:r>
            <a:r>
              <a:rPr lang="en-US" sz="2800" baseline="-25000" dirty="0"/>
              <a:t>0w</a:t>
            </a:r>
            <a:r>
              <a:rPr lang="en-US" sz="2800" dirty="0"/>
              <a:t>, (L/R)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lang="en-US" sz="2800" baseline="-25000" dirty="0" smtClean="0"/>
              <a:t>w</a:t>
            </a:r>
            <a:r>
              <a:rPr lang="en-US" sz="2800" dirty="0" smtClean="0"/>
              <a:t>: slope / 4f</a:t>
            </a:r>
            <a:r>
              <a:rPr lang="en-US" sz="2800" baseline="-25000" dirty="0" smtClean="0"/>
              <a:t>w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2" name="Picture 11" descr="raster_block_di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48" y="3624977"/>
            <a:ext cx="494995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ut_pos_pat_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" y="1506968"/>
            <a:ext cx="5235222" cy="505469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Raster Pattern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40 kHz: 0-a</a:t>
            </a:r>
            <a:r>
              <a:rPr lang="en-US" baseline="-25000" dirty="0"/>
              <a:t>w</a:t>
            </a:r>
            <a:r>
              <a:rPr lang="en-US" dirty="0"/>
              <a:t> in 6.25 us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Magnification is verified with DC correctors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Raster </a:t>
            </a:r>
            <a:r>
              <a:rPr lang="en-US" dirty="0"/>
              <a:t>pattern is </a:t>
            </a:r>
            <a:r>
              <a:rPr lang="en-US" dirty="0" smtClean="0"/>
              <a:t>cyclic:</a:t>
            </a:r>
            <a:endParaRPr lang="en-US" dirty="0"/>
          </a:p>
          <a:p>
            <a:pPr lvl="1"/>
            <a:r>
              <a:rPr lang="en-US" dirty="0" smtClean="0"/>
              <a:t>Short beam pulses</a:t>
            </a:r>
          </a:p>
          <a:p>
            <a:pPr lvl="1"/>
            <a:r>
              <a:rPr lang="en-US" dirty="0"/>
              <a:t>RM deflection: dedicated </a:t>
            </a:r>
            <a:r>
              <a:rPr lang="en-US" dirty="0" smtClean="0"/>
              <a:t>BPM </a:t>
            </a:r>
            <a:r>
              <a:rPr lang="en-US" dirty="0"/>
              <a:t>(1 us interval) </a:t>
            </a:r>
            <a:endParaRPr lang="en-US" dirty="0" smtClean="0"/>
          </a:p>
          <a:p>
            <a:pPr lvl="1"/>
            <a:r>
              <a:rPr lang="en-US" dirty="0" err="1" smtClean="0"/>
              <a:t>ϕ</a:t>
            </a:r>
            <a:r>
              <a:rPr lang="en-US" baseline="-25000" dirty="0" err="1" smtClean="0"/>
              <a:t>x</a:t>
            </a:r>
            <a:r>
              <a:rPr lang="en-US" dirty="0" smtClean="0"/>
              <a:t> += </a:t>
            </a:r>
            <a:r>
              <a:rPr lang="en-US" dirty="0" err="1" smtClean="0"/>
              <a:t>δt</a:t>
            </a:r>
            <a:r>
              <a:rPr lang="en-US" dirty="0" smtClean="0"/>
              <a:t>, </a:t>
            </a:r>
            <a:r>
              <a:rPr lang="en-US" dirty="0" err="1" smtClean="0"/>
              <a:t>ϕ</a:t>
            </a:r>
            <a:r>
              <a:rPr lang="en-US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+= </a:t>
            </a:r>
            <a:r>
              <a:rPr lang="en-US" dirty="0" err="1" smtClean="0"/>
              <a:t>δt</a:t>
            </a:r>
            <a:endParaRPr lang="en-US" dirty="0" smtClean="0"/>
          </a:p>
          <a:p>
            <a:pPr lvl="1"/>
            <a:r>
              <a:rPr lang="en-US" dirty="0" smtClean="0"/>
              <a:t>Shot-to-shot consistency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pulse length and check intensity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96E08-52E8-4076-B1C2-6DB03A5D07B9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grpSp>
        <p:nvGrpSpPr>
          <p:cNvPr id="19" name="Group 18"/>
          <p:cNvGrpSpPr/>
          <p:nvPr/>
        </p:nvGrpSpPr>
        <p:grpSpPr>
          <a:xfrm>
            <a:off x="699911" y="2238022"/>
            <a:ext cx="3697111" cy="3570111"/>
            <a:chOff x="699911" y="2238022"/>
            <a:chExt cx="3697111" cy="3570111"/>
          </a:xfrm>
        </p:grpSpPr>
        <p:sp>
          <p:nvSpPr>
            <p:cNvPr id="15" name="Oval 14"/>
            <p:cNvSpPr/>
            <p:nvPr/>
          </p:nvSpPr>
          <p:spPr bwMode="auto">
            <a:xfrm>
              <a:off x="702733" y="2240844"/>
              <a:ext cx="239889" cy="239889"/>
            </a:xfrm>
            <a:prstGeom prst="ellipse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157133" y="2238022"/>
              <a:ext cx="239889" cy="239889"/>
            </a:xfrm>
            <a:prstGeom prst="ellipse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99911" y="5568244"/>
              <a:ext cx="239889" cy="239889"/>
            </a:xfrm>
            <a:prstGeom prst="ellipse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154311" y="5565422"/>
              <a:ext cx="239889" cy="239889"/>
            </a:xfrm>
            <a:prstGeom prst="ellipse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3299" y="2266244"/>
            <a:ext cx="3470590" cy="3095979"/>
            <a:chOff x="933299" y="2266244"/>
            <a:chExt cx="3470590" cy="3095979"/>
          </a:xfrm>
        </p:grpSpPr>
        <p:sp>
          <p:nvSpPr>
            <p:cNvPr id="14" name="Oval 13"/>
            <p:cNvSpPr/>
            <p:nvPr/>
          </p:nvSpPr>
          <p:spPr bwMode="auto">
            <a:xfrm>
              <a:off x="933299" y="5122334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268983" y="4682067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582995" y="4273500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06851" y="3836055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235629" y="3413512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593939" y="3014133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912873" y="2661356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241651" y="2266244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511365" y="2647245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805689" y="2957689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164000" y="3361989"/>
              <a:ext cx="239889" cy="239889"/>
            </a:xfrm>
            <a:prstGeom prst="ellipse">
              <a:avLst/>
            </a:prstGeom>
            <a:solidFill>
              <a:srgbClr val="FF0000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94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max</a:t>
            </a:r>
            <a:r>
              <a:rPr lang="en-US" dirty="0" smtClean="0"/>
              <a:t> @ Target (BEW)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0" y="1546246"/>
            <a:ext cx="5518980" cy="53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the A2T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x 2 (XY corrector + BPMs)</a:t>
            </a:r>
          </a:p>
          <a:p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pPr lvl="1"/>
            <a:r>
              <a:rPr lang="en-US" dirty="0" smtClean="0"/>
              <a:t>2 x CO quads: R</a:t>
            </a:r>
            <a:r>
              <a:rPr lang="en-US" baseline="-25000" dirty="0" smtClean="0"/>
              <a:t>12</a:t>
            </a:r>
            <a:r>
              <a:rPr lang="en-US" dirty="0" smtClean="0"/>
              <a:t> + R</a:t>
            </a:r>
            <a:r>
              <a:rPr lang="en-US" baseline="-25000" dirty="0" smtClean="0"/>
              <a:t>34</a:t>
            </a:r>
            <a:r>
              <a:rPr lang="en-US" dirty="0" smtClean="0"/>
              <a:t>, (</a:t>
            </a:r>
            <a:r>
              <a:rPr lang="en-US" dirty="0" smtClean="0">
                <a:solidFill>
                  <a:srgbClr val="FF0000"/>
                </a:solidFill>
              </a:rPr>
              <a:t>BPMs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 x Matching quads: Beam sizes at CO (</a:t>
            </a:r>
            <a:r>
              <a:rPr lang="en-US" dirty="0" smtClean="0">
                <a:solidFill>
                  <a:srgbClr val="FF0000"/>
                </a:solidFill>
              </a:rPr>
              <a:t>profile monitor</a:t>
            </a:r>
            <a:r>
              <a:rPr lang="en-US" dirty="0" smtClean="0"/>
              <a:t>, indirectly) and target (</a:t>
            </a:r>
            <a:r>
              <a:rPr lang="en-US" dirty="0" err="1" smtClean="0">
                <a:solidFill>
                  <a:srgbClr val="FF0000"/>
                </a:solidFill>
              </a:rPr>
              <a:t>thermolum</a:t>
            </a:r>
            <a:r>
              <a:rPr lang="en-US" dirty="0" smtClean="0">
                <a:solidFill>
                  <a:srgbClr val="FF0000"/>
                </a:solidFill>
              </a:rPr>
              <a:t>. coating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Check angular magnification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 Elements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 x RMs (2 families)</a:t>
            </a:r>
          </a:p>
          <a:p>
            <a:endParaRPr lang="en-US" dirty="0"/>
          </a:p>
          <a:p>
            <a:r>
              <a:rPr lang="en-US" dirty="0" smtClean="0"/>
              <a:t>DOFs: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w</a:t>
            </a:r>
            <a:r>
              <a:rPr lang="en-US" dirty="0" smtClean="0"/>
              <a:t>[2], </a:t>
            </a:r>
            <a:r>
              <a:rPr lang="en-US" dirty="0" err="1"/>
              <a:t>ϕ</a:t>
            </a:r>
            <a:r>
              <a:rPr lang="en-US" baseline="-25000" dirty="0" err="1"/>
              <a:t>xw</a:t>
            </a:r>
            <a:r>
              <a:rPr lang="en-US" dirty="0"/>
              <a:t>[2</a:t>
            </a:r>
            <a:r>
              <a:rPr lang="en-US" dirty="0" smtClean="0"/>
              <a:t>], V</a:t>
            </a:r>
            <a:r>
              <a:rPr lang="en-US" baseline="-25000" dirty="0" smtClean="0"/>
              <a:t>0w</a:t>
            </a:r>
            <a:r>
              <a:rPr lang="en-US" dirty="0" smtClean="0"/>
              <a:t>[8] 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y</a:t>
            </a:r>
            <a:r>
              <a:rPr lang="en-US" dirty="0" smtClean="0"/>
              <a:t>, V</a:t>
            </a:r>
            <a:r>
              <a:rPr lang="en-US" baseline="-25000" dirty="0" smtClean="0"/>
              <a:t>0x</a:t>
            </a:r>
            <a:r>
              <a:rPr lang="en-US" dirty="0" smtClean="0"/>
              <a:t>, V</a:t>
            </a:r>
            <a:r>
              <a:rPr lang="en-US" baseline="-25000" dirty="0" smtClean="0"/>
              <a:t>0y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 smtClean="0"/>
              <a:t>Beam </a:t>
            </a:r>
            <a:r>
              <a:rPr lang="en-US" dirty="0"/>
              <a:t>sweep </a:t>
            </a:r>
            <a:r>
              <a:rPr lang="en-US" dirty="0" smtClean="0"/>
              <a:t>waveforms can be sampled with short bunches (</a:t>
            </a:r>
            <a:r>
              <a:rPr lang="en-US" dirty="0" smtClean="0">
                <a:solidFill>
                  <a:srgbClr val="FF0000"/>
                </a:solidFill>
              </a:rPr>
              <a:t>dedicated BPMs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Shot-to-shot reproducibility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33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96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An </a:t>
            </a:r>
            <a:r>
              <a:rPr lang="en-US" dirty="0" err="1" smtClean="0"/>
              <a:t>Achromat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pic>
        <p:nvPicPr>
          <p:cNvPr id="7" name="Picture 6" descr="disp_ani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3" y="3112974"/>
            <a:ext cx="7059844" cy="374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381" y="5825506"/>
            <a:ext cx="38394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30 MeV detuning in 5 steps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03825"/>
              </p:ext>
            </p:extLst>
          </p:nvPr>
        </p:nvGraphicFramePr>
        <p:xfrm>
          <a:off x="-1" y="1738304"/>
          <a:ext cx="9144000" cy="131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99445"/>
                <a:gridCol w="2723445"/>
                <a:gridCol w="2794000"/>
                <a:gridCol w="973667"/>
                <a:gridCol w="1453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Measurable</a:t>
                      </a:r>
                      <a:r>
                        <a:rPr lang="en-US" baseline="0" dirty="0" smtClean="0"/>
                        <a:t> quantity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Scan?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Adjust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 Resolution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</a:t>
                      </a:r>
                      <a:r>
                        <a:rPr lang="en-US" sz="1600" baseline="-25000" dirty="0" smtClean="0"/>
                        <a:t>26,ACH</a:t>
                      </a:r>
                      <a:r>
                        <a:rPr lang="en-US" sz="1600" baseline="0" dirty="0" smtClean="0"/>
                        <a:t> =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ϕ</a:t>
                      </a:r>
                      <a:r>
                        <a:rPr lang="en-US" sz="1600" baseline="-25000" dirty="0" err="1" smtClean="0"/>
                        <a:t>y,ACH</a:t>
                      </a:r>
                      <a:r>
                        <a:rPr lang="en-US" sz="1600" dirty="0" smtClean="0"/>
                        <a:t> = 2π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Δy</a:t>
                      </a:r>
                      <a:r>
                        <a:rPr lang="en-US" sz="1600" dirty="0" smtClean="0"/>
                        <a:t> = R</a:t>
                      </a:r>
                      <a:r>
                        <a:rPr lang="en-US" sz="1600" baseline="-25000" dirty="0" smtClean="0"/>
                        <a:t>26,ACH</a:t>
                      </a:r>
                      <a:r>
                        <a:rPr lang="en-US" sz="1600" baseline="0" dirty="0" smtClean="0"/>
                        <a:t> x </a:t>
                      </a:r>
                      <a:r>
                        <a:rPr lang="en-US" sz="1600" dirty="0" err="1" smtClean="0"/>
                        <a:t>dp</a:t>
                      </a:r>
                      <a:r>
                        <a:rPr lang="en-US" sz="1600" dirty="0" smtClean="0"/>
                        <a:t>/p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 SCL cavity, </a:t>
                      </a:r>
                      <a:r>
                        <a:rPr lang="en-US" sz="1600" dirty="0" err="1" smtClean="0"/>
                        <a:t>dp</a:t>
                      </a:r>
                      <a:r>
                        <a:rPr lang="en-US" sz="1600" dirty="0" smtClean="0"/>
                        <a:t>/p = 1.2%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Ach. quads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0.5 mm</a:t>
                      </a:r>
                    </a:p>
                    <a:p>
                      <a:r>
                        <a:rPr lang="en-US" sz="1600" dirty="0" smtClean="0"/>
                        <a:t>(σ</a:t>
                      </a:r>
                      <a:r>
                        <a:rPr lang="en-US" sz="1600" baseline="-25000" dirty="0" smtClean="0"/>
                        <a:t>η</a:t>
                      </a:r>
                      <a:r>
                        <a:rPr lang="en-US" sz="1600" dirty="0" smtClean="0"/>
                        <a:t>~50 mm)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Δy</a:t>
                      </a:r>
                      <a:r>
                        <a:rPr lang="en-US" sz="1600" dirty="0" smtClean="0"/>
                        <a:t>, R</a:t>
                      </a:r>
                      <a:r>
                        <a:rPr lang="en-US" sz="1600" baseline="-25000" dirty="0" smtClean="0"/>
                        <a:t>34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sqrt</a:t>
                      </a:r>
                      <a:r>
                        <a:rPr lang="en-US" sz="1600" dirty="0" smtClean="0"/>
                        <a:t>(β</a:t>
                      </a:r>
                      <a:r>
                        <a:rPr lang="en-US" sz="1600" baseline="-25000" dirty="0" smtClean="0"/>
                        <a:t>1</a:t>
                      </a:r>
                      <a:r>
                        <a:rPr lang="en-US" sz="1600" dirty="0" smtClean="0"/>
                        <a:t>β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)sin(</a:t>
                      </a:r>
                      <a:r>
                        <a:rPr lang="en-US" sz="1600" dirty="0" err="1" smtClean="0"/>
                        <a:t>ϕ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Corrector kick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92111" y="3256229"/>
            <a:ext cx="3729621" cy="3277216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03365" y="3627065"/>
            <a:ext cx="70711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1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Beam Expander Systems…</a:t>
            </a:r>
            <a:endParaRPr lang="en-US" dirty="0"/>
          </a:p>
        </p:txBody>
      </p:sp>
      <p:pic>
        <p:nvPicPr>
          <p:cNvPr id="31" name="Content Placeholder 12"/>
          <p:cNvPicPr>
            <a:picLocks noChangeAspect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7720" l="6268" r="97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53" y="719963"/>
            <a:ext cx="1965468" cy="184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201555" y="650370"/>
            <a:ext cx="3917845" cy="2092368"/>
            <a:chOff x="2256774" y="710196"/>
            <a:chExt cx="3917845" cy="2092368"/>
          </a:xfrm>
        </p:grpSpPr>
        <p:pic>
          <p:nvPicPr>
            <p:cNvPr id="32" name="sfm_mech.tiff" descr="/Users/heine/Desktop/sfm_mech.tiff"/>
            <p:cNvPicPr>
              <a:picLocks noChangeAspect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4" r="-15504"/>
            <a:stretch>
              <a:fillRect/>
            </a:stretch>
          </p:blipFill>
          <p:spPr>
            <a:xfrm>
              <a:off x="2256774" y="710196"/>
              <a:ext cx="2588727" cy="2092368"/>
            </a:xfrm>
            <a:prstGeom prst="rect">
              <a:avLst/>
            </a:prstGeom>
          </p:spPr>
        </p:pic>
        <p:pic>
          <p:nvPicPr>
            <p:cNvPr id="33" name="Content Placeholder 6" descr="atp_nonlin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2" b="-1232"/>
            <a:stretch>
              <a:fillRect/>
            </a:stretch>
          </p:blipFill>
          <p:spPr>
            <a:xfrm>
              <a:off x="4403598" y="848257"/>
              <a:ext cx="1771021" cy="188528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206679" y="568832"/>
            <a:ext cx="2297123" cy="2049656"/>
            <a:chOff x="-934064" y="599027"/>
            <a:chExt cx="5426689" cy="4989732"/>
          </a:xfrm>
        </p:grpSpPr>
        <p:pic>
          <p:nvPicPr>
            <p:cNvPr id="35" name="Content Placeholder 9" descr="rm_geo.tiff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98" b="100000" l="0" r="100000">
                          <a14:foregroundMark x1="66980" y1="5814" x2="66980" y2="58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836" b="-15836"/>
            <a:stretch>
              <a:fillRect/>
            </a:stretch>
          </p:blipFill>
          <p:spPr>
            <a:xfrm>
              <a:off x="358775" y="1188209"/>
              <a:ext cx="4133850" cy="4400550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-934064" y="599027"/>
              <a:ext cx="5279104" cy="4462937"/>
              <a:chOff x="-934064" y="599027"/>
              <a:chExt cx="5279104" cy="4462937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373891" y="1850105"/>
                <a:ext cx="675636" cy="140419"/>
              </a:xfrm>
              <a:prstGeom prst="straightConnector1">
                <a:avLst/>
              </a:prstGeom>
              <a:ln>
                <a:solidFill>
                  <a:srgbClr val="03428E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-459189" y="620815"/>
                <a:ext cx="2231654" cy="126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3428E"/>
                    </a:solidFill>
                  </a:rPr>
                  <a:t>200 mm</a:t>
                </a:r>
                <a:endParaRPr lang="en-US" sz="1600" dirty="0">
                  <a:solidFill>
                    <a:srgbClr val="03428E"/>
                  </a:solidFill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1018041" y="1755639"/>
                <a:ext cx="3326999" cy="94466"/>
              </a:xfrm>
              <a:prstGeom prst="straightConnector1">
                <a:avLst/>
              </a:prstGeom>
              <a:ln>
                <a:solidFill>
                  <a:srgbClr val="03428E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561367" y="599027"/>
                <a:ext cx="2231654" cy="126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3428E"/>
                    </a:solidFill>
                  </a:rPr>
                  <a:t>160 mm</a:t>
                </a:r>
                <a:endParaRPr lang="en-US" sz="1600" dirty="0">
                  <a:solidFill>
                    <a:srgbClr val="03428E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1028538" y="1850107"/>
                <a:ext cx="146932" cy="3211857"/>
              </a:xfrm>
              <a:prstGeom prst="straightConnector1">
                <a:avLst/>
              </a:prstGeom>
              <a:ln>
                <a:solidFill>
                  <a:srgbClr val="03428E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-934064" y="2536011"/>
                <a:ext cx="2231655" cy="126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3428E"/>
                    </a:solidFill>
                  </a:rPr>
                  <a:t>140 mm</a:t>
                </a:r>
                <a:endParaRPr lang="en-US" sz="1600" dirty="0">
                  <a:solidFill>
                    <a:srgbClr val="03428E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62288" y="2383757"/>
            <a:ext cx="2453209" cy="2388864"/>
            <a:chOff x="262288" y="2277911"/>
            <a:chExt cx="2453209" cy="2388864"/>
          </a:xfrm>
        </p:grpSpPr>
        <p:grpSp>
          <p:nvGrpSpPr>
            <p:cNvPr id="13" name="Group 12"/>
            <p:cNvGrpSpPr/>
            <p:nvPr/>
          </p:nvGrpSpPr>
          <p:grpSpPr>
            <a:xfrm>
              <a:off x="262288" y="2277911"/>
              <a:ext cx="2453209" cy="2388864"/>
              <a:chOff x="262288" y="4169333"/>
              <a:chExt cx="2453209" cy="2388864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262288" y="5564247"/>
                <a:ext cx="2360637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16200000">
                <a:off x="448656" y="5564247"/>
                <a:ext cx="1987901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1035363" y="4169333"/>
                <a:ext cx="428322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y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02591" y="5467609"/>
                <a:ext cx="312906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" name="Curved Connector 11"/>
            <p:cNvCxnSpPr/>
            <p:nvPr/>
          </p:nvCxnSpPr>
          <p:spPr bwMode="auto">
            <a:xfrm rot="16200000" flipH="1">
              <a:off x="462400" y="2850921"/>
              <a:ext cx="1960415" cy="1642780"/>
            </a:xfrm>
            <a:prstGeom prst="curvedConnector3">
              <a:avLst/>
            </a:prstGeom>
            <a:solidFill>
              <a:schemeClr val="accent2"/>
            </a:solidFill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>
            <a:off x="6281215" y="3129267"/>
            <a:ext cx="2098340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6035403" y="2384369"/>
            <a:ext cx="2944783" cy="2388864"/>
            <a:chOff x="6035403" y="2292790"/>
            <a:chExt cx="2944783" cy="2388864"/>
          </a:xfrm>
        </p:grpSpPr>
        <p:grpSp>
          <p:nvGrpSpPr>
            <p:cNvPr id="24" name="Group 23"/>
            <p:cNvGrpSpPr/>
            <p:nvPr/>
          </p:nvGrpSpPr>
          <p:grpSpPr>
            <a:xfrm>
              <a:off x="6035403" y="2292790"/>
              <a:ext cx="2698530" cy="2388864"/>
              <a:chOff x="262288" y="4169333"/>
              <a:chExt cx="2453209" cy="2388864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262288" y="5564247"/>
                <a:ext cx="2360637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16200000">
                <a:off x="448656" y="5564247"/>
                <a:ext cx="1987901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035363" y="4169333"/>
                <a:ext cx="428322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y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02591" y="5467609"/>
                <a:ext cx="312906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>
              <a:off x="6281762" y="4432143"/>
              <a:ext cx="2098340" cy="0"/>
            </a:xfrm>
            <a:prstGeom prst="line">
              <a:avLst/>
            </a:prstGeom>
            <a:solidFill>
              <a:schemeClr val="accent2"/>
            </a:solidFill>
            <a:ln w="1778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7331641" y="3065912"/>
              <a:ext cx="164854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f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raster</a:t>
              </a:r>
              <a:r>
                <a:rPr lang="en-US" sz="2000" dirty="0" smtClean="0">
                  <a:solidFill>
                    <a:srgbClr val="FF0000"/>
                  </a:solidFill>
                </a:rPr>
                <a:t> ~40 kHz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293059" y="3012393"/>
              <a:ext cx="2098340" cy="0"/>
            </a:xfrm>
            <a:prstGeom prst="line">
              <a:avLst/>
            </a:prstGeom>
            <a:solidFill>
              <a:schemeClr val="accent2"/>
            </a:solidFill>
            <a:ln w="1778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024674" y="2384294"/>
            <a:ext cx="2700041" cy="2388864"/>
            <a:chOff x="3024674" y="2278448"/>
            <a:chExt cx="2700041" cy="2388864"/>
          </a:xfrm>
        </p:grpSpPr>
        <p:grpSp>
          <p:nvGrpSpPr>
            <p:cNvPr id="14" name="Group 13"/>
            <p:cNvGrpSpPr/>
            <p:nvPr/>
          </p:nvGrpSpPr>
          <p:grpSpPr>
            <a:xfrm>
              <a:off x="3026185" y="2278448"/>
              <a:ext cx="2698530" cy="2388864"/>
              <a:chOff x="262288" y="4169333"/>
              <a:chExt cx="2453209" cy="2388864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262288" y="5564247"/>
                <a:ext cx="2360637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rot="16200000">
                <a:off x="448656" y="5564247"/>
                <a:ext cx="1987901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1035363" y="4169333"/>
                <a:ext cx="428322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y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2591" y="5467609"/>
                <a:ext cx="312906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024674" y="3021772"/>
              <a:ext cx="2615257" cy="1300652"/>
              <a:chOff x="3024674" y="4904838"/>
              <a:chExt cx="2615257" cy="130065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323035" y="5555423"/>
                <a:ext cx="1316896" cy="650067"/>
                <a:chOff x="4323035" y="5555423"/>
                <a:chExt cx="1316896" cy="650067"/>
              </a:xfrm>
            </p:grpSpPr>
            <p:cxnSp>
              <p:nvCxnSpPr>
                <p:cNvPr id="42" name="Curved Connector 41"/>
                <p:cNvCxnSpPr/>
                <p:nvPr/>
              </p:nvCxnSpPr>
              <p:spPr bwMode="auto">
                <a:xfrm rot="10800000" flipH="1" flipV="1">
                  <a:off x="4323035" y="5555423"/>
                  <a:ext cx="775758" cy="650067"/>
                </a:xfrm>
                <a:prstGeom prst="curvedConnector3">
                  <a:avLst/>
                </a:prstGeom>
                <a:solidFill>
                  <a:schemeClr val="accent2"/>
                </a:solidFill>
                <a:ln w="1778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5097389" y="6205490"/>
                  <a:ext cx="542542" cy="0"/>
                </a:xfrm>
                <a:prstGeom prst="line">
                  <a:avLst/>
                </a:prstGeom>
                <a:solidFill>
                  <a:schemeClr val="accent2"/>
                </a:solidFill>
                <a:ln w="1778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3024674" y="4904838"/>
                <a:ext cx="1300265" cy="650067"/>
                <a:chOff x="3024674" y="4904838"/>
                <a:chExt cx="1300265" cy="650067"/>
              </a:xfrm>
            </p:grpSpPr>
            <p:cxnSp>
              <p:nvCxnSpPr>
                <p:cNvPr id="46" name="Curved Connector 45"/>
                <p:cNvCxnSpPr/>
                <p:nvPr/>
              </p:nvCxnSpPr>
              <p:spPr bwMode="auto">
                <a:xfrm rot="10800000">
                  <a:off x="3549181" y="4904838"/>
                  <a:ext cx="775758" cy="650067"/>
                </a:xfrm>
                <a:prstGeom prst="curvedConnector3">
                  <a:avLst/>
                </a:prstGeom>
                <a:solidFill>
                  <a:schemeClr val="accent2"/>
                </a:solidFill>
                <a:ln w="1778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H="1">
                  <a:off x="3024674" y="4904838"/>
                  <a:ext cx="525911" cy="0"/>
                </a:xfrm>
                <a:prstGeom prst="line">
                  <a:avLst/>
                </a:prstGeom>
                <a:solidFill>
                  <a:schemeClr val="accent2"/>
                </a:solidFill>
                <a:ln w="1778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4" name="Content Placeholder 9"/>
          <p:cNvSpPr txBox="1">
            <a:spLocks/>
          </p:cNvSpPr>
          <p:nvPr/>
        </p:nvSpPr>
        <p:spPr>
          <a:xfrm>
            <a:off x="5896862" y="4744574"/>
            <a:ext cx="2988000" cy="2219272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dirty="0" smtClean="0"/>
              <a:t>Suitable for CW or long-pulse machines</a:t>
            </a:r>
          </a:p>
          <a:p>
            <a:endParaRPr lang="en-US" sz="2000" dirty="0" smtClean="0"/>
          </a:p>
          <a:p>
            <a:r>
              <a:rPr lang="en-US" sz="2000" dirty="0" smtClean="0"/>
              <a:t>Linear focusing and pattern is decoupled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5" name="Content Placeholder 9"/>
          <p:cNvSpPr txBox="1">
            <a:spLocks/>
          </p:cNvSpPr>
          <p:nvPr/>
        </p:nvSpPr>
        <p:spPr>
          <a:xfrm>
            <a:off x="0" y="4744574"/>
            <a:ext cx="2988000" cy="2219272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dirty="0" smtClean="0"/>
              <a:t>Non-linear DC field </a:t>
            </a:r>
            <a:r>
              <a:rPr lang="en-US" sz="2000" dirty="0"/>
              <a:t>distorts phase </a:t>
            </a:r>
            <a:r>
              <a:rPr lang="en-US" sz="2000" dirty="0" smtClean="0"/>
              <a:t>space and focuses tails</a:t>
            </a:r>
          </a:p>
          <a:p>
            <a:endParaRPr lang="en-US" sz="2000" dirty="0"/>
          </a:p>
          <a:p>
            <a:r>
              <a:rPr lang="en-US" sz="2000" dirty="0" smtClean="0"/>
              <a:t>Complex tuning</a:t>
            </a:r>
          </a:p>
          <a:p>
            <a:endParaRPr lang="en-US" sz="2000" dirty="0"/>
          </a:p>
          <a:p>
            <a:r>
              <a:rPr lang="en-US" sz="2000" dirty="0" err="1"/>
              <a:t>Overfocusing</a:t>
            </a:r>
            <a:r>
              <a:rPr lang="en-US" sz="2000" dirty="0"/>
              <a:t> of halo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6" name="Content Placeholder 9"/>
          <p:cNvSpPr txBox="1">
            <a:spLocks/>
          </p:cNvSpPr>
          <p:nvPr/>
        </p:nvSpPr>
        <p:spPr>
          <a:xfrm>
            <a:off x="2885765" y="4744574"/>
            <a:ext cx="2988000" cy="2219272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dirty="0" err="1" smtClean="0"/>
              <a:t>Dodecapole</a:t>
            </a:r>
            <a:r>
              <a:rPr lang="en-US" sz="2000" dirty="0" smtClean="0"/>
              <a:t> comp.: </a:t>
            </a:r>
            <a:r>
              <a:rPr lang="en-US" sz="2000" dirty="0" err="1" smtClean="0"/>
              <a:t>overfocusing</a:t>
            </a:r>
            <a:r>
              <a:rPr lang="en-US" sz="2000" dirty="0" smtClean="0"/>
              <a:t> is  neutralized</a:t>
            </a:r>
          </a:p>
          <a:p>
            <a:endParaRPr lang="en-US" sz="2000" dirty="0" smtClean="0"/>
          </a:p>
          <a:p>
            <a:r>
              <a:rPr lang="en-US" sz="2000" dirty="0" smtClean="0"/>
              <a:t>SFM: cheap magnet?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82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54 L -0.00139 0.20918 L -0.00139 -0.00254 Z " pathEditMode="relative" ptsTypes="A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9" y="1277384"/>
            <a:ext cx="9695337" cy="310572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155"/>
            <a:ext cx="9144000" cy="215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3417" y="2660661"/>
            <a:ext cx="198487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UHB, 15 periods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HEBT Layout (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/>
              <a:t>deg</a:t>
            </a:r>
            <a:r>
              <a:rPr lang="en-US" dirty="0"/>
              <a:t> ACH)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2889" y="4938523"/>
            <a:ext cx="211667" cy="550333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830" y="6288613"/>
            <a:ext cx="362452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3428E"/>
                </a:solidFill>
              </a:rPr>
              <a:t>EWU with </a:t>
            </a:r>
            <a:r>
              <a:rPr lang="en-US" sz="2000" dirty="0" err="1" smtClean="0">
                <a:solidFill>
                  <a:srgbClr val="03428E"/>
                </a:solidFill>
              </a:rPr>
              <a:t>quadrupole</a:t>
            </a:r>
            <a:r>
              <a:rPr lang="en-US" sz="2000" dirty="0" smtClean="0">
                <a:solidFill>
                  <a:srgbClr val="03428E"/>
                </a:solidFill>
              </a:rPr>
              <a:t> doublet</a:t>
            </a:r>
            <a:endParaRPr lang="en-US" sz="2000" dirty="0">
              <a:solidFill>
                <a:srgbClr val="03428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0333" y="1491020"/>
            <a:ext cx="4516744" cy="4650701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067078" y="1492353"/>
            <a:ext cx="2416083" cy="4650701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83162" y="1493679"/>
            <a:ext cx="1606006" cy="4650701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88799" y="1863190"/>
            <a:ext cx="70711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6581" y="1854196"/>
            <a:ext cx="633507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A2T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5" idx="0"/>
            <a:endCxn id="12" idx="2"/>
          </p:cNvCxnSpPr>
          <p:nvPr/>
        </p:nvCxnSpPr>
        <p:spPr>
          <a:xfrm flipH="1" flipV="1">
            <a:off x="1488723" y="5488856"/>
            <a:ext cx="465371" cy="799757"/>
          </a:xfrm>
          <a:prstGeom prst="straightConnector1">
            <a:avLst/>
          </a:prstGeom>
          <a:ln>
            <a:solidFill>
              <a:srgbClr val="03428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2196" y="2636895"/>
            <a:ext cx="4527455" cy="0"/>
          </a:xfrm>
          <a:prstGeom prst="straightConnector1">
            <a:avLst/>
          </a:prstGeom>
          <a:ln>
            <a:solidFill>
              <a:srgbClr val="03428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54013" y="2092203"/>
            <a:ext cx="909727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3428E"/>
                </a:solidFill>
              </a:rPr>
              <a:t>128 m</a:t>
            </a:r>
            <a:endParaRPr lang="en-US" sz="2000" dirty="0">
              <a:solidFill>
                <a:srgbClr val="03428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910" y="4277381"/>
            <a:ext cx="1577841" cy="528350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3428E"/>
                </a:solidFill>
              </a:rPr>
              <a:t>10 RMS, X</a:t>
            </a:r>
            <a:r>
              <a:rPr lang="en-US" sz="2000" dirty="0" smtClean="0">
                <a:solidFill>
                  <a:schemeClr val="bg2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Y,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205065" y="3780727"/>
            <a:ext cx="2346373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636464" y="3440367"/>
            <a:ext cx="86433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DUMP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79118" y="3485444"/>
            <a:ext cx="972216" cy="578556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3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73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Magnets: EWU Quads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Laminated:</a:t>
            </a:r>
          </a:p>
          <a:p>
            <a:pPr lvl="1"/>
            <a:r>
              <a:rPr lang="en-US" sz="2000" dirty="0" smtClean="0"/>
              <a:t>Scans &amp; tuning less time consuming</a:t>
            </a:r>
          </a:p>
          <a:p>
            <a:pPr lvl="1"/>
            <a:r>
              <a:rPr lang="en-US" sz="2000" dirty="0" smtClean="0"/>
              <a:t>Cheapest solution, given the quantities (N &gt; 20)</a:t>
            </a:r>
          </a:p>
          <a:p>
            <a:pPr lvl="1"/>
            <a:r>
              <a:rPr lang="en-US" sz="2000" dirty="0" smtClean="0"/>
              <a:t>Longer versions? Add laminates + change coils!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Magnetic shield</a:t>
            </a:r>
          </a:p>
          <a:p>
            <a:endParaRPr lang="en-US" sz="2400" dirty="0"/>
          </a:p>
          <a:p>
            <a:r>
              <a:rPr lang="en-US" sz="2400" dirty="0" smtClean="0"/>
              <a:t>Technology study:</a:t>
            </a:r>
          </a:p>
          <a:p>
            <a:pPr marL="358775" lvl="2" indent="-174625">
              <a:lnSpc>
                <a:spcPts val="21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DC-powered</a:t>
            </a:r>
            <a:r>
              <a:rPr lang="en-US" sz="1800" dirty="0" smtClean="0"/>
              <a:t>:</a:t>
            </a:r>
          </a:p>
          <a:p>
            <a:pPr marL="525462" lvl="3" indent="-174625">
              <a:lnSpc>
                <a:spcPts val="2100"/>
              </a:lnSpc>
            </a:pPr>
            <a:r>
              <a:rPr lang="en-US" sz="1800" dirty="0" smtClean="0"/>
              <a:t>Off the shelf power supplies</a:t>
            </a:r>
          </a:p>
          <a:p>
            <a:pPr marL="525462" lvl="3" indent="-174625">
              <a:lnSpc>
                <a:spcPts val="2100"/>
              </a:lnSpc>
            </a:pPr>
            <a:r>
              <a:rPr lang="en-US" sz="1800" dirty="0"/>
              <a:t>L</a:t>
            </a:r>
            <a:r>
              <a:rPr lang="en-US" sz="1800" dirty="0" smtClean="0"/>
              <a:t>imited resistive losses (low </a:t>
            </a:r>
            <a:r>
              <a:rPr lang="en-US" sz="1800" i="1" dirty="0" smtClean="0"/>
              <a:t>J</a:t>
            </a:r>
            <a:r>
              <a:rPr lang="en-US" sz="1800" dirty="0" smtClean="0"/>
              <a:t>)</a:t>
            </a:r>
            <a:endParaRPr lang="en-US" sz="2400" dirty="0"/>
          </a:p>
          <a:p>
            <a:pPr lvl="1"/>
            <a:r>
              <a:rPr lang="en-US" sz="2000" strike="sngStrike" dirty="0" smtClean="0"/>
              <a:t>Pulsed operation?</a:t>
            </a:r>
          </a:p>
          <a:p>
            <a:pPr lvl="2"/>
            <a:r>
              <a:rPr lang="en-US" sz="1800" dirty="0" smtClean="0"/>
              <a:t>Expensive power supplies (10x) with limited benefit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21</a:t>
            </a:fld>
            <a:endParaRPr lang="da-DK" dirty="0"/>
          </a:p>
        </p:txBody>
      </p:sp>
      <p:pic>
        <p:nvPicPr>
          <p:cNvPr id="8" name="Picture 7" descr="image00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25" r="95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0" y="574942"/>
            <a:ext cx="3209925" cy="3019425"/>
          </a:xfrm>
          <a:prstGeom prst="rect">
            <a:avLst/>
          </a:prstGeom>
        </p:spPr>
      </p:pic>
      <p:pic>
        <p:nvPicPr>
          <p:cNvPr id="9" name="Picture 8" descr="image00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90" y="3580940"/>
            <a:ext cx="31337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ut_df_data_triangle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8" y="4994122"/>
            <a:ext cx="3742727" cy="18638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System</a:t>
            </a:r>
            <a:endParaRPr lang="en-US" dirty="0"/>
          </a:p>
        </p:txBody>
      </p:sp>
      <p:pic>
        <p:nvPicPr>
          <p:cNvPr id="10" name="Content Placeholder 9" descr="rm_geo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0" r="100000">
                        <a14:foregroundMark x1="66980" y1="5814" x2="66980" y2="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5836" b="-15836"/>
          <a:stretch>
            <a:fillRect/>
          </a:stretch>
        </p:blipFill>
        <p:spPr>
          <a:xfrm>
            <a:off x="358775" y="1188209"/>
            <a:ext cx="4133850" cy="440055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Raster magnets:</a:t>
            </a:r>
          </a:p>
          <a:p>
            <a:pPr lvl="1"/>
            <a:r>
              <a:rPr lang="en-US" dirty="0" smtClean="0"/>
              <a:t>Window frame ferrite yoke</a:t>
            </a:r>
            <a:endParaRPr lang="en-US" dirty="0"/>
          </a:p>
          <a:p>
            <a:pPr lvl="1"/>
            <a:r>
              <a:rPr lang="en-US" dirty="0" smtClean="0"/>
              <a:t>Cu windings (air-cooled)</a:t>
            </a:r>
          </a:p>
          <a:p>
            <a:pPr lvl="1"/>
            <a:r>
              <a:rPr lang="en-US" dirty="0" smtClean="0"/>
              <a:t>Ceramic pipe, Ø80 mm</a:t>
            </a:r>
          </a:p>
          <a:p>
            <a:pPr lvl="1"/>
            <a:r>
              <a:rPr lang="en-US" dirty="0" smtClean="0"/>
              <a:t>NI = 4 x 340 A (peak)</a:t>
            </a:r>
            <a:endParaRPr lang="en-US" dirty="0"/>
          </a:p>
          <a:p>
            <a:pPr lvl="1"/>
            <a:r>
              <a:rPr lang="en-US" dirty="0" smtClean="0"/>
              <a:t>± 5 </a:t>
            </a:r>
            <a:r>
              <a:rPr lang="en-US" dirty="0" err="1" smtClean="0"/>
              <a:t>mT.m</a:t>
            </a:r>
            <a:r>
              <a:rPr lang="en-US" dirty="0" smtClean="0"/>
              <a:t> peak field</a:t>
            </a:r>
          </a:p>
          <a:p>
            <a:pPr lvl="1"/>
            <a:endParaRPr lang="en-US" dirty="0"/>
          </a:p>
          <a:p>
            <a:r>
              <a:rPr lang="en-US" dirty="0" smtClean="0"/>
              <a:t>IGBT-based H-bridge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grpSp>
        <p:nvGrpSpPr>
          <p:cNvPr id="26" name="Group 25"/>
          <p:cNvGrpSpPr/>
          <p:nvPr/>
        </p:nvGrpSpPr>
        <p:grpSpPr>
          <a:xfrm>
            <a:off x="5789" y="1271212"/>
            <a:ext cx="4339251" cy="3790752"/>
            <a:chOff x="5789" y="1271212"/>
            <a:chExt cx="4339251" cy="379075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73891" y="1850105"/>
              <a:ext cx="675636" cy="140419"/>
            </a:xfrm>
            <a:prstGeom prst="straightConnector1">
              <a:avLst/>
            </a:prstGeom>
            <a:ln>
              <a:solidFill>
                <a:srgbClr val="03428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9309" y="1360227"/>
              <a:ext cx="1134660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3428E"/>
                  </a:solidFill>
                </a:rPr>
                <a:t>200 mm</a:t>
              </a:r>
              <a:endParaRPr lang="en-US" sz="2000" dirty="0">
                <a:solidFill>
                  <a:srgbClr val="03428E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018041" y="1755639"/>
              <a:ext cx="3326999" cy="94466"/>
            </a:xfrm>
            <a:prstGeom prst="straightConnector1">
              <a:avLst/>
            </a:prstGeom>
            <a:ln>
              <a:solidFill>
                <a:srgbClr val="03428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09866" y="1271212"/>
              <a:ext cx="1134660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3428E"/>
                  </a:solidFill>
                </a:rPr>
                <a:t>160 mm</a:t>
              </a:r>
              <a:endParaRPr lang="en-US" sz="2000" dirty="0">
                <a:solidFill>
                  <a:srgbClr val="03428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1028538" y="1850107"/>
              <a:ext cx="146932" cy="3211857"/>
            </a:xfrm>
            <a:prstGeom prst="straightConnector1">
              <a:avLst/>
            </a:prstGeom>
            <a:ln>
              <a:solidFill>
                <a:srgbClr val="03428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89" y="2872105"/>
              <a:ext cx="1134660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3428E"/>
                  </a:solidFill>
                </a:rPr>
                <a:t>140 mm</a:t>
              </a:r>
              <a:endParaRPr lang="en-US" sz="2000" dirty="0">
                <a:solidFill>
                  <a:srgbClr val="03428E"/>
                </a:solidFill>
              </a:endParaRPr>
            </a:p>
          </p:txBody>
        </p:sp>
      </p:grpSp>
      <p:pic>
        <p:nvPicPr>
          <p:cNvPr id="27" name="Content Placeholder 7" descr="rm_circui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73" b="-16473"/>
          <a:stretch>
            <a:fillRect/>
          </a:stretch>
        </p:blipFill>
        <p:spPr bwMode="auto">
          <a:xfrm>
            <a:off x="4595189" y="4033177"/>
            <a:ext cx="4463185" cy="47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76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pic>
        <p:nvPicPr>
          <p:cNvPr id="6" name="Picture 5" descr="out_df_data_triangle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389"/>
            <a:ext cx="9254741" cy="4608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2248" y="6153719"/>
            <a:ext cx="676575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Detailed studies: Impact of non-ideal waveforms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HEBT: 4 Principal </a:t>
            </a:r>
            <a:r>
              <a:rPr lang="en-US" dirty="0"/>
              <a:t>S</a:t>
            </a:r>
            <a:r>
              <a:rPr lang="en-US" dirty="0" smtClean="0"/>
              <a:t>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High Beta (UHB)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Contingency</a:t>
            </a:r>
            <a:r>
              <a:rPr lang="en-US" dirty="0" smtClean="0"/>
              <a:t> towards unexpectedly poor SC </a:t>
            </a:r>
            <a:r>
              <a:rPr lang="en-US" dirty="0" err="1" smtClean="0"/>
              <a:t>linac</a:t>
            </a:r>
            <a:r>
              <a:rPr lang="en-US" dirty="0" smtClean="0"/>
              <a:t> performance: extra HB cavities can be installed!</a:t>
            </a:r>
          </a:p>
          <a:p>
            <a:pPr lvl="1"/>
            <a:r>
              <a:rPr lang="en-US" dirty="0" smtClean="0"/>
              <a:t>Transport section being mechanically identical to the MB+HB </a:t>
            </a:r>
            <a:r>
              <a:rPr lang="en-US" dirty="0" err="1" smtClean="0"/>
              <a:t>linac</a:t>
            </a:r>
            <a:r>
              <a:rPr lang="en-US" dirty="0" smtClean="0"/>
              <a:t> (apart from </a:t>
            </a:r>
            <a:r>
              <a:rPr lang="en-US" dirty="0" err="1" smtClean="0"/>
              <a:t>cryomodules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Adjustable collimators</a:t>
            </a:r>
            <a:r>
              <a:rPr lang="en-US" dirty="0" smtClean="0"/>
              <a:t> (would be excluded by upgrade)</a:t>
            </a:r>
          </a:p>
          <a:p>
            <a:endParaRPr lang="en-US" dirty="0"/>
          </a:p>
          <a:p>
            <a:r>
              <a:rPr lang="en-US" dirty="0" err="1" smtClean="0"/>
              <a:t>Achromat</a:t>
            </a:r>
            <a:r>
              <a:rPr lang="en-US" dirty="0" smtClean="0"/>
              <a:t> (ACH)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4.5 m vertical shift</a:t>
            </a:r>
            <a:r>
              <a:rPr lang="en-US" dirty="0" smtClean="0"/>
              <a:t> of the beam from </a:t>
            </a:r>
            <a:r>
              <a:rPr lang="en-US" dirty="0" err="1" smtClean="0"/>
              <a:t>linac</a:t>
            </a:r>
            <a:r>
              <a:rPr lang="en-US" dirty="0" smtClean="0"/>
              <a:t> to target level</a:t>
            </a:r>
          </a:p>
          <a:p>
            <a:pPr lvl="1"/>
            <a:r>
              <a:rPr lang="en-US" dirty="0" smtClean="0"/>
              <a:t>Reduce dispersive effects</a:t>
            </a:r>
          </a:p>
          <a:p>
            <a:endParaRPr lang="en-US" dirty="0"/>
          </a:p>
          <a:p>
            <a:r>
              <a:rPr lang="en-US" dirty="0" smtClean="0"/>
              <a:t>Accelerator to Target (A2T)</a:t>
            </a:r>
          </a:p>
          <a:p>
            <a:pPr lvl="1"/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beam peak intensity</a:t>
            </a:r>
            <a:r>
              <a:rPr lang="en-US" dirty="0" smtClean="0"/>
              <a:t> on the target (BEW) and proton beam window (PBW), cooling + radiation damage.</a:t>
            </a:r>
          </a:p>
          <a:p>
            <a:pPr lvl="1"/>
            <a:r>
              <a:rPr lang="en-US" dirty="0" smtClean="0"/>
              <a:t>Strong requirements for the beam on PBW + BEW (several zones defined for each element)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Beam Dump Line (DMPL)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Dispose pilot beam</a:t>
            </a:r>
            <a:r>
              <a:rPr lang="en-US" dirty="0" smtClean="0"/>
              <a:t> during tuning of the </a:t>
            </a:r>
            <a:r>
              <a:rPr lang="en-US" dirty="0" err="1" smtClean="0"/>
              <a:t>linac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Up to nominal beam energy x low duty cycle =&gt; 50 kW (7.5 kW avg. beam power, passively cooled)</a:t>
            </a:r>
          </a:p>
          <a:p>
            <a:pPr lvl="1"/>
            <a:r>
              <a:rPr lang="en-US" dirty="0" smtClean="0"/>
              <a:t>Insensitive to energy fluctuations (in line of sight with </a:t>
            </a:r>
            <a:r>
              <a:rPr lang="en-US" dirty="0" err="1" smtClean="0"/>
              <a:t>linac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141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 Region ~ HB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7" name="Picture 6" descr="out_26_7_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682"/>
            <a:ext cx="4555607" cy="4840778"/>
          </a:xfrm>
          <a:prstGeom prst="rect">
            <a:avLst/>
          </a:prstGeom>
        </p:spPr>
      </p:pic>
      <p:pic>
        <p:nvPicPr>
          <p:cNvPr id="11" name="Picture 10" descr="out_26_7_ph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06" y="1725717"/>
            <a:ext cx="4581049" cy="14566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88021" y="1890534"/>
            <a:ext cx="1092431" cy="2629124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54168" y="1892696"/>
            <a:ext cx="377026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7939" y="1892734"/>
            <a:ext cx="712271" cy="2629124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7985" y="1894896"/>
            <a:ext cx="38394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2644" y="1892734"/>
            <a:ext cx="899065" cy="2629124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73723" y="1894900"/>
            <a:ext cx="33598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6091" y="1894935"/>
            <a:ext cx="1224605" cy="2629124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41818" y="1883446"/>
            <a:ext cx="70711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MAGNETS:</a:t>
            </a:r>
          </a:p>
          <a:p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magnet polarities</a:t>
            </a:r>
            <a:r>
              <a:rPr lang="en-US" dirty="0" smtClean="0"/>
              <a:t> have been verified after installation in tunnel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Quadrupoles</a:t>
            </a:r>
            <a:r>
              <a:rPr lang="en-US" dirty="0" smtClean="0"/>
              <a:t> have </a:t>
            </a:r>
            <a:r>
              <a:rPr lang="en-US" dirty="0" err="1" smtClean="0"/>
              <a:t>auxillary</a:t>
            </a:r>
            <a:r>
              <a:rPr lang="en-US" dirty="0" smtClean="0"/>
              <a:t> coils to generate a </a:t>
            </a:r>
            <a:r>
              <a:rPr lang="en-US" dirty="0" smtClean="0">
                <a:solidFill>
                  <a:srgbClr val="FF0000"/>
                </a:solidFill>
              </a:rPr>
              <a:t>dipole corrector</a:t>
            </a:r>
            <a:r>
              <a:rPr lang="en-US" dirty="0" smtClean="0"/>
              <a:t> field (1D).</a:t>
            </a:r>
          </a:p>
          <a:p>
            <a:pPr lvl="1"/>
            <a:r>
              <a:rPr lang="en-US" dirty="0" smtClean="0"/>
              <a:t>Separate correctors in the A2T though…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BPM</a:t>
            </a:r>
            <a:r>
              <a:rPr lang="en-US" dirty="0" smtClean="0"/>
              <a:t>s </a:t>
            </a:r>
            <a:r>
              <a:rPr lang="en-US" dirty="0"/>
              <a:t>in immediate vicinity of almost every quad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BEAM: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Low-power beam mode</a:t>
            </a:r>
            <a:r>
              <a:rPr lang="en-US" dirty="0"/>
              <a:t> available, 1 Hz x &lt; 10 </a:t>
            </a:r>
            <a:r>
              <a:rPr lang="en-US" dirty="0" err="1"/>
              <a:t>microsec</a:t>
            </a:r>
            <a:r>
              <a:rPr lang="en-US" dirty="0"/>
              <a:t> ~ kW avg. power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r>
              <a:rPr lang="en-US" dirty="0">
                <a:solidFill>
                  <a:srgbClr val="FF0000"/>
                </a:solidFill>
              </a:rPr>
              <a:t>-based alignment</a:t>
            </a:r>
            <a:r>
              <a:rPr lang="en-US" dirty="0"/>
              <a:t> is applied to correct the beam centroid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parameters </a:t>
            </a:r>
            <a:r>
              <a:rPr lang="en-US" dirty="0" smtClean="0"/>
              <a:t>at the SCL exit are </a:t>
            </a:r>
            <a:r>
              <a:rPr lang="en-US" dirty="0"/>
              <a:t>roughly known </a:t>
            </a:r>
            <a:r>
              <a:rPr lang="en-US" dirty="0" smtClean="0"/>
              <a:t>(beam stops &amp; dump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6547D-5DE5-4FBB-8DBE-C7382C6BA002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43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Accelerator-to-Target (a2T)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59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428E"/>
                </a:solidFill>
              </a:rPr>
              <a:t>Raster Pattern</a:t>
            </a:r>
            <a:endParaRPr lang="en-US" dirty="0">
              <a:solidFill>
                <a:srgbClr val="03428E"/>
              </a:solidFill>
            </a:endParaRPr>
          </a:p>
        </p:txBody>
      </p:sp>
      <p:pic>
        <p:nvPicPr>
          <p:cNvPr id="7" name="raster_mech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" y="2468613"/>
            <a:ext cx="4396210" cy="2840296"/>
          </a:xfrm>
        </p:spPr>
      </p:pic>
      <p:pic>
        <p:nvPicPr>
          <p:cNvPr id="6" name="raster_anim_path.gif" descr="/Users/heine/Dropbox/rasterAPT/scans/raster_anim_path.gif"/>
          <p:cNvPicPr>
            <a:picLocks noGrp="1" noChangeAspect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5" b="-3205"/>
          <a:stretch>
            <a:fillRect/>
          </a:stretch>
        </p:blipFill>
        <p:spPr>
          <a:xfrm>
            <a:off x="4461653" y="1578111"/>
            <a:ext cx="4704008" cy="50055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 rot="16200000">
            <a:off x="3591615" y="4854309"/>
            <a:ext cx="173509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</a:rPr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chemeClr val="bg2"/>
                </a:solidFill>
              </a:rPr>
              <a:t> [</a:t>
            </a:r>
            <a:r>
              <a:rPr lang="en-US" sz="2000" dirty="0" err="1" smtClean="0">
                <a:solidFill>
                  <a:schemeClr val="bg2"/>
                </a:solidFill>
              </a:rPr>
              <a:t>arb</a:t>
            </a:r>
            <a:r>
              <a:rPr lang="en-US" sz="2000" dirty="0" smtClean="0">
                <a:solidFill>
                  <a:schemeClr val="bg2"/>
                </a:solidFill>
              </a:rPr>
              <a:t>. units]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485" y="5964688"/>
            <a:ext cx="3882008" cy="52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One pattern cycle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273" y="1496159"/>
            <a:ext cx="22621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f</a:t>
            </a:r>
            <a:r>
              <a:rPr lang="da-DK" baseline="-25000" dirty="0" smtClean="0">
                <a:solidFill>
                  <a:schemeClr val="bg2"/>
                </a:solidFill>
              </a:rPr>
              <a:t>y </a:t>
            </a:r>
            <a:r>
              <a:rPr lang="da-DK" dirty="0" smtClean="0">
                <a:solidFill>
                  <a:schemeClr val="bg2"/>
                </a:solidFill>
              </a:rPr>
              <a:t>/ f</a:t>
            </a:r>
            <a:r>
              <a:rPr lang="da-DK" baseline="-25000" dirty="0" smtClean="0">
                <a:solidFill>
                  <a:schemeClr val="bg2"/>
                </a:solidFill>
              </a:rPr>
              <a:t>x</a:t>
            </a:r>
            <a:r>
              <a:rPr lang="da-DK" dirty="0" smtClean="0">
                <a:solidFill>
                  <a:schemeClr val="bg2"/>
                </a:solidFill>
              </a:rPr>
              <a:t> = 5:4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4341981" y="4223975"/>
            <a:ext cx="4475512" cy="23851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w</a:t>
            </a:r>
            <a:r>
              <a:rPr lang="en-US" sz="2800" dirty="0" smtClean="0"/>
              <a:t> ~ </a:t>
            </a:r>
            <a:r>
              <a:rPr lang="en-US" sz="2800" dirty="0" smtClean="0">
                <a:solidFill>
                  <a:srgbClr val="FF0000"/>
                </a:solidFill>
              </a:rPr>
              <a:t>40 kHz, </a:t>
            </a:r>
            <a:r>
              <a:rPr lang="en-US" sz="2800" dirty="0" err="1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</a:rPr>
              <a:t>-p</a:t>
            </a:r>
            <a:r>
              <a:rPr lang="en-US" sz="2800" dirty="0" smtClean="0">
                <a:solidFill>
                  <a:srgbClr val="FF0000"/>
                </a:solidFill>
              </a:rPr>
              <a:t> = 12.5 us </a:t>
            </a:r>
            <a:r>
              <a:rPr lang="en-US" sz="2800" dirty="0" smtClean="0"/>
              <a:t>(w = </a:t>
            </a:r>
            <a:r>
              <a:rPr lang="en-US" sz="2800" dirty="0" err="1" smtClean="0"/>
              <a:t>x,y</a:t>
            </a:r>
            <a:r>
              <a:rPr lang="en-US" sz="28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3523" y="5752359"/>
            <a:ext cx="597047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Max(∆x) ~ </a:t>
            </a:r>
            <a:r>
              <a:rPr lang="en-US" sz="2400" dirty="0" smtClean="0">
                <a:solidFill>
                  <a:srgbClr val="FF0000"/>
                </a:solidFill>
              </a:rPr>
              <a:t>90 mm</a:t>
            </a:r>
            <a:r>
              <a:rPr lang="en-US" sz="2400" dirty="0" smtClean="0">
                <a:solidFill>
                  <a:schemeClr val="bg2"/>
                </a:solidFill>
              </a:rPr>
              <a:t>, max(∆y) = </a:t>
            </a:r>
            <a:r>
              <a:rPr lang="en-US" sz="2400" dirty="0" smtClean="0">
                <a:solidFill>
                  <a:srgbClr val="FF0000"/>
                </a:solidFill>
              </a:rPr>
              <a:t>16 mm</a:t>
            </a:r>
            <a:r>
              <a:rPr lang="en-US" sz="2400" dirty="0" smtClean="0">
                <a:solidFill>
                  <a:schemeClr val="bg2"/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RMS(x-∆x) = </a:t>
            </a:r>
            <a:r>
              <a:rPr lang="en-US" sz="2400" dirty="0" smtClean="0">
                <a:solidFill>
                  <a:srgbClr val="FF0000"/>
                </a:solidFill>
              </a:rPr>
              <a:t>12.6 mm</a:t>
            </a:r>
            <a:r>
              <a:rPr lang="en-US" sz="2400" dirty="0" smtClean="0">
                <a:solidFill>
                  <a:schemeClr val="bg2"/>
                </a:solidFill>
              </a:rPr>
              <a:t>, </a:t>
            </a:r>
            <a:r>
              <a:rPr lang="en-US" sz="2400" dirty="0">
                <a:solidFill>
                  <a:schemeClr val="bg2"/>
                </a:solidFill>
              </a:rPr>
              <a:t>RMS</a:t>
            </a:r>
            <a:r>
              <a:rPr lang="en-US" sz="2400" dirty="0" smtClean="0">
                <a:solidFill>
                  <a:schemeClr val="bg2"/>
                </a:solidFill>
              </a:rPr>
              <a:t>(y-∆y)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6.3 mm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8" descr="apt_rm_photo.tif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8729" r="18640" b="5076"/>
          <a:stretch/>
        </p:blipFill>
        <p:spPr bwMode="auto">
          <a:xfrm flipH="1">
            <a:off x="153303" y="5308038"/>
            <a:ext cx="1549849" cy="142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556560" y="3881147"/>
            <a:ext cx="1" cy="138408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637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3428E"/>
                </a:solidFill>
              </a:rPr>
              <a:t>Beam Optics: </a:t>
            </a:r>
            <a:r>
              <a:rPr lang="en-US" sz="3200" dirty="0" smtClean="0">
                <a:solidFill>
                  <a:srgbClr val="03428E"/>
                </a:solidFill>
              </a:rPr>
              <a:t>LANL MTS Concept </a:t>
            </a:r>
            <a:r>
              <a:rPr lang="en-US" sz="2400" dirty="0" smtClean="0">
                <a:solidFill>
                  <a:srgbClr val="03428E"/>
                </a:solidFill>
              </a:rPr>
              <a:t>(</a:t>
            </a:r>
            <a:r>
              <a:rPr lang="en-US" sz="2400" dirty="0">
                <a:solidFill>
                  <a:srgbClr val="03428E"/>
                </a:solidFill>
              </a:rPr>
              <a:t>B. Blind</a:t>
            </a:r>
            <a:r>
              <a:rPr lang="en-US" sz="2400" i="1" dirty="0">
                <a:solidFill>
                  <a:srgbClr val="03428E"/>
                </a:solidFill>
              </a:rPr>
              <a:t> et </a:t>
            </a:r>
            <a:r>
              <a:rPr lang="en-US" sz="2400" i="1" dirty="0" smtClean="0">
                <a:solidFill>
                  <a:srgbClr val="03428E"/>
                </a:solidFill>
              </a:rPr>
              <a:t>al</a:t>
            </a:r>
            <a:r>
              <a:rPr lang="en-US" sz="2400" dirty="0" smtClean="0">
                <a:solidFill>
                  <a:srgbClr val="03428E"/>
                </a:solidFill>
              </a:rPr>
              <a:t>)</a:t>
            </a:r>
            <a:endParaRPr lang="en-US" dirty="0">
              <a:solidFill>
                <a:srgbClr val="03428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478551" y="1657884"/>
            <a:ext cx="0" cy="2674227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8006" y="1662546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7556" y="2881237"/>
            <a:ext cx="166511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Matching</a:t>
            </a:r>
            <a:r>
              <a:rPr lang="da-DK" sz="2000" dirty="0" smtClean="0">
                <a:solidFill>
                  <a:schemeClr val="bg2"/>
                </a:solidFill>
              </a:rPr>
              <a:t> Q’s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2164" y="4607586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8959" y="4607586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3047" y="4607586"/>
            <a:ext cx="11932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Target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9036" y="1673835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5776" y="2875592"/>
            <a:ext cx="149246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RMs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22349" y="3556865"/>
            <a:ext cx="1083449" cy="650083"/>
            <a:chOff x="1722349" y="3556865"/>
            <a:chExt cx="1083449" cy="65008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722349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33664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358368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9704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5970" y="3627793"/>
            <a:ext cx="947264" cy="508226"/>
            <a:chOff x="3085970" y="3627882"/>
            <a:chExt cx="947264" cy="508226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085970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32839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926837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679968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93107" y="2878414"/>
            <a:ext cx="1492469" cy="1325711"/>
            <a:chOff x="5306265" y="2878414"/>
            <a:chExt cx="1492469" cy="1325711"/>
          </a:xfrm>
        </p:grpSpPr>
        <p:sp>
          <p:nvSpPr>
            <p:cNvPr id="10" name="TextBox 9"/>
            <p:cNvSpPr txBox="1"/>
            <p:nvPr/>
          </p:nvSpPr>
          <p:spPr>
            <a:xfrm>
              <a:off x="5306265" y="2878414"/>
              <a:ext cx="1492469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 smtClean="0">
                  <a:solidFill>
                    <a:schemeClr val="bg2"/>
                  </a:solidFill>
                </a:rPr>
                <a:t>CO Q’s</a:t>
              </a:r>
              <a:endParaRPr lang="da-DK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822100" y="3554042"/>
              <a:ext cx="460798" cy="650083"/>
              <a:chOff x="5854953" y="3554042"/>
              <a:chExt cx="460798" cy="650083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5854953" y="3554042"/>
                <a:ext cx="136094" cy="6500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U Passata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179657" y="3554042"/>
                <a:ext cx="136094" cy="6500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U Passata" pitchFamily="34" charset="0"/>
                </a:endParaRPr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 bwMode="auto">
          <a:xfrm rot="5400000">
            <a:off x="2548810" y="2879008"/>
            <a:ext cx="12523" cy="200797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3552044" y="3876064"/>
            <a:ext cx="2314631" cy="175617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6199322" y="2207259"/>
            <a:ext cx="2373887" cy="2177024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1584703" y="3886914"/>
            <a:ext cx="6984455" cy="0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3553521" y="3441224"/>
            <a:ext cx="5031028" cy="1356554"/>
            <a:chOff x="3553521" y="3441224"/>
            <a:chExt cx="5031028" cy="206946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3553521" y="3502719"/>
              <a:ext cx="12523" cy="2007971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730317" y="3499800"/>
              <a:ext cx="12523" cy="2007971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8572026" y="3441224"/>
              <a:ext cx="12523" cy="2007971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Straight Connector 47"/>
          <p:cNvCxnSpPr/>
          <p:nvPr/>
        </p:nvCxnSpPr>
        <p:spPr bwMode="auto">
          <a:xfrm flipH="1" flipV="1">
            <a:off x="5866675" y="4051681"/>
            <a:ext cx="332648" cy="33260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raster_magnet_ge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4"/>
          <a:stretch/>
        </p:blipFill>
        <p:spPr>
          <a:xfrm>
            <a:off x="104424" y="5362227"/>
            <a:ext cx="4925568" cy="7620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 bwMode="auto">
          <a:xfrm>
            <a:off x="2977444" y="3443111"/>
            <a:ext cx="550334" cy="8607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56" name="Picture 55" descr="raster_magnet_ge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8"/>
          <a:stretch/>
        </p:blipFill>
        <p:spPr>
          <a:xfrm>
            <a:off x="5475111" y="5455242"/>
            <a:ext cx="3531391" cy="10967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05556" y="3873500"/>
            <a:ext cx="4332111" cy="1672167"/>
            <a:chOff x="705556" y="3873500"/>
            <a:chExt cx="4332111" cy="1672167"/>
          </a:xfrm>
        </p:grpSpPr>
        <p:cxnSp>
          <p:nvCxnSpPr>
            <p:cNvPr id="25" name="Straight Connector 24"/>
            <p:cNvCxnSpPr>
              <a:stCxn id="23" idx="2"/>
            </p:cNvCxnSpPr>
            <p:nvPr/>
          </p:nvCxnSpPr>
          <p:spPr bwMode="auto">
            <a:xfrm flipH="1">
              <a:off x="705556" y="3873500"/>
              <a:ext cx="2271888" cy="1672167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23" idx="6"/>
            </p:cNvCxnSpPr>
            <p:nvPr/>
          </p:nvCxnSpPr>
          <p:spPr bwMode="auto">
            <a:xfrm>
              <a:off x="3527778" y="3873500"/>
              <a:ext cx="1509889" cy="1672167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03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‘Raster25’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6" y="1613794"/>
            <a:ext cx="8840467" cy="46895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57226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78099" y="3607860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363" y="3117722"/>
            <a:ext cx="321234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chemeClr val="bg2"/>
                </a:solidFill>
              </a:rPr>
              <a:t>B</a:t>
            </a:r>
            <a:r>
              <a:rPr lang="da-DK" sz="2000" baseline="-25000" dirty="0" smtClean="0">
                <a:solidFill>
                  <a:schemeClr val="bg2"/>
                </a:solidFill>
              </a:rPr>
              <a:t>y</a:t>
            </a:r>
            <a:r>
              <a:rPr lang="da-DK" sz="2000" dirty="0" smtClean="0">
                <a:solidFill>
                  <a:schemeClr val="bg2"/>
                </a:solidFill>
              </a:rPr>
              <a:t> B</a:t>
            </a:r>
            <a:r>
              <a:rPr lang="da-DK" sz="2000" baseline="-25000" dirty="0" smtClean="0">
                <a:solidFill>
                  <a:schemeClr val="bg2"/>
                </a:solidFill>
              </a:rPr>
              <a:t>y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</a:t>
            </a:r>
            <a:r>
              <a:rPr lang="da-DK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</a:t>
            </a:r>
            <a:r>
              <a:rPr lang="da-DK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da-DK" sz="2000" dirty="0" smtClean="0">
                <a:solidFill>
                  <a:srgbClr val="03428E"/>
                </a:solidFill>
              </a:rPr>
              <a:t> </a:t>
            </a:r>
            <a:r>
              <a:rPr lang="da-DK" sz="2000" b="1" dirty="0" smtClean="0"/>
              <a:t>|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</a:t>
            </a:r>
            <a:r>
              <a:rPr lang="da-DK" sz="2000" baseline="-25000" dirty="0" err="1">
                <a:solidFill>
                  <a:srgbClr val="FF0000"/>
                </a:solidFill>
              </a:rPr>
              <a:t>x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</a:t>
            </a:r>
            <a:r>
              <a:rPr lang="da-DK" sz="2000" baseline="-25000" dirty="0" err="1">
                <a:solidFill>
                  <a:srgbClr val="FF0000"/>
                </a:solidFill>
              </a:rPr>
              <a:t>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smtClean="0">
                <a:solidFill>
                  <a:srgbClr val="03428E"/>
                </a:solidFill>
              </a:rPr>
              <a:t>B</a:t>
            </a:r>
            <a:r>
              <a:rPr lang="da-DK" sz="2000" baseline="-25000" dirty="0" smtClean="0">
                <a:solidFill>
                  <a:srgbClr val="03428E"/>
                </a:solidFill>
              </a:rPr>
              <a:t>y</a:t>
            </a:r>
            <a:r>
              <a:rPr lang="da-DK" sz="2000" dirty="0" smtClean="0">
                <a:solidFill>
                  <a:srgbClr val="03428E"/>
                </a:solidFill>
              </a:rPr>
              <a:t> B</a:t>
            </a:r>
            <a:r>
              <a:rPr lang="da-DK" sz="2000" baseline="-25000" dirty="0" smtClean="0">
                <a:solidFill>
                  <a:srgbClr val="03428E"/>
                </a:solidFill>
              </a:rPr>
              <a:t>y</a:t>
            </a:r>
            <a:endParaRPr lang="da-DK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1495" y="3989922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Trapezoid 13"/>
          <p:cNvSpPr/>
          <p:nvPr/>
        </p:nvSpPr>
        <p:spPr bwMode="auto">
          <a:xfrm>
            <a:off x="1526139" y="2906535"/>
            <a:ext cx="2855821" cy="429660"/>
          </a:xfrm>
          <a:prstGeom prst="trapezoid">
            <a:avLst>
              <a:gd name="adj" fmla="val 257022"/>
            </a:avLst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123" y="3605335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44" y="1334995"/>
            <a:ext cx="20157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2"/>
                </a:solidFill>
              </a:rPr>
              <a:t>QP1-4</a:t>
            </a:r>
            <a:endParaRPr lang="da-DK" sz="24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50344" y="1873604"/>
            <a:ext cx="1144630" cy="561430"/>
            <a:chOff x="1050344" y="1873604"/>
            <a:chExt cx="1144630" cy="561430"/>
          </a:xfrm>
        </p:grpSpPr>
        <p:cxnSp>
          <p:nvCxnSpPr>
            <p:cNvPr id="21" name="Straight Arrow Connector 20"/>
            <p:cNvCxnSpPr>
              <a:stCxn id="8" idx="2"/>
            </p:cNvCxnSpPr>
            <p:nvPr/>
          </p:nvCxnSpPr>
          <p:spPr bwMode="auto">
            <a:xfrm flipH="1">
              <a:off x="1050344" y="1873604"/>
              <a:ext cx="706559" cy="553507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2"/>
            </p:cNvCxnSpPr>
            <p:nvPr/>
          </p:nvCxnSpPr>
          <p:spPr bwMode="auto">
            <a:xfrm flipH="1">
              <a:off x="1302636" y="1873604"/>
              <a:ext cx="454267" cy="561430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8" idx="2"/>
            </p:cNvCxnSpPr>
            <p:nvPr/>
          </p:nvCxnSpPr>
          <p:spPr bwMode="auto">
            <a:xfrm>
              <a:off x="1756903" y="1873604"/>
              <a:ext cx="203388" cy="556206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stCxn id="8" idx="2"/>
            </p:cNvCxnSpPr>
            <p:nvPr/>
          </p:nvCxnSpPr>
          <p:spPr bwMode="auto">
            <a:xfrm>
              <a:off x="1756903" y="1873604"/>
              <a:ext cx="438071" cy="556206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225252" y="1332172"/>
            <a:ext cx="1492469" cy="1097037"/>
            <a:chOff x="4495312" y="1332172"/>
            <a:chExt cx="1492469" cy="1097037"/>
          </a:xfrm>
        </p:grpSpPr>
        <p:sp>
          <p:nvSpPr>
            <p:cNvPr id="10" name="TextBox 9"/>
            <p:cNvSpPr txBox="1"/>
            <p:nvPr/>
          </p:nvSpPr>
          <p:spPr>
            <a:xfrm>
              <a:off x="4495312" y="1332172"/>
              <a:ext cx="149246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QP5,6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85745" y="1870781"/>
              <a:ext cx="367012" cy="558428"/>
              <a:chOff x="5085745" y="1870781"/>
              <a:chExt cx="367012" cy="558428"/>
            </a:xfrm>
          </p:grpSpPr>
          <p:cxnSp>
            <p:nvCxnSpPr>
              <p:cNvPr id="41" name="Straight Arrow Connector 40"/>
              <p:cNvCxnSpPr>
                <a:stCxn id="10" idx="2"/>
              </p:cNvCxnSpPr>
              <p:nvPr/>
            </p:nvCxnSpPr>
            <p:spPr bwMode="auto">
              <a:xfrm>
                <a:off x="5241547" y="1870781"/>
                <a:ext cx="211210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10" idx="2"/>
              </p:cNvCxnSpPr>
              <p:nvPr/>
            </p:nvCxnSpPr>
            <p:spPr bwMode="auto">
              <a:xfrm flipH="1">
                <a:off x="5085745" y="1870781"/>
                <a:ext cx="155802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" name="TextBox 2"/>
          <p:cNvSpPr txBox="1"/>
          <p:nvPr/>
        </p:nvSpPr>
        <p:spPr>
          <a:xfrm>
            <a:off x="442371" y="6149905"/>
            <a:ext cx="8360251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3428E"/>
                </a:solidFill>
              </a:rPr>
              <a:t>2.0 </a:t>
            </a:r>
            <a:r>
              <a:rPr lang="en-US" sz="2800" dirty="0" err="1" smtClean="0">
                <a:solidFill>
                  <a:srgbClr val="03428E"/>
                </a:solidFill>
              </a:rPr>
              <a:t>GeV</a:t>
            </a:r>
            <a:r>
              <a:rPr lang="en-US" sz="2800" dirty="0" smtClean="0">
                <a:solidFill>
                  <a:srgbClr val="03428E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03428E"/>
                </a:solidFill>
              </a:rPr>
              <a:t> = </a:t>
            </a:r>
            <a:r>
              <a:rPr lang="en-US" sz="2800" dirty="0" smtClean="0">
                <a:solidFill>
                  <a:schemeClr val="bg2"/>
                </a:solidFill>
              </a:rPr>
              <a:t>±</a:t>
            </a:r>
            <a:r>
              <a:rPr lang="en-US" sz="2800" dirty="0" smtClean="0">
                <a:solidFill>
                  <a:srgbClr val="03428E"/>
                </a:solidFill>
              </a:rPr>
              <a:t>1.96 </a:t>
            </a:r>
            <a:r>
              <a:rPr lang="en-US" sz="2800" dirty="0" err="1" smtClean="0">
                <a:solidFill>
                  <a:srgbClr val="03428E"/>
                </a:solidFill>
              </a:rPr>
              <a:t>mT.m</a:t>
            </a:r>
            <a:r>
              <a:rPr lang="en-US" sz="2800" dirty="0" smtClean="0">
                <a:solidFill>
                  <a:schemeClr val="bg2"/>
                </a:solidFill>
              </a:rPr>
              <a:t>, B</a:t>
            </a:r>
            <a:r>
              <a:rPr lang="en-US" sz="2800" baseline="-25000" dirty="0" smtClean="0">
                <a:solidFill>
                  <a:schemeClr val="bg2"/>
                </a:solidFill>
              </a:rPr>
              <a:t>y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= ±</a:t>
            </a:r>
            <a:r>
              <a:rPr lang="en-US" sz="2800" dirty="0" smtClean="0">
                <a:solidFill>
                  <a:schemeClr val="bg2"/>
                </a:solidFill>
              </a:rPr>
              <a:t>2.28 </a:t>
            </a:r>
            <a:r>
              <a:rPr lang="en-US" sz="2800" dirty="0" err="1" smtClean="0">
                <a:solidFill>
                  <a:schemeClr val="bg2"/>
                </a:solidFill>
              </a:rPr>
              <a:t>mT.m</a:t>
            </a:r>
            <a:r>
              <a:rPr lang="en-US" sz="2800" dirty="0" smtClean="0">
                <a:solidFill>
                  <a:schemeClr val="bg2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±</a:t>
            </a:r>
            <a:r>
              <a:rPr lang="en-US" sz="2800" dirty="0">
                <a:solidFill>
                  <a:srgbClr val="FF0000"/>
                </a:solidFill>
              </a:rPr>
              <a:t>5 </a:t>
            </a:r>
            <a:r>
              <a:rPr lang="en-US" sz="2800" dirty="0" err="1">
                <a:solidFill>
                  <a:srgbClr val="FF0000"/>
                </a:solidFill>
              </a:rPr>
              <a:t>mT.m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152027" y="1260858"/>
            <a:ext cx="1876358" cy="5386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2"/>
                </a:solidFill>
              </a:rPr>
              <a:t>PBW</a:t>
            </a:r>
            <a:endParaRPr lang="da-DK" sz="20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8080251" y="1808286"/>
            <a:ext cx="0" cy="564444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11841" y="1247586"/>
            <a:ext cx="18763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2"/>
                </a:solidFill>
              </a:rPr>
              <a:t>BEW</a:t>
            </a:r>
            <a:endParaRPr lang="da-DK" sz="20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8922895" y="1795014"/>
            <a:ext cx="0" cy="564444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839042" y="800692"/>
            <a:ext cx="282436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rgbClr val="FF1493"/>
                </a:solidFill>
              </a:rPr>
              <a:t>Centroid</a:t>
            </a:r>
            <a:endParaRPr lang="da-DK" sz="2400" dirty="0" smtClean="0">
              <a:solidFill>
                <a:srgbClr val="FF1493"/>
              </a:solidFill>
            </a:endParaRPr>
          </a:p>
          <a:p>
            <a:pPr algn="ctr"/>
            <a:r>
              <a:rPr lang="da-DK" sz="2400" dirty="0" smtClean="0">
                <a:solidFill>
                  <a:srgbClr val="3366FF"/>
                </a:solidFill>
              </a:rPr>
              <a:t>10 x RMS </a:t>
            </a:r>
            <a:r>
              <a:rPr lang="da-DK" sz="2400" dirty="0" err="1" smtClean="0">
                <a:solidFill>
                  <a:srgbClr val="3366FF"/>
                </a:solidFill>
              </a:rPr>
              <a:t>beamlet</a:t>
            </a:r>
            <a:endParaRPr lang="da-DK" sz="2000" dirty="0">
              <a:solidFill>
                <a:srgbClr val="33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17444" y="1303949"/>
            <a:ext cx="20157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bg2"/>
                </a:solidFill>
              </a:rPr>
              <a:t>RMs</a:t>
            </a:r>
            <a:endParaRPr lang="da-DK" sz="24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46267" y="4767312"/>
            <a:ext cx="2537274" cy="437445"/>
            <a:chOff x="946267" y="4767312"/>
            <a:chExt cx="2537274" cy="43744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9440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2709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58724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4626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4363" y="2480652"/>
            <a:ext cx="2537274" cy="437445"/>
            <a:chOff x="946267" y="4767312"/>
            <a:chExt cx="2537274" cy="437445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9440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42709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58724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46267" y="4767312"/>
              <a:ext cx="56444" cy="437445"/>
            </a:xfrm>
            <a:prstGeom prst="rect">
              <a:avLst/>
            </a:prstGeom>
            <a:solidFill>
              <a:srgbClr val="008000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2555321" y="1802796"/>
            <a:ext cx="746680" cy="4081538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51625" y="3986697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A2T Commissioning:</a:t>
            </a:r>
            <a:br>
              <a:rPr lang="en-US" dirty="0" smtClean="0"/>
            </a:br>
            <a:r>
              <a:rPr lang="en-US" dirty="0" smtClean="0"/>
              <a:t>DC optics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19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Tune </a:t>
            </a:r>
            <a:r>
              <a:rPr lang="en-US" dirty="0"/>
              <a:t>Y</a:t>
            </a:r>
            <a:r>
              <a:rPr lang="en-US" dirty="0" smtClean="0"/>
              <a:t>our DC A2T: 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1833"/>
              </p:ext>
            </p:extLst>
          </p:nvPr>
        </p:nvGraphicFramePr>
        <p:xfrm>
          <a:off x="-1" y="1738304"/>
          <a:ext cx="9144000" cy="1463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890"/>
                <a:gridCol w="2921000"/>
                <a:gridCol w="2540000"/>
                <a:gridCol w="973667"/>
                <a:gridCol w="1453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Scan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Adjust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 Resolution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</a:t>
                      </a:r>
                      <a:r>
                        <a:rPr lang="en-US" sz="1600" baseline="-25000" dirty="0" smtClean="0"/>
                        <a:t>12,AP-CO</a:t>
                      </a:r>
                      <a:r>
                        <a:rPr lang="en-US" sz="1600" baseline="0" dirty="0" smtClean="0"/>
                        <a:t> =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</a:t>
                      </a:r>
                      <a:r>
                        <a:rPr lang="en-US" sz="1600" baseline="-25000" dirty="0" smtClean="0"/>
                        <a:t>34,AP-CO</a:t>
                      </a:r>
                      <a:r>
                        <a:rPr lang="en-US" sz="1600" baseline="0" dirty="0" smtClean="0"/>
                        <a:t> = 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Apparent CO location; deduced from BPMs near CO + dedicated BPM near target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</a:t>
                      </a:r>
                      <a:r>
                        <a:rPr lang="en-US" sz="1600" baseline="0" dirty="0" smtClean="0"/>
                        <a:t> raster c</a:t>
                      </a:r>
                      <a:r>
                        <a:rPr lang="en-US" sz="1600" dirty="0" smtClean="0"/>
                        <a:t>orrector pair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QP5-6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CO: </a:t>
                      </a:r>
                      <a:r>
                        <a:rPr lang="en-US" sz="1600" baseline="0" dirty="0" smtClean="0"/>
                        <a:t>~</a:t>
                      </a:r>
                      <a:r>
                        <a:rPr lang="en-US" sz="1600" dirty="0" smtClean="0"/>
                        <a:t>0.5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M: </a:t>
                      </a:r>
                      <a:r>
                        <a:rPr lang="en-US" sz="1600" baseline="0" dirty="0" smtClean="0"/>
                        <a:t>~2</a:t>
                      </a:r>
                      <a:r>
                        <a:rPr lang="en-US" sz="1600" dirty="0" smtClean="0"/>
                        <a:t> mm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x_max_def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732"/>
            <a:ext cx="9144000" cy="2400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909"/>
            <a:ext cx="9144000" cy="2400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2485863" y="5091865"/>
            <a:ext cx="56191" cy="437445"/>
          </a:xfrm>
          <a:prstGeom prst="rect">
            <a:avLst/>
          </a:prstGeom>
          <a:solidFill>
            <a:srgbClr val="FFFF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13919" y="5091865"/>
            <a:ext cx="56191" cy="437445"/>
          </a:xfrm>
          <a:prstGeom prst="rect">
            <a:avLst/>
          </a:prstGeom>
          <a:solidFill>
            <a:srgbClr val="FFFF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6222" y="5065889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83288" y="5077179"/>
            <a:ext cx="155222" cy="479778"/>
          </a:xfrm>
          <a:prstGeom prst="rect">
            <a:avLst/>
          </a:prstGeom>
          <a:solidFill>
            <a:srgbClr val="008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5400000">
            <a:off x="4691944" y="4988278"/>
            <a:ext cx="522112" cy="620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1402" y="3859697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0861" y="3870984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B3D0F4"/>
      </a:hlink>
      <a:folHlink>
        <a:srgbClr val="A9C7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59287</TotalTime>
  <Words>1174</Words>
  <Application>Microsoft Macintosh PowerPoint</Application>
  <PresentationFormat>On-screen Show (4:3)</PresentationFormat>
  <Paragraphs>279</Paragraphs>
  <Slides>25</Slides>
  <Notes>13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</vt:lpstr>
      <vt:lpstr>Custom Design</vt:lpstr>
      <vt:lpstr>Commissioning of the A2T: DC and AC Magnet Systems</vt:lpstr>
      <vt:lpstr>HEBT Layout (4 deg ACH)</vt:lpstr>
      <vt:lpstr>Assumptions</vt:lpstr>
      <vt:lpstr>Accelerator-to-Target (a2T)</vt:lpstr>
      <vt:lpstr>Raster Pattern</vt:lpstr>
      <vt:lpstr>Beam Optics: LANL MTS Concept (B. Blind et al)</vt:lpstr>
      <vt:lpstr>‘Raster25’</vt:lpstr>
      <vt:lpstr>A2T Commissioning: DC optics</vt:lpstr>
      <vt:lpstr>How to Tune Your DC A2T: 1/3</vt:lpstr>
      <vt:lpstr>How to Tune Your DC A2T: 2/3</vt:lpstr>
      <vt:lpstr>How to Tune Your DC A2T: 3/3</vt:lpstr>
      <vt:lpstr>A2T Commissioning:  AC optics</vt:lpstr>
      <vt:lpstr>Modulator: DC supply (V0w) + H-bridge</vt:lpstr>
      <vt:lpstr>Checking the Raster Pattern</vt:lpstr>
      <vt:lpstr>Jmax @ Target (BEW)</vt:lpstr>
      <vt:lpstr>Commissioning the A2T</vt:lpstr>
      <vt:lpstr>Extra slides</vt:lpstr>
      <vt:lpstr>Commissioning An Achromat</vt:lpstr>
      <vt:lpstr>A History of Beam Expander Systems…</vt:lpstr>
      <vt:lpstr>Hardware</vt:lpstr>
      <vt:lpstr>Magnets: EWU Quads</vt:lpstr>
      <vt:lpstr>Raster System</vt:lpstr>
      <vt:lpstr>Hardware</vt:lpstr>
      <vt:lpstr>HEBT: 4 Principal Sections</vt:lpstr>
      <vt:lpstr>Contingency Region ~ HB Linac</vt:lpstr>
    </vt:vector>
  </TitlesOfParts>
  <Manager/>
  <Company>IFA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subject/>
  <dc:creator>Heine Thomsen</dc:creator>
  <cp:keywords/>
  <dc:description/>
  <cp:lastModifiedBy>Heine Thomsen</cp:lastModifiedBy>
  <cp:revision>3738</cp:revision>
  <cp:lastPrinted>2014-04-08T07:21:55Z</cp:lastPrinted>
  <dcterms:created xsi:type="dcterms:W3CDTF">2009-01-29T11:45:53Z</dcterms:created>
  <dcterms:modified xsi:type="dcterms:W3CDTF">2014-04-09T08:58:52Z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