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handoutMasterIdLst>
    <p:handoutMasterId r:id="rId36"/>
  </p:handoutMasterIdLst>
  <p:sldIdLst>
    <p:sldId id="256" r:id="rId4"/>
    <p:sldId id="257" r:id="rId5"/>
    <p:sldId id="287" r:id="rId6"/>
    <p:sldId id="289" r:id="rId7"/>
    <p:sldId id="290" r:id="rId8"/>
    <p:sldId id="301" r:id="rId9"/>
    <p:sldId id="291" r:id="rId10"/>
    <p:sldId id="292" r:id="rId11"/>
    <p:sldId id="293" r:id="rId12"/>
    <p:sldId id="294" r:id="rId13"/>
    <p:sldId id="295" r:id="rId14"/>
    <p:sldId id="296" r:id="rId15"/>
    <p:sldId id="303" r:id="rId16"/>
    <p:sldId id="302" r:id="rId17"/>
    <p:sldId id="297" r:id="rId18"/>
    <p:sldId id="300" r:id="rId19"/>
    <p:sldId id="261" r:id="rId20"/>
    <p:sldId id="264" r:id="rId21"/>
    <p:sldId id="265" r:id="rId22"/>
    <p:sldId id="272" r:id="rId23"/>
    <p:sldId id="268" r:id="rId24"/>
    <p:sldId id="269" r:id="rId25"/>
    <p:sldId id="270" r:id="rId26"/>
    <p:sldId id="281" r:id="rId27"/>
    <p:sldId id="282" r:id="rId28"/>
    <p:sldId id="283" r:id="rId29"/>
    <p:sldId id="284" r:id="rId30"/>
    <p:sldId id="285" r:id="rId31"/>
    <p:sldId id="286" r:id="rId32"/>
    <p:sldId id="280" r:id="rId33"/>
    <p:sldId id="273" r:id="rId3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897" autoAdjust="0"/>
  </p:normalViewPr>
  <p:slideViewPr>
    <p:cSldViewPr>
      <p:cViewPr varScale="1">
        <p:scale>
          <a:sx n="82" d="100"/>
          <a:sy n="82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btComi\BSM\BSM%20Measurements%20May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ForwardMethod\50MeV\Graph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3 MeV test stand</c:v>
          </c:tx>
          <c:spPr>
            <a:ln w="28575">
              <a:noFill/>
            </a:ln>
          </c:spPr>
          <c:xVal>
            <c:numRef>
              <c:f>Sheet1!$Q$2:$Q$25</c:f>
              <c:numCache>
                <c:formatCode>General</c:formatCode>
                <c:ptCount val="24"/>
                <c:pt idx="0">
                  <c:v>508</c:v>
                </c:pt>
                <c:pt idx="1">
                  <c:v>492.4</c:v>
                </c:pt>
                <c:pt idx="2">
                  <c:v>478.2</c:v>
                </c:pt>
                <c:pt idx="3">
                  <c:v>463.2</c:v>
                </c:pt>
                <c:pt idx="4">
                  <c:v>452.9</c:v>
                </c:pt>
                <c:pt idx="5">
                  <c:v>436.6</c:v>
                </c:pt>
                <c:pt idx="6">
                  <c:v>425.4</c:v>
                </c:pt>
                <c:pt idx="7">
                  <c:v>412.4</c:v>
                </c:pt>
                <c:pt idx="8">
                  <c:v>399.7</c:v>
                </c:pt>
                <c:pt idx="9">
                  <c:v>388.5</c:v>
                </c:pt>
                <c:pt idx="10">
                  <c:v>376.2</c:v>
                </c:pt>
                <c:pt idx="11">
                  <c:v>363.8</c:v>
                </c:pt>
                <c:pt idx="12">
                  <c:v>355.3</c:v>
                </c:pt>
                <c:pt idx="13">
                  <c:v>347</c:v>
                </c:pt>
                <c:pt idx="14">
                  <c:v>336.7</c:v>
                </c:pt>
                <c:pt idx="15">
                  <c:v>324.3</c:v>
                </c:pt>
                <c:pt idx="16">
                  <c:v>311.7</c:v>
                </c:pt>
                <c:pt idx="17">
                  <c:v>299.89999999999998</c:v>
                </c:pt>
                <c:pt idx="18">
                  <c:v>286.3</c:v>
                </c:pt>
                <c:pt idx="19">
                  <c:v>272.60000000000002</c:v>
                </c:pt>
                <c:pt idx="20">
                  <c:v>260.8</c:v>
                </c:pt>
                <c:pt idx="21">
                  <c:v>227.9</c:v>
                </c:pt>
                <c:pt idx="22">
                  <c:v>199.4</c:v>
                </c:pt>
              </c:numCache>
            </c:numRef>
          </c:xVal>
          <c:yVal>
            <c:numRef>
              <c:f>Sheet1!$T$2:$T$25</c:f>
              <c:numCache>
                <c:formatCode>General</c:formatCode>
                <c:ptCount val="24"/>
                <c:pt idx="0">
                  <c:v>75</c:v>
                </c:pt>
                <c:pt idx="1">
                  <c:v>72.5</c:v>
                </c:pt>
                <c:pt idx="2">
                  <c:v>71.25</c:v>
                </c:pt>
                <c:pt idx="3">
                  <c:v>71.875</c:v>
                </c:pt>
                <c:pt idx="4">
                  <c:v>71.25</c:v>
                </c:pt>
                <c:pt idx="5">
                  <c:v>68.125</c:v>
                </c:pt>
                <c:pt idx="6">
                  <c:v>65.625</c:v>
                </c:pt>
                <c:pt idx="7">
                  <c:v>67.5</c:v>
                </c:pt>
                <c:pt idx="8">
                  <c:v>67.5</c:v>
                </c:pt>
                <c:pt idx="9">
                  <c:v>66.25</c:v>
                </c:pt>
                <c:pt idx="10">
                  <c:v>62.5</c:v>
                </c:pt>
                <c:pt idx="11">
                  <c:v>61.250000000000007</c:v>
                </c:pt>
                <c:pt idx="12">
                  <c:v>63.125</c:v>
                </c:pt>
                <c:pt idx="13">
                  <c:v>63.125</c:v>
                </c:pt>
                <c:pt idx="14">
                  <c:v>60.624999999999993</c:v>
                </c:pt>
                <c:pt idx="15">
                  <c:v>58.125000000000007</c:v>
                </c:pt>
                <c:pt idx="16">
                  <c:v>57.499999999999993</c:v>
                </c:pt>
                <c:pt idx="17">
                  <c:v>55.625</c:v>
                </c:pt>
                <c:pt idx="18">
                  <c:v>53.75</c:v>
                </c:pt>
                <c:pt idx="19">
                  <c:v>51.249999999999993</c:v>
                </c:pt>
                <c:pt idx="20">
                  <c:v>48.75</c:v>
                </c:pt>
                <c:pt idx="21">
                  <c:v>40</c:v>
                </c:pt>
                <c:pt idx="22">
                  <c:v>35.625</c:v>
                </c:pt>
              </c:numCache>
            </c:numRef>
          </c:yVal>
          <c:smooth val="0"/>
        </c:ser>
        <c:ser>
          <c:idx val="1"/>
          <c:order val="1"/>
          <c:tx>
            <c:v>Tunnel</c:v>
          </c:tx>
          <c:spPr>
            <a:ln w="28575">
              <a:noFill/>
            </a:ln>
          </c:spPr>
          <c:xVal>
            <c:numRef>
              <c:f>Sheet1!$L$2:$L$21</c:f>
              <c:numCache>
                <c:formatCode>General</c:formatCode>
                <c:ptCount val="20"/>
                <c:pt idx="0">
                  <c:v>197</c:v>
                </c:pt>
                <c:pt idx="1">
                  <c:v>208.9</c:v>
                </c:pt>
                <c:pt idx="2">
                  <c:v>230.4</c:v>
                </c:pt>
                <c:pt idx="3">
                  <c:v>252</c:v>
                </c:pt>
                <c:pt idx="4">
                  <c:v>268.8</c:v>
                </c:pt>
                <c:pt idx="5">
                  <c:v>285.8</c:v>
                </c:pt>
                <c:pt idx="6">
                  <c:v>306.2</c:v>
                </c:pt>
                <c:pt idx="7">
                  <c:v>316.89999999999998</c:v>
                </c:pt>
                <c:pt idx="8">
                  <c:v>327.39999999999998</c:v>
                </c:pt>
                <c:pt idx="9">
                  <c:v>336.7</c:v>
                </c:pt>
                <c:pt idx="10">
                  <c:v>347.4</c:v>
                </c:pt>
                <c:pt idx="11">
                  <c:v>356.4</c:v>
                </c:pt>
                <c:pt idx="12">
                  <c:v>367</c:v>
                </c:pt>
                <c:pt idx="13">
                  <c:v>385.6</c:v>
                </c:pt>
                <c:pt idx="14">
                  <c:v>402.1</c:v>
                </c:pt>
                <c:pt idx="15">
                  <c:v>421.3</c:v>
                </c:pt>
                <c:pt idx="16">
                  <c:v>442.6</c:v>
                </c:pt>
                <c:pt idx="17">
                  <c:v>459.8</c:v>
                </c:pt>
                <c:pt idx="18">
                  <c:v>468.5</c:v>
                </c:pt>
                <c:pt idx="19">
                  <c:v>483.77</c:v>
                </c:pt>
              </c:numCache>
            </c:numRef>
          </c:xVal>
          <c:yVal>
            <c:numRef>
              <c:f>Sheet1!$M$2:$M$21</c:f>
              <c:numCache>
                <c:formatCode>General</c:formatCode>
                <c:ptCount val="20"/>
                <c:pt idx="0">
                  <c:v>27.762039660056658</c:v>
                </c:pt>
                <c:pt idx="1">
                  <c:v>30.96590909090909</c:v>
                </c:pt>
                <c:pt idx="2">
                  <c:v>35.79545454545454</c:v>
                </c:pt>
                <c:pt idx="3">
                  <c:v>40.793201133144478</c:v>
                </c:pt>
                <c:pt idx="4">
                  <c:v>44.759206798866863</c:v>
                </c:pt>
                <c:pt idx="5">
                  <c:v>50.991501416430594</c:v>
                </c:pt>
                <c:pt idx="6">
                  <c:v>54.674220963172814</c:v>
                </c:pt>
                <c:pt idx="7">
                  <c:v>56.09065155807366</c:v>
                </c:pt>
                <c:pt idx="8">
                  <c:v>56.657223796033996</c:v>
                </c:pt>
                <c:pt idx="9">
                  <c:v>58.522727272727273</c:v>
                </c:pt>
                <c:pt idx="10">
                  <c:v>60.623229461756381</c:v>
                </c:pt>
                <c:pt idx="11">
                  <c:v>61.359773371104822</c:v>
                </c:pt>
                <c:pt idx="12">
                  <c:v>62.881355932203398</c:v>
                </c:pt>
                <c:pt idx="13">
                  <c:v>65.155807365439102</c:v>
                </c:pt>
                <c:pt idx="14">
                  <c:v>67.045454545454547</c:v>
                </c:pt>
                <c:pt idx="15">
                  <c:v>68.926553672316388</c:v>
                </c:pt>
                <c:pt idx="16">
                  <c:v>72.443181818181813</c:v>
                </c:pt>
                <c:pt idx="17">
                  <c:v>72.881355932203391</c:v>
                </c:pt>
                <c:pt idx="18">
                  <c:v>73.546180159635128</c:v>
                </c:pt>
                <c:pt idx="19">
                  <c:v>73.86363636363636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57984"/>
        <c:axId val="136059904"/>
      </c:scatterChart>
      <c:valAx>
        <c:axId val="136057984"/>
        <c:scaling>
          <c:orientation val="minMax"/>
          <c:max val="550"/>
          <c:min val="1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Fwd</a:t>
                </a:r>
                <a:r>
                  <a:rPr lang="en-GB" baseline="0"/>
                  <a:t> - Refl power (kW)</a:t>
                </a:r>
                <a:endParaRPr lang="en-GB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059904"/>
        <c:crosses val="autoZero"/>
        <c:crossBetween val="midCat"/>
      </c:valAx>
      <c:valAx>
        <c:axId val="136059904"/>
        <c:scaling>
          <c:orientation val="minMax"/>
          <c:max val="80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RFQ transmission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0579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716966081663335"/>
          <c:y val="0.18628495836274625"/>
          <c:w val="0.14439918528230802"/>
          <c:h val="0.13180041665949277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85151705177916"/>
          <c:y val="4.7422936299119457E-2"/>
          <c:w val="0.80802172455469223"/>
          <c:h val="0.80886412413155673"/>
        </c:manualLayout>
      </c:layout>
      <c:scatterChart>
        <c:scatterStyle val="lineMarker"/>
        <c:varyColors val="0"/>
        <c:ser>
          <c:idx val="0"/>
          <c:order val="0"/>
          <c:tx>
            <c:v>Measurements</c:v>
          </c:tx>
          <c:spPr>
            <a:ln w="28575">
              <a:noFill/>
            </a:ln>
          </c:spPr>
          <c:xVal>
            <c:numRef>
              <c:f>Sheet1!$C$2:$C$9</c:f>
              <c:numCache>
                <c:formatCode>General</c:formatCode>
                <c:ptCount val="8"/>
                <c:pt idx="0">
                  <c:v>1508</c:v>
                </c:pt>
                <c:pt idx="1">
                  <c:v>2023</c:v>
                </c:pt>
                <c:pt idx="2">
                  <c:v>2540</c:v>
                </c:pt>
                <c:pt idx="3">
                  <c:v>3050</c:v>
                </c:pt>
                <c:pt idx="4">
                  <c:v>3570</c:v>
                </c:pt>
                <c:pt idx="5">
                  <c:v>2330</c:v>
                </c:pt>
                <c:pt idx="6">
                  <c:v>2740</c:v>
                </c:pt>
                <c:pt idx="7">
                  <c:v>2230</c:v>
                </c:pt>
              </c:numCache>
            </c:numRef>
          </c:xVal>
          <c:yVal>
            <c:numRef>
              <c:f>Sheet1!$D$2:$D$9</c:f>
              <c:numCache>
                <c:formatCode>General</c:formatCode>
                <c:ptCount val="8"/>
                <c:pt idx="0">
                  <c:v>36.9</c:v>
                </c:pt>
                <c:pt idx="1">
                  <c:v>26.67</c:v>
                </c:pt>
                <c:pt idx="2">
                  <c:v>24.11</c:v>
                </c:pt>
                <c:pt idx="3">
                  <c:v>29.87</c:v>
                </c:pt>
                <c:pt idx="4">
                  <c:v>40.29</c:v>
                </c:pt>
                <c:pt idx="5">
                  <c:v>22.43</c:v>
                </c:pt>
                <c:pt idx="6">
                  <c:v>25.41</c:v>
                </c:pt>
                <c:pt idx="7">
                  <c:v>22.5</c:v>
                </c:pt>
              </c:numCache>
            </c:numRef>
          </c:yVal>
          <c:smooth val="0"/>
        </c:ser>
        <c:ser>
          <c:idx val="1"/>
          <c:order val="1"/>
          <c:tx>
            <c:v>Simulation</c:v>
          </c:tx>
          <c:spPr>
            <a:ln w="28575">
              <a:noFill/>
            </a:ln>
          </c:spPr>
          <c:xVal>
            <c:numRef>
              <c:f>Sheet1!$C$2:$C$12</c:f>
              <c:numCache>
                <c:formatCode>General</c:formatCode>
                <c:ptCount val="11"/>
                <c:pt idx="0">
                  <c:v>1508</c:v>
                </c:pt>
                <c:pt idx="1">
                  <c:v>2023</c:v>
                </c:pt>
                <c:pt idx="2">
                  <c:v>2540</c:v>
                </c:pt>
                <c:pt idx="3">
                  <c:v>3050</c:v>
                </c:pt>
                <c:pt idx="4">
                  <c:v>3570</c:v>
                </c:pt>
                <c:pt idx="5">
                  <c:v>2330</c:v>
                </c:pt>
                <c:pt idx="6">
                  <c:v>2740</c:v>
                </c:pt>
                <c:pt idx="7">
                  <c:v>2230</c:v>
                </c:pt>
                <c:pt idx="8">
                  <c:v>1508</c:v>
                </c:pt>
                <c:pt idx="9">
                  <c:v>3570</c:v>
                </c:pt>
                <c:pt idx="10">
                  <c:v>2330</c:v>
                </c:pt>
              </c:numCache>
            </c:numRef>
          </c:xVal>
          <c:yVal>
            <c:numRef>
              <c:f>Sheet1!$F$2:$F$12</c:f>
              <c:numCache>
                <c:formatCode>General</c:formatCode>
                <c:ptCount val="11"/>
                <c:pt idx="0">
                  <c:v>36.5</c:v>
                </c:pt>
                <c:pt idx="1">
                  <c:v>25.55</c:v>
                </c:pt>
                <c:pt idx="2">
                  <c:v>22.63</c:v>
                </c:pt>
                <c:pt idx="3">
                  <c:v>25.73</c:v>
                </c:pt>
                <c:pt idx="4">
                  <c:v>37.35</c:v>
                </c:pt>
                <c:pt idx="5">
                  <c:v>23.55</c:v>
                </c:pt>
                <c:pt idx="6">
                  <c:v>22.86</c:v>
                </c:pt>
              </c:numCache>
            </c:numRef>
          </c:yVal>
          <c:smooth val="0"/>
        </c:ser>
        <c:ser>
          <c:idx val="3"/>
          <c:order val="2"/>
          <c:tx>
            <c:v>Reconstructed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Sheet1!$C$2:$C$6</c:f>
              <c:numCache>
                <c:formatCode>General</c:formatCode>
                <c:ptCount val="5"/>
                <c:pt idx="0">
                  <c:v>1508</c:v>
                </c:pt>
                <c:pt idx="1">
                  <c:v>2023</c:v>
                </c:pt>
                <c:pt idx="2">
                  <c:v>2540</c:v>
                </c:pt>
                <c:pt idx="3">
                  <c:v>3050</c:v>
                </c:pt>
                <c:pt idx="4">
                  <c:v>3570</c:v>
                </c:pt>
              </c:numCache>
            </c:numRef>
          </c:xVal>
          <c:yVal>
            <c:numRef>
              <c:f>Sheet1!$I$2:$I$6</c:f>
              <c:numCache>
                <c:formatCode>General</c:formatCode>
                <c:ptCount val="5"/>
                <c:pt idx="0" formatCode="0.00E+00">
                  <c:v>36.021352377015141</c:v>
                </c:pt>
                <c:pt idx="2" formatCode="0.00E+00">
                  <c:v>24.47882538562919</c:v>
                </c:pt>
                <c:pt idx="3" formatCode="0.00E+00">
                  <c:v>29.963125834419866</c:v>
                </c:pt>
                <c:pt idx="4" formatCode="0.00E+00">
                  <c:v>41.329038585456743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283584"/>
        <c:axId val="105277696"/>
      </c:scatterChart>
      <c:valAx>
        <c:axId val="105283584"/>
        <c:scaling>
          <c:orientation val="minMax"/>
          <c:min val="1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Buncher 2 Amplitude (A.U.)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5277696"/>
        <c:crosses val="autoZero"/>
        <c:crossBetween val="midCat"/>
      </c:valAx>
      <c:valAx>
        <c:axId val="105277696"/>
        <c:scaling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Beam RMS phase (°)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52835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646643998949796"/>
          <c:y val="0.60303159432641384"/>
          <c:w val="0.21606080792256233"/>
          <c:h val="0.223756065257070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87595639136582E-2"/>
          <c:y val="2.7765121233585037E-2"/>
          <c:w val="0.82230354808887751"/>
          <c:h val="0.83537804742562483"/>
        </c:manualLayout>
      </c:layout>
      <c:scatterChart>
        <c:scatterStyle val="lineMarker"/>
        <c:varyColors val="0"/>
        <c:ser>
          <c:idx val="5"/>
          <c:order val="1"/>
          <c:tx>
            <c:strRef>
              <c:f>'chopper off'!$Q$16</c:f>
              <c:strCache>
                <c:ptCount val="1"/>
                <c:pt idx="0">
                  <c:v>measurement 14.05.2013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'chopper off'!$Q$19:$Q$62</c:f>
              <c:numCache>
                <c:formatCode>General</c:formatCode>
                <c:ptCount val="4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  <c:pt idx="40">
                  <c:v>205</c:v>
                </c:pt>
                <c:pt idx="41">
                  <c:v>210</c:v>
                </c:pt>
                <c:pt idx="42">
                  <c:v>215</c:v>
                </c:pt>
                <c:pt idx="43">
                  <c:v>220</c:v>
                </c:pt>
              </c:numCache>
            </c:numRef>
          </c:xVal>
          <c:yVal>
            <c:numRef>
              <c:f>'chopper off'!$S$19:$S$62</c:f>
              <c:numCache>
                <c:formatCode>General</c:formatCode>
                <c:ptCount val="44"/>
                <c:pt idx="0">
                  <c:v>5.5435169537862103</c:v>
                </c:pt>
                <c:pt idx="1">
                  <c:v>5.8336823781331297</c:v>
                </c:pt>
                <c:pt idx="2">
                  <c:v>6.1051454544067303</c:v>
                </c:pt>
                <c:pt idx="3">
                  <c:v>6.4407196044921804</c:v>
                </c:pt>
                <c:pt idx="4">
                  <c:v>6.7440743446350098</c:v>
                </c:pt>
                <c:pt idx="5">
                  <c:v>7.1129538218180297</c:v>
                </c:pt>
                <c:pt idx="6">
                  <c:v>7.4480751355489003</c:v>
                </c:pt>
                <c:pt idx="7">
                  <c:v>7.7491658528645804</c:v>
                </c:pt>
                <c:pt idx="8">
                  <c:v>7.9991394678751604</c:v>
                </c:pt>
                <c:pt idx="9">
                  <c:v>8.2342809041341098</c:v>
                </c:pt>
                <c:pt idx="10">
                  <c:v>8.4938923517862897</c:v>
                </c:pt>
                <c:pt idx="11">
                  <c:v>8.6723934809366803</c:v>
                </c:pt>
                <c:pt idx="12">
                  <c:v>8.8542445500691702</c:v>
                </c:pt>
                <c:pt idx="13">
                  <c:v>9.0672127405802403</c:v>
                </c:pt>
                <c:pt idx="14">
                  <c:v>9.3244355519612601</c:v>
                </c:pt>
                <c:pt idx="15">
                  <c:v>9.4788589477538991</c:v>
                </c:pt>
                <c:pt idx="16">
                  <c:v>9.6512041091918892</c:v>
                </c:pt>
                <c:pt idx="17">
                  <c:v>9.6851526896158795</c:v>
                </c:pt>
                <c:pt idx="18">
                  <c:v>9.7990360260009695</c:v>
                </c:pt>
                <c:pt idx="19">
                  <c:v>9.8936986923217702</c:v>
                </c:pt>
                <c:pt idx="20">
                  <c:v>9.9633401234944596</c:v>
                </c:pt>
                <c:pt idx="21">
                  <c:v>9.9960209528605102</c:v>
                </c:pt>
                <c:pt idx="22">
                  <c:v>9.9452466964721609</c:v>
                </c:pt>
                <c:pt idx="23">
                  <c:v>9.96103318532308</c:v>
                </c:pt>
                <c:pt idx="24">
                  <c:v>9.8940985997517892</c:v>
                </c:pt>
                <c:pt idx="25">
                  <c:v>9.7903076807657801</c:v>
                </c:pt>
                <c:pt idx="26">
                  <c:v>9.6229149500528894</c:v>
                </c:pt>
                <c:pt idx="27">
                  <c:v>9.3321399688720703</c:v>
                </c:pt>
                <c:pt idx="28">
                  <c:v>8.9231793085734008</c:v>
                </c:pt>
                <c:pt idx="29">
                  <c:v>8.5193599065144792</c:v>
                </c:pt>
                <c:pt idx="30">
                  <c:v>8.1218369801839199</c:v>
                </c:pt>
                <c:pt idx="31">
                  <c:v>7.7634649276733398</c:v>
                </c:pt>
                <c:pt idx="32">
                  <c:v>7.4070846239725698</c:v>
                </c:pt>
                <c:pt idx="33">
                  <c:v>7.0712397893269801</c:v>
                </c:pt>
                <c:pt idx="34">
                  <c:v>6.7074858347574802</c:v>
                </c:pt>
                <c:pt idx="35">
                  <c:v>6.3960552215576101</c:v>
                </c:pt>
                <c:pt idx="36">
                  <c:v>6.0907227198282801</c:v>
                </c:pt>
                <c:pt idx="37">
                  <c:v>5.8059004147847402</c:v>
                </c:pt>
                <c:pt idx="38">
                  <c:v>5.5912357966105102</c:v>
                </c:pt>
                <c:pt idx="39">
                  <c:v>5.35337988535563</c:v>
                </c:pt>
                <c:pt idx="40">
                  <c:v>5.1232870419820102</c:v>
                </c:pt>
                <c:pt idx="41">
                  <c:v>4.91827742258707</c:v>
                </c:pt>
                <c:pt idx="42">
                  <c:v>4.7109034856160399</c:v>
                </c:pt>
                <c:pt idx="43">
                  <c:v>4.4922699928283603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95552"/>
        <c:axId val="4702208"/>
      </c:scatterChart>
      <c:scatterChart>
        <c:scatterStyle val="lineMarker"/>
        <c:varyColors val="0"/>
        <c:ser>
          <c:idx val="0"/>
          <c:order val="0"/>
          <c:tx>
            <c:v>simulations chopper off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2"/>
              </a:solidFill>
            </c:spPr>
          </c:marker>
          <c:xVal>
            <c:numRef>
              <c:f>'chopper off'!$F$2:$F$53</c:f>
              <c:numCache>
                <c:formatCode>0.00E+00</c:formatCode>
                <c:ptCount val="52"/>
                <c:pt idx="0">
                  <c:v>119.99827700000002</c:v>
                </c:pt>
                <c:pt idx="1">
                  <c:v>89.881169574350807</c:v>
                </c:pt>
                <c:pt idx="2" formatCode="General">
                  <c:v>24.338308092491296</c:v>
                </c:pt>
                <c:pt idx="3">
                  <c:v>200.02980819819084</c:v>
                </c:pt>
                <c:pt idx="4">
                  <c:v>146.56706787239435</c:v>
                </c:pt>
                <c:pt idx="5">
                  <c:v>69.285504781692225</c:v>
                </c:pt>
                <c:pt idx="6">
                  <c:v>109.64629200233156</c:v>
                </c:pt>
                <c:pt idx="7">
                  <c:v>187.87150137660493</c:v>
                </c:pt>
                <c:pt idx="8">
                  <c:v>167.02557442184056</c:v>
                </c:pt>
                <c:pt idx="9">
                  <c:v>16.517624638171654</c:v>
                </c:pt>
                <c:pt idx="10" formatCode="General">
                  <c:v>182.73395935073503</c:v>
                </c:pt>
                <c:pt idx="11" formatCode="General">
                  <c:v>44.483613368359407</c:v>
                </c:pt>
                <c:pt idx="12" formatCode="General">
                  <c:v>11.107412267768565</c:v>
                </c:pt>
                <c:pt idx="13" formatCode="General">
                  <c:v>33.025220566886112</c:v>
                </c:pt>
                <c:pt idx="14" formatCode="General">
                  <c:v>77.472570219037465</c:v>
                </c:pt>
                <c:pt idx="15" formatCode="General">
                  <c:v>162.63644989580209</c:v>
                </c:pt>
                <c:pt idx="16" formatCode="General">
                  <c:v>92.992195519596052</c:v>
                </c:pt>
                <c:pt idx="17" formatCode="General">
                  <c:v>69.414462687068593</c:v>
                </c:pt>
                <c:pt idx="18" formatCode="General">
                  <c:v>162.25783726075221</c:v>
                </c:pt>
                <c:pt idx="19" formatCode="General">
                  <c:v>14.921650591233814</c:v>
                </c:pt>
                <c:pt idx="20" formatCode="General">
                  <c:v>86.449176331880537</c:v>
                </c:pt>
                <c:pt idx="21" formatCode="General">
                  <c:v>90.703207884976464</c:v>
                </c:pt>
                <c:pt idx="22" formatCode="General">
                  <c:v>186.8473702957545</c:v>
                </c:pt>
                <c:pt idx="23" formatCode="General">
                  <c:v>18.901532701823918</c:v>
                </c:pt>
                <c:pt idx="24" formatCode="General">
                  <c:v>83.787771873020517</c:v>
                </c:pt>
                <c:pt idx="25" formatCode="General">
                  <c:v>208.20126262202606</c:v>
                </c:pt>
                <c:pt idx="26" formatCode="General">
                  <c:v>7.4900853158805889</c:v>
                </c:pt>
                <c:pt idx="27" formatCode="General">
                  <c:v>5.4597332994459897</c:v>
                </c:pt>
                <c:pt idx="28" formatCode="General">
                  <c:v>182.02405306711114</c:v>
                </c:pt>
                <c:pt idx="29" formatCode="General">
                  <c:v>54.876964514667179</c:v>
                </c:pt>
                <c:pt idx="30" formatCode="General">
                  <c:v>187.28809289700661</c:v>
                </c:pt>
                <c:pt idx="31" formatCode="General">
                  <c:v>199.66522725232701</c:v>
                </c:pt>
                <c:pt idx="32" formatCode="General">
                  <c:v>188.85302107232982</c:v>
                </c:pt>
                <c:pt idx="33" formatCode="General">
                  <c:v>29.850942682465909</c:v>
                </c:pt>
                <c:pt idx="34" formatCode="General">
                  <c:v>95.794007985181238</c:v>
                </c:pt>
                <c:pt idx="35" formatCode="General">
                  <c:v>87.434431737064045</c:v>
                </c:pt>
                <c:pt idx="36" formatCode="General">
                  <c:v>151.26209537133687</c:v>
                </c:pt>
                <c:pt idx="37" formatCode="General">
                  <c:v>184.98009262725614</c:v>
                </c:pt>
                <c:pt idx="38" formatCode="General">
                  <c:v>96.527604133664653</c:v>
                </c:pt>
                <c:pt idx="39" formatCode="General">
                  <c:v>8.3289768393402941</c:v>
                </c:pt>
                <c:pt idx="40" formatCode="General">
                  <c:v>207.4263914397682</c:v>
                </c:pt>
                <c:pt idx="41" formatCode="General">
                  <c:v>53.158932994783854</c:v>
                </c:pt>
                <c:pt idx="42" formatCode="General">
                  <c:v>53.920774751369024</c:v>
                </c:pt>
                <c:pt idx="43" formatCode="General">
                  <c:v>156.77648847820299</c:v>
                </c:pt>
                <c:pt idx="44" formatCode="General">
                  <c:v>201.10809188038041</c:v>
                </c:pt>
                <c:pt idx="45" formatCode="General">
                  <c:v>144.26845243372284</c:v>
                </c:pt>
                <c:pt idx="46" formatCode="General">
                  <c:v>57.004557352025827</c:v>
                </c:pt>
                <c:pt idx="47" formatCode="General">
                  <c:v>85.137395622716525</c:v>
                </c:pt>
                <c:pt idx="48" formatCode="General">
                  <c:v>133.32798689564643</c:v>
                </c:pt>
                <c:pt idx="49" formatCode="General">
                  <c:v>122.60540737103442</c:v>
                </c:pt>
              </c:numCache>
            </c:numRef>
          </c:xVal>
          <c:yVal>
            <c:numRef>
              <c:f>'chopper off'!$E$2:$E$53</c:f>
              <c:numCache>
                <c:formatCode>0.00E+00</c:formatCode>
                <c:ptCount val="52"/>
                <c:pt idx="0">
                  <c:v>9.7688590000000008</c:v>
                </c:pt>
                <c:pt idx="1">
                  <c:v>9.6778370000000002</c:v>
                </c:pt>
                <c:pt idx="2">
                  <c:v>7.0779210000000017</c:v>
                </c:pt>
                <c:pt idx="3">
                  <c:v>5.8982209999999995</c:v>
                </c:pt>
                <c:pt idx="4">
                  <c:v>9.2522409999999997</c:v>
                </c:pt>
                <c:pt idx="5">
                  <c:v>9.1275689999999994</c:v>
                </c:pt>
                <c:pt idx="6">
                  <c:v>9.7669290000000011</c:v>
                </c:pt>
                <c:pt idx="7">
                  <c:v>6.550269000000001</c:v>
                </c:pt>
                <c:pt idx="8">
                  <c:v>7.8725689999999995</c:v>
                </c:pt>
                <c:pt idx="9">
                  <c:v>6.7400359999999999</c:v>
                </c:pt>
                <c:pt idx="10">
                  <c:v>6.8597430000000008</c:v>
                </c:pt>
                <c:pt idx="11">
                  <c:v>7.9760030000000004</c:v>
                </c:pt>
                <c:pt idx="12">
                  <c:v>6.4926219999999999</c:v>
                </c:pt>
                <c:pt idx="13">
                  <c:v>7.4549719999999988</c:v>
                </c:pt>
                <c:pt idx="14">
                  <c:v>9.4116680000000006</c:v>
                </c:pt>
                <c:pt idx="15">
                  <c:v>8.184526</c:v>
                </c:pt>
                <c:pt idx="16">
                  <c:v>9.7114879999999992</c:v>
                </c:pt>
                <c:pt idx="17">
                  <c:v>9.1350160000000002</c:v>
                </c:pt>
                <c:pt idx="18">
                  <c:v>8.2132120000000004</c:v>
                </c:pt>
                <c:pt idx="19">
                  <c:v>6.669149</c:v>
                </c:pt>
                <c:pt idx="20">
                  <c:v>9.6259829999999997</c:v>
                </c:pt>
                <c:pt idx="21">
                  <c:v>9.6891459999999991</c:v>
                </c:pt>
                <c:pt idx="22">
                  <c:v>6.6192250000000001</c:v>
                </c:pt>
                <c:pt idx="23">
                  <c:v>6.8448490000000008</c:v>
                </c:pt>
                <c:pt idx="24">
                  <c:v>9.5744030000000002</c:v>
                </c:pt>
                <c:pt idx="25">
                  <c:v>5.5035170000000004</c:v>
                </c:pt>
                <c:pt idx="26">
                  <c:v>6.3309890000000006</c:v>
                </c:pt>
                <c:pt idx="27">
                  <c:v>6.2383119999999996</c:v>
                </c:pt>
                <c:pt idx="28">
                  <c:v>6.9008419999999999</c:v>
                </c:pt>
                <c:pt idx="29">
                  <c:v>8.4804860000000009</c:v>
                </c:pt>
                <c:pt idx="30">
                  <c:v>6.5897119999999996</c:v>
                </c:pt>
                <c:pt idx="31">
                  <c:v>5.9169769999999993</c:v>
                </c:pt>
                <c:pt idx="32">
                  <c:v>6.4926219999999999</c:v>
                </c:pt>
                <c:pt idx="33">
                  <c:v>7.3120949999999993</c:v>
                </c:pt>
                <c:pt idx="34">
                  <c:v>9.7316230000000008</c:v>
                </c:pt>
                <c:pt idx="35">
                  <c:v>9.639774000000001</c:v>
                </c:pt>
                <c:pt idx="36">
                  <c:v>8.967867</c:v>
                </c:pt>
                <c:pt idx="37">
                  <c:v>6.7267960000000002</c:v>
                </c:pt>
                <c:pt idx="38">
                  <c:v>9.7376909999999999</c:v>
                </c:pt>
                <c:pt idx="39">
                  <c:v>6.3756719999999998</c:v>
                </c:pt>
                <c:pt idx="40">
                  <c:v>5.5355119999999998</c:v>
                </c:pt>
                <c:pt idx="41">
                  <c:v>8.3982899999999994</c:v>
                </c:pt>
                <c:pt idx="42">
                  <c:v>8.4319399999999991</c:v>
                </c:pt>
                <c:pt idx="43">
                  <c:v>8.5993650000000006</c:v>
                </c:pt>
                <c:pt idx="44">
                  <c:v>5.8480210000000001</c:v>
                </c:pt>
                <c:pt idx="45">
                  <c:v>9.3716729999999995</c:v>
                </c:pt>
                <c:pt idx="46">
                  <c:v>8.5811609999999998</c:v>
                </c:pt>
                <c:pt idx="47">
                  <c:v>9.6014340000000011</c:v>
                </c:pt>
                <c:pt idx="48">
                  <c:v>9.7324510000000011</c:v>
                </c:pt>
                <c:pt idx="49">
                  <c:v>9.7661010000000008</c:v>
                </c:pt>
              </c:numCache>
            </c:numRef>
          </c:yVal>
          <c:smooth val="0"/>
        </c:ser>
        <c:ser>
          <c:idx val="1"/>
          <c:order val="2"/>
          <c:tx>
            <c:v>simulations chopper on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'chopper 1+2 on'!$B$2:$B$101</c:f>
              <c:numCache>
                <c:formatCode>General</c:formatCode>
                <c:ptCount val="100"/>
                <c:pt idx="0">
                  <c:v>75.674999999999997</c:v>
                </c:pt>
                <c:pt idx="1">
                  <c:v>62.168677349999996</c:v>
                </c:pt>
                <c:pt idx="2">
                  <c:v>54.273504600000003</c:v>
                </c:pt>
                <c:pt idx="3">
                  <c:v>44.266000440000006</c:v>
                </c:pt>
                <c:pt idx="4">
                  <c:v>88.934834040000013</c:v>
                </c:pt>
                <c:pt idx="5">
                  <c:v>109.46588532</c:v>
                </c:pt>
                <c:pt idx="6">
                  <c:v>136.80623364000002</c:v>
                </c:pt>
                <c:pt idx="7">
                  <c:v>115.58605554</c:v>
                </c:pt>
                <c:pt idx="8">
                  <c:v>27.206049411000002</c:v>
                </c:pt>
                <c:pt idx="9">
                  <c:v>121.93851774000001</c:v>
                </c:pt>
                <c:pt idx="10">
                  <c:v>37.798481969999997</c:v>
                </c:pt>
                <c:pt idx="11">
                  <c:v>81.322473900000006</c:v>
                </c:pt>
                <c:pt idx="12">
                  <c:v>113.12646669</c:v>
                </c:pt>
                <c:pt idx="13">
                  <c:v>27.629626601999998</c:v>
                </c:pt>
                <c:pt idx="14">
                  <c:v>137.03546835</c:v>
                </c:pt>
                <c:pt idx="15">
                  <c:v>12.696327719999999</c:v>
                </c:pt>
                <c:pt idx="16">
                  <c:v>77.680417770000005</c:v>
                </c:pt>
                <c:pt idx="17">
                  <c:v>90.263293529999999</c:v>
                </c:pt>
                <c:pt idx="18">
                  <c:v>67.433296290000001</c:v>
                </c:pt>
                <c:pt idx="19">
                  <c:v>65.609195819999997</c:v>
                </c:pt>
                <c:pt idx="20">
                  <c:v>62.376299279999998</c:v>
                </c:pt>
                <c:pt idx="21">
                  <c:v>118.77845082</c:v>
                </c:pt>
                <c:pt idx="22">
                  <c:v>72.996559050000002</c:v>
                </c:pt>
                <c:pt idx="23">
                  <c:v>15.670488408000002</c:v>
                </c:pt>
                <c:pt idx="24">
                  <c:v>21.381217527</c:v>
                </c:pt>
                <c:pt idx="25">
                  <c:v>105.88551945</c:v>
                </c:pt>
                <c:pt idx="26">
                  <c:v>103.70386974</c:v>
                </c:pt>
                <c:pt idx="27">
                  <c:v>138.96733002000002</c:v>
                </c:pt>
                <c:pt idx="28">
                  <c:v>36.427250970000003</c:v>
                </c:pt>
                <c:pt idx="29">
                  <c:v>76.335854639999994</c:v>
                </c:pt>
                <c:pt idx="30">
                  <c:v>143.49490473</c:v>
                </c:pt>
                <c:pt idx="31">
                  <c:v>101.46758268000001</c:v>
                </c:pt>
                <c:pt idx="32">
                  <c:v>38.2073994</c:v>
                </c:pt>
                <c:pt idx="33">
                  <c:v>41.870977500000002</c:v>
                </c:pt>
                <c:pt idx="34">
                  <c:v>94.045953810000015</c:v>
                </c:pt>
                <c:pt idx="35">
                  <c:v>92.643453899999997</c:v>
                </c:pt>
                <c:pt idx="36">
                  <c:v>132.50683419000001</c:v>
                </c:pt>
                <c:pt idx="37">
                  <c:v>107.47890198</c:v>
                </c:pt>
                <c:pt idx="38">
                  <c:v>129.56734476</c:v>
                </c:pt>
                <c:pt idx="39">
                  <c:v>13.527699324000002</c:v>
                </c:pt>
                <c:pt idx="40">
                  <c:v>101.74770126</c:v>
                </c:pt>
                <c:pt idx="41">
                  <c:v>25.615218642000002</c:v>
                </c:pt>
                <c:pt idx="42">
                  <c:v>117.78023703</c:v>
                </c:pt>
                <c:pt idx="43">
                  <c:v>10.726104879000001</c:v>
                </c:pt>
                <c:pt idx="44">
                  <c:v>75.918703770000008</c:v>
                </c:pt>
                <c:pt idx="45">
                  <c:v>46.394556569999999</c:v>
                </c:pt>
                <c:pt idx="46">
                  <c:v>63.901967820000003</c:v>
                </c:pt>
                <c:pt idx="47">
                  <c:v>140.42501214000001</c:v>
                </c:pt>
                <c:pt idx="48">
                  <c:v>23.548213530000002</c:v>
                </c:pt>
                <c:pt idx="49">
                  <c:v>52.734123750000002</c:v>
                </c:pt>
                <c:pt idx="50">
                  <c:v>23.322647544000002</c:v>
                </c:pt>
                <c:pt idx="51">
                  <c:v>88.375807680000008</c:v>
                </c:pt>
                <c:pt idx="52">
                  <c:v>33.349457909999998</c:v>
                </c:pt>
                <c:pt idx="53">
                  <c:v>122.47599186000001</c:v>
                </c:pt>
                <c:pt idx="54">
                  <c:v>45.215782230000002</c:v>
                </c:pt>
                <c:pt idx="55">
                  <c:v>21.210591591</c:v>
                </c:pt>
                <c:pt idx="56">
                  <c:v>132.64662105000002</c:v>
                </c:pt>
                <c:pt idx="57">
                  <c:v>90.870207030000003</c:v>
                </c:pt>
                <c:pt idx="58">
                  <c:v>90.117422400000009</c:v>
                </c:pt>
                <c:pt idx="59">
                  <c:v>67.377054630000003</c:v>
                </c:pt>
                <c:pt idx="60">
                  <c:v>74.785758210000012</c:v>
                </c:pt>
                <c:pt idx="61">
                  <c:v>36.126003930000003</c:v>
                </c:pt>
                <c:pt idx="62">
                  <c:v>43.790156039999999</c:v>
                </c:pt>
                <c:pt idx="63">
                  <c:v>38.882238780000002</c:v>
                </c:pt>
                <c:pt idx="64">
                  <c:v>65.006399040000005</c:v>
                </c:pt>
                <c:pt idx="65">
                  <c:v>62.861799810000001</c:v>
                </c:pt>
                <c:pt idx="66">
                  <c:v>85.794533430000001</c:v>
                </c:pt>
                <c:pt idx="67">
                  <c:v>141.70273911000001</c:v>
                </c:pt>
                <c:pt idx="68">
                  <c:v>37.51969527</c:v>
                </c:pt>
                <c:pt idx="69">
                  <c:v>73.538573670000005</c:v>
                </c:pt>
                <c:pt idx="70">
                  <c:v>117.84092838000001</c:v>
                </c:pt>
                <c:pt idx="71">
                  <c:v>24.513242319000003</c:v>
                </c:pt>
                <c:pt idx="72">
                  <c:v>41.16368868</c:v>
                </c:pt>
                <c:pt idx="73">
                  <c:v>119.88536418</c:v>
                </c:pt>
                <c:pt idx="74">
                  <c:v>30.350972250000002</c:v>
                </c:pt>
                <c:pt idx="75">
                  <c:v>8.4656472239999996</c:v>
                </c:pt>
                <c:pt idx="76">
                  <c:v>128.54222094000002</c:v>
                </c:pt>
                <c:pt idx="77">
                  <c:v>140.2947906</c:v>
                </c:pt>
                <c:pt idx="78">
                  <c:v>78.572504940000002</c:v>
                </c:pt>
                <c:pt idx="79">
                  <c:v>102.5898732</c:v>
                </c:pt>
                <c:pt idx="80">
                  <c:v>68.803619190000006</c:v>
                </c:pt>
                <c:pt idx="81">
                  <c:v>17.275748886000002</c:v>
                </c:pt>
                <c:pt idx="82">
                  <c:v>98.677808670000005</c:v>
                </c:pt>
                <c:pt idx="83">
                  <c:v>98.163733260000015</c:v>
                </c:pt>
                <c:pt idx="84">
                  <c:v>49.145161200000004</c:v>
                </c:pt>
                <c:pt idx="85">
                  <c:v>25.542773451000002</c:v>
                </c:pt>
                <c:pt idx="86">
                  <c:v>113.43228450000001</c:v>
                </c:pt>
                <c:pt idx="87">
                  <c:v>38.254196820000004</c:v>
                </c:pt>
                <c:pt idx="88">
                  <c:v>39.185150669999999</c:v>
                </c:pt>
                <c:pt idx="89">
                  <c:v>95.998308269999995</c:v>
                </c:pt>
                <c:pt idx="90">
                  <c:v>28.509654204000004</c:v>
                </c:pt>
                <c:pt idx="91">
                  <c:v>72.85889109</c:v>
                </c:pt>
                <c:pt idx="92">
                  <c:v>33.384510570000003</c:v>
                </c:pt>
                <c:pt idx="93">
                  <c:v>74.871694739999995</c:v>
                </c:pt>
                <c:pt idx="94">
                  <c:v>93.504605130000002</c:v>
                </c:pt>
                <c:pt idx="95">
                  <c:v>58.177517309999999</c:v>
                </c:pt>
                <c:pt idx="96">
                  <c:v>122.69908176000001</c:v>
                </c:pt>
                <c:pt idx="97">
                  <c:v>89.774342220000008</c:v>
                </c:pt>
                <c:pt idx="98">
                  <c:v>108.57173979000001</c:v>
                </c:pt>
                <c:pt idx="99">
                  <c:v>96.005966580000006</c:v>
                </c:pt>
              </c:numCache>
            </c:numRef>
          </c:xVal>
          <c:yVal>
            <c:numRef>
              <c:f>'chopper 1+2 on'!$D$2:$D$101</c:f>
              <c:numCache>
                <c:formatCode>General</c:formatCode>
                <c:ptCount val="100"/>
                <c:pt idx="0">
                  <c:v>2.1417010000000003</c:v>
                </c:pt>
                <c:pt idx="1">
                  <c:v>2.4151590000000001</c:v>
                </c:pt>
                <c:pt idx="2">
                  <c:v>2.6065210000000003</c:v>
                </c:pt>
                <c:pt idx="3">
                  <c:v>2.8496269999999999</c:v>
                </c:pt>
                <c:pt idx="4">
                  <c:v>1.8552350000000002</c:v>
                </c:pt>
                <c:pt idx="5">
                  <c:v>1.460658</c:v>
                </c:pt>
                <c:pt idx="6">
                  <c:v>0.95912590000000009</c:v>
                </c:pt>
                <c:pt idx="7">
                  <c:v>1.3537029999999999</c:v>
                </c:pt>
                <c:pt idx="8">
                  <c:v>3.2505640000000002</c:v>
                </c:pt>
                <c:pt idx="9">
                  <c:v>1.2311380000000001</c:v>
                </c:pt>
                <c:pt idx="10">
                  <c:v>3.0077470000000002</c:v>
                </c:pt>
                <c:pt idx="11">
                  <c:v>2.0133549999999998</c:v>
                </c:pt>
                <c:pt idx="12">
                  <c:v>1.3976409999999999</c:v>
                </c:pt>
                <c:pt idx="13">
                  <c:v>3.2355320000000001</c:v>
                </c:pt>
                <c:pt idx="14">
                  <c:v>0.95334450000000004</c:v>
                </c:pt>
                <c:pt idx="15">
                  <c:v>3.5318260000000006</c:v>
                </c:pt>
                <c:pt idx="16">
                  <c:v>2.0937160000000001</c:v>
                </c:pt>
                <c:pt idx="17">
                  <c:v>1.8271960000000003</c:v>
                </c:pt>
                <c:pt idx="18">
                  <c:v>2.3070470000000003</c:v>
                </c:pt>
                <c:pt idx="19">
                  <c:v>2.339712</c:v>
                </c:pt>
                <c:pt idx="20">
                  <c:v>2.4059090000000003</c:v>
                </c:pt>
                <c:pt idx="21">
                  <c:v>1.2979130000000001</c:v>
                </c:pt>
                <c:pt idx="22">
                  <c:v>2.1972020000000003</c:v>
                </c:pt>
                <c:pt idx="23">
                  <c:v>3.4757470000000001</c:v>
                </c:pt>
                <c:pt idx="24">
                  <c:v>3.3659019999999997</c:v>
                </c:pt>
                <c:pt idx="25">
                  <c:v>1.5204949999999999</c:v>
                </c:pt>
                <c:pt idx="26">
                  <c:v>1.5560499999999999</c:v>
                </c:pt>
                <c:pt idx="27">
                  <c:v>0.90824999999999989</c:v>
                </c:pt>
                <c:pt idx="28">
                  <c:v>3.0409899999999999</c:v>
                </c:pt>
                <c:pt idx="29">
                  <c:v>2.1260909999999997</c:v>
                </c:pt>
                <c:pt idx="30">
                  <c:v>0.82037340000000003</c:v>
                </c:pt>
                <c:pt idx="31">
                  <c:v>1.6002780000000001</c:v>
                </c:pt>
                <c:pt idx="32">
                  <c:v>2.9958950000000004</c:v>
                </c:pt>
                <c:pt idx="33">
                  <c:v>2.9062839999999999</c:v>
                </c:pt>
                <c:pt idx="34">
                  <c:v>1.7448110000000001</c:v>
                </c:pt>
                <c:pt idx="35">
                  <c:v>1.7737179999999999</c:v>
                </c:pt>
                <c:pt idx="36">
                  <c:v>1.038041</c:v>
                </c:pt>
                <c:pt idx="37">
                  <c:v>1.4924549999999999</c:v>
                </c:pt>
                <c:pt idx="38">
                  <c:v>1.093542</c:v>
                </c:pt>
                <c:pt idx="39">
                  <c:v>3.5113030000000003</c:v>
                </c:pt>
                <c:pt idx="40">
                  <c:v>1.592184</c:v>
                </c:pt>
                <c:pt idx="41">
                  <c:v>3.2846739999999999</c:v>
                </c:pt>
                <c:pt idx="42">
                  <c:v>1.3143899999999999</c:v>
                </c:pt>
                <c:pt idx="43">
                  <c:v>3.559866</c:v>
                </c:pt>
                <c:pt idx="44">
                  <c:v>2.133896</c:v>
                </c:pt>
                <c:pt idx="45">
                  <c:v>2.7975950000000003</c:v>
                </c:pt>
                <c:pt idx="46">
                  <c:v>2.3729550000000001</c:v>
                </c:pt>
                <c:pt idx="47">
                  <c:v>0.88021040000000006</c:v>
                </c:pt>
                <c:pt idx="48">
                  <c:v>3.3234090000000003</c:v>
                </c:pt>
                <c:pt idx="49">
                  <c:v>2.639475</c:v>
                </c:pt>
                <c:pt idx="50">
                  <c:v>3.3274560000000002</c:v>
                </c:pt>
                <c:pt idx="51">
                  <c:v>1.864196</c:v>
                </c:pt>
                <c:pt idx="52">
                  <c:v>3.1164360000000002</c:v>
                </c:pt>
                <c:pt idx="53">
                  <c:v>1.2181300000000002</c:v>
                </c:pt>
                <c:pt idx="54">
                  <c:v>2.827658</c:v>
                </c:pt>
                <c:pt idx="55">
                  <c:v>3.3687919999999996</c:v>
                </c:pt>
                <c:pt idx="56">
                  <c:v>1.034573</c:v>
                </c:pt>
                <c:pt idx="57">
                  <c:v>1.8115860000000001</c:v>
                </c:pt>
                <c:pt idx="58">
                  <c:v>1.8297969999999999</c:v>
                </c:pt>
                <c:pt idx="59">
                  <c:v>2.3082039999999999</c:v>
                </c:pt>
                <c:pt idx="60">
                  <c:v>2.1616460000000002</c:v>
                </c:pt>
                <c:pt idx="61">
                  <c:v>3.0487950000000001</c:v>
                </c:pt>
                <c:pt idx="62">
                  <c:v>2.8617680000000001</c:v>
                </c:pt>
                <c:pt idx="63">
                  <c:v>2.9828870000000003</c:v>
                </c:pt>
                <c:pt idx="64">
                  <c:v>2.3495400000000002</c:v>
                </c:pt>
                <c:pt idx="65">
                  <c:v>2.398393</c:v>
                </c:pt>
                <c:pt idx="66">
                  <c:v>1.9173850000000001</c:v>
                </c:pt>
                <c:pt idx="67">
                  <c:v>0.85477250000000005</c:v>
                </c:pt>
                <c:pt idx="68">
                  <c:v>3.0146850000000001</c:v>
                </c:pt>
                <c:pt idx="69">
                  <c:v>2.1859280000000001</c:v>
                </c:pt>
                <c:pt idx="70">
                  <c:v>1.3135230000000002</c:v>
                </c:pt>
                <c:pt idx="71">
                  <c:v>3.3025959999999999</c:v>
                </c:pt>
                <c:pt idx="72">
                  <c:v>2.9265190000000003</c:v>
                </c:pt>
                <c:pt idx="73">
                  <c:v>1.273053</c:v>
                </c:pt>
                <c:pt idx="74">
                  <c:v>3.1785860000000001</c:v>
                </c:pt>
                <c:pt idx="75">
                  <c:v>3.5965769999999999</c:v>
                </c:pt>
                <c:pt idx="76">
                  <c:v>1.1091519999999999</c:v>
                </c:pt>
                <c:pt idx="77">
                  <c:v>0.88425740000000008</c:v>
                </c:pt>
                <c:pt idx="78">
                  <c:v>2.075215</c:v>
                </c:pt>
                <c:pt idx="79">
                  <c:v>1.5757070000000002</c:v>
                </c:pt>
                <c:pt idx="80">
                  <c:v>2.2792970000000001</c:v>
                </c:pt>
                <c:pt idx="81">
                  <c:v>3.4410590000000001</c:v>
                </c:pt>
                <c:pt idx="82">
                  <c:v>1.6508640000000001</c:v>
                </c:pt>
                <c:pt idx="83">
                  <c:v>1.6612709999999999</c:v>
                </c:pt>
                <c:pt idx="84">
                  <c:v>2.7264839999999997</c:v>
                </c:pt>
                <c:pt idx="85">
                  <c:v>3.2838070000000004</c:v>
                </c:pt>
                <c:pt idx="86">
                  <c:v>1.3915710000000001</c:v>
                </c:pt>
                <c:pt idx="87">
                  <c:v>2.995317</c:v>
                </c:pt>
                <c:pt idx="88">
                  <c:v>2.974504</c:v>
                </c:pt>
                <c:pt idx="89">
                  <c:v>1.7014510000000003</c:v>
                </c:pt>
                <c:pt idx="90">
                  <c:v>3.2147190000000001</c:v>
                </c:pt>
                <c:pt idx="91">
                  <c:v>2.1989360000000002</c:v>
                </c:pt>
                <c:pt idx="92">
                  <c:v>3.1152800000000003</c:v>
                </c:pt>
                <c:pt idx="93">
                  <c:v>2.1593340000000003</c:v>
                </c:pt>
                <c:pt idx="94">
                  <c:v>1.7575299999999998</c:v>
                </c:pt>
                <c:pt idx="95">
                  <c:v>2.507949</c:v>
                </c:pt>
                <c:pt idx="96">
                  <c:v>1.2152400000000001</c:v>
                </c:pt>
                <c:pt idx="97">
                  <c:v>1.8364460000000002</c:v>
                </c:pt>
                <c:pt idx="98">
                  <c:v>1.4756890000000003</c:v>
                </c:pt>
                <c:pt idx="99">
                  <c:v>1.7014510000000003</c:v>
                </c:pt>
              </c:numCache>
            </c:numRef>
          </c:yVal>
          <c:smooth val="0"/>
        </c:ser>
        <c:ser>
          <c:idx val="2"/>
          <c:order val="3"/>
          <c:tx>
            <c:v>measurements 14.5.2013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'chopper 1+2 on'!$N$3:$N$38</c:f>
              <c:numCache>
                <c:formatCode>General</c:formatCode>
                <c:ptCount val="3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</c:numCache>
            </c:numRef>
          </c:xVal>
          <c:yVal>
            <c:numRef>
              <c:f>'chopper 1+2 on'!$P$3:$P$38</c:f>
              <c:numCache>
                <c:formatCode>General</c:formatCode>
                <c:ptCount val="36"/>
                <c:pt idx="0">
                  <c:v>3.6441671848297101</c:v>
                </c:pt>
                <c:pt idx="1">
                  <c:v>3.5352235794067299</c:v>
                </c:pt>
                <c:pt idx="2">
                  <c:v>3.4600478172302198</c:v>
                </c:pt>
                <c:pt idx="3">
                  <c:v>3.28331069946289</c:v>
                </c:pt>
                <c:pt idx="4">
                  <c:v>3.0499687194824201</c:v>
                </c:pt>
                <c:pt idx="5">
                  <c:v>2.7766116619110099</c:v>
                </c:pt>
                <c:pt idx="6">
                  <c:v>2.4799171447753898</c:v>
                </c:pt>
                <c:pt idx="7">
                  <c:v>2.1563185214996299</c:v>
                </c:pt>
                <c:pt idx="8">
                  <c:v>1.8490293264388999</c:v>
                </c:pt>
                <c:pt idx="9">
                  <c:v>1.5587692499160699</c:v>
                </c:pt>
                <c:pt idx="10">
                  <c:v>1.3362310409545799</c:v>
                </c:pt>
                <c:pt idx="11">
                  <c:v>1.11684041023254</c:v>
                </c:pt>
                <c:pt idx="12">
                  <c:v>0.94052307605743402</c:v>
                </c:pt>
                <c:pt idx="13">
                  <c:v>0.76386291980743404</c:v>
                </c:pt>
                <c:pt idx="14">
                  <c:v>0.65518541336059499</c:v>
                </c:pt>
                <c:pt idx="15">
                  <c:v>0.53194043636321997</c:v>
                </c:pt>
                <c:pt idx="16">
                  <c:v>0.43421517610549898</c:v>
                </c:pt>
                <c:pt idx="17">
                  <c:v>0.35781387090682898</c:v>
                </c:pt>
                <c:pt idx="18">
                  <c:v>0.30322574973106298</c:v>
                </c:pt>
                <c:pt idx="19">
                  <c:v>0.24742313027381799</c:v>
                </c:pt>
                <c:pt idx="20">
                  <c:v>0.19840557873249001</c:v>
                </c:pt>
                <c:pt idx="21">
                  <c:v>0.14791282713413201</c:v>
                </c:pt>
                <c:pt idx="22">
                  <c:v>0.13988350927829701</c:v>
                </c:pt>
                <c:pt idx="23">
                  <c:v>0.114762786030769</c:v>
                </c:pt>
                <c:pt idx="24">
                  <c:v>0.107634401321411</c:v>
                </c:pt>
                <c:pt idx="25">
                  <c:v>0.103529627621173</c:v>
                </c:pt>
                <c:pt idx="26">
                  <c:v>0.113743542134761</c:v>
                </c:pt>
                <c:pt idx="27">
                  <c:v>9.2791274189948994E-2</c:v>
                </c:pt>
                <c:pt idx="28">
                  <c:v>8.3282491564750594E-2</c:v>
                </c:pt>
                <c:pt idx="29">
                  <c:v>7.9525080323219297E-2</c:v>
                </c:pt>
                <c:pt idx="30">
                  <c:v>9.6909186244010903E-2</c:v>
                </c:pt>
                <c:pt idx="31">
                  <c:v>8.3311654627323095E-2</c:v>
                </c:pt>
                <c:pt idx="32">
                  <c:v>8.4464626014232602E-2</c:v>
                </c:pt>
                <c:pt idx="33">
                  <c:v>7.66803324222564E-2</c:v>
                </c:pt>
                <c:pt idx="34">
                  <c:v>9.7466786205768499E-2</c:v>
                </c:pt>
                <c:pt idx="35">
                  <c:v>7.6228072494268398E-2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5664"/>
        <c:axId val="4704128"/>
      </c:scatterChart>
      <c:valAx>
        <c:axId val="4695552"/>
        <c:scaling>
          <c:orientation val="minMax"/>
          <c:max val="2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b="0" i="0" u="none" strike="noStrike" baseline="0" dirty="0">
                    <a:effectLst/>
                  </a:rPr>
                  <a:t>L4L.QFC.03130 (A)</a:t>
                </a:r>
                <a:endParaRPr lang="en-GB" sz="1200" baseline="0" dirty="0"/>
              </a:p>
            </c:rich>
          </c:tx>
          <c:layout/>
          <c:overlay val="0"/>
        </c:title>
        <c:numFmt formatCode="General" sourceLinked="0"/>
        <c:majorTickMark val="cross"/>
        <c:minorTickMark val="out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4702208"/>
        <c:crosses val="autoZero"/>
        <c:crossBetween val="midCat"/>
      </c:valAx>
      <c:valAx>
        <c:axId val="47022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BCT.04040</a:t>
                </a:r>
                <a:r>
                  <a:rPr lang="en-GB" sz="1200" baseline="0" dirty="0"/>
                  <a:t> (mA)</a:t>
                </a:r>
                <a:endParaRPr lang="en-GB" sz="1200" dirty="0"/>
              </a:p>
            </c:rich>
          </c:tx>
          <c:layout/>
          <c:overlay val="0"/>
        </c:title>
        <c:numFmt formatCode="#,##0" sourceLinked="0"/>
        <c:majorTickMark val="cross"/>
        <c:minorTickMark val="out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4695552"/>
        <c:crosses val="autoZero"/>
        <c:crossBetween val="midCat"/>
      </c:valAx>
      <c:valAx>
        <c:axId val="4704128"/>
        <c:scaling>
          <c:orientation val="minMax"/>
        </c:scaling>
        <c:delete val="1"/>
        <c:axPos val="r"/>
        <c:numFmt formatCode="General" sourceLinked="0"/>
        <c:majorTickMark val="cross"/>
        <c:minorTickMark val="out"/>
        <c:tickLblPos val="nextTo"/>
        <c:crossAx val="4705664"/>
        <c:crosses val="max"/>
        <c:crossBetween val="midCat"/>
      </c:valAx>
      <c:valAx>
        <c:axId val="4705664"/>
        <c:scaling>
          <c:orientation val="minMax"/>
        </c:scaling>
        <c:delete val="1"/>
        <c:axPos val="b"/>
        <c:numFmt formatCode="0.00E+00" sourceLinked="1"/>
        <c:majorTickMark val="out"/>
        <c:minorTickMark val="none"/>
        <c:tickLblPos val="nextTo"/>
        <c:crossAx val="470412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ayout>
        <c:manualLayout>
          <c:xMode val="edge"/>
          <c:yMode val="edge"/>
          <c:x val="0.66645755601900092"/>
          <c:y val="3.6315645480208422E-2"/>
          <c:w val="0.33337815145700311"/>
          <c:h val="0.18742568413641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700" b="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6912928266501844E-2"/>
          <c:y val="3.8680080073185817E-2"/>
          <c:w val="0.69640918244799455"/>
          <c:h val="0.8575810706082827"/>
        </c:manualLayout>
      </c:layout>
      <c:scatterChart>
        <c:scatterStyle val="smoothMarker"/>
        <c:varyColors val="0"/>
        <c:ser>
          <c:idx val="0"/>
          <c:order val="0"/>
          <c:tx>
            <c:v>Beam from DTL (65 mA)</c:v>
          </c:tx>
          <c:marker>
            <c:symbol val="none"/>
          </c:marker>
          <c:xVal>
            <c:numRef>
              <c:f>Sheet1!$H$2:$H$85</c:f>
              <c:numCache>
                <c:formatCode>General</c:formatCode>
                <c:ptCount val="84"/>
                <c:pt idx="0">
                  <c:v>0</c:v>
                </c:pt>
                <c:pt idx="1">
                  <c:v>2.6250000000000009E-2</c:v>
                </c:pt>
                <c:pt idx="2">
                  <c:v>7.8750000000000001E-2</c:v>
                </c:pt>
                <c:pt idx="3">
                  <c:v>0.105</c:v>
                </c:pt>
                <c:pt idx="4">
                  <c:v>0.13082142857142898</c:v>
                </c:pt>
                <c:pt idx="5">
                  <c:v>0.18246428571428602</c:v>
                </c:pt>
                <c:pt idx="6">
                  <c:v>0.23410714285714301</c:v>
                </c:pt>
                <c:pt idx="7">
                  <c:v>0.28575</c:v>
                </c:pt>
                <c:pt idx="8">
                  <c:v>0.33739285714285699</c:v>
                </c:pt>
                <c:pt idx="9">
                  <c:v>0.38903571428571404</c:v>
                </c:pt>
                <c:pt idx="10">
                  <c:v>0.44067857142857098</c:v>
                </c:pt>
                <c:pt idx="11">
                  <c:v>0.46649999999999997</c:v>
                </c:pt>
                <c:pt idx="12">
                  <c:v>0.49005000000000004</c:v>
                </c:pt>
                <c:pt idx="13">
                  <c:v>0.53715000000000002</c:v>
                </c:pt>
                <c:pt idx="14">
                  <c:v>0.58424999999999994</c:v>
                </c:pt>
                <c:pt idx="15">
                  <c:v>0.63134999999999997</c:v>
                </c:pt>
                <c:pt idx="16">
                  <c:v>0.678449999999999</c:v>
                </c:pt>
                <c:pt idx="17">
                  <c:v>0.70199999999999896</c:v>
                </c:pt>
                <c:pt idx="18">
                  <c:v>0.72824999999999895</c:v>
                </c:pt>
                <c:pt idx="19">
                  <c:v>0.78074999999999894</c:v>
                </c:pt>
                <c:pt idx="20">
                  <c:v>0.80699999999999894</c:v>
                </c:pt>
                <c:pt idx="21">
                  <c:v>0.83199999999999896</c:v>
                </c:pt>
                <c:pt idx="22">
                  <c:v>0.88199999999999901</c:v>
                </c:pt>
                <c:pt idx="23">
                  <c:v>0.90699999999999992</c:v>
                </c:pt>
                <c:pt idx="24">
                  <c:v>0.93325000000000002</c:v>
                </c:pt>
                <c:pt idx="25">
                  <c:v>0.98575000000000002</c:v>
                </c:pt>
                <c:pt idx="26">
                  <c:v>1.012</c:v>
                </c:pt>
                <c:pt idx="27">
                  <c:v>1.0370000000000001</c:v>
                </c:pt>
                <c:pt idx="28">
                  <c:v>1.087</c:v>
                </c:pt>
                <c:pt idx="29">
                  <c:v>1.137</c:v>
                </c:pt>
                <c:pt idx="30">
                  <c:v>1.1870000000000001</c:v>
                </c:pt>
                <c:pt idx="31">
                  <c:v>1.2370000000000001</c:v>
                </c:pt>
                <c:pt idx="32">
                  <c:v>1.2870000000000001</c:v>
                </c:pt>
                <c:pt idx="33">
                  <c:v>1.337</c:v>
                </c:pt>
                <c:pt idx="34">
                  <c:v>1.387</c:v>
                </c:pt>
                <c:pt idx="35">
                  <c:v>1.4370000000000001</c:v>
                </c:pt>
                <c:pt idx="36">
                  <c:v>1.462</c:v>
                </c:pt>
                <c:pt idx="37">
                  <c:v>1.4870000000000001</c:v>
                </c:pt>
                <c:pt idx="38">
                  <c:v>1.5370000000000001</c:v>
                </c:pt>
                <c:pt idx="39">
                  <c:v>1.587</c:v>
                </c:pt>
                <c:pt idx="40">
                  <c:v>1.637</c:v>
                </c:pt>
                <c:pt idx="41">
                  <c:v>1.6870000000000001</c:v>
                </c:pt>
                <c:pt idx="42">
                  <c:v>1.7370000000000001</c:v>
                </c:pt>
                <c:pt idx="43">
                  <c:v>1.7870000000000001</c:v>
                </c:pt>
                <c:pt idx="44">
                  <c:v>1.837</c:v>
                </c:pt>
                <c:pt idx="45">
                  <c:v>1.887</c:v>
                </c:pt>
                <c:pt idx="46">
                  <c:v>1.9370000000000001</c:v>
                </c:pt>
                <c:pt idx="47">
                  <c:v>1.9869999999999999</c:v>
                </c:pt>
                <c:pt idx="48">
                  <c:v>2.0369999999999999</c:v>
                </c:pt>
                <c:pt idx="49">
                  <c:v>2.0869999999999997</c:v>
                </c:pt>
                <c:pt idx="50">
                  <c:v>2.137</c:v>
                </c:pt>
                <c:pt idx="51">
                  <c:v>2.1619999999999999</c:v>
                </c:pt>
                <c:pt idx="52">
                  <c:v>2.1869999999999998</c:v>
                </c:pt>
                <c:pt idx="53">
                  <c:v>2.2369999999999997</c:v>
                </c:pt>
                <c:pt idx="54">
                  <c:v>2.2869999999999999</c:v>
                </c:pt>
                <c:pt idx="55">
                  <c:v>2.3369999999999997</c:v>
                </c:pt>
                <c:pt idx="56">
                  <c:v>2.3869999999999898</c:v>
                </c:pt>
                <c:pt idx="57">
                  <c:v>2.4369999999999901</c:v>
                </c:pt>
                <c:pt idx="58">
                  <c:v>2.4869999999999899</c:v>
                </c:pt>
                <c:pt idx="59">
                  <c:v>2.5369999999999897</c:v>
                </c:pt>
                <c:pt idx="60">
                  <c:v>2.58699999999999</c:v>
                </c:pt>
                <c:pt idx="61">
                  <c:v>2.6369999999999898</c:v>
                </c:pt>
                <c:pt idx="62">
                  <c:v>2.6869999999999901</c:v>
                </c:pt>
                <c:pt idx="63">
                  <c:v>2.7369999999999899</c:v>
                </c:pt>
                <c:pt idx="64">
                  <c:v>2.7869999999999897</c:v>
                </c:pt>
                <c:pt idx="65">
                  <c:v>2.83699999999999</c:v>
                </c:pt>
                <c:pt idx="66">
                  <c:v>2.8869999999999898</c:v>
                </c:pt>
                <c:pt idx="67">
                  <c:v>2.9369999999999901</c:v>
                </c:pt>
                <c:pt idx="68">
                  <c:v>2.9869999999999899</c:v>
                </c:pt>
                <c:pt idx="69">
                  <c:v>3.0369999999999897</c:v>
                </c:pt>
                <c:pt idx="70">
                  <c:v>3.08699999999999</c:v>
                </c:pt>
                <c:pt idx="71">
                  <c:v>3.1119999999999899</c:v>
                </c:pt>
              </c:numCache>
            </c:numRef>
          </c:xVal>
          <c:yVal>
            <c:numRef>
              <c:f>Sheet1!$I$2:$I$85</c:f>
              <c:numCache>
                <c:formatCode>General</c:formatCode>
                <c:ptCount val="84"/>
                <c:pt idx="0">
                  <c:v>1.9335350383128001E-3</c:v>
                </c:pt>
                <c:pt idx="1">
                  <c:v>1.9877308484295099E-3</c:v>
                </c:pt>
                <c:pt idx="2">
                  <c:v>2.0387313897368602E-3</c:v>
                </c:pt>
                <c:pt idx="3">
                  <c:v>2.0350360472406598E-3</c:v>
                </c:pt>
                <c:pt idx="4">
                  <c:v>2.0216151803717402E-3</c:v>
                </c:pt>
                <c:pt idx="5">
                  <c:v>1.9962232457668102E-3</c:v>
                </c:pt>
                <c:pt idx="6">
                  <c:v>1.9723641942020302E-3</c:v>
                </c:pt>
                <c:pt idx="7">
                  <c:v>1.9500608671311299E-3</c:v>
                </c:pt>
                <c:pt idx="8">
                  <c:v>1.9293332591787801E-3</c:v>
                </c:pt>
                <c:pt idx="9">
                  <c:v>1.91019432123148E-3</c:v>
                </c:pt>
                <c:pt idx="10">
                  <c:v>1.8926577081783301E-3</c:v>
                </c:pt>
                <c:pt idx="11">
                  <c:v>1.88465902517484E-3</c:v>
                </c:pt>
                <c:pt idx="12">
                  <c:v>1.87742787737741E-3</c:v>
                </c:pt>
                <c:pt idx="13">
                  <c:v>1.86425136680856E-3</c:v>
                </c:pt>
                <c:pt idx="14">
                  <c:v>1.85242433259082E-3</c:v>
                </c:pt>
                <c:pt idx="15">
                  <c:v>1.8419469910944399E-3</c:v>
                </c:pt>
                <c:pt idx="16">
                  <c:v>1.8328170820660901E-3</c:v>
                </c:pt>
                <c:pt idx="17">
                  <c:v>1.8288897590952799E-3</c:v>
                </c:pt>
                <c:pt idx="18">
                  <c:v>1.8330868991855E-3</c:v>
                </c:pt>
                <c:pt idx="19">
                  <c:v>1.89437869912811E-3</c:v>
                </c:pt>
                <c:pt idx="20">
                  <c:v>1.95202154171136E-3</c:v>
                </c:pt>
                <c:pt idx="21">
                  <c:v>2.0155279697893999E-3</c:v>
                </c:pt>
                <c:pt idx="22">
                  <c:v>2.1438431469358002E-3</c:v>
                </c:pt>
                <c:pt idx="23">
                  <c:v>2.2086263300864699E-3</c:v>
                </c:pt>
                <c:pt idx="24">
                  <c:v>2.2615359386164401E-3</c:v>
                </c:pt>
                <c:pt idx="25">
                  <c:v>2.2761674014857599E-3</c:v>
                </c:pt>
                <c:pt idx="26">
                  <c:v>2.2376825818000998E-3</c:v>
                </c:pt>
                <c:pt idx="27">
                  <c:v>2.1864786614884599E-3</c:v>
                </c:pt>
                <c:pt idx="28">
                  <c:v>2.08527125981941E-3</c:v>
                </c:pt>
                <c:pt idx="29">
                  <c:v>1.9853339764618399E-3</c:v>
                </c:pt>
                <c:pt idx="30">
                  <c:v>1.8867039065625199E-3</c:v>
                </c:pt>
                <c:pt idx="31">
                  <c:v>1.7894204625348901E-3</c:v>
                </c:pt>
                <c:pt idx="32">
                  <c:v>1.6935349854149599E-3</c:v>
                </c:pt>
                <c:pt idx="33">
                  <c:v>1.59910659025926E-3</c:v>
                </c:pt>
                <c:pt idx="34">
                  <c:v>1.50621070373234E-3</c:v>
                </c:pt>
                <c:pt idx="35">
                  <c:v>1.4149405697707E-3</c:v>
                </c:pt>
                <c:pt idx="36">
                  <c:v>1.37008202539665E-3</c:v>
                </c:pt>
                <c:pt idx="37">
                  <c:v>1.32541272721765E-3</c:v>
                </c:pt>
                <c:pt idx="38">
                  <c:v>1.23777216150447E-3</c:v>
                </c:pt>
                <c:pt idx="39">
                  <c:v>1.1522072514764999E-3</c:v>
                </c:pt>
                <c:pt idx="40">
                  <c:v>1.0689616018057901E-3</c:v>
                </c:pt>
                <c:pt idx="41">
                  <c:v>9.8835302900447891E-4</c:v>
                </c:pt>
                <c:pt idx="42">
                  <c:v>9.1080007934931696E-4</c:v>
                </c:pt>
                <c:pt idx="43">
                  <c:v>8.3685680805187105E-4</c:v>
                </c:pt>
                <c:pt idx="44">
                  <c:v>7.6726044089829701E-4</c:v>
                </c:pt>
                <c:pt idx="45">
                  <c:v>7.0298505661096802E-4</c:v>
                </c:pt>
                <c:pt idx="46">
                  <c:v>6.4530116068430899E-4</c:v>
                </c:pt>
                <c:pt idx="47">
                  <c:v>5.9580877810083601E-4</c:v>
                </c:pt>
                <c:pt idx="48">
                  <c:v>5.5640138297520503E-4</c:v>
                </c:pt>
                <c:pt idx="49">
                  <c:v>5.2907835785044404E-4</c:v>
                </c:pt>
                <c:pt idx="50">
                  <c:v>5.1556664417276305E-4</c:v>
                </c:pt>
                <c:pt idx="51">
                  <c:v>5.1443103616551002E-4</c:v>
                </c:pt>
                <c:pt idx="52">
                  <c:v>5.1682685701155803E-4</c:v>
                </c:pt>
                <c:pt idx="53">
                  <c:v>5.3270636758708499E-4</c:v>
                </c:pt>
                <c:pt idx="54">
                  <c:v>5.6198170922305401E-4</c:v>
                </c:pt>
                <c:pt idx="55">
                  <c:v>6.0276280613438197E-4</c:v>
                </c:pt>
                <c:pt idx="56">
                  <c:v>6.5298135551383697E-4</c:v>
                </c:pt>
                <c:pt idx="57">
                  <c:v>7.1073581093667902E-4</c:v>
                </c:pt>
                <c:pt idx="58">
                  <c:v>7.7444009182490699E-4</c:v>
                </c:pt>
                <c:pt idx="59">
                  <c:v>8.4284204716947699E-4</c:v>
                </c:pt>
                <c:pt idx="60">
                  <c:v>9.1497793113666395E-4</c:v>
                </c:pt>
                <c:pt idx="61">
                  <c:v>9.9011461750394105E-4</c:v>
                </c:pt>
                <c:pt idx="62">
                  <c:v>1.06769308757063E-3</c:v>
                </c:pt>
                <c:pt idx="63">
                  <c:v>1.14728572739207E-3</c:v>
                </c:pt>
                <c:pt idx="64">
                  <c:v>1.2285612753419101E-3</c:v>
                </c:pt>
                <c:pt idx="65">
                  <c:v>1.3112612684916399E-3</c:v>
                </c:pt>
                <c:pt idx="66">
                  <c:v>1.3951806649771499E-3</c:v>
                </c:pt>
                <c:pt idx="67">
                  <c:v>1.48015580221117E-3</c:v>
                </c:pt>
                <c:pt idx="68">
                  <c:v>1.56605362937037E-3</c:v>
                </c:pt>
                <c:pt idx="69">
                  <c:v>1.65276512322128E-3</c:v>
                </c:pt>
                <c:pt idx="70">
                  <c:v>1.7402007000672901E-3</c:v>
                </c:pt>
                <c:pt idx="71">
                  <c:v>1.7841997915371401E-3</c:v>
                </c:pt>
              </c:numCache>
            </c:numRef>
          </c:yVal>
          <c:smooth val="1"/>
        </c:ser>
        <c:ser>
          <c:idx val="2"/>
          <c:order val="1"/>
          <c:tx>
            <c:v>Beam obtained with step1 (SC)</c:v>
          </c:tx>
          <c:marker>
            <c:symbol val="none"/>
          </c:marker>
          <c:xVal>
            <c:numRef>
              <c:f>Sheet1!$E$2:$E$73</c:f>
              <c:numCache>
                <c:formatCode>General</c:formatCode>
                <c:ptCount val="72"/>
                <c:pt idx="0">
                  <c:v>0</c:v>
                </c:pt>
                <c:pt idx="1">
                  <c:v>2.6250000000000009E-2</c:v>
                </c:pt>
                <c:pt idx="2">
                  <c:v>7.8750000000000001E-2</c:v>
                </c:pt>
                <c:pt idx="3">
                  <c:v>0.105</c:v>
                </c:pt>
                <c:pt idx="4">
                  <c:v>0.13082142857142898</c:v>
                </c:pt>
                <c:pt idx="5">
                  <c:v>0.18246428571428602</c:v>
                </c:pt>
                <c:pt idx="6">
                  <c:v>0.23410714285714301</c:v>
                </c:pt>
                <c:pt idx="7">
                  <c:v>0.28575</c:v>
                </c:pt>
                <c:pt idx="8">
                  <c:v>0.33739285714285699</c:v>
                </c:pt>
                <c:pt idx="9">
                  <c:v>0.38903571428571404</c:v>
                </c:pt>
                <c:pt idx="10">
                  <c:v>0.44067857142857098</c:v>
                </c:pt>
                <c:pt idx="11">
                  <c:v>0.46649999999999997</c:v>
                </c:pt>
                <c:pt idx="12">
                  <c:v>0.49005000000000004</c:v>
                </c:pt>
                <c:pt idx="13">
                  <c:v>0.53715000000000002</c:v>
                </c:pt>
                <c:pt idx="14">
                  <c:v>0.58424999999999994</c:v>
                </c:pt>
                <c:pt idx="15">
                  <c:v>0.63134999999999997</c:v>
                </c:pt>
                <c:pt idx="16">
                  <c:v>0.678449999999999</c:v>
                </c:pt>
                <c:pt idx="17">
                  <c:v>0.70199999999999896</c:v>
                </c:pt>
                <c:pt idx="18">
                  <c:v>0.72824999999999895</c:v>
                </c:pt>
                <c:pt idx="19">
                  <c:v>0.78074999999999894</c:v>
                </c:pt>
                <c:pt idx="20">
                  <c:v>0.80699999999999894</c:v>
                </c:pt>
                <c:pt idx="21">
                  <c:v>0.83199999999999896</c:v>
                </c:pt>
                <c:pt idx="22">
                  <c:v>0.88199999999999901</c:v>
                </c:pt>
                <c:pt idx="23">
                  <c:v>0.90699999999999992</c:v>
                </c:pt>
                <c:pt idx="24">
                  <c:v>0.93325000000000002</c:v>
                </c:pt>
                <c:pt idx="25">
                  <c:v>0.98575000000000002</c:v>
                </c:pt>
                <c:pt idx="26">
                  <c:v>1.012</c:v>
                </c:pt>
                <c:pt idx="27">
                  <c:v>1.0370000000000001</c:v>
                </c:pt>
                <c:pt idx="28">
                  <c:v>1.087</c:v>
                </c:pt>
                <c:pt idx="29">
                  <c:v>1.137</c:v>
                </c:pt>
                <c:pt idx="30">
                  <c:v>1.1870000000000001</c:v>
                </c:pt>
                <c:pt idx="31">
                  <c:v>1.2370000000000001</c:v>
                </c:pt>
                <c:pt idx="32">
                  <c:v>1.2870000000000001</c:v>
                </c:pt>
                <c:pt idx="33">
                  <c:v>1.337</c:v>
                </c:pt>
                <c:pt idx="34">
                  <c:v>1.387</c:v>
                </c:pt>
                <c:pt idx="35">
                  <c:v>1.4370000000000001</c:v>
                </c:pt>
                <c:pt idx="36">
                  <c:v>1.462</c:v>
                </c:pt>
                <c:pt idx="37">
                  <c:v>1.4870000000000001</c:v>
                </c:pt>
                <c:pt idx="38">
                  <c:v>1.5370000000000001</c:v>
                </c:pt>
                <c:pt idx="39">
                  <c:v>1.587</c:v>
                </c:pt>
                <c:pt idx="40">
                  <c:v>1.637</c:v>
                </c:pt>
                <c:pt idx="41">
                  <c:v>1.6870000000000001</c:v>
                </c:pt>
                <c:pt idx="42">
                  <c:v>1.7370000000000001</c:v>
                </c:pt>
                <c:pt idx="43">
                  <c:v>1.7870000000000001</c:v>
                </c:pt>
                <c:pt idx="44">
                  <c:v>1.837</c:v>
                </c:pt>
                <c:pt idx="45">
                  <c:v>1.887</c:v>
                </c:pt>
                <c:pt idx="46">
                  <c:v>1.9370000000000001</c:v>
                </c:pt>
                <c:pt idx="47">
                  <c:v>1.9869999999999999</c:v>
                </c:pt>
                <c:pt idx="48">
                  <c:v>2.0369999999999999</c:v>
                </c:pt>
                <c:pt idx="49">
                  <c:v>2.0869999999999997</c:v>
                </c:pt>
                <c:pt idx="50">
                  <c:v>2.137</c:v>
                </c:pt>
                <c:pt idx="51">
                  <c:v>2.1619999999999999</c:v>
                </c:pt>
                <c:pt idx="52">
                  <c:v>2.1869999999999998</c:v>
                </c:pt>
                <c:pt idx="53">
                  <c:v>2.2369999999999997</c:v>
                </c:pt>
                <c:pt idx="54">
                  <c:v>2.2869999999999999</c:v>
                </c:pt>
                <c:pt idx="55">
                  <c:v>2.3369999999999997</c:v>
                </c:pt>
                <c:pt idx="56">
                  <c:v>2.3869999999999898</c:v>
                </c:pt>
                <c:pt idx="57">
                  <c:v>2.4369999999999901</c:v>
                </c:pt>
                <c:pt idx="58">
                  <c:v>2.4869999999999899</c:v>
                </c:pt>
                <c:pt idx="59">
                  <c:v>2.5369999999999897</c:v>
                </c:pt>
                <c:pt idx="60">
                  <c:v>2.58699999999999</c:v>
                </c:pt>
                <c:pt idx="61">
                  <c:v>2.6369999999999898</c:v>
                </c:pt>
                <c:pt idx="62">
                  <c:v>2.6869999999999901</c:v>
                </c:pt>
                <c:pt idx="63">
                  <c:v>2.7369999999999899</c:v>
                </c:pt>
                <c:pt idx="64">
                  <c:v>2.7869999999999897</c:v>
                </c:pt>
                <c:pt idx="65">
                  <c:v>2.83699999999999</c:v>
                </c:pt>
                <c:pt idx="66">
                  <c:v>2.8869999999999898</c:v>
                </c:pt>
                <c:pt idx="67">
                  <c:v>2.9369999999999901</c:v>
                </c:pt>
                <c:pt idx="68">
                  <c:v>2.9869999999999899</c:v>
                </c:pt>
                <c:pt idx="69">
                  <c:v>3.0369999999999897</c:v>
                </c:pt>
                <c:pt idx="70">
                  <c:v>3.08699999999999</c:v>
                </c:pt>
                <c:pt idx="71">
                  <c:v>3.1119999999999899</c:v>
                </c:pt>
              </c:numCache>
            </c:numRef>
          </c:xVal>
          <c:yVal>
            <c:numRef>
              <c:f>Sheet1!$F$2:$F$73</c:f>
              <c:numCache>
                <c:formatCode>General</c:formatCode>
                <c:ptCount val="72"/>
                <c:pt idx="0">
                  <c:v>1.3085566985891401E-3</c:v>
                </c:pt>
                <c:pt idx="1">
                  <c:v>1.36350179260906E-3</c:v>
                </c:pt>
                <c:pt idx="2">
                  <c:v>1.4351948869895999E-3</c:v>
                </c:pt>
                <c:pt idx="3">
                  <c:v>1.4512073712167201E-3</c:v>
                </c:pt>
                <c:pt idx="4">
                  <c:v>1.4600857420558699E-3</c:v>
                </c:pt>
                <c:pt idx="5">
                  <c:v>1.4800320791639599E-3</c:v>
                </c:pt>
                <c:pt idx="6">
                  <c:v>1.5022510905375499E-3</c:v>
                </c:pt>
                <c:pt idx="7">
                  <c:v>1.5267028685181201E-3</c:v>
                </c:pt>
                <c:pt idx="8">
                  <c:v>1.55334114165929E-3</c:v>
                </c:pt>
                <c:pt idx="9">
                  <c:v>1.5821157626238699E-3</c:v>
                </c:pt>
                <c:pt idx="10">
                  <c:v>1.6129699571126399E-3</c:v>
                </c:pt>
                <c:pt idx="11">
                  <c:v>1.62936496431379E-3</c:v>
                </c:pt>
                <c:pt idx="12">
                  <c:v>1.6443901500111701E-3</c:v>
                </c:pt>
                <c:pt idx="13">
                  <c:v>1.6760009084377499E-3</c:v>
                </c:pt>
                <c:pt idx="14">
                  <c:v>1.7091907274196601E-3</c:v>
                </c:pt>
                <c:pt idx="15">
                  <c:v>1.7439080680312E-3</c:v>
                </c:pt>
                <c:pt idx="16">
                  <c:v>1.78010194210724E-3</c:v>
                </c:pt>
                <c:pt idx="17">
                  <c:v>1.7988847896514E-3</c:v>
                </c:pt>
                <c:pt idx="18">
                  <c:v>1.82827722863583E-3</c:v>
                </c:pt>
                <c:pt idx="19">
                  <c:v>1.94012584370678E-3</c:v>
                </c:pt>
                <c:pt idx="20">
                  <c:v>2.0235780265661502E-3</c:v>
                </c:pt>
                <c:pt idx="21">
                  <c:v>2.1119212077896801E-3</c:v>
                </c:pt>
                <c:pt idx="22">
                  <c:v>2.28989497938771E-3</c:v>
                </c:pt>
                <c:pt idx="23">
                  <c:v>2.37948588287905E-3</c:v>
                </c:pt>
                <c:pt idx="24">
                  <c:v>2.4572045180816199E-3</c:v>
                </c:pt>
                <c:pt idx="25">
                  <c:v>2.51310803496453E-3</c:v>
                </c:pt>
                <c:pt idx="26">
                  <c:v>2.4905117922871599E-3</c:v>
                </c:pt>
                <c:pt idx="27">
                  <c:v>2.45281450218019E-3</c:v>
                </c:pt>
                <c:pt idx="28">
                  <c:v>2.3785044449748101E-3</c:v>
                </c:pt>
                <c:pt idx="29">
                  <c:v>2.3053016156207198E-3</c:v>
                </c:pt>
                <c:pt idx="30">
                  <c:v>2.2332008848679301E-3</c:v>
                </c:pt>
                <c:pt idx="31">
                  <c:v>2.1622038818315402E-3</c:v>
                </c:pt>
                <c:pt idx="32">
                  <c:v>2.0923097978193602E-3</c:v>
                </c:pt>
                <c:pt idx="33">
                  <c:v>2.0235227164898898E-3</c:v>
                </c:pt>
                <c:pt idx="34">
                  <c:v>1.9558482903713E-3</c:v>
                </c:pt>
                <c:pt idx="35">
                  <c:v>1.8892905068329799E-3</c:v>
                </c:pt>
                <c:pt idx="36">
                  <c:v>1.85654612246948E-3</c:v>
                </c:pt>
                <c:pt idx="37">
                  <c:v>1.8238593712195199E-3</c:v>
                </c:pt>
                <c:pt idx="38">
                  <c:v>1.7595675435931599E-3</c:v>
                </c:pt>
                <c:pt idx="39">
                  <c:v>1.69643082664197E-3</c:v>
                </c:pt>
                <c:pt idx="40">
                  <c:v>1.63446612264949E-3</c:v>
                </c:pt>
                <c:pt idx="41">
                  <c:v>1.5736972769740799E-3</c:v>
                </c:pt>
                <c:pt idx="42">
                  <c:v>1.5141531084785201E-3</c:v>
                </c:pt>
                <c:pt idx="43">
                  <c:v>1.45586822360366E-3</c:v>
                </c:pt>
                <c:pt idx="44">
                  <c:v>1.39888294385953E-3</c:v>
                </c:pt>
                <c:pt idx="45">
                  <c:v>1.34324641122413E-3</c:v>
                </c:pt>
                <c:pt idx="46">
                  <c:v>1.2890169278246E-3</c:v>
                </c:pt>
                <c:pt idx="47">
                  <c:v>1.23626305933288E-3</c:v>
                </c:pt>
                <c:pt idx="48">
                  <c:v>1.18506559035979E-3</c:v>
                </c:pt>
                <c:pt idx="49">
                  <c:v>1.13551864018832E-3</c:v>
                </c:pt>
                <c:pt idx="50">
                  <c:v>1.0877321610755499E-3</c:v>
                </c:pt>
                <c:pt idx="51">
                  <c:v>1.06462580044431E-3</c:v>
                </c:pt>
                <c:pt idx="52">
                  <c:v>1.04183327243941E-3</c:v>
                </c:pt>
                <c:pt idx="53">
                  <c:v>9.9796914632085108E-4</c:v>
                </c:pt>
                <c:pt idx="54">
                  <c:v>9.5630740076161095E-4</c:v>
                </c:pt>
                <c:pt idx="55">
                  <c:v>9.1703859263959605E-4</c:v>
                </c:pt>
                <c:pt idx="56">
                  <c:v>8.8037551304180704E-4</c:v>
                </c:pt>
                <c:pt idx="57">
                  <c:v>8.4655354087546702E-4</c:v>
                </c:pt>
                <c:pt idx="58">
                  <c:v>8.1582674631084599E-4</c:v>
                </c:pt>
                <c:pt idx="59">
                  <c:v>7.8846384924653604E-4</c:v>
                </c:pt>
                <c:pt idx="60">
                  <c:v>7.6473871303469796E-4</c:v>
                </c:pt>
                <c:pt idx="61">
                  <c:v>7.4492003447948095E-4</c:v>
                </c:pt>
                <c:pt idx="62">
                  <c:v>7.2925565614404995E-4</c:v>
                </c:pt>
                <c:pt idx="63">
                  <c:v>7.1795710840635298E-4</c:v>
                </c:pt>
                <c:pt idx="64">
                  <c:v>7.1118212646927601E-4</c:v>
                </c:pt>
                <c:pt idx="65">
                  <c:v>7.0902120864514803E-4</c:v>
                </c:pt>
                <c:pt idx="66">
                  <c:v>7.1148771412598395E-4</c:v>
                </c:pt>
                <c:pt idx="67">
                  <c:v>7.1851543265493496E-4</c:v>
                </c:pt>
                <c:pt idx="68">
                  <c:v>7.2996359696633805E-4</c:v>
                </c:pt>
                <c:pt idx="69">
                  <c:v>7.4562724641484004E-4</c:v>
                </c:pt>
                <c:pt idx="70">
                  <c:v>7.6525279692606497E-4</c:v>
                </c:pt>
                <c:pt idx="71">
                  <c:v>7.7650949186658402E-4</c:v>
                </c:pt>
              </c:numCache>
            </c:numRef>
          </c:yVal>
          <c:smooth val="1"/>
        </c:ser>
        <c:ser>
          <c:idx val="3"/>
          <c:order val="2"/>
          <c:tx>
            <c:v>Beam obtained with step2 (SC)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Sheet1!$K$2:$K$73</c:f>
              <c:numCache>
                <c:formatCode>0.00E+00</c:formatCode>
                <c:ptCount val="72"/>
                <c:pt idx="0">
                  <c:v>0</c:v>
                </c:pt>
                <c:pt idx="1">
                  <c:v>2.6249999999999999E-2</c:v>
                </c:pt>
                <c:pt idx="2">
                  <c:v>7.8750000000000001E-2</c:v>
                </c:pt>
                <c:pt idx="3">
                  <c:v>0.105</c:v>
                </c:pt>
                <c:pt idx="4">
                  <c:v>0.130821428571429</c:v>
                </c:pt>
                <c:pt idx="5">
                  <c:v>0.182464285714286</c:v>
                </c:pt>
                <c:pt idx="6">
                  <c:v>0.23410714285714301</c:v>
                </c:pt>
                <c:pt idx="7">
                  <c:v>0.28575</c:v>
                </c:pt>
                <c:pt idx="8">
                  <c:v>0.33739285714285699</c:v>
                </c:pt>
                <c:pt idx="9">
                  <c:v>0.38903571428571398</c:v>
                </c:pt>
                <c:pt idx="10">
                  <c:v>0.44067857142857098</c:v>
                </c:pt>
                <c:pt idx="11">
                  <c:v>0.46650000000000003</c:v>
                </c:pt>
                <c:pt idx="12">
                  <c:v>0.49004999999999999</c:v>
                </c:pt>
                <c:pt idx="13">
                  <c:v>0.53715000000000002</c:v>
                </c:pt>
                <c:pt idx="14">
                  <c:v>0.58425000000000005</c:v>
                </c:pt>
                <c:pt idx="15">
                  <c:v>0.63134999999999997</c:v>
                </c:pt>
                <c:pt idx="16">
                  <c:v>0.67845</c:v>
                </c:pt>
                <c:pt idx="17">
                  <c:v>0.70199999999999996</c:v>
                </c:pt>
                <c:pt idx="18">
                  <c:v>0.72824999999999995</c:v>
                </c:pt>
                <c:pt idx="19">
                  <c:v>0.78075000000000006</c:v>
                </c:pt>
                <c:pt idx="20">
                  <c:v>0.80700000000000005</c:v>
                </c:pt>
                <c:pt idx="21">
                  <c:v>0.83199999999999996</c:v>
                </c:pt>
                <c:pt idx="22">
                  <c:v>0.88200000000000001</c:v>
                </c:pt>
                <c:pt idx="23">
                  <c:v>0.90700000000000003</c:v>
                </c:pt>
                <c:pt idx="24">
                  <c:v>0.93325000000000002</c:v>
                </c:pt>
                <c:pt idx="25">
                  <c:v>0.98575000000000002</c:v>
                </c:pt>
                <c:pt idx="26">
                  <c:v>1.012</c:v>
                </c:pt>
                <c:pt idx="27">
                  <c:v>1.0369999999999999</c:v>
                </c:pt>
                <c:pt idx="28">
                  <c:v>1.087</c:v>
                </c:pt>
                <c:pt idx="29">
                  <c:v>1.137</c:v>
                </c:pt>
                <c:pt idx="30">
                  <c:v>1.1870000000000001</c:v>
                </c:pt>
                <c:pt idx="31">
                  <c:v>1.2370000000000001</c:v>
                </c:pt>
                <c:pt idx="32">
                  <c:v>1.2869999999999999</c:v>
                </c:pt>
                <c:pt idx="33">
                  <c:v>1.337</c:v>
                </c:pt>
                <c:pt idx="34">
                  <c:v>1.387</c:v>
                </c:pt>
                <c:pt idx="35">
                  <c:v>1.4370000000000001</c:v>
                </c:pt>
                <c:pt idx="36">
                  <c:v>1.462</c:v>
                </c:pt>
                <c:pt idx="37">
                  <c:v>1.4870000000000001</c:v>
                </c:pt>
                <c:pt idx="38">
                  <c:v>1.5369999999999999</c:v>
                </c:pt>
                <c:pt idx="39">
                  <c:v>1.587</c:v>
                </c:pt>
                <c:pt idx="40">
                  <c:v>1.637</c:v>
                </c:pt>
                <c:pt idx="41">
                  <c:v>1.6870000000000001</c:v>
                </c:pt>
                <c:pt idx="42">
                  <c:v>1.7370000000000001</c:v>
                </c:pt>
                <c:pt idx="43">
                  <c:v>1.7869999999999999</c:v>
                </c:pt>
                <c:pt idx="44">
                  <c:v>1.837</c:v>
                </c:pt>
                <c:pt idx="45">
                  <c:v>1.887</c:v>
                </c:pt>
                <c:pt idx="46">
                  <c:v>1.9370000000000001</c:v>
                </c:pt>
                <c:pt idx="47">
                  <c:v>1.9870000000000001</c:v>
                </c:pt>
                <c:pt idx="48">
                  <c:v>2.0369999999999999</c:v>
                </c:pt>
                <c:pt idx="49">
                  <c:v>2.0870000000000002</c:v>
                </c:pt>
                <c:pt idx="50">
                  <c:v>2.137</c:v>
                </c:pt>
                <c:pt idx="51">
                  <c:v>2.1619999999999999</c:v>
                </c:pt>
                <c:pt idx="52">
                  <c:v>2.1869999999999998</c:v>
                </c:pt>
                <c:pt idx="53">
                  <c:v>2.2370000000000001</c:v>
                </c:pt>
                <c:pt idx="54">
                  <c:v>2.2869999999999999</c:v>
                </c:pt>
                <c:pt idx="55">
                  <c:v>2.3370000000000002</c:v>
                </c:pt>
                <c:pt idx="56">
                  <c:v>2.3869999999999898</c:v>
                </c:pt>
                <c:pt idx="57">
                  <c:v>2.4369999999999901</c:v>
                </c:pt>
                <c:pt idx="58">
                  <c:v>2.4869999999999899</c:v>
                </c:pt>
                <c:pt idx="59">
                  <c:v>2.5369999999999902</c:v>
                </c:pt>
                <c:pt idx="60">
                  <c:v>2.58699999999999</c:v>
                </c:pt>
                <c:pt idx="61">
                  <c:v>2.6369999999999898</c:v>
                </c:pt>
                <c:pt idx="62">
                  <c:v>2.6869999999999901</c:v>
                </c:pt>
                <c:pt idx="63">
                  <c:v>2.7369999999999899</c:v>
                </c:pt>
                <c:pt idx="64">
                  <c:v>2.7869999999999902</c:v>
                </c:pt>
                <c:pt idx="65">
                  <c:v>2.83699999999999</c:v>
                </c:pt>
                <c:pt idx="66">
                  <c:v>2.8869999999999898</c:v>
                </c:pt>
                <c:pt idx="67">
                  <c:v>2.9369999999999901</c:v>
                </c:pt>
                <c:pt idx="68">
                  <c:v>2.9869999999999899</c:v>
                </c:pt>
                <c:pt idx="69">
                  <c:v>3.0369999999999902</c:v>
                </c:pt>
                <c:pt idx="70">
                  <c:v>3.08699999999999</c:v>
                </c:pt>
                <c:pt idx="71">
                  <c:v>3.1119999999999899</c:v>
                </c:pt>
              </c:numCache>
            </c:numRef>
          </c:xVal>
          <c:yVal>
            <c:numRef>
              <c:f>Sheet1!$L$2:$L$73</c:f>
              <c:numCache>
                <c:formatCode>0.00E+00</c:formatCode>
                <c:ptCount val="72"/>
                <c:pt idx="0">
                  <c:v>2.0004992085164599E-3</c:v>
                </c:pt>
                <c:pt idx="1">
                  <c:v>2.0550355056337898E-3</c:v>
                </c:pt>
                <c:pt idx="2">
                  <c:v>2.10472918238551E-3</c:v>
                </c:pt>
                <c:pt idx="3">
                  <c:v>2.0993987067496698E-3</c:v>
                </c:pt>
                <c:pt idx="4">
                  <c:v>2.0840560605850898E-3</c:v>
                </c:pt>
                <c:pt idx="5">
                  <c:v>2.0547959385341899E-3</c:v>
                </c:pt>
                <c:pt idx="6">
                  <c:v>2.0270439355454099E-3</c:v>
                </c:pt>
                <c:pt idx="7">
                  <c:v>2.0008253130148999E-3</c:v>
                </c:pt>
                <c:pt idx="8">
                  <c:v>1.97616278443365E-3</c:v>
                </c:pt>
                <c:pt idx="9">
                  <c:v>1.9530763403309099E-3</c:v>
                </c:pt>
                <c:pt idx="10">
                  <c:v>1.93158314034428E-3</c:v>
                </c:pt>
                <c:pt idx="11">
                  <c:v>1.92160224819691E-3</c:v>
                </c:pt>
                <c:pt idx="12">
                  <c:v>1.91256558968022E-3</c:v>
                </c:pt>
                <c:pt idx="13">
                  <c:v>1.8957702224853699E-3</c:v>
                </c:pt>
                <c:pt idx="14">
                  <c:v>1.8803224027691299E-3</c:v>
                </c:pt>
                <c:pt idx="15">
                  <c:v>1.8662263916027801E-3</c:v>
                </c:pt>
                <c:pt idx="16">
                  <c:v>1.85348436219917E-3</c:v>
                </c:pt>
                <c:pt idx="17">
                  <c:v>1.84775298287061E-3</c:v>
                </c:pt>
                <c:pt idx="18">
                  <c:v>1.85003016838253E-3</c:v>
                </c:pt>
                <c:pt idx="19">
                  <c:v>1.90793946751329E-3</c:v>
                </c:pt>
                <c:pt idx="20">
                  <c:v>1.9640885188845899E-3</c:v>
                </c:pt>
                <c:pt idx="21">
                  <c:v>2.0262347089253798E-3</c:v>
                </c:pt>
                <c:pt idx="22">
                  <c:v>2.1518378280673202E-3</c:v>
                </c:pt>
                <c:pt idx="23">
                  <c:v>2.2152681329145698E-3</c:v>
                </c:pt>
                <c:pt idx="24">
                  <c:v>2.2670236563152799E-3</c:v>
                </c:pt>
                <c:pt idx="25">
                  <c:v>2.2809668037071201E-3</c:v>
                </c:pt>
                <c:pt idx="26">
                  <c:v>2.2429609259688702E-3</c:v>
                </c:pt>
                <c:pt idx="27">
                  <c:v>2.1924779562662098E-3</c:v>
                </c:pt>
                <c:pt idx="28">
                  <c:v>2.09272100172037E-3</c:v>
                </c:pt>
                <c:pt idx="29">
                  <c:v>1.9942574373874198E-3</c:v>
                </c:pt>
                <c:pt idx="30">
                  <c:v>1.89713314369064E-3</c:v>
                </c:pt>
                <c:pt idx="31">
                  <c:v>1.8013975387447599E-3</c:v>
                </c:pt>
                <c:pt idx="32">
                  <c:v>1.70711453131999E-3</c:v>
                </c:pt>
                <c:pt idx="33">
                  <c:v>1.61435749900079E-3</c:v>
                </c:pt>
                <c:pt idx="34">
                  <c:v>1.5232193164793999E-3</c:v>
                </c:pt>
                <c:pt idx="35">
                  <c:v>1.4338137220334299E-3</c:v>
                </c:pt>
                <c:pt idx="36">
                  <c:v>1.3899336955764E-3</c:v>
                </c:pt>
                <c:pt idx="37">
                  <c:v>1.3462812812572299E-3</c:v>
                </c:pt>
                <c:pt idx="38">
                  <c:v>1.2607943339420799E-3</c:v>
                </c:pt>
                <c:pt idx="39">
                  <c:v>1.17757354707382E-3</c:v>
                </c:pt>
                <c:pt idx="40">
                  <c:v>1.09689896129824E-3</c:v>
                </c:pt>
                <c:pt idx="41">
                  <c:v>1.0191283819957499E-3</c:v>
                </c:pt>
                <c:pt idx="42">
                  <c:v>9.4472106811616802E-4</c:v>
                </c:pt>
                <c:pt idx="43">
                  <c:v>8.7426853931061601E-4</c:v>
                </c:pt>
                <c:pt idx="44">
                  <c:v>8.0852864763940801E-4</c:v>
                </c:pt>
                <c:pt idx="45">
                  <c:v>7.4846371740134102E-4</c:v>
                </c:pt>
                <c:pt idx="46">
                  <c:v>6.9526603955893604E-4</c:v>
                </c:pt>
                <c:pt idx="47">
                  <c:v>6.5035457091569798E-4</c:v>
                </c:pt>
                <c:pt idx="48">
                  <c:v>6.15300797191573E-4</c:v>
                </c:pt>
                <c:pt idx="49">
                  <c:v>5.9165451027365205E-4</c:v>
                </c:pt>
                <c:pt idx="50">
                  <c:v>5.8065899114339897E-4</c:v>
                </c:pt>
                <c:pt idx="51">
                  <c:v>5.8023129124975604E-4</c:v>
                </c:pt>
                <c:pt idx="52">
                  <c:v>5.8293971110036195E-4</c:v>
                </c:pt>
                <c:pt idx="53">
                  <c:v>5.9830959242766096E-4</c:v>
                </c:pt>
                <c:pt idx="54">
                  <c:v>6.25815248064392E-4</c:v>
                </c:pt>
                <c:pt idx="55">
                  <c:v>6.6399094551904201E-4</c:v>
                </c:pt>
                <c:pt idx="56">
                  <c:v>7.1118095157302898E-4</c:v>
                </c:pt>
                <c:pt idx="57">
                  <c:v>7.6579009291517005E-4</c:v>
                </c:pt>
                <c:pt idx="58">
                  <c:v>8.2642256570587E-4</c:v>
                </c:pt>
                <c:pt idx="59">
                  <c:v>8.9192317106518803E-4</c:v>
                </c:pt>
                <c:pt idx="60">
                  <c:v>9.6136733256108899E-4</c:v>
                </c:pt>
                <c:pt idx="61">
                  <c:v>1.0340258284730699E-3</c:v>
                </c:pt>
                <c:pt idx="62">
                  <c:v>1.1093278819104501E-3</c:v>
                </c:pt>
                <c:pt idx="63">
                  <c:v>1.18682545251062E-3</c:v>
                </c:pt>
                <c:pt idx="64">
                  <c:v>1.2661661669425099E-3</c:v>
                </c:pt>
                <c:pt idx="65">
                  <c:v>1.3470699462598699E-3</c:v>
                </c:pt>
                <c:pt idx="66">
                  <c:v>1.4293131810253299E-3</c:v>
                </c:pt>
                <c:pt idx="67">
                  <c:v>1.51271483092358E-3</c:v>
                </c:pt>
                <c:pt idx="68">
                  <c:v>1.59712776230164E-3</c:v>
                </c:pt>
                <c:pt idx="69">
                  <c:v>1.68243049023179E-3</c:v>
                </c:pt>
                <c:pt idx="70">
                  <c:v>1.7685221153593E-3</c:v>
                </c:pt>
                <c:pt idx="71">
                  <c:v>1.81186958128112E-3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880000"/>
        <c:axId val="104886272"/>
      </c:scatterChart>
      <c:valAx>
        <c:axId val="104880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Length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4886272"/>
        <c:crosses val="autoZero"/>
        <c:crossBetween val="midCat"/>
      </c:valAx>
      <c:valAx>
        <c:axId val="104886272"/>
        <c:scaling>
          <c:orientation val="minMax"/>
          <c:max val="2.5000000000000005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X RMS (m)</a:t>
                </a:r>
              </a:p>
            </c:rich>
          </c:tx>
          <c:layout/>
          <c:overlay val="0"/>
        </c:title>
        <c:numFmt formatCode="0.0E+00" sourceLinked="0"/>
        <c:majorTickMark val="out"/>
        <c:minorTickMark val="none"/>
        <c:tickLblPos val="nextTo"/>
        <c:crossAx val="104880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375955825230928"/>
          <c:y val="0.16327763046454327"/>
          <c:w val="0.17977827386082348"/>
          <c:h val="0.60372257465936208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0.79375</cdr:x>
      <cdr:y>0.21528</cdr:y>
    </cdr:from>
    <cdr:to>
      <cdr:x>0.975</cdr:x>
      <cdr:y>0.29167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29025" y="590550"/>
          <a:ext cx="82867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0.7173</cdr:x>
      <cdr:y>0.39006</cdr:y>
    </cdr:from>
    <cdr:to>
      <cdr:x>0.7173</cdr:x>
      <cdr:y>0.8797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5638800" y="840992"/>
          <a:ext cx="0" cy="1055698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rgbClr val="FF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9FC38-3A71-48A6-A92B-75DE3526C0A4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4E42-BD39-447C-A46F-F8B3F230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39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F0F9-69DD-46AD-A6B9-35FFD977AA7D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E9D16-4B5C-4BD3-B60F-5DE3F1FC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E9D16-4B5C-4BD3-B60F-5DE3F1FCC7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8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E9D16-4B5C-4BD3-B60F-5DE3F1FCC7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E9D16-4B5C-4BD3-B60F-5DE3F1FCC7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693-3D6F-45B5-8D6D-772528B549DC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0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5DD2-47B4-4E91-9015-FCD91C39A11E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E1E73-F235-4AF2-BAFE-33C910BFCE6C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66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EBEF-51FD-4E18-8FDF-227829C6AA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15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FBD4-3296-480F-8FC2-0678340F9A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B8D6-6827-4BB8-A030-9067768CA6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8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8DB5-D6D4-406A-8741-B289DEC1C3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0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A2250-1A98-48AD-8994-0EE934F9B0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96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44D7-5339-4137-A501-67F0BE94EB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60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FC8A-81BA-4B2A-8ADA-7BB0783F4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2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746C-758B-4F55-B738-E86DADEB9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4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0220-71BA-4B5D-9446-3804B1AC9C81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7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CC2A-6B9A-41D0-844C-A4444F6DA6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86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15643-EE10-4D5E-97A1-ED7B1EFB29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85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E098-D986-451C-B540-6B8BB39C10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9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6ED0-7F81-4A75-9D02-80614FC8C6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48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4C34-9175-4077-8FCE-D6B278D6D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15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1C99-0BA4-4604-8051-62F527C307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05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2B75-636E-45FB-AB77-5E1C31B2BB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97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6B33-3BB9-494A-8554-115CDB987F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43A0-ED58-46B4-85DB-4514020297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79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7D3E-FE8E-416E-A278-10604F498B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1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0E83-6BDB-4321-A745-EFAD968A8238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05C2-6815-4136-95F9-B35350D28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37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7FD64-65E1-4294-981C-B74359E3F2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17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01A52-E413-4EF1-9A92-2730971329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08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BDE0-6433-493D-BF57-4F4CFFF12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3357-A6F4-470C-AC88-726A99EADCB7}" type="datetime1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1AC7-9288-48D0-980A-DF4ED773901D}" type="datetime1">
              <a:rPr lang="en-US" smtClean="0"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B126-93B3-4EDD-B293-209ED9A80FEB}" type="datetime1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3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B885-203E-48B4-B630-87A2A1832F0F}" type="datetime1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02DB-41B1-4E4D-837E-564305A07D94}" type="datetime1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8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2176-18FA-4B70-8DE4-A78574372883}" type="datetime1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E2BD-2091-4FD4-A48F-B3F95C7C2C67}" type="datetime1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EB9E-4052-46E7-9118-D2CDFBA7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6857-559B-4AEE-87EC-CD574F5322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EB9E-4052-46E7-9118-D2CDFBA702A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9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1BD0-651F-4F41-8947-C2A63185F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EB9E-4052-46E7-9118-D2CDFBA7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8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3791" y="3284984"/>
            <a:ext cx="6400800" cy="576064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J.B. </a:t>
            </a:r>
            <a:r>
              <a:rPr lang="en-GB" sz="2000" dirty="0" smtClean="0">
                <a:solidFill>
                  <a:schemeClr val="tx1"/>
                </a:solidFill>
              </a:rPr>
              <a:t>Lallement, for the L4 commissioning team</a:t>
            </a:r>
            <a:r>
              <a:rPr lang="it-CH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113525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6" y="76200"/>
            <a:ext cx="1135514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291803" y="198189"/>
            <a:ext cx="652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EuCARD2/ Proton </a:t>
            </a:r>
            <a:r>
              <a:rPr lang="en-US" b="1" dirty="0" err="1" smtClean="0"/>
              <a:t>Linacs</a:t>
            </a:r>
            <a:r>
              <a:rPr lang="en-US" b="1" dirty="0" smtClean="0"/>
              <a:t> beam commissioning workshop - ESS</a:t>
            </a:r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9775" y="210968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Linac4 commissioning results</a:t>
            </a:r>
          </a:p>
          <a:p>
            <a:pPr algn="ctr"/>
            <a:r>
              <a:rPr lang="en-US" sz="2400" b="1" dirty="0"/>
              <a:t>a</a:t>
            </a:r>
            <a:r>
              <a:rPr lang="en-US" sz="2400" b="1" dirty="0" smtClean="0"/>
              <a:t>nd lessons learnt 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1803" y="494116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  <a:r>
              <a:rPr lang="en-US" dirty="0" smtClean="0"/>
              <a:t> April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Transmitted beam not affected by the chopper</a:t>
            </a:r>
            <a:endParaRPr lang="en-US" sz="2400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4" b="2511"/>
          <a:stretch/>
        </p:blipFill>
        <p:spPr bwMode="auto">
          <a:xfrm>
            <a:off x="971600" y="803578"/>
            <a:ext cx="4307248" cy="20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MebtComi\chopperOFF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5" y="2877314"/>
            <a:ext cx="3264248" cy="36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MebtComi\ChopperON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7314"/>
            <a:ext cx="3264248" cy="36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41277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Emittance of un-chopped beam is similar to the emittance when the chopper is OFF !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65682" y="1497080"/>
            <a:ext cx="1242422" cy="156427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720972" y="1345456"/>
            <a:ext cx="787132" cy="171589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Beam matched to the DTL</a:t>
            </a:r>
            <a:endParaRPr lang="en-US" sz="2400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43608" y="814692"/>
            <a:ext cx="6896161" cy="1281905"/>
            <a:chOff x="1043608" y="814692"/>
            <a:chExt cx="6896161" cy="1281905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814692"/>
              <a:ext cx="6879555" cy="814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1204230" y="1700808"/>
              <a:ext cx="6735539" cy="395789"/>
              <a:chOff x="1187624" y="2260868"/>
              <a:chExt cx="6735539" cy="39578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187624" y="2260868"/>
                <a:ext cx="6735539" cy="0"/>
                <a:chOff x="1187624" y="2420888"/>
                <a:chExt cx="6735539" cy="0"/>
              </a:xfrm>
            </p:grpSpPr>
            <p:cxnSp>
              <p:nvCxnSpPr>
                <p:cNvPr id="3" name="Straight Arrow Connector 2"/>
                <p:cNvCxnSpPr/>
                <p:nvPr/>
              </p:nvCxnSpPr>
              <p:spPr>
                <a:xfrm>
                  <a:off x="1187624" y="2420888"/>
                  <a:ext cx="4536504" cy="0"/>
                </a:xfrm>
                <a:prstGeom prst="straightConnector1">
                  <a:avLst/>
                </a:prstGeom>
                <a:ln w="3175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724128" y="2420888"/>
                  <a:ext cx="2199035" cy="0"/>
                </a:xfrm>
                <a:prstGeom prst="straightConnector1">
                  <a:avLst/>
                </a:prstGeom>
                <a:ln w="3175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1259632" y="2348880"/>
                <a:ext cx="4392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Quads adjusted within +/- 5% </a:t>
                </a:r>
                <a:r>
                  <a:rPr lang="en-US" sz="1400" dirty="0" err="1" smtClean="0"/>
                  <a:t>wrt</a:t>
                </a:r>
                <a:r>
                  <a:rPr lang="en-US" sz="1400" dirty="0" smtClean="0"/>
                  <a:t> design values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831282" y="2348880"/>
                <a:ext cx="20918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Quads at design values</a:t>
                </a:r>
                <a:endParaRPr lang="en-US" sz="1400" dirty="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232325" y="2295027"/>
            <a:ext cx="379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95% transmission. </a:t>
            </a:r>
          </a:p>
          <a:p>
            <a:r>
              <a:rPr lang="en-US" dirty="0"/>
              <a:t>A</a:t>
            </a:r>
            <a:r>
              <a:rPr lang="en-US" dirty="0" smtClean="0"/>
              <a:t>s predicted by the simulation codes (</a:t>
            </a:r>
            <a:r>
              <a:rPr lang="en-US" dirty="0" err="1" smtClean="0"/>
              <a:t>TraceWin</a:t>
            </a:r>
            <a:r>
              <a:rPr lang="en-US" dirty="0" smtClean="0"/>
              <a:t> and Travel)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18974" y="2225206"/>
            <a:ext cx="4685074" cy="3796081"/>
            <a:chOff x="318974" y="2225207"/>
            <a:chExt cx="4159857" cy="3582134"/>
          </a:xfrm>
        </p:grpSpPr>
        <p:pic>
          <p:nvPicPr>
            <p:cNvPr id="21" name="Picture 2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74" y="2225207"/>
              <a:ext cx="4159857" cy="1813927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74" y="4016274"/>
              <a:ext cx="4159857" cy="1791067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48" y="3380611"/>
            <a:ext cx="2827128" cy="212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44742" y="5687506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And the fine tuning will be done </a:t>
            </a:r>
            <a:r>
              <a:rPr lang="en-US" dirty="0" smtClean="0"/>
              <a:t>in few weeks, once </a:t>
            </a:r>
            <a:r>
              <a:rPr lang="en-US" dirty="0"/>
              <a:t>the </a:t>
            </a:r>
            <a:r>
              <a:rPr lang="en-US" dirty="0" smtClean="0"/>
              <a:t>DTL tank1  </a:t>
            </a:r>
            <a:r>
              <a:rPr lang="en-US" dirty="0"/>
              <a:t>in </a:t>
            </a:r>
            <a:r>
              <a:rPr lang="en-US" dirty="0" smtClean="0"/>
              <a:t>place.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623913" y="1982580"/>
            <a:ext cx="4216820" cy="2447851"/>
            <a:chOff x="3163492" y="2852936"/>
            <a:chExt cx="5613271" cy="335148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492" y="2852936"/>
              <a:ext cx="5613271" cy="335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4355976" y="4168639"/>
              <a:ext cx="716109" cy="720080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254236" y="4221088"/>
              <a:ext cx="716109" cy="720080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98188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Lessons learnt – 1</a:t>
            </a:r>
          </a:p>
          <a:p>
            <a:pPr algn="ctr"/>
            <a:r>
              <a:rPr lang="en-US" dirty="0" smtClean="0"/>
              <a:t>Yes, a 10 mA – 3 MeV - 0.04 % duty cycle beam can damage the line 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5507" y="1052736"/>
            <a:ext cx="869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beam misalignment at the RFQ/MEBT interface combined with unlucky </a:t>
            </a:r>
            <a:r>
              <a:rPr lang="en-US" dirty="0" err="1" smtClean="0"/>
              <a:t>quadrupole</a:t>
            </a:r>
            <a:r>
              <a:rPr lang="en-US" dirty="0" smtClean="0"/>
              <a:t> settings entailed a vacuum leak on the bellow downstream the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buncher</a:t>
            </a:r>
            <a:r>
              <a:rPr lang="en-US" dirty="0" smtClean="0"/>
              <a:t> cavity.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9367" y="1916832"/>
            <a:ext cx="4806690" cy="2952266"/>
            <a:chOff x="269367" y="3438999"/>
            <a:chExt cx="4806690" cy="295226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67" y="3438999"/>
              <a:ext cx="4806690" cy="2952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808639" y="4005064"/>
              <a:ext cx="0" cy="982995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87824" y="4311895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 mm</a:t>
              </a:r>
              <a:endParaRPr lang="en-US" b="1" dirty="0"/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2215" y="2476760"/>
            <a:ext cx="2887014" cy="14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262" y="4937678"/>
            <a:ext cx="8571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the prompt reaction of the different WP involved, we were able to restart beam commissioning within </a:t>
            </a:r>
            <a:r>
              <a:rPr lang="en-US" b="1" dirty="0" smtClean="0"/>
              <a:t>3 working weeks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bellow was replaced and the line realigned.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Such an event will  not happen again with the watchdog deployed.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Bellows with inner diameter smaller than the beam pipe will be progressively replaced.</a:t>
            </a:r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Lessons learnt - 2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39049" y="1052736"/>
            <a:ext cx="84494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LEBT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extensive measurement campaign on the LEBT has been a very good investment </a:t>
            </a:r>
            <a:r>
              <a:rPr lang="en-US" dirty="0" smtClean="0">
                <a:sym typeface="Wingdings" panose="05000000000000000000" pitchFamily="2" charset="2"/>
              </a:rPr>
              <a:t>: Input beam distributions, SC compensation etc…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Measurements on IS02 in a dedicated test stand are going on. 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RFQ : Went very smoothly thanks to the point mentioned above.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MEBT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only beam commissioning, but also diagnostics and different systems…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agreement between simulations and measurements : Simulations were very useful in parallel of the commissioning . Ex.: Diagnostic and LLRF setting up.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Redundancy in diagnostics and measurement methods. Ex. : </a:t>
            </a:r>
            <a:r>
              <a:rPr lang="en-US" dirty="0" err="1" smtClean="0"/>
              <a:t>Spectro</a:t>
            </a:r>
            <a:r>
              <a:rPr lang="en-US" dirty="0" smtClean="0"/>
              <a:t> vs TOF, SEM-Grids vs Wire-Scanners…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3 and 12 MeV commissioning stages also used to validate the measurements techniques for 50, 100 and 160 MeV.</a:t>
            </a:r>
          </a:p>
        </p:txBody>
      </p:sp>
    </p:spTree>
    <p:extLst>
      <p:ext uri="{BB962C8B-B14F-4D97-AF65-F5344CB8AC3E}">
        <p14:creationId xmlns:p14="http://schemas.microsoft.com/office/powerpoint/2010/main" val="14788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113525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2286" y="76200"/>
            <a:ext cx="1135514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211" y="141277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Thank you for your attention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15" y="2738671"/>
            <a:ext cx="2909339" cy="29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80378" y="5463344"/>
            <a:ext cx="301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Linac4 : A new injector for the CERN proton complex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55892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the 50 MeV Proton Linac2 (1978)</a:t>
            </a:r>
          </a:p>
          <a:p>
            <a:r>
              <a:rPr lang="en-US" dirty="0" smtClean="0"/>
              <a:t>160 MeV, H</a:t>
            </a:r>
            <a:r>
              <a:rPr lang="en-US" baseline="30000" dirty="0" smtClean="0"/>
              <a:t>-</a:t>
            </a:r>
            <a:r>
              <a:rPr lang="en-US" dirty="0" smtClean="0"/>
              <a:t> injection.</a:t>
            </a:r>
            <a:endParaRPr lang="en-US" dirty="0"/>
          </a:p>
        </p:txBody>
      </p:sp>
      <p:pic>
        <p:nvPicPr>
          <p:cNvPr id="21506" name="Picture 2" descr="CERN Comple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4"/>
          <a:stretch/>
        </p:blipFill>
        <p:spPr bwMode="auto">
          <a:xfrm>
            <a:off x="1101105" y="903927"/>
            <a:ext cx="6941790" cy="449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3 MeV test stand</a:t>
            </a:r>
          </a:p>
          <a:p>
            <a:pPr algn="ctr"/>
            <a:r>
              <a:rPr lang="en-US" sz="2400" dirty="0" smtClean="0"/>
              <a:t>Validate Source, LEBT, RFQ and Chopper-line</a:t>
            </a:r>
            <a:endParaRPr lang="en-US" sz="2400" dirty="0"/>
          </a:p>
        </p:txBody>
      </p:sp>
      <p:sp>
        <p:nvSpPr>
          <p:cNvPr id="2" name="AutoShape 2" descr="https://cds.cern.ch/stats/customevent_register?event_id=media_download&amp;arg=CERN-HI-1304092%2004,photo,Large,WEBSTAT_IP&amp;url=https%3A//mediastream.cern.ch/MediaArchive/Photo/Public/2013/1304092/1304092_04/1304092_04-A4-at-144-dpi.jpg"/>
          <p:cNvSpPr>
            <a:spLocks noChangeAspect="1" noChangeArrowheads="1"/>
          </p:cNvSpPr>
          <p:nvPr/>
        </p:nvSpPr>
        <p:spPr bwMode="auto">
          <a:xfrm>
            <a:off x="63500" y="-136525"/>
            <a:ext cx="6877050" cy="102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cds.cern.ch/stats/customevent_register?event_id=media_download&amp;arg=CERN-HI-1304092%2004,photo,Large,WEBSTAT_IP&amp;url=https%3A//mediastream.cern.ch/MediaArchive/Photo/Public/2013/1304092/1304092_04/1304092_04-A4-at-144-dpi.jpg"/>
          <p:cNvSpPr>
            <a:spLocks noChangeAspect="1" noChangeArrowheads="1"/>
          </p:cNvSpPr>
          <p:nvPr/>
        </p:nvSpPr>
        <p:spPr bwMode="auto">
          <a:xfrm>
            <a:off x="215900" y="15875"/>
            <a:ext cx="6877050" cy="102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40529"/>
            <a:ext cx="3352071" cy="50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1700808"/>
            <a:ext cx="1951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 – 45 </a:t>
            </a:r>
            <a:r>
              <a:rPr lang="en-US" dirty="0" err="1" smtClean="0"/>
              <a:t>keV</a:t>
            </a:r>
            <a:endParaRPr lang="en-US" dirty="0" smtClean="0"/>
          </a:p>
          <a:p>
            <a:pPr algn="ctr"/>
            <a:r>
              <a:rPr lang="en-US" dirty="0" smtClean="0"/>
              <a:t>LEBT</a:t>
            </a:r>
          </a:p>
          <a:p>
            <a:pPr algn="ctr"/>
            <a:r>
              <a:rPr lang="en-US" dirty="0" smtClean="0"/>
              <a:t>RFQ</a:t>
            </a:r>
          </a:p>
          <a:p>
            <a:pPr algn="ctr"/>
            <a:r>
              <a:rPr lang="en-US" dirty="0" smtClean="0"/>
              <a:t>MEBT</a:t>
            </a:r>
          </a:p>
          <a:p>
            <a:pPr algn="ctr"/>
            <a:r>
              <a:rPr lang="en-US" dirty="0" smtClean="0"/>
              <a:t>Diagnostic bench</a:t>
            </a:r>
          </a:p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0737" y="3519619"/>
            <a:ext cx="4255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low energy section is the most difficult part to master in a </a:t>
            </a:r>
            <a:r>
              <a:rPr lang="en-US" dirty="0" err="1" smtClean="0"/>
              <a:t>Linac</a:t>
            </a:r>
            <a:r>
              <a:rPr lang="en-US" dirty="0"/>
              <a:t>: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Space charge</a:t>
            </a:r>
          </a:p>
          <a:p>
            <a:r>
              <a:rPr lang="en-US" dirty="0"/>
              <a:t>C</a:t>
            </a:r>
            <a:r>
              <a:rPr lang="en-US" dirty="0" smtClean="0"/>
              <a:t>ritical devices – RFQ and Chopper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0737" y="5404659"/>
            <a:ext cx="425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measurements at the test stand took place during the first half of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Space charge compensation in the LEBT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60" y="2348880"/>
            <a:ext cx="7456493" cy="3027476"/>
            <a:chOff x="611560" y="3355787"/>
            <a:chExt cx="7456493" cy="3027476"/>
          </a:xfrm>
        </p:grpSpPr>
        <p:pic>
          <p:nvPicPr>
            <p:cNvPr id="7177" name="Picture 2" descr="\\cern.ch\dfs\Users\c\cvalerio\Documents\L4measurements\emittancechangetimehminus\alpha_y_4_pression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62" r="10567" b="6471"/>
            <a:stretch>
              <a:fillRect/>
            </a:stretch>
          </p:blipFill>
          <p:spPr bwMode="auto">
            <a:xfrm>
              <a:off x="611560" y="3355982"/>
              <a:ext cx="3614067" cy="302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" descr="\\cern.ch\dfs\Users\c\cvalerio\Documents\L4measurements\emittancechangetimehminus\beta_y_4_pressio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5172" r="9943" b="6274"/>
            <a:stretch>
              <a:fillRect/>
            </a:stretch>
          </p:blipFill>
          <p:spPr bwMode="auto">
            <a:xfrm>
              <a:off x="4653807" y="3355787"/>
              <a:ext cx="3414246" cy="3027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11560" y="1554415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 charge compensation : Effects of space charge can be reduced by secondary particles created from ionization of the residual gas.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1560" y="5589240"/>
            <a:ext cx="824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Influence of the pre-chopper still need to be measured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Linac4 RFQ</a:t>
            </a:r>
            <a:endParaRPr lang="en-US" sz="24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33" y="1052736"/>
            <a:ext cx="1976677" cy="184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92" y="2960477"/>
            <a:ext cx="5502374" cy="363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9" y="3658192"/>
            <a:ext cx="3841285" cy="28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3" y="1052736"/>
            <a:ext cx="3141530" cy="23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9087" y="1422936"/>
            <a:ext cx="2794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vanes</a:t>
            </a:r>
          </a:p>
          <a:p>
            <a:r>
              <a:rPr lang="en-US" dirty="0" smtClean="0"/>
              <a:t>352.2 MHz</a:t>
            </a:r>
          </a:p>
          <a:p>
            <a:r>
              <a:rPr lang="en-US" dirty="0" smtClean="0"/>
              <a:t>3 m</a:t>
            </a:r>
          </a:p>
          <a:p>
            <a:r>
              <a:rPr lang="en-US" dirty="0" smtClean="0"/>
              <a:t>Designed and manufactured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Linac4 : 160 MeV, H- accelerator </a:t>
            </a:r>
            <a:endParaRPr lang="en-US" sz="2400" dirty="0"/>
          </a:p>
        </p:txBody>
      </p: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 b="5341"/>
          <a:stretch>
            <a:fillRect/>
          </a:stretch>
        </p:blipFill>
        <p:spPr bwMode="auto">
          <a:xfrm>
            <a:off x="831554" y="3501008"/>
            <a:ext cx="743971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8"/>
          <a:stretch>
            <a:fillRect/>
          </a:stretch>
        </p:blipFill>
        <p:spPr bwMode="auto">
          <a:xfrm>
            <a:off x="754900" y="1340768"/>
            <a:ext cx="751636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60212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parameters : 65 mA, 352.2 MHz, 1.1 Hz, 400 µs.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RFQ transverse emittance reconstruction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19775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 emittance was reconstructed using the 3 gradient method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1560" y="1855693"/>
            <a:ext cx="4176464" cy="4525635"/>
            <a:chOff x="611560" y="1855693"/>
            <a:chExt cx="4176464" cy="4525635"/>
          </a:xfrm>
        </p:grpSpPr>
        <p:grpSp>
          <p:nvGrpSpPr>
            <p:cNvPr id="6" name="Group 5"/>
            <p:cNvGrpSpPr/>
            <p:nvPr/>
          </p:nvGrpSpPr>
          <p:grpSpPr>
            <a:xfrm>
              <a:off x="611560" y="2348880"/>
              <a:ext cx="4176464" cy="4032448"/>
              <a:chOff x="480807" y="1370338"/>
              <a:chExt cx="6202113" cy="505561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807" y="1370338"/>
                <a:ext cx="3114522" cy="505561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8399" y="1370338"/>
                <a:ext cx="3114521" cy="505561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801612" y="1855693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Expected from simulations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77380" y="19634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Reconstructed</a:t>
              </a:r>
              <a:endParaRPr lang="en-US" sz="1400" dirty="0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56874"/>
              </p:ext>
            </p:extLst>
          </p:nvPr>
        </p:nvGraphicFramePr>
        <p:xfrm>
          <a:off x="5436096" y="2564904"/>
          <a:ext cx="3379277" cy="24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607"/>
                <a:gridCol w="1033335"/>
                <a:gridCol w="1033335"/>
              </a:tblGrid>
              <a:tr h="21602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Expected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Recons.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α</a:t>
                      </a:r>
                      <a:r>
                        <a:rPr lang="fr-FR" sz="1400" baseline="-25000" dirty="0" smtClean="0"/>
                        <a:t>x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1.35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β</a:t>
                      </a:r>
                      <a:r>
                        <a:rPr lang="en-GB" sz="1400" baseline="-25000" dirty="0" smtClean="0"/>
                        <a:t>x</a:t>
                      </a:r>
                      <a:r>
                        <a:rPr lang="en-GB" sz="1400" baseline="0" dirty="0" smtClean="0"/>
                        <a:t> (mm/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0.13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ε</a:t>
                      </a:r>
                      <a:r>
                        <a:rPr lang="fr-FR" sz="1400" baseline="-25000" dirty="0" smtClean="0"/>
                        <a:t>x</a:t>
                      </a:r>
                      <a:r>
                        <a:rPr lang="en-GB" sz="1400" baseline="0" dirty="0" smtClean="0"/>
                        <a:t> (</a:t>
                      </a:r>
                      <a:r>
                        <a:rPr lang="en-GB" sz="1400" baseline="0" dirty="0" err="1" smtClean="0"/>
                        <a:t>mm.mrad</a:t>
                      </a:r>
                      <a:r>
                        <a:rPr lang="en-GB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0.31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α</a:t>
                      </a:r>
                      <a:r>
                        <a:rPr lang="en-GB" sz="1400" baseline="-25000" dirty="0" smtClean="0"/>
                        <a:t>y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-1.56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-1.39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β</a:t>
                      </a:r>
                      <a:r>
                        <a:rPr lang="fr-FR" sz="1400" baseline="-25000" dirty="0" smtClean="0"/>
                        <a:t>y</a:t>
                      </a:r>
                      <a:r>
                        <a:rPr lang="en-GB" sz="1400" baseline="0" dirty="0" smtClean="0"/>
                        <a:t> (mm/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</a:t>
                      </a:r>
                      <a:endParaRPr 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ε</a:t>
                      </a:r>
                      <a:r>
                        <a:rPr lang="fr-FR" sz="1400" baseline="-25000" dirty="0" smtClean="0"/>
                        <a:t>y</a:t>
                      </a:r>
                      <a:r>
                        <a:rPr lang="en-GB" sz="1400" baseline="0" dirty="0" smtClean="0"/>
                        <a:t> (</a:t>
                      </a:r>
                      <a:r>
                        <a:rPr lang="en-GB" sz="1400" baseline="0" dirty="0" err="1" smtClean="0"/>
                        <a:t>mm.mrad</a:t>
                      </a:r>
                      <a:r>
                        <a:rPr lang="en-GB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04048" y="54452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are very close to our expectations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fast chopper in the MEBT</a:t>
            </a:r>
            <a:endParaRPr lang="en-US" sz="24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8" y="1395300"/>
            <a:ext cx="6879555" cy="12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9162" y="1555845"/>
            <a:ext cx="1694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GREEN=BUNCHER</a:t>
            </a:r>
          </a:p>
          <a:p>
            <a:r>
              <a:rPr lang="en-GB" sz="1400" dirty="0" smtClean="0"/>
              <a:t>BLUE = QUADS</a:t>
            </a:r>
          </a:p>
          <a:p>
            <a:r>
              <a:rPr lang="en-GB" sz="1400" dirty="0" smtClean="0"/>
              <a:t>RED = CHOPPER</a:t>
            </a:r>
          </a:p>
          <a:p>
            <a:r>
              <a:rPr lang="en-GB" sz="1400" dirty="0" smtClean="0"/>
              <a:t>GREY = DUMP</a:t>
            </a:r>
            <a:endParaRPr lang="en-GB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5" y="3272298"/>
            <a:ext cx="40973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99856" y="3292379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Linac4 at 352 MHz – PSB at 0.99 MHz</a:t>
            </a:r>
          </a:p>
          <a:p>
            <a:r>
              <a:rPr lang="en-US" dirty="0" smtClean="0"/>
              <a:t>-&gt; Remove 135 </a:t>
            </a:r>
            <a:r>
              <a:rPr lang="en-US" dirty="0" err="1" smtClean="0"/>
              <a:t>microbunches</a:t>
            </a:r>
            <a:r>
              <a:rPr lang="en-US" dirty="0" smtClean="0"/>
              <a:t> over 355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99856" y="4146587"/>
            <a:ext cx="3680178" cy="1684595"/>
            <a:chOff x="4799856" y="4146587"/>
            <a:chExt cx="3680178" cy="168459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73" b="51922"/>
            <a:stretch/>
          </p:blipFill>
          <p:spPr bwMode="auto">
            <a:xfrm>
              <a:off x="4799856" y="4146587"/>
              <a:ext cx="3680178" cy="132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5444380" y="5471142"/>
              <a:ext cx="2656011" cy="360040"/>
              <a:chOff x="5444381" y="5471142"/>
              <a:chExt cx="2556306" cy="36004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444381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82198" y="5471142"/>
                <a:ext cx="319893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99936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039321" y="5471142"/>
                <a:ext cx="319893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360900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92184" y="5508885"/>
              <a:ext cx="1037251" cy="280776"/>
              <a:chOff x="5592184" y="5508885"/>
              <a:chExt cx="1037251" cy="28077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592184" y="5512662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220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053371" y="5508885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135</a:t>
                </a:r>
                <a:endParaRPr lang="en-US" sz="12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577480" y="5503096"/>
              <a:ext cx="1058271" cy="280776"/>
              <a:chOff x="5571164" y="5508885"/>
              <a:chExt cx="1058271" cy="28077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71164" y="5512662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220</a:t>
                </a:r>
                <a:endParaRPr lang="en-US" sz="12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053371" y="5508885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135</a:t>
                </a:r>
                <a:endParaRPr lang="en-US" sz="12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564068" y="5506873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220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 MeV test stand is a success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3877" y="4365104"/>
            <a:ext cx="8424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Better understanding of the LEBT dynamics</a:t>
            </a:r>
          </a:p>
          <a:p>
            <a:r>
              <a:rPr lang="en-US" dirty="0" smtClean="0"/>
              <a:t>RFQ as expected</a:t>
            </a:r>
          </a:p>
          <a:p>
            <a:r>
              <a:rPr lang="en-US" dirty="0" smtClean="0"/>
              <a:t>100% chopper efficiency – 10 ns </a:t>
            </a:r>
          </a:p>
          <a:p>
            <a:r>
              <a:rPr lang="en-US" dirty="0" smtClean="0"/>
              <a:t>Beam dynamics models and tracking codes validated</a:t>
            </a:r>
          </a:p>
          <a:p>
            <a:r>
              <a:rPr lang="en-US" dirty="0" smtClean="0"/>
              <a:t>Commissioning strategy and measurements techniques are OK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48" y="1231186"/>
            <a:ext cx="3377453" cy="296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234297" y="2388939"/>
            <a:ext cx="864096" cy="64807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Still 157 MeV to go…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9531" y="1268760"/>
            <a:ext cx="8424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MeV commissioning in the tunnel starting in 2 weeks</a:t>
            </a:r>
          </a:p>
          <a:p>
            <a:r>
              <a:rPr lang="en-US" dirty="0"/>
              <a:t>	</a:t>
            </a:r>
            <a:r>
              <a:rPr lang="en-US" dirty="0" smtClean="0"/>
              <a:t>Time resolved measurement of chopping on the ns scale</a:t>
            </a:r>
          </a:p>
          <a:p>
            <a:r>
              <a:rPr lang="en-US" dirty="0"/>
              <a:t>	</a:t>
            </a:r>
            <a:r>
              <a:rPr lang="en-US" dirty="0" smtClean="0"/>
              <a:t>Spectrometry / Time Of Flight</a:t>
            </a:r>
          </a:p>
          <a:p>
            <a:r>
              <a:rPr lang="en-US" dirty="0"/>
              <a:t>	</a:t>
            </a:r>
            <a:r>
              <a:rPr lang="en-US" dirty="0" smtClean="0"/>
              <a:t>Matching to DTL and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buncher</a:t>
            </a:r>
            <a:r>
              <a:rPr lang="en-US" dirty="0" smtClean="0"/>
              <a:t> cavity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Beam commissioning interlaced with installation period until end 2015</a:t>
            </a:r>
          </a:p>
          <a:p>
            <a:endParaRPr lang="en-US" dirty="0"/>
          </a:p>
          <a:p>
            <a:r>
              <a:rPr lang="en-US" dirty="0" smtClean="0"/>
              <a:t>Connection to PSB foreseen in 2017-18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40" y="3573256"/>
            <a:ext cx="37433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51916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a long …</a:t>
            </a:r>
          </a:p>
          <a:p>
            <a:r>
              <a:rPr lang="en-US" dirty="0"/>
              <a:t>	</a:t>
            </a:r>
            <a:r>
              <a:rPr lang="en-US" dirty="0" smtClean="0"/>
              <a:t>… but quite straight way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113525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286" y="76200"/>
            <a:ext cx="1135514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2093" y="1295181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Reserve slides</a:t>
            </a: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  <a:p>
            <a:pPr algn="ctr"/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LINAC4 - layout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7308304" cy="4521500"/>
          </a:xfrm>
          <a:prstGeom prst="rect">
            <a:avLst/>
          </a:prstGeom>
        </p:spPr>
      </p:pic>
      <p:sp>
        <p:nvSpPr>
          <p:cNvPr id="7" name="Text Box 332"/>
          <p:cNvSpPr txBox="1">
            <a:spLocks noChangeArrowheads="1"/>
          </p:cNvSpPr>
          <p:nvPr/>
        </p:nvSpPr>
        <p:spPr bwMode="auto">
          <a:xfrm>
            <a:off x="179512" y="3219389"/>
            <a:ext cx="1584175" cy="210536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fr-FR" sz="1600" dirty="0">
                <a:solidFill>
                  <a:srgbClr val="00B050"/>
                </a:solidFill>
                <a:cs typeface="Times New Roman" pitchFamily="18" charset="0"/>
              </a:rPr>
              <a:t>-mode </a:t>
            </a:r>
            <a:r>
              <a:rPr lang="fr-FR" sz="1600" dirty="0" smtClean="0">
                <a:solidFill>
                  <a:srgbClr val="00B050"/>
                </a:solidFill>
                <a:cs typeface="Times New Roman" pitchFamily="18" charset="0"/>
              </a:rPr>
              <a:t>Structure </a:t>
            </a:r>
          </a:p>
          <a:p>
            <a:pPr eaLnBrk="0" hangingPunct="0"/>
            <a:r>
              <a:rPr lang="fr-FR" sz="1600" dirty="0" smtClean="0">
                <a:solidFill>
                  <a:srgbClr val="00B050"/>
                </a:solidFill>
                <a:cs typeface="Times New Roman" pitchFamily="18" charset="0"/>
              </a:rPr>
              <a:t>160 MeV</a:t>
            </a:r>
            <a:endParaRPr lang="en-US" sz="1600" dirty="0">
              <a:solidFill>
                <a:srgbClr val="00B050"/>
              </a:solidFill>
            </a:endParaRPr>
          </a:p>
          <a:p>
            <a:pPr eaLnBrk="0" hangingPunct="0"/>
            <a:r>
              <a:rPr lang="fr-FR" sz="1600" dirty="0">
                <a:solidFill>
                  <a:prstClr val="black"/>
                </a:solidFill>
                <a:cs typeface="Times New Roman" pitchFamily="18" charset="0"/>
              </a:rPr>
              <a:t>12 Modules</a:t>
            </a:r>
            <a:endParaRPr lang="en-US" sz="1600" dirty="0">
              <a:solidFill>
                <a:prstClr val="black"/>
              </a:solidFill>
            </a:endParaRPr>
          </a:p>
          <a:p>
            <a:pPr eaLnBrk="0" hangingPunct="0"/>
            <a:r>
              <a:rPr lang="fr-FR" sz="1600" dirty="0" smtClean="0">
                <a:solidFill>
                  <a:srgbClr val="C00000"/>
                </a:solidFill>
                <a:cs typeface="Times New Roman" pitchFamily="18" charset="0"/>
              </a:rPr>
              <a:t>8 Klystrons</a:t>
            </a:r>
          </a:p>
          <a:p>
            <a:pPr eaLnBrk="0" hangingPunct="0"/>
            <a:r>
              <a:rPr lang="fr-FR" sz="1600" dirty="0" smtClean="0">
                <a:solidFill>
                  <a:srgbClr val="C00000"/>
                </a:solidFill>
                <a:cs typeface="Times New Roman" pitchFamily="18" charset="0"/>
              </a:rPr>
              <a:t>12 EMQ</a:t>
            </a:r>
          </a:p>
          <a:p>
            <a:pPr eaLnBrk="0" hangingPunct="0"/>
            <a:r>
              <a:rPr lang="fr-FR" sz="1600" dirty="0" smtClean="0">
                <a:solidFill>
                  <a:srgbClr val="C00000"/>
                </a:solidFill>
                <a:cs typeface="Times New Roman" pitchFamily="18" charset="0"/>
              </a:rPr>
              <a:t>12 </a:t>
            </a:r>
            <a:r>
              <a:rPr lang="fr-FR" sz="1600" dirty="0" err="1" smtClean="0">
                <a:solidFill>
                  <a:srgbClr val="C00000"/>
                </a:solidFill>
                <a:cs typeface="Times New Roman" pitchFamily="18" charset="0"/>
              </a:rPr>
              <a:t>steerers</a:t>
            </a:r>
            <a:endParaRPr lang="fr-FR" sz="16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dirty="0" smtClean="0">
                <a:solidFill>
                  <a:prstClr val="black"/>
                </a:solidFill>
                <a:cs typeface="Times New Roman" pitchFamily="18" charset="0"/>
              </a:rPr>
              <a:t>23 </a:t>
            </a:r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m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Text Box 333"/>
          <p:cNvSpPr txBox="1">
            <a:spLocks noChangeArrowheads="1"/>
          </p:cNvSpPr>
          <p:nvPr/>
        </p:nvSpPr>
        <p:spPr bwMode="auto">
          <a:xfrm>
            <a:off x="2195736" y="4105574"/>
            <a:ext cx="1512168" cy="254826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dirty="0">
                <a:solidFill>
                  <a:srgbClr val="00B050"/>
                </a:solidFill>
                <a:cs typeface="Times New Roman" pitchFamily="18" charset="0"/>
              </a:rPr>
              <a:t>Cell-Coupled Drift Tube </a:t>
            </a:r>
            <a:r>
              <a:rPr lang="en-US" sz="1600" dirty="0" err="1" smtClean="0">
                <a:solidFill>
                  <a:srgbClr val="00B050"/>
                </a:solidFill>
                <a:cs typeface="Times New Roman" pitchFamily="18" charset="0"/>
              </a:rPr>
              <a:t>Linac</a:t>
            </a:r>
            <a:endParaRPr lang="en-US" sz="1600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dirty="0" smtClean="0">
                <a:solidFill>
                  <a:srgbClr val="00B050"/>
                </a:solidFill>
                <a:cs typeface="Times New Roman" pitchFamily="18" charset="0"/>
              </a:rPr>
              <a:t>100 MeV</a:t>
            </a:r>
            <a:endParaRPr lang="en-US" sz="1600" dirty="0">
              <a:solidFill>
                <a:srgbClr val="00B050"/>
              </a:solidFill>
            </a:endParaRP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7 </a:t>
            </a:r>
            <a:r>
              <a:rPr lang="en-US" sz="1600" dirty="0" smtClean="0">
                <a:solidFill>
                  <a:prstClr val="black"/>
                </a:solidFill>
                <a:cs typeface="Times New Roman" pitchFamily="18" charset="0"/>
              </a:rPr>
              <a:t>Modules</a:t>
            </a: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7 Klystrons</a:t>
            </a:r>
            <a:endParaRPr lang="en-US" sz="1600" dirty="0">
              <a:solidFill>
                <a:srgbClr val="C00000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7 EMQ</a:t>
            </a: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7 </a:t>
            </a:r>
            <a:r>
              <a:rPr lang="en-US" sz="1600" dirty="0" err="1" smtClean="0">
                <a:solidFill>
                  <a:srgbClr val="C00000"/>
                </a:solidFill>
                <a:cs typeface="Times New Roman" pitchFamily="18" charset="0"/>
              </a:rPr>
              <a:t>steerers</a:t>
            </a:r>
            <a:endParaRPr lang="en-US" sz="16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dirty="0" smtClean="0">
                <a:cs typeface="Times New Roman" pitchFamily="18" charset="0"/>
              </a:rPr>
              <a:t>14 PMQ</a:t>
            </a:r>
          </a:p>
          <a:p>
            <a:pPr eaLnBrk="0" hangingPunct="0"/>
            <a:r>
              <a:rPr lang="en-US" sz="1600" dirty="0" smtClean="0">
                <a:solidFill>
                  <a:prstClr val="black"/>
                </a:solidFill>
                <a:cs typeface="Times New Roman" pitchFamily="18" charset="0"/>
              </a:rPr>
              <a:t>25 </a:t>
            </a:r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m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 Box 334"/>
          <p:cNvSpPr txBox="1">
            <a:spLocks noChangeArrowheads="1"/>
          </p:cNvSpPr>
          <p:nvPr/>
        </p:nvSpPr>
        <p:spPr bwMode="auto">
          <a:xfrm>
            <a:off x="5076056" y="2281972"/>
            <a:ext cx="1641077" cy="222714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dirty="0">
                <a:solidFill>
                  <a:srgbClr val="00B050"/>
                </a:solidFill>
                <a:cs typeface="Times New Roman" pitchFamily="18" charset="0"/>
              </a:rPr>
              <a:t>Drift Tube </a:t>
            </a:r>
            <a:r>
              <a:rPr lang="en-US" sz="1600" dirty="0" err="1" smtClean="0">
                <a:solidFill>
                  <a:srgbClr val="00B050"/>
                </a:solidFill>
                <a:cs typeface="Times New Roman" pitchFamily="18" charset="0"/>
              </a:rPr>
              <a:t>Linac</a:t>
            </a:r>
            <a:endParaRPr lang="en-US" sz="1600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dirty="0" smtClean="0">
                <a:solidFill>
                  <a:srgbClr val="00B050"/>
                </a:solidFill>
                <a:cs typeface="Times New Roman" pitchFamily="18" charset="0"/>
              </a:rPr>
              <a:t>50 MeV </a:t>
            </a:r>
            <a:endParaRPr lang="en-US" sz="1600" dirty="0">
              <a:solidFill>
                <a:srgbClr val="00B050"/>
              </a:solidFill>
            </a:endParaRP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3 </a:t>
            </a:r>
            <a:r>
              <a:rPr lang="en-US" sz="1600" dirty="0" smtClean="0">
                <a:solidFill>
                  <a:prstClr val="black"/>
                </a:solidFill>
                <a:cs typeface="Times New Roman" pitchFamily="18" charset="0"/>
              </a:rPr>
              <a:t>Tanks</a:t>
            </a: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3 Klystrons</a:t>
            </a: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1 </a:t>
            </a:r>
            <a:r>
              <a:rPr lang="en-US" sz="1600" dirty="0">
                <a:solidFill>
                  <a:srgbClr val="C00000"/>
                </a:solidFill>
                <a:cs typeface="Times New Roman" pitchFamily="18" charset="0"/>
              </a:rPr>
              <a:t>EMQ </a:t>
            </a:r>
            <a:endParaRPr lang="en-US" sz="16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2 </a:t>
            </a:r>
            <a:r>
              <a:rPr lang="en-US" sz="1600" dirty="0" err="1" smtClean="0">
                <a:solidFill>
                  <a:srgbClr val="C00000"/>
                </a:solidFill>
                <a:cs typeface="Times New Roman" pitchFamily="18" charset="0"/>
              </a:rPr>
              <a:t>steerers</a:t>
            </a:r>
            <a:endParaRPr lang="en-US" sz="1600" dirty="0">
              <a:solidFill>
                <a:srgbClr val="C00000"/>
              </a:solidFill>
            </a:endParaRPr>
          </a:p>
          <a:p>
            <a:pPr eaLnBrk="0" hangingPunct="0"/>
            <a:r>
              <a:rPr lang="en-US" sz="1600" dirty="0" smtClean="0">
                <a:cs typeface="Times New Roman" pitchFamily="18" charset="0"/>
              </a:rPr>
              <a:t>114 PMQ</a:t>
            </a:r>
            <a:endParaRPr lang="en-US" sz="1600" dirty="0"/>
          </a:p>
          <a:p>
            <a:pPr eaLnBrk="0" hangingPunct="0"/>
            <a:r>
              <a:rPr lang="en-US" sz="1600" dirty="0" smtClean="0">
                <a:solidFill>
                  <a:prstClr val="black"/>
                </a:solidFill>
                <a:cs typeface="Times New Roman" pitchFamily="18" charset="0"/>
              </a:rPr>
              <a:t>19 </a:t>
            </a:r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m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2286919"/>
            <a:ext cx="1763688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err="1" smtClean="0">
                <a:solidFill>
                  <a:srgbClr val="00B050"/>
                </a:solidFill>
              </a:rPr>
              <a:t>Preinjector</a:t>
            </a:r>
            <a:endParaRPr lang="en-GB" u="sng" dirty="0" smtClean="0">
              <a:solidFill>
                <a:srgbClr val="00B050"/>
              </a:solidFill>
            </a:endParaRPr>
          </a:p>
          <a:p>
            <a:r>
              <a:rPr lang="en-GB" u="sng" dirty="0" smtClean="0">
                <a:solidFill>
                  <a:srgbClr val="00B050"/>
                </a:solidFill>
              </a:rPr>
              <a:t>3 MeV</a:t>
            </a:r>
          </a:p>
          <a:p>
            <a:r>
              <a:rPr lang="en-GB" dirty="0" smtClean="0"/>
              <a:t>Source(s)</a:t>
            </a:r>
          </a:p>
          <a:p>
            <a:r>
              <a:rPr lang="en-GB" dirty="0" smtClean="0"/>
              <a:t>2 solenoids</a:t>
            </a:r>
          </a:p>
          <a:p>
            <a:r>
              <a:rPr lang="en-GB" dirty="0" smtClean="0"/>
              <a:t>RFQ</a:t>
            </a:r>
          </a:p>
          <a:p>
            <a:pPr eaLnBrk="0" hangingPunct="0"/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11 EMQ</a:t>
            </a:r>
            <a:endParaRPr lang="en-US" dirty="0">
              <a:solidFill>
                <a:prstClr val="black"/>
              </a:solidFill>
            </a:endParaRPr>
          </a:p>
          <a:p>
            <a:pPr eaLnBrk="0" hangingPunct="0"/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3 Cavities</a:t>
            </a:r>
            <a:endParaRPr lang="en-US" dirty="0">
              <a:solidFill>
                <a:prstClr val="black"/>
              </a:solidFill>
            </a:endParaRPr>
          </a:p>
          <a:p>
            <a:pPr eaLnBrk="0" hangingPunct="0"/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2 Chopper </a:t>
            </a:r>
            <a:r>
              <a:rPr lang="en-US" dirty="0" smtClean="0">
                <a:solidFill>
                  <a:prstClr val="black"/>
                </a:solidFill>
                <a:cs typeface="Times New Roman" pitchFamily="18" charset="0"/>
              </a:rPr>
              <a:t>units</a:t>
            </a:r>
          </a:p>
          <a:p>
            <a:pPr eaLnBrk="0" hangingPunct="0"/>
            <a:r>
              <a:rPr lang="en-US" dirty="0" smtClean="0">
                <a:solidFill>
                  <a:prstClr val="black"/>
                </a:solidFill>
                <a:cs typeface="Times New Roman" pitchFamily="18" charset="0"/>
              </a:rPr>
              <a:t>dump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Transverse </a:t>
            </a:r>
            <a:r>
              <a:rPr lang="en-GB" dirty="0" err="1" smtClean="0"/>
              <a:t>emittance</a:t>
            </a:r>
            <a:r>
              <a:rPr lang="en-GB" dirty="0" smtClean="0"/>
              <a:t>-direct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398885" cy="416592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4426151" cy="41917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53251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Yellow </a:t>
            </a:r>
            <a:r>
              <a:rPr lang="en-GB" dirty="0"/>
              <a:t>=</a:t>
            </a:r>
            <a:r>
              <a:rPr lang="en-GB" dirty="0" smtClean="0"/>
              <a:t> measured with protons , pink = simulations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5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3600" dirty="0" smtClean="0"/>
              <a:t>Tunnel – from high-energy side</a:t>
            </a:r>
            <a:endParaRPr lang="en-US" sz="3600" dirty="0"/>
          </a:p>
        </p:txBody>
      </p:sp>
      <p:pic>
        <p:nvPicPr>
          <p:cNvPr id="5122" name="Picture 2" descr="C:\LINAC4_civil_engineering\building_progress\16_05_12\SL70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638390" cy="5728792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sz="3600" b="1"/>
              <a:t>TIME-RESOLVED MEASUREMENTS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50825" y="1412875"/>
            <a:ext cx="771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000" u="sng">
                <a:latin typeface="Times" pitchFamily="18" charset="0"/>
              </a:rPr>
              <a:t>Objective :</a:t>
            </a:r>
            <a:r>
              <a:rPr lang="en-US" altLang="en-US" sz="2000">
                <a:latin typeface="Times" pitchFamily="18" charset="0"/>
              </a:rPr>
              <a:t>   Verify the correct functioning of the chopper line.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4213" name="Group 5"/>
          <p:cNvGrpSpPr>
            <a:grpSpLocks/>
          </p:cNvGrpSpPr>
          <p:nvPr/>
        </p:nvGrpSpPr>
        <p:grpSpPr bwMode="auto">
          <a:xfrm>
            <a:off x="971550" y="2349500"/>
            <a:ext cx="5943600" cy="1858963"/>
            <a:chOff x="2880" y="4393"/>
            <a:chExt cx="9360" cy="2927"/>
          </a:xfrm>
        </p:grpSpPr>
        <p:sp>
          <p:nvSpPr>
            <p:cNvPr id="94214" name="Line 6"/>
            <p:cNvSpPr>
              <a:spLocks noChangeShapeType="1"/>
            </p:cNvSpPr>
            <p:nvPr/>
          </p:nvSpPr>
          <p:spPr bwMode="auto">
            <a:xfrm>
              <a:off x="2880" y="5473"/>
              <a:ext cx="9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15" name="Rectangle 7"/>
            <p:cNvSpPr>
              <a:spLocks noChangeArrowheads="1"/>
            </p:cNvSpPr>
            <p:nvPr/>
          </p:nvSpPr>
          <p:spPr bwMode="auto">
            <a:xfrm>
              <a:off x="396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16" name="Rectangle 8"/>
            <p:cNvSpPr>
              <a:spLocks noChangeArrowheads="1"/>
            </p:cNvSpPr>
            <p:nvPr/>
          </p:nvSpPr>
          <p:spPr bwMode="auto">
            <a:xfrm>
              <a:off x="432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468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18" name="Rectangle 10"/>
            <p:cNvSpPr>
              <a:spLocks noChangeArrowheads="1"/>
            </p:cNvSpPr>
            <p:nvPr/>
          </p:nvSpPr>
          <p:spPr bwMode="auto">
            <a:xfrm>
              <a:off x="504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19" name="Rectangle 11"/>
            <p:cNvSpPr>
              <a:spLocks noChangeArrowheads="1"/>
            </p:cNvSpPr>
            <p:nvPr/>
          </p:nvSpPr>
          <p:spPr bwMode="auto">
            <a:xfrm>
              <a:off x="540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0" name="Rectangle 12"/>
            <p:cNvSpPr>
              <a:spLocks noChangeArrowheads="1"/>
            </p:cNvSpPr>
            <p:nvPr/>
          </p:nvSpPr>
          <p:spPr bwMode="auto">
            <a:xfrm>
              <a:off x="576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1" name="Rectangle 13"/>
            <p:cNvSpPr>
              <a:spLocks noChangeArrowheads="1"/>
            </p:cNvSpPr>
            <p:nvPr/>
          </p:nvSpPr>
          <p:spPr bwMode="auto">
            <a:xfrm>
              <a:off x="612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2" name="Rectangle 14"/>
            <p:cNvSpPr>
              <a:spLocks noChangeArrowheads="1"/>
            </p:cNvSpPr>
            <p:nvPr/>
          </p:nvSpPr>
          <p:spPr bwMode="auto">
            <a:xfrm>
              <a:off x="648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3" name="Rectangle 15"/>
            <p:cNvSpPr>
              <a:spLocks noChangeArrowheads="1"/>
            </p:cNvSpPr>
            <p:nvPr/>
          </p:nvSpPr>
          <p:spPr bwMode="auto">
            <a:xfrm>
              <a:off x="684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4" name="Rectangle 16"/>
            <p:cNvSpPr>
              <a:spLocks noChangeArrowheads="1"/>
            </p:cNvSpPr>
            <p:nvPr/>
          </p:nvSpPr>
          <p:spPr bwMode="auto">
            <a:xfrm>
              <a:off x="720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5" name="Rectangle 17"/>
            <p:cNvSpPr>
              <a:spLocks noChangeArrowheads="1"/>
            </p:cNvSpPr>
            <p:nvPr/>
          </p:nvSpPr>
          <p:spPr bwMode="auto">
            <a:xfrm>
              <a:off x="756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6" name="Rectangle 18"/>
            <p:cNvSpPr>
              <a:spLocks noChangeArrowheads="1"/>
            </p:cNvSpPr>
            <p:nvPr/>
          </p:nvSpPr>
          <p:spPr bwMode="auto">
            <a:xfrm>
              <a:off x="792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7" name="Rectangle 19"/>
            <p:cNvSpPr>
              <a:spLocks noChangeArrowheads="1"/>
            </p:cNvSpPr>
            <p:nvPr/>
          </p:nvSpPr>
          <p:spPr bwMode="auto">
            <a:xfrm>
              <a:off x="828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8" name="Rectangle 20"/>
            <p:cNvSpPr>
              <a:spLocks noChangeArrowheads="1"/>
            </p:cNvSpPr>
            <p:nvPr/>
          </p:nvSpPr>
          <p:spPr bwMode="auto">
            <a:xfrm>
              <a:off x="864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29" name="Rectangle 21"/>
            <p:cNvSpPr>
              <a:spLocks noChangeArrowheads="1"/>
            </p:cNvSpPr>
            <p:nvPr/>
          </p:nvSpPr>
          <p:spPr bwMode="auto">
            <a:xfrm>
              <a:off x="900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0" name="Rectangle 22"/>
            <p:cNvSpPr>
              <a:spLocks noChangeArrowheads="1"/>
            </p:cNvSpPr>
            <p:nvPr/>
          </p:nvSpPr>
          <p:spPr bwMode="auto">
            <a:xfrm>
              <a:off x="9360" y="4393"/>
              <a:ext cx="12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1" name="Rectangle 23"/>
            <p:cNvSpPr>
              <a:spLocks noChangeArrowheads="1"/>
            </p:cNvSpPr>
            <p:nvPr/>
          </p:nvSpPr>
          <p:spPr bwMode="auto">
            <a:xfrm>
              <a:off x="972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2" name="Rectangle 24"/>
            <p:cNvSpPr>
              <a:spLocks noChangeArrowheads="1"/>
            </p:cNvSpPr>
            <p:nvPr/>
          </p:nvSpPr>
          <p:spPr bwMode="auto">
            <a:xfrm>
              <a:off x="1008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3" name="Rectangle 25"/>
            <p:cNvSpPr>
              <a:spLocks noChangeArrowheads="1"/>
            </p:cNvSpPr>
            <p:nvPr/>
          </p:nvSpPr>
          <p:spPr bwMode="auto">
            <a:xfrm>
              <a:off x="1044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4" name="Rectangle 26"/>
            <p:cNvSpPr>
              <a:spLocks noChangeArrowheads="1"/>
            </p:cNvSpPr>
            <p:nvPr/>
          </p:nvSpPr>
          <p:spPr bwMode="auto">
            <a:xfrm>
              <a:off x="1080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>
              <a:off x="11160" y="4393"/>
              <a:ext cx="120" cy="10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36" name="Line 28"/>
            <p:cNvSpPr>
              <a:spLocks noChangeShapeType="1"/>
            </p:cNvSpPr>
            <p:nvPr/>
          </p:nvSpPr>
          <p:spPr bwMode="auto">
            <a:xfrm>
              <a:off x="3960" y="5473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7" name="Line 29"/>
            <p:cNvSpPr>
              <a:spLocks noChangeShapeType="1"/>
            </p:cNvSpPr>
            <p:nvPr/>
          </p:nvSpPr>
          <p:spPr bwMode="auto">
            <a:xfrm>
              <a:off x="4320" y="5473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8" name="Line 30"/>
            <p:cNvSpPr>
              <a:spLocks noChangeShapeType="1"/>
            </p:cNvSpPr>
            <p:nvPr/>
          </p:nvSpPr>
          <p:spPr bwMode="auto">
            <a:xfrm>
              <a:off x="3360" y="6553"/>
              <a:ext cx="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9" name="Line 31"/>
            <p:cNvSpPr>
              <a:spLocks noChangeShapeType="1"/>
            </p:cNvSpPr>
            <p:nvPr/>
          </p:nvSpPr>
          <p:spPr bwMode="auto">
            <a:xfrm flipH="1">
              <a:off x="4320" y="6553"/>
              <a:ext cx="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0" name="Text Box 32"/>
            <p:cNvSpPr txBox="1">
              <a:spLocks noChangeArrowheads="1"/>
            </p:cNvSpPr>
            <p:nvPr/>
          </p:nvSpPr>
          <p:spPr bwMode="auto">
            <a:xfrm>
              <a:off x="3480" y="6600"/>
              <a:ext cx="167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en-US" sz="2400">
                  <a:solidFill>
                    <a:srgbClr val="000000"/>
                  </a:solidFill>
                  <a:cs typeface="Times New Roman" pitchFamily="18" charset="0"/>
                </a:rPr>
                <a:t>2.84 ns</a:t>
              </a:r>
              <a:endParaRPr lang="en-US" altLang="en-US"/>
            </a:p>
          </p:txBody>
        </p:sp>
        <p:sp>
          <p:nvSpPr>
            <p:cNvPr id="94241" name="Rectangle 33"/>
            <p:cNvSpPr>
              <a:spLocks noChangeArrowheads="1"/>
            </p:cNvSpPr>
            <p:nvPr/>
          </p:nvSpPr>
          <p:spPr bwMode="auto">
            <a:xfrm>
              <a:off x="5760" y="5232"/>
              <a:ext cx="120" cy="241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4242" name="Text Box 34"/>
            <p:cNvSpPr txBox="1">
              <a:spLocks noChangeArrowheads="1"/>
            </p:cNvSpPr>
            <p:nvPr/>
          </p:nvSpPr>
          <p:spPr bwMode="auto">
            <a:xfrm>
              <a:off x="7775" y="6022"/>
              <a:ext cx="2510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en-US" sz="2000">
                  <a:solidFill>
                    <a:srgbClr val="000000"/>
                  </a:solidFill>
                  <a:cs typeface="Times New Roman" pitchFamily="18" charset="0"/>
                </a:rPr>
                <a:t>1.15×10</a:t>
              </a:r>
              <a:r>
                <a:rPr lang="en-US" altLang="en-US" sz="2000" baseline="30000">
                  <a:solidFill>
                    <a:srgbClr val="000000"/>
                  </a:solidFill>
                  <a:cs typeface="Times New Roman" pitchFamily="18" charset="0"/>
                </a:rPr>
                <a:t>9</a:t>
              </a:r>
              <a:r>
                <a:rPr lang="en-US" altLang="en-US" sz="2000">
                  <a:solidFill>
                    <a:srgbClr val="000000"/>
                  </a:solidFill>
                  <a:cs typeface="Times New Roman" pitchFamily="18" charset="0"/>
                </a:rPr>
                <a:t> ions</a:t>
              </a:r>
              <a:endParaRPr lang="en-US" altLang="en-US"/>
            </a:p>
          </p:txBody>
        </p:sp>
        <p:sp>
          <p:nvSpPr>
            <p:cNvPr id="94243" name="Text Box 35"/>
            <p:cNvSpPr txBox="1">
              <a:spLocks noChangeArrowheads="1"/>
            </p:cNvSpPr>
            <p:nvPr/>
          </p:nvSpPr>
          <p:spPr bwMode="auto">
            <a:xfrm>
              <a:off x="5735" y="6000"/>
              <a:ext cx="1585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en-US" sz="2000">
                  <a:solidFill>
                    <a:srgbClr val="000000"/>
                  </a:solidFill>
                  <a:cs typeface="Times New Roman" pitchFamily="18" charset="0"/>
                </a:rPr>
                <a:t>10</a:t>
              </a:r>
              <a:r>
                <a:rPr lang="en-US" altLang="en-US" sz="2000" baseline="3000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r>
                <a:rPr lang="en-US" altLang="en-US" sz="2000">
                  <a:solidFill>
                    <a:srgbClr val="000000"/>
                  </a:solidFill>
                  <a:cs typeface="Times New Roman" pitchFamily="18" charset="0"/>
                </a:rPr>
                <a:t> ions</a:t>
              </a:r>
              <a:endParaRPr lang="en-US" altLang="en-US"/>
            </a:p>
          </p:txBody>
        </p:sp>
        <p:sp>
          <p:nvSpPr>
            <p:cNvPr id="94244" name="Line 36"/>
            <p:cNvSpPr>
              <a:spLocks noChangeShapeType="1"/>
            </p:cNvSpPr>
            <p:nvPr/>
          </p:nvSpPr>
          <p:spPr bwMode="auto">
            <a:xfrm flipH="1" flipV="1">
              <a:off x="5880" y="5640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5" name="Line 37"/>
            <p:cNvSpPr>
              <a:spLocks noChangeShapeType="1"/>
            </p:cNvSpPr>
            <p:nvPr/>
          </p:nvSpPr>
          <p:spPr bwMode="auto">
            <a:xfrm flipH="1" flipV="1">
              <a:off x="7680" y="5640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46" name="Rectangle 38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94247" name="Rectangle 39"/>
          <p:cNvSpPr>
            <a:spLocks noChangeArrowheads="1"/>
          </p:cNvSpPr>
          <p:nvPr/>
        </p:nvSpPr>
        <p:spPr bwMode="auto">
          <a:xfrm>
            <a:off x="684213" y="5005388"/>
            <a:ext cx="72723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buFontTx/>
              <a:buChar char="•"/>
            </a:pPr>
            <a:r>
              <a:rPr lang="en-US" altLang="en-US" sz="2000" b="1">
                <a:latin typeface="Times" pitchFamily="18" charset="0"/>
              </a:rPr>
              <a:t>Measure residual H- in (not completely) chopped buckets with a</a:t>
            </a:r>
          </a:p>
          <a:p>
            <a:pPr algn="ctr"/>
            <a:r>
              <a:rPr lang="en-US" altLang="en-US" sz="2000" b="1">
                <a:latin typeface="Times" pitchFamily="18" charset="0"/>
              </a:rPr>
              <a:t>sensitivity of ~10</a:t>
            </a:r>
            <a:r>
              <a:rPr lang="en-US" altLang="en-US" sz="2000" b="1" baseline="30000">
                <a:latin typeface="Times" pitchFamily="18" charset="0"/>
              </a:rPr>
              <a:t>4</a:t>
            </a:r>
            <a:r>
              <a:rPr lang="en-US" altLang="en-US" sz="2000">
                <a:latin typeface="Times" pitchFamily="18" charset="0"/>
              </a:rPr>
              <a:t> </a:t>
            </a:r>
            <a:r>
              <a:rPr lang="en-US" altLang="en-US" sz="2000" b="1">
                <a:latin typeface="Times" pitchFamily="18" charset="0"/>
              </a:rPr>
              <a:t> ions, in the vicinity of full bunches (10</a:t>
            </a:r>
            <a:r>
              <a:rPr lang="en-US" altLang="en-US" sz="2000" b="1" baseline="30000">
                <a:latin typeface="Times" pitchFamily="18" charset="0"/>
              </a:rPr>
              <a:t>9</a:t>
            </a:r>
            <a:r>
              <a:rPr lang="en-US" altLang="en-US" sz="2000" b="1">
                <a:latin typeface="Times" pitchFamily="18" charset="0"/>
              </a:rPr>
              <a:t> ions).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Times" pitchFamily="18" charset="0"/>
              </a:rPr>
              <a:t>Detector must be turned ON/OFF within 1ns, gating ratio.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Times" pitchFamily="18" charset="0"/>
              </a:rPr>
              <a:t>Suppress un-chopped buckets (1.15 x 10</a:t>
            </a:r>
            <a:r>
              <a:rPr lang="en-US" altLang="en-US" sz="2000" b="1" baseline="30000">
                <a:latin typeface="Times" pitchFamily="18" charset="0"/>
              </a:rPr>
              <a:t>9</a:t>
            </a:r>
            <a:r>
              <a:rPr lang="en-US" altLang="en-US" sz="2000" b="1">
                <a:latin typeface="Times" pitchFamily="18" charset="0"/>
              </a:rPr>
              <a:t> H</a:t>
            </a:r>
            <a:r>
              <a:rPr lang="en-US" altLang="en-US" sz="2000" b="1" baseline="30000">
                <a:latin typeface="Times" pitchFamily="18" charset="0"/>
              </a:rPr>
              <a:t>-</a:t>
            </a:r>
            <a:r>
              <a:rPr lang="en-US" altLang="en-US" sz="2000" b="1">
                <a:latin typeface="Times" pitchFamily="18" charset="0"/>
              </a:rPr>
              <a:t> ions).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792480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62000" cy="767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76200"/>
            <a:ext cx="762000" cy="767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600200" y="152400"/>
            <a:ext cx="58674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The « </a:t>
            </a:r>
            <a:r>
              <a:rPr lang="fr-FR" sz="2800" dirty="0" err="1">
                <a:latin typeface="+mj-lt"/>
                <a:ea typeface="+mj-ea"/>
                <a:cs typeface="+mj-cs"/>
              </a:rPr>
              <a:t>Forward</a:t>
            </a:r>
            <a:r>
              <a:rPr lang="fr-FR" sz="2800" dirty="0">
                <a:latin typeface="+mj-lt"/>
                <a:ea typeface="+mj-ea"/>
                <a:cs typeface="+mj-cs"/>
              </a:rPr>
              <a:t> </a:t>
            </a:r>
            <a:r>
              <a:rPr lang="fr-FR" sz="2800" dirty="0" err="1">
                <a:latin typeface="+mj-lt"/>
                <a:ea typeface="+mj-ea"/>
                <a:cs typeface="+mj-cs"/>
              </a:rPr>
              <a:t>Method</a:t>
            </a:r>
            <a:r>
              <a:rPr lang="fr-FR" sz="2800" dirty="0">
                <a:latin typeface="+mj-lt"/>
                <a:ea typeface="+mj-ea"/>
                <a:cs typeface="+mj-cs"/>
              </a:rPr>
              <a:t> »</a:t>
            </a: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862013" y="946150"/>
            <a:ext cx="7824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r-FR" altLang="en-US"/>
              <a:t>2</a:t>
            </a:r>
            <a:r>
              <a:rPr lang="fr-FR" altLang="en-US" baseline="30000"/>
              <a:t>nd</a:t>
            </a:r>
            <a:r>
              <a:rPr lang="fr-FR" altLang="en-US"/>
              <a:t> </a:t>
            </a:r>
            <a:r>
              <a:rPr lang="en-US" altLang="en-US"/>
              <a:t>step, Including space charge, iterative process with particle tracking code</a:t>
            </a:r>
            <a:r>
              <a:rPr lang="fr-FR" altLang="en-US"/>
              <a:t>.</a:t>
            </a:r>
          </a:p>
        </p:txBody>
      </p:sp>
      <p:sp>
        <p:nvSpPr>
          <p:cNvPr id="12296" name="TextBox 24"/>
          <p:cNvSpPr txBox="1">
            <a:spLocks noChangeArrowheads="1"/>
          </p:cNvSpPr>
          <p:nvPr/>
        </p:nvSpPr>
        <p:spPr bwMode="auto">
          <a:xfrm>
            <a:off x="280988" y="1466850"/>
            <a:ext cx="6096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/>
              <a:t>Generate a beam distribution file for a multiparticle tracking code, with parameters found at step 1.</a:t>
            </a:r>
            <a:endParaRPr lang="fr-FR" altLang="en-US"/>
          </a:p>
          <a:p>
            <a:pPr>
              <a:buFont typeface="Arial" charset="0"/>
              <a:buChar char="•"/>
            </a:pPr>
            <a:r>
              <a:rPr lang="fr-FR" altLang="en-US"/>
              <a:t>Assume a longitudinal distribution (simulations and BSM).</a:t>
            </a:r>
          </a:p>
          <a:p>
            <a:pPr>
              <a:buFont typeface="Arial" charset="0"/>
              <a:buChar char="•"/>
            </a:pPr>
            <a:r>
              <a:rPr lang="en-US" altLang="en-US"/>
              <a:t>Launch a series of statistical runs of the measurement line by varying the beam input transverse parameters </a:t>
            </a:r>
            <a:r>
              <a:rPr lang="fr-FR" altLang="en-US"/>
              <a:t>(</a:t>
            </a:r>
            <a:r>
              <a:rPr lang="el-GR" altLang="en-US"/>
              <a:t>α</a:t>
            </a:r>
            <a:r>
              <a:rPr lang="fr-FR" altLang="en-US"/>
              <a:t>, </a:t>
            </a:r>
            <a:r>
              <a:rPr lang="el-GR" altLang="en-US"/>
              <a:t>β</a:t>
            </a:r>
            <a:r>
              <a:rPr lang="en-GB" altLang="en-US"/>
              <a:t>, </a:t>
            </a:r>
            <a:r>
              <a:rPr lang="el-GR" altLang="en-US"/>
              <a:t>ϵ</a:t>
            </a:r>
            <a:r>
              <a:rPr lang="fr-FR" altLang="en-US"/>
              <a:t>) </a:t>
            </a:r>
            <a:r>
              <a:rPr lang="en-US" altLang="en-US"/>
              <a:t>at each run.</a:t>
            </a:r>
            <a:endParaRPr lang="fr-FR" altLang="en-US"/>
          </a:p>
          <a:p>
            <a:pPr>
              <a:buFont typeface="Arial" charset="0"/>
              <a:buChar char="•"/>
            </a:pPr>
            <a:r>
              <a:rPr lang="en-US" altLang="en-US"/>
              <a:t>At each run, simulated beam size at the monitor locations is compared to measured values to get a convergence criteria.</a:t>
            </a:r>
          </a:p>
          <a:p>
            <a:pPr>
              <a:buFont typeface="Arial" charset="0"/>
              <a:buChar char="•"/>
            </a:pPr>
            <a:endParaRPr lang="en-US" altLang="en-US"/>
          </a:p>
        </p:txBody>
      </p:sp>
      <p:sp>
        <p:nvSpPr>
          <p:cNvPr id="47" name="Oval 46"/>
          <p:cNvSpPr/>
          <p:nvPr/>
        </p:nvSpPr>
        <p:spPr>
          <a:xfrm rot="2562957">
            <a:off x="7386638" y="1563688"/>
            <a:ext cx="1085850" cy="2473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2298" name="Group 38"/>
          <p:cNvGrpSpPr>
            <a:grpSpLocks/>
          </p:cNvGrpSpPr>
          <p:nvPr/>
        </p:nvGrpSpPr>
        <p:grpSpPr bwMode="auto">
          <a:xfrm>
            <a:off x="6926263" y="2014538"/>
            <a:ext cx="2133600" cy="1600200"/>
            <a:chOff x="4038600" y="3924300"/>
            <a:chExt cx="2133600" cy="1600200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4038600" y="4724400"/>
              <a:ext cx="21336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029200" y="3924300"/>
              <a:ext cx="0" cy="16002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/>
          <p:cNvSpPr/>
          <p:nvPr/>
        </p:nvSpPr>
        <p:spPr>
          <a:xfrm rot="2562957">
            <a:off x="7597775" y="1862138"/>
            <a:ext cx="685800" cy="1905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6" name="Oval 45"/>
          <p:cNvSpPr/>
          <p:nvPr/>
        </p:nvSpPr>
        <p:spPr>
          <a:xfrm rot="2562957">
            <a:off x="7550150" y="1574800"/>
            <a:ext cx="774700" cy="2473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8" name="Oval 47"/>
          <p:cNvSpPr/>
          <p:nvPr/>
        </p:nvSpPr>
        <p:spPr>
          <a:xfrm rot="1187895">
            <a:off x="7399338" y="1577975"/>
            <a:ext cx="1085850" cy="2473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9" name="Oval 48"/>
          <p:cNvSpPr/>
          <p:nvPr/>
        </p:nvSpPr>
        <p:spPr>
          <a:xfrm rot="3923751">
            <a:off x="7386638" y="1574800"/>
            <a:ext cx="1085850" cy="2473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55" name="Chart 54"/>
          <p:cNvGraphicFramePr>
            <a:graphicFrameLocks/>
          </p:cNvGraphicFramePr>
          <p:nvPr/>
        </p:nvGraphicFramePr>
        <p:xfrm>
          <a:off x="685800" y="4267200"/>
          <a:ext cx="7861139" cy="215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3684588" y="5108575"/>
            <a:ext cx="0" cy="1055688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6800" y="5108575"/>
            <a:ext cx="0" cy="1055688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9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 first commissioning stages completed</a:t>
            </a:r>
            <a:endParaRPr lang="en-US" sz="2400" dirty="0"/>
          </a:p>
        </p:txBody>
      </p:sp>
      <p:sp>
        <p:nvSpPr>
          <p:cNvPr id="21504" name="TextBox 21503"/>
          <p:cNvSpPr txBox="1"/>
          <p:nvPr/>
        </p:nvSpPr>
        <p:spPr>
          <a:xfrm>
            <a:off x="455137" y="1412775"/>
            <a:ext cx="8233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The 3 MeV test stand : First half of 2013</a:t>
            </a:r>
          </a:p>
          <a:p>
            <a:r>
              <a:rPr lang="en-US" dirty="0" smtClean="0"/>
              <a:t>Temporary location on surface  where the H- Source, LEBT, RFQ and MEBT were successively installed and commissioned.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 MeV “Tunnel” commissioning  : Nov-13 to Mar-14</a:t>
            </a:r>
          </a:p>
          <a:p>
            <a:r>
              <a:rPr lang="en-US" dirty="0" smtClean="0"/>
              <a:t>Re-commissioning of the 3 MeV line in one go.</a:t>
            </a:r>
          </a:p>
          <a:p>
            <a:r>
              <a:rPr lang="en-US" dirty="0" smtClean="0"/>
              <a:t>New power supplies, new electronics, LLRF …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follow:</a:t>
            </a:r>
          </a:p>
          <a:p>
            <a:r>
              <a:rPr lang="en-US" dirty="0" smtClean="0"/>
              <a:t>- DTL tank 1 at 12 </a:t>
            </a:r>
            <a:r>
              <a:rPr lang="en-US" dirty="0"/>
              <a:t>M</a:t>
            </a:r>
            <a:r>
              <a:rPr lang="en-US" dirty="0" smtClean="0"/>
              <a:t>eV </a:t>
            </a:r>
            <a:r>
              <a:rPr lang="en-US" dirty="0"/>
              <a:t>:</a:t>
            </a:r>
            <a:r>
              <a:rPr lang="en-US" dirty="0" smtClean="0"/>
              <a:t> May-Jun-14</a:t>
            </a:r>
          </a:p>
          <a:p>
            <a:r>
              <a:rPr lang="en-US" dirty="0" smtClean="0"/>
              <a:t>- DTL tanks 2 &amp;3 at 50 MeV : Sep-Oct-14</a:t>
            </a:r>
          </a:p>
          <a:p>
            <a:r>
              <a:rPr lang="en-US" dirty="0" smtClean="0"/>
              <a:t>- CCDTL at 100 MeV : Dec-Mar-15</a:t>
            </a:r>
          </a:p>
          <a:p>
            <a:r>
              <a:rPr lang="en-US" dirty="0" smtClean="0"/>
              <a:t>- PIMS at 160 MeV : Aug-Oct-15</a:t>
            </a:r>
          </a:p>
          <a:p>
            <a:r>
              <a:rPr lang="en-US" dirty="0" smtClean="0"/>
              <a:t>- One year reliability run in 2016</a:t>
            </a:r>
            <a:endParaRPr lang="en-US" dirty="0"/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2708384" cy="40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113525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286" y="76200"/>
            <a:ext cx="1135514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EuCARD2 / Proton Linacs beam commissioning - ESS - 9 April 2014 - Linac4 commissioning results - JB. Lallement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/>
          </a:p>
        </p:txBody>
      </p:sp>
      <p:pic>
        <p:nvPicPr>
          <p:cNvPr id="25602" name="Picture 2" descr="C:\NaPac\bul-pho-2008-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80728"/>
            <a:ext cx="6614917" cy="46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5715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Transverse emittance from the source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7910" y="2132856"/>
            <a:ext cx="5328592" cy="4340720"/>
            <a:chOff x="251520" y="1036001"/>
            <a:chExt cx="6368008" cy="4861511"/>
          </a:xfrm>
        </p:grpSpPr>
        <p:grpSp>
          <p:nvGrpSpPr>
            <p:cNvPr id="12" name="Group 11"/>
            <p:cNvGrpSpPr/>
            <p:nvPr/>
          </p:nvGrpSpPr>
          <p:grpSpPr>
            <a:xfrm>
              <a:off x="251520" y="1036001"/>
              <a:ext cx="6368008" cy="2396506"/>
              <a:chOff x="76200" y="1268760"/>
              <a:chExt cx="9786936" cy="347662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200" y="1268760"/>
                <a:ext cx="5872164" cy="3476626"/>
                <a:chOff x="323528" y="1379535"/>
                <a:chExt cx="5872164" cy="3476626"/>
              </a:xfrm>
            </p:grpSpPr>
            <p:pic>
              <p:nvPicPr>
                <p:cNvPr id="17" name="Picture 12" descr="C:\NaPac\85.jpe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528" y="1379536"/>
                  <a:ext cx="1957388" cy="3476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3" descr="C:\NaPac\90.jpe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0916" y="1379535"/>
                  <a:ext cx="1957388" cy="3476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4" descr="C:\NaPac\95.jpe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8304" y="1379535"/>
                  <a:ext cx="1957388" cy="34766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Picture 15" descr="C:\NaPac\100.jpe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8363" y="1268761"/>
                <a:ext cx="1957387" cy="3476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6" descr="C:\NaPac\105.jpe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5749" y="1268760"/>
                <a:ext cx="1957387" cy="347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501008"/>
              <a:ext cx="6368008" cy="239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5580112" y="1844824"/>
            <a:ext cx="34852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version of the source :</a:t>
            </a:r>
          </a:p>
          <a:p>
            <a:r>
              <a:rPr lang="en-US" dirty="0" smtClean="0"/>
              <a:t>15 </a:t>
            </a:r>
            <a:r>
              <a:rPr lang="en-US" dirty="0"/>
              <a:t>mA – 0.7/0.8 </a:t>
            </a:r>
            <a:r>
              <a:rPr lang="en-US" dirty="0" err="1"/>
              <a:t>mm.mrad</a:t>
            </a:r>
            <a:r>
              <a:rPr lang="en-US" dirty="0" smtClean="0"/>
              <a:t>.</a:t>
            </a:r>
          </a:p>
          <a:p>
            <a:r>
              <a:rPr lang="en-US" dirty="0"/>
              <a:t>( </a:t>
            </a:r>
            <a:r>
              <a:rPr lang="en-US" dirty="0" smtClean="0"/>
              <a:t>IS-02 – </a:t>
            </a:r>
            <a:r>
              <a:rPr lang="en-US" dirty="0"/>
              <a:t>50 mA extracted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Transverse emittance measured for different solenoid settings.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Beam reconstructed at source output and effective space charge estimate.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94350" y="836712"/>
            <a:ext cx="5840088" cy="821705"/>
            <a:chOff x="1763688" y="1052736"/>
            <a:chExt cx="5840088" cy="821705"/>
          </a:xfrm>
        </p:grpSpPr>
        <p:sp>
          <p:nvSpPr>
            <p:cNvPr id="21" name="TextBox 20"/>
            <p:cNvSpPr txBox="1"/>
            <p:nvPr/>
          </p:nvSpPr>
          <p:spPr>
            <a:xfrm>
              <a:off x="4514394" y="1234207"/>
              <a:ext cx="194421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ε</a:t>
              </a:r>
              <a:r>
                <a:rPr lang="fr-FR" dirty="0" smtClean="0"/>
                <a:t> </a:t>
              </a:r>
              <a:r>
                <a:rPr lang="fr-FR" dirty="0" err="1"/>
                <a:t>m</a:t>
              </a:r>
              <a:r>
                <a:rPr lang="fr-FR" dirty="0" err="1" smtClean="0"/>
                <a:t>easurement</a:t>
              </a:r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261455" y="1052736"/>
              <a:ext cx="720080" cy="720080"/>
              <a:chOff x="1547664" y="1052736"/>
              <a:chExt cx="720080" cy="72008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47664" y="1052736"/>
                <a:ext cx="720080" cy="720080"/>
              </a:xfrm>
              <a:prstGeom prst="rect">
                <a:avLst/>
              </a:prstGeom>
              <a:solidFill>
                <a:srgbClr val="DA32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547664" y="1228110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Sol</a:t>
                </a: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868815" y="1052736"/>
              <a:ext cx="734961" cy="720080"/>
              <a:chOff x="5565231" y="1052736"/>
              <a:chExt cx="734961" cy="72008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565231" y="1052736"/>
                <a:ext cx="720080" cy="720080"/>
              </a:xfrm>
              <a:prstGeom prst="rect">
                <a:avLst/>
              </a:prstGeom>
              <a:solidFill>
                <a:srgbClr val="DA32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80112" y="1228110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Sol</a:t>
                </a: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763688" y="1052736"/>
              <a:ext cx="1065718" cy="821705"/>
              <a:chOff x="1547664" y="1052736"/>
              <a:chExt cx="720080" cy="82170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547664" y="1052736"/>
                <a:ext cx="720080" cy="720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7664" y="1228110"/>
                <a:ext cx="72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Source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RFQ transmission: As expected</a:t>
            </a:r>
            <a:endParaRPr lang="en-US" sz="2400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" y="3000434"/>
            <a:ext cx="7200800" cy="328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61" y="836712"/>
            <a:ext cx="2642508" cy="216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1268760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RFQ simulated with </a:t>
            </a:r>
            <a:r>
              <a:rPr lang="en-US" dirty="0" err="1" smtClean="0"/>
              <a:t>Parmteq</a:t>
            </a:r>
            <a:r>
              <a:rPr lang="en-US" dirty="0" smtClean="0"/>
              <a:t> (LANL) and </a:t>
            </a:r>
            <a:r>
              <a:rPr lang="en-US" dirty="0" err="1" smtClean="0"/>
              <a:t>Toutatis</a:t>
            </a:r>
            <a:r>
              <a:rPr lang="en-US" dirty="0" smtClean="0"/>
              <a:t> (CEA).</a:t>
            </a:r>
          </a:p>
          <a:p>
            <a:r>
              <a:rPr lang="en-US" dirty="0" smtClean="0"/>
              <a:t>Input beam distribution from the LEBT measurements.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acceptance is smaller than the beam emittance at the test stand!</a:t>
            </a: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798973"/>
              </p:ext>
            </p:extLst>
          </p:nvPr>
        </p:nvGraphicFramePr>
        <p:xfrm>
          <a:off x="88786" y="3000434"/>
          <a:ext cx="7579558" cy="348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63995" y="494116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Everything OK after it was moved to the tunnel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98188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RFQ output beam is OK</a:t>
            </a:r>
          </a:p>
          <a:p>
            <a:pPr algn="ctr"/>
            <a:r>
              <a:rPr lang="en-US" dirty="0" smtClean="0"/>
              <a:t>Transverse and longitudinal emittance reconstruction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2616" y="1556792"/>
            <a:ext cx="4795625" cy="2093585"/>
            <a:chOff x="76200" y="1729563"/>
            <a:chExt cx="6975377" cy="3306070"/>
          </a:xfrm>
        </p:grpSpPr>
        <p:pic>
          <p:nvPicPr>
            <p:cNvPr id="15" name="Picture 2" descr="C:\MebtComi\init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729563"/>
              <a:ext cx="2263552" cy="330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MebtComi\test-stand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24" y="1729563"/>
              <a:ext cx="2263552" cy="330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C:\MebtComi\tunnel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5" y="1729563"/>
              <a:ext cx="2263552" cy="330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85557"/>
              </p:ext>
            </p:extLst>
          </p:nvPr>
        </p:nvGraphicFramePr>
        <p:xfrm>
          <a:off x="92890" y="1240582"/>
          <a:ext cx="4795626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542"/>
                <a:gridCol w="1598542"/>
                <a:gridCol w="1598542"/>
              </a:tblGrid>
              <a:tr h="28049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Simulations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 MeV test stand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Linac4 tunnel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256263"/>
              </p:ext>
            </p:extLst>
          </p:nvPr>
        </p:nvGraphicFramePr>
        <p:xfrm>
          <a:off x="1475656" y="3650377"/>
          <a:ext cx="4608610" cy="297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307262"/>
              </p:ext>
            </p:extLst>
          </p:nvPr>
        </p:nvGraphicFramePr>
        <p:xfrm>
          <a:off x="6228184" y="4581128"/>
          <a:ext cx="261588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78"/>
                <a:gridCol w="902655"/>
                <a:gridCol w="902655"/>
              </a:tblGrid>
              <a:tr h="26632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Expected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Recons.</a:t>
                      </a:r>
                      <a:endParaRPr lang="en-US" sz="1400" dirty="0"/>
                    </a:p>
                  </a:txBody>
                  <a:tcPr/>
                </a:tc>
              </a:tr>
              <a:tr h="26632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Δ</a:t>
                      </a:r>
                      <a:r>
                        <a:rPr lang="fr-FR" sz="1400" dirty="0" smtClean="0"/>
                        <a:t>E (</a:t>
                      </a:r>
                      <a:r>
                        <a:rPr lang="fr-FR" sz="1400" dirty="0" err="1" smtClean="0"/>
                        <a:t>keV</a:t>
                      </a:r>
                      <a:r>
                        <a:rPr lang="fr-FR" sz="140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/>
                </a:tc>
              </a:tr>
              <a:tr h="26632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Δφ</a:t>
                      </a:r>
                      <a:r>
                        <a:rPr lang="fr-FR" sz="1400" dirty="0" smtClean="0"/>
                        <a:t> (°)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8.8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492487" y="1525776"/>
            <a:ext cx="3617193" cy="1468016"/>
            <a:chOff x="4915247" y="3503124"/>
            <a:chExt cx="4142225" cy="18259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47" y="3503124"/>
              <a:ext cx="2076450" cy="18259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593" y="3509782"/>
              <a:ext cx="2068879" cy="1819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8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Chart bld="series" animBg="0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fast chopper in the MEBT</a:t>
            </a:r>
            <a:endParaRPr lang="en-US" sz="2400" dirty="0"/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8" y="1395300"/>
            <a:ext cx="6879555" cy="12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449162" y="1555845"/>
            <a:ext cx="1694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GREEN=BUNCHER</a:t>
            </a:r>
          </a:p>
          <a:p>
            <a:r>
              <a:rPr lang="en-GB" sz="1400" dirty="0" smtClean="0"/>
              <a:t>BLUE = QUADS</a:t>
            </a:r>
          </a:p>
          <a:p>
            <a:r>
              <a:rPr lang="en-GB" sz="1400" dirty="0" smtClean="0"/>
              <a:t>RED = CHOPPER</a:t>
            </a:r>
          </a:p>
          <a:p>
            <a:r>
              <a:rPr lang="en-GB" sz="1400" dirty="0" smtClean="0"/>
              <a:t>GREY = DUMP</a:t>
            </a:r>
            <a:endParaRPr lang="en-GB" sz="1400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5" y="3272298"/>
            <a:ext cx="40973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799856" y="3292379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Linac4 at 352 MHz – PSB at 0.99 MHz</a:t>
            </a:r>
          </a:p>
          <a:p>
            <a:r>
              <a:rPr lang="en-US" dirty="0" smtClean="0"/>
              <a:t>-&gt; Remove 135 </a:t>
            </a:r>
            <a:r>
              <a:rPr lang="en-US" dirty="0" err="1" smtClean="0"/>
              <a:t>microbunches</a:t>
            </a:r>
            <a:r>
              <a:rPr lang="en-US" dirty="0" smtClean="0"/>
              <a:t> over 355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799856" y="4146587"/>
            <a:ext cx="3680178" cy="1684595"/>
            <a:chOff x="4799856" y="4146587"/>
            <a:chExt cx="3680178" cy="1684595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73" b="51922"/>
            <a:stretch/>
          </p:blipFill>
          <p:spPr bwMode="auto">
            <a:xfrm>
              <a:off x="4799856" y="4146587"/>
              <a:ext cx="3680178" cy="132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5444380" y="5471142"/>
              <a:ext cx="2656011" cy="360040"/>
              <a:chOff x="5444381" y="5471142"/>
              <a:chExt cx="2556306" cy="36004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444381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82198" y="5471142"/>
                <a:ext cx="319893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399936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039321" y="5471142"/>
                <a:ext cx="319893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360900" y="5471142"/>
                <a:ext cx="639787" cy="3600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592184" y="5508885"/>
              <a:ext cx="1037251" cy="280776"/>
              <a:chOff x="5592184" y="5508885"/>
              <a:chExt cx="1037251" cy="280776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592184" y="5512662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220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53371" y="5508885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135</a:t>
                </a:r>
                <a:endParaRPr lang="en-US" sz="1200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577480" y="5503096"/>
              <a:ext cx="1058271" cy="280776"/>
              <a:chOff x="5571164" y="5508885"/>
              <a:chExt cx="1058271" cy="28077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5571164" y="5512662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220</a:t>
                </a:r>
                <a:endParaRPr lang="en-US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053371" y="5508885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135</a:t>
                </a:r>
                <a:endParaRPr lang="en-US" sz="1200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7564068" y="5506873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220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53587" y="3501008"/>
            <a:ext cx="4951929" cy="1715393"/>
            <a:chOff x="-19889" y="1341606"/>
            <a:chExt cx="9144000" cy="38364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89" y="1341606"/>
              <a:ext cx="9144000" cy="20127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89" y="3165334"/>
              <a:ext cx="9144000" cy="201273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8404" y="938623"/>
            <a:ext cx="5193676" cy="4002545"/>
            <a:chOff x="370200" y="797525"/>
            <a:chExt cx="6676200" cy="4810417"/>
          </a:xfrm>
        </p:grpSpPr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00" y="1340768"/>
              <a:ext cx="2253271" cy="1405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797525"/>
              <a:ext cx="2253271" cy="1406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350" y="1493142"/>
              <a:ext cx="5353050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4762531" y="2196145"/>
              <a:ext cx="241518" cy="5903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623471" y="2043745"/>
              <a:ext cx="1038970" cy="13132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74" y="1052736"/>
            <a:ext cx="2083654" cy="168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3094" y="5295728"/>
            <a:ext cx="8433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Micro-bunches are shifted in the phase space by a voltage applied between two plates. </a:t>
            </a:r>
          </a:p>
          <a:p>
            <a:r>
              <a:rPr lang="en-US" dirty="0" smtClean="0"/>
              <a:t>Relatively low voltage to allow for short rise/fall time.</a:t>
            </a:r>
          </a:p>
          <a:p>
            <a:r>
              <a:rPr lang="en-US" dirty="0" smtClean="0"/>
              <a:t>Shift transferred in the real space  at the dump – Appropriate phase advance.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Chopper principle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755355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HC-PHO-1999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838" y="76200"/>
            <a:ext cx="755531" cy="7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825" y="6469761"/>
            <a:ext cx="7960623" cy="365125"/>
          </a:xfrm>
        </p:spPr>
        <p:txBody>
          <a:bodyPr/>
          <a:lstStyle/>
          <a:p>
            <a:r>
              <a:rPr lang="en-GB" smtClean="0"/>
              <a:t>EuCARD2 / Proton Linacs beam commissioning - ESS - 9 April 2014 - Linac4 commissioning results - JB. Lallement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981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chopper is working</a:t>
            </a:r>
            <a:endParaRPr lang="en-US" sz="24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137389"/>
              </p:ext>
            </p:extLst>
          </p:nvPr>
        </p:nvGraphicFramePr>
        <p:xfrm>
          <a:off x="683568" y="980728"/>
          <a:ext cx="6187582" cy="289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464442"/>
            <a:ext cx="5141441" cy="20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7072"/>
            <a:ext cx="3380782" cy="2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98943" y="40770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and rise time  &lt; 10 ns 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11111" y="226248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chopper line dynamics is validated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1902</Words>
  <Application>Microsoft Office PowerPoint</Application>
  <PresentationFormat>On-screen Show (4:3)</PresentationFormat>
  <Paragraphs>278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LINAC4 - layout</vt:lpstr>
      <vt:lpstr>Transverse emittance-direct </vt:lpstr>
      <vt:lpstr>Tunnel – from high-energy side</vt:lpstr>
      <vt:lpstr>TIME-RESOLVED MEASUREMENTS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Jean-Baptiste Lallement</dc:creator>
  <cp:lastModifiedBy>Jean-Baptiste Lallement</cp:lastModifiedBy>
  <cp:revision>139</cp:revision>
  <cp:lastPrinted>2014-04-07T14:50:06Z</cp:lastPrinted>
  <dcterms:created xsi:type="dcterms:W3CDTF">2013-09-24T08:53:17Z</dcterms:created>
  <dcterms:modified xsi:type="dcterms:W3CDTF">2014-04-07T15:09:33Z</dcterms:modified>
</cp:coreProperties>
</file>