
<file path=[Content_Types].xml><?xml version="1.0" encoding="utf-8"?>
<Types xmlns="http://schemas.openxmlformats.org/package/2006/content-types">
  <Default Extension="xml" ContentType="application/xml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2"/>
  </p:notesMasterIdLst>
  <p:sldIdLst>
    <p:sldId id="256" r:id="rId2"/>
    <p:sldId id="257" r:id="rId3"/>
    <p:sldId id="259" r:id="rId4"/>
    <p:sldId id="258" r:id="rId5"/>
    <p:sldId id="267" r:id="rId6"/>
    <p:sldId id="262" r:id="rId7"/>
    <p:sldId id="263" r:id="rId8"/>
    <p:sldId id="265" r:id="rId9"/>
    <p:sldId id="264" r:id="rId10"/>
    <p:sldId id="266" r:id="rId11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BC89EF96-8CEA-46FF-86C4-4CE0E7609802}" styleName="Light Style 3 - Accent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5" autoAdjust="0"/>
    <p:restoredTop sz="94676" autoAdjust="0"/>
  </p:normalViewPr>
  <p:slideViewPr>
    <p:cSldViewPr>
      <p:cViewPr varScale="1">
        <p:scale>
          <a:sx n="185" d="100"/>
          <a:sy n="185" d="100"/>
        </p:scale>
        <p:origin x="-256" y="-10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slide" Target="slides/slide10.xml"/><Relationship Id="rId12" Type="http://schemas.openxmlformats.org/officeDocument/2006/relationships/notesMaster" Target="notesMasters/notesMaster1.xml"/><Relationship Id="rId13" Type="http://schemas.openxmlformats.org/officeDocument/2006/relationships/printerSettings" Target="printerSettings/printerSettings1.bin"/><Relationship Id="rId14" Type="http://schemas.openxmlformats.org/officeDocument/2006/relationships/presProps" Target="presProps.xml"/><Relationship Id="rId15" Type="http://schemas.openxmlformats.org/officeDocument/2006/relationships/viewProps" Target="viewProps.xml"/><Relationship Id="rId16" Type="http://schemas.openxmlformats.org/officeDocument/2006/relationships/theme" Target="theme/theme1.xml"/><Relationship Id="rId1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slide" Target="slides/slide9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08/04/2014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08/04/2014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08/04/2014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08/04/2014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08/04/2014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08/04/2014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4000" dirty="0" smtClean="0">
                <a:latin typeface="CMU Concrete Roman"/>
                <a:cs typeface="CMU Concrete Roman"/>
              </a:rPr>
              <a:t>ESS DTL beam commissioning</a:t>
            </a:r>
            <a:endParaRPr lang="en-US" sz="4000" dirty="0">
              <a:latin typeface="CMU Concrete Roman"/>
              <a:cs typeface="CMU Concrete Roman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573016"/>
            <a:ext cx="6400800" cy="2065784"/>
          </a:xfrm>
        </p:spPr>
        <p:txBody>
          <a:bodyPr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latin typeface="CMU Concrete Roman"/>
                <a:cs typeface="CMU Concrete Roman"/>
              </a:rPr>
              <a:t>Preliminary ideas</a:t>
            </a:r>
          </a:p>
          <a:p>
            <a:endParaRPr lang="en-US" sz="2000" dirty="0" smtClean="0">
              <a:solidFill>
                <a:schemeClr val="bg1"/>
              </a:solidFill>
              <a:latin typeface="CMU Concrete Roman"/>
              <a:cs typeface="CMU Concrete Roman"/>
            </a:endParaRPr>
          </a:p>
          <a:p>
            <a:r>
              <a:rPr lang="en-US" sz="1200" dirty="0" smtClean="0">
                <a:solidFill>
                  <a:schemeClr val="bg1"/>
                </a:solidFill>
                <a:latin typeface="CMU Concrete Roman"/>
                <a:cs typeface="CMU Concrete Roman"/>
              </a:rPr>
              <a:t>Edgar Sargsyan</a:t>
            </a:r>
          </a:p>
          <a:p>
            <a:r>
              <a:rPr lang="en-US" sz="1200" dirty="0" smtClean="0">
                <a:solidFill>
                  <a:schemeClr val="bg1"/>
                </a:solidFill>
                <a:latin typeface="CMU Concrete Roman"/>
                <a:cs typeface="CMU Concrete Roman"/>
              </a:rPr>
              <a:t>Accelerator Division </a:t>
            </a:r>
          </a:p>
          <a:p>
            <a:r>
              <a:rPr lang="en-US" sz="1200" dirty="0" smtClean="0">
                <a:solidFill>
                  <a:schemeClr val="bg1"/>
                </a:solidFill>
                <a:latin typeface="CMU Concrete Roman"/>
                <a:cs typeface="CMU Concrete Roman"/>
              </a:rPr>
              <a:t>Beam Physics Group</a:t>
            </a:r>
            <a:endParaRPr lang="en-US" sz="1200" dirty="0">
              <a:solidFill>
                <a:schemeClr val="bg1"/>
              </a:solidFill>
              <a:latin typeface="CMU Concrete Roman"/>
              <a:cs typeface="CMU Concrete Roman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805940" y="5949280"/>
            <a:ext cx="5532120" cy="89870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US" sz="1600" dirty="0" smtClean="0">
                <a:solidFill>
                  <a:srgbClr val="FFFFFF"/>
                </a:solidFill>
                <a:latin typeface="CMU Concrete Roman"/>
                <a:cs typeface="CMU Concrete Roman"/>
              </a:rPr>
              <a:t>Workshop on Beam Commissioning of Proton </a:t>
            </a:r>
            <a:r>
              <a:rPr lang="en-US" sz="1600" dirty="0" err="1" smtClean="0">
                <a:solidFill>
                  <a:srgbClr val="FFFFFF"/>
                </a:solidFill>
                <a:latin typeface="CMU Concrete Roman"/>
                <a:cs typeface="CMU Concrete Roman"/>
              </a:rPr>
              <a:t>Linacs</a:t>
            </a:r>
            <a:endParaRPr lang="en-US" sz="1600" dirty="0" smtClean="0">
              <a:solidFill>
                <a:srgbClr val="FFFFFF"/>
              </a:solidFill>
              <a:latin typeface="CMU Concrete Roman"/>
              <a:cs typeface="CMU Concrete Roman"/>
            </a:endParaRPr>
          </a:p>
          <a:p>
            <a:pPr algn="ctr"/>
            <a:r>
              <a:rPr lang="en-US" sz="1400" dirty="0" smtClean="0">
                <a:solidFill>
                  <a:srgbClr val="FFFFFF"/>
                </a:solidFill>
                <a:latin typeface="CMU Concrete Roman"/>
                <a:cs typeface="CMU Concrete Roman"/>
              </a:rPr>
              <a:t>Lund, April 8-9, 2014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27784" y="404664"/>
            <a:ext cx="1860550" cy="61595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7544" y="404664"/>
            <a:ext cx="1581150" cy="61595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76056" y="476672"/>
            <a:ext cx="1879600" cy="615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CMU Concrete Roman"/>
                <a:cs typeface="CMU Concrete Roman"/>
              </a:rPr>
              <a:t>ESS DTL structure</a:t>
            </a:r>
            <a:endParaRPr lang="en-US" dirty="0">
              <a:latin typeface="CMU Concrete Roman"/>
              <a:cs typeface="CMU Concrete Roman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4132293"/>
            <a:ext cx="1584176" cy="2321043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rmAutofit fontScale="92500"/>
          </a:bodyPr>
          <a:lstStyle/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7.62 m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60 drift tubes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Apert</a:t>
            </a:r>
            <a:r>
              <a:rPr lang="en-US" sz="1600" dirty="0">
                <a:latin typeface="CMU Concrete Roman"/>
                <a:cs typeface="CMU Concrete Roman"/>
              </a:rPr>
              <a:t>. r=10 mm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Lattice</a:t>
            </a:r>
            <a:r>
              <a:rPr lang="en-US" sz="1600" dirty="0">
                <a:latin typeface="CMU Concrete Roman"/>
                <a:cs typeface="CMU Concrete Roman"/>
              </a:rPr>
              <a:t>: F-0-D-0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31 PMQs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 </a:t>
            </a:r>
            <a:r>
              <a:rPr lang="en-US" sz="1600" dirty="0" err="1" smtClean="0">
                <a:latin typeface="CMU Concrete Roman"/>
                <a:cs typeface="CMU Concrete Roman"/>
              </a:rPr>
              <a:t>Steerers</a:t>
            </a:r>
            <a:r>
              <a:rPr lang="en-US" sz="1600" dirty="0" smtClean="0">
                <a:latin typeface="CMU Concrete Roman"/>
                <a:cs typeface="CMU Concrete Roman"/>
              </a:rPr>
              <a:t>/plane</a:t>
            </a: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3</a:t>
            </a:r>
            <a:r>
              <a:rPr lang="en-US" sz="1600" dirty="0" smtClean="0">
                <a:latin typeface="CMU Concrete Roman"/>
                <a:cs typeface="CMU Concrete Roman"/>
              </a:rPr>
              <a:t> BPMs</a:t>
            </a:r>
          </a:p>
          <a:p>
            <a:pPr marL="0" indent="0" algn="ctr">
              <a:buNone/>
            </a:pPr>
            <a:r>
              <a:rPr lang="en-US" sz="1600" dirty="0" err="1" smtClean="0">
                <a:latin typeface="CMU Concrete Roman"/>
                <a:cs typeface="CMU Concrete Roman"/>
              </a:rPr>
              <a:t>P</a:t>
            </a:r>
            <a:r>
              <a:rPr lang="en-US" sz="1600" baseline="-25000" dirty="0" err="1" smtClean="0">
                <a:latin typeface="CMU Concrete Roman"/>
                <a:cs typeface="CMU Concrete Roman"/>
              </a:rPr>
              <a:t>beam</a:t>
            </a:r>
            <a:r>
              <a:rPr lang="en-US" sz="1600" dirty="0" smtClean="0">
                <a:latin typeface="CMU Concrete Roman"/>
                <a:cs typeface="CMU Concrete Roman"/>
              </a:rPr>
              <a:t>=53 kW</a:t>
            </a:r>
            <a:endParaRPr lang="en-US" sz="1600" dirty="0"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US" smtClean="0">
                <a:latin typeface="CMU Concrete Roman"/>
                <a:cs typeface="CMU Concrete Roman"/>
              </a:rPr>
              <a:t>2</a:t>
            </a:fld>
            <a:endParaRPr lang="en-US">
              <a:latin typeface="CMU Concrete Roman"/>
              <a:cs typeface="CMU Concrete Roman"/>
            </a:endParaRPr>
          </a:p>
        </p:txBody>
      </p:sp>
      <p:cxnSp>
        <p:nvCxnSpPr>
          <p:cNvPr id="22" name="Straight Connector 21"/>
          <p:cNvCxnSpPr>
            <a:endCxn id="20" idx="0"/>
          </p:cNvCxnSpPr>
          <p:nvPr/>
        </p:nvCxnSpPr>
        <p:spPr>
          <a:xfrm flipH="1">
            <a:off x="1115536" y="2720097"/>
            <a:ext cx="3456464" cy="648072"/>
          </a:xfrm>
          <a:prstGeom prst="line">
            <a:avLst/>
          </a:prstGeom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/>
          <p:cNvCxnSpPr>
            <a:endCxn id="19" idx="0"/>
          </p:cNvCxnSpPr>
          <p:nvPr/>
        </p:nvCxnSpPr>
        <p:spPr>
          <a:xfrm flipH="1">
            <a:off x="2843728" y="2720097"/>
            <a:ext cx="1728272" cy="648072"/>
          </a:xfrm>
          <a:prstGeom prst="line">
            <a:avLst/>
          </a:prstGeom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/>
          <p:cNvCxnSpPr>
            <a:endCxn id="16" idx="0"/>
          </p:cNvCxnSpPr>
          <p:nvPr/>
        </p:nvCxnSpPr>
        <p:spPr>
          <a:xfrm flipH="1">
            <a:off x="4571920" y="2720097"/>
            <a:ext cx="80" cy="648072"/>
          </a:xfrm>
          <a:prstGeom prst="line">
            <a:avLst/>
          </a:prstGeom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/>
          <p:cNvCxnSpPr>
            <a:endCxn id="17" idx="0"/>
          </p:cNvCxnSpPr>
          <p:nvPr/>
        </p:nvCxnSpPr>
        <p:spPr>
          <a:xfrm>
            <a:off x="4572000" y="2720097"/>
            <a:ext cx="1728112" cy="648072"/>
          </a:xfrm>
          <a:prstGeom prst="line">
            <a:avLst/>
          </a:prstGeom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>
            <a:endCxn id="18" idx="0"/>
          </p:cNvCxnSpPr>
          <p:nvPr/>
        </p:nvCxnSpPr>
        <p:spPr>
          <a:xfrm>
            <a:off x="4572000" y="2720097"/>
            <a:ext cx="3456464" cy="648072"/>
          </a:xfrm>
          <a:prstGeom prst="line">
            <a:avLst/>
          </a:prstGeom>
          <a:ln>
            <a:solidFill>
              <a:schemeClr val="accent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7" name="Content Placeholder 2"/>
          <p:cNvSpPr txBox="1">
            <a:spLocks/>
          </p:cNvSpPr>
          <p:nvPr/>
        </p:nvSpPr>
        <p:spPr>
          <a:xfrm>
            <a:off x="2051720" y="4132293"/>
            <a:ext cx="1584176" cy="2321043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 lIns="91440" tIns="45720" rIns="91440" bIns="45720" rtlCol="0">
            <a:normAutofit fontScale="925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7.10 m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33 drift tubes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Apert</a:t>
            </a:r>
            <a:r>
              <a:rPr lang="en-US" sz="1600" dirty="0">
                <a:latin typeface="CMU Concrete Roman"/>
                <a:cs typeface="CMU Concrete Roman"/>
              </a:rPr>
              <a:t>. r=11 </a:t>
            </a:r>
            <a:r>
              <a:rPr lang="en-US" sz="1600" dirty="0" smtClean="0">
                <a:latin typeface="CMU Concrete Roman"/>
                <a:cs typeface="CMU Concrete Roman"/>
              </a:rPr>
              <a:t>mm</a:t>
            </a: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Lattice: F-0-D-0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18 PMQs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 </a:t>
            </a:r>
            <a:r>
              <a:rPr lang="en-US" sz="1600" dirty="0" err="1" smtClean="0">
                <a:latin typeface="CMU Concrete Roman"/>
                <a:cs typeface="CMU Concrete Roman"/>
              </a:rPr>
              <a:t>Steerers</a:t>
            </a:r>
            <a:r>
              <a:rPr lang="en-US" sz="1600" dirty="0" smtClean="0">
                <a:latin typeface="CMU Concrete Roman"/>
                <a:cs typeface="CMU Concrete Roman"/>
              </a:rPr>
              <a:t>/plane</a:t>
            </a: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3</a:t>
            </a:r>
            <a:r>
              <a:rPr lang="en-US" sz="1600" dirty="0" smtClean="0">
                <a:latin typeface="CMU Concrete Roman"/>
                <a:cs typeface="CMU Concrete Roman"/>
              </a:rPr>
              <a:t> BPMs</a:t>
            </a: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P</a:t>
            </a:r>
            <a:r>
              <a:rPr lang="en-US" sz="1600" baseline="-25000" dirty="0" err="1">
                <a:latin typeface="CMU Concrete Roman"/>
                <a:cs typeface="CMU Concrete Roman"/>
              </a:rPr>
              <a:t>beam</a:t>
            </a:r>
            <a:r>
              <a:rPr lang="en-US" sz="1600" dirty="0" smtClean="0">
                <a:latin typeface="CMU Concrete Roman"/>
                <a:cs typeface="CMU Concrete Roman"/>
              </a:rPr>
              <a:t>=98 </a:t>
            </a:r>
            <a:r>
              <a:rPr lang="en-US" sz="1600" dirty="0">
                <a:latin typeface="CMU Concrete Roman"/>
                <a:cs typeface="CMU Concrete Roman"/>
              </a:rPr>
              <a:t>kW</a:t>
            </a:r>
          </a:p>
          <a:p>
            <a:pPr marL="0" indent="0" algn="ctr">
              <a:buFont typeface="Arial" panose="020B0604020202020204" pitchFamily="34" charset="0"/>
              <a:buNone/>
            </a:pPr>
            <a:endParaRPr lang="en-US" sz="1600" dirty="0" smtClean="0">
              <a:latin typeface="CMU Concrete Roman"/>
              <a:cs typeface="CMU Concrete Roman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endParaRPr lang="en-US" sz="1600" dirty="0">
              <a:latin typeface="CMU Concrete Roman"/>
              <a:cs typeface="CMU Concrete Roman"/>
            </a:endParaRPr>
          </a:p>
        </p:txBody>
      </p:sp>
      <p:sp>
        <p:nvSpPr>
          <p:cNvPr id="38" name="Content Placeholder 2"/>
          <p:cNvSpPr txBox="1">
            <a:spLocks/>
          </p:cNvSpPr>
          <p:nvPr/>
        </p:nvSpPr>
        <p:spPr>
          <a:xfrm>
            <a:off x="3779912" y="4132293"/>
            <a:ext cx="1584176" cy="2321043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 lIns="91440" tIns="45720" rIns="91440" bIns="45720" rtlCol="0">
            <a:normAutofit fontScale="925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7.58 m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28 drift tubes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Apert</a:t>
            </a:r>
            <a:r>
              <a:rPr lang="en-US" sz="1600" dirty="0">
                <a:latin typeface="CMU Concrete Roman"/>
                <a:cs typeface="CMU Concrete Roman"/>
              </a:rPr>
              <a:t>. r=11 </a:t>
            </a:r>
            <a:r>
              <a:rPr lang="en-US" sz="1600" dirty="0" smtClean="0">
                <a:latin typeface="CMU Concrete Roman"/>
                <a:cs typeface="CMU Concrete Roman"/>
              </a:rPr>
              <a:t>mm</a:t>
            </a: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Lattice: F-0-D-0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15 PMQs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 </a:t>
            </a:r>
            <a:r>
              <a:rPr lang="en-US" sz="1600" dirty="0" err="1" smtClean="0">
                <a:latin typeface="CMU Concrete Roman"/>
                <a:cs typeface="CMU Concrete Roman"/>
              </a:rPr>
              <a:t>Steerers</a:t>
            </a:r>
            <a:r>
              <a:rPr lang="en-US" sz="1600" dirty="0" smtClean="0">
                <a:latin typeface="CMU Concrete Roman"/>
                <a:cs typeface="CMU Concrete Roman"/>
              </a:rPr>
              <a:t>/plane</a:t>
            </a: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3</a:t>
            </a:r>
            <a:r>
              <a:rPr lang="en-US" sz="1600" dirty="0" smtClean="0">
                <a:latin typeface="CMU Concrete Roman"/>
                <a:cs typeface="CMU Concrete Roman"/>
              </a:rPr>
              <a:t> </a:t>
            </a:r>
            <a:r>
              <a:rPr lang="en-US" sz="1600" dirty="0">
                <a:latin typeface="CMU Concrete Roman"/>
                <a:cs typeface="CMU Concrete Roman"/>
              </a:rPr>
              <a:t>BPMs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P</a:t>
            </a:r>
            <a:r>
              <a:rPr lang="en-US" sz="1600" baseline="-25000" dirty="0" err="1">
                <a:latin typeface="CMU Concrete Roman"/>
                <a:cs typeface="CMU Concrete Roman"/>
              </a:rPr>
              <a:t>beam</a:t>
            </a:r>
            <a:r>
              <a:rPr lang="en-US" sz="1600" dirty="0" smtClean="0">
                <a:latin typeface="CMU Concrete Roman"/>
                <a:cs typeface="CMU Concrete Roman"/>
              </a:rPr>
              <a:t>=142 kW</a:t>
            </a: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None/>
            </a:pP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endParaRPr lang="en-US" sz="1600" dirty="0">
              <a:latin typeface="CMU Concrete Roman"/>
              <a:cs typeface="CMU Concrete Roman"/>
            </a:endParaRPr>
          </a:p>
        </p:txBody>
      </p:sp>
      <p:sp>
        <p:nvSpPr>
          <p:cNvPr id="39" name="Content Placeholder 2"/>
          <p:cNvSpPr txBox="1">
            <a:spLocks/>
          </p:cNvSpPr>
          <p:nvPr/>
        </p:nvSpPr>
        <p:spPr>
          <a:xfrm>
            <a:off x="5508104" y="4132293"/>
            <a:ext cx="1584176" cy="2321043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 lIns="91440" tIns="45720" rIns="91440" bIns="45720" rtlCol="0">
            <a:normAutofit fontScale="925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7.84 m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25 drift tubes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Apert</a:t>
            </a:r>
            <a:r>
              <a:rPr lang="en-US" sz="1600" dirty="0">
                <a:latin typeface="CMU Concrete Roman"/>
                <a:cs typeface="CMU Concrete Roman"/>
              </a:rPr>
              <a:t>. r=12 </a:t>
            </a:r>
            <a:r>
              <a:rPr lang="en-US" sz="1600" dirty="0" smtClean="0">
                <a:latin typeface="CMU Concrete Roman"/>
                <a:cs typeface="CMU Concrete Roman"/>
              </a:rPr>
              <a:t>mm</a:t>
            </a: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Lattice: F-0-D-0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13 PMQs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 </a:t>
            </a:r>
            <a:r>
              <a:rPr lang="en-US" sz="1600" dirty="0" err="1" smtClean="0">
                <a:latin typeface="CMU Concrete Roman"/>
                <a:cs typeface="CMU Concrete Roman"/>
              </a:rPr>
              <a:t>Steerers</a:t>
            </a:r>
            <a:r>
              <a:rPr lang="en-US" sz="1600" dirty="0" smtClean="0">
                <a:latin typeface="CMU Concrete Roman"/>
                <a:cs typeface="CMU Concrete Roman"/>
              </a:rPr>
              <a:t>/plane</a:t>
            </a: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3</a:t>
            </a:r>
            <a:r>
              <a:rPr lang="en-US" sz="1600" dirty="0" smtClean="0">
                <a:latin typeface="CMU Concrete Roman"/>
                <a:cs typeface="CMU Concrete Roman"/>
              </a:rPr>
              <a:t> </a:t>
            </a:r>
            <a:r>
              <a:rPr lang="en-US" sz="1600" dirty="0">
                <a:latin typeface="CMU Concrete Roman"/>
                <a:cs typeface="CMU Concrete Roman"/>
              </a:rPr>
              <a:t>BPMs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P</a:t>
            </a:r>
            <a:r>
              <a:rPr lang="en-US" sz="1600" baseline="-25000" dirty="0" err="1">
                <a:latin typeface="CMU Concrete Roman"/>
                <a:cs typeface="CMU Concrete Roman"/>
              </a:rPr>
              <a:t>beam</a:t>
            </a:r>
            <a:r>
              <a:rPr lang="en-US" sz="1600" dirty="0" smtClean="0">
                <a:latin typeface="CMU Concrete Roman"/>
                <a:cs typeface="CMU Concrete Roman"/>
              </a:rPr>
              <a:t>=185 </a:t>
            </a:r>
            <a:r>
              <a:rPr lang="en-US" sz="1600" dirty="0">
                <a:latin typeface="CMU Concrete Roman"/>
                <a:cs typeface="CMU Concrete Roman"/>
              </a:rPr>
              <a:t>kW</a:t>
            </a:r>
          </a:p>
          <a:p>
            <a:pPr marL="0" indent="0" algn="ctr">
              <a:buNone/>
            </a:pP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endParaRPr lang="en-US" sz="1600" dirty="0">
              <a:latin typeface="CMU Concrete Roman"/>
              <a:cs typeface="CMU Concrete Roman"/>
            </a:endParaRPr>
          </a:p>
        </p:txBody>
      </p:sp>
      <p:sp>
        <p:nvSpPr>
          <p:cNvPr id="40" name="Content Placeholder 2"/>
          <p:cNvSpPr txBox="1">
            <a:spLocks/>
          </p:cNvSpPr>
          <p:nvPr/>
        </p:nvSpPr>
        <p:spPr>
          <a:xfrm>
            <a:off x="7236296" y="4132293"/>
            <a:ext cx="1584176" cy="2321043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 lIns="91440" tIns="45720" rIns="91440" bIns="45720" rtlCol="0">
            <a:normAutofit fontScale="925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7.69 m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22 drift tubes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Apert</a:t>
            </a:r>
            <a:r>
              <a:rPr lang="en-US" sz="1600" dirty="0">
                <a:latin typeface="CMU Concrete Roman"/>
                <a:cs typeface="CMU Concrete Roman"/>
              </a:rPr>
              <a:t>. r=12 </a:t>
            </a:r>
            <a:r>
              <a:rPr lang="en-US" sz="1600" dirty="0" smtClean="0">
                <a:latin typeface="CMU Concrete Roman"/>
                <a:cs typeface="CMU Concrete Roman"/>
              </a:rPr>
              <a:t>mm</a:t>
            </a: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Lattice: F-0-D-0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12 PMQs</a:t>
            </a:r>
          </a:p>
          <a:p>
            <a:pPr marL="0" indent="0" algn="ctr">
              <a:buNone/>
            </a:pPr>
            <a:r>
              <a:rPr lang="en-US" sz="1600" dirty="0" smtClean="0">
                <a:latin typeface="CMU Concrete Roman"/>
                <a:cs typeface="CMU Concrete Roman"/>
              </a:rPr>
              <a:t>3 </a:t>
            </a:r>
            <a:r>
              <a:rPr lang="en-US" sz="1600" dirty="0" err="1" smtClean="0">
                <a:latin typeface="CMU Concrete Roman"/>
                <a:cs typeface="CMU Concrete Roman"/>
              </a:rPr>
              <a:t>Steerers</a:t>
            </a:r>
            <a:r>
              <a:rPr lang="en-US" sz="1600" dirty="0" smtClean="0">
                <a:latin typeface="CMU Concrete Roman"/>
                <a:cs typeface="CMU Concrete Roman"/>
              </a:rPr>
              <a:t>/plane</a:t>
            </a: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None/>
            </a:pPr>
            <a:r>
              <a:rPr lang="en-US" sz="1600" dirty="0">
                <a:latin typeface="CMU Concrete Roman"/>
                <a:cs typeface="CMU Concrete Roman"/>
              </a:rPr>
              <a:t>3</a:t>
            </a:r>
            <a:r>
              <a:rPr lang="en-US" sz="1600" dirty="0" smtClean="0">
                <a:latin typeface="CMU Concrete Roman"/>
                <a:cs typeface="CMU Concrete Roman"/>
              </a:rPr>
              <a:t> </a:t>
            </a:r>
            <a:r>
              <a:rPr lang="en-US" sz="1600" dirty="0">
                <a:latin typeface="CMU Concrete Roman"/>
                <a:cs typeface="CMU Concrete Roman"/>
              </a:rPr>
              <a:t>BPMs</a:t>
            </a:r>
          </a:p>
          <a:p>
            <a:pPr marL="0" indent="0" algn="ctr">
              <a:buNone/>
            </a:pPr>
            <a:r>
              <a:rPr lang="en-US" sz="1600" dirty="0" err="1">
                <a:latin typeface="CMU Concrete Roman"/>
                <a:cs typeface="CMU Concrete Roman"/>
              </a:rPr>
              <a:t>P</a:t>
            </a:r>
            <a:r>
              <a:rPr lang="en-US" sz="1600" baseline="-25000" dirty="0" err="1">
                <a:latin typeface="CMU Concrete Roman"/>
                <a:cs typeface="CMU Concrete Roman"/>
              </a:rPr>
              <a:t>beam</a:t>
            </a:r>
            <a:r>
              <a:rPr lang="en-US" sz="1600" dirty="0" smtClean="0">
                <a:latin typeface="CMU Concrete Roman"/>
                <a:cs typeface="CMU Concrete Roman"/>
              </a:rPr>
              <a:t>=225 </a:t>
            </a:r>
            <a:r>
              <a:rPr lang="en-US" sz="1600" dirty="0">
                <a:latin typeface="CMU Concrete Roman"/>
                <a:cs typeface="CMU Concrete Roman"/>
              </a:rPr>
              <a:t>kW</a:t>
            </a:r>
          </a:p>
          <a:p>
            <a:pPr marL="0" indent="0" algn="ctr">
              <a:buNone/>
            </a:pPr>
            <a:endParaRPr lang="en-US" sz="1600" dirty="0">
              <a:latin typeface="CMU Concrete Roman"/>
              <a:cs typeface="CMU Concrete Roman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endParaRPr lang="en-US" sz="1600" dirty="0">
              <a:latin typeface="CMU Concrete Roman"/>
              <a:cs typeface="CMU Concrete Roman"/>
            </a:endParaRPr>
          </a:p>
        </p:txBody>
      </p:sp>
      <p:grpSp>
        <p:nvGrpSpPr>
          <p:cNvPr id="113" name="Group 112"/>
          <p:cNvGrpSpPr/>
          <p:nvPr/>
        </p:nvGrpSpPr>
        <p:grpSpPr>
          <a:xfrm>
            <a:off x="107504" y="3368169"/>
            <a:ext cx="8981361" cy="764124"/>
            <a:chOff x="107504" y="3368169"/>
            <a:chExt cx="8981361" cy="764124"/>
          </a:xfrm>
        </p:grpSpPr>
        <p:cxnSp>
          <p:nvCxnSpPr>
            <p:cNvPr id="36" name="Straight Connector 35"/>
            <p:cNvCxnSpPr>
              <a:stCxn id="20" idx="2"/>
              <a:endCxn id="3" idx="0"/>
            </p:cNvCxnSpPr>
            <p:nvPr/>
          </p:nvCxnSpPr>
          <p:spPr>
            <a:xfrm>
              <a:off x="1115536" y="3656201"/>
              <a:ext cx="80" cy="476092"/>
            </a:xfrm>
            <a:prstGeom prst="line">
              <a:avLst/>
            </a:prstGeom>
            <a:ln>
              <a:solidFill>
                <a:srgbClr val="C0504D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Straight Connector 41"/>
            <p:cNvCxnSpPr>
              <a:stCxn id="19" idx="2"/>
              <a:endCxn id="37" idx="0"/>
            </p:cNvCxnSpPr>
            <p:nvPr/>
          </p:nvCxnSpPr>
          <p:spPr>
            <a:xfrm>
              <a:off x="2843728" y="3656201"/>
              <a:ext cx="80" cy="476092"/>
            </a:xfrm>
            <a:prstGeom prst="line">
              <a:avLst/>
            </a:prstGeom>
            <a:ln>
              <a:solidFill>
                <a:srgbClr val="C0504D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/>
            <p:cNvCxnSpPr>
              <a:stCxn id="16" idx="2"/>
              <a:endCxn id="38" idx="0"/>
            </p:cNvCxnSpPr>
            <p:nvPr/>
          </p:nvCxnSpPr>
          <p:spPr>
            <a:xfrm>
              <a:off x="4571920" y="3656201"/>
              <a:ext cx="80" cy="476092"/>
            </a:xfrm>
            <a:prstGeom prst="line">
              <a:avLst/>
            </a:prstGeom>
            <a:ln>
              <a:solidFill>
                <a:srgbClr val="C0504D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6" name="Straight Connector 45"/>
            <p:cNvCxnSpPr>
              <a:stCxn id="17" idx="2"/>
              <a:endCxn id="39" idx="0"/>
            </p:cNvCxnSpPr>
            <p:nvPr/>
          </p:nvCxnSpPr>
          <p:spPr>
            <a:xfrm>
              <a:off x="6300112" y="3656201"/>
              <a:ext cx="80" cy="476092"/>
            </a:xfrm>
            <a:prstGeom prst="line">
              <a:avLst/>
            </a:prstGeom>
            <a:ln>
              <a:solidFill>
                <a:srgbClr val="C0504D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0" name="Straight Connector 49"/>
            <p:cNvCxnSpPr>
              <a:stCxn id="18" idx="2"/>
              <a:endCxn id="40" idx="0"/>
            </p:cNvCxnSpPr>
            <p:nvPr/>
          </p:nvCxnSpPr>
          <p:spPr>
            <a:xfrm flipH="1">
              <a:off x="8028384" y="3656201"/>
              <a:ext cx="80" cy="476092"/>
            </a:xfrm>
            <a:prstGeom prst="line">
              <a:avLst/>
            </a:prstGeom>
            <a:ln>
              <a:solidFill>
                <a:srgbClr val="C0504D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6" name="Rounded Rectangle 15"/>
            <p:cNvSpPr/>
            <p:nvPr/>
          </p:nvSpPr>
          <p:spPr>
            <a:xfrm>
              <a:off x="3851920" y="3368169"/>
              <a:ext cx="1440000" cy="288032"/>
            </a:xfrm>
            <a:prstGeom prst="roundRect">
              <a:avLst/>
            </a:prstGeom>
          </p:spPr>
          <p:style>
            <a:lnRef idx="0">
              <a:schemeClr val="accent2"/>
            </a:lnRef>
            <a:fillRef idx="3">
              <a:schemeClr val="accent2"/>
            </a:fillRef>
            <a:effectRef idx="3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Tank 3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sp>
          <p:nvSpPr>
            <p:cNvPr id="17" name="Rounded Rectangle 16"/>
            <p:cNvSpPr/>
            <p:nvPr/>
          </p:nvSpPr>
          <p:spPr>
            <a:xfrm>
              <a:off x="5580112" y="3368169"/>
              <a:ext cx="1440000" cy="288032"/>
            </a:xfrm>
            <a:prstGeom prst="roundRect">
              <a:avLst/>
            </a:prstGeom>
          </p:spPr>
          <p:style>
            <a:lnRef idx="0">
              <a:schemeClr val="accent2"/>
            </a:lnRef>
            <a:fillRef idx="3">
              <a:schemeClr val="accent2"/>
            </a:fillRef>
            <a:effectRef idx="3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Tank 4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sp>
          <p:nvSpPr>
            <p:cNvPr id="18" name="Rounded Rectangle 17"/>
            <p:cNvSpPr/>
            <p:nvPr/>
          </p:nvSpPr>
          <p:spPr>
            <a:xfrm>
              <a:off x="7308464" y="3368169"/>
              <a:ext cx="1440000" cy="288032"/>
            </a:xfrm>
            <a:prstGeom prst="roundRect">
              <a:avLst/>
            </a:prstGeom>
          </p:spPr>
          <p:style>
            <a:lnRef idx="0">
              <a:schemeClr val="accent2"/>
            </a:lnRef>
            <a:fillRef idx="3">
              <a:schemeClr val="accent2"/>
            </a:fillRef>
            <a:effectRef idx="3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Tank 5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sp>
          <p:nvSpPr>
            <p:cNvPr id="19" name="Rounded Rectangle 18"/>
            <p:cNvSpPr/>
            <p:nvPr/>
          </p:nvSpPr>
          <p:spPr>
            <a:xfrm>
              <a:off x="2123728" y="3368169"/>
              <a:ext cx="1440000" cy="288032"/>
            </a:xfrm>
            <a:prstGeom prst="roundRect">
              <a:avLst/>
            </a:prstGeom>
          </p:spPr>
          <p:style>
            <a:lnRef idx="0">
              <a:schemeClr val="accent2"/>
            </a:lnRef>
            <a:fillRef idx="3">
              <a:schemeClr val="accent2"/>
            </a:fillRef>
            <a:effectRef idx="3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Tank 2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sp>
          <p:nvSpPr>
            <p:cNvPr id="20" name="Rounded Rectangle 19"/>
            <p:cNvSpPr/>
            <p:nvPr/>
          </p:nvSpPr>
          <p:spPr>
            <a:xfrm>
              <a:off x="395536" y="3368169"/>
              <a:ext cx="1440000" cy="288032"/>
            </a:xfrm>
            <a:prstGeom prst="roundRect">
              <a:avLst/>
            </a:prstGeom>
          </p:spPr>
          <p:style>
            <a:lnRef idx="0">
              <a:schemeClr val="accent2"/>
            </a:lnRef>
            <a:fillRef idx="3">
              <a:schemeClr val="accent2"/>
            </a:fillRef>
            <a:effectRef idx="3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Tank 1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cxnSp>
          <p:nvCxnSpPr>
            <p:cNvPr id="61" name="Straight Arrow Connector 60"/>
            <p:cNvCxnSpPr>
              <a:endCxn id="19" idx="1"/>
            </p:cNvCxnSpPr>
            <p:nvPr/>
          </p:nvCxnSpPr>
          <p:spPr>
            <a:xfrm>
              <a:off x="1835696" y="3512185"/>
              <a:ext cx="288032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3" name="Straight Arrow Connector 62"/>
            <p:cNvCxnSpPr/>
            <p:nvPr/>
          </p:nvCxnSpPr>
          <p:spPr>
            <a:xfrm>
              <a:off x="3563888" y="3512185"/>
              <a:ext cx="288032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4" name="Straight Arrow Connector 63"/>
            <p:cNvCxnSpPr/>
            <p:nvPr/>
          </p:nvCxnSpPr>
          <p:spPr>
            <a:xfrm>
              <a:off x="5292080" y="3512185"/>
              <a:ext cx="288032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5" name="Straight Arrow Connector 64"/>
            <p:cNvCxnSpPr/>
            <p:nvPr/>
          </p:nvCxnSpPr>
          <p:spPr>
            <a:xfrm>
              <a:off x="7020272" y="3512185"/>
              <a:ext cx="288032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6" name="Straight Arrow Connector 65"/>
            <p:cNvCxnSpPr/>
            <p:nvPr/>
          </p:nvCxnSpPr>
          <p:spPr>
            <a:xfrm>
              <a:off x="8748464" y="3512185"/>
              <a:ext cx="288032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7" name="Straight Arrow Connector 66"/>
            <p:cNvCxnSpPr/>
            <p:nvPr/>
          </p:nvCxnSpPr>
          <p:spPr>
            <a:xfrm>
              <a:off x="107504" y="3512185"/>
              <a:ext cx="288032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97" name="TextBox 96"/>
            <p:cNvSpPr txBox="1"/>
            <p:nvPr/>
          </p:nvSpPr>
          <p:spPr>
            <a:xfrm>
              <a:off x="4987972" y="3700101"/>
              <a:ext cx="91646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56.8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98" name="Up Arrow 97"/>
            <p:cNvSpPr/>
            <p:nvPr/>
          </p:nvSpPr>
          <p:spPr>
            <a:xfrm>
              <a:off x="5398310" y="3556085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99" name="TextBox 98"/>
            <p:cNvSpPr txBox="1"/>
            <p:nvPr/>
          </p:nvSpPr>
          <p:spPr>
            <a:xfrm>
              <a:off x="3243704" y="3689068"/>
              <a:ext cx="91646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39.1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100" name="Up Arrow 99"/>
            <p:cNvSpPr/>
            <p:nvPr/>
          </p:nvSpPr>
          <p:spPr>
            <a:xfrm>
              <a:off x="3654042" y="3545052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01" name="TextBox 100"/>
            <p:cNvSpPr txBox="1"/>
            <p:nvPr/>
          </p:nvSpPr>
          <p:spPr>
            <a:xfrm>
              <a:off x="6692384" y="3689068"/>
              <a:ext cx="91646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73.8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102" name="Up Arrow 101"/>
            <p:cNvSpPr/>
            <p:nvPr/>
          </p:nvSpPr>
          <p:spPr>
            <a:xfrm>
              <a:off x="7102722" y="3545052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03" name="TextBox 102"/>
            <p:cNvSpPr txBox="1"/>
            <p:nvPr/>
          </p:nvSpPr>
          <p:spPr>
            <a:xfrm>
              <a:off x="8172400" y="3689068"/>
              <a:ext cx="91646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89.8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104" name="Up Arrow 103"/>
            <p:cNvSpPr/>
            <p:nvPr/>
          </p:nvSpPr>
          <p:spPr>
            <a:xfrm>
              <a:off x="8808594" y="3545052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05" name="TextBox 104"/>
            <p:cNvSpPr txBox="1"/>
            <p:nvPr/>
          </p:nvSpPr>
          <p:spPr>
            <a:xfrm>
              <a:off x="1523884" y="3689068"/>
              <a:ext cx="91646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21.3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106" name="Up Arrow 105"/>
            <p:cNvSpPr/>
            <p:nvPr/>
          </p:nvSpPr>
          <p:spPr>
            <a:xfrm>
              <a:off x="1934222" y="3545052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07" name="TextBox 106"/>
            <p:cNvSpPr txBox="1"/>
            <p:nvPr/>
          </p:nvSpPr>
          <p:spPr>
            <a:xfrm>
              <a:off x="107504" y="3689068"/>
              <a:ext cx="792088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3.6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108" name="Up Arrow 107"/>
            <p:cNvSpPr/>
            <p:nvPr/>
          </p:nvSpPr>
          <p:spPr>
            <a:xfrm>
              <a:off x="179512" y="3545052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</p:grpSp>
      <p:grpSp>
        <p:nvGrpSpPr>
          <p:cNvPr id="114" name="Group 113"/>
          <p:cNvGrpSpPr/>
          <p:nvPr/>
        </p:nvGrpSpPr>
        <p:grpSpPr>
          <a:xfrm>
            <a:off x="1019494" y="1447923"/>
            <a:ext cx="7841168" cy="1406666"/>
            <a:chOff x="1019494" y="1447923"/>
            <a:chExt cx="7841168" cy="1406666"/>
          </a:xfrm>
        </p:grpSpPr>
        <p:grpSp>
          <p:nvGrpSpPr>
            <p:cNvPr id="15" name="Group 14"/>
            <p:cNvGrpSpPr/>
            <p:nvPr/>
          </p:nvGrpSpPr>
          <p:grpSpPr>
            <a:xfrm>
              <a:off x="1019494" y="1960876"/>
              <a:ext cx="7280846" cy="288032"/>
              <a:chOff x="299414" y="1988840"/>
              <a:chExt cx="7280846" cy="288032"/>
            </a:xfrm>
          </p:grpSpPr>
          <p:sp>
            <p:nvSpPr>
              <p:cNvPr id="5" name="Rounded Rectangle 4"/>
              <p:cNvSpPr/>
              <p:nvPr/>
            </p:nvSpPr>
            <p:spPr>
              <a:xfrm>
                <a:off x="299414" y="1988840"/>
                <a:ext cx="432048" cy="288032"/>
              </a:xfrm>
              <a:prstGeom prst="roundRect">
                <a:avLst/>
              </a:prstGeom>
            </p:spPr>
            <p:style>
              <a:lnRef idx="0">
                <a:schemeClr val="accent2"/>
              </a:lnRef>
              <a:fillRef idx="3">
                <a:schemeClr val="accent2"/>
              </a:fillRef>
              <a:effectRef idx="3">
                <a:schemeClr val="accent2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IS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7" name="Rounded Rectangle 6"/>
              <p:cNvSpPr/>
              <p:nvPr/>
            </p:nvSpPr>
            <p:spPr>
              <a:xfrm>
                <a:off x="875478" y="1988840"/>
                <a:ext cx="720080" cy="288032"/>
              </a:xfrm>
              <a:prstGeom prst="roundRect">
                <a:avLst/>
              </a:prstGeom>
            </p:spPr>
            <p:style>
              <a:lnRef idx="0">
                <a:schemeClr val="accent2"/>
              </a:lnRef>
              <a:fillRef idx="3">
                <a:schemeClr val="accent2"/>
              </a:fillRef>
              <a:effectRef idx="3">
                <a:schemeClr val="accent2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LEBT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8" name="Rounded Rectangle 7"/>
              <p:cNvSpPr/>
              <p:nvPr/>
            </p:nvSpPr>
            <p:spPr>
              <a:xfrm>
                <a:off x="1739574" y="1988840"/>
                <a:ext cx="720080" cy="288032"/>
              </a:xfrm>
              <a:prstGeom prst="roundRect">
                <a:avLst/>
              </a:prstGeom>
            </p:spPr>
            <p:style>
              <a:lnRef idx="0">
                <a:schemeClr val="accent2"/>
              </a:lnRef>
              <a:fillRef idx="3">
                <a:schemeClr val="accent2"/>
              </a:fillRef>
              <a:effectRef idx="3">
                <a:schemeClr val="accent2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RFQ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9" name="Rounded Rectangle 8"/>
              <p:cNvSpPr/>
              <p:nvPr/>
            </p:nvSpPr>
            <p:spPr>
              <a:xfrm>
                <a:off x="2567666" y="1988840"/>
                <a:ext cx="792088" cy="288032"/>
              </a:xfrm>
              <a:prstGeom prst="roundRect">
                <a:avLst/>
              </a:prstGeom>
            </p:spPr>
            <p:style>
              <a:lnRef idx="0">
                <a:schemeClr val="accent2"/>
              </a:lnRef>
              <a:fillRef idx="3">
                <a:schemeClr val="accent2"/>
              </a:fillRef>
              <a:effectRef idx="3">
                <a:schemeClr val="accent2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MEBT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10" name="Rounded Rectangle 9"/>
              <p:cNvSpPr/>
              <p:nvPr/>
            </p:nvSpPr>
            <p:spPr>
              <a:xfrm>
                <a:off x="3491880" y="1988840"/>
                <a:ext cx="720080" cy="288032"/>
              </a:xfrm>
              <a:prstGeom prst="roundRect">
                <a:avLst/>
              </a:prstGeom>
            </p:spPr>
            <p:style>
              <a:lnRef idx="0">
                <a:schemeClr val="accent2"/>
              </a:lnRef>
              <a:fillRef idx="3">
                <a:schemeClr val="accent2"/>
              </a:fillRef>
              <a:effectRef idx="3">
                <a:schemeClr val="accent2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DTL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11" name="Rounded Rectangle 10"/>
              <p:cNvSpPr/>
              <p:nvPr/>
            </p:nvSpPr>
            <p:spPr>
              <a:xfrm>
                <a:off x="4336048" y="1988840"/>
                <a:ext cx="792088" cy="288032"/>
              </a:xfrm>
              <a:prstGeom prst="roundRect">
                <a:avLst/>
              </a:prstGeom>
            </p:spPr>
            <p:style>
              <a:lnRef idx="0">
                <a:schemeClr val="accent1"/>
              </a:lnRef>
              <a:fillRef idx="3">
                <a:schemeClr val="accent1"/>
              </a:fillRef>
              <a:effectRef idx="3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Spoke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12" name="Rounded Rectangle 11"/>
              <p:cNvSpPr/>
              <p:nvPr/>
            </p:nvSpPr>
            <p:spPr>
              <a:xfrm>
                <a:off x="5276004" y="1988840"/>
                <a:ext cx="1080120" cy="288032"/>
              </a:xfrm>
              <a:prstGeom prst="roundRect">
                <a:avLst/>
              </a:prstGeom>
            </p:spPr>
            <p:style>
              <a:lnRef idx="0">
                <a:schemeClr val="accent1"/>
              </a:lnRef>
              <a:fillRef idx="3">
                <a:schemeClr val="accent1"/>
              </a:fillRef>
              <a:effectRef idx="3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Medium β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  <p:sp>
            <p:nvSpPr>
              <p:cNvPr id="13" name="Rounded Rectangle 12"/>
              <p:cNvSpPr/>
              <p:nvPr/>
            </p:nvSpPr>
            <p:spPr>
              <a:xfrm>
                <a:off x="6500140" y="1988840"/>
                <a:ext cx="1080120" cy="288032"/>
              </a:xfrm>
              <a:prstGeom prst="roundRect">
                <a:avLst/>
              </a:prstGeom>
            </p:spPr>
            <p:style>
              <a:lnRef idx="0">
                <a:schemeClr val="accent1"/>
              </a:lnRef>
              <a:fillRef idx="3">
                <a:schemeClr val="accent1"/>
              </a:fillRef>
              <a:effectRef idx="3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High β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</p:grpSp>
        <p:cxnSp>
          <p:nvCxnSpPr>
            <p:cNvPr id="52" name="Straight Arrow Connector 51"/>
            <p:cNvCxnSpPr>
              <a:stCxn id="5" idx="3"/>
              <a:endCxn id="7" idx="1"/>
            </p:cNvCxnSpPr>
            <p:nvPr/>
          </p:nvCxnSpPr>
          <p:spPr>
            <a:xfrm>
              <a:off x="1451542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Arrow Connector 52"/>
            <p:cNvCxnSpPr/>
            <p:nvPr/>
          </p:nvCxnSpPr>
          <p:spPr>
            <a:xfrm>
              <a:off x="2315638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4" name="Straight Arrow Connector 53"/>
            <p:cNvCxnSpPr/>
            <p:nvPr/>
          </p:nvCxnSpPr>
          <p:spPr>
            <a:xfrm>
              <a:off x="3179734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5" name="Straight Arrow Connector 54"/>
            <p:cNvCxnSpPr/>
            <p:nvPr/>
          </p:nvCxnSpPr>
          <p:spPr>
            <a:xfrm>
              <a:off x="4067944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6" name="Straight Arrow Connector 55"/>
            <p:cNvCxnSpPr/>
            <p:nvPr/>
          </p:nvCxnSpPr>
          <p:spPr>
            <a:xfrm>
              <a:off x="4932040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7" name="Straight Arrow Connector 56"/>
            <p:cNvCxnSpPr/>
            <p:nvPr/>
          </p:nvCxnSpPr>
          <p:spPr>
            <a:xfrm>
              <a:off x="5852068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8" name="Straight Arrow Connector 57"/>
            <p:cNvCxnSpPr/>
            <p:nvPr/>
          </p:nvCxnSpPr>
          <p:spPr>
            <a:xfrm>
              <a:off x="7076204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9" name="Straight Arrow Connector 58"/>
            <p:cNvCxnSpPr/>
            <p:nvPr/>
          </p:nvCxnSpPr>
          <p:spPr>
            <a:xfrm>
              <a:off x="8300340" y="2104892"/>
              <a:ext cx="144016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69" name="TextBox 68"/>
            <p:cNvSpPr txBox="1"/>
            <p:nvPr/>
          </p:nvSpPr>
          <p:spPr>
            <a:xfrm>
              <a:off x="1689320" y="1683296"/>
              <a:ext cx="589156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2.1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cxnSp>
          <p:nvCxnSpPr>
            <p:cNvPr id="70" name="Straight Connector 69"/>
            <p:cNvCxnSpPr/>
            <p:nvPr/>
          </p:nvCxnSpPr>
          <p:spPr>
            <a:xfrm flipH="1">
              <a:off x="4572000" y="2248908"/>
              <a:ext cx="80" cy="468000"/>
            </a:xfrm>
            <a:prstGeom prst="line">
              <a:avLst/>
            </a:prstGeom>
            <a:ln>
              <a:solidFill>
                <a:schemeClr val="accent2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79" name="TextBox 78"/>
            <p:cNvSpPr txBox="1"/>
            <p:nvPr/>
          </p:nvSpPr>
          <p:spPr>
            <a:xfrm>
              <a:off x="2520930" y="1683296"/>
              <a:ext cx="589156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4.5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sp>
          <p:nvSpPr>
            <p:cNvPr id="80" name="TextBox 79"/>
            <p:cNvSpPr txBox="1"/>
            <p:nvPr/>
          </p:nvSpPr>
          <p:spPr>
            <a:xfrm>
              <a:off x="3398742" y="1683296"/>
              <a:ext cx="589156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3.8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sp>
          <p:nvSpPr>
            <p:cNvPr id="81" name="TextBox 80"/>
            <p:cNvSpPr txBox="1"/>
            <p:nvPr/>
          </p:nvSpPr>
          <p:spPr>
            <a:xfrm>
              <a:off x="4213001" y="1683296"/>
              <a:ext cx="722757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39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sp>
          <p:nvSpPr>
            <p:cNvPr id="82" name="TextBox 81"/>
            <p:cNvSpPr txBox="1"/>
            <p:nvPr/>
          </p:nvSpPr>
          <p:spPr>
            <a:xfrm>
              <a:off x="5076056" y="1683296"/>
              <a:ext cx="722757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56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sp>
          <p:nvSpPr>
            <p:cNvPr id="83" name="TextBox 82"/>
            <p:cNvSpPr txBox="1"/>
            <p:nvPr/>
          </p:nvSpPr>
          <p:spPr>
            <a:xfrm>
              <a:off x="6109323" y="1683296"/>
              <a:ext cx="86305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77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sp>
          <p:nvSpPr>
            <p:cNvPr id="84" name="TextBox 83"/>
            <p:cNvSpPr txBox="1"/>
            <p:nvPr/>
          </p:nvSpPr>
          <p:spPr>
            <a:xfrm>
              <a:off x="7321435" y="1683877"/>
              <a:ext cx="867041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latin typeface="CMU Concrete Roman"/>
                  <a:cs typeface="CMU Concrete Roman"/>
                </a:rPr>
                <a:t>179 m</a:t>
              </a:r>
              <a:endParaRPr lang="en-US" sz="1200" dirty="0">
                <a:latin typeface="CMU Concrete Roman"/>
                <a:cs typeface="CMU Concrete Roman"/>
              </a:endParaRPr>
            </a:p>
          </p:txBody>
        </p:sp>
        <p:sp>
          <p:nvSpPr>
            <p:cNvPr id="85" name="TextBox 84"/>
            <p:cNvSpPr txBox="1"/>
            <p:nvPr/>
          </p:nvSpPr>
          <p:spPr>
            <a:xfrm>
              <a:off x="1019494" y="2392924"/>
              <a:ext cx="1008112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0.075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86" name="TextBox 85"/>
            <p:cNvSpPr txBox="1"/>
            <p:nvPr/>
          </p:nvSpPr>
          <p:spPr>
            <a:xfrm>
              <a:off x="2856173" y="2392924"/>
              <a:ext cx="774749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3.6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87" name="TextBox 86"/>
            <p:cNvSpPr txBox="1"/>
            <p:nvPr/>
          </p:nvSpPr>
          <p:spPr>
            <a:xfrm>
              <a:off x="4545816" y="2392924"/>
              <a:ext cx="916465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89.8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88" name="TextBox 87"/>
            <p:cNvSpPr txBox="1"/>
            <p:nvPr/>
          </p:nvSpPr>
          <p:spPr>
            <a:xfrm>
              <a:off x="5420354" y="2392924"/>
              <a:ext cx="1008112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216.6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89" name="TextBox 88"/>
            <p:cNvSpPr txBox="1"/>
            <p:nvPr/>
          </p:nvSpPr>
          <p:spPr>
            <a:xfrm>
              <a:off x="6644490" y="2392924"/>
              <a:ext cx="1008112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570.5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90" name="TextBox 89"/>
            <p:cNvSpPr txBox="1"/>
            <p:nvPr/>
          </p:nvSpPr>
          <p:spPr>
            <a:xfrm>
              <a:off x="7852550" y="2392924"/>
              <a:ext cx="1008112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2000 MeV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91" name="Up Arrow 90"/>
            <p:cNvSpPr/>
            <p:nvPr/>
          </p:nvSpPr>
          <p:spPr>
            <a:xfrm>
              <a:off x="1475656" y="2248908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92" name="Up Arrow 91"/>
            <p:cNvSpPr/>
            <p:nvPr/>
          </p:nvSpPr>
          <p:spPr>
            <a:xfrm>
              <a:off x="3187772" y="2248908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93" name="Up Arrow 92"/>
            <p:cNvSpPr/>
            <p:nvPr/>
          </p:nvSpPr>
          <p:spPr>
            <a:xfrm>
              <a:off x="4956154" y="2248908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94" name="Up Arrow 93"/>
            <p:cNvSpPr/>
            <p:nvPr/>
          </p:nvSpPr>
          <p:spPr>
            <a:xfrm>
              <a:off x="5876516" y="2248908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95" name="Up Arrow 94"/>
            <p:cNvSpPr/>
            <p:nvPr/>
          </p:nvSpPr>
          <p:spPr>
            <a:xfrm>
              <a:off x="7100652" y="2248908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96" name="Up Arrow 95"/>
            <p:cNvSpPr/>
            <p:nvPr/>
          </p:nvSpPr>
          <p:spPr>
            <a:xfrm>
              <a:off x="8308378" y="2248908"/>
              <a:ext cx="108000" cy="144000"/>
            </a:xfrm>
            <a:prstGeom prst="up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09" name="Left-Right Arrow 108"/>
            <p:cNvSpPr/>
            <p:nvPr/>
          </p:nvSpPr>
          <p:spPr>
            <a:xfrm>
              <a:off x="2499844" y="1524640"/>
              <a:ext cx="3312368" cy="144016"/>
            </a:xfrm>
            <a:prstGeom prst="leftRight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10" name="Left-Right Arrow 109"/>
            <p:cNvSpPr/>
            <p:nvPr/>
          </p:nvSpPr>
          <p:spPr>
            <a:xfrm>
              <a:off x="6020198" y="1524640"/>
              <a:ext cx="2262393" cy="144016"/>
            </a:xfrm>
            <a:prstGeom prst="leftRightArrow">
              <a:avLst/>
            </a:prstGeom>
            <a:noFill/>
            <a:ln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CMU Concrete Roman"/>
                <a:cs typeface="CMU Concrete Roman"/>
              </a:endParaRPr>
            </a:p>
          </p:txBody>
        </p:sp>
        <p:sp>
          <p:nvSpPr>
            <p:cNvPr id="111" name="TextBox 110"/>
            <p:cNvSpPr txBox="1"/>
            <p:nvPr/>
          </p:nvSpPr>
          <p:spPr>
            <a:xfrm>
              <a:off x="3681720" y="1447923"/>
              <a:ext cx="916465" cy="27699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352.2 MHz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  <p:sp>
          <p:nvSpPr>
            <p:cNvPr id="112" name="TextBox 111"/>
            <p:cNvSpPr txBox="1"/>
            <p:nvPr/>
          </p:nvSpPr>
          <p:spPr>
            <a:xfrm>
              <a:off x="6658162" y="1455627"/>
              <a:ext cx="916465" cy="27699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>
                  <a:solidFill>
                    <a:srgbClr val="0000FF"/>
                  </a:solidFill>
                  <a:latin typeface="CMU Concrete Roman"/>
                  <a:cs typeface="CMU Concrete Roman"/>
                </a:rPr>
                <a:t>704.4 MHz</a:t>
              </a:r>
              <a:endParaRPr lang="en-US" sz="1200" dirty="0">
                <a:solidFill>
                  <a:srgbClr val="0000FF"/>
                </a:solidFill>
                <a:latin typeface="CMU Concrete Roman"/>
                <a:cs typeface="CMU Concrete Roman"/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15" name="Picture 114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16" name="Picture 115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17" name="Picture 116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4890285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000" dirty="0" smtClean="0">
                <a:latin typeface="CMU Concrete Roman"/>
                <a:cs typeface="CMU Concrete Roman"/>
              </a:rPr>
              <a:t>DTL </a:t>
            </a:r>
            <a:r>
              <a:rPr lang="en-US" sz="3000" dirty="0" smtClean="0">
                <a:latin typeface="CMU Concrete Roman"/>
                <a:cs typeface="CMU Concrete Roman"/>
              </a:rPr>
              <a:t>commissioning </a:t>
            </a:r>
            <a:r>
              <a:rPr lang="en-US" sz="3000" dirty="0" smtClean="0">
                <a:latin typeface="CMU Concrete Roman"/>
                <a:cs typeface="CMU Concrete Roman"/>
              </a:rPr>
              <a:t>objectives  </a:t>
            </a:r>
            <a:endParaRPr lang="en-US" sz="3000" dirty="0">
              <a:latin typeface="CMU Concrete Roman"/>
              <a:cs typeface="CMU Concrete Roman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lvl="0"/>
            <a:r>
              <a:rPr lang="en-US" sz="2000" dirty="0">
                <a:solidFill>
                  <a:schemeClr val="tx1"/>
                </a:solidFill>
                <a:latin typeface="CMU Concrete Roman"/>
                <a:cs typeface="CMU Concrete Roman"/>
              </a:rPr>
              <a:t>Transport the beam to the </a:t>
            </a:r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spokes</a:t>
            </a:r>
          </a:p>
          <a:p>
            <a:pPr lvl="0"/>
            <a:endParaRPr lang="en-US" sz="2000" dirty="0">
              <a:solidFill>
                <a:schemeClr val="tx1"/>
              </a:solidFill>
              <a:latin typeface="CMU Concrete Roman"/>
              <a:cs typeface="CMU Concrete Roman"/>
            </a:endParaRPr>
          </a:p>
          <a:p>
            <a:pPr lvl="0"/>
            <a:r>
              <a:rPr lang="en-US" sz="2000" dirty="0">
                <a:solidFill>
                  <a:schemeClr val="tx1"/>
                </a:solidFill>
                <a:latin typeface="CMU Concrete Roman"/>
                <a:cs typeface="CMU Concrete Roman"/>
              </a:rPr>
              <a:t>Match the beam to the </a:t>
            </a:r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spokes</a:t>
            </a:r>
          </a:p>
          <a:p>
            <a:pPr lvl="0"/>
            <a:endParaRPr lang="en-US" sz="2000" dirty="0">
              <a:solidFill>
                <a:schemeClr val="tx1"/>
              </a:solidFill>
              <a:latin typeface="CMU Concrete Roman"/>
              <a:cs typeface="CMU Concrete Roman"/>
            </a:endParaRPr>
          </a:p>
          <a:p>
            <a:pPr lvl="0"/>
            <a:r>
              <a:rPr lang="en-US" sz="2000" dirty="0">
                <a:solidFill>
                  <a:schemeClr val="tx1"/>
                </a:solidFill>
                <a:latin typeface="CMU Concrete Roman"/>
                <a:cs typeface="CMU Concrete Roman"/>
              </a:rPr>
              <a:t>Gain the right </a:t>
            </a:r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beam energy </a:t>
            </a:r>
            <a:r>
              <a:rPr lang="en-US" sz="2000" dirty="0">
                <a:solidFill>
                  <a:schemeClr val="tx1"/>
                </a:solidFill>
                <a:latin typeface="CMU Concrete Roman"/>
                <a:cs typeface="CMU Concrete Roman"/>
              </a:rPr>
              <a:t>in each </a:t>
            </a:r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tank</a:t>
            </a:r>
          </a:p>
          <a:p>
            <a:pPr lvl="0"/>
            <a:endParaRPr lang="en-US" sz="2000" dirty="0" smtClean="0">
              <a:solidFill>
                <a:schemeClr val="tx1"/>
              </a:solidFill>
              <a:latin typeface="CMU Concrete Roman"/>
              <a:cs typeface="CMU Concrete Roman"/>
            </a:endParaRPr>
          </a:p>
          <a:p>
            <a:pPr lvl="0"/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Optimize beam parameters</a:t>
            </a:r>
          </a:p>
          <a:p>
            <a:pPr lvl="0"/>
            <a:endParaRPr lang="en-US" sz="2000" dirty="0">
              <a:solidFill>
                <a:schemeClr val="tx1"/>
              </a:solidFill>
              <a:latin typeface="CMU Concrete Roman"/>
              <a:cs typeface="CMU Concrete Roman"/>
            </a:endParaRPr>
          </a:p>
          <a:p>
            <a:pPr lvl="0"/>
            <a:r>
              <a:rPr lang="en-US" sz="2000" dirty="0">
                <a:solidFill>
                  <a:schemeClr val="tx1"/>
                </a:solidFill>
                <a:latin typeface="CMU Concrete Roman"/>
                <a:cs typeface="CMU Concrete Roman"/>
              </a:rPr>
              <a:t>Minimize </a:t>
            </a:r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beam losses</a:t>
            </a:r>
            <a:endParaRPr lang="en-US" sz="2000" dirty="0">
              <a:solidFill>
                <a:schemeClr val="tx1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endParaRPr lang="en-US" sz="1800" dirty="0">
              <a:solidFill>
                <a:srgbClr val="000000"/>
              </a:solidFill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  <p:grpSp>
        <p:nvGrpSpPr>
          <p:cNvPr id="9" name="Group 8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00158680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CMU Concrete Roman"/>
                <a:cs typeface="CMU Concrete Roman"/>
              </a:rPr>
              <a:t>DTL beam diagnostics</a:t>
            </a:r>
            <a:endParaRPr lang="en-US" dirty="0">
              <a:latin typeface="CMU Concrete Roman"/>
              <a:cs typeface="CMU Concrete Roman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7544" y="3356992"/>
            <a:ext cx="8229600" cy="3024336"/>
          </a:xfrm>
        </p:spPr>
        <p:txBody>
          <a:bodyPr>
            <a:normAutofit/>
          </a:bodyPr>
          <a:lstStyle/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3 BPMs per tank</a:t>
            </a:r>
          </a:p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1 BCT after each tank</a:t>
            </a:r>
          </a:p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1 FC, 1 WS or 1 NPM </a:t>
            </a:r>
            <a:r>
              <a:rPr lang="en-US" sz="1800" dirty="0">
                <a:solidFill>
                  <a:srgbClr val="000000"/>
                </a:solidFill>
                <a:latin typeface="CMU Concrete Roman"/>
                <a:cs typeface="CMU Concrete Roman"/>
              </a:rPr>
              <a:t>(Non-destructive Profile Monitor) after </a:t>
            </a: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the Tank 1</a:t>
            </a:r>
          </a:p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2 BPMs in the Low Energy Differential Pumping (LEDP) section</a:t>
            </a:r>
          </a:p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1 WS or 1 NPM </a:t>
            </a:r>
            <a:r>
              <a:rPr lang="en-US" sz="1800" dirty="0">
                <a:solidFill>
                  <a:srgbClr val="000000"/>
                </a:solidFill>
                <a:latin typeface="CMU Concrete Roman"/>
                <a:cs typeface="CMU Concrete Roman"/>
              </a:rPr>
              <a:t>and 1 BSM in </a:t>
            </a: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the LEDP</a:t>
            </a:r>
          </a:p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1 </a:t>
            </a:r>
            <a:r>
              <a:rPr lang="en-US" sz="1800" dirty="0">
                <a:solidFill>
                  <a:srgbClr val="000000"/>
                </a:solidFill>
                <a:latin typeface="CMU Concrete Roman"/>
                <a:cs typeface="CMU Concrete Roman"/>
              </a:rPr>
              <a:t>FC at the end of the </a:t>
            </a: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LEDP</a:t>
            </a:r>
          </a:p>
          <a:p>
            <a:pPr>
              <a:lnSpc>
                <a:spcPct val="13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BLMs next to each tank</a:t>
            </a:r>
            <a:endParaRPr lang="en-US" sz="1800" dirty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30000"/>
              </a:lnSpc>
            </a:pPr>
            <a:endParaRPr lang="en-US" sz="1800" dirty="0">
              <a:solidFill>
                <a:srgbClr val="000000"/>
              </a:solidFill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  <p:grpSp>
        <p:nvGrpSpPr>
          <p:cNvPr id="30" name="Group 29"/>
          <p:cNvGrpSpPr/>
          <p:nvPr/>
        </p:nvGrpSpPr>
        <p:grpSpPr>
          <a:xfrm>
            <a:off x="351498" y="1628800"/>
            <a:ext cx="8468974" cy="1584176"/>
            <a:chOff x="351498" y="1628800"/>
            <a:chExt cx="8468974" cy="1584176"/>
          </a:xfrm>
        </p:grpSpPr>
        <p:sp>
          <p:nvSpPr>
            <p:cNvPr id="8" name="Rectangle 7"/>
            <p:cNvSpPr/>
            <p:nvPr/>
          </p:nvSpPr>
          <p:spPr>
            <a:xfrm rot="16200000">
              <a:off x="2086587" y="2437135"/>
              <a:ext cx="302859" cy="147547"/>
            </a:xfrm>
            <a:prstGeom prst="rect">
              <a:avLst/>
            </a:prstGeom>
            <a:solidFill>
              <a:srgbClr val="008000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FC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grpSp>
          <p:nvGrpSpPr>
            <p:cNvPr id="20" name="Group 19"/>
            <p:cNvGrpSpPr>
              <a:grpSpLocks/>
            </p:cNvGrpSpPr>
            <p:nvPr/>
          </p:nvGrpSpPr>
          <p:grpSpPr>
            <a:xfrm>
              <a:off x="970784" y="1880014"/>
              <a:ext cx="1165172" cy="1284795"/>
              <a:chOff x="777866" y="1685114"/>
              <a:chExt cx="2288725" cy="1543555"/>
            </a:xfrm>
          </p:grpSpPr>
          <p:sp>
            <p:nvSpPr>
              <p:cNvPr id="5" name="Rounded Rectangle 4"/>
              <p:cNvSpPr/>
              <p:nvPr/>
            </p:nvSpPr>
            <p:spPr>
              <a:xfrm>
                <a:off x="777866" y="1685114"/>
                <a:ext cx="1739544" cy="1543555"/>
              </a:xfrm>
              <a:prstGeom prst="roundRect">
                <a:avLst/>
              </a:prstGeom>
              <a:solidFill>
                <a:srgbClr val="FFFFFF"/>
              </a:solidFill>
              <a:ln>
                <a:solidFill>
                  <a:srgbClr val="000000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800"/>
              </a:p>
            </p:txBody>
          </p:sp>
          <p:grpSp>
            <p:nvGrpSpPr>
              <p:cNvPr id="10" name="Group 9"/>
              <p:cNvGrpSpPr/>
              <p:nvPr/>
            </p:nvGrpSpPr>
            <p:grpSpPr>
              <a:xfrm>
                <a:off x="899592" y="2132288"/>
                <a:ext cx="468053" cy="649208"/>
                <a:chOff x="2879812" y="2132288"/>
                <a:chExt cx="468053" cy="649208"/>
              </a:xfrm>
            </p:grpSpPr>
            <p:sp>
              <p:nvSpPr>
                <p:cNvPr id="6" name="Rectangle 5"/>
                <p:cNvSpPr/>
                <p:nvPr/>
              </p:nvSpPr>
              <p:spPr>
                <a:xfrm rot="16200000">
                  <a:off x="2663220" y="2348880"/>
                  <a:ext cx="649208" cy="216024"/>
                </a:xfrm>
                <a:prstGeom prst="rect">
                  <a:avLst/>
                </a:prstGeom>
                <a:solidFill>
                  <a:srgbClr val="FFFFFF"/>
                </a:solidFill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err="1">
                      <a:solidFill>
                        <a:schemeClr val="tx1"/>
                      </a:solidFill>
                    </a:rPr>
                    <a:t>S</a:t>
                  </a:r>
                  <a:r>
                    <a:rPr lang="en-US" sz="800" dirty="0" err="1" smtClean="0">
                      <a:solidFill>
                        <a:schemeClr val="tx1"/>
                      </a:solidFill>
                    </a:rPr>
                    <a:t>teerer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7" name="Rectangle 6"/>
                <p:cNvSpPr/>
                <p:nvPr/>
              </p:nvSpPr>
              <p:spPr>
                <a:xfrm rot="16200000">
                  <a:off x="2995973" y="2349448"/>
                  <a:ext cx="487759" cy="216024"/>
                </a:xfrm>
                <a:prstGeom prst="rect">
                  <a:avLst/>
                </a:prstGeom>
                <a:solidFill>
                  <a:schemeClr val="accent5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  <p:sp>
            <p:nvSpPr>
              <p:cNvPr id="9" name="Rectangle 8"/>
              <p:cNvSpPr/>
              <p:nvPr/>
            </p:nvSpPr>
            <p:spPr>
              <a:xfrm rot="16200000">
                <a:off x="2419909" y="2348769"/>
                <a:ext cx="487759" cy="216024"/>
              </a:xfrm>
              <a:prstGeom prst="rect">
                <a:avLst/>
              </a:prstGeom>
              <a:solidFill>
                <a:srgbClr val="CCFFCC"/>
              </a:solidFill>
              <a:ln>
                <a:solidFill>
                  <a:srgbClr val="000000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800" dirty="0" smtClean="0">
                    <a:solidFill>
                      <a:schemeClr val="tx1"/>
                    </a:solidFill>
                  </a:rPr>
                  <a:t>BCT</a:t>
                </a:r>
                <a:endParaRPr lang="en-US" sz="800" dirty="0">
                  <a:solidFill>
                    <a:schemeClr val="tx1"/>
                  </a:solidFill>
                </a:endParaRPr>
              </a:p>
            </p:txBody>
          </p:sp>
          <p:grpSp>
            <p:nvGrpSpPr>
              <p:cNvPr id="11" name="Group 10"/>
              <p:cNvGrpSpPr/>
              <p:nvPr/>
            </p:nvGrpSpPr>
            <p:grpSpPr>
              <a:xfrm>
                <a:off x="1403648" y="2132856"/>
                <a:ext cx="468053" cy="649208"/>
                <a:chOff x="2879812" y="2132288"/>
                <a:chExt cx="468053" cy="649208"/>
              </a:xfrm>
            </p:grpSpPr>
            <p:sp>
              <p:nvSpPr>
                <p:cNvPr id="12" name="Rectangle 11"/>
                <p:cNvSpPr/>
                <p:nvPr/>
              </p:nvSpPr>
              <p:spPr>
                <a:xfrm rot="16200000">
                  <a:off x="2663220" y="2348880"/>
                  <a:ext cx="649208" cy="216024"/>
                </a:xfrm>
                <a:prstGeom prst="rect">
                  <a:avLst/>
                </a:prstGeom>
                <a:solidFill>
                  <a:srgbClr val="FFFFFF"/>
                </a:solidFill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err="1">
                      <a:solidFill>
                        <a:schemeClr val="tx1"/>
                      </a:solidFill>
                    </a:rPr>
                    <a:t>S</a:t>
                  </a:r>
                  <a:r>
                    <a:rPr lang="en-US" sz="800" dirty="0" err="1" smtClean="0">
                      <a:solidFill>
                        <a:schemeClr val="tx1"/>
                      </a:solidFill>
                    </a:rPr>
                    <a:t>teerer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13" name="Rectangle 12"/>
                <p:cNvSpPr/>
                <p:nvPr/>
              </p:nvSpPr>
              <p:spPr>
                <a:xfrm rot="16200000">
                  <a:off x="2995973" y="2349448"/>
                  <a:ext cx="487759" cy="216024"/>
                </a:xfrm>
                <a:prstGeom prst="rect">
                  <a:avLst/>
                </a:prstGeom>
                <a:solidFill>
                  <a:schemeClr val="accent5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  <p:grpSp>
            <p:nvGrpSpPr>
              <p:cNvPr id="14" name="Group 13"/>
              <p:cNvGrpSpPr/>
              <p:nvPr/>
            </p:nvGrpSpPr>
            <p:grpSpPr>
              <a:xfrm>
                <a:off x="1907704" y="2132856"/>
                <a:ext cx="468053" cy="649208"/>
                <a:chOff x="2879812" y="2132288"/>
                <a:chExt cx="468053" cy="649208"/>
              </a:xfrm>
            </p:grpSpPr>
            <p:sp>
              <p:nvSpPr>
                <p:cNvPr id="15" name="Rectangle 14"/>
                <p:cNvSpPr/>
                <p:nvPr/>
              </p:nvSpPr>
              <p:spPr>
                <a:xfrm rot="16200000">
                  <a:off x="2663220" y="2348880"/>
                  <a:ext cx="649208" cy="216024"/>
                </a:xfrm>
                <a:prstGeom prst="rect">
                  <a:avLst/>
                </a:prstGeom>
                <a:solidFill>
                  <a:srgbClr val="FFFFFF"/>
                </a:solidFill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err="1">
                      <a:solidFill>
                        <a:schemeClr val="tx1"/>
                      </a:solidFill>
                    </a:rPr>
                    <a:t>S</a:t>
                  </a:r>
                  <a:r>
                    <a:rPr lang="en-US" sz="800" dirty="0" err="1" smtClean="0">
                      <a:solidFill>
                        <a:schemeClr val="tx1"/>
                      </a:solidFill>
                    </a:rPr>
                    <a:t>teerer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16" name="Rectangle 15"/>
                <p:cNvSpPr/>
                <p:nvPr/>
              </p:nvSpPr>
              <p:spPr>
                <a:xfrm rot="16200000">
                  <a:off x="2995973" y="2349448"/>
                  <a:ext cx="487759" cy="216024"/>
                </a:xfrm>
                <a:prstGeom prst="rect">
                  <a:avLst/>
                </a:prstGeom>
                <a:solidFill>
                  <a:schemeClr val="accent5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  <p:grpSp>
            <p:nvGrpSpPr>
              <p:cNvPr id="19" name="Group 18"/>
              <p:cNvGrpSpPr/>
              <p:nvPr/>
            </p:nvGrpSpPr>
            <p:grpSpPr>
              <a:xfrm>
                <a:off x="2825299" y="1967262"/>
                <a:ext cx="241292" cy="960890"/>
                <a:chOff x="3211637" y="1935110"/>
                <a:chExt cx="241292" cy="960890"/>
              </a:xfrm>
            </p:grpSpPr>
            <p:sp>
              <p:nvSpPr>
                <p:cNvPr id="17" name="Rectangle 16"/>
                <p:cNvSpPr/>
                <p:nvPr/>
              </p:nvSpPr>
              <p:spPr>
                <a:xfrm rot="16200000">
                  <a:off x="3092080" y="2054718"/>
                  <a:ext cx="480457" cy="241241"/>
                </a:xfrm>
                <a:prstGeom prst="rect">
                  <a:avLst/>
                </a:prstGeom>
                <a:solidFill>
                  <a:schemeClr val="tx2">
                    <a:lumMod val="40000"/>
                    <a:lumOff val="60000"/>
                  </a:schemeClr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lIns="0" rIns="0"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WS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18" name="Rectangle 17"/>
                <p:cNvSpPr/>
                <p:nvPr/>
              </p:nvSpPr>
              <p:spPr>
                <a:xfrm rot="16200000">
                  <a:off x="3092031" y="2535149"/>
                  <a:ext cx="480457" cy="241245"/>
                </a:xfrm>
                <a:prstGeom prst="rect">
                  <a:avLst/>
                </a:prstGeom>
                <a:solidFill>
                  <a:schemeClr val="accent1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NPM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</p:grpSp>
        <p:grpSp>
          <p:nvGrpSpPr>
            <p:cNvPr id="127" name="Group 126"/>
            <p:cNvGrpSpPr>
              <a:grpSpLocks/>
            </p:cNvGrpSpPr>
            <p:nvPr/>
          </p:nvGrpSpPr>
          <p:grpSpPr>
            <a:xfrm>
              <a:off x="2368056" y="1863937"/>
              <a:ext cx="1015097" cy="1284797"/>
              <a:chOff x="777866" y="1685114"/>
              <a:chExt cx="1993935" cy="1543557"/>
            </a:xfrm>
          </p:grpSpPr>
          <p:sp>
            <p:nvSpPr>
              <p:cNvPr id="128" name="Rounded Rectangle 127"/>
              <p:cNvSpPr/>
              <p:nvPr/>
            </p:nvSpPr>
            <p:spPr>
              <a:xfrm>
                <a:off x="777866" y="1685114"/>
                <a:ext cx="1739544" cy="1543557"/>
              </a:xfrm>
              <a:prstGeom prst="roundRect">
                <a:avLst/>
              </a:prstGeom>
              <a:solidFill>
                <a:srgbClr val="FFFFFF"/>
              </a:solidFill>
              <a:ln>
                <a:solidFill>
                  <a:srgbClr val="000000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800"/>
              </a:p>
            </p:txBody>
          </p:sp>
          <p:grpSp>
            <p:nvGrpSpPr>
              <p:cNvPr id="129" name="Group 128"/>
              <p:cNvGrpSpPr/>
              <p:nvPr/>
            </p:nvGrpSpPr>
            <p:grpSpPr>
              <a:xfrm>
                <a:off x="899592" y="2132288"/>
                <a:ext cx="468053" cy="649208"/>
                <a:chOff x="2879812" y="2132288"/>
                <a:chExt cx="468053" cy="649208"/>
              </a:xfrm>
            </p:grpSpPr>
            <p:sp>
              <p:nvSpPr>
                <p:cNvPr id="140" name="Rectangle 139"/>
                <p:cNvSpPr/>
                <p:nvPr/>
              </p:nvSpPr>
              <p:spPr>
                <a:xfrm rot="16200000">
                  <a:off x="2663220" y="2348880"/>
                  <a:ext cx="649208" cy="216024"/>
                </a:xfrm>
                <a:prstGeom prst="rect">
                  <a:avLst/>
                </a:prstGeom>
                <a:solidFill>
                  <a:srgbClr val="FFFFFF"/>
                </a:solidFill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err="1">
                      <a:solidFill>
                        <a:schemeClr val="tx1"/>
                      </a:solidFill>
                    </a:rPr>
                    <a:t>S</a:t>
                  </a:r>
                  <a:r>
                    <a:rPr lang="en-US" sz="800" dirty="0" err="1" smtClean="0">
                      <a:solidFill>
                        <a:schemeClr val="tx1"/>
                      </a:solidFill>
                    </a:rPr>
                    <a:t>teerer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141" name="Rectangle 140"/>
                <p:cNvSpPr/>
                <p:nvPr/>
              </p:nvSpPr>
              <p:spPr>
                <a:xfrm rot="16200000">
                  <a:off x="2995973" y="2349448"/>
                  <a:ext cx="487759" cy="216024"/>
                </a:xfrm>
                <a:prstGeom prst="rect">
                  <a:avLst/>
                </a:prstGeom>
                <a:solidFill>
                  <a:schemeClr val="accent5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  <p:sp>
            <p:nvSpPr>
              <p:cNvPr id="130" name="Rectangle 129"/>
              <p:cNvSpPr/>
              <p:nvPr/>
            </p:nvSpPr>
            <p:spPr>
              <a:xfrm rot="16200000">
                <a:off x="2419909" y="2348769"/>
                <a:ext cx="487759" cy="216024"/>
              </a:xfrm>
              <a:prstGeom prst="rect">
                <a:avLst/>
              </a:prstGeom>
              <a:solidFill>
                <a:srgbClr val="CCFFCC"/>
              </a:solidFill>
              <a:ln>
                <a:solidFill>
                  <a:srgbClr val="000000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800" dirty="0" smtClean="0">
                    <a:solidFill>
                      <a:schemeClr val="tx1"/>
                    </a:solidFill>
                  </a:rPr>
                  <a:t>BCT</a:t>
                </a:r>
                <a:endParaRPr lang="en-US" sz="800" dirty="0">
                  <a:solidFill>
                    <a:schemeClr val="tx1"/>
                  </a:solidFill>
                </a:endParaRPr>
              </a:p>
            </p:txBody>
          </p:sp>
          <p:grpSp>
            <p:nvGrpSpPr>
              <p:cNvPr id="131" name="Group 130"/>
              <p:cNvGrpSpPr/>
              <p:nvPr/>
            </p:nvGrpSpPr>
            <p:grpSpPr>
              <a:xfrm>
                <a:off x="1403648" y="2132856"/>
                <a:ext cx="468053" cy="649208"/>
                <a:chOff x="2879812" y="2132288"/>
                <a:chExt cx="468053" cy="649208"/>
              </a:xfrm>
            </p:grpSpPr>
            <p:sp>
              <p:nvSpPr>
                <p:cNvPr id="138" name="Rectangle 137"/>
                <p:cNvSpPr/>
                <p:nvPr/>
              </p:nvSpPr>
              <p:spPr>
                <a:xfrm rot="16200000">
                  <a:off x="2663220" y="2348880"/>
                  <a:ext cx="649208" cy="216024"/>
                </a:xfrm>
                <a:prstGeom prst="rect">
                  <a:avLst/>
                </a:prstGeom>
                <a:solidFill>
                  <a:srgbClr val="FFFFFF"/>
                </a:solidFill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err="1">
                      <a:solidFill>
                        <a:schemeClr val="tx1"/>
                      </a:solidFill>
                    </a:rPr>
                    <a:t>S</a:t>
                  </a:r>
                  <a:r>
                    <a:rPr lang="en-US" sz="800" dirty="0" err="1" smtClean="0">
                      <a:solidFill>
                        <a:schemeClr val="tx1"/>
                      </a:solidFill>
                    </a:rPr>
                    <a:t>teerer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139" name="Rectangle 138"/>
                <p:cNvSpPr/>
                <p:nvPr/>
              </p:nvSpPr>
              <p:spPr>
                <a:xfrm rot="16200000">
                  <a:off x="2995973" y="2349448"/>
                  <a:ext cx="487759" cy="216024"/>
                </a:xfrm>
                <a:prstGeom prst="rect">
                  <a:avLst/>
                </a:prstGeom>
                <a:solidFill>
                  <a:schemeClr val="accent5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  <p:grpSp>
            <p:nvGrpSpPr>
              <p:cNvPr id="132" name="Group 131"/>
              <p:cNvGrpSpPr/>
              <p:nvPr/>
            </p:nvGrpSpPr>
            <p:grpSpPr>
              <a:xfrm>
                <a:off x="1907704" y="2132856"/>
                <a:ext cx="468053" cy="649208"/>
                <a:chOff x="2879812" y="2132288"/>
                <a:chExt cx="468053" cy="649208"/>
              </a:xfrm>
            </p:grpSpPr>
            <p:sp>
              <p:nvSpPr>
                <p:cNvPr id="136" name="Rectangle 135"/>
                <p:cNvSpPr/>
                <p:nvPr/>
              </p:nvSpPr>
              <p:spPr>
                <a:xfrm rot="16200000">
                  <a:off x="2663220" y="2348880"/>
                  <a:ext cx="649208" cy="216024"/>
                </a:xfrm>
                <a:prstGeom prst="rect">
                  <a:avLst/>
                </a:prstGeom>
                <a:solidFill>
                  <a:srgbClr val="FFFFFF"/>
                </a:solidFill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err="1">
                      <a:solidFill>
                        <a:schemeClr val="tx1"/>
                      </a:solidFill>
                    </a:rPr>
                    <a:t>S</a:t>
                  </a:r>
                  <a:r>
                    <a:rPr lang="en-US" sz="800" dirty="0" err="1" smtClean="0">
                      <a:solidFill>
                        <a:schemeClr val="tx1"/>
                      </a:solidFill>
                    </a:rPr>
                    <a:t>teerer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sp>
              <p:nvSpPr>
                <p:cNvPr id="137" name="Rectangle 136"/>
                <p:cNvSpPr/>
                <p:nvPr/>
              </p:nvSpPr>
              <p:spPr>
                <a:xfrm rot="16200000">
                  <a:off x="2995973" y="2349448"/>
                  <a:ext cx="487759" cy="216024"/>
                </a:xfrm>
                <a:prstGeom prst="rect">
                  <a:avLst/>
                </a:prstGeom>
                <a:solidFill>
                  <a:schemeClr val="accent5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BPM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</p:grpSp>
        <p:sp>
          <p:nvSpPr>
            <p:cNvPr id="22" name="Right Arrow 21"/>
            <p:cNvSpPr/>
            <p:nvPr/>
          </p:nvSpPr>
          <p:spPr>
            <a:xfrm>
              <a:off x="351498" y="2330888"/>
              <a:ext cx="548094" cy="360040"/>
            </a:xfrm>
            <a:prstGeom prst="rightArrow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MEBT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99" name="Right Arrow 98"/>
            <p:cNvSpPr/>
            <p:nvPr/>
          </p:nvSpPr>
          <p:spPr>
            <a:xfrm>
              <a:off x="8272378" y="2314812"/>
              <a:ext cx="548094" cy="360040"/>
            </a:xfrm>
            <a:prstGeom prst="rightArrow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Spoke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23" name="TextBox 22"/>
            <p:cNvSpPr txBox="1"/>
            <p:nvPr/>
          </p:nvSpPr>
          <p:spPr>
            <a:xfrm>
              <a:off x="1059688" y="1882764"/>
              <a:ext cx="720080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1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sp>
          <p:nvSpPr>
            <p:cNvPr id="101" name="TextBox 100"/>
            <p:cNvSpPr txBox="1"/>
            <p:nvPr/>
          </p:nvSpPr>
          <p:spPr>
            <a:xfrm>
              <a:off x="2448347" y="1882764"/>
              <a:ext cx="720080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 smtClean="0">
                  <a:latin typeface="CMU Concrete Roman"/>
                  <a:cs typeface="CMU Concrete Roman"/>
                </a:rPr>
                <a:t>DTL 2</a:t>
              </a:r>
              <a:endParaRPr lang="en-US" sz="1400" dirty="0">
                <a:latin typeface="CMU Concrete Roman"/>
                <a:cs typeface="CMU Concrete Roman"/>
              </a:endParaRPr>
            </a:p>
          </p:txBody>
        </p:sp>
        <p:grpSp>
          <p:nvGrpSpPr>
            <p:cNvPr id="25" name="Group 24"/>
            <p:cNvGrpSpPr/>
            <p:nvPr/>
          </p:nvGrpSpPr>
          <p:grpSpPr>
            <a:xfrm>
              <a:off x="3447842" y="1863937"/>
              <a:ext cx="1015097" cy="1284797"/>
              <a:chOff x="3276190" y="1863937"/>
              <a:chExt cx="1015097" cy="1284797"/>
            </a:xfrm>
          </p:grpSpPr>
          <p:grpSp>
            <p:nvGrpSpPr>
              <p:cNvPr id="142" name="Group 141"/>
              <p:cNvGrpSpPr>
                <a:grpSpLocks/>
              </p:cNvGrpSpPr>
              <p:nvPr/>
            </p:nvGrpSpPr>
            <p:grpSpPr>
              <a:xfrm>
                <a:off x="3276190" y="1863937"/>
                <a:ext cx="1015097" cy="1284797"/>
                <a:chOff x="777866" y="1685114"/>
                <a:chExt cx="1993936" cy="1543557"/>
              </a:xfrm>
            </p:grpSpPr>
            <p:sp>
              <p:nvSpPr>
                <p:cNvPr id="143" name="Rounded Rectangle 142"/>
                <p:cNvSpPr/>
                <p:nvPr/>
              </p:nvSpPr>
              <p:spPr>
                <a:xfrm>
                  <a:off x="777866" y="1685114"/>
                  <a:ext cx="1739544" cy="1543557"/>
                </a:xfrm>
                <a:prstGeom prst="roundRect">
                  <a:avLst/>
                </a:prstGeom>
                <a:solidFill>
                  <a:srgbClr val="FFFFFF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800"/>
                </a:p>
              </p:txBody>
            </p:sp>
            <p:grpSp>
              <p:nvGrpSpPr>
                <p:cNvPr id="144" name="Group 143"/>
                <p:cNvGrpSpPr/>
                <p:nvPr/>
              </p:nvGrpSpPr>
              <p:grpSpPr>
                <a:xfrm>
                  <a:off x="899592" y="2132288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55" name="Rectangle 154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56" name="Rectangle 155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sp>
              <p:nvSpPr>
                <p:cNvPr id="145" name="Rectangle 144"/>
                <p:cNvSpPr/>
                <p:nvPr/>
              </p:nvSpPr>
              <p:spPr>
                <a:xfrm rot="16200000">
                  <a:off x="2419910" y="2348769"/>
                  <a:ext cx="487759" cy="216024"/>
                </a:xfrm>
                <a:prstGeom prst="rect">
                  <a:avLst/>
                </a:prstGeom>
                <a:solidFill>
                  <a:srgbClr val="CCFFCC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BCT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grpSp>
              <p:nvGrpSpPr>
                <p:cNvPr id="146" name="Group 145"/>
                <p:cNvGrpSpPr/>
                <p:nvPr/>
              </p:nvGrpSpPr>
              <p:grpSpPr>
                <a:xfrm>
                  <a:off x="1403648" y="2132856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53" name="Rectangle 152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54" name="Rectangle 153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47" name="Group 146"/>
                <p:cNvGrpSpPr/>
                <p:nvPr/>
              </p:nvGrpSpPr>
              <p:grpSpPr>
                <a:xfrm>
                  <a:off x="1907704" y="2132856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51" name="Rectangle 150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52" name="Rectangle 151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sp>
            <p:nvSpPr>
              <p:cNvPr id="102" name="TextBox 101"/>
              <p:cNvSpPr txBox="1"/>
              <p:nvPr/>
            </p:nvSpPr>
            <p:spPr>
              <a:xfrm>
                <a:off x="3356481" y="1882764"/>
                <a:ext cx="72008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DTL 3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</p:grpSp>
        <p:grpSp>
          <p:nvGrpSpPr>
            <p:cNvPr id="26" name="Group 25"/>
            <p:cNvGrpSpPr/>
            <p:nvPr/>
          </p:nvGrpSpPr>
          <p:grpSpPr>
            <a:xfrm>
              <a:off x="4527962" y="1863937"/>
              <a:ext cx="1015097" cy="1284797"/>
              <a:chOff x="4500326" y="1863937"/>
              <a:chExt cx="1015097" cy="1284797"/>
            </a:xfrm>
          </p:grpSpPr>
          <p:grpSp>
            <p:nvGrpSpPr>
              <p:cNvPr id="157" name="Group 156"/>
              <p:cNvGrpSpPr>
                <a:grpSpLocks/>
              </p:cNvGrpSpPr>
              <p:nvPr/>
            </p:nvGrpSpPr>
            <p:grpSpPr>
              <a:xfrm>
                <a:off x="4500326" y="1863937"/>
                <a:ext cx="1015097" cy="1284797"/>
                <a:chOff x="777866" y="1685114"/>
                <a:chExt cx="1993936" cy="1543557"/>
              </a:xfrm>
            </p:grpSpPr>
            <p:sp>
              <p:nvSpPr>
                <p:cNvPr id="158" name="Rounded Rectangle 157"/>
                <p:cNvSpPr/>
                <p:nvPr/>
              </p:nvSpPr>
              <p:spPr>
                <a:xfrm>
                  <a:off x="777866" y="1685114"/>
                  <a:ext cx="1739544" cy="1543557"/>
                </a:xfrm>
                <a:prstGeom prst="roundRect">
                  <a:avLst/>
                </a:prstGeom>
                <a:solidFill>
                  <a:srgbClr val="FFFFFF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800"/>
                </a:p>
              </p:txBody>
            </p:sp>
            <p:grpSp>
              <p:nvGrpSpPr>
                <p:cNvPr id="159" name="Group 158"/>
                <p:cNvGrpSpPr/>
                <p:nvPr/>
              </p:nvGrpSpPr>
              <p:grpSpPr>
                <a:xfrm>
                  <a:off x="899592" y="2132288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70" name="Rectangle 169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71" name="Rectangle 170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sp>
              <p:nvSpPr>
                <p:cNvPr id="160" name="Rectangle 159"/>
                <p:cNvSpPr/>
                <p:nvPr/>
              </p:nvSpPr>
              <p:spPr>
                <a:xfrm rot="16200000">
                  <a:off x="2419910" y="2348769"/>
                  <a:ext cx="487759" cy="216024"/>
                </a:xfrm>
                <a:prstGeom prst="rect">
                  <a:avLst/>
                </a:prstGeom>
                <a:solidFill>
                  <a:srgbClr val="CCFFCC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BCT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grpSp>
              <p:nvGrpSpPr>
                <p:cNvPr id="161" name="Group 160"/>
                <p:cNvGrpSpPr/>
                <p:nvPr/>
              </p:nvGrpSpPr>
              <p:grpSpPr>
                <a:xfrm>
                  <a:off x="1403648" y="2132856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68" name="Rectangle 167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69" name="Rectangle 168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62" name="Group 161"/>
                <p:cNvGrpSpPr/>
                <p:nvPr/>
              </p:nvGrpSpPr>
              <p:grpSpPr>
                <a:xfrm>
                  <a:off x="1907704" y="2132856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66" name="Rectangle 165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67" name="Rectangle 166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sp>
            <p:nvSpPr>
              <p:cNvPr id="103" name="TextBox 102"/>
              <p:cNvSpPr txBox="1"/>
              <p:nvPr/>
            </p:nvSpPr>
            <p:spPr>
              <a:xfrm>
                <a:off x="4580617" y="1882764"/>
                <a:ext cx="72008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DTL 4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</p:grpSp>
        <p:grpSp>
          <p:nvGrpSpPr>
            <p:cNvPr id="27" name="Group 26"/>
            <p:cNvGrpSpPr/>
            <p:nvPr/>
          </p:nvGrpSpPr>
          <p:grpSpPr>
            <a:xfrm>
              <a:off x="5608082" y="1863937"/>
              <a:ext cx="1015097" cy="1284797"/>
              <a:chOff x="5724462" y="1863937"/>
              <a:chExt cx="1015097" cy="1284797"/>
            </a:xfrm>
          </p:grpSpPr>
          <p:grpSp>
            <p:nvGrpSpPr>
              <p:cNvPr id="172" name="Group 171"/>
              <p:cNvGrpSpPr>
                <a:grpSpLocks/>
              </p:cNvGrpSpPr>
              <p:nvPr/>
            </p:nvGrpSpPr>
            <p:grpSpPr>
              <a:xfrm>
                <a:off x="5724462" y="1863937"/>
                <a:ext cx="1015097" cy="1284797"/>
                <a:chOff x="777866" y="1685114"/>
                <a:chExt cx="1993936" cy="1543557"/>
              </a:xfrm>
            </p:grpSpPr>
            <p:sp>
              <p:nvSpPr>
                <p:cNvPr id="173" name="Rounded Rectangle 172"/>
                <p:cNvSpPr/>
                <p:nvPr/>
              </p:nvSpPr>
              <p:spPr>
                <a:xfrm>
                  <a:off x="777866" y="1685114"/>
                  <a:ext cx="1739544" cy="1543557"/>
                </a:xfrm>
                <a:prstGeom prst="roundRect">
                  <a:avLst/>
                </a:prstGeom>
                <a:solidFill>
                  <a:srgbClr val="FFFFFF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800"/>
                </a:p>
              </p:txBody>
            </p:sp>
            <p:grpSp>
              <p:nvGrpSpPr>
                <p:cNvPr id="174" name="Group 173"/>
                <p:cNvGrpSpPr/>
                <p:nvPr/>
              </p:nvGrpSpPr>
              <p:grpSpPr>
                <a:xfrm>
                  <a:off x="899592" y="2132288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85" name="Rectangle 184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86" name="Rectangle 185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sp>
              <p:nvSpPr>
                <p:cNvPr id="175" name="Rectangle 174"/>
                <p:cNvSpPr/>
                <p:nvPr/>
              </p:nvSpPr>
              <p:spPr>
                <a:xfrm rot="16200000">
                  <a:off x="2419910" y="2348769"/>
                  <a:ext cx="487759" cy="216024"/>
                </a:xfrm>
                <a:prstGeom prst="rect">
                  <a:avLst/>
                </a:prstGeom>
                <a:solidFill>
                  <a:srgbClr val="CCFFCC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BCT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grpSp>
              <p:nvGrpSpPr>
                <p:cNvPr id="176" name="Group 175"/>
                <p:cNvGrpSpPr/>
                <p:nvPr/>
              </p:nvGrpSpPr>
              <p:grpSpPr>
                <a:xfrm>
                  <a:off x="1403648" y="2132856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83" name="Rectangle 182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84" name="Rectangle 183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77" name="Group 176"/>
                <p:cNvGrpSpPr/>
                <p:nvPr/>
              </p:nvGrpSpPr>
              <p:grpSpPr>
                <a:xfrm>
                  <a:off x="1907704" y="2132856"/>
                  <a:ext cx="468053" cy="649208"/>
                  <a:chOff x="2879812" y="2132288"/>
                  <a:chExt cx="468053" cy="649208"/>
                </a:xfrm>
              </p:grpSpPr>
              <p:sp>
                <p:nvSpPr>
                  <p:cNvPr id="181" name="Rectangle 180"/>
                  <p:cNvSpPr/>
                  <p:nvPr/>
                </p:nvSpPr>
                <p:spPr>
                  <a:xfrm rot="16200000">
                    <a:off x="2663220" y="2348880"/>
                    <a:ext cx="649208" cy="216024"/>
                  </a:xfrm>
                  <a:prstGeom prst="rect">
                    <a:avLst/>
                  </a:prstGeom>
                  <a:solidFill>
                    <a:srgbClr val="FFFFFF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err="1">
                        <a:solidFill>
                          <a:schemeClr val="tx1"/>
                        </a:solidFill>
                      </a:rPr>
                      <a:t>S</a:t>
                    </a:r>
                    <a:r>
                      <a:rPr lang="en-US" sz="800" dirty="0" err="1" smtClean="0">
                        <a:solidFill>
                          <a:schemeClr val="tx1"/>
                        </a:solidFill>
                      </a:rPr>
                      <a:t>teerer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82" name="Rectangle 181"/>
                  <p:cNvSpPr/>
                  <p:nvPr/>
                </p:nvSpPr>
                <p:spPr>
                  <a:xfrm rot="16200000">
                    <a:off x="2995973" y="2349448"/>
                    <a:ext cx="487759" cy="216024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</p:grpSp>
          <p:sp>
            <p:nvSpPr>
              <p:cNvPr id="104" name="TextBox 103"/>
              <p:cNvSpPr txBox="1"/>
              <p:nvPr/>
            </p:nvSpPr>
            <p:spPr>
              <a:xfrm>
                <a:off x="5812791" y="1882764"/>
                <a:ext cx="72008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DTL 5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</p:grpSp>
        <p:grpSp>
          <p:nvGrpSpPr>
            <p:cNvPr id="28" name="Group 27"/>
            <p:cNvGrpSpPr/>
            <p:nvPr/>
          </p:nvGrpSpPr>
          <p:grpSpPr>
            <a:xfrm>
              <a:off x="6688202" y="1799699"/>
              <a:ext cx="1512168" cy="1413277"/>
              <a:chOff x="6948598" y="1799699"/>
              <a:chExt cx="1512168" cy="1413277"/>
            </a:xfrm>
          </p:grpSpPr>
          <p:grpSp>
            <p:nvGrpSpPr>
              <p:cNvPr id="21" name="Group 20"/>
              <p:cNvGrpSpPr/>
              <p:nvPr/>
            </p:nvGrpSpPr>
            <p:grpSpPr>
              <a:xfrm>
                <a:off x="6948598" y="1799699"/>
                <a:ext cx="1512168" cy="1413277"/>
                <a:chOff x="6900370" y="1689751"/>
                <a:chExt cx="1512168" cy="1413277"/>
              </a:xfrm>
            </p:grpSpPr>
            <p:sp>
              <p:nvSpPr>
                <p:cNvPr id="188" name="Rounded Rectangle 187"/>
                <p:cNvSpPr/>
                <p:nvPr/>
              </p:nvSpPr>
              <p:spPr>
                <a:xfrm>
                  <a:off x="6900370" y="1689751"/>
                  <a:ext cx="1512168" cy="1413277"/>
                </a:xfrm>
                <a:prstGeom prst="roundRect">
                  <a:avLst/>
                </a:prstGeom>
                <a:solidFill>
                  <a:srgbClr val="FFFFFF"/>
                </a:solidFill>
                <a:ln>
                  <a:solidFill>
                    <a:srgbClr val="000000"/>
                  </a:solidFill>
                  <a:prstDash val="dash"/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800"/>
                </a:p>
              </p:txBody>
            </p:sp>
            <p:grpSp>
              <p:nvGrpSpPr>
                <p:cNvPr id="202" name="Group 201"/>
                <p:cNvGrpSpPr/>
                <p:nvPr/>
              </p:nvGrpSpPr>
              <p:grpSpPr>
                <a:xfrm>
                  <a:off x="6960110" y="1986976"/>
                  <a:ext cx="405994" cy="813854"/>
                  <a:chOff x="7128240" y="1986976"/>
                  <a:chExt cx="405994" cy="813854"/>
                </a:xfrm>
              </p:grpSpPr>
              <p:sp>
                <p:nvSpPr>
                  <p:cNvPr id="200" name="Rectangle 199"/>
                  <p:cNvSpPr/>
                  <p:nvPr/>
                </p:nvSpPr>
                <p:spPr>
                  <a:xfrm>
                    <a:off x="7128240" y="1986976"/>
                    <a:ext cx="405994" cy="813854"/>
                  </a:xfrm>
                  <a:prstGeom prst="rect">
                    <a:avLst/>
                  </a:prstGeom>
                  <a:solidFill>
                    <a:schemeClr val="accent2">
                      <a:lumMod val="20000"/>
                      <a:lumOff val="80000"/>
                    </a:schemeClr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t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Quad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201" name="Rectangle 200"/>
                  <p:cNvSpPr/>
                  <p:nvPr/>
                </p:nvSpPr>
                <p:spPr>
                  <a:xfrm rot="16200000">
                    <a:off x="7126510" y="2341874"/>
                    <a:ext cx="405992" cy="109976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grpSp>
              <p:nvGrpSpPr>
                <p:cNvPr id="193" name="Group 192"/>
                <p:cNvGrpSpPr/>
                <p:nvPr/>
              </p:nvGrpSpPr>
              <p:grpSpPr>
                <a:xfrm>
                  <a:off x="7412130" y="1988840"/>
                  <a:ext cx="122840" cy="799808"/>
                  <a:chOff x="3211637" y="1935110"/>
                  <a:chExt cx="241292" cy="960890"/>
                </a:xfrm>
              </p:grpSpPr>
              <p:sp>
                <p:nvSpPr>
                  <p:cNvPr id="194" name="Rectangle 193"/>
                  <p:cNvSpPr/>
                  <p:nvPr/>
                </p:nvSpPr>
                <p:spPr>
                  <a:xfrm rot="16200000">
                    <a:off x="3092080" y="2054718"/>
                    <a:ext cx="480457" cy="241241"/>
                  </a:xfrm>
                  <a:prstGeom prst="rect">
                    <a:avLst/>
                  </a:prstGeom>
                  <a:solidFill>
                    <a:schemeClr val="tx2">
                      <a:lumMod val="40000"/>
                      <a:lumOff val="60000"/>
                    </a:schemeClr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lIns="0" rIns="0"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WS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195" name="Rectangle 194"/>
                  <p:cNvSpPr/>
                  <p:nvPr/>
                </p:nvSpPr>
                <p:spPr>
                  <a:xfrm rot="16200000">
                    <a:off x="3092031" y="2535149"/>
                    <a:ext cx="480457" cy="241245"/>
                  </a:xfrm>
                  <a:prstGeom prst="rect">
                    <a:avLst/>
                  </a:prstGeom>
                  <a:solidFill>
                    <a:schemeClr val="accent1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NPM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sp>
              <p:nvSpPr>
                <p:cNvPr id="203" name="Rectangle 202"/>
                <p:cNvSpPr/>
                <p:nvPr/>
              </p:nvSpPr>
              <p:spPr>
                <a:xfrm rot="16200000">
                  <a:off x="7463100" y="2317817"/>
                  <a:ext cx="366460" cy="134134"/>
                </a:xfrm>
                <a:prstGeom prst="rect">
                  <a:avLst/>
                </a:prstGeom>
                <a:solidFill>
                  <a:srgbClr val="FFFF00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BSM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  <p:grpSp>
              <p:nvGrpSpPr>
                <p:cNvPr id="205" name="Group 204"/>
                <p:cNvGrpSpPr/>
                <p:nvPr/>
              </p:nvGrpSpPr>
              <p:grpSpPr>
                <a:xfrm>
                  <a:off x="7756428" y="1988840"/>
                  <a:ext cx="405994" cy="813854"/>
                  <a:chOff x="7126300" y="1986976"/>
                  <a:chExt cx="405994" cy="813854"/>
                </a:xfrm>
              </p:grpSpPr>
              <p:sp>
                <p:nvSpPr>
                  <p:cNvPr id="206" name="Rectangle 205"/>
                  <p:cNvSpPr/>
                  <p:nvPr/>
                </p:nvSpPr>
                <p:spPr>
                  <a:xfrm>
                    <a:off x="7126300" y="1986976"/>
                    <a:ext cx="405994" cy="813854"/>
                  </a:xfrm>
                  <a:prstGeom prst="rect">
                    <a:avLst/>
                  </a:prstGeom>
                  <a:solidFill>
                    <a:srgbClr val="F2DCDB"/>
                  </a:solidFill>
                  <a:ln>
                    <a:solidFill>
                      <a:schemeClr val="tx1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t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Quad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  <p:sp>
                <p:nvSpPr>
                  <p:cNvPr id="207" name="Rectangle 206"/>
                  <p:cNvSpPr/>
                  <p:nvPr/>
                </p:nvSpPr>
                <p:spPr>
                  <a:xfrm rot="16200000">
                    <a:off x="7126510" y="2341874"/>
                    <a:ext cx="405992" cy="109976"/>
                  </a:xfrm>
                  <a:prstGeom prst="rect">
                    <a:avLst/>
                  </a:prstGeom>
                  <a:solidFill>
                    <a:schemeClr val="accent5"/>
                  </a:solidFill>
                  <a:ln>
                    <a:solidFill>
                      <a:srgbClr val="000000"/>
                    </a:solidFill>
                  </a:ln>
                </p:spPr>
                <p:style>
                  <a:lnRef idx="1">
                    <a:schemeClr val="accent1"/>
                  </a:lnRef>
                  <a:fillRef idx="3">
                    <a:schemeClr val="accent1"/>
                  </a:fillRef>
                  <a:effectRef idx="2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r>
                      <a:rPr lang="en-US" sz="800" dirty="0" smtClean="0">
                        <a:solidFill>
                          <a:schemeClr val="tx1"/>
                        </a:solidFill>
                      </a:rPr>
                      <a:t>BPM</a:t>
                    </a:r>
                    <a:endParaRPr lang="en-US" sz="800" dirty="0">
                      <a:solidFill>
                        <a:schemeClr val="tx1"/>
                      </a:solidFill>
                    </a:endParaRPr>
                  </a:p>
                </p:txBody>
              </p:sp>
            </p:grpSp>
            <p:sp>
              <p:nvSpPr>
                <p:cNvPr id="95" name="Rectangle 94"/>
                <p:cNvSpPr/>
                <p:nvPr/>
              </p:nvSpPr>
              <p:spPr>
                <a:xfrm rot="16200000">
                  <a:off x="8123365" y="2306634"/>
                  <a:ext cx="302859" cy="147547"/>
                </a:xfrm>
                <a:prstGeom prst="rect">
                  <a:avLst/>
                </a:prstGeom>
                <a:solidFill>
                  <a:srgbClr val="008000"/>
                </a:solidFill>
                <a:ln>
                  <a:solidFill>
                    <a:srgbClr val="000000"/>
                  </a:solidFill>
                </a:ln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800" dirty="0" smtClean="0">
                      <a:solidFill>
                        <a:schemeClr val="tx1"/>
                      </a:solidFill>
                    </a:rPr>
                    <a:t>FC</a:t>
                  </a:r>
                  <a:endParaRPr lang="en-US" sz="800" dirty="0">
                    <a:solidFill>
                      <a:schemeClr val="tx1"/>
                    </a:solidFill>
                  </a:endParaRPr>
                </a:p>
              </p:txBody>
            </p:sp>
          </p:grpSp>
          <p:sp>
            <p:nvSpPr>
              <p:cNvPr id="105" name="TextBox 104"/>
              <p:cNvSpPr txBox="1"/>
              <p:nvPr/>
            </p:nvSpPr>
            <p:spPr>
              <a:xfrm>
                <a:off x="7347581" y="1810756"/>
                <a:ext cx="720080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 smtClean="0">
                    <a:latin typeface="CMU Concrete Roman"/>
                    <a:cs typeface="CMU Concrete Roman"/>
                  </a:rPr>
                  <a:t>LEDP</a:t>
                </a:r>
                <a:endParaRPr lang="en-US" sz="1400" dirty="0">
                  <a:latin typeface="CMU Concrete Roman"/>
                  <a:cs typeface="CMU Concrete Roman"/>
                </a:endParaRPr>
              </a:p>
            </p:txBody>
          </p:sp>
        </p:grpSp>
        <p:sp>
          <p:nvSpPr>
            <p:cNvPr id="112" name="Rectangle 111"/>
            <p:cNvSpPr/>
            <p:nvPr/>
          </p:nvSpPr>
          <p:spPr>
            <a:xfrm>
              <a:off x="1213681" y="1693253"/>
              <a:ext cx="405991" cy="133071"/>
            </a:xfrm>
            <a:prstGeom prst="rect">
              <a:avLst/>
            </a:prstGeom>
            <a:solidFill>
              <a:schemeClr val="accent2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BLM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113" name="Rectangle 112"/>
            <p:cNvSpPr/>
            <p:nvPr/>
          </p:nvSpPr>
          <p:spPr>
            <a:xfrm>
              <a:off x="2627784" y="1700808"/>
              <a:ext cx="405991" cy="133071"/>
            </a:xfrm>
            <a:prstGeom prst="rect">
              <a:avLst/>
            </a:prstGeom>
            <a:solidFill>
              <a:schemeClr val="accent2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BLM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114" name="Rectangle 113"/>
            <p:cNvSpPr/>
            <p:nvPr/>
          </p:nvSpPr>
          <p:spPr>
            <a:xfrm>
              <a:off x="3707904" y="1700808"/>
              <a:ext cx="405991" cy="133071"/>
            </a:xfrm>
            <a:prstGeom prst="rect">
              <a:avLst/>
            </a:prstGeom>
            <a:solidFill>
              <a:schemeClr val="accent2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BLM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115" name="Rectangle 114"/>
            <p:cNvSpPr/>
            <p:nvPr/>
          </p:nvSpPr>
          <p:spPr>
            <a:xfrm>
              <a:off x="4788024" y="1700808"/>
              <a:ext cx="405991" cy="133071"/>
            </a:xfrm>
            <a:prstGeom prst="rect">
              <a:avLst/>
            </a:prstGeom>
            <a:solidFill>
              <a:schemeClr val="accent2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BLM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116" name="Rectangle 115"/>
            <p:cNvSpPr/>
            <p:nvPr/>
          </p:nvSpPr>
          <p:spPr>
            <a:xfrm>
              <a:off x="5868144" y="1700808"/>
              <a:ext cx="405991" cy="133071"/>
            </a:xfrm>
            <a:prstGeom prst="rect">
              <a:avLst/>
            </a:prstGeom>
            <a:solidFill>
              <a:schemeClr val="accent2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BLM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  <p:sp>
          <p:nvSpPr>
            <p:cNvPr id="117" name="Rectangle 116"/>
            <p:cNvSpPr/>
            <p:nvPr/>
          </p:nvSpPr>
          <p:spPr>
            <a:xfrm>
              <a:off x="7262353" y="1628800"/>
              <a:ext cx="405991" cy="133071"/>
            </a:xfrm>
            <a:prstGeom prst="rect">
              <a:avLst/>
            </a:prstGeom>
            <a:solidFill>
              <a:schemeClr val="accent2"/>
            </a:solidFill>
            <a:ln>
              <a:solidFill>
                <a:srgbClr val="00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800" dirty="0" smtClean="0">
                  <a:solidFill>
                    <a:schemeClr val="tx1"/>
                  </a:solidFill>
                </a:rPr>
                <a:t>BLM</a:t>
              </a:r>
              <a:endParaRPr lang="en-US" sz="800" dirty="0">
                <a:solidFill>
                  <a:schemeClr val="tx1"/>
                </a:solidFill>
              </a:endParaRPr>
            </a:p>
          </p:txBody>
        </p:sp>
      </p:grpSp>
      <p:grpSp>
        <p:nvGrpSpPr>
          <p:cNvPr id="110" name="Group 109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11" name="Picture 110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18" name="Picture 117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19" name="Picture 118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6942681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000" dirty="0" smtClean="0">
                <a:latin typeface="CMU Concrete Roman"/>
                <a:cs typeface="CMU Concrete Roman"/>
              </a:rPr>
              <a:t>Beam commissioning assumptions  </a:t>
            </a:r>
            <a:endParaRPr lang="en-US" sz="3000" dirty="0">
              <a:latin typeface="CMU Concrete Roman"/>
              <a:cs typeface="CMU Concrete Roman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Beam </a:t>
            </a:r>
            <a:r>
              <a:rPr lang="en-US" sz="2000" dirty="0">
                <a:solidFill>
                  <a:srgbClr val="000000"/>
                </a:solidFill>
                <a:latin typeface="CMU Concrete Roman"/>
                <a:cs typeface="CMU Concrete Roman"/>
              </a:rPr>
              <a:t>commissioning only ~</a:t>
            </a: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3 </a:t>
            </a:r>
            <a:r>
              <a:rPr lang="en-US" sz="2000" dirty="0">
                <a:solidFill>
                  <a:srgbClr val="000000"/>
                </a:solidFill>
                <a:latin typeface="CMU Concrete Roman"/>
                <a:cs typeface="CMU Concrete Roman"/>
              </a:rPr>
              <a:t>months? </a:t>
            </a:r>
          </a:p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Hardware, software, controls, MPS and system tests done</a:t>
            </a:r>
          </a:p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MEBT beam well characterized and matched to the DTL Tank 1</a:t>
            </a:r>
          </a:p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Install all five tanks and then start commissioning</a:t>
            </a:r>
          </a:p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No use of movable benches – beam line diagnostics to be used</a:t>
            </a:r>
          </a:p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Max. beam power 0.5 kW, limited by the beam diagnostics (FC)</a:t>
            </a:r>
          </a:p>
          <a:p>
            <a:pPr lvl="1">
              <a:lnSpc>
                <a:spcPct val="120000"/>
              </a:lnSpc>
              <a:buFont typeface="Arial"/>
              <a:buChar char="•"/>
            </a:pP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Beam peak current 62.5 mA (nominal)</a:t>
            </a:r>
          </a:p>
          <a:p>
            <a:pPr lvl="1">
              <a:lnSpc>
                <a:spcPct val="120000"/>
              </a:lnSpc>
              <a:buFont typeface="Arial"/>
              <a:buChar char="•"/>
            </a:pP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Beam energy 89.8 MeV</a:t>
            </a:r>
          </a:p>
          <a:p>
            <a:pPr lvl="1">
              <a:lnSpc>
                <a:spcPct val="120000"/>
              </a:lnSpc>
              <a:buFont typeface="Arial"/>
              <a:buChar char="•"/>
            </a:pP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Beam pulse length 100 </a:t>
            </a:r>
            <a:r>
              <a:rPr lang="en-US" sz="1600" dirty="0" err="1" smtClean="0">
                <a:solidFill>
                  <a:srgbClr val="000000"/>
                </a:solidFill>
                <a:latin typeface="CMU Concrete Roman"/>
                <a:cs typeface="CMU Concrete Roman"/>
              </a:rPr>
              <a:t>μs</a:t>
            </a: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 (nominal 2.86 </a:t>
            </a:r>
            <a:r>
              <a:rPr lang="en-US" sz="1600" dirty="0" err="1" smtClean="0">
                <a:solidFill>
                  <a:srgbClr val="000000"/>
                </a:solidFill>
                <a:latin typeface="CMU Concrete Roman"/>
                <a:cs typeface="CMU Concrete Roman"/>
              </a:rPr>
              <a:t>ms</a:t>
            </a: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)</a:t>
            </a:r>
          </a:p>
          <a:p>
            <a:pPr lvl="1">
              <a:lnSpc>
                <a:spcPct val="120000"/>
              </a:lnSpc>
              <a:buFont typeface="Arial"/>
              <a:buChar char="•"/>
            </a:pP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Repetition rate 1 Hz (nominal 14 Hz)</a:t>
            </a:r>
          </a:p>
          <a:p>
            <a:pPr>
              <a:lnSpc>
                <a:spcPct val="12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Other commissioning beam modes for particular applications TBD</a:t>
            </a:r>
          </a:p>
          <a:p>
            <a:pPr>
              <a:lnSpc>
                <a:spcPct val="12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Different possible operational beam modes: e.g. 6.3-62.5 mA in 10 steps</a:t>
            </a:r>
            <a:endParaRPr lang="en-US" sz="1800" dirty="0">
              <a:solidFill>
                <a:srgbClr val="000000"/>
              </a:solidFill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  <p:grpSp>
        <p:nvGrpSpPr>
          <p:cNvPr id="9" name="Group 8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5937198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000" dirty="0">
                <a:latin typeface="CMU Concrete Roman"/>
                <a:cs typeface="CMU Concrete Roman"/>
              </a:rPr>
              <a:t>B</a:t>
            </a:r>
            <a:r>
              <a:rPr lang="en-US" sz="3000" dirty="0" smtClean="0">
                <a:latin typeface="CMU Concrete Roman"/>
                <a:cs typeface="CMU Concrete Roman"/>
              </a:rPr>
              <a:t>eam commissioning: longitudinal  </a:t>
            </a:r>
            <a:endParaRPr lang="en-US" sz="3000" dirty="0"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93478723"/>
              </p:ext>
            </p:extLst>
          </p:nvPr>
        </p:nvGraphicFramePr>
        <p:xfrm>
          <a:off x="251520" y="1625208"/>
          <a:ext cx="8712969" cy="4736592"/>
        </p:xfrm>
        <a:graphic>
          <a:graphicData uri="http://schemas.openxmlformats.org/drawingml/2006/table">
            <a:tbl>
              <a:tblPr firstRow="1" bandRow="1">
                <a:tableStyleId>{BC89EF96-8CEA-46FF-86C4-4CE0E7609802}</a:tableStyleId>
              </a:tblPr>
              <a:tblGrid>
                <a:gridCol w="2376264"/>
                <a:gridCol w="3528392"/>
                <a:gridCol w="2808313"/>
              </a:tblGrid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Measurement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Method 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Hardware &amp; Diagnostics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a. Phase and amplitude scan (RF set-points)  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1" indent="0" algn="l" defTabSz="914400" rtl="0" eaLnBrk="1" fontAlgn="auto" latinLnBrk="0" hangingPunct="1">
                        <a:lnSpc>
                          <a:spcPct val="12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Simulate and produce characteristic (“signature”) plots; </a:t>
                      </a:r>
                    </a:p>
                    <a:p>
                      <a:pPr marL="0" marR="0" lvl="1" indent="0" algn="l" defTabSz="914400" rtl="0" eaLnBrk="1" fontAlgn="auto" latinLnBrk="0" hangingPunct="1">
                        <a:lnSpc>
                          <a:spcPct val="12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Scan beam phase and energy vs. RF phase and amplitude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BPMs (+ BSM for Tank 5)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b. MEBT-to-DTL long. matching (fine tuning)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Optimize (minimize?) bunch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length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;</a:t>
                      </a:r>
                    </a:p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Scan phase-energy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</a:t>
                      </a:r>
                      <a:r>
                        <a:rPr lang="en-US" sz="1600" baseline="0" dirty="0" err="1" smtClean="0">
                          <a:latin typeface="CMU Concrete Roman"/>
                          <a:cs typeface="CMU Concrete Roman"/>
                        </a:rPr>
                        <a:t>separatrix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MEBT </a:t>
                      </a:r>
                      <a:r>
                        <a:rPr lang="en-US" sz="1600" dirty="0" err="1" smtClean="0">
                          <a:latin typeface="CMU Concrete Roman"/>
                          <a:cs typeface="CMU Concrete Roman"/>
                        </a:rPr>
                        <a:t>buncher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(s)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+ 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BPMs </a:t>
                      </a:r>
                    </a:p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MEBT </a:t>
                      </a:r>
                      <a:r>
                        <a:rPr lang="en-US" sz="1600" dirty="0" err="1" smtClean="0">
                          <a:latin typeface="CMU Concrete Roman"/>
                          <a:cs typeface="CMU Concrete Roman"/>
                        </a:rPr>
                        <a:t>buncher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(s) + BCT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c. Beam energy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Time of Flight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2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BPMs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in the following tank with RF off; BPMs in LEDP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d. Long. </a:t>
                      </a:r>
                      <a:r>
                        <a:rPr lang="en-US" sz="1600" dirty="0" err="1" smtClean="0">
                          <a:latin typeface="CMU Concrete Roman"/>
                          <a:cs typeface="CMU Concrete Roman"/>
                        </a:rPr>
                        <a:t>emittance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 &amp; matching to Spokes 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Linear transformation: tank field amplitude + BPM/BSM or 3 BPMs?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BPMs, BSM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e. Longitudinal tails?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Long. profile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,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 different SEM gains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BSM?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f. Different beam modes 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Reduce beam current using LEBT iris. Repeat points </a:t>
                      </a:r>
                      <a:r>
                        <a:rPr lang="en-US" sz="1600" dirty="0" err="1" smtClean="0">
                          <a:latin typeface="CMU Concrete Roman"/>
                          <a:cs typeface="CMU Concrete Roman"/>
                        </a:rPr>
                        <a:t>b&amp;d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LEBT iris + all above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</a:tbl>
          </a:graphicData>
        </a:graphic>
      </p:graphicFrame>
      <p:grpSp>
        <p:nvGrpSpPr>
          <p:cNvPr id="10" name="Group 9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3" name="Picture 12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179091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CMU Concrete Roman"/>
                <a:cs typeface="CMU Concrete Roman"/>
              </a:rPr>
              <a:t>B</a:t>
            </a:r>
            <a:r>
              <a:rPr lang="en-US" dirty="0" smtClean="0">
                <a:latin typeface="CMU Concrete Roman"/>
                <a:cs typeface="CMU Concrete Roman"/>
              </a:rPr>
              <a:t>eam commissioning: transverse  </a:t>
            </a:r>
            <a:endParaRPr lang="en-US" dirty="0"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85207771"/>
              </p:ext>
            </p:extLst>
          </p:nvPr>
        </p:nvGraphicFramePr>
        <p:xfrm>
          <a:off x="251520" y="2292072"/>
          <a:ext cx="8712969" cy="3273552"/>
        </p:xfrm>
        <a:graphic>
          <a:graphicData uri="http://schemas.openxmlformats.org/drawingml/2006/table">
            <a:tbl>
              <a:tblPr firstRow="1" bandRow="1">
                <a:tableStyleId>{BC89EF96-8CEA-46FF-86C4-4CE0E7609802}</a:tableStyleId>
              </a:tblPr>
              <a:tblGrid>
                <a:gridCol w="2736304"/>
                <a:gridCol w="3240360"/>
                <a:gridCol w="2736305"/>
              </a:tblGrid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Measurement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Method 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Hardware &amp; Diagnostics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a. Trajectory steering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1" indent="0" algn="l" defTabSz="914400" rtl="0" eaLnBrk="1" fontAlgn="auto" latinLnBrk="0" hangingPunct="1">
                        <a:lnSpc>
                          <a:spcPct val="12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Algorithm TBD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err="1" smtClean="0">
                          <a:latin typeface="CMU Concrete Roman"/>
                          <a:cs typeface="CMU Concrete Roman"/>
                        </a:rPr>
                        <a:t>Steerers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 + BPMs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b. Transmission/current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Tuning of different parameters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BCT, FC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c. MEBT-to-DTL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matching (fine tuning)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Optimize beam transmission &amp;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profiles?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2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MEBT quads + BCT, FC, WS, NPM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d. </a:t>
                      </a:r>
                      <a:r>
                        <a:rPr lang="en-US" sz="1600" dirty="0" err="1" smtClean="0">
                          <a:latin typeface="CMU Concrete Roman"/>
                          <a:cs typeface="CMU Concrete Roman"/>
                        </a:rPr>
                        <a:t>Emittance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 after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Tank 5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Quad scan, linear transformation (feasibility TBC) + simulations?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LEDP quads + BPMs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e. Matching to Spokes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Method and feasibility TBC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LEDP quads + BPMs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2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f. Test different beam modes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Repeat all points above?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20000"/>
                        </a:lnSpc>
                      </a:pP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LEBT iris</a:t>
                      </a:r>
                      <a:r>
                        <a:rPr lang="en-US" sz="1600" baseline="0" dirty="0" smtClean="0">
                          <a:latin typeface="CMU Concrete Roman"/>
                          <a:cs typeface="CMU Concrete Roman"/>
                        </a:rPr>
                        <a:t> + a</a:t>
                      </a:r>
                      <a:r>
                        <a:rPr lang="en-US" sz="1600" dirty="0" smtClean="0">
                          <a:latin typeface="CMU Concrete Roman"/>
                          <a:cs typeface="CMU Concrete Roman"/>
                        </a:rPr>
                        <a:t>ll above</a:t>
                      </a:r>
                      <a:endParaRPr lang="en-US" sz="1600" dirty="0">
                        <a:latin typeface="CMU Concrete Roman"/>
                        <a:cs typeface="CMU Concrete Roman"/>
                      </a:endParaRPr>
                    </a:p>
                  </a:txBody>
                  <a:tcPr/>
                </a:tc>
              </a:tr>
            </a:tbl>
          </a:graphicData>
        </a:graphic>
      </p:graphicFrame>
      <p:grpSp>
        <p:nvGrpSpPr>
          <p:cNvPr id="10" name="Group 9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3" name="Picture 12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2203208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CMU Concrete Roman"/>
                <a:cs typeface="CMU Concrete Roman"/>
              </a:rPr>
              <a:t>S</a:t>
            </a:r>
            <a:r>
              <a:rPr lang="en-US" dirty="0" smtClean="0">
                <a:latin typeface="CMU Concrete Roman"/>
                <a:cs typeface="CMU Concrete Roman"/>
              </a:rPr>
              <a:t>imulations </a:t>
            </a:r>
            <a:endParaRPr lang="en-US" dirty="0"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/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457200" y="1700808"/>
            <a:ext cx="8229600" cy="4392488"/>
          </a:xfrm>
        </p:spPr>
        <p:txBody>
          <a:bodyPr>
            <a:normAutofit/>
          </a:bodyPr>
          <a:lstStyle/>
          <a:p>
            <a:pPr>
              <a:lnSpc>
                <a:spcPct val="120000"/>
              </a:lnSpc>
            </a:pPr>
            <a:r>
              <a:rPr lang="en-US" sz="2000" dirty="0">
                <a:solidFill>
                  <a:srgbClr val="000000"/>
                </a:solidFill>
                <a:latin typeface="CMU Concrete Roman"/>
                <a:cs typeface="CMU Concrete Roman"/>
              </a:rPr>
              <a:t>Simulations are important part of the commissioning preparation and the commissioning </a:t>
            </a: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process itself</a:t>
            </a:r>
          </a:p>
          <a:p>
            <a:pPr marL="0" indent="0">
              <a:lnSpc>
                <a:spcPct val="120000"/>
              </a:lnSpc>
              <a:buNone/>
            </a:pPr>
            <a:endParaRPr lang="en-US" sz="2000" dirty="0" smtClean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r>
              <a:rPr lang="en-US" sz="2000" dirty="0">
                <a:solidFill>
                  <a:srgbClr val="000000"/>
                </a:solidFill>
                <a:latin typeface="CMU Concrete Roman"/>
                <a:cs typeface="CMU Concrete Roman"/>
              </a:rPr>
              <a:t>Use measurement data for beam optics simulations, determine expected beam parameters at different diagnostics </a:t>
            </a: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locations</a:t>
            </a:r>
          </a:p>
          <a:p>
            <a:pPr marL="0" indent="0">
              <a:lnSpc>
                <a:spcPct val="120000"/>
              </a:lnSpc>
              <a:buNone/>
            </a:pPr>
            <a:endParaRPr lang="en-US" sz="2000" dirty="0" smtClean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r>
              <a:rPr lang="en-US" sz="2000" dirty="0">
                <a:solidFill>
                  <a:srgbClr val="000000"/>
                </a:solidFill>
                <a:latin typeface="CMU Concrete Roman"/>
                <a:cs typeface="CMU Concrete Roman"/>
              </a:rPr>
              <a:t>Compare measurement results to those expected from </a:t>
            </a: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simulations</a:t>
            </a:r>
          </a:p>
          <a:p>
            <a:pPr marL="0" indent="0">
              <a:lnSpc>
                <a:spcPct val="120000"/>
              </a:lnSpc>
              <a:buNone/>
            </a:pPr>
            <a:endParaRPr lang="en-US" sz="2000" dirty="0" smtClean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Possibility to generate a macro-particle beam distribution for simulations from an </a:t>
            </a:r>
            <a:r>
              <a:rPr lang="en-US" sz="2000" dirty="0" err="1" smtClean="0">
                <a:solidFill>
                  <a:srgbClr val="000000"/>
                </a:solidFill>
                <a:latin typeface="CMU Concrete Roman"/>
                <a:cs typeface="CMU Concrete Roman"/>
              </a:rPr>
              <a:t>emittance</a:t>
            </a:r>
            <a:r>
              <a:rPr lang="en-US" sz="20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 measurement data</a:t>
            </a:r>
          </a:p>
        </p:txBody>
      </p:sp>
      <p:grpSp>
        <p:nvGrpSpPr>
          <p:cNvPr id="10" name="Group 9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3" name="Picture 12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6677824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CMU Concrete Roman"/>
                <a:cs typeface="CMU Concrete Roman"/>
              </a:rPr>
              <a:t>Possible shortcomings </a:t>
            </a:r>
            <a:endParaRPr lang="en-US" dirty="0">
              <a:latin typeface="CMU Concrete Roman"/>
              <a:cs typeface="CMU Concrete Roman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12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No transverse </a:t>
            </a:r>
            <a:r>
              <a:rPr lang="en-US" sz="1800" dirty="0" err="1" smtClean="0">
                <a:solidFill>
                  <a:srgbClr val="000000"/>
                </a:solidFill>
                <a:latin typeface="CMU Concrete Roman"/>
                <a:cs typeface="CMU Concrete Roman"/>
              </a:rPr>
              <a:t>emittance</a:t>
            </a: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 measurements up to the end of the DTL </a:t>
            </a:r>
          </a:p>
          <a:p>
            <a:pPr marL="0" indent="0">
              <a:lnSpc>
                <a:spcPct val="120000"/>
              </a:lnSpc>
              <a:buNone/>
            </a:pPr>
            <a:r>
              <a:rPr lang="en-US" sz="1800" dirty="0">
                <a:solidFill>
                  <a:srgbClr val="000000"/>
                </a:solidFill>
                <a:latin typeface="CMU Concrete Roman"/>
                <a:cs typeface="CMU Concrete Roman"/>
              </a:rPr>
              <a:t>	</a:t>
            </a: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=&gt; Proper matching of the MEBT beam to the DTL is very important! </a:t>
            </a:r>
          </a:p>
          <a:p>
            <a:pPr marL="0" indent="0">
              <a:lnSpc>
                <a:spcPct val="120000"/>
              </a:lnSpc>
              <a:buNone/>
            </a:pPr>
            <a:r>
              <a:rPr lang="en-US" sz="1600" dirty="0">
                <a:solidFill>
                  <a:srgbClr val="000000"/>
                </a:solidFill>
                <a:latin typeface="CMU Concrete Roman"/>
                <a:cs typeface="CMU Concrete Roman"/>
              </a:rPr>
              <a:t>	 </a:t>
            </a:r>
            <a:r>
              <a:rPr lang="en-US" sz="16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     How well can it be done?</a:t>
            </a:r>
          </a:p>
          <a:p>
            <a:pPr marL="0" indent="0">
              <a:lnSpc>
                <a:spcPct val="120000"/>
              </a:lnSpc>
              <a:buNone/>
            </a:pPr>
            <a:endParaRPr lang="en-US" sz="1800" dirty="0" smtClean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The feasibility </a:t>
            </a:r>
            <a:r>
              <a:rPr lang="en-US" sz="1800" dirty="0">
                <a:solidFill>
                  <a:srgbClr val="000000"/>
                </a:solidFill>
                <a:latin typeface="CMU Concrete Roman"/>
                <a:cs typeface="CMU Concrete Roman"/>
              </a:rPr>
              <a:t>of the </a:t>
            </a:r>
            <a:r>
              <a:rPr lang="en-US" sz="1800" dirty="0" err="1">
                <a:solidFill>
                  <a:srgbClr val="000000"/>
                </a:solidFill>
                <a:latin typeface="CMU Concrete Roman"/>
                <a:cs typeface="CMU Concrete Roman"/>
              </a:rPr>
              <a:t>emittance</a:t>
            </a:r>
            <a:r>
              <a:rPr lang="en-US" sz="1800" dirty="0">
                <a:solidFill>
                  <a:srgbClr val="000000"/>
                </a:solidFill>
                <a:latin typeface="CMU Concrete Roman"/>
                <a:cs typeface="CMU Concrete Roman"/>
              </a:rPr>
              <a:t> measurement in LEDP </a:t>
            </a: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and matching to the Spoke section TBC (especially with high space charge)</a:t>
            </a:r>
          </a:p>
          <a:p>
            <a:pPr>
              <a:lnSpc>
                <a:spcPct val="120000"/>
              </a:lnSpc>
            </a:pPr>
            <a:endParaRPr lang="en-US" sz="1800" dirty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The feasibility/accuracy of the longitudinal </a:t>
            </a:r>
            <a:r>
              <a:rPr lang="en-US" sz="1800" dirty="0" err="1" smtClean="0">
                <a:solidFill>
                  <a:srgbClr val="000000"/>
                </a:solidFill>
                <a:latin typeface="CMU Concrete Roman"/>
                <a:cs typeface="CMU Concrete Roman"/>
              </a:rPr>
              <a:t>emittance</a:t>
            </a: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 measurement TBC</a:t>
            </a:r>
          </a:p>
          <a:p>
            <a:pPr>
              <a:lnSpc>
                <a:spcPct val="120000"/>
              </a:lnSpc>
            </a:pPr>
            <a:endParaRPr lang="en-US" sz="1800" dirty="0" smtClean="0">
              <a:solidFill>
                <a:srgbClr val="000000"/>
              </a:solidFill>
              <a:latin typeface="CMU Concrete Roman"/>
              <a:cs typeface="CMU Concrete Roman"/>
            </a:endParaRPr>
          </a:p>
          <a:p>
            <a:pPr>
              <a:lnSpc>
                <a:spcPct val="120000"/>
              </a:lnSpc>
            </a:pPr>
            <a:r>
              <a:rPr lang="en-US" sz="1800" dirty="0" smtClean="0">
                <a:solidFill>
                  <a:srgbClr val="000000"/>
                </a:solidFill>
                <a:latin typeface="CMU Concrete Roman"/>
                <a:cs typeface="CMU Concrete Roman"/>
              </a:rPr>
              <a:t>Use of the FC as a beam stopper to be evaluated</a:t>
            </a:r>
            <a:endParaRPr lang="en-US" sz="1800" dirty="0">
              <a:solidFill>
                <a:srgbClr val="000000"/>
              </a:solidFill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/>
          </a:p>
        </p:txBody>
      </p:sp>
      <p:grpSp>
        <p:nvGrpSpPr>
          <p:cNvPr id="9" name="Group 8"/>
          <p:cNvGrpSpPr/>
          <p:nvPr/>
        </p:nvGrpSpPr>
        <p:grpSpPr>
          <a:xfrm>
            <a:off x="6324560" y="116632"/>
            <a:ext cx="1127760" cy="1224136"/>
            <a:chOff x="5868144" y="54154"/>
            <a:chExt cx="1127760" cy="1224136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0152" y="54154"/>
              <a:ext cx="948690" cy="369570"/>
            </a:xfrm>
            <a:prstGeom prst="rect">
              <a:avLst/>
            </a:prstGeom>
          </p:spPr>
        </p:pic>
        <p:pic>
          <p:nvPicPr>
            <p:cNvPr id="11" name="Picture 10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868144" y="476672"/>
              <a:ext cx="1116330" cy="369570"/>
            </a:xfrm>
            <a:prstGeom prst="rect">
              <a:avLst/>
            </a:prstGeom>
          </p:spPr>
        </p:pic>
        <p:pic>
          <p:nvPicPr>
            <p:cNvPr id="12" name="Picture 11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868144" y="908720"/>
              <a:ext cx="1127760" cy="36957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4631836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CMU Concrete Roman"/>
                <a:cs typeface="CMU Concrete Roman"/>
              </a:rPr>
              <a:t>Thank you!</a:t>
            </a:r>
            <a:endParaRPr lang="en-US" dirty="0">
              <a:latin typeface="CMU Concrete Roman"/>
              <a:cs typeface="CMU Concrete Roman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2000" dirty="0" smtClean="0">
                <a:solidFill>
                  <a:schemeClr val="tx1"/>
                </a:solidFill>
                <a:latin typeface="CMU Concrete Roman"/>
                <a:cs typeface="CMU Concrete Roman"/>
              </a:rPr>
              <a:t>Comments and proposals are very welcome.</a:t>
            </a:r>
            <a:endParaRPr lang="en-US" sz="2000" dirty="0">
              <a:solidFill>
                <a:schemeClr val="tx1"/>
              </a:solidFill>
              <a:latin typeface="CMU Concrete Roman"/>
              <a:cs typeface="CMU Concrete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84488" y="3389114"/>
            <a:ext cx="1860550" cy="615950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24248" y="3389114"/>
            <a:ext cx="1581150" cy="61595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32760" y="3461122"/>
            <a:ext cx="1879600" cy="615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932594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Core Powerpoint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Powerpoint.pptx</Template>
  <TotalTime>11922</TotalTime>
  <Words>909</Words>
  <Application>Microsoft Macintosh PowerPoint</Application>
  <PresentationFormat>On-screen Show (4:3)</PresentationFormat>
  <Paragraphs>250</Paragraphs>
  <Slides>10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ESS Core Powerpoint</vt:lpstr>
      <vt:lpstr>ESS DTL beam commissioning</vt:lpstr>
      <vt:lpstr>ESS DTL structure</vt:lpstr>
      <vt:lpstr>DTL commissioning objectives  </vt:lpstr>
      <vt:lpstr>DTL beam diagnostics</vt:lpstr>
      <vt:lpstr>Beam commissioning assumptions  </vt:lpstr>
      <vt:lpstr>Beam commissioning: longitudinal  </vt:lpstr>
      <vt:lpstr>Beam commissioning: transverse  </vt:lpstr>
      <vt:lpstr>Simulations </vt:lpstr>
      <vt:lpstr>Possible shortcomings </vt:lpstr>
      <vt:lpstr>Thank you!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Edgar Sargsyan</cp:lastModifiedBy>
  <cp:revision>218</cp:revision>
  <dcterms:created xsi:type="dcterms:W3CDTF">2013-10-29T16:05:10Z</dcterms:created>
  <dcterms:modified xsi:type="dcterms:W3CDTF">2014-04-08T08:07:38Z</dcterms:modified>
</cp:coreProperties>
</file>