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7" r:id="rId2"/>
    <p:sldId id="261" r:id="rId3"/>
    <p:sldId id="262" r:id="rId4"/>
    <p:sldId id="288" r:id="rId5"/>
    <p:sldId id="282" r:id="rId6"/>
    <p:sldId id="292" r:id="rId7"/>
    <p:sldId id="279" r:id="rId8"/>
    <p:sldId id="281" r:id="rId9"/>
    <p:sldId id="272" r:id="rId10"/>
    <p:sldId id="270" r:id="rId11"/>
    <p:sldId id="294" r:id="rId12"/>
    <p:sldId id="268" r:id="rId13"/>
    <p:sldId id="278" r:id="rId14"/>
    <p:sldId id="271" r:id="rId15"/>
    <p:sldId id="280" r:id="rId16"/>
    <p:sldId id="273" r:id="rId17"/>
    <p:sldId id="274" r:id="rId18"/>
    <p:sldId id="275" r:id="rId19"/>
    <p:sldId id="276" r:id="rId20"/>
    <p:sldId id="289" r:id="rId21"/>
    <p:sldId id="290" r:id="rId22"/>
    <p:sldId id="293" r:id="rId23"/>
    <p:sldId id="287" r:id="rId24"/>
    <p:sldId id="277" r:id="rId25"/>
    <p:sldId id="259" r:id="rId26"/>
    <p:sldId id="283" r:id="rId27"/>
    <p:sldId id="263" r:id="rId28"/>
    <p:sldId id="264" r:id="rId29"/>
    <p:sldId id="269" r:id="rId30"/>
    <p:sldId id="266" r:id="rId31"/>
    <p:sldId id="265" r:id="rId32"/>
    <p:sldId id="267" r:id="rId33"/>
    <p:sldId id="285" r:id="rId34"/>
    <p:sldId id="291" r:id="rId35"/>
    <p:sldId id="286" r:id="rId36"/>
    <p:sldId id="284" r:id="rId37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AB741-416B-4037-BB8B-75D5B64996FA}" type="datetimeFigureOut">
              <a:rPr lang="en-US" smtClean="0"/>
              <a:t>5/12/2014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44716-B044-4C68-98AB-77395CDF5F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42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1C981-DEB4-40D1-A86F-F8D7406FE2FA}" type="datetimeFigureOut">
              <a:rPr lang="de-DE" smtClean="0"/>
              <a:pPr/>
              <a:t>12.05.2014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B0F81-BCD0-45F9-A433-5007A3F5E71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489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Spannung_(Mechanik)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4C1C69-6E7F-41AD-9E77-77756796F103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altLang="de-DE" dirty="0" smtClean="0">
                <a:latin typeface="Arial" charset="0"/>
                <a:cs typeface="Arial" charset="0"/>
              </a:rPr>
              <a:t>Dimension: 26 cm Durchmesser, 16 cm vertikale Öffnung, 8 cm horizontal</a:t>
            </a:r>
          </a:p>
          <a:p>
            <a:pPr eaLnBrk="1" hangingPunct="1"/>
            <a:endParaRPr lang="de-CH" altLang="de-D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L = Lorenz </a:t>
            </a:r>
            <a:r>
              <a:rPr lang="de-CH" dirty="0" err="1" smtClean="0"/>
              <a:t>number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0F81-BCD0-45F9-A433-5007A3F5E713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618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Als </a:t>
            </a:r>
            <a:r>
              <a:rPr lang="de-DE" b="1" dirty="0" smtClean="0"/>
              <a:t>Zeitdehngrenze</a:t>
            </a:r>
            <a:r>
              <a:rPr lang="de-DE" dirty="0" smtClean="0"/>
              <a:t> (Formelzeichen: </a:t>
            </a:r>
            <a:r>
              <a:rPr lang="de-DE" dirty="0" err="1" smtClean="0"/>
              <a:t>Rp</a:t>
            </a:r>
            <a:r>
              <a:rPr lang="de-DE" dirty="0" smtClean="0"/>
              <a:t>) wird die </a:t>
            </a:r>
            <a:r>
              <a:rPr lang="de-DE" dirty="0" smtClean="0">
                <a:hlinkClick r:id="rId3" tooltip="Spannung (Mechanik)"/>
              </a:rPr>
              <a:t>Spannung</a:t>
            </a:r>
            <a:r>
              <a:rPr lang="de-DE" dirty="0" smtClean="0"/>
              <a:t> bezeichnet, die bei einer vorher festgelegten Temperatur und Beanspruchungsdauer zu einer bestimmten plastischen Dehnung führt.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0F81-BCD0-45F9-A433-5007A3F5E713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237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42D2D0-F447-40FA-9FCB-D3EE2D113BD6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altLang="de-DE" smtClean="0">
                <a:latin typeface="Arial" charset="0"/>
                <a:cs typeface="Arial" charset="0"/>
              </a:rPr>
              <a:t>distribution might be not the same for dcs</a:t>
            </a:r>
            <a:endParaRPr lang="en-US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4E01B9-F1E8-467E-89D3-F590DD24830A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altLang="de-DE" smtClean="0">
                <a:latin typeface="Arial" charset="0"/>
                <a:cs typeface="Arial" charset="0"/>
              </a:rPr>
              <a:t>heisser durch Ni Blende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A8A4A4-E264-4478-846D-B40B5DA6FA00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altLang="de-DE" smtClean="0">
                <a:latin typeface="Arial" charset="0"/>
                <a:cs typeface="Arial" charset="0"/>
              </a:rPr>
              <a:t>gold: looks not like Cu, some alloy of Ag, Cu etc?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Picture </a:t>
            </a:r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back </a:t>
            </a:r>
            <a:r>
              <a:rPr lang="de-CH" dirty="0" err="1" smtClean="0"/>
              <a:t>side</a:t>
            </a:r>
            <a:r>
              <a:rPr lang="de-CH" dirty="0" smtClean="0"/>
              <a:t>,</a:t>
            </a:r>
          </a:p>
          <a:p>
            <a:r>
              <a:rPr lang="de-CH" dirty="0" smtClean="0"/>
              <a:t>in front: 4 TC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0F81-BCD0-45F9-A433-5007A3F5E713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715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2.5 </a:t>
            </a:r>
            <a:r>
              <a:rPr lang="de-CH" dirty="0" err="1" smtClean="0"/>
              <a:t>GeV</a:t>
            </a:r>
            <a:r>
              <a:rPr lang="de-CH" dirty="0" smtClean="0"/>
              <a:t> (ESS): 170 cm </a:t>
            </a:r>
            <a:r>
              <a:rPr lang="de-CH" dirty="0" err="1" smtClean="0"/>
              <a:t>stopping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range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0F81-BCD0-45F9-A433-5007A3F5E713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2100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681195-89FD-454D-BDC4-4C7E89769254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altLang="de-DE" dirty="0" err="1" smtClean="0">
                <a:latin typeface="Arial" charset="0"/>
                <a:cs typeface="Arial" charset="0"/>
              </a:rPr>
              <a:t>STip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 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samples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: 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n+p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: 10 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to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 50 DPA (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with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 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damage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 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cross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 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sections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 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of</a:t>
            </a:r>
            <a:r>
              <a:rPr lang="de-CH" altLang="de-DE" baseline="0" dirty="0" smtClean="0">
                <a:latin typeface="Arial" charset="0"/>
                <a:cs typeface="Arial" charset="0"/>
              </a:rPr>
              <a:t> </a:t>
            </a:r>
            <a:r>
              <a:rPr lang="de-CH" altLang="de-DE" baseline="0" dirty="0" err="1" smtClean="0">
                <a:latin typeface="Arial" charset="0"/>
                <a:cs typeface="Arial" charset="0"/>
              </a:rPr>
              <a:t>Konobeeyev</a:t>
            </a:r>
            <a:endParaRPr lang="en-US" altLang="de-D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>
              <a:ea typeface="ヒラギノ角ゴ Pro W3" charset="-128"/>
            </a:endParaRPr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41432163" indent="-40932100" defTabSz="947738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47371000" indent="-45872400" defTabSz="947738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47869475" indent="-45872400" defTabSz="947738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8326675" indent="-458724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48783875" indent="-458724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49241075" indent="-458724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49698275" indent="-458724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C8B1FAEC-E374-4364-984B-8038881D6B00}" type="slidenum">
              <a:rPr lang="de-DE" sz="1200">
                <a:latin typeface="Arial" panose="020B0604020202020204" pitchFamily="34" charset="0"/>
              </a:rPr>
              <a:pPr/>
              <a:t>25</a:t>
            </a:fld>
            <a:endParaRPr lang="de-DE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AF6483-06B6-49AB-9D66-F26CB129F05A}" type="slidenum">
              <a:rPr lang="de-DE" altLang="de-DE"/>
              <a:pPr/>
              <a:t>32</a:t>
            </a:fld>
            <a:endParaRPr lang="de-DE" altLang="de-DE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altLang="de-DE" smtClean="0">
                <a:latin typeface="Arial" charset="0"/>
                <a:cs typeface="Arial" charset="0"/>
              </a:rPr>
              <a:t>MARS/NRT(dcs) = 5 for 3. ring</a:t>
            </a:r>
          </a:p>
          <a:p>
            <a:pPr eaLnBrk="1" hangingPunct="1"/>
            <a:r>
              <a:rPr lang="de-CH" altLang="de-DE" smtClean="0">
                <a:latin typeface="Arial" charset="0"/>
                <a:cs typeface="Arial" charset="0"/>
              </a:rPr>
              <a:t>NRT(dcs)/MD(dcs) = 2 for 3. ring</a:t>
            </a:r>
            <a:endParaRPr lang="en-US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B3D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cs typeface="ヒラギノ角ゴ Pro W3" charset="-128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8DC3FF"/>
          </a:solidFill>
          <a:ln w="0" cap="flat" cmpd="sng" algn="ctr">
            <a:solidFill>
              <a:srgbClr val="B3D9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cs typeface="ヒラギノ角ゴ Pro W3" charset="-128"/>
            </a:endParaRPr>
          </a:p>
        </p:txBody>
      </p:sp>
      <p:pic>
        <p:nvPicPr>
          <p:cNvPr id="6" name="Bild 15" descr="Titelbi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2000"/>
          <a:stretch>
            <a:fillRect/>
          </a:stretch>
        </p:blipFill>
        <p:spPr bwMode="auto">
          <a:xfrm>
            <a:off x="0" y="10668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533400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cs typeface="ヒラギノ角ゴ Pro W3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3200400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 eaLnBrk="1" hangingPunct="1"/>
            <a:r>
              <a:rPr lang="de-DE" b="1">
                <a:solidFill>
                  <a:srgbClr val="606060"/>
                </a:solidFill>
                <a:latin typeface="Arial Narrow" pitchFamily="34" charset="0"/>
              </a:rPr>
              <a:t>Wir schaffen Wissen – heute für morgen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76400" y="373380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cxnSp>
        <p:nvCxnSpPr>
          <p:cNvPr id="14" name="Gerade Verbindung 25"/>
          <p:cNvCxnSpPr>
            <a:cxnSpLocks noChangeShapeType="1"/>
          </p:cNvCxnSpPr>
          <p:nvPr/>
        </p:nvCxnSpPr>
        <p:spPr bwMode="auto">
          <a:xfrm rot="5400000">
            <a:off x="-1753393" y="3429794"/>
            <a:ext cx="68580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Bild 24" descr="PSI-Logo_narrow_40k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63" y="-1676400"/>
            <a:ext cx="3014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638800"/>
            <a:ext cx="7010400" cy="609600"/>
          </a:xfrm>
          <a:noFill/>
        </p:spPr>
        <p:txBody>
          <a:bodyPr/>
          <a:lstStyle>
            <a:lvl1pPr marL="0" indent="0" algn="l">
              <a:defRPr sz="1500"/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5029200"/>
            <a:ext cx="7010400" cy="685800"/>
          </a:xfrm>
        </p:spPr>
        <p:txBody>
          <a:bodyPr/>
          <a:lstStyle>
            <a:lvl1pPr algn="l">
              <a:defRPr sz="3500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>
          <a:xfrm>
            <a:off x="484188" y="6661174"/>
            <a:ext cx="8480300" cy="196850"/>
          </a:xfrm>
        </p:spPr>
        <p:txBody>
          <a:bodyPr/>
          <a:lstStyle>
            <a:lvl1pPr>
              <a:defRPr sz="1100"/>
            </a:lvl1pPr>
          </a:lstStyle>
          <a:p>
            <a:fld id="{1EE76BC7-0C3F-4F32-90FA-69F3FD0AEE1C}" type="datetime1">
              <a:rPr lang="de-DE" smtClean="0"/>
              <a:pPr/>
              <a:t>12.05.2014</a:t>
            </a:fld>
            <a:r>
              <a:rPr lang="de-DE" dirty="0" smtClean="0"/>
              <a:t>                                                                                                                                             SATIF12,  28-30 April 2014, Fermi National </a:t>
            </a:r>
            <a:r>
              <a:rPr lang="de-DE" dirty="0" err="1" smtClean="0"/>
              <a:t>Accelerator</a:t>
            </a:r>
            <a:r>
              <a:rPr lang="de-DE" dirty="0" smtClean="0"/>
              <a:t> Laboratory</a:t>
            </a:r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</p:spTree>
    <p:extLst>
      <p:ext uri="{BB962C8B-B14F-4D97-AF65-F5344CB8AC3E}">
        <p14:creationId xmlns:p14="http://schemas.microsoft.com/office/powerpoint/2010/main" val="42523181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7659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4" name="Bild 13" descr="Schlussbi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/>
          <a:stretch>
            <a:fillRect/>
          </a:stretch>
        </p:blipFill>
        <p:spPr bwMode="auto">
          <a:xfrm>
            <a:off x="0" y="6858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6" name="Bild 18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F09DB1-495B-493F-97ED-266BF815F2DA}" type="datetime1">
              <a:rPr lang="de-DE"/>
              <a:pPr/>
              <a:t>12.05.2014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A29BC210-6599-406E-8CBD-4F863618D70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30840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00113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Mastertextformat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44463"/>
            <a:ext cx="7162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Mastertitelformat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484188" y="6661150"/>
            <a:ext cx="9144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 Narrow" pitchFamily="34" charset="0"/>
              </a:defRPr>
            </a:lvl1pPr>
          </a:lstStyle>
          <a:p>
            <a:fld id="{E992E4FD-EE04-4220-A1F3-F439928605AB}" type="datetime1">
              <a:rPr lang="de-DE"/>
              <a:pPr/>
              <a:t>12.05.2014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6200" y="6661150"/>
            <a:ext cx="3810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charset="0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1000" y="6661150"/>
            <a:ext cx="838200" cy="2286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pitchFamily="34" charset="0"/>
              </a:defRPr>
            </a:lvl1pPr>
          </a:lstStyle>
          <a:p>
            <a:r>
              <a:rPr lang="de-DE"/>
              <a:t>Seite </a:t>
            </a:r>
            <a:fld id="{65842DAC-FFAF-48A5-BCA5-0232C67CF3AC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033" name="Bild 14" descr="PSI-Logo_narrow_30k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+mj-lt"/>
          <a:ea typeface="ヒラギノ角ゴ Pro W3" pitchFamily="-108" charset="-128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2"/>
        </a:buClr>
        <a:defRPr sz="2000">
          <a:solidFill>
            <a:schemeClr val="tx1"/>
          </a:solidFill>
          <a:latin typeface="+mj-lt"/>
          <a:ea typeface="ヒラギノ角ゴ Pro W3" pitchFamily="-108" charset="-128"/>
          <a:cs typeface="Arial Narrow"/>
        </a:defRPr>
      </a:lvl1pPr>
      <a:lvl2pPr marL="1793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Font typeface="Lucida Grande" charset="0"/>
        <a:buChar char="•"/>
        <a:defRPr sz="2000">
          <a:solidFill>
            <a:schemeClr val="tx1"/>
          </a:solidFill>
          <a:latin typeface="+mj-lt"/>
          <a:ea typeface="ヒラギノ角ゴ Pro W3" charset="-128"/>
          <a:cs typeface="Arial Narrow"/>
        </a:defRPr>
      </a:lvl2pPr>
      <a:lvl3pPr marL="179388" indent="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Times" pitchFamily="18" charset="0"/>
        <a:buChar char="–"/>
        <a:defRPr sz="1700">
          <a:solidFill>
            <a:schemeClr val="tx1"/>
          </a:solidFill>
          <a:latin typeface="+mn-lt"/>
          <a:ea typeface="ヒラギノ角ゴ Pro W3" charset="-128"/>
          <a:cs typeface="ＭＳ Ｐゴシック" charset="-128"/>
        </a:defRPr>
      </a:lvl3pPr>
      <a:lvl4pPr marL="627063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2000">
          <a:solidFill>
            <a:schemeClr val="tx1"/>
          </a:solidFill>
          <a:latin typeface="+mj-lt"/>
          <a:ea typeface="ヒラギノ角ゴ Pro W3" charset="-128"/>
          <a:cs typeface="Arial Narrow"/>
        </a:defRPr>
      </a:lvl4pPr>
      <a:lvl5pPr marL="358775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2000">
          <a:solidFill>
            <a:schemeClr val="tx1"/>
          </a:solidFill>
          <a:latin typeface="+mj-lt"/>
          <a:ea typeface="ヒラギノ角ゴ Pro W3" pitchFamily="-112" charset="-128"/>
          <a:cs typeface="Arial Narrow"/>
        </a:defRPr>
      </a:lvl5pPr>
      <a:lvl6pPr marL="1981200" indent="-1905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6pPr>
      <a:lvl7pPr marL="2438400" indent="-1905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7pPr>
      <a:lvl8pPr marL="2895600" indent="-1905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8pPr>
      <a:lvl9pPr marL="3352800" indent="-1905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itel 3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6915150" cy="360363"/>
          </a:xfrm>
        </p:spPr>
        <p:txBody>
          <a:bodyPr/>
          <a:lstStyle/>
          <a:p>
            <a:r>
              <a:rPr lang="de-DE" sz="2300" dirty="0" smtClean="0">
                <a:latin typeface="Arial Narrow" pitchFamily="34" charset="0"/>
                <a:ea typeface="ヒラギノ角ゴ Pro W3" charset="-128"/>
                <a:cs typeface="Arial" charset="0"/>
              </a:rPr>
              <a:t>Paul Scherrer Institut</a:t>
            </a:r>
          </a:p>
        </p:txBody>
      </p:sp>
      <p:sp>
        <p:nvSpPr>
          <p:cNvPr id="9218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484188" y="6661174"/>
            <a:ext cx="8480300" cy="19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0241ED9D-A5B3-4661-AB11-CDFA65018746}" type="datetime4">
              <a:rPr lang="de-DE" sz="800">
                <a:latin typeface="Arial Narrow" pitchFamily="34" charset="0"/>
              </a:rPr>
              <a:pPr/>
              <a:t>12. Mai 2014</a:t>
            </a:fld>
            <a:endParaRPr lang="de-DE" sz="800" dirty="0">
              <a:latin typeface="Arial Narrow" pitchFamily="34" charset="0"/>
            </a:endParaRPr>
          </a:p>
        </p:txBody>
      </p:sp>
      <p:sp>
        <p:nvSpPr>
          <p:cNvPr id="921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de-DE" sz="800" dirty="0" smtClean="0">
                <a:latin typeface="Arial Narrow" pitchFamily="34" charset="0"/>
              </a:rPr>
              <a:t>PSI,</a:t>
            </a:r>
          </a:p>
        </p:txBody>
      </p:sp>
      <p:sp>
        <p:nvSpPr>
          <p:cNvPr id="9220" name="Datumsplatzhalter 3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7F1DBCA0-DDF0-463C-96BC-FB6DEA4F6969}" type="datetime4">
              <a:rPr lang="de-DE" sz="800">
                <a:latin typeface="Arial Narrow" pitchFamily="34" charset="0"/>
              </a:rPr>
              <a:pPr/>
              <a:t>12. Mai 2014</a:t>
            </a:fld>
            <a:endParaRPr lang="de-DE" sz="800" dirty="0">
              <a:latin typeface="Arial Narrow" pitchFamily="34" charset="0"/>
            </a:endParaRPr>
          </a:p>
        </p:txBody>
      </p:sp>
      <p:sp>
        <p:nvSpPr>
          <p:cNvPr id="9221" name="Fußzeilenplatzhalter 4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/>
            <a:r>
              <a:rPr lang="de-DE" sz="800" dirty="0">
                <a:latin typeface="Arial Narrow" pitchFamily="34" charset="0"/>
              </a:rPr>
              <a:t>PSI,</a:t>
            </a:r>
          </a:p>
        </p:txBody>
      </p:sp>
      <p:sp>
        <p:nvSpPr>
          <p:cNvPr id="9223" name="Untertitel 4"/>
          <p:cNvSpPr>
            <a:spLocks/>
          </p:cNvSpPr>
          <p:nvPr/>
        </p:nvSpPr>
        <p:spPr bwMode="auto">
          <a:xfrm>
            <a:off x="1903413" y="4077072"/>
            <a:ext cx="7010400" cy="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US" sz="2400" b="1" dirty="0">
                <a:solidFill>
                  <a:srgbClr val="FF0000"/>
                </a:solidFill>
              </a:rPr>
              <a:t>Design and performance of the copper collimator KHE2 in the 590 MeV beam line at </a:t>
            </a:r>
            <a:r>
              <a:rPr lang="en-US" sz="2400" b="1" dirty="0" smtClean="0">
                <a:solidFill>
                  <a:srgbClr val="FF0000"/>
                </a:solidFill>
              </a:rPr>
              <a:t>PSI</a:t>
            </a:r>
            <a:endParaRPr lang="de-D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4" name="Titel 3"/>
          <p:cNvSpPr>
            <a:spLocks/>
          </p:cNvSpPr>
          <p:nvPr/>
        </p:nvSpPr>
        <p:spPr bwMode="auto">
          <a:xfrm>
            <a:off x="1903413" y="5101280"/>
            <a:ext cx="6915150" cy="11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de-DE" sz="2000" dirty="0" smtClean="0">
                <a:latin typeface="+mj-lt"/>
                <a:cs typeface="Arial" charset="0"/>
              </a:rPr>
              <a:t>Daniela Kiselev, </a:t>
            </a:r>
            <a:r>
              <a:rPr lang="de-DE" sz="2000" dirty="0" smtClean="0">
                <a:latin typeface="+mj-lt"/>
                <a:cs typeface="Arial" charset="0"/>
              </a:rPr>
              <a:t>Pedro Baumann, Daniel </a:t>
            </a:r>
            <a:r>
              <a:rPr lang="de-DE" sz="2000" dirty="0" smtClean="0">
                <a:latin typeface="+mj-lt"/>
                <a:cs typeface="Arial" charset="0"/>
              </a:rPr>
              <a:t>Laube, </a:t>
            </a:r>
            <a:endParaRPr lang="de-DE" sz="2000" dirty="0" smtClean="0">
              <a:latin typeface="+mj-lt"/>
              <a:cs typeface="Arial" charset="0"/>
            </a:endParaRPr>
          </a:p>
          <a:p>
            <a:r>
              <a:rPr lang="de-DE" sz="2000" dirty="0" smtClean="0">
                <a:latin typeface="+mj-lt"/>
                <a:cs typeface="Arial" charset="0"/>
              </a:rPr>
              <a:t>Davide </a:t>
            </a:r>
            <a:r>
              <a:rPr lang="de-DE" sz="2000" dirty="0" smtClean="0">
                <a:latin typeface="+mj-lt"/>
                <a:cs typeface="Arial" charset="0"/>
              </a:rPr>
              <a:t>Reggiani, </a:t>
            </a:r>
            <a:r>
              <a:rPr lang="de-DE" sz="2000" dirty="0" smtClean="0">
                <a:latin typeface="+mj-lt"/>
                <a:cs typeface="Arial" charset="0"/>
              </a:rPr>
              <a:t>Raffaello </a:t>
            </a:r>
            <a:r>
              <a:rPr lang="de-DE" sz="2000" dirty="0" smtClean="0">
                <a:latin typeface="+mj-lt"/>
                <a:cs typeface="Arial" charset="0"/>
              </a:rPr>
              <a:t>Sobbia, Ake Strinning </a:t>
            </a:r>
            <a:endParaRPr lang="de-DE" sz="2000" dirty="0">
              <a:latin typeface="+mj-lt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285852" y="142852"/>
            <a:ext cx="8005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2400" dirty="0" err="1">
                <a:solidFill>
                  <a:srgbClr val="FF0000"/>
                </a:solidFill>
              </a:rPr>
              <a:t>Reasons</a:t>
            </a:r>
            <a:r>
              <a:rPr lang="de-CH" altLang="de-DE" sz="2400" dirty="0">
                <a:solidFill>
                  <a:srgbClr val="FF0000"/>
                </a:solidFill>
              </a:rPr>
              <a:t> </a:t>
            </a:r>
            <a:r>
              <a:rPr lang="de-CH" altLang="de-DE" sz="2400" dirty="0" err="1">
                <a:solidFill>
                  <a:srgbClr val="FF0000"/>
                </a:solidFill>
              </a:rPr>
              <a:t>for</a:t>
            </a:r>
            <a:r>
              <a:rPr lang="de-CH" altLang="de-DE" sz="2400" dirty="0">
                <a:solidFill>
                  <a:srgbClr val="FF0000"/>
                </a:solidFill>
              </a:rPr>
              <a:t> </a:t>
            </a:r>
            <a:r>
              <a:rPr lang="de-CH" altLang="de-DE" sz="2400" dirty="0" err="1">
                <a:solidFill>
                  <a:srgbClr val="FF0000"/>
                </a:solidFill>
              </a:rPr>
              <a:t>the</a:t>
            </a:r>
            <a:r>
              <a:rPr lang="de-CH" altLang="de-DE" sz="2400" dirty="0">
                <a:solidFill>
                  <a:srgbClr val="FF0000"/>
                </a:solidFill>
              </a:rPr>
              <a:t> </a:t>
            </a:r>
            <a:r>
              <a:rPr lang="de-CH" altLang="de-DE" sz="2400" dirty="0" err="1">
                <a:solidFill>
                  <a:srgbClr val="FF0000"/>
                </a:solidFill>
              </a:rPr>
              <a:t>inspection</a:t>
            </a:r>
            <a:r>
              <a:rPr lang="de-CH" altLang="de-DE" sz="2400" dirty="0">
                <a:solidFill>
                  <a:srgbClr val="FF0000"/>
                </a:solidFill>
              </a:rPr>
              <a:t> </a:t>
            </a:r>
            <a:r>
              <a:rPr lang="de-CH" altLang="de-DE" sz="2400" dirty="0" err="1">
                <a:solidFill>
                  <a:srgbClr val="FF0000"/>
                </a:solidFill>
              </a:rPr>
              <a:t>of</a:t>
            </a:r>
            <a:r>
              <a:rPr lang="de-CH" altLang="de-DE" sz="2400" dirty="0">
                <a:solidFill>
                  <a:srgbClr val="FF0000"/>
                </a:solidFill>
              </a:rPr>
              <a:t> </a:t>
            </a:r>
            <a:r>
              <a:rPr lang="de-CH" altLang="de-DE" sz="2400" dirty="0" smtClean="0">
                <a:solidFill>
                  <a:srgbClr val="FF0000"/>
                </a:solidFill>
              </a:rPr>
              <a:t>KHE2 2009 (after 19 </a:t>
            </a:r>
            <a:r>
              <a:rPr lang="de-CH" altLang="de-DE" sz="2400" dirty="0" err="1" smtClean="0">
                <a:solidFill>
                  <a:srgbClr val="FF0000"/>
                </a:solidFill>
              </a:rPr>
              <a:t>years</a:t>
            </a:r>
            <a:r>
              <a:rPr lang="de-CH" altLang="de-DE" sz="2400" dirty="0" smtClean="0">
                <a:solidFill>
                  <a:srgbClr val="FF0000"/>
                </a:solidFill>
              </a:rPr>
              <a:t>)</a:t>
            </a:r>
            <a:endParaRPr lang="de-CH" altLang="de-DE" sz="2400" dirty="0">
              <a:solidFill>
                <a:srgbClr val="FF0000"/>
              </a:solidFill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0" y="714356"/>
            <a:ext cx="626325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rgbClr val="0000FF"/>
                </a:solidFill>
              </a:rPr>
              <a:t>1</a:t>
            </a:r>
            <a:r>
              <a:rPr lang="de-DE" altLang="de-DE" sz="2000" dirty="0">
                <a:solidFill>
                  <a:srgbClr val="0000FF"/>
                </a:solidFill>
              </a:rPr>
              <a:t>)</a:t>
            </a:r>
            <a:r>
              <a:rPr lang="de-DE" altLang="de-DE" sz="2000" dirty="0">
                <a:solidFill>
                  <a:srgbClr val="3366FF"/>
                </a:solidFill>
              </a:rPr>
              <a:t> </a:t>
            </a:r>
            <a:r>
              <a:rPr lang="de-DE" altLang="de-DE" sz="2000" dirty="0">
                <a:solidFill>
                  <a:srgbClr val="0000FF"/>
                </a:solidFill>
              </a:rPr>
              <a:t>Operation </a:t>
            </a:r>
            <a:r>
              <a:rPr lang="de-DE" altLang="de-DE" sz="2000" dirty="0" err="1">
                <a:solidFill>
                  <a:srgbClr val="0000FF"/>
                </a:solidFill>
              </a:rPr>
              <a:t>reliability</a:t>
            </a:r>
            <a:r>
              <a:rPr lang="de-DE" altLang="de-DE" sz="2000" dirty="0">
                <a:solidFill>
                  <a:srgbClr val="0000FF"/>
                </a:solidFill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de-DE" altLang="de-DE" sz="2000" dirty="0"/>
              <a:t>after 19 </a:t>
            </a:r>
            <a:r>
              <a:rPr lang="de-DE" altLang="de-DE" sz="2000" dirty="0" err="1"/>
              <a:t>years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operation</a:t>
            </a:r>
            <a:r>
              <a:rPr lang="de-DE" altLang="de-DE" sz="2000" dirty="0"/>
              <a:t>: end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life</a:t>
            </a:r>
            <a:r>
              <a:rPr lang="de-DE" altLang="de-DE" sz="2000" dirty="0"/>
              <a:t> time? </a:t>
            </a:r>
          </a:p>
          <a:p>
            <a:pPr marL="342900" indent="-342900">
              <a:buFontTx/>
              <a:buChar char="-"/>
            </a:pPr>
            <a:r>
              <a:rPr lang="de-DE" altLang="de-DE" sz="2000" dirty="0" err="1" smtClean="0">
                <a:sym typeface="Wingdings" pitchFamily="2" charset="2"/>
              </a:rPr>
              <a:t>no</a:t>
            </a:r>
            <a:r>
              <a:rPr lang="de-DE" altLang="de-DE" sz="2000" dirty="0" smtClean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replacement</a:t>
            </a:r>
            <a:r>
              <a:rPr lang="de-DE" altLang="de-DE" sz="2000" dirty="0">
                <a:sym typeface="Wingdings" pitchFamily="2" charset="2"/>
              </a:rPr>
              <a:t> at </a:t>
            </a:r>
            <a:r>
              <a:rPr lang="de-DE" altLang="de-DE" sz="2000" dirty="0" err="1">
                <a:sym typeface="Wingdings" pitchFamily="2" charset="2"/>
              </a:rPr>
              <a:t>hand</a:t>
            </a:r>
            <a:r>
              <a:rPr lang="de-DE" altLang="de-DE" sz="2000" dirty="0">
                <a:sym typeface="Wingdings" pitchFamily="2" charset="2"/>
              </a:rPr>
              <a:t>: </a:t>
            </a:r>
            <a:r>
              <a:rPr lang="de-DE" altLang="de-DE" sz="2000" dirty="0" err="1">
                <a:sym typeface="Wingdings" pitchFamily="2" charset="2"/>
              </a:rPr>
              <a:t>would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take</a:t>
            </a:r>
            <a:r>
              <a:rPr lang="de-DE" altLang="de-DE" sz="2000" dirty="0">
                <a:sym typeface="Wingdings" pitchFamily="2" charset="2"/>
              </a:rPr>
              <a:t> ~3/4 </a:t>
            </a:r>
            <a:r>
              <a:rPr lang="de-DE" altLang="de-DE" sz="2000" dirty="0" err="1" smtClean="0">
                <a:sym typeface="Wingdings" pitchFamily="2" charset="2"/>
              </a:rPr>
              <a:t>year</a:t>
            </a:r>
            <a:endParaRPr lang="de-DE" altLang="de-DE" sz="2000" dirty="0" smtClean="0">
              <a:sym typeface="Wingdings" pitchFamily="2" charset="2"/>
            </a:endParaRPr>
          </a:p>
          <a:p>
            <a:r>
              <a:rPr lang="de-DE" altLang="de-DE" sz="2000" dirty="0" smtClean="0">
                <a:solidFill>
                  <a:srgbClr val="0000FF"/>
                </a:solidFill>
                <a:sym typeface="Wingdings" pitchFamily="2" charset="2"/>
              </a:rPr>
              <a:t>    </a:t>
            </a:r>
            <a:r>
              <a:rPr lang="de-DE" altLang="de-DE" sz="2000" dirty="0" err="1" smtClean="0">
                <a:solidFill>
                  <a:srgbClr val="0000FF"/>
                </a:solidFill>
                <a:sym typeface="Wingdings" pitchFamily="2" charset="2"/>
              </a:rPr>
              <a:t>For</a:t>
            </a:r>
            <a:r>
              <a:rPr lang="de-DE" altLang="de-DE" sz="20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  <a:sym typeface="Wingdings" pitchFamily="2" charset="2"/>
              </a:rPr>
              <a:t>the</a:t>
            </a:r>
            <a:r>
              <a:rPr lang="de-DE" altLang="de-DE" sz="2000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  <a:sym typeface="Wingdings" pitchFamily="2" charset="2"/>
              </a:rPr>
              <a:t>new</a:t>
            </a:r>
            <a:r>
              <a:rPr lang="de-DE" altLang="de-DE" sz="2000" dirty="0">
                <a:solidFill>
                  <a:srgbClr val="0000FF"/>
                </a:solidFill>
                <a:sym typeface="Wingdings" pitchFamily="2" charset="2"/>
              </a:rPr>
              <a:t> KHE2&amp;3 design:</a:t>
            </a:r>
            <a:endParaRPr lang="de-DE" altLang="de-DE" sz="2000" dirty="0">
              <a:sym typeface="Wingdings" pitchFamily="2" charset="2"/>
            </a:endParaRPr>
          </a:p>
          <a:p>
            <a:r>
              <a:rPr lang="de-DE" altLang="de-DE" sz="2000" dirty="0">
                <a:sym typeface="Wingdings" pitchFamily="2" charset="2"/>
              </a:rPr>
              <a:t>    </a:t>
            </a:r>
            <a:r>
              <a:rPr lang="de-DE" altLang="de-DE" sz="2000" dirty="0" err="1">
                <a:sym typeface="Wingdings" pitchFamily="2" charset="2"/>
              </a:rPr>
              <a:t>Is</a:t>
            </a:r>
            <a:r>
              <a:rPr lang="de-DE" altLang="de-DE" sz="2000" dirty="0">
                <a:sym typeface="Wingdings" pitchFamily="2" charset="2"/>
              </a:rPr>
              <a:t> OFHC-</a:t>
            </a:r>
            <a:r>
              <a:rPr lang="de-DE" altLang="de-DE" sz="2000" dirty="0" err="1">
                <a:sym typeface="Wingdings" pitchFamily="2" charset="2"/>
              </a:rPr>
              <a:t>Cu</a:t>
            </a:r>
            <a:r>
              <a:rPr lang="de-DE" altLang="de-DE" sz="2000" dirty="0">
                <a:sym typeface="Wingdings" pitchFamily="2" charset="2"/>
              </a:rPr>
              <a:t> a </a:t>
            </a:r>
            <a:r>
              <a:rPr lang="de-DE" altLang="de-DE" sz="2000" dirty="0" err="1">
                <a:sym typeface="Wingdings" pitchFamily="2" charset="2"/>
              </a:rPr>
              <a:t>good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choice</a:t>
            </a:r>
            <a:r>
              <a:rPr lang="de-DE" altLang="de-DE" sz="2000" dirty="0">
                <a:sym typeface="Wingdings" pitchFamily="2" charset="2"/>
              </a:rPr>
              <a:t> ? (alternative </a:t>
            </a:r>
            <a:r>
              <a:rPr lang="de-DE" altLang="de-DE" sz="2000" dirty="0" err="1">
                <a:sym typeface="Wingdings" pitchFamily="2" charset="2"/>
              </a:rPr>
              <a:t>Glidcop</a:t>
            </a:r>
            <a:r>
              <a:rPr lang="de-DE" altLang="de-DE" sz="2000" dirty="0">
                <a:sym typeface="Wingdings" pitchFamily="2" charset="2"/>
              </a:rPr>
              <a:t>)  </a:t>
            </a:r>
            <a:endParaRPr lang="de-CH" altLang="de-DE" sz="2000" dirty="0">
              <a:sym typeface="Wingdings" pitchFamily="2" charset="2"/>
            </a:endParaRPr>
          </a:p>
          <a:p>
            <a:endParaRPr lang="de-DE" altLang="de-DE" sz="2000" dirty="0" smtClean="0"/>
          </a:p>
          <a:p>
            <a:pPr>
              <a:buFontTx/>
              <a:buChar char="-"/>
            </a:pP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FF"/>
                </a:solidFill>
              </a:rPr>
              <a:t>radiation</a:t>
            </a:r>
            <a:r>
              <a:rPr lang="de-DE" altLang="de-DE" sz="2000" dirty="0" smtClean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damage</a:t>
            </a:r>
            <a:r>
              <a:rPr lang="de-DE" altLang="de-DE" sz="2000" dirty="0" smtClean="0">
                <a:solidFill>
                  <a:srgbClr val="0000FF"/>
                </a:solidFill>
              </a:rPr>
              <a:t>?</a:t>
            </a:r>
            <a:endParaRPr lang="de-DE" altLang="de-DE" sz="2000" dirty="0">
              <a:sym typeface="Wingdings" pitchFamily="2" charset="2"/>
            </a:endParaRPr>
          </a:p>
          <a:p>
            <a:pPr>
              <a:buFontTx/>
              <a:buChar char="•"/>
            </a:pP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change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of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mechanical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properties</a:t>
            </a:r>
            <a:r>
              <a:rPr lang="de-DE" altLang="de-DE" sz="2000" dirty="0">
                <a:sym typeface="Wingdings" pitchFamily="2" charset="2"/>
              </a:rPr>
              <a:t>: </a:t>
            </a:r>
            <a:endParaRPr lang="de-DE" altLang="de-DE" sz="2000" dirty="0" smtClean="0">
              <a:sym typeface="Wingdings" pitchFamily="2" charset="2"/>
            </a:endParaRPr>
          </a:p>
          <a:p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smtClean="0">
                <a:sym typeface="Wingdings" pitchFamily="2" charset="2"/>
              </a:rPr>
              <a:t> </a:t>
            </a:r>
            <a:r>
              <a:rPr lang="de-DE" altLang="de-DE" sz="2000" dirty="0" err="1" smtClean="0">
                <a:sym typeface="Wingdings" pitchFamily="2" charset="2"/>
              </a:rPr>
              <a:t>cracks</a:t>
            </a:r>
            <a:r>
              <a:rPr lang="de-DE" altLang="de-DE" sz="2000" dirty="0">
                <a:sym typeface="Wingdings" pitchFamily="2" charset="2"/>
              </a:rPr>
              <a:t>, </a:t>
            </a:r>
            <a:r>
              <a:rPr lang="de-DE" altLang="de-DE" sz="2000" dirty="0" err="1" smtClean="0">
                <a:sym typeface="Wingdings" pitchFamily="2" charset="2"/>
              </a:rPr>
              <a:t>embrittlement</a:t>
            </a:r>
            <a:r>
              <a:rPr lang="de-DE" altLang="de-DE" sz="2000" dirty="0" smtClean="0">
                <a:sym typeface="Wingdings" pitchFamily="2" charset="2"/>
              </a:rPr>
              <a:t>, </a:t>
            </a:r>
            <a:r>
              <a:rPr lang="de-DE" altLang="de-DE" sz="2000" dirty="0" err="1" smtClean="0">
                <a:solidFill>
                  <a:srgbClr val="FF0000"/>
                </a:solidFill>
                <a:sym typeface="Wingdings" pitchFamily="2" charset="2"/>
              </a:rPr>
              <a:t>therm</a:t>
            </a: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. </a:t>
            </a:r>
            <a:r>
              <a:rPr lang="de-DE" altLang="de-DE" sz="2000" dirty="0" err="1" smtClean="0">
                <a:solidFill>
                  <a:srgbClr val="FF0000"/>
                </a:solidFill>
                <a:sym typeface="Wingdings" pitchFamily="2" charset="2"/>
              </a:rPr>
              <a:t>conductivity</a:t>
            </a:r>
            <a:endParaRPr lang="de-DE" altLang="de-DE" sz="2000" dirty="0">
              <a:solidFill>
                <a:srgbClr val="FF0000"/>
              </a:solidFill>
              <a:sym typeface="Wingdings" pitchFamily="2" charset="2"/>
            </a:endParaRPr>
          </a:p>
          <a:p>
            <a:endParaRPr lang="de-DE" altLang="de-DE" sz="2000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buFontTx/>
              <a:buChar char="•"/>
            </a:pP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high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therm</a:t>
            </a:r>
            <a:r>
              <a:rPr lang="de-DE" altLang="de-DE" sz="2000" dirty="0">
                <a:sym typeface="Wingdings" pitchFamily="2" charset="2"/>
              </a:rPr>
              <a:t>. </a:t>
            </a:r>
            <a:r>
              <a:rPr lang="de-DE" altLang="de-DE" sz="2000" dirty="0" err="1">
                <a:sym typeface="Wingdings" pitchFamily="2" charset="2"/>
              </a:rPr>
              <a:t>load</a:t>
            </a:r>
            <a:r>
              <a:rPr lang="de-DE" altLang="de-DE" sz="2000" dirty="0">
                <a:sym typeface="Wingdings" pitchFamily="2" charset="2"/>
              </a:rPr>
              <a:t>: ~150 </a:t>
            </a:r>
            <a:r>
              <a:rPr lang="de-DE" altLang="de-DE" sz="2000" dirty="0" err="1">
                <a:sym typeface="Wingdings" pitchFamily="2" charset="2"/>
              </a:rPr>
              <a:t>kW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at</a:t>
            </a:r>
            <a:r>
              <a:rPr lang="de-DE" altLang="de-DE" sz="2000" dirty="0">
                <a:sym typeface="Wingdings" pitchFamily="2" charset="2"/>
              </a:rPr>
              <a:t> 2 mA, </a:t>
            </a:r>
            <a:r>
              <a:rPr lang="de-DE" altLang="de-DE" sz="2000" dirty="0" err="1">
                <a:sym typeface="Wingdings" pitchFamily="2" charset="2"/>
              </a:rPr>
              <a:t>up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to</a:t>
            </a:r>
            <a:r>
              <a:rPr lang="de-DE" altLang="de-DE" sz="2000" dirty="0">
                <a:sym typeface="Wingdings" pitchFamily="2" charset="2"/>
              </a:rPr>
              <a:t> 380 </a:t>
            </a:r>
            <a:r>
              <a:rPr lang="de-DE" altLang="de-DE" sz="2000" baseline="30000" dirty="0" err="1">
                <a:sym typeface="Wingdings" pitchFamily="2" charset="2"/>
              </a:rPr>
              <a:t>o</a:t>
            </a:r>
            <a:r>
              <a:rPr lang="de-DE" altLang="de-DE" sz="2000" dirty="0" err="1">
                <a:sym typeface="Wingdings" pitchFamily="2" charset="2"/>
              </a:rPr>
              <a:t>C</a:t>
            </a:r>
            <a:r>
              <a:rPr lang="de-DE" altLang="de-DE" sz="2000" dirty="0">
                <a:sym typeface="Wingdings" pitchFamily="2" charset="2"/>
              </a:rPr>
              <a:t> </a:t>
            </a:r>
          </a:p>
          <a:p>
            <a:r>
              <a:rPr lang="de-DE" altLang="de-DE" sz="2000" dirty="0">
                <a:sym typeface="Wingdings" pitchFamily="2" charset="2"/>
              </a:rPr>
              <a:t>      </a:t>
            </a:r>
            <a:r>
              <a:rPr lang="de-DE" altLang="de-DE" sz="2000" dirty="0" err="1" smtClean="0">
                <a:sym typeface="Wingdings" pitchFamily="2" charset="2"/>
              </a:rPr>
              <a:t>assuming</a:t>
            </a:r>
            <a:r>
              <a:rPr lang="de-DE" altLang="de-DE" sz="2000" dirty="0" smtClean="0">
                <a:sym typeface="Wingdings" pitchFamily="2" charset="2"/>
              </a:rPr>
              <a:t> </a:t>
            </a:r>
            <a:r>
              <a:rPr lang="de-DE" altLang="de-DE" sz="2000" dirty="0" err="1" smtClean="0">
                <a:sym typeface="Wingdings" pitchFamily="2" charset="2"/>
              </a:rPr>
              <a:t>therm</a:t>
            </a:r>
            <a:r>
              <a:rPr lang="de-DE" altLang="de-DE" sz="2000" dirty="0">
                <a:sym typeface="Wingdings" pitchFamily="2" charset="2"/>
              </a:rPr>
              <a:t>. </a:t>
            </a:r>
            <a:r>
              <a:rPr lang="de-DE" altLang="de-DE" sz="2000" dirty="0" err="1" smtClean="0">
                <a:sym typeface="Wingdings" pitchFamily="2" charset="2"/>
              </a:rPr>
              <a:t>conductivity</a:t>
            </a:r>
            <a:r>
              <a:rPr lang="de-DE" altLang="de-DE" sz="2000" dirty="0" smtClean="0">
                <a:sym typeface="Wingdings" pitchFamily="2" charset="2"/>
              </a:rPr>
              <a:t> </a:t>
            </a:r>
            <a:r>
              <a:rPr lang="de-DE" altLang="de-DE" sz="2000" dirty="0" err="1" smtClean="0">
                <a:sym typeface="Wingdings" pitchFamily="2" charset="2"/>
              </a:rPr>
              <a:t>unchanged</a:t>
            </a:r>
            <a:endParaRPr lang="de-DE" altLang="de-DE" sz="2000" dirty="0" smtClean="0">
              <a:sym typeface="Wingdings" pitchFamily="2" charset="2"/>
            </a:endParaRPr>
          </a:p>
          <a:p>
            <a:endParaRPr lang="de-DE" altLang="de-DE" sz="20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 err="1" smtClean="0">
                <a:sym typeface="Wingdings" pitchFamily="2" charset="2"/>
              </a:rPr>
              <a:t>volume</a:t>
            </a:r>
            <a:r>
              <a:rPr lang="de-DE" altLang="de-DE" sz="2000" dirty="0" smtClean="0">
                <a:sym typeface="Wingdings" pitchFamily="2" charset="2"/>
              </a:rPr>
              <a:t> </a:t>
            </a:r>
            <a:r>
              <a:rPr lang="de-DE" altLang="de-DE" sz="2000" dirty="0" err="1" smtClean="0">
                <a:sym typeface="Wingdings" pitchFamily="2" charset="2"/>
              </a:rPr>
              <a:t>swelling</a:t>
            </a:r>
            <a:r>
              <a:rPr lang="de-DE" altLang="de-DE" sz="2000" dirty="0" smtClean="0">
                <a:sym typeface="Wingdings" pitchFamily="2" charset="2"/>
              </a:rPr>
              <a:t>?</a:t>
            </a:r>
            <a:endParaRPr lang="de-DE" altLang="de-DE" sz="2000" dirty="0">
              <a:sym typeface="Wingdings" pitchFamily="2" charset="2"/>
            </a:endParaRP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280784" y="5523329"/>
            <a:ext cx="77556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2000" dirty="0" err="1">
                <a:solidFill>
                  <a:srgbClr val="FF0000"/>
                </a:solidFill>
              </a:rPr>
              <a:t>There</a:t>
            </a:r>
            <a:r>
              <a:rPr lang="de-CH" altLang="de-DE" sz="2000" dirty="0">
                <a:solidFill>
                  <a:srgbClr val="FF0000"/>
                </a:solidFill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</a:rPr>
              <a:t>is</a:t>
            </a:r>
            <a:r>
              <a:rPr lang="de-CH" altLang="de-DE" sz="2000" dirty="0">
                <a:solidFill>
                  <a:srgbClr val="FF0000"/>
                </a:solidFill>
              </a:rPr>
              <a:t> a </a:t>
            </a:r>
            <a:r>
              <a:rPr lang="de-CH" altLang="de-DE" sz="2000" dirty="0" err="1" smtClean="0">
                <a:solidFill>
                  <a:srgbClr val="FF0000"/>
                </a:solidFill>
              </a:rPr>
              <a:t>risk</a:t>
            </a:r>
            <a:r>
              <a:rPr lang="de-CH" altLang="de-DE" sz="2000" dirty="0" smtClean="0">
                <a:solidFill>
                  <a:srgbClr val="FF0000"/>
                </a:solidFill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</a:rPr>
              <a:t>of</a:t>
            </a:r>
            <a:r>
              <a:rPr lang="de-CH" altLang="de-DE" sz="2000" dirty="0">
                <a:solidFill>
                  <a:srgbClr val="FF0000"/>
                </a:solidFill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</a:rPr>
              <a:t>failure</a:t>
            </a:r>
            <a:r>
              <a:rPr lang="de-CH" altLang="de-DE" sz="2000" dirty="0">
                <a:solidFill>
                  <a:srgbClr val="FF0000"/>
                </a:solidFill>
              </a:rPr>
              <a:t> after </a:t>
            </a:r>
            <a:r>
              <a:rPr lang="de-CH" altLang="de-DE" sz="2000" dirty="0" err="1">
                <a:solidFill>
                  <a:srgbClr val="FF0000"/>
                </a:solidFill>
              </a:rPr>
              <a:t>removal</a:t>
            </a:r>
            <a:r>
              <a:rPr lang="de-CH" altLang="de-DE" sz="2000" dirty="0">
                <a:solidFill>
                  <a:srgbClr val="FF0000"/>
                </a:solidFill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</a:rPr>
              <a:t>and</a:t>
            </a:r>
            <a:r>
              <a:rPr lang="de-CH" altLang="de-DE" sz="2000" dirty="0">
                <a:solidFill>
                  <a:srgbClr val="FF0000"/>
                </a:solidFill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</a:rPr>
              <a:t>reinstallation</a:t>
            </a:r>
            <a:endParaRPr lang="de-CH" altLang="de-DE" sz="2000" dirty="0">
              <a:solidFill>
                <a:srgbClr val="FF0000"/>
              </a:solidFill>
            </a:endParaRPr>
          </a:p>
          <a:p>
            <a:r>
              <a:rPr lang="de-CH" altLang="de-DE" sz="2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de-CH" altLang="de-DE" sz="2000" dirty="0" err="1">
                <a:solidFill>
                  <a:srgbClr val="FF0000"/>
                </a:solidFill>
                <a:sym typeface="Wingdings" pitchFamily="2" charset="2"/>
              </a:rPr>
              <a:t>good</a:t>
            </a:r>
            <a:r>
              <a:rPr lang="de-CH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  <a:sym typeface="Wingdings" pitchFamily="2" charset="2"/>
              </a:rPr>
              <a:t>preparation</a:t>
            </a:r>
            <a:r>
              <a:rPr lang="de-CH" altLang="de-DE" sz="2000" dirty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de-CH" altLang="de-DE" sz="2000" dirty="0" err="1">
                <a:solidFill>
                  <a:srgbClr val="FF0000"/>
                </a:solidFill>
                <a:sym typeface="Wingdings" pitchFamily="2" charset="2"/>
              </a:rPr>
              <a:t>precautions</a:t>
            </a:r>
            <a:r>
              <a:rPr lang="de-CH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  <a:sym typeface="Wingdings" pitchFamily="2" charset="2"/>
              </a:rPr>
              <a:t>and</a:t>
            </a:r>
            <a:r>
              <a:rPr lang="de-CH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  <a:sym typeface="Wingdings" pitchFamily="2" charset="2"/>
              </a:rPr>
              <a:t>safety</a:t>
            </a:r>
            <a:r>
              <a:rPr lang="de-CH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  <a:sym typeface="Wingdings" pitchFamily="2" charset="2"/>
              </a:rPr>
              <a:t>procedures</a:t>
            </a:r>
            <a:r>
              <a:rPr lang="de-CH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CH" altLang="de-DE" sz="2000" dirty="0" err="1">
                <a:solidFill>
                  <a:srgbClr val="FF0000"/>
                </a:solidFill>
                <a:sym typeface="Wingdings" pitchFamily="2" charset="2"/>
              </a:rPr>
              <a:t>necessary</a:t>
            </a:r>
            <a:endParaRPr lang="en-US" altLang="de-DE" sz="2000" dirty="0">
              <a:solidFill>
                <a:srgbClr val="FF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737272"/>
            <a:ext cx="5159375" cy="317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0825" y="908050"/>
            <a:ext cx="36109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err="1" smtClean="0"/>
              <a:t>Current</a:t>
            </a:r>
            <a:r>
              <a:rPr lang="de-DE" altLang="de-DE" sz="2000" dirty="0" smtClean="0"/>
              <a:t> </a:t>
            </a:r>
            <a:r>
              <a:rPr lang="de-DE" altLang="de-DE" sz="2000" dirty="0"/>
              <a:t>integral </a:t>
            </a:r>
            <a:r>
              <a:rPr lang="de-DE" altLang="de-DE" sz="2000" dirty="0" err="1"/>
              <a:t>onto</a:t>
            </a:r>
            <a:r>
              <a:rPr lang="de-DE" altLang="de-DE" sz="2000" dirty="0"/>
              <a:t> Target E</a:t>
            </a:r>
            <a:r>
              <a:rPr lang="de-DE" altLang="de-DE" sz="2000" dirty="0" smtClean="0"/>
              <a:t>:</a:t>
            </a:r>
          </a:p>
          <a:p>
            <a:pPr eaLnBrk="0" hangingPunct="0"/>
            <a:r>
              <a:rPr lang="de-DE" altLang="en-US" sz="2000" dirty="0">
                <a:ea typeface="ヒラギノ角ゴ Pro W3" charset="-128"/>
              </a:rPr>
              <a:t>1990-2009:</a:t>
            </a:r>
            <a:r>
              <a:rPr lang="de-DE" altLang="en-US" sz="2000" dirty="0">
                <a:solidFill>
                  <a:srgbClr val="0000FF"/>
                </a:solidFill>
                <a:ea typeface="ヒラギノ角ゴ Pro W3" charset="-128"/>
              </a:rPr>
              <a:t> 120.5 Ah </a:t>
            </a:r>
            <a:endParaRPr lang="de-DE" altLang="de-DE" sz="2000" dirty="0"/>
          </a:p>
          <a:p>
            <a:pPr eaLnBrk="0" hangingPunct="0"/>
            <a:r>
              <a:rPr lang="de-DE" altLang="de-DE" sz="2000" dirty="0" smtClean="0"/>
              <a:t>(1990-2012:</a:t>
            </a:r>
            <a:r>
              <a:rPr lang="de-DE" altLang="de-DE" sz="2000" dirty="0" smtClean="0">
                <a:solidFill>
                  <a:srgbClr val="0000FF"/>
                </a:solidFill>
              </a:rPr>
              <a:t> 147.2 Ah) </a:t>
            </a:r>
            <a:endParaRPr lang="de-DE" altLang="de-DE" sz="2000" dirty="0">
              <a:solidFill>
                <a:srgbClr val="0000FF"/>
              </a:solidFill>
            </a:endParaRPr>
          </a:p>
          <a:p>
            <a:pPr eaLnBrk="0" hangingPunct="0"/>
            <a:r>
              <a:rPr lang="de-DE" altLang="de-DE" sz="2000" dirty="0" err="1">
                <a:solidFill>
                  <a:srgbClr val="0000FF"/>
                </a:solidFill>
              </a:rPr>
              <a:t>absorbed</a:t>
            </a:r>
            <a:r>
              <a:rPr lang="de-DE" altLang="de-DE" sz="2000" dirty="0">
                <a:solidFill>
                  <a:srgbClr val="0000FF"/>
                </a:solidFill>
              </a:rPr>
              <a:t>: ~ </a:t>
            </a:r>
            <a:r>
              <a:rPr lang="de-DE" altLang="de-DE" sz="2000" dirty="0" smtClean="0">
                <a:solidFill>
                  <a:srgbClr val="0000FF"/>
                </a:solidFill>
              </a:rPr>
              <a:t>10%</a:t>
            </a:r>
            <a:endParaRPr lang="de-CH" altLang="de-DE" sz="2000" dirty="0">
              <a:solidFill>
                <a:srgbClr val="0000FF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5314678" y="709612"/>
            <a:ext cx="3441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000" dirty="0" err="1">
                <a:solidFill>
                  <a:srgbClr val="0000FF"/>
                </a:solidFill>
              </a:rPr>
              <a:t>Current</a:t>
            </a:r>
            <a:r>
              <a:rPr lang="de-DE" altLang="de-DE" sz="2000" dirty="0">
                <a:solidFill>
                  <a:srgbClr val="0000FF"/>
                </a:solidFill>
              </a:rPr>
              <a:t> integral/</a:t>
            </a:r>
            <a:r>
              <a:rPr lang="de-DE" altLang="de-DE" sz="2000" dirty="0" err="1">
                <a:solidFill>
                  <a:srgbClr val="0000FF"/>
                </a:solidFill>
              </a:rPr>
              <a:t>year</a:t>
            </a: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at</a:t>
            </a:r>
            <a:r>
              <a:rPr lang="de-DE" altLang="de-DE" sz="2000" dirty="0">
                <a:solidFill>
                  <a:srgbClr val="0000FF"/>
                </a:solidFill>
              </a:rPr>
              <a:t> HIPA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857699" y="116631"/>
            <a:ext cx="2085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400" dirty="0" smtClean="0">
                <a:solidFill>
                  <a:srgbClr val="FF0000"/>
                </a:solidFill>
              </a:rPr>
              <a:t>KHE2 in 2009</a:t>
            </a:r>
            <a:endParaRPr lang="de-CH" altLang="de-DE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029080"/>
              </p:ext>
            </p:extLst>
          </p:nvPr>
        </p:nvGraphicFramePr>
        <p:xfrm>
          <a:off x="0" y="2857496"/>
          <a:ext cx="4983163" cy="416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Graph" r:id="rId4" imgW="3927043" imgH="3285744" progId="">
                  <p:embed/>
                </p:oleObj>
              </mc:Choice>
              <mc:Fallback>
                <p:oleObj name="Graph" r:id="rId4" imgW="3927043" imgH="3285744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496"/>
                        <a:ext cx="4983163" cy="416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42874" y="4256252"/>
            <a:ext cx="4069191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000" dirty="0" smtClean="0"/>
              <a:t>MARS </a:t>
            </a:r>
            <a:r>
              <a:rPr lang="de-DE" altLang="de-DE" sz="2000" dirty="0" err="1" smtClean="0"/>
              <a:t>results</a:t>
            </a:r>
            <a:r>
              <a:rPr lang="de-DE" altLang="de-DE" sz="2000" dirty="0" smtClean="0"/>
              <a:t>:</a:t>
            </a:r>
            <a:endParaRPr lang="de-DE" alt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 smtClean="0"/>
              <a:t>1. </a:t>
            </a:r>
            <a:r>
              <a:rPr lang="de-DE" altLang="de-DE" sz="2000" dirty="0" err="1" smtClean="0"/>
              <a:t>tooth</a:t>
            </a:r>
            <a:r>
              <a:rPr lang="de-DE" altLang="de-DE" sz="2000" dirty="0" smtClean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smtClean="0"/>
              <a:t>KHE2: </a:t>
            </a:r>
          </a:p>
          <a:p>
            <a:r>
              <a:rPr lang="de-DE" altLang="de-DE" sz="2000" dirty="0"/>
              <a:t> </a:t>
            </a:r>
            <a:r>
              <a:rPr lang="de-DE" altLang="de-DE" sz="2000" dirty="0" smtClean="0"/>
              <a:t>                     </a:t>
            </a:r>
            <a:r>
              <a:rPr lang="de-CH" altLang="de-DE" sz="2000" dirty="0" smtClean="0"/>
              <a:t>31.2 DPA in </a:t>
            </a:r>
            <a:r>
              <a:rPr lang="de-CH" altLang="de-DE" sz="2000" dirty="0" err="1" smtClean="0"/>
              <a:t>average</a:t>
            </a:r>
            <a:endParaRPr lang="de-CH" alt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altLang="de-DE" sz="2000" dirty="0" err="1" smtClean="0"/>
              <a:t>inside</a:t>
            </a:r>
            <a:r>
              <a:rPr lang="de-CH" altLang="de-DE" sz="2000" dirty="0" smtClean="0"/>
              <a:t>: ~ 180 DPA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de-DE" sz="2000" dirty="0" smtClean="0"/>
          </a:p>
          <a:p>
            <a:r>
              <a:rPr lang="de-CH" altLang="de-DE" sz="2000" dirty="0" err="1" smtClean="0">
                <a:solidFill>
                  <a:srgbClr val="FF0000"/>
                </a:solidFill>
              </a:rPr>
              <a:t>note</a:t>
            </a:r>
            <a:r>
              <a:rPr lang="de-CH" altLang="de-DE" sz="2000" dirty="0" smtClean="0">
                <a:solidFill>
                  <a:srgbClr val="FF0000"/>
                </a:solidFill>
              </a:rPr>
              <a:t>: MCNPX </a:t>
            </a:r>
            <a:r>
              <a:rPr lang="de-CH" altLang="de-DE" sz="2000" dirty="0" err="1" smtClean="0">
                <a:solidFill>
                  <a:srgbClr val="FF0000"/>
                </a:solidFill>
              </a:rPr>
              <a:t>result</a:t>
            </a:r>
            <a:endParaRPr lang="de-CH" altLang="de-DE" sz="2000" dirty="0" smtClean="0">
              <a:solidFill>
                <a:srgbClr val="FF0000"/>
              </a:solidFill>
            </a:endParaRPr>
          </a:p>
          <a:p>
            <a:r>
              <a:rPr lang="de-CH" altLang="de-DE" sz="2000" dirty="0" smtClean="0">
                <a:solidFill>
                  <a:srgbClr val="FF0000"/>
                </a:solidFill>
              </a:rPr>
              <a:t>         ~ half </a:t>
            </a:r>
            <a:r>
              <a:rPr lang="de-CH" altLang="de-DE" sz="2000" dirty="0" err="1" smtClean="0">
                <a:solidFill>
                  <a:srgbClr val="FF0000"/>
                </a:solidFill>
              </a:rPr>
              <a:t>of</a:t>
            </a:r>
            <a:r>
              <a:rPr lang="de-CH" altLang="de-DE" sz="2000" dirty="0" smtClean="0">
                <a:solidFill>
                  <a:srgbClr val="FF0000"/>
                </a:solidFill>
              </a:rPr>
              <a:t> </a:t>
            </a:r>
            <a:r>
              <a:rPr lang="de-CH" altLang="de-DE" sz="2000" dirty="0" err="1" smtClean="0">
                <a:solidFill>
                  <a:srgbClr val="FF0000"/>
                </a:solidFill>
              </a:rPr>
              <a:t>this</a:t>
            </a:r>
            <a:r>
              <a:rPr lang="de-CH" altLang="de-DE" sz="2000" dirty="0" smtClean="0">
                <a:solidFill>
                  <a:srgbClr val="FF0000"/>
                </a:solidFill>
              </a:rPr>
              <a:t> </a:t>
            </a:r>
            <a:r>
              <a:rPr lang="de-CH" altLang="de-DE" sz="2000" dirty="0" err="1" smtClean="0">
                <a:solidFill>
                  <a:srgbClr val="FF0000"/>
                </a:solidFill>
              </a:rPr>
              <a:t>value</a:t>
            </a:r>
            <a:endParaRPr lang="en-US" altLang="de-DE" sz="2000" dirty="0" smtClean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222375" y="3714746"/>
            <a:ext cx="2166938" cy="20796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 flipV="1">
            <a:off x="3214678" y="5572140"/>
            <a:ext cx="1071570" cy="6429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286248" y="5857892"/>
            <a:ext cx="1130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dirty="0"/>
              <a:t>ring</a:t>
            </a:r>
          </a:p>
          <a:p>
            <a:r>
              <a:rPr lang="de-CH" altLang="de-DE" dirty="0"/>
              <a:t>4.2 DPA</a:t>
            </a:r>
            <a:endParaRPr lang="en-US" altLang="de-DE" dirty="0"/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4398963" y="3951284"/>
            <a:ext cx="525462" cy="1766887"/>
            <a:chOff x="3400" y="801"/>
            <a:chExt cx="331" cy="1113"/>
          </a:xfrm>
        </p:grpSpPr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3492" y="848"/>
              <a:ext cx="224" cy="10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478" y="801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altLang="de-DE" sz="1600"/>
                <a:t>0</a:t>
              </a:r>
              <a:endParaRPr lang="en-US" altLang="de-DE" sz="1600"/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427" y="959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altLang="de-DE" sz="1600"/>
                <a:t>10</a:t>
              </a:r>
              <a:endParaRPr lang="en-US" altLang="de-DE" sz="1600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440" y="1100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altLang="de-DE" sz="1600"/>
                <a:t>20</a:t>
              </a:r>
              <a:endParaRPr lang="en-US" altLang="de-DE" sz="1600"/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3443" y="1251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altLang="de-DE" sz="1600"/>
                <a:t>60</a:t>
              </a:r>
              <a:endParaRPr lang="en-US" altLang="de-DE" sz="1600"/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3400" y="1400"/>
              <a:ext cx="3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altLang="de-DE" sz="1600"/>
                <a:t>100</a:t>
              </a:r>
              <a:endParaRPr lang="en-US" altLang="de-DE" sz="1600"/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3401" y="1561"/>
              <a:ext cx="3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altLang="de-DE" sz="1600"/>
                <a:t>140</a:t>
              </a:r>
              <a:endParaRPr lang="en-US" altLang="de-DE" sz="1600"/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3402" y="1702"/>
              <a:ext cx="3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altLang="de-DE" sz="1600"/>
                <a:t>180</a:t>
              </a:r>
              <a:endParaRPr lang="en-US" altLang="de-DE" sz="1600"/>
            </a:p>
          </p:txBody>
        </p:sp>
      </p:grp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4391025" y="3654421"/>
            <a:ext cx="7080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/>
              <a:t>DPA</a:t>
            </a:r>
            <a:endParaRPr lang="en-US" altLang="de-DE"/>
          </a:p>
        </p:txBody>
      </p:sp>
      <p:sp>
        <p:nvSpPr>
          <p:cNvPr id="25" name="Rechteck 24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2357422" y="214290"/>
            <a:ext cx="5240217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Change </a:t>
            </a:r>
            <a:r>
              <a:rPr lang="de-DE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of</a:t>
            </a: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properties</a:t>
            </a: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with</a:t>
            </a: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radiation</a:t>
            </a: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 (?)</a:t>
            </a:r>
            <a:endParaRPr lang="en-US" sz="2400" dirty="0" err="1">
              <a:solidFill>
                <a:srgbClr val="FF0000"/>
              </a:solidFill>
              <a:latin typeface="+mj-lt"/>
              <a:cs typeface="Arial Narrow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2416" y="1257312"/>
            <a:ext cx="3500462" cy="3621633"/>
            <a:chOff x="6643702" y="1500174"/>
            <a:chExt cx="3500462" cy="3621633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24714" y="1500174"/>
              <a:ext cx="3219450" cy="330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7473994" y="2029045"/>
              <a:ext cx="12557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dirty="0">
                  <a:solidFill>
                    <a:srgbClr val="0000FF"/>
                  </a:solidFill>
                </a:rPr>
                <a:t>0.5%/dpa</a:t>
              </a: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V="1">
              <a:off x="8555081" y="2892645"/>
              <a:ext cx="0" cy="18002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 flipH="1">
              <a:off x="7186656" y="2892645"/>
              <a:ext cx="136842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786742" y="4857760"/>
              <a:ext cx="362022" cy="2640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700" b="1" dirty="0" smtClean="0">
                  <a:latin typeface="Arial Narrow"/>
                  <a:cs typeface="Arial Narrow"/>
                </a:rPr>
                <a:t>DPA</a:t>
              </a:r>
              <a:endParaRPr lang="en-US" sz="1700" b="1" dirty="0">
                <a:latin typeface="Arial Narrow"/>
                <a:cs typeface="Arial Narrow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 rot="16200000">
              <a:off x="5981438" y="2850045"/>
              <a:ext cx="1588576" cy="2640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700" b="1" dirty="0" smtClean="0">
                  <a:latin typeface="Arial Narrow"/>
                  <a:cs typeface="Arial Narrow"/>
                </a:rPr>
                <a:t>volume swelling %</a:t>
              </a:r>
              <a:endParaRPr lang="en-US" sz="1700" b="1" dirty="0">
                <a:latin typeface="Arial Narrow"/>
                <a:cs typeface="Arial Narrow"/>
              </a:endParaRPr>
            </a:p>
          </p:txBody>
        </p:sp>
      </p:grp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216730" y="4900650"/>
            <a:ext cx="32861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CH" altLang="de-DE" sz="1600" dirty="0">
                <a:latin typeface="Arial Narrow" pitchFamily="34" charset="0"/>
              </a:rPr>
              <a:t>S. </a:t>
            </a:r>
            <a:r>
              <a:rPr lang="de-CH" altLang="de-DE" sz="1600" dirty="0" err="1">
                <a:latin typeface="Arial Narrow" pitchFamily="34" charset="0"/>
              </a:rPr>
              <a:t>Zinkle</a:t>
            </a:r>
            <a:r>
              <a:rPr lang="de-CH" altLang="de-DE" sz="1600" dirty="0">
                <a:latin typeface="Arial Narrow" pitchFamily="34" charset="0"/>
              </a:rPr>
              <a:t>, </a:t>
            </a:r>
            <a:r>
              <a:rPr lang="de-DE" altLang="de-DE" sz="1600" dirty="0" err="1">
                <a:latin typeface="Arial Narrow" pitchFamily="34" charset="0"/>
              </a:rPr>
              <a:t>Effects</a:t>
            </a:r>
            <a:r>
              <a:rPr lang="de-DE" altLang="de-DE" sz="1600" dirty="0">
                <a:latin typeface="Arial Narrow" pitchFamily="34" charset="0"/>
              </a:rPr>
              <a:t> </a:t>
            </a:r>
            <a:r>
              <a:rPr lang="de-DE" altLang="de-DE" sz="1600" dirty="0" err="1">
                <a:latin typeface="Arial Narrow" pitchFamily="34" charset="0"/>
              </a:rPr>
              <a:t>of</a:t>
            </a:r>
            <a:r>
              <a:rPr lang="de-DE" altLang="de-DE" sz="1600" dirty="0">
                <a:latin typeface="Arial Narrow" pitchFamily="34" charset="0"/>
              </a:rPr>
              <a:t> Radiation </a:t>
            </a:r>
          </a:p>
          <a:p>
            <a:r>
              <a:rPr lang="de-DE" altLang="de-DE" sz="1600" dirty="0">
                <a:latin typeface="Arial Narrow" pitchFamily="34" charset="0"/>
              </a:rPr>
              <a:t>on Material, 15th Symposium </a:t>
            </a:r>
            <a:r>
              <a:rPr lang="de-DE" altLang="de-DE" sz="1600" dirty="0" smtClean="0">
                <a:latin typeface="Arial Narrow" pitchFamily="34" charset="0"/>
              </a:rPr>
              <a:t>1992,p</a:t>
            </a:r>
            <a:r>
              <a:rPr lang="de-DE" altLang="de-DE" sz="1600" dirty="0">
                <a:latin typeface="Arial Narrow" pitchFamily="34" charset="0"/>
              </a:rPr>
              <a:t>. </a:t>
            </a:r>
            <a:r>
              <a:rPr lang="de-DE" altLang="de-DE" sz="1600" dirty="0" smtClean="0">
                <a:latin typeface="Arial Narrow" pitchFamily="34" charset="0"/>
              </a:rPr>
              <a:t>813</a:t>
            </a:r>
            <a:endParaRPr lang="en-US" altLang="de-DE" sz="1600" dirty="0">
              <a:latin typeface="Arial Narrow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02060" y="689795"/>
            <a:ext cx="2715487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 Narrow"/>
              </a:rPr>
              <a:t>for fast reactor neutrons</a:t>
            </a:r>
            <a:endParaRPr lang="en-US" sz="2000" dirty="0">
              <a:solidFill>
                <a:srgbClr val="0000FF"/>
              </a:solidFill>
              <a:latin typeface="+mj-lt"/>
              <a:cs typeface="Arial Narrow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33877" y="6098784"/>
            <a:ext cx="8637173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Same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effect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for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irradiation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with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reactor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neutrons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and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high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energetic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protons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</a:rPr>
              <a:t>?</a:t>
            </a:r>
            <a:endParaRPr lang="en-US" sz="2000" dirty="0" err="1">
              <a:solidFill>
                <a:srgbClr val="FF0000"/>
              </a:solidFill>
              <a:latin typeface="+mj-lt"/>
              <a:cs typeface="Arial Narrow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3" t="-5455" r="2577" b="14861"/>
          <a:stretch/>
        </p:blipFill>
        <p:spPr bwMode="auto">
          <a:xfrm>
            <a:off x="5335132" y="1124060"/>
            <a:ext cx="2995226" cy="292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31684" y="4049319"/>
            <a:ext cx="3161122" cy="270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600" b="1" dirty="0" smtClean="0">
                <a:latin typeface="Arial Narrow"/>
                <a:cs typeface="Arial Narrow"/>
              </a:rPr>
              <a:t>0             50          100          150           200</a:t>
            </a:r>
            <a:endParaRPr lang="en-US" sz="1600" b="1" dirty="0" err="1">
              <a:latin typeface="Arial Narrow"/>
              <a:cs typeface="Arial Narrow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731234" y="4344319"/>
            <a:ext cx="362022" cy="2640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DPA</a:t>
            </a:r>
            <a:endParaRPr lang="en-US" sz="1700" b="1" dirty="0" err="1">
              <a:latin typeface="Arial Narrow"/>
              <a:cs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001796" y="1697713"/>
            <a:ext cx="278923" cy="2484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600" b="1" dirty="0" smtClean="0">
                <a:latin typeface="Arial Narrow"/>
                <a:cs typeface="Arial Narrow"/>
              </a:rPr>
              <a:t>100</a:t>
            </a:r>
            <a:endParaRPr lang="en-US" sz="1600" b="1" dirty="0" err="1">
              <a:latin typeface="Arial Narrow"/>
              <a:cs typeface="Arial Narrow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56209" y="2785666"/>
            <a:ext cx="185948" cy="2484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600" b="1" dirty="0">
                <a:latin typeface="Arial Narrow"/>
                <a:cs typeface="Arial Narrow"/>
              </a:rPr>
              <a:t>5</a:t>
            </a:r>
            <a:r>
              <a:rPr lang="de-CH" sz="1600" b="1" dirty="0" smtClean="0">
                <a:latin typeface="Arial Narrow"/>
                <a:cs typeface="Arial Narrow"/>
              </a:rPr>
              <a:t>0</a:t>
            </a:r>
            <a:endParaRPr lang="en-US" sz="1600" b="1" dirty="0" err="1">
              <a:latin typeface="Arial Narrow"/>
              <a:cs typeface="Arial Narrow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199106" y="3916688"/>
            <a:ext cx="92974" cy="2484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600" b="1" dirty="0" smtClean="0">
                <a:latin typeface="Arial Narrow"/>
                <a:cs typeface="Arial Narrow"/>
              </a:rPr>
              <a:t>0</a:t>
            </a:r>
            <a:endParaRPr lang="en-US" sz="1600" b="1" dirty="0" err="1">
              <a:latin typeface="Arial Narrow"/>
              <a:cs typeface="Arial Narrow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62541" y="1355446"/>
            <a:ext cx="1256754" cy="2811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dirty="0" smtClean="0">
                <a:latin typeface="+mj-lt"/>
                <a:cs typeface="Arial Narrow"/>
              </a:rPr>
              <a:t>Pure </a:t>
            </a:r>
            <a:r>
              <a:rPr lang="de-CH" dirty="0" err="1" smtClean="0">
                <a:latin typeface="+mj-lt"/>
                <a:cs typeface="Arial Narrow"/>
              </a:rPr>
              <a:t>copper</a:t>
            </a:r>
            <a:endParaRPr lang="en-US" dirty="0" err="1">
              <a:latin typeface="+mj-lt"/>
              <a:cs typeface="Arial Narrow"/>
            </a:endParaRPr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5362541" y="1355446"/>
            <a:ext cx="288186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8" name="Textfeld 7"/>
          <p:cNvSpPr txBox="1"/>
          <p:nvPr/>
        </p:nvSpPr>
        <p:spPr>
          <a:xfrm rot="16200000">
            <a:off x="3849311" y="2509756"/>
            <a:ext cx="1795363" cy="5518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thermal </a:t>
            </a:r>
            <a:r>
              <a:rPr lang="de-CH" sz="1700" b="1" dirty="0" err="1" smtClean="0">
                <a:latin typeface="Arial Narrow"/>
                <a:cs typeface="Arial Narrow"/>
              </a:rPr>
              <a:t>conductivity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% IACS</a:t>
            </a:r>
            <a:endParaRPr lang="en-US" sz="1700" b="1" dirty="0" err="1">
              <a:latin typeface="Arial Narrow"/>
              <a:cs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18967" y="4614898"/>
            <a:ext cx="380392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D.J. Edwards, J. </a:t>
            </a:r>
            <a:r>
              <a:rPr lang="de-CH" sz="1700" dirty="0" err="1" smtClean="0">
                <a:latin typeface="Arial Narrow"/>
                <a:cs typeface="Arial Narrow"/>
              </a:rPr>
              <a:t>Nuc</a:t>
            </a:r>
            <a:r>
              <a:rPr lang="de-CH" sz="1700" dirty="0" smtClean="0">
                <a:latin typeface="Arial Narrow"/>
                <a:cs typeface="Arial Narrow"/>
              </a:rPr>
              <a:t>. Materials 212 (1994), 404</a:t>
            </a:r>
            <a:endParaRPr lang="en-US" sz="1700" dirty="0" err="1">
              <a:latin typeface="Arial Narrow"/>
              <a:cs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14643" y="980728"/>
            <a:ext cx="1234312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Swelling</a:t>
            </a:r>
            <a:r>
              <a:rPr lang="de-CH" sz="2400" dirty="0" smtClean="0">
                <a:solidFill>
                  <a:srgbClr val="FF0000"/>
                </a:solidFill>
                <a:latin typeface="+mj-lt"/>
                <a:cs typeface="Arial Narrow"/>
              </a:rPr>
              <a:t>:</a:t>
            </a:r>
            <a:endParaRPr lang="en-US" sz="2400" dirty="0" err="1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62541" y="980728"/>
            <a:ext cx="256320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>
                <a:solidFill>
                  <a:srgbClr val="FF0000"/>
                </a:solidFill>
                <a:latin typeface="+mj-lt"/>
                <a:cs typeface="Arial Narrow"/>
              </a:rPr>
              <a:t>T</a:t>
            </a:r>
            <a:r>
              <a:rPr lang="de-CH" sz="2000" dirty="0" smtClean="0">
                <a:solidFill>
                  <a:srgbClr val="FF0000"/>
                </a:solidFill>
                <a:latin typeface="+mj-lt"/>
                <a:cs typeface="Arial Narrow"/>
              </a:rPr>
              <a:t>hermal </a:t>
            </a:r>
            <a:r>
              <a:rPr lang="de-CH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conductivity</a:t>
            </a:r>
            <a:r>
              <a:rPr lang="de-CH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CH" sz="2000" dirty="0" smtClean="0">
                <a:solidFill>
                  <a:srgbClr val="FF0000"/>
                </a:solidFill>
                <a:latin typeface="Symbol" panose="05050102010706020507" pitchFamily="18" charset="2"/>
                <a:cs typeface="Arial Narrow"/>
              </a:rPr>
              <a:t>l</a:t>
            </a:r>
            <a:endParaRPr lang="en-US" sz="2000" dirty="0" err="1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865545" y="5023760"/>
            <a:ext cx="381848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smtClean="0">
                <a:latin typeface="+mj-lt"/>
                <a:cs typeface="Arial Narrow"/>
              </a:rPr>
              <a:t>Transmutation </a:t>
            </a:r>
            <a:r>
              <a:rPr lang="de-CH" sz="2000" dirty="0" err="1" smtClean="0">
                <a:latin typeface="+mj-lt"/>
                <a:cs typeface="Arial Narrow"/>
              </a:rPr>
              <a:t>products</a:t>
            </a:r>
            <a:r>
              <a:rPr lang="de-CH" sz="2000" dirty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reduce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smtClean="0">
                <a:latin typeface="Symbol" panose="05050102010706020507" pitchFamily="18" charset="2"/>
                <a:cs typeface="Arial Narrow"/>
              </a:rPr>
              <a:t>l:</a:t>
            </a:r>
          </a:p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here</a:t>
            </a:r>
            <a:r>
              <a:rPr lang="de-CH" sz="2000" dirty="0" smtClean="0">
                <a:latin typeface="+mj-lt"/>
                <a:cs typeface="Arial Narrow"/>
              </a:rPr>
              <a:t>: &lt; 10 % </a:t>
            </a:r>
            <a:r>
              <a:rPr lang="de-CH" sz="2000" dirty="0" err="1" smtClean="0">
                <a:latin typeface="+mj-lt"/>
                <a:cs typeface="Arial Narrow"/>
              </a:rPr>
              <a:t>effect</a:t>
            </a:r>
            <a:r>
              <a:rPr lang="de-CH" sz="2000" dirty="0" smtClean="0">
                <a:latin typeface="+mj-lt"/>
                <a:cs typeface="Arial Narrow"/>
              </a:rPr>
              <a:t> (</a:t>
            </a:r>
            <a:r>
              <a:rPr lang="de-CH" sz="2000" dirty="0" err="1" smtClean="0">
                <a:latin typeface="+mj-lt"/>
                <a:cs typeface="Arial Narrow"/>
              </a:rPr>
              <a:t>mainly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Ni</a:t>
            </a:r>
            <a:r>
              <a:rPr lang="de-CH" sz="2000" dirty="0" smtClean="0">
                <a:latin typeface="+mj-lt"/>
                <a:cs typeface="Arial Narrow"/>
              </a:rPr>
              <a:t>)</a:t>
            </a:r>
            <a:endParaRPr lang="en-US" sz="2000" dirty="0" err="1">
              <a:latin typeface="+mj-lt"/>
              <a:cs typeface="Arial Narrow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2074863"/>
            <a:ext cx="8607425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850" y="5316538"/>
            <a:ext cx="182721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1706563" y="5781675"/>
            <a:ext cx="22907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762000">
              <a:spcBef>
                <a:spcPct val="20000"/>
              </a:spcBef>
            </a:pPr>
            <a:r>
              <a:rPr lang="en-GB" altLang="de-DE" sz="2000" dirty="0">
                <a:cs typeface="Arial" charset="0"/>
              </a:rPr>
              <a:t>Tube2 with prism-like mirror</a:t>
            </a:r>
          </a:p>
        </p:txBody>
      </p:sp>
      <p:sp>
        <p:nvSpPr>
          <p:cNvPr id="4103" name="Line 5"/>
          <p:cNvSpPr>
            <a:spLocks noChangeShapeType="1"/>
          </p:cNvSpPr>
          <p:nvPr/>
        </p:nvSpPr>
        <p:spPr bwMode="auto">
          <a:xfrm flipH="1">
            <a:off x="3757613" y="5778500"/>
            <a:ext cx="630237" cy="3635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4786314" y="1000108"/>
            <a:ext cx="15414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20000"/>
              </a:spcBef>
            </a:pPr>
            <a:r>
              <a:rPr lang="en-GB" altLang="de-DE" sz="2000" dirty="0">
                <a:cs typeface="Arial" charset="0"/>
              </a:rPr>
              <a:t>Filament</a:t>
            </a:r>
            <a:br>
              <a:rPr lang="en-GB" altLang="de-DE" sz="2000" dirty="0">
                <a:cs typeface="Arial" charset="0"/>
              </a:rPr>
            </a:br>
            <a:r>
              <a:rPr lang="en-GB" altLang="de-DE" sz="2000" dirty="0">
                <a:cs typeface="Arial" charset="0"/>
              </a:rPr>
              <a:t>lamps</a:t>
            </a:r>
          </a:p>
        </p:txBody>
      </p:sp>
      <p:sp>
        <p:nvSpPr>
          <p:cNvPr id="4105" name="Line 7"/>
          <p:cNvSpPr>
            <a:spLocks noChangeShapeType="1"/>
          </p:cNvSpPr>
          <p:nvPr/>
        </p:nvSpPr>
        <p:spPr bwMode="auto">
          <a:xfrm flipV="1">
            <a:off x="3703638" y="1746250"/>
            <a:ext cx="1638300" cy="16779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4106" name="Line 8"/>
          <p:cNvSpPr>
            <a:spLocks noChangeShapeType="1"/>
          </p:cNvSpPr>
          <p:nvPr/>
        </p:nvSpPr>
        <p:spPr bwMode="auto">
          <a:xfrm flipH="1">
            <a:off x="4600575" y="1746250"/>
            <a:ext cx="741363" cy="18811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4107" name="Text Box 9"/>
          <p:cNvSpPr txBox="1">
            <a:spLocks noChangeArrowheads="1"/>
          </p:cNvSpPr>
          <p:nvPr/>
        </p:nvSpPr>
        <p:spPr bwMode="auto">
          <a:xfrm>
            <a:off x="2347913" y="4268788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20000"/>
              </a:spcBef>
            </a:pPr>
            <a:r>
              <a:rPr lang="en-GB" altLang="de-DE" sz="2000" dirty="0">
                <a:cs typeface="Arial" charset="0"/>
              </a:rPr>
              <a:t>Collimator</a:t>
            </a:r>
          </a:p>
        </p:txBody>
      </p:sp>
      <p:sp>
        <p:nvSpPr>
          <p:cNvPr id="4108" name="Text Box 10"/>
          <p:cNvSpPr txBox="1">
            <a:spLocks noChangeArrowheads="1"/>
          </p:cNvSpPr>
          <p:nvPr/>
        </p:nvSpPr>
        <p:spPr bwMode="auto">
          <a:xfrm>
            <a:off x="1887538" y="1111250"/>
            <a:ext cx="250983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defTabSz="762000">
              <a:spcBef>
                <a:spcPct val="20000"/>
              </a:spcBef>
            </a:pPr>
            <a:r>
              <a:rPr lang="en-GB" altLang="de-DE" sz="2000" dirty="0">
                <a:cs typeface="Arial" charset="0"/>
              </a:rPr>
              <a:t>Shielding (5cm </a:t>
            </a:r>
            <a:r>
              <a:rPr lang="en-GB" altLang="de-DE" sz="2000" dirty="0" err="1">
                <a:cs typeface="Arial" charset="0"/>
              </a:rPr>
              <a:t>Pb</a:t>
            </a:r>
            <a:r>
              <a:rPr lang="en-GB" altLang="de-DE" sz="2000" dirty="0">
                <a:cs typeface="Arial" charset="0"/>
              </a:rPr>
              <a:t> )</a:t>
            </a:r>
          </a:p>
          <a:p>
            <a:pPr defTabSz="762000">
              <a:spcBef>
                <a:spcPct val="20000"/>
              </a:spcBef>
            </a:pPr>
            <a:r>
              <a:rPr lang="en-GB" altLang="de-DE" sz="2000" dirty="0">
                <a:cs typeface="Arial" charset="0"/>
              </a:rPr>
              <a:t>with support for</a:t>
            </a:r>
          </a:p>
          <a:p>
            <a:pPr defTabSz="762000">
              <a:spcBef>
                <a:spcPct val="20000"/>
              </a:spcBef>
            </a:pPr>
            <a:r>
              <a:rPr lang="en-GB" altLang="de-DE" sz="2000" dirty="0">
                <a:cs typeface="Arial" charset="0"/>
              </a:rPr>
              <a:t>inspection tool</a:t>
            </a:r>
          </a:p>
        </p:txBody>
      </p:sp>
      <p:sp>
        <p:nvSpPr>
          <p:cNvPr id="4109" name="Text Box 11"/>
          <p:cNvSpPr txBox="1">
            <a:spLocks noChangeArrowheads="1"/>
          </p:cNvSpPr>
          <p:nvPr/>
        </p:nvSpPr>
        <p:spPr bwMode="auto">
          <a:xfrm>
            <a:off x="1712913" y="4987925"/>
            <a:ext cx="2368550" cy="700088"/>
          </a:xfrm>
          <a:prstGeom prst="rect">
            <a:avLst/>
          </a:prstGeom>
          <a:noFill/>
          <a:ln w="28575" algn="ctr">
            <a:noFill/>
            <a:miter lim="800000"/>
            <a:headEnd/>
            <a:tailEnd type="none" w="lg" len="lg"/>
          </a:ln>
          <a:effectLst/>
        </p:spPr>
        <p:txBody>
          <a:bodyPr/>
          <a:lstStyle/>
          <a:p>
            <a:pPr defTabSz="762000">
              <a:spcBef>
                <a:spcPct val="20000"/>
              </a:spcBef>
            </a:pPr>
            <a:r>
              <a:rPr lang="en-GB" altLang="de-DE" sz="2000">
                <a:cs typeface="Arial" charset="0"/>
              </a:rPr>
              <a:t>Tube1 with one deflection mirror</a:t>
            </a:r>
          </a:p>
        </p:txBody>
      </p:sp>
      <p:sp>
        <p:nvSpPr>
          <p:cNvPr id="4110" name="Line 12"/>
          <p:cNvSpPr>
            <a:spLocks noChangeShapeType="1"/>
          </p:cNvSpPr>
          <p:nvPr/>
        </p:nvSpPr>
        <p:spPr bwMode="auto">
          <a:xfrm>
            <a:off x="3541713" y="2178050"/>
            <a:ext cx="360362" cy="5619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111" name="Line 13"/>
          <p:cNvSpPr>
            <a:spLocks noChangeShapeType="1"/>
          </p:cNvSpPr>
          <p:nvPr/>
        </p:nvSpPr>
        <p:spPr bwMode="auto">
          <a:xfrm>
            <a:off x="5341938" y="1746250"/>
            <a:ext cx="1933575" cy="16779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112" name="Line 14"/>
          <p:cNvSpPr>
            <a:spLocks noChangeShapeType="1"/>
          </p:cNvSpPr>
          <p:nvPr/>
        </p:nvSpPr>
        <p:spPr bwMode="auto">
          <a:xfrm flipV="1">
            <a:off x="3757614" y="3981449"/>
            <a:ext cx="842962" cy="1149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113" name="AutoShape 15"/>
          <p:cNvSpPr>
            <a:spLocks noChangeArrowheads="1"/>
          </p:cNvSpPr>
          <p:nvPr/>
        </p:nvSpPr>
        <p:spPr bwMode="auto">
          <a:xfrm>
            <a:off x="3562350" y="3668713"/>
            <a:ext cx="601663" cy="157162"/>
          </a:xfrm>
          <a:prstGeom prst="leftArrow">
            <a:avLst>
              <a:gd name="adj1" fmla="val 10157"/>
              <a:gd name="adj2" fmla="val 95920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114" name="Line 16"/>
          <p:cNvSpPr>
            <a:spLocks noChangeShapeType="1"/>
          </p:cNvSpPr>
          <p:nvPr/>
        </p:nvSpPr>
        <p:spPr bwMode="auto">
          <a:xfrm flipH="1">
            <a:off x="8345488" y="1584325"/>
            <a:ext cx="61912" cy="19669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4115" name="Line 17"/>
          <p:cNvSpPr>
            <a:spLocks noChangeShapeType="1"/>
          </p:cNvSpPr>
          <p:nvPr/>
        </p:nvSpPr>
        <p:spPr bwMode="auto">
          <a:xfrm flipV="1">
            <a:off x="9059863" y="1693863"/>
            <a:ext cx="1587" cy="2174875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116" name="Line 18"/>
          <p:cNvSpPr>
            <a:spLocks noChangeShapeType="1"/>
          </p:cNvSpPr>
          <p:nvPr/>
        </p:nvSpPr>
        <p:spPr bwMode="auto">
          <a:xfrm>
            <a:off x="8739188" y="3725863"/>
            <a:ext cx="320675" cy="1587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117" name="AutoShape 19"/>
          <p:cNvSpPr>
            <a:spLocks noChangeAspect="1" noChangeArrowheads="1"/>
          </p:cNvSpPr>
          <p:nvPr/>
        </p:nvSpPr>
        <p:spPr bwMode="auto">
          <a:xfrm rot="5400000">
            <a:off x="8296275" y="3462338"/>
            <a:ext cx="666750" cy="571500"/>
          </a:xfrm>
          <a:custGeom>
            <a:avLst/>
            <a:gdLst>
              <a:gd name="T0" fmla="*/ 291209 w 21600"/>
              <a:gd name="T1" fmla="*/ 2275 h 21600"/>
              <a:gd name="T2" fmla="*/ 21021 w 21600"/>
              <a:gd name="T3" fmla="*/ 357346 h 21600"/>
              <a:gd name="T4" fmla="*/ 293740 w 21600"/>
              <a:gd name="T5" fmla="*/ 19420 h 21600"/>
              <a:gd name="T6" fmla="*/ 750063 w 21600"/>
              <a:gd name="T7" fmla="*/ 288528 h 21600"/>
              <a:gd name="T8" fmla="*/ 655915 w 21600"/>
              <a:gd name="T9" fmla="*/ 367983 h 21600"/>
              <a:gd name="T10" fmla="*/ 563219 w 21600"/>
              <a:gd name="T11" fmla="*/ 28725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46" y="10878"/>
                </a:moveTo>
                <a:cubicBezTo>
                  <a:pt x="20946" y="10852"/>
                  <a:pt x="20947" y="10826"/>
                  <a:pt x="20947" y="10800"/>
                </a:cubicBezTo>
                <a:cubicBezTo>
                  <a:pt x="20947" y="5195"/>
                  <a:pt x="16404" y="653"/>
                  <a:pt x="10800" y="653"/>
                </a:cubicBezTo>
                <a:cubicBezTo>
                  <a:pt x="5195" y="653"/>
                  <a:pt x="653" y="5195"/>
                  <a:pt x="653" y="10800"/>
                </a:cubicBezTo>
                <a:cubicBezTo>
                  <a:pt x="652" y="11685"/>
                  <a:pt x="768" y="12566"/>
                  <a:pt x="997" y="13422"/>
                </a:cubicBezTo>
                <a:lnTo>
                  <a:pt x="366" y="13590"/>
                </a:lnTo>
                <a:cubicBezTo>
                  <a:pt x="123" y="12680"/>
                  <a:pt x="0" y="11742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28"/>
                  <a:pt x="21599" y="10856"/>
                  <a:pt x="21599" y="10884"/>
                </a:cubicBezTo>
                <a:lnTo>
                  <a:pt x="24299" y="10905"/>
                </a:lnTo>
                <a:lnTo>
                  <a:pt x="21249" y="13908"/>
                </a:lnTo>
                <a:lnTo>
                  <a:pt x="18246" y="10857"/>
                </a:lnTo>
                <a:lnTo>
                  <a:pt x="20946" y="1087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18" name="Text Box 20"/>
          <p:cNvSpPr txBox="1">
            <a:spLocks noChangeArrowheads="1"/>
          </p:cNvSpPr>
          <p:nvPr/>
        </p:nvSpPr>
        <p:spPr bwMode="auto">
          <a:xfrm>
            <a:off x="7539038" y="911225"/>
            <a:ext cx="1547812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762000">
              <a:spcBef>
                <a:spcPct val="20000"/>
              </a:spcBef>
            </a:pPr>
            <a:r>
              <a:rPr lang="en-GB" altLang="de-DE" sz="2000">
                <a:cs typeface="Arial" charset="0"/>
              </a:rPr>
              <a:t>Power</a:t>
            </a:r>
          </a:p>
          <a:p>
            <a:pPr defTabSz="762000">
              <a:spcBef>
                <a:spcPct val="20000"/>
              </a:spcBef>
            </a:pPr>
            <a:r>
              <a:rPr lang="en-GB" altLang="de-DE" sz="2000">
                <a:cs typeface="Arial" charset="0"/>
              </a:rPr>
              <a:t>Manipulator</a:t>
            </a:r>
          </a:p>
        </p:txBody>
      </p:sp>
      <p:sp>
        <p:nvSpPr>
          <p:cNvPr id="4119" name="AutoShape 21"/>
          <p:cNvSpPr>
            <a:spLocks noChangeAspect="1" noChangeArrowheads="1"/>
          </p:cNvSpPr>
          <p:nvPr/>
        </p:nvSpPr>
        <p:spPr bwMode="auto">
          <a:xfrm rot="5400000">
            <a:off x="5240338" y="3471863"/>
            <a:ext cx="666750" cy="571500"/>
          </a:xfrm>
          <a:custGeom>
            <a:avLst/>
            <a:gdLst>
              <a:gd name="T0" fmla="*/ 291209 w 21600"/>
              <a:gd name="T1" fmla="*/ 2275 h 21600"/>
              <a:gd name="T2" fmla="*/ 21021 w 21600"/>
              <a:gd name="T3" fmla="*/ 357346 h 21600"/>
              <a:gd name="T4" fmla="*/ 293740 w 21600"/>
              <a:gd name="T5" fmla="*/ 19420 h 21600"/>
              <a:gd name="T6" fmla="*/ 750063 w 21600"/>
              <a:gd name="T7" fmla="*/ 288528 h 21600"/>
              <a:gd name="T8" fmla="*/ 655915 w 21600"/>
              <a:gd name="T9" fmla="*/ 367983 h 21600"/>
              <a:gd name="T10" fmla="*/ 563219 w 21600"/>
              <a:gd name="T11" fmla="*/ 28725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46" y="10878"/>
                </a:moveTo>
                <a:cubicBezTo>
                  <a:pt x="20946" y="10852"/>
                  <a:pt x="20947" y="10826"/>
                  <a:pt x="20947" y="10800"/>
                </a:cubicBezTo>
                <a:cubicBezTo>
                  <a:pt x="20947" y="5195"/>
                  <a:pt x="16404" y="653"/>
                  <a:pt x="10800" y="653"/>
                </a:cubicBezTo>
                <a:cubicBezTo>
                  <a:pt x="5195" y="653"/>
                  <a:pt x="653" y="5195"/>
                  <a:pt x="653" y="10800"/>
                </a:cubicBezTo>
                <a:cubicBezTo>
                  <a:pt x="652" y="11685"/>
                  <a:pt x="768" y="12566"/>
                  <a:pt x="997" y="13422"/>
                </a:cubicBezTo>
                <a:lnTo>
                  <a:pt x="366" y="13590"/>
                </a:lnTo>
                <a:cubicBezTo>
                  <a:pt x="123" y="12680"/>
                  <a:pt x="0" y="11742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28"/>
                  <a:pt x="21599" y="10856"/>
                  <a:pt x="21599" y="10884"/>
                </a:cubicBezTo>
                <a:lnTo>
                  <a:pt x="24299" y="10905"/>
                </a:lnTo>
                <a:lnTo>
                  <a:pt x="21249" y="13908"/>
                </a:lnTo>
                <a:lnTo>
                  <a:pt x="18246" y="10857"/>
                </a:lnTo>
                <a:lnTo>
                  <a:pt x="20946" y="1087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20" name="Line 22"/>
          <p:cNvSpPr>
            <a:spLocks noChangeShapeType="1"/>
          </p:cNvSpPr>
          <p:nvPr/>
        </p:nvSpPr>
        <p:spPr bwMode="auto">
          <a:xfrm flipV="1">
            <a:off x="7700963" y="3625850"/>
            <a:ext cx="30162" cy="412750"/>
          </a:xfrm>
          <a:prstGeom prst="line">
            <a:avLst/>
          </a:prstGeom>
          <a:noFill/>
          <a:ln w="12700">
            <a:solidFill>
              <a:srgbClr val="009900"/>
            </a:solidFill>
            <a:prstDash val="dash"/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endParaRPr lang="de-DE"/>
          </a:p>
        </p:txBody>
      </p:sp>
      <p:sp>
        <p:nvSpPr>
          <p:cNvPr id="4121" name="Line 23"/>
          <p:cNvSpPr>
            <a:spLocks noChangeShapeType="1"/>
          </p:cNvSpPr>
          <p:nvPr/>
        </p:nvSpPr>
        <p:spPr bwMode="auto">
          <a:xfrm flipH="1" flipV="1">
            <a:off x="8048625" y="3889375"/>
            <a:ext cx="20638" cy="184150"/>
          </a:xfrm>
          <a:prstGeom prst="line">
            <a:avLst/>
          </a:prstGeom>
          <a:noFill/>
          <a:ln w="12700">
            <a:solidFill>
              <a:srgbClr val="009900"/>
            </a:solidFill>
            <a:prstDash val="dash"/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endParaRPr lang="de-DE"/>
          </a:p>
        </p:txBody>
      </p:sp>
      <p:sp>
        <p:nvSpPr>
          <p:cNvPr id="4122" name="Line 24"/>
          <p:cNvSpPr>
            <a:spLocks noChangeShapeType="1"/>
          </p:cNvSpPr>
          <p:nvPr/>
        </p:nvSpPr>
        <p:spPr bwMode="auto">
          <a:xfrm flipH="1" flipV="1">
            <a:off x="6437313" y="3810000"/>
            <a:ext cx="1641475" cy="96838"/>
          </a:xfrm>
          <a:prstGeom prst="line">
            <a:avLst/>
          </a:prstGeom>
          <a:noFill/>
          <a:ln w="12700">
            <a:solidFill>
              <a:srgbClr val="009900"/>
            </a:solidFill>
            <a:prstDash val="dash"/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endParaRPr lang="de-DE"/>
          </a:p>
        </p:txBody>
      </p:sp>
      <p:sp>
        <p:nvSpPr>
          <p:cNvPr id="4123" name="Line 25"/>
          <p:cNvSpPr>
            <a:spLocks noChangeShapeType="1"/>
          </p:cNvSpPr>
          <p:nvPr/>
        </p:nvSpPr>
        <p:spPr bwMode="auto">
          <a:xfrm flipH="1">
            <a:off x="6529388" y="3597275"/>
            <a:ext cx="1203325" cy="76200"/>
          </a:xfrm>
          <a:prstGeom prst="line">
            <a:avLst/>
          </a:prstGeom>
          <a:noFill/>
          <a:ln w="12700">
            <a:solidFill>
              <a:srgbClr val="009900"/>
            </a:solidFill>
            <a:prstDash val="dash"/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endParaRPr lang="de-DE"/>
          </a:p>
        </p:txBody>
      </p:sp>
      <p:sp>
        <p:nvSpPr>
          <p:cNvPr id="4124" name="Text Box 26"/>
          <p:cNvSpPr txBox="1">
            <a:spLocks noChangeArrowheads="1"/>
          </p:cNvSpPr>
          <p:nvPr/>
        </p:nvSpPr>
        <p:spPr bwMode="auto">
          <a:xfrm>
            <a:off x="-57150" y="4406900"/>
            <a:ext cx="15414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20000"/>
              </a:spcBef>
            </a:pPr>
            <a:r>
              <a:rPr lang="en-GB" altLang="de-DE" sz="2000">
                <a:cs typeface="Arial" charset="0"/>
              </a:rPr>
              <a:t>remote controlled mirror</a:t>
            </a:r>
          </a:p>
        </p:txBody>
      </p:sp>
      <p:sp>
        <p:nvSpPr>
          <p:cNvPr id="4125" name="Line 27"/>
          <p:cNvSpPr>
            <a:spLocks noChangeShapeType="1"/>
          </p:cNvSpPr>
          <p:nvPr/>
        </p:nvSpPr>
        <p:spPr bwMode="auto">
          <a:xfrm>
            <a:off x="531813" y="2143125"/>
            <a:ext cx="138112" cy="10715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126" name="Line 28"/>
          <p:cNvSpPr>
            <a:spLocks noChangeShapeType="1"/>
          </p:cNvSpPr>
          <p:nvPr/>
        </p:nvSpPr>
        <p:spPr bwMode="auto">
          <a:xfrm flipV="1">
            <a:off x="161925" y="3878263"/>
            <a:ext cx="422275" cy="609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127" name="Text Box 29"/>
          <p:cNvSpPr txBox="1">
            <a:spLocks noChangeArrowheads="1"/>
          </p:cNvSpPr>
          <p:nvPr/>
        </p:nvSpPr>
        <p:spPr bwMode="auto">
          <a:xfrm>
            <a:off x="4864100" y="4832350"/>
            <a:ext cx="2305050" cy="355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defTabSz="762000">
              <a:spcBef>
                <a:spcPct val="20000"/>
              </a:spcBef>
            </a:pPr>
            <a:r>
              <a:rPr lang="en-GB" altLang="de-DE" sz="2000">
                <a:cs typeface="Arial" charset="0"/>
              </a:rPr>
              <a:t>Shielding (5cm Pb )</a:t>
            </a:r>
            <a:endParaRPr lang="en-US" altLang="de-DE" sz="2000">
              <a:cs typeface="Arial" charset="0"/>
            </a:endParaRPr>
          </a:p>
        </p:txBody>
      </p:sp>
      <p:sp>
        <p:nvSpPr>
          <p:cNvPr id="4128" name="Line 30"/>
          <p:cNvSpPr>
            <a:spLocks noChangeShapeType="1"/>
          </p:cNvSpPr>
          <p:nvPr/>
        </p:nvSpPr>
        <p:spPr bwMode="auto">
          <a:xfrm flipH="1">
            <a:off x="5829300" y="4572000"/>
            <a:ext cx="1381125" cy="3349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129" name="Text Box 31"/>
          <p:cNvSpPr txBox="1">
            <a:spLocks noChangeArrowheads="1"/>
          </p:cNvSpPr>
          <p:nvPr/>
        </p:nvSpPr>
        <p:spPr bwMode="auto">
          <a:xfrm>
            <a:off x="1366838" y="188913"/>
            <a:ext cx="7304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400">
                <a:solidFill>
                  <a:srgbClr val="FF0000"/>
                </a:solidFill>
                <a:cs typeface="Arial" charset="0"/>
              </a:rPr>
              <a:t>Inspection tool in the hot cell (fully remote controlled)</a:t>
            </a:r>
          </a:p>
        </p:txBody>
      </p:sp>
      <p:sp>
        <p:nvSpPr>
          <p:cNvPr id="4130" name="Text Box 32"/>
          <p:cNvSpPr txBox="1">
            <a:spLocks noChangeArrowheads="1"/>
          </p:cNvSpPr>
          <p:nvPr/>
        </p:nvSpPr>
        <p:spPr bwMode="auto">
          <a:xfrm>
            <a:off x="234950" y="1808163"/>
            <a:ext cx="735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000">
                <a:cs typeface="Arial" charset="0"/>
              </a:rPr>
              <a:t>laser</a:t>
            </a:r>
          </a:p>
        </p:txBody>
      </p:sp>
      <p:sp>
        <p:nvSpPr>
          <p:cNvPr id="4131" name="Text Box 33"/>
          <p:cNvSpPr txBox="1">
            <a:spLocks noChangeArrowheads="1"/>
          </p:cNvSpPr>
          <p:nvPr/>
        </p:nvSpPr>
        <p:spPr bwMode="auto">
          <a:xfrm>
            <a:off x="7175500" y="5199063"/>
            <a:ext cx="1968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000">
                <a:cs typeface="Arial" charset="0"/>
              </a:rPr>
              <a:t>Camera</a:t>
            </a:r>
          </a:p>
          <a:p>
            <a:r>
              <a:rPr lang="de-DE" altLang="de-DE" sz="2000">
                <a:cs typeface="Arial" charset="0"/>
              </a:rPr>
              <a:t>+ laser distance</a:t>
            </a:r>
          </a:p>
          <a:p>
            <a:r>
              <a:rPr lang="de-DE" altLang="de-DE" sz="2000">
                <a:cs typeface="Arial" charset="0"/>
              </a:rPr>
              <a:t>meter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214282" y="785794"/>
            <a:ext cx="2047868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Arial Narrow" pitchFamily="34" charset="0"/>
                <a:cs typeface="Arial Narrow"/>
              </a:rPr>
              <a:t>designed by A. </a:t>
            </a:r>
            <a:r>
              <a:rPr lang="en-US" dirty="0" err="1" smtClean="0">
                <a:latin typeface="Arial Narrow" pitchFamily="34" charset="0"/>
                <a:cs typeface="Arial Narrow"/>
              </a:rPr>
              <a:t>Strinning</a:t>
            </a:r>
            <a:endParaRPr lang="en-US" dirty="0">
              <a:latin typeface="Arial Narrow" pitchFamily="34" charset="0"/>
              <a:cs typeface="Arial Narrow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0" y="898525"/>
            <a:ext cx="4572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CH" altLang="de-DE"/>
              <a:t> constraint: </a:t>
            </a:r>
            <a:r>
              <a:rPr lang="de-CH" altLang="de-DE">
                <a:solidFill>
                  <a:srgbClr val="0000FF"/>
                </a:solidFill>
              </a:rPr>
              <a:t>contact-free!</a:t>
            </a:r>
          </a:p>
          <a:p>
            <a:pPr>
              <a:buFontTx/>
              <a:buChar char="•"/>
            </a:pPr>
            <a:r>
              <a:rPr lang="de-CH" altLang="de-DE">
                <a:solidFill>
                  <a:srgbClr val="0000FF"/>
                </a:solidFill>
              </a:rPr>
              <a:t> fully remotely controlled in the hotcell</a:t>
            </a:r>
          </a:p>
          <a:p>
            <a:pPr>
              <a:buFontTx/>
              <a:buChar char="•"/>
            </a:pPr>
            <a:r>
              <a:rPr lang="de-CH" altLang="de-DE"/>
              <a:t> options:</a:t>
            </a:r>
            <a:endParaRPr lang="de-CH" altLang="de-DE">
              <a:solidFill>
                <a:srgbClr val="3366FF"/>
              </a:solidFill>
            </a:endParaRPr>
          </a:p>
          <a:p>
            <a:r>
              <a:rPr lang="de-CH" altLang="de-DE"/>
              <a:t>  - photos from inside and outside </a:t>
            </a:r>
          </a:p>
          <a:p>
            <a:r>
              <a:rPr lang="de-CH" altLang="de-DE"/>
              <a:t>    via camera and mirror tube1</a:t>
            </a:r>
          </a:p>
          <a:p>
            <a:r>
              <a:rPr lang="de-CH" altLang="de-DE"/>
              <a:t> - opening of the aperture    </a:t>
            </a:r>
          </a:p>
          <a:p>
            <a:r>
              <a:rPr lang="de-CH" altLang="de-DE"/>
              <a:t>   with 2 laser distance meters</a:t>
            </a:r>
          </a:p>
          <a:p>
            <a:r>
              <a:rPr lang="de-CH" altLang="de-DE"/>
              <a:t> - surface roughness with a   </a:t>
            </a:r>
          </a:p>
          <a:p>
            <a:r>
              <a:rPr lang="de-CH" altLang="de-DE"/>
              <a:t>   tiltable laser beam </a:t>
            </a:r>
          </a:p>
        </p:txBody>
      </p:sp>
      <p:pic>
        <p:nvPicPr>
          <p:cNvPr id="16389" name="Picture 6" descr="PSI_mar2010_0032"/>
          <p:cNvPicPr>
            <a:picLocks noChangeAspect="1" noChangeArrowheads="1"/>
          </p:cNvPicPr>
          <p:nvPr/>
        </p:nvPicPr>
        <p:blipFill>
          <a:blip r:embed="rId2">
            <a:lum bright="22000" contrast="24000"/>
          </a:blip>
          <a:srcRect l="9842" r="4921" b="3294"/>
          <a:stretch>
            <a:fillRect/>
          </a:stretch>
        </p:blipFill>
        <p:spPr bwMode="auto">
          <a:xfrm>
            <a:off x="6181725" y="728663"/>
            <a:ext cx="277495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IMG_6170-zu-korr"/>
          <p:cNvPicPr>
            <a:picLocks noChangeAspect="1" noChangeArrowheads="1"/>
          </p:cNvPicPr>
          <p:nvPr/>
        </p:nvPicPr>
        <p:blipFill>
          <a:blip r:embed="rId3">
            <a:lum bright="-16000" contrast="32000"/>
          </a:blip>
          <a:srcRect l="5226" t="16142" b="29057"/>
          <a:stretch>
            <a:fillRect/>
          </a:stretch>
        </p:blipFill>
        <p:spPr bwMode="auto">
          <a:xfrm>
            <a:off x="196850" y="4127500"/>
            <a:ext cx="523081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363913" y="6084888"/>
            <a:ext cx="2665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20000"/>
              </a:spcBef>
            </a:pPr>
            <a:r>
              <a:rPr lang="en-GB" altLang="de-DE"/>
              <a:t>Tube1 with 1 mirror</a:t>
            </a:r>
          </a:p>
        </p:txBody>
      </p:sp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4429125" y="2863850"/>
            <a:ext cx="1536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20000"/>
              </a:spcBef>
            </a:pPr>
            <a:r>
              <a:rPr lang="en-GB" altLang="de-DE"/>
              <a:t>Digital SLR</a:t>
            </a:r>
          </a:p>
          <a:p>
            <a:pPr defTabSz="762000">
              <a:spcBef>
                <a:spcPct val="20000"/>
              </a:spcBef>
            </a:pPr>
            <a:r>
              <a:rPr lang="en-GB" altLang="de-DE"/>
              <a:t>Camera</a:t>
            </a:r>
          </a:p>
        </p:txBody>
      </p:sp>
      <p:sp>
        <p:nvSpPr>
          <p:cNvPr id="16393" name="Text Box 15"/>
          <p:cNvSpPr txBox="1">
            <a:spLocks noChangeArrowheads="1"/>
          </p:cNvSpPr>
          <p:nvPr/>
        </p:nvSpPr>
        <p:spPr bwMode="auto">
          <a:xfrm>
            <a:off x="5049838" y="730250"/>
            <a:ext cx="1081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20000"/>
              </a:spcBef>
            </a:pPr>
            <a:r>
              <a:rPr lang="en-GB" altLang="de-DE"/>
              <a:t>mirror </a:t>
            </a:r>
          </a:p>
        </p:txBody>
      </p:sp>
      <p:sp>
        <p:nvSpPr>
          <p:cNvPr id="16394" name="Text Box 16"/>
          <p:cNvSpPr txBox="1">
            <a:spLocks noChangeArrowheads="1"/>
          </p:cNvSpPr>
          <p:nvPr/>
        </p:nvSpPr>
        <p:spPr bwMode="auto">
          <a:xfrm>
            <a:off x="6615113" y="5700713"/>
            <a:ext cx="20875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20000"/>
              </a:spcBef>
            </a:pPr>
            <a:r>
              <a:rPr lang="en-GB" altLang="de-DE"/>
              <a:t>2 laser distance meter</a:t>
            </a:r>
          </a:p>
        </p:txBody>
      </p:sp>
      <p:sp>
        <p:nvSpPr>
          <p:cNvPr id="16395" name="Text Box 21"/>
          <p:cNvSpPr txBox="1">
            <a:spLocks noChangeArrowheads="1"/>
          </p:cNvSpPr>
          <p:nvPr/>
        </p:nvSpPr>
        <p:spPr bwMode="auto">
          <a:xfrm>
            <a:off x="269875" y="6078538"/>
            <a:ext cx="2665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20000"/>
              </a:spcBef>
            </a:pPr>
            <a:r>
              <a:rPr lang="en-GB" altLang="de-DE"/>
              <a:t>Tube2 with 2 mirror</a:t>
            </a:r>
          </a:p>
        </p:txBody>
      </p:sp>
      <p:sp>
        <p:nvSpPr>
          <p:cNvPr id="16396" name="Line 22"/>
          <p:cNvSpPr>
            <a:spLocks noChangeShapeType="1"/>
          </p:cNvSpPr>
          <p:nvPr/>
        </p:nvSpPr>
        <p:spPr bwMode="auto">
          <a:xfrm>
            <a:off x="5789613" y="1017588"/>
            <a:ext cx="1847850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397" name="Line 23"/>
          <p:cNvSpPr>
            <a:spLocks noChangeShapeType="1"/>
          </p:cNvSpPr>
          <p:nvPr/>
        </p:nvSpPr>
        <p:spPr bwMode="auto">
          <a:xfrm flipH="1" flipV="1">
            <a:off x="7315200" y="3700463"/>
            <a:ext cx="352425" cy="1870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398" name="Line 24"/>
          <p:cNvSpPr>
            <a:spLocks noChangeShapeType="1"/>
          </p:cNvSpPr>
          <p:nvPr/>
        </p:nvSpPr>
        <p:spPr bwMode="auto">
          <a:xfrm flipV="1">
            <a:off x="7680325" y="3629025"/>
            <a:ext cx="563563" cy="195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399" name="Line 25"/>
          <p:cNvSpPr>
            <a:spLocks noChangeShapeType="1"/>
          </p:cNvSpPr>
          <p:nvPr/>
        </p:nvSpPr>
        <p:spPr bwMode="auto">
          <a:xfrm>
            <a:off x="5586413" y="3321050"/>
            <a:ext cx="2179637" cy="280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400" name="Text Box 26"/>
          <p:cNvSpPr txBox="1">
            <a:spLocks noChangeArrowheads="1"/>
          </p:cNvSpPr>
          <p:nvPr/>
        </p:nvSpPr>
        <p:spPr bwMode="auto">
          <a:xfrm>
            <a:off x="2205038" y="211138"/>
            <a:ext cx="503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2400">
                <a:solidFill>
                  <a:srgbClr val="FF0000"/>
                </a:solidFill>
              </a:rPr>
              <a:t>Examination with the inspection tool</a:t>
            </a:r>
            <a:endParaRPr lang="en-US" altLang="de-DE" sz="2400">
              <a:solidFill>
                <a:srgbClr val="FF0000"/>
              </a:solidFill>
            </a:endParaRPr>
          </a:p>
        </p:txBody>
      </p:sp>
      <p:sp>
        <p:nvSpPr>
          <p:cNvPr id="16401" name="Line 28"/>
          <p:cNvSpPr>
            <a:spLocks noChangeShapeType="1"/>
          </p:cNvSpPr>
          <p:nvPr/>
        </p:nvSpPr>
        <p:spPr bwMode="auto">
          <a:xfrm>
            <a:off x="5173663" y="2482850"/>
            <a:ext cx="1393825" cy="427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402" name="Line 29"/>
          <p:cNvSpPr>
            <a:spLocks noChangeShapeType="1"/>
          </p:cNvSpPr>
          <p:nvPr/>
        </p:nvSpPr>
        <p:spPr bwMode="auto">
          <a:xfrm flipV="1">
            <a:off x="5143500" y="1808163"/>
            <a:ext cx="1350963" cy="571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403" name="Text Box 30"/>
          <p:cNvSpPr txBox="1">
            <a:spLocks noChangeArrowheads="1"/>
          </p:cNvSpPr>
          <p:nvPr/>
        </p:nvSpPr>
        <p:spPr bwMode="auto">
          <a:xfrm>
            <a:off x="4489450" y="2025650"/>
            <a:ext cx="804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/>
              <a:t>lead, </a:t>
            </a:r>
          </a:p>
          <a:p>
            <a:r>
              <a:rPr lang="de-CH" altLang="de-DE"/>
              <a:t>5 cm</a:t>
            </a:r>
            <a:endParaRPr lang="en-US" altLang="de-DE"/>
          </a:p>
        </p:txBody>
      </p:sp>
      <p:sp>
        <p:nvSpPr>
          <p:cNvPr id="16407" name="Text Box 36"/>
          <p:cNvSpPr txBox="1">
            <a:spLocks noChangeArrowheads="1"/>
          </p:cNvSpPr>
          <p:nvPr/>
        </p:nvSpPr>
        <p:spPr bwMode="auto">
          <a:xfrm>
            <a:off x="209550" y="3759200"/>
            <a:ext cx="111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/>
              <a:t>top part:</a:t>
            </a:r>
            <a:endParaRPr lang="en-US" altLang="de-DE"/>
          </a:p>
        </p:txBody>
      </p:sp>
      <p:sp>
        <p:nvSpPr>
          <p:cNvPr id="23" name="Rechteck 22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 descr="IMG_6146"/>
          <p:cNvPicPr>
            <a:picLocks noChangeAspect="1" noChangeArrowheads="1"/>
          </p:cNvPicPr>
          <p:nvPr/>
        </p:nvPicPr>
        <p:blipFill>
          <a:blip r:embed="rId2">
            <a:lum bright="20000" contrast="22000"/>
          </a:blip>
          <a:srcRect/>
          <a:stretch>
            <a:fillRect/>
          </a:stretch>
        </p:blipFill>
        <p:spPr bwMode="auto">
          <a:xfrm>
            <a:off x="323850" y="765175"/>
            <a:ext cx="4103688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PSI_mar2010_0032"/>
          <p:cNvPicPr>
            <a:picLocks noChangeAspect="1" noChangeArrowheads="1"/>
          </p:cNvPicPr>
          <p:nvPr/>
        </p:nvPicPr>
        <p:blipFill>
          <a:blip r:embed="rId3">
            <a:lum bright="22000" contrast="26000"/>
          </a:blip>
          <a:srcRect l="3294"/>
          <a:stretch>
            <a:fillRect/>
          </a:stretch>
        </p:blipFill>
        <p:spPr bwMode="auto">
          <a:xfrm>
            <a:off x="323850" y="3919538"/>
            <a:ext cx="410368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IMG_6165"/>
          <p:cNvPicPr>
            <a:picLocks noChangeAspect="1" noChangeArrowheads="1"/>
          </p:cNvPicPr>
          <p:nvPr/>
        </p:nvPicPr>
        <p:blipFill>
          <a:blip r:embed="rId4">
            <a:lum bright="12000" contrast="14000"/>
          </a:blip>
          <a:srcRect/>
          <a:stretch>
            <a:fillRect/>
          </a:stretch>
        </p:blipFill>
        <p:spPr bwMode="auto">
          <a:xfrm>
            <a:off x="4787900" y="836613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5"/>
          <p:cNvSpPr txBox="1">
            <a:spLocks noChangeArrowheads="1"/>
          </p:cNvSpPr>
          <p:nvPr/>
        </p:nvSpPr>
        <p:spPr bwMode="auto">
          <a:xfrm>
            <a:off x="4572000" y="4143375"/>
            <a:ext cx="38512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000" dirty="0" err="1">
                <a:solidFill>
                  <a:srgbClr val="3366FF"/>
                </a:solidFill>
                <a:cs typeface="Arial" charset="0"/>
              </a:rPr>
              <a:t>Against</a:t>
            </a:r>
            <a:r>
              <a:rPr lang="de-DE" altLang="de-DE" sz="2000" dirty="0">
                <a:solidFill>
                  <a:srgbClr val="3366FF"/>
                </a:solidFill>
                <a:cs typeface="Arial" charset="0"/>
              </a:rPr>
              <a:t> </a:t>
            </a:r>
            <a:r>
              <a:rPr lang="de-DE" altLang="de-DE" sz="2000" dirty="0" err="1">
                <a:solidFill>
                  <a:srgbClr val="3366FF"/>
                </a:solidFill>
                <a:cs typeface="Arial" charset="0"/>
              </a:rPr>
              <a:t>contamination</a:t>
            </a:r>
            <a:r>
              <a:rPr lang="de-DE" altLang="de-DE" sz="2000" dirty="0">
                <a:solidFill>
                  <a:srgbClr val="3366FF"/>
                </a:solidFill>
                <a:cs typeface="Arial" charset="0"/>
              </a:rPr>
              <a:t>:</a:t>
            </a:r>
          </a:p>
          <a:p>
            <a:r>
              <a:rPr lang="de-DE" altLang="de-DE" sz="2000" dirty="0">
                <a:cs typeface="Arial" charset="0"/>
              </a:rPr>
              <a:t>all </a:t>
            </a:r>
            <a:r>
              <a:rPr lang="de-DE" altLang="de-DE" sz="2000" dirty="0" err="1">
                <a:cs typeface="Arial" charset="0"/>
              </a:rPr>
              <a:t>wrapped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into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plastic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foil</a:t>
            </a:r>
            <a:r>
              <a:rPr lang="de-DE" altLang="de-DE" sz="2000" dirty="0">
                <a:cs typeface="Arial" charset="0"/>
              </a:rPr>
              <a:t>:</a:t>
            </a:r>
          </a:p>
          <a:p>
            <a:r>
              <a:rPr lang="de-DE" altLang="de-DE" sz="2000" dirty="0" err="1">
                <a:cs typeface="Arial" charset="0"/>
              </a:rPr>
              <a:t>closed</a:t>
            </a:r>
            <a:r>
              <a:rPr lang="de-DE" altLang="de-DE" sz="2000" dirty="0">
                <a:cs typeface="Arial" charset="0"/>
              </a:rPr>
              <a:t> box </a:t>
            </a:r>
            <a:r>
              <a:rPr lang="de-DE" altLang="de-DE" sz="2000" dirty="0" err="1">
                <a:cs typeface="Arial" charset="0"/>
              </a:rPr>
              <a:t>with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camera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and</a:t>
            </a:r>
            <a:r>
              <a:rPr lang="de-DE" altLang="de-DE" sz="2000" dirty="0">
                <a:cs typeface="Arial" charset="0"/>
              </a:rPr>
              <a:t> </a:t>
            </a:r>
          </a:p>
          <a:p>
            <a:r>
              <a:rPr lang="de-DE" altLang="de-DE" sz="2000" dirty="0" err="1">
                <a:cs typeface="Arial" charset="0"/>
              </a:rPr>
              <a:t>laser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meters</a:t>
            </a:r>
            <a:r>
              <a:rPr lang="de-DE" altLang="de-DE" sz="2000" dirty="0">
                <a:cs typeface="Arial" charset="0"/>
              </a:rPr>
              <a:t>, </a:t>
            </a:r>
          </a:p>
          <a:p>
            <a:r>
              <a:rPr lang="de-DE" altLang="de-DE" sz="2000" dirty="0">
                <a:cs typeface="Arial" charset="0"/>
              </a:rPr>
              <a:t>signal- </a:t>
            </a:r>
            <a:r>
              <a:rPr lang="de-DE" altLang="de-DE" sz="2000" dirty="0" err="1">
                <a:cs typeface="Arial" charset="0"/>
              </a:rPr>
              <a:t>and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control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cable</a:t>
            </a:r>
            <a:r>
              <a:rPr lang="de-DE" altLang="de-DE" sz="2000" dirty="0">
                <a:cs typeface="Arial" charset="0"/>
              </a:rPr>
              <a:t> in </a:t>
            </a:r>
          </a:p>
          <a:p>
            <a:endParaRPr lang="de-DE" altLang="de-DE" sz="2000" dirty="0">
              <a:solidFill>
                <a:srgbClr val="3366FF"/>
              </a:solidFill>
              <a:cs typeface="Arial" charset="0"/>
            </a:endParaRPr>
          </a:p>
          <a:p>
            <a:r>
              <a:rPr lang="de-DE" altLang="de-DE" sz="2000" dirty="0" err="1">
                <a:solidFill>
                  <a:srgbClr val="3366FF"/>
                </a:solidFill>
                <a:cs typeface="Arial" charset="0"/>
              </a:rPr>
              <a:t>Against</a:t>
            </a:r>
            <a:r>
              <a:rPr lang="de-DE" altLang="de-DE" sz="2000" dirty="0">
                <a:solidFill>
                  <a:srgbClr val="3366FF"/>
                </a:solidFill>
                <a:cs typeface="Arial" charset="0"/>
              </a:rPr>
              <a:t> </a:t>
            </a:r>
            <a:r>
              <a:rPr lang="de-DE" altLang="de-DE" sz="2000" dirty="0" err="1">
                <a:solidFill>
                  <a:srgbClr val="3366FF"/>
                </a:solidFill>
                <a:cs typeface="Arial" charset="0"/>
              </a:rPr>
              <a:t>damage</a:t>
            </a:r>
            <a:r>
              <a:rPr lang="de-DE" altLang="de-DE" sz="2000" dirty="0">
                <a:solidFill>
                  <a:srgbClr val="3366FF"/>
                </a:solidFill>
                <a:cs typeface="Arial" charset="0"/>
              </a:rPr>
              <a:t>:</a:t>
            </a:r>
          </a:p>
          <a:p>
            <a:r>
              <a:rPr lang="de-DE" altLang="de-DE" sz="2000" dirty="0" err="1">
                <a:cs typeface="Arial" charset="0"/>
              </a:rPr>
              <a:t>guiding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tube</a:t>
            </a:r>
            <a:r>
              <a:rPr lang="de-DE" altLang="de-DE" sz="2000" dirty="0">
                <a:cs typeface="Arial" charset="0"/>
              </a:rPr>
              <a:t> in front </a:t>
            </a:r>
            <a:r>
              <a:rPr lang="de-DE" altLang="de-DE" sz="2000" dirty="0" err="1">
                <a:cs typeface="Arial" charset="0"/>
              </a:rPr>
              <a:t>of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collimator</a:t>
            </a:r>
            <a:endParaRPr lang="de-DE" altLang="de-DE" sz="2000" dirty="0">
              <a:cs typeface="Arial" charset="0"/>
            </a:endParaRPr>
          </a:p>
        </p:txBody>
      </p:sp>
      <p:sp>
        <p:nvSpPr>
          <p:cNvPr id="6152" name="Text Box 6"/>
          <p:cNvSpPr txBox="1">
            <a:spLocks noChangeArrowheads="1"/>
          </p:cNvSpPr>
          <p:nvPr/>
        </p:nvSpPr>
        <p:spPr bwMode="auto">
          <a:xfrm>
            <a:off x="1739900" y="130175"/>
            <a:ext cx="5792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400">
                <a:solidFill>
                  <a:srgbClr val="FF0000"/>
                </a:solidFill>
                <a:cs typeface="Arial" charset="0"/>
              </a:rPr>
              <a:t>Preparation at the hotcell ATEC and tests</a:t>
            </a:r>
          </a:p>
        </p:txBody>
      </p:sp>
      <p:sp>
        <p:nvSpPr>
          <p:cNvPr id="8" name="Rechteck 7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1933575" y="167950"/>
            <a:ext cx="6203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400" dirty="0" err="1">
                <a:solidFill>
                  <a:srgbClr val="FF0000"/>
                </a:solidFill>
              </a:rPr>
              <a:t>Results</a:t>
            </a:r>
            <a:r>
              <a:rPr lang="de-DE" altLang="de-DE" sz="2400" dirty="0">
                <a:solidFill>
                  <a:srgbClr val="FF0000"/>
                </a:solidFill>
              </a:rPr>
              <a:t>: </a:t>
            </a:r>
            <a:r>
              <a:rPr lang="de-DE" altLang="de-DE" sz="2400" dirty="0" smtClean="0">
                <a:solidFill>
                  <a:srgbClr val="FF0000"/>
                </a:solidFill>
              </a:rPr>
              <a:t>KHE2 </a:t>
            </a:r>
            <a:r>
              <a:rPr lang="de-DE" altLang="de-DE" sz="2400" dirty="0" err="1" smtClean="0">
                <a:solidFill>
                  <a:srgbClr val="FF0000"/>
                </a:solidFill>
              </a:rPr>
              <a:t>inside</a:t>
            </a:r>
            <a:r>
              <a:rPr lang="de-DE" altLang="de-DE" sz="2400" dirty="0" smtClean="0">
                <a:solidFill>
                  <a:srgbClr val="FF0000"/>
                </a:solidFill>
              </a:rPr>
              <a:t> after 19 y. in </a:t>
            </a:r>
            <a:r>
              <a:rPr lang="de-DE" altLang="de-DE" sz="2400" dirty="0" err="1" smtClean="0">
                <a:solidFill>
                  <a:srgbClr val="FF0000"/>
                </a:solidFill>
              </a:rPr>
              <a:t>operation</a:t>
            </a:r>
            <a:endParaRPr lang="de-DE" altLang="de-DE" sz="2400" dirty="0">
              <a:solidFill>
                <a:srgbClr val="FF0000"/>
              </a:solidFill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356281" y="835024"/>
            <a:ext cx="41433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de-DE" altLang="de-DE" dirty="0"/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vertical</a:t>
            </a:r>
            <a:r>
              <a:rPr lang="de-DE" altLang="de-DE" sz="2000" dirty="0">
                <a:solidFill>
                  <a:srgbClr val="0000FF"/>
                </a:solidFill>
              </a:rPr>
              <a:t>:</a:t>
            </a:r>
            <a:r>
              <a:rPr lang="de-DE" altLang="de-DE" sz="2000" dirty="0"/>
              <a:t> </a:t>
            </a:r>
            <a:r>
              <a:rPr lang="de-DE" altLang="de-DE" sz="2000" dirty="0">
                <a:solidFill>
                  <a:schemeClr val="folHlink"/>
                </a:solidFill>
              </a:rPr>
              <a:t>80 -</a:t>
            </a:r>
            <a:r>
              <a:rPr lang="de-DE" altLang="de-DE" sz="2000" dirty="0"/>
              <a:t> </a:t>
            </a:r>
            <a:r>
              <a:rPr lang="de-DE" altLang="de-DE" sz="2000" dirty="0">
                <a:solidFill>
                  <a:schemeClr val="folHlink"/>
                </a:solidFill>
              </a:rPr>
              <a:t>100</a:t>
            </a:r>
            <a:r>
              <a:rPr lang="de-DE" altLang="de-DE" sz="2000" dirty="0">
                <a:solidFill>
                  <a:schemeClr val="folHlink"/>
                </a:solidFill>
                <a:sym typeface="Wingdings" pitchFamily="2" charset="2"/>
              </a:rPr>
              <a:t> </a:t>
            </a:r>
            <a:r>
              <a:rPr lang="de-DE" altLang="de-DE" sz="2000" baseline="30000" dirty="0" err="1">
                <a:solidFill>
                  <a:schemeClr val="folHlink"/>
                </a:solidFill>
                <a:sym typeface="Wingdings" pitchFamily="2" charset="2"/>
              </a:rPr>
              <a:t>o</a:t>
            </a:r>
            <a:r>
              <a:rPr lang="de-DE" altLang="de-DE" sz="2000" dirty="0" err="1">
                <a:solidFill>
                  <a:schemeClr val="folHlink"/>
                </a:solidFill>
                <a:sym typeface="Wingdings" pitchFamily="2" charset="2"/>
              </a:rPr>
              <a:t>C</a:t>
            </a:r>
            <a:r>
              <a:rPr lang="de-DE" altLang="de-DE" sz="2000" dirty="0">
                <a:solidFill>
                  <a:schemeClr val="folHlink"/>
                </a:solidFill>
                <a:sym typeface="Wingdings" pitchFamily="2" charset="2"/>
              </a:rPr>
              <a:t> (2mA)</a:t>
            </a:r>
          </a:p>
          <a:p>
            <a:pPr eaLnBrk="0" hangingPunct="0"/>
            <a:r>
              <a:rPr lang="de-DE" altLang="de-DE" sz="2000" dirty="0">
                <a:solidFill>
                  <a:schemeClr val="folHlink"/>
                </a:solidFill>
              </a:rPr>
              <a:t>  </a:t>
            </a:r>
            <a:r>
              <a:rPr lang="de-DE" altLang="de-DE" sz="2000" dirty="0" err="1"/>
              <a:t>main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damage</a:t>
            </a:r>
            <a:r>
              <a:rPr lang="de-DE" altLang="de-DE" sz="2000" dirty="0"/>
              <a:t> at </a:t>
            </a:r>
            <a:r>
              <a:rPr lang="de-DE" altLang="de-DE" sz="2000" dirty="0" err="1"/>
              <a:t>exit</a:t>
            </a:r>
            <a:r>
              <a:rPr lang="de-DE" altLang="de-DE" sz="2000" dirty="0"/>
              <a:t> </a:t>
            </a:r>
          </a:p>
          <a:p>
            <a:pPr eaLnBrk="0" hangingPunct="0"/>
            <a:r>
              <a:rPr lang="de-DE" altLang="de-DE" sz="2000" dirty="0"/>
              <a:t>  </a:t>
            </a:r>
            <a:r>
              <a:rPr lang="de-DE" altLang="de-DE" sz="2000" dirty="0">
                <a:sym typeface="Wingdings" pitchFamily="2" charset="2"/>
              </a:rPr>
              <a:t> </a:t>
            </a:r>
            <a:r>
              <a:rPr lang="de-DE" altLang="de-DE" sz="2000" dirty="0" err="1">
                <a:sym typeface="Wingdings" pitchFamily="2" charset="2"/>
              </a:rPr>
              <a:t>low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energetic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particles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produce</a:t>
            </a:r>
            <a:endParaRPr lang="de-DE" altLang="de-DE" sz="2000" dirty="0">
              <a:sym typeface="Wingdings" pitchFamily="2" charset="2"/>
            </a:endParaRPr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       </a:t>
            </a:r>
            <a:r>
              <a:rPr lang="de-DE" altLang="de-DE" sz="2000" dirty="0" err="1">
                <a:sym typeface="Wingdings" pitchFamily="2" charset="2"/>
              </a:rPr>
              <a:t>more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damage</a:t>
            </a:r>
            <a:endParaRPr lang="de-DE" altLang="de-DE" sz="2000" dirty="0"/>
          </a:p>
          <a:p>
            <a:pPr eaLnBrk="0" hangingPunct="0"/>
            <a:r>
              <a:rPr lang="de-DE" altLang="de-DE" sz="2000" dirty="0"/>
              <a:t>- </a:t>
            </a:r>
            <a:r>
              <a:rPr lang="de-DE" altLang="de-DE" sz="2000" dirty="0" err="1"/>
              <a:t>some</a:t>
            </a:r>
            <a:r>
              <a:rPr lang="de-DE" altLang="de-DE" sz="2000" dirty="0"/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pieces</a:t>
            </a:r>
            <a:r>
              <a:rPr lang="de-DE" altLang="de-DE" sz="2000" dirty="0"/>
              <a:t> (1-2 mm </a:t>
            </a:r>
            <a:r>
              <a:rPr lang="de-DE" altLang="de-DE" sz="2000" dirty="0" err="1"/>
              <a:t>height</a:t>
            </a:r>
            <a:r>
              <a:rPr lang="de-DE" altLang="de-DE" sz="2000" dirty="0"/>
              <a:t>) </a:t>
            </a:r>
          </a:p>
          <a:p>
            <a:pPr eaLnBrk="0" hangingPunct="0"/>
            <a:r>
              <a:rPr lang="de-DE" altLang="de-DE" sz="2000" dirty="0"/>
              <a:t>  </a:t>
            </a:r>
            <a:r>
              <a:rPr lang="de-DE" altLang="de-DE" sz="2000" dirty="0" err="1"/>
              <a:t>seems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peel</a:t>
            </a:r>
            <a:r>
              <a:rPr lang="de-DE" altLang="de-DE" sz="2000" dirty="0"/>
              <a:t> off </a:t>
            </a:r>
          </a:p>
          <a:p>
            <a:pPr eaLnBrk="0" hangingPunct="0"/>
            <a:r>
              <a:rPr lang="de-DE" altLang="de-DE" sz="2000" dirty="0"/>
              <a:t>- </a:t>
            </a:r>
            <a:r>
              <a:rPr lang="de-DE" altLang="de-DE" sz="2000" dirty="0" err="1"/>
              <a:t>grey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surface</a:t>
            </a:r>
            <a:endParaRPr lang="de-DE" altLang="de-DE" sz="2000" dirty="0"/>
          </a:p>
          <a:p>
            <a:pPr eaLnBrk="0" hangingPunct="0"/>
            <a:r>
              <a:rPr lang="de-DE" altLang="de-DE" sz="2000" dirty="0"/>
              <a:t>  </a:t>
            </a:r>
            <a:r>
              <a:rPr lang="de-DE" altLang="de-DE" sz="2000" dirty="0">
                <a:sym typeface="Wingdings" pitchFamily="2" charset="2"/>
              </a:rPr>
              <a:t> </a:t>
            </a:r>
            <a:r>
              <a:rPr lang="de-DE" altLang="de-DE" sz="2000" dirty="0" err="1">
                <a:sym typeface="Wingdings" pitchFamily="2" charset="2"/>
              </a:rPr>
              <a:t>guess</a:t>
            </a:r>
            <a:r>
              <a:rPr lang="de-DE" altLang="de-DE" sz="2000" dirty="0">
                <a:sym typeface="Wingdings" pitchFamily="2" charset="2"/>
              </a:rPr>
              <a:t>: </a:t>
            </a:r>
            <a:r>
              <a:rPr lang="de-DE" altLang="de-DE" sz="2000" dirty="0" err="1">
                <a:sym typeface="Wingdings" pitchFamily="2" charset="2"/>
              </a:rPr>
              <a:t>errosion</a:t>
            </a:r>
            <a:r>
              <a:rPr lang="de-DE" altLang="de-DE" sz="2000" dirty="0">
                <a:sym typeface="Wingdings" pitchFamily="2" charset="2"/>
              </a:rPr>
              <a:t> + </a:t>
            </a:r>
            <a:r>
              <a:rPr lang="de-DE" altLang="de-DE" sz="2000" dirty="0" err="1">
                <a:sym typeface="Wingdings" pitchFamily="2" charset="2"/>
              </a:rPr>
              <a:t>dirt</a:t>
            </a:r>
            <a:r>
              <a:rPr lang="de-DE" altLang="de-DE" sz="2000" dirty="0">
                <a:sym typeface="Wingdings" pitchFamily="2" charset="2"/>
              </a:rPr>
              <a:t> </a:t>
            </a:r>
            <a:endParaRPr lang="de-DE" altLang="de-DE" sz="2000" dirty="0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1455738" y="5924550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err="1"/>
              <a:t>entry</a:t>
            </a:r>
            <a:endParaRPr lang="de-DE" altLang="de-DE" sz="2000" dirty="0"/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5683250" y="5908675"/>
            <a:ext cx="579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err="1"/>
              <a:t>exit</a:t>
            </a:r>
            <a:endParaRPr lang="de-DE" altLang="de-DE" sz="2000" dirty="0"/>
          </a:p>
        </p:txBody>
      </p:sp>
      <p:sp>
        <p:nvSpPr>
          <p:cNvPr id="18440" name="Text Box 6"/>
          <p:cNvSpPr txBox="1">
            <a:spLocks noChangeArrowheads="1"/>
          </p:cNvSpPr>
          <p:nvPr/>
        </p:nvSpPr>
        <p:spPr bwMode="auto">
          <a:xfrm>
            <a:off x="6765925" y="5862638"/>
            <a:ext cx="17524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smtClean="0">
                <a:solidFill>
                  <a:srgbClr val="FF0000"/>
                </a:solidFill>
              </a:rPr>
              <a:t>sample:</a:t>
            </a:r>
          </a:p>
          <a:p>
            <a:pPr eaLnBrk="0" hangingPunct="0"/>
            <a:r>
              <a:rPr lang="de-DE" altLang="de-DE" sz="2000" dirty="0" err="1" smtClean="0">
                <a:solidFill>
                  <a:srgbClr val="FF0000"/>
                </a:solidFill>
              </a:rPr>
              <a:t>contains</a:t>
            </a:r>
            <a:r>
              <a:rPr lang="de-DE" altLang="de-DE" sz="2000" dirty="0" smtClean="0">
                <a:solidFill>
                  <a:srgbClr val="FF0000"/>
                </a:solidFill>
              </a:rPr>
              <a:t> Be-7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pic>
        <p:nvPicPr>
          <p:cNvPr id="18441" name="Picture 7" descr="Img0065zu"/>
          <p:cNvPicPr>
            <a:picLocks noChangeAspect="1" noChangeArrowheads="1"/>
          </p:cNvPicPr>
          <p:nvPr/>
        </p:nvPicPr>
        <p:blipFill>
          <a:blip r:embed="rId3"/>
          <a:srcRect l="12909" t="12083" r="12909" b="12083"/>
          <a:stretch>
            <a:fillRect/>
          </a:stretch>
        </p:blipFill>
        <p:spPr bwMode="auto">
          <a:xfrm>
            <a:off x="5500688" y="3584575"/>
            <a:ext cx="2551112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8" descr="Img0098zu"/>
          <p:cNvPicPr>
            <a:picLocks noChangeAspect="1" noChangeArrowheads="1"/>
          </p:cNvPicPr>
          <p:nvPr/>
        </p:nvPicPr>
        <p:blipFill>
          <a:blip r:embed="rId4">
            <a:lum bright="16000" contrast="30000"/>
          </a:blip>
          <a:srcRect l="16527" t="16527" r="16527" b="16527"/>
          <a:stretch>
            <a:fillRect/>
          </a:stretch>
        </p:blipFill>
        <p:spPr bwMode="auto">
          <a:xfrm>
            <a:off x="541338" y="3602038"/>
            <a:ext cx="2784475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Line 9"/>
          <p:cNvSpPr>
            <a:spLocks noChangeShapeType="1"/>
          </p:cNvSpPr>
          <p:nvPr/>
        </p:nvSpPr>
        <p:spPr bwMode="auto">
          <a:xfrm flipH="1" flipV="1">
            <a:off x="6276975" y="5264150"/>
            <a:ext cx="1433513" cy="741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8444" name="Picture 10" descr="temp_colli2_2mA_iso_front"/>
          <p:cNvPicPr>
            <a:picLocks noChangeAspect="1" noChangeArrowheads="1"/>
          </p:cNvPicPr>
          <p:nvPr/>
        </p:nvPicPr>
        <p:blipFill>
          <a:blip r:embed="rId5"/>
          <a:srcRect l="19992" r="14995"/>
          <a:stretch>
            <a:fillRect/>
          </a:stretch>
        </p:blipFill>
        <p:spPr bwMode="auto">
          <a:xfrm>
            <a:off x="5448300" y="771525"/>
            <a:ext cx="30956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Text Box 11"/>
          <p:cNvSpPr txBox="1">
            <a:spLocks noChangeArrowheads="1"/>
          </p:cNvSpPr>
          <p:nvPr/>
        </p:nvSpPr>
        <p:spPr bwMode="auto">
          <a:xfrm>
            <a:off x="8437563" y="232568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 sz="1800"/>
              <a:t>400</a:t>
            </a:r>
          </a:p>
        </p:txBody>
      </p:sp>
      <p:sp>
        <p:nvSpPr>
          <p:cNvPr id="18446" name="Text Box 12"/>
          <p:cNvSpPr txBox="1">
            <a:spLocks noChangeArrowheads="1"/>
          </p:cNvSpPr>
          <p:nvPr/>
        </p:nvSpPr>
        <p:spPr bwMode="auto">
          <a:xfrm>
            <a:off x="8431213" y="182562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 sz="1800"/>
              <a:t>500</a:t>
            </a:r>
          </a:p>
        </p:txBody>
      </p:sp>
      <p:sp>
        <p:nvSpPr>
          <p:cNvPr id="18447" name="Text Box 13"/>
          <p:cNvSpPr txBox="1">
            <a:spLocks noChangeArrowheads="1"/>
          </p:cNvSpPr>
          <p:nvPr/>
        </p:nvSpPr>
        <p:spPr bwMode="auto">
          <a:xfrm>
            <a:off x="8416925" y="1255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 sz="1800"/>
              <a:t>600</a:t>
            </a:r>
          </a:p>
        </p:txBody>
      </p:sp>
      <p:sp>
        <p:nvSpPr>
          <p:cNvPr id="18448" name="Line 14"/>
          <p:cNvSpPr>
            <a:spLocks noChangeShapeType="1"/>
          </p:cNvSpPr>
          <p:nvPr/>
        </p:nvSpPr>
        <p:spPr bwMode="auto">
          <a:xfrm flipV="1">
            <a:off x="4872038" y="2249488"/>
            <a:ext cx="1446212" cy="258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8449" name="Text Box 15"/>
          <p:cNvSpPr txBox="1">
            <a:spLocks noChangeArrowheads="1"/>
          </p:cNvSpPr>
          <p:nvPr/>
        </p:nvSpPr>
        <p:spPr bwMode="auto">
          <a:xfrm>
            <a:off x="4779963" y="2560638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 sz="2000" dirty="0"/>
              <a:t>2mA p</a:t>
            </a:r>
          </a:p>
        </p:txBody>
      </p:sp>
      <p:sp>
        <p:nvSpPr>
          <p:cNvPr id="18450" name="Text Box 16"/>
          <p:cNvSpPr txBox="1">
            <a:spLocks noChangeArrowheads="1"/>
          </p:cNvSpPr>
          <p:nvPr/>
        </p:nvSpPr>
        <p:spPr bwMode="auto">
          <a:xfrm>
            <a:off x="8474075" y="7064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/>
              <a:t>K</a:t>
            </a:r>
          </a:p>
        </p:txBody>
      </p:sp>
      <p:sp>
        <p:nvSpPr>
          <p:cNvPr id="18" name="Rechteck 17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277416" y="787401"/>
            <a:ext cx="501808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de-DE" altLang="de-DE" dirty="0">
                <a:solidFill>
                  <a:srgbClr val="3366FF"/>
                </a:solidFill>
              </a:rPr>
              <a:t> </a:t>
            </a:r>
            <a:r>
              <a:rPr lang="de-DE" altLang="de-DE" sz="2000" dirty="0">
                <a:solidFill>
                  <a:srgbClr val="0000FF"/>
                </a:solidFill>
              </a:rPr>
              <a:t>horizontal:</a:t>
            </a:r>
            <a:r>
              <a:rPr lang="de-DE" altLang="de-DE" sz="2000" dirty="0"/>
              <a:t> </a:t>
            </a:r>
            <a:r>
              <a:rPr lang="de-DE" altLang="de-DE" sz="2000" dirty="0">
                <a:solidFill>
                  <a:schemeClr val="folHlink"/>
                </a:solidFill>
              </a:rPr>
              <a:t>350 - </a:t>
            </a:r>
            <a:r>
              <a:rPr lang="de-DE" altLang="de-DE" sz="2000" dirty="0">
                <a:solidFill>
                  <a:schemeClr val="folHlink"/>
                </a:solidFill>
                <a:sym typeface="Wingdings" pitchFamily="2" charset="2"/>
              </a:rPr>
              <a:t>400 </a:t>
            </a:r>
            <a:r>
              <a:rPr lang="de-DE" altLang="de-DE" sz="2000" baseline="30000" dirty="0" err="1">
                <a:solidFill>
                  <a:schemeClr val="folHlink"/>
                </a:solidFill>
                <a:sym typeface="Wingdings" pitchFamily="2" charset="2"/>
              </a:rPr>
              <a:t>o</a:t>
            </a:r>
            <a:r>
              <a:rPr lang="de-DE" altLang="de-DE" sz="2000" dirty="0" err="1">
                <a:solidFill>
                  <a:schemeClr val="folHlink"/>
                </a:solidFill>
                <a:sym typeface="Wingdings" pitchFamily="2" charset="2"/>
              </a:rPr>
              <a:t>C</a:t>
            </a:r>
            <a:r>
              <a:rPr lang="de-DE" altLang="de-DE" sz="2000" dirty="0">
                <a:solidFill>
                  <a:schemeClr val="folHlink"/>
                </a:solidFill>
                <a:sym typeface="Wingdings" pitchFamily="2" charset="2"/>
              </a:rPr>
              <a:t> (2 mA)</a:t>
            </a:r>
          </a:p>
          <a:p>
            <a:pPr eaLnBrk="0" hangingPunct="0"/>
            <a:r>
              <a:rPr lang="de-DE" altLang="de-DE" sz="2000" dirty="0">
                <a:solidFill>
                  <a:schemeClr val="folHlink"/>
                </a:solidFill>
              </a:rPr>
              <a:t>  </a:t>
            </a:r>
            <a:r>
              <a:rPr lang="de-DE" altLang="de-DE" sz="2000" dirty="0" err="1"/>
              <a:t>main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damage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entry</a:t>
            </a:r>
            <a:endParaRPr lang="de-DE" altLang="de-DE" sz="2000" dirty="0"/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 </a:t>
            </a:r>
            <a:r>
              <a:rPr lang="de-DE" altLang="de-DE" sz="2000" dirty="0" err="1">
                <a:sym typeface="Wingdings" pitchFamily="2" charset="2"/>
              </a:rPr>
              <a:t>higher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temperature</a:t>
            </a:r>
            <a:endParaRPr lang="de-DE" altLang="de-DE" sz="2000" dirty="0">
              <a:sym typeface="Wingdings" pitchFamily="2" charset="2"/>
            </a:endParaRPr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- large </a:t>
            </a:r>
            <a:r>
              <a:rPr lang="de-DE" altLang="de-DE" sz="2000" dirty="0" err="1">
                <a:solidFill>
                  <a:srgbClr val="0000FF"/>
                </a:solidFill>
                <a:sym typeface="Wingdings" pitchFamily="2" charset="2"/>
              </a:rPr>
              <a:t>grey</a:t>
            </a:r>
            <a:r>
              <a:rPr lang="de-DE" altLang="de-DE" sz="2000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  <a:sym typeface="Wingdings" pitchFamily="2" charset="2"/>
              </a:rPr>
              <a:t>pieces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peeling</a:t>
            </a:r>
            <a:r>
              <a:rPr lang="de-DE" altLang="de-DE" sz="2000" dirty="0">
                <a:sym typeface="Wingdings" pitchFamily="2" charset="2"/>
              </a:rPr>
              <a:t> off  </a:t>
            </a:r>
            <a:r>
              <a:rPr lang="de-DE" altLang="de-DE" sz="2000" dirty="0" err="1">
                <a:sym typeface="Wingdings" pitchFamily="2" charset="2"/>
              </a:rPr>
              <a:t>dirt</a:t>
            </a:r>
            <a:r>
              <a:rPr lang="de-DE" altLang="de-DE" sz="2000" dirty="0">
                <a:sym typeface="Wingdings" pitchFamily="2" charset="2"/>
              </a:rPr>
              <a:t>?</a:t>
            </a:r>
          </a:p>
          <a:p>
            <a:pPr eaLnBrk="0" hangingPunct="0"/>
            <a:r>
              <a:rPr lang="de-DE" altLang="de-DE" sz="2000" dirty="0"/>
              <a:t>- </a:t>
            </a:r>
            <a:r>
              <a:rPr lang="de-DE" altLang="de-DE" sz="2000" dirty="0" err="1"/>
              <a:t>seems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reveal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grain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boundaries</a:t>
            </a:r>
            <a:endParaRPr lang="de-DE" altLang="de-DE" sz="2000" dirty="0"/>
          </a:p>
          <a:p>
            <a:pPr eaLnBrk="0" hangingPunct="0">
              <a:buFont typeface="Wingdings" pitchFamily="2" charset="2"/>
              <a:buChar char="à"/>
            </a:pP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might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be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grown</a:t>
            </a:r>
            <a:r>
              <a:rPr lang="de-DE" altLang="de-DE" sz="2000" dirty="0">
                <a:sym typeface="Wingdings" pitchFamily="2" charset="2"/>
              </a:rPr>
              <a:t> due </a:t>
            </a:r>
            <a:r>
              <a:rPr lang="de-DE" altLang="de-DE" sz="2000" dirty="0" err="1">
                <a:sym typeface="Wingdings" pitchFamily="2" charset="2"/>
              </a:rPr>
              <a:t>to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temperature</a:t>
            </a:r>
            <a:endParaRPr lang="de-DE" altLang="de-DE" sz="2000" dirty="0">
              <a:sym typeface="Wingdings" pitchFamily="2" charset="2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de-DE" altLang="de-DE" sz="2000" dirty="0">
                <a:sym typeface="Wingdings" pitchFamily="2" charset="2"/>
              </a:rPr>
              <a:t>   </a:t>
            </a:r>
            <a:r>
              <a:rPr lang="de-DE" altLang="de-DE" sz="2000" dirty="0" err="1">
                <a:sym typeface="Wingdings" pitchFamily="2" charset="2"/>
              </a:rPr>
              <a:t>and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irradiation</a:t>
            </a:r>
            <a:endParaRPr lang="de-DE" altLang="de-DE" sz="2000" dirty="0">
              <a:sym typeface="Wingdings" pitchFamily="2" charset="2"/>
            </a:endParaRPr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 </a:t>
            </a:r>
            <a:r>
              <a:rPr lang="de-DE" altLang="de-DE" sz="2000" dirty="0" err="1">
                <a:solidFill>
                  <a:srgbClr val="FF0000"/>
                </a:solidFill>
                <a:sym typeface="Wingdings" pitchFamily="2" charset="2"/>
              </a:rPr>
              <a:t>no</a:t>
            </a: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sym typeface="Wingdings" pitchFamily="2" charset="2"/>
              </a:rPr>
              <a:t>swelling</a:t>
            </a: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sym typeface="Wingdings" pitchFamily="2" charset="2"/>
              </a:rPr>
              <a:t>or</a:t>
            </a: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sym typeface="Wingdings" pitchFamily="2" charset="2"/>
              </a:rPr>
              <a:t>deformation</a:t>
            </a: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sym typeface="Wingdings" pitchFamily="2" charset="2"/>
              </a:rPr>
              <a:t>at</a:t>
            </a: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sym typeface="Wingdings" pitchFamily="2" charset="2"/>
              </a:rPr>
              <a:t>slits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863725" y="5999163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err="1"/>
              <a:t>entry</a:t>
            </a:r>
            <a:endParaRPr lang="de-DE" altLang="de-DE" sz="2000" dirty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6623050" y="6008688"/>
            <a:ext cx="579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err="1"/>
              <a:t>exit</a:t>
            </a:r>
            <a:endParaRPr lang="de-DE" altLang="de-DE" sz="2000" dirty="0"/>
          </a:p>
        </p:txBody>
      </p:sp>
      <p:pic>
        <p:nvPicPr>
          <p:cNvPr id="19464" name="Picture 6" descr="Img0054zu"/>
          <p:cNvPicPr>
            <a:picLocks noChangeAspect="1" noChangeArrowheads="1"/>
          </p:cNvPicPr>
          <p:nvPr/>
        </p:nvPicPr>
        <p:blipFill>
          <a:blip r:embed="rId2"/>
          <a:srcRect l="18217" t="18312" r="18217" b="18312"/>
          <a:stretch>
            <a:fillRect/>
          </a:stretch>
        </p:blipFill>
        <p:spPr bwMode="auto">
          <a:xfrm>
            <a:off x="5322888" y="3429000"/>
            <a:ext cx="3033712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464175" y="708025"/>
            <a:ext cx="3395663" cy="2609850"/>
            <a:chOff x="3269" y="454"/>
            <a:chExt cx="2139" cy="1644"/>
          </a:xfrm>
        </p:grpSpPr>
        <p:pic>
          <p:nvPicPr>
            <p:cNvPr id="19468" name="Picture 8" descr="grain_structureOFHCCu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69" y="673"/>
              <a:ext cx="2139" cy="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9"/>
            <p:cNvSpPr txBox="1">
              <a:spLocks noChangeArrowheads="1"/>
            </p:cNvSpPr>
            <p:nvPr/>
          </p:nvSpPr>
          <p:spPr bwMode="auto">
            <a:xfrm>
              <a:off x="3958" y="454"/>
              <a:ext cx="8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sz="2000" dirty="0"/>
                <a:t>OFHC </a:t>
              </a:r>
              <a:r>
                <a:rPr lang="de-CH" altLang="de-DE" sz="2000" dirty="0" err="1"/>
                <a:t>Cu</a:t>
              </a:r>
              <a:endParaRPr lang="de-CH" altLang="de-DE" sz="2000" dirty="0"/>
            </a:p>
          </p:txBody>
        </p:sp>
        <p:sp>
          <p:nvSpPr>
            <p:cNvPr id="19470" name="Text Box 10"/>
            <p:cNvSpPr txBox="1">
              <a:spLocks noChangeArrowheads="1"/>
            </p:cNvSpPr>
            <p:nvPr/>
          </p:nvSpPr>
          <p:spPr bwMode="auto">
            <a:xfrm>
              <a:off x="3298" y="1759"/>
              <a:ext cx="5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sz="1800"/>
                <a:t>125 </a:t>
              </a:r>
              <a:r>
                <a:rPr lang="de-CH" altLang="de-DE" sz="1800">
                  <a:latin typeface="Symbol" pitchFamily="18" charset="2"/>
                </a:rPr>
                <a:t>m</a:t>
              </a:r>
              <a:r>
                <a:rPr lang="de-CH" altLang="de-DE" sz="1800"/>
                <a:t>m</a:t>
              </a:r>
            </a:p>
          </p:txBody>
        </p:sp>
      </p:grpSp>
      <p:pic>
        <p:nvPicPr>
          <p:cNvPr id="19466" name="Picture 11" descr="Img0146zu2"/>
          <p:cNvPicPr>
            <a:picLocks noChangeAspect="1" noChangeArrowheads="1"/>
          </p:cNvPicPr>
          <p:nvPr/>
        </p:nvPicPr>
        <p:blipFill>
          <a:blip r:embed="rId4"/>
          <a:srcRect r="27544" b="33054"/>
          <a:stretch>
            <a:fillRect/>
          </a:stretch>
        </p:blipFill>
        <p:spPr bwMode="auto">
          <a:xfrm>
            <a:off x="784225" y="3429000"/>
            <a:ext cx="2895600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2"/>
          <p:cNvSpPr txBox="1">
            <a:spLocks noChangeArrowheads="1"/>
          </p:cNvSpPr>
          <p:nvPr/>
        </p:nvSpPr>
        <p:spPr bwMode="auto">
          <a:xfrm>
            <a:off x="3876023" y="4340679"/>
            <a:ext cx="13985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 sz="2000" dirty="0" err="1">
                <a:solidFill>
                  <a:srgbClr val="FF0000"/>
                </a:solidFill>
              </a:rPr>
              <a:t>slits</a:t>
            </a:r>
            <a:r>
              <a:rPr lang="de-CH" altLang="de-DE" sz="2000" dirty="0">
                <a:solidFill>
                  <a:srgbClr val="FF0000"/>
                </a:solidFill>
              </a:rPr>
              <a:t> </a:t>
            </a:r>
          </a:p>
          <a:p>
            <a:pPr eaLnBrk="0" hangingPunct="0"/>
            <a:r>
              <a:rPr lang="de-CH" altLang="de-DE" sz="2000" dirty="0" err="1">
                <a:solidFill>
                  <a:srgbClr val="FF0000"/>
                </a:solidFill>
              </a:rPr>
              <a:t>completely</a:t>
            </a:r>
            <a:endParaRPr lang="de-CH" altLang="de-DE" sz="2000" dirty="0">
              <a:solidFill>
                <a:srgbClr val="FF0000"/>
              </a:solidFill>
            </a:endParaRPr>
          </a:p>
          <a:p>
            <a:pPr eaLnBrk="0" hangingPunct="0"/>
            <a:r>
              <a:rPr lang="de-CH" altLang="de-DE" sz="2000" dirty="0" err="1">
                <a:solidFill>
                  <a:srgbClr val="FF0000"/>
                </a:solidFill>
              </a:rPr>
              <a:t>intact</a:t>
            </a:r>
            <a:r>
              <a:rPr lang="de-CH" altLang="de-DE" sz="2000" dirty="0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33575" y="167950"/>
            <a:ext cx="6203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400" dirty="0" err="1">
                <a:solidFill>
                  <a:srgbClr val="FF0000"/>
                </a:solidFill>
              </a:rPr>
              <a:t>Results</a:t>
            </a:r>
            <a:r>
              <a:rPr lang="de-DE" altLang="de-DE" sz="2400" dirty="0">
                <a:solidFill>
                  <a:srgbClr val="FF0000"/>
                </a:solidFill>
              </a:rPr>
              <a:t>: </a:t>
            </a:r>
            <a:r>
              <a:rPr lang="de-DE" altLang="de-DE" sz="2400" dirty="0" smtClean="0">
                <a:solidFill>
                  <a:srgbClr val="FF0000"/>
                </a:solidFill>
              </a:rPr>
              <a:t>KHE2 </a:t>
            </a:r>
            <a:r>
              <a:rPr lang="de-DE" altLang="de-DE" sz="2400" dirty="0" err="1" smtClean="0">
                <a:solidFill>
                  <a:srgbClr val="FF0000"/>
                </a:solidFill>
              </a:rPr>
              <a:t>inside</a:t>
            </a:r>
            <a:r>
              <a:rPr lang="de-DE" altLang="de-DE" sz="2400" dirty="0" smtClean="0">
                <a:solidFill>
                  <a:srgbClr val="FF0000"/>
                </a:solidFill>
              </a:rPr>
              <a:t> after 19 y. in </a:t>
            </a:r>
            <a:r>
              <a:rPr lang="de-DE" altLang="de-DE" sz="2400" dirty="0" err="1" smtClean="0">
                <a:solidFill>
                  <a:srgbClr val="FF0000"/>
                </a:solidFill>
              </a:rPr>
              <a:t>operation</a:t>
            </a:r>
            <a:endParaRPr lang="de-DE" altLang="de-DE" sz="2400" dirty="0">
              <a:solidFill>
                <a:srgbClr val="FF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4" name="Object 2"/>
          <p:cNvGraphicFramePr>
            <a:graphicFrameLocks noChangeAspect="1"/>
          </p:cNvGraphicFramePr>
          <p:nvPr/>
        </p:nvGraphicFramePr>
        <p:xfrm>
          <a:off x="4800600" y="1009650"/>
          <a:ext cx="4006850" cy="524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CorelDRAW" r:id="rId3" imgW="1946160" imgH="3075120" progId="">
                  <p:embed/>
                </p:oleObj>
              </mc:Choice>
              <mc:Fallback>
                <p:oleObj name="CorelDRAW" r:id="rId3" imgW="1946160" imgH="307512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194"/>
                      <a:stretch>
                        <a:fillRect/>
                      </a:stretch>
                    </p:blipFill>
                    <p:spPr bwMode="auto">
                      <a:xfrm>
                        <a:off x="4800600" y="1009650"/>
                        <a:ext cx="4006850" cy="524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395288" y="889000"/>
            <a:ext cx="417671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/>
              <a:t>Most </a:t>
            </a:r>
            <a:r>
              <a:rPr lang="de-DE" altLang="de-DE" sz="2000" dirty="0" err="1"/>
              <a:t>astonishing</a:t>
            </a:r>
            <a:r>
              <a:rPr lang="de-DE" altLang="de-DE" sz="2000" dirty="0"/>
              <a:t>:</a:t>
            </a:r>
          </a:p>
          <a:p>
            <a:pPr eaLnBrk="0" hangingPunct="0"/>
            <a:r>
              <a:rPr lang="de-DE" altLang="de-DE" sz="2000" dirty="0" err="1">
                <a:solidFill>
                  <a:srgbClr val="FF0000"/>
                </a:solidFill>
              </a:rPr>
              <a:t>no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damage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of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the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surface</a:t>
            </a:r>
            <a:endParaRPr lang="de-DE" altLang="de-DE" sz="2000" dirty="0">
              <a:solidFill>
                <a:srgbClr val="FF0000"/>
              </a:solidFill>
            </a:endParaRPr>
          </a:p>
          <a:p>
            <a:pPr eaLnBrk="0" hangingPunct="0"/>
            <a:r>
              <a:rPr lang="de-DE" altLang="de-DE" sz="2000" dirty="0" err="1">
                <a:solidFill>
                  <a:srgbClr val="FF0000"/>
                </a:solidFill>
              </a:rPr>
              <a:t>between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vertical</a:t>
            </a:r>
            <a:r>
              <a:rPr lang="de-DE" altLang="de-DE" sz="2000" dirty="0">
                <a:solidFill>
                  <a:srgbClr val="FF0000"/>
                </a:solidFill>
              </a:rPr>
              <a:t> &amp; horizontal,</a:t>
            </a:r>
          </a:p>
          <a:p>
            <a:pPr eaLnBrk="0" hangingPunct="0"/>
            <a:endParaRPr lang="de-DE" altLang="de-DE" sz="2000" dirty="0"/>
          </a:p>
          <a:p>
            <a:pPr eaLnBrk="0" hangingPunct="0"/>
            <a:r>
              <a:rPr lang="de-DE" altLang="de-DE" sz="2000" dirty="0" err="1"/>
              <a:t>Possible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explanation</a:t>
            </a:r>
            <a:r>
              <a:rPr lang="de-DE" altLang="de-DE" sz="2000" dirty="0"/>
              <a:t>:</a:t>
            </a:r>
          </a:p>
          <a:p>
            <a:pPr eaLnBrk="0" hangingPunct="0"/>
            <a:r>
              <a:rPr lang="de-DE" altLang="de-DE" sz="2000" dirty="0"/>
              <a:t>thermal </a:t>
            </a:r>
            <a:r>
              <a:rPr lang="de-DE" altLang="de-DE" sz="2000" dirty="0" err="1"/>
              <a:t>expansion</a:t>
            </a:r>
            <a:r>
              <a:rPr lang="de-DE" altLang="de-DE" sz="2000" dirty="0"/>
              <a:t>/</a:t>
            </a:r>
            <a:r>
              <a:rPr lang="de-DE" altLang="de-DE" sz="2000" dirty="0" err="1"/>
              <a:t>movement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close</a:t>
            </a:r>
            <a:endParaRPr lang="de-DE" altLang="de-DE" sz="2000" dirty="0"/>
          </a:p>
          <a:p>
            <a:pPr eaLnBrk="0" hangingPunct="0"/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slits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highest</a:t>
            </a:r>
            <a:r>
              <a:rPr lang="de-DE" altLang="de-DE" sz="2000" dirty="0"/>
              <a:t> stress</a:t>
            </a:r>
          </a:p>
        </p:txBody>
      </p:sp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350838" y="3324225"/>
            <a:ext cx="45847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>
                <a:solidFill>
                  <a:srgbClr val="0000FF"/>
                </a:solidFill>
              </a:rPr>
              <a:t>Measurement </a:t>
            </a:r>
            <a:r>
              <a:rPr lang="de-DE" altLang="de-DE" sz="2000" dirty="0" err="1">
                <a:solidFill>
                  <a:srgbClr val="0000FF"/>
                </a:solidFill>
              </a:rPr>
              <a:t>of</a:t>
            </a: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the</a:t>
            </a:r>
            <a:r>
              <a:rPr lang="de-DE" altLang="de-DE" sz="2000" dirty="0">
                <a:solidFill>
                  <a:srgbClr val="0000FF"/>
                </a:solidFill>
              </a:rPr>
              <a:t> horizontal </a:t>
            </a:r>
            <a:r>
              <a:rPr lang="de-DE" altLang="de-DE" sz="2000" dirty="0" err="1">
                <a:solidFill>
                  <a:srgbClr val="0000FF"/>
                </a:solidFill>
              </a:rPr>
              <a:t>opening</a:t>
            </a:r>
            <a:endParaRPr lang="de-DE" altLang="de-DE" sz="2000" dirty="0">
              <a:solidFill>
                <a:srgbClr val="0000FF"/>
              </a:solidFill>
            </a:endParaRPr>
          </a:p>
          <a:p>
            <a:pPr eaLnBrk="0" hangingPunct="0"/>
            <a:r>
              <a:rPr lang="de-DE" altLang="de-DE" sz="2000" dirty="0">
                <a:solidFill>
                  <a:srgbClr val="0000FF"/>
                </a:solidFill>
              </a:rPr>
              <a:t>via 2 </a:t>
            </a:r>
            <a:r>
              <a:rPr lang="de-DE" altLang="de-DE" sz="2000" dirty="0" err="1">
                <a:solidFill>
                  <a:srgbClr val="0000FF"/>
                </a:solidFill>
              </a:rPr>
              <a:t>laser</a:t>
            </a: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distance</a:t>
            </a: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meters</a:t>
            </a:r>
            <a:r>
              <a:rPr lang="de-DE" altLang="de-DE" sz="2000" dirty="0">
                <a:solidFill>
                  <a:srgbClr val="0000FF"/>
                </a:solidFill>
              </a:rPr>
              <a:t>:</a:t>
            </a:r>
          </a:p>
          <a:p>
            <a:pPr eaLnBrk="0" hangingPunct="0"/>
            <a:r>
              <a:rPr lang="de-DE" altLang="de-DE" sz="2000" dirty="0" err="1"/>
              <a:t>result</a:t>
            </a:r>
            <a:r>
              <a:rPr lang="de-DE" altLang="de-DE" sz="2000" dirty="0"/>
              <a:t>: </a:t>
            </a:r>
            <a:r>
              <a:rPr lang="de-DE" altLang="de-DE" sz="2000" dirty="0" err="1"/>
              <a:t>very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close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original </a:t>
            </a:r>
            <a:r>
              <a:rPr lang="de-DE" altLang="de-DE" sz="2000" dirty="0" err="1"/>
              <a:t>values</a:t>
            </a:r>
            <a:endParaRPr lang="de-DE" altLang="de-DE" sz="2000" dirty="0"/>
          </a:p>
          <a:p>
            <a:pPr eaLnBrk="0" hangingPunct="0"/>
            <a:r>
              <a:rPr lang="de-DE" altLang="de-DE" sz="2000" dirty="0" err="1"/>
              <a:t>accuracy</a:t>
            </a:r>
            <a:r>
              <a:rPr lang="de-DE" altLang="de-DE" sz="2000" dirty="0"/>
              <a:t>: 0.5 mm </a:t>
            </a:r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 </a:t>
            </a:r>
            <a:r>
              <a:rPr lang="de-DE" altLang="de-DE" sz="2000" dirty="0" err="1">
                <a:sym typeface="Wingdings" pitchFamily="2" charset="2"/>
              </a:rPr>
              <a:t>no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swelling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observed</a:t>
            </a:r>
            <a:endParaRPr lang="de-DE" altLang="de-DE" sz="2000" dirty="0">
              <a:sym typeface="Wingdings" pitchFamily="2" charset="2"/>
            </a:endParaRPr>
          </a:p>
          <a:p>
            <a:pPr eaLnBrk="0" hangingPunct="0"/>
            <a:endParaRPr lang="de-DE" altLang="de-DE" sz="2000" dirty="0">
              <a:sym typeface="Wingdings" pitchFamily="2" charset="2"/>
            </a:endParaRPr>
          </a:p>
          <a:p>
            <a:pPr eaLnBrk="0" hangingPunct="0"/>
            <a:r>
              <a:rPr lang="de-DE" altLang="de-DE" sz="2000" dirty="0" err="1">
                <a:sym typeface="Wingdings" pitchFamily="2" charset="2"/>
              </a:rPr>
              <a:t>example</a:t>
            </a:r>
            <a:r>
              <a:rPr lang="de-DE" altLang="de-DE" sz="2000" dirty="0">
                <a:sym typeface="Wingdings" pitchFamily="2" charset="2"/>
              </a:rPr>
              <a:t>: </a:t>
            </a:r>
            <a:r>
              <a:rPr lang="de-DE" altLang="de-DE" sz="2000" dirty="0">
                <a:latin typeface="Symbol" pitchFamily="18" charset="2"/>
                <a:sym typeface="Wingdings" pitchFamily="2" charset="2"/>
              </a:rPr>
              <a:t>D</a:t>
            </a:r>
            <a:r>
              <a:rPr lang="de-DE" altLang="de-DE" sz="2000" dirty="0">
                <a:sym typeface="Wingdings" pitchFamily="2" charset="2"/>
              </a:rPr>
              <a:t>V/V=0.5%/DPA</a:t>
            </a:r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V=10x10x10mm</a:t>
            </a:r>
            <a:r>
              <a:rPr lang="de-DE" altLang="de-DE" sz="2000" baseline="30000" dirty="0">
                <a:sym typeface="Wingdings" pitchFamily="2" charset="2"/>
              </a:rPr>
              <a:t>3</a:t>
            </a:r>
            <a:r>
              <a:rPr lang="de-DE" altLang="de-DE" sz="2000" dirty="0">
                <a:sym typeface="Wingdings" pitchFamily="2" charset="2"/>
              </a:rPr>
              <a:t>, 80 DPA</a:t>
            </a:r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 </a:t>
            </a:r>
            <a:r>
              <a:rPr lang="de-DE" altLang="de-DE" sz="2000" dirty="0">
                <a:latin typeface="Symbol" pitchFamily="18" charset="2"/>
                <a:sym typeface="Wingdings" pitchFamily="2" charset="2"/>
              </a:rPr>
              <a:t>D</a:t>
            </a:r>
            <a:r>
              <a:rPr lang="de-DE" altLang="de-DE" sz="2000" dirty="0">
                <a:sym typeface="Wingdings" pitchFamily="2" charset="2"/>
              </a:rPr>
              <a:t>l = 2 x 1.2 mm</a:t>
            </a:r>
            <a:endParaRPr lang="de-DE" altLang="de-DE" sz="20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33759" y="167949"/>
            <a:ext cx="6203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400" dirty="0" err="1">
                <a:solidFill>
                  <a:srgbClr val="FF0000"/>
                </a:solidFill>
              </a:rPr>
              <a:t>Results</a:t>
            </a:r>
            <a:r>
              <a:rPr lang="de-DE" altLang="de-DE" sz="2400" dirty="0">
                <a:solidFill>
                  <a:srgbClr val="FF0000"/>
                </a:solidFill>
              </a:rPr>
              <a:t>: </a:t>
            </a:r>
            <a:r>
              <a:rPr lang="de-DE" altLang="de-DE" sz="2400" dirty="0" smtClean="0">
                <a:solidFill>
                  <a:srgbClr val="FF0000"/>
                </a:solidFill>
              </a:rPr>
              <a:t>KHE2 </a:t>
            </a:r>
            <a:r>
              <a:rPr lang="de-DE" altLang="de-DE" sz="2400" dirty="0" err="1" smtClean="0">
                <a:solidFill>
                  <a:srgbClr val="FF0000"/>
                </a:solidFill>
              </a:rPr>
              <a:t>inside</a:t>
            </a:r>
            <a:r>
              <a:rPr lang="de-DE" altLang="de-DE" sz="2400" dirty="0" smtClean="0">
                <a:solidFill>
                  <a:srgbClr val="FF0000"/>
                </a:solidFill>
              </a:rPr>
              <a:t> after 19 y. in </a:t>
            </a:r>
            <a:r>
              <a:rPr lang="de-DE" altLang="de-DE" sz="2400" dirty="0" err="1" smtClean="0">
                <a:solidFill>
                  <a:srgbClr val="FF0000"/>
                </a:solidFill>
              </a:rPr>
              <a:t>operation</a:t>
            </a:r>
            <a:endParaRPr lang="de-DE" altLang="de-DE" sz="2400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306388" y="793750"/>
            <a:ext cx="760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>
                <a:solidFill>
                  <a:srgbClr val="0000FF"/>
                </a:solidFill>
              </a:rPr>
              <a:t>front: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257175" y="1839913"/>
            <a:ext cx="3536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>
                <a:solidFill>
                  <a:srgbClr val="0000FF"/>
                </a:solidFill>
              </a:rPr>
              <a:t>back:</a:t>
            </a:r>
          </a:p>
          <a:p>
            <a:pPr eaLnBrk="0" hangingPunct="0"/>
            <a:r>
              <a:rPr lang="de-DE" altLang="de-DE" sz="2000" dirty="0" err="1"/>
              <a:t>more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damage</a:t>
            </a:r>
            <a:r>
              <a:rPr lang="de-DE" altLang="de-DE" sz="2000" dirty="0"/>
              <a:t> at top &amp; </a:t>
            </a:r>
            <a:r>
              <a:rPr lang="de-DE" altLang="de-DE" sz="2000" dirty="0" err="1"/>
              <a:t>bottom</a:t>
            </a:r>
            <a:endParaRPr lang="de-DE" altLang="de-DE" sz="2000" dirty="0"/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239713" y="1133475"/>
            <a:ext cx="4332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altLang="de-DE" sz="2000" dirty="0"/>
              <a:t>- </a:t>
            </a:r>
            <a:r>
              <a:rPr lang="de-DE" altLang="de-DE" sz="2000" dirty="0" err="1"/>
              <a:t>aperture</a:t>
            </a:r>
            <a:r>
              <a:rPr lang="de-DE" altLang="de-DE" sz="2000" dirty="0"/>
              <a:t> in </a:t>
            </a:r>
            <a:r>
              <a:rPr lang="de-DE" altLang="de-DE" sz="2000" dirty="0" err="1"/>
              <a:t>very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good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shape</a:t>
            </a:r>
            <a:endParaRPr lang="de-DE" altLang="de-DE" sz="2000" dirty="0"/>
          </a:p>
          <a:p>
            <a:pPr eaLnBrk="0" hangingPunct="0"/>
            <a:r>
              <a:rPr lang="de-DE" altLang="de-DE" sz="2000" dirty="0"/>
              <a:t>- </a:t>
            </a:r>
            <a:r>
              <a:rPr lang="de-DE" altLang="de-DE" sz="2000" dirty="0" err="1"/>
              <a:t>one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can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see</a:t>
            </a:r>
            <a:r>
              <a:rPr lang="de-DE" altLang="de-DE" sz="2000" dirty="0"/>
              <a:t> beam </a:t>
            </a:r>
            <a:r>
              <a:rPr lang="de-DE" altLang="de-DE" sz="2000" dirty="0" err="1"/>
              <a:t>profile</a:t>
            </a:r>
            <a:endParaRPr lang="de-DE" altLang="de-DE" sz="2000" dirty="0"/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2827844" y="116632"/>
            <a:ext cx="3966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400" dirty="0" err="1">
                <a:solidFill>
                  <a:srgbClr val="FF0000"/>
                </a:solidFill>
              </a:rPr>
              <a:t>Results</a:t>
            </a:r>
            <a:r>
              <a:rPr lang="de-DE" altLang="de-DE" sz="2400" dirty="0">
                <a:solidFill>
                  <a:srgbClr val="FF0000"/>
                </a:solidFill>
              </a:rPr>
              <a:t>: </a:t>
            </a:r>
            <a:r>
              <a:rPr lang="de-DE" altLang="de-DE" sz="2400" dirty="0" smtClean="0">
                <a:solidFill>
                  <a:srgbClr val="FF0000"/>
                </a:solidFill>
              </a:rPr>
              <a:t>KHE2 </a:t>
            </a:r>
            <a:r>
              <a:rPr lang="de-DE" altLang="de-DE" sz="2400" dirty="0" err="1" smtClean="0">
                <a:solidFill>
                  <a:srgbClr val="FF0000"/>
                </a:solidFill>
              </a:rPr>
              <a:t>from</a:t>
            </a:r>
            <a:r>
              <a:rPr lang="de-DE" altLang="de-DE" sz="2400" dirty="0" smtClean="0">
                <a:solidFill>
                  <a:srgbClr val="FF0000"/>
                </a:solidFill>
              </a:rPr>
              <a:t> </a:t>
            </a:r>
            <a:r>
              <a:rPr lang="de-DE" altLang="de-DE" sz="2400" dirty="0">
                <a:solidFill>
                  <a:srgbClr val="FF0000"/>
                </a:solidFill>
              </a:rPr>
              <a:t>outside</a:t>
            </a:r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1744663" y="6011548"/>
            <a:ext cx="25864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smtClean="0">
                <a:solidFill>
                  <a:srgbClr val="FF0000"/>
                </a:solidFill>
              </a:rPr>
              <a:t>sample: </a:t>
            </a:r>
          </a:p>
          <a:p>
            <a:pPr eaLnBrk="0" hangingPunct="0"/>
            <a:r>
              <a:rPr lang="de-DE" altLang="de-DE" sz="2000" dirty="0" err="1" smtClean="0">
                <a:solidFill>
                  <a:srgbClr val="FF0000"/>
                </a:solidFill>
              </a:rPr>
              <a:t>no</a:t>
            </a:r>
            <a:r>
              <a:rPr lang="de-DE" altLang="de-DE" sz="2000" dirty="0" smtClean="0">
                <a:solidFill>
                  <a:srgbClr val="FF0000"/>
                </a:solidFill>
              </a:rPr>
              <a:t> Be-7 but Ag-110m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pic>
        <p:nvPicPr>
          <p:cNvPr id="21513" name="Picture 8" descr="Img0415_gs_res"/>
          <p:cNvPicPr>
            <a:picLocks noChangeAspect="1" noChangeArrowheads="1"/>
          </p:cNvPicPr>
          <p:nvPr/>
        </p:nvPicPr>
        <p:blipFill>
          <a:blip r:embed="rId3">
            <a:lum bright="40000" contrast="46000"/>
          </a:blip>
          <a:srcRect l="4904" r="14714"/>
          <a:stretch>
            <a:fillRect/>
          </a:stretch>
        </p:blipFill>
        <p:spPr bwMode="auto">
          <a:xfrm>
            <a:off x="4572000" y="3429000"/>
            <a:ext cx="3992563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Line 9"/>
          <p:cNvSpPr>
            <a:spLocks noChangeShapeType="1"/>
          </p:cNvSpPr>
          <p:nvPr/>
        </p:nvSpPr>
        <p:spPr bwMode="auto">
          <a:xfrm>
            <a:off x="3608388" y="6227763"/>
            <a:ext cx="3670300" cy="296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68300" y="2551113"/>
            <a:ext cx="3836988" cy="2889250"/>
            <a:chOff x="232" y="1973"/>
            <a:chExt cx="2417" cy="1820"/>
          </a:xfrm>
        </p:grpSpPr>
        <p:pic>
          <p:nvPicPr>
            <p:cNvPr id="21519" name="Picture 11" descr="temp_colli2_2mA_back"/>
            <p:cNvPicPr>
              <a:picLocks noChangeAspect="1" noChangeArrowheads="1"/>
            </p:cNvPicPr>
            <p:nvPr/>
          </p:nvPicPr>
          <p:blipFill>
            <a:blip r:embed="rId4"/>
            <a:srcRect l="20845" r="15242"/>
            <a:stretch>
              <a:fillRect/>
            </a:stretch>
          </p:blipFill>
          <p:spPr bwMode="auto">
            <a:xfrm>
              <a:off x="232" y="1973"/>
              <a:ext cx="2086" cy="1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0" name="Text Box 12"/>
            <p:cNvSpPr txBox="1">
              <a:spLocks noChangeArrowheads="1"/>
            </p:cNvSpPr>
            <p:nvPr/>
          </p:nvSpPr>
          <p:spPr bwMode="auto">
            <a:xfrm>
              <a:off x="2293" y="3020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sz="1800"/>
                <a:t>400</a:t>
              </a:r>
            </a:p>
          </p:txBody>
        </p:sp>
        <p:sp>
          <p:nvSpPr>
            <p:cNvPr id="21521" name="Text Box 13"/>
            <p:cNvSpPr txBox="1">
              <a:spLocks noChangeArrowheads="1"/>
            </p:cNvSpPr>
            <p:nvPr/>
          </p:nvSpPr>
          <p:spPr bwMode="auto">
            <a:xfrm>
              <a:off x="2289" y="270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sz="1800"/>
                <a:t>500</a:t>
              </a:r>
            </a:p>
          </p:txBody>
        </p:sp>
        <p:sp>
          <p:nvSpPr>
            <p:cNvPr id="21522" name="Text Box 14"/>
            <p:cNvSpPr txBox="1">
              <a:spLocks noChangeArrowheads="1"/>
            </p:cNvSpPr>
            <p:nvPr/>
          </p:nvSpPr>
          <p:spPr bwMode="auto">
            <a:xfrm>
              <a:off x="2280" y="2346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sz="1800"/>
                <a:t>600</a:t>
              </a:r>
            </a:p>
          </p:txBody>
        </p:sp>
        <p:sp>
          <p:nvSpPr>
            <p:cNvPr id="21523" name="Text Box 15"/>
            <p:cNvSpPr txBox="1">
              <a:spLocks noChangeArrowheads="1"/>
            </p:cNvSpPr>
            <p:nvPr/>
          </p:nvSpPr>
          <p:spPr bwMode="auto">
            <a:xfrm>
              <a:off x="2316" y="2000"/>
              <a:ext cx="2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/>
                <a:t>K</a:t>
              </a:r>
            </a:p>
          </p:txBody>
        </p:sp>
      </p:grpSp>
      <p:sp>
        <p:nvSpPr>
          <p:cNvPr id="21516" name="Rectangle 16"/>
          <p:cNvSpPr>
            <a:spLocks noChangeArrowheads="1"/>
          </p:cNvSpPr>
          <p:nvPr/>
        </p:nvSpPr>
        <p:spPr bwMode="auto">
          <a:xfrm>
            <a:off x="320675" y="5301208"/>
            <a:ext cx="3409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altLang="de-DE" sz="2000" dirty="0" err="1"/>
              <a:t>some</a:t>
            </a:r>
            <a:r>
              <a:rPr lang="de-DE" altLang="de-DE" sz="2000" dirty="0"/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black</a:t>
            </a: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pieces</a:t>
            </a: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peel</a:t>
            </a:r>
            <a:r>
              <a:rPr lang="de-DE" altLang="de-DE" sz="2000" dirty="0">
                <a:solidFill>
                  <a:srgbClr val="0000FF"/>
                </a:solidFill>
              </a:rPr>
              <a:t> off</a:t>
            </a:r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 „</a:t>
            </a: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golden“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surface</a:t>
            </a:r>
            <a:r>
              <a:rPr lang="de-DE" altLang="de-DE" sz="2000" dirty="0">
                <a:sym typeface="Wingdings" pitchFamily="2" charset="2"/>
              </a:rPr>
              <a:t> </a:t>
            </a:r>
            <a:r>
              <a:rPr lang="de-DE" altLang="de-DE" sz="2000" dirty="0" err="1">
                <a:sym typeface="Wingdings" pitchFamily="2" charset="2"/>
              </a:rPr>
              <a:t>below</a:t>
            </a:r>
            <a:endParaRPr lang="de-DE" altLang="de-DE" sz="2000" dirty="0">
              <a:sym typeface="Wingdings" pitchFamily="2" charset="2"/>
            </a:endParaRPr>
          </a:p>
        </p:txBody>
      </p:sp>
      <p:pic>
        <p:nvPicPr>
          <p:cNvPr id="21517" name="Picture 18" descr="Img0383_gs_Bildgröße ändern"/>
          <p:cNvPicPr>
            <a:picLocks noChangeAspect="1" noChangeArrowheads="1"/>
          </p:cNvPicPr>
          <p:nvPr/>
        </p:nvPicPr>
        <p:blipFill>
          <a:blip r:embed="rId5">
            <a:lum bright="40000" contrast="42000"/>
          </a:blip>
          <a:srcRect/>
          <a:stretch>
            <a:fillRect/>
          </a:stretch>
        </p:blipFill>
        <p:spPr bwMode="auto">
          <a:xfrm>
            <a:off x="4583113" y="804863"/>
            <a:ext cx="3960812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3376613" y="1620838"/>
            <a:ext cx="2868612" cy="354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1681163" y="190500"/>
            <a:ext cx="602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400">
                <a:solidFill>
                  <a:srgbClr val="FF0000"/>
                </a:solidFill>
              </a:rPr>
              <a:t>Proton beam line from Target E to KHE2&amp;3</a:t>
            </a:r>
          </a:p>
        </p:txBody>
      </p:sp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5508625" y="1773238"/>
            <a:ext cx="35639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altLang="de-DE" sz="2000" dirty="0">
                <a:solidFill>
                  <a:srgbClr val="0000FF"/>
                </a:solidFill>
              </a:rPr>
              <a:t>Target E: </a:t>
            </a:r>
          </a:p>
          <a:p>
            <a:pPr eaLnBrk="0" hangingPunct="0"/>
            <a:r>
              <a:rPr lang="de-DE" altLang="de-DE" sz="2000" dirty="0" err="1">
                <a:solidFill>
                  <a:srgbClr val="0000FF"/>
                </a:solidFill>
              </a:rPr>
              <a:t>purpose</a:t>
            </a:r>
            <a:r>
              <a:rPr lang="de-DE" altLang="de-DE" sz="2000" dirty="0">
                <a:solidFill>
                  <a:srgbClr val="0000FF"/>
                </a:solidFill>
              </a:rPr>
              <a:t>: </a:t>
            </a:r>
            <a:r>
              <a:rPr lang="de-DE" altLang="de-DE" sz="2000" dirty="0" err="1">
                <a:solidFill>
                  <a:srgbClr val="0000FF"/>
                </a:solidFill>
              </a:rPr>
              <a:t>meson</a:t>
            </a: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production</a:t>
            </a:r>
            <a:endParaRPr lang="de-DE" altLang="de-DE" sz="2000" dirty="0">
              <a:solidFill>
                <a:srgbClr val="0000FF"/>
              </a:solidFill>
            </a:endParaRPr>
          </a:p>
          <a:p>
            <a:pPr eaLnBrk="0" hangingPunct="0">
              <a:buFontTx/>
              <a:buChar char="-"/>
            </a:pPr>
            <a:r>
              <a:rPr lang="de-DE" altLang="de-DE" sz="2000" dirty="0"/>
              <a:t> 4 cm </a:t>
            </a:r>
            <a:r>
              <a:rPr lang="de-DE" altLang="de-DE" sz="2000" dirty="0" err="1"/>
              <a:t>graphite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wheel</a:t>
            </a:r>
            <a:endParaRPr lang="de-DE" altLang="de-DE" sz="2000" dirty="0"/>
          </a:p>
          <a:p>
            <a:pPr eaLnBrk="0" hangingPunct="0">
              <a:buFontTx/>
              <a:buChar char="-"/>
            </a:pPr>
            <a:r>
              <a:rPr lang="de-DE" altLang="de-DE" sz="2000" dirty="0"/>
              <a:t> </a:t>
            </a:r>
            <a:r>
              <a:rPr lang="de-DE" altLang="de-DE" sz="2000" dirty="0" err="1"/>
              <a:t>rotating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with</a:t>
            </a:r>
            <a:r>
              <a:rPr lang="de-DE" altLang="de-DE" sz="2000" dirty="0"/>
              <a:t> 1 Hz</a:t>
            </a:r>
          </a:p>
          <a:p>
            <a:pPr eaLnBrk="0" hangingPunct="0">
              <a:buFontTx/>
              <a:buChar char="-"/>
            </a:pPr>
            <a:r>
              <a:rPr lang="de-DE" altLang="de-DE" sz="2000" dirty="0">
                <a:sym typeface="Wingdings" pitchFamily="2" charset="2"/>
              </a:rPr>
              <a:t> additional beam </a:t>
            </a:r>
            <a:r>
              <a:rPr lang="de-DE" altLang="de-DE" sz="2000" dirty="0" err="1">
                <a:sym typeface="Wingdings" pitchFamily="2" charset="2"/>
              </a:rPr>
              <a:t>spread</a:t>
            </a:r>
            <a:r>
              <a:rPr lang="de-DE" altLang="de-DE" sz="2000" dirty="0">
                <a:sym typeface="Wingdings" pitchFamily="2" charset="2"/>
              </a:rPr>
              <a:t>: </a:t>
            </a:r>
          </a:p>
          <a:p>
            <a:pPr eaLnBrk="0" hangingPunct="0"/>
            <a:r>
              <a:rPr lang="de-DE" altLang="de-DE" sz="2000" dirty="0">
                <a:sym typeface="Wingdings" pitchFamily="2" charset="2"/>
              </a:rPr>
              <a:t>                                  ~6 </a:t>
            </a:r>
            <a:r>
              <a:rPr lang="de-DE" altLang="de-DE" sz="2000" dirty="0" err="1">
                <a:sym typeface="Wingdings" pitchFamily="2" charset="2"/>
              </a:rPr>
              <a:t>mrad</a:t>
            </a:r>
            <a:endParaRPr lang="de-DE" altLang="de-DE" sz="2000" dirty="0">
              <a:sym typeface="Wingdings" pitchFamily="2" charset="2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133475"/>
            <a:ext cx="5462588" cy="4643438"/>
            <a:chOff x="0" y="714"/>
            <a:chExt cx="3441" cy="2925"/>
          </a:xfrm>
        </p:grpSpPr>
        <p:graphicFrame>
          <p:nvGraphicFramePr>
            <p:cNvPr id="6153" name="Object 5"/>
            <p:cNvGraphicFramePr>
              <a:graphicFrameLocks noChangeAspect="1"/>
            </p:cNvGraphicFramePr>
            <p:nvPr/>
          </p:nvGraphicFramePr>
          <p:xfrm>
            <a:off x="681" y="855"/>
            <a:ext cx="2722" cy="2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Bitmap" r:id="rId3" imgW="2591162" imgH="2152951" progId="PBrush">
                    <p:embed/>
                  </p:oleObj>
                </mc:Choice>
                <mc:Fallback>
                  <p:oleObj name="Bitmap" r:id="rId3" imgW="2591162" imgH="2152951" progId="PBrush">
                    <p:embed/>
                    <p:pic>
                      <p:nvPicPr>
                        <p:cNvPr id="0" name="Picture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1" y="855"/>
                          <a:ext cx="2722" cy="2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4" name="Object 6"/>
            <p:cNvGraphicFramePr>
              <a:graphicFrameLocks noChangeAspect="1"/>
            </p:cNvGraphicFramePr>
            <p:nvPr/>
          </p:nvGraphicFramePr>
          <p:xfrm>
            <a:off x="1262" y="3265"/>
            <a:ext cx="1843" cy="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3" name="Bitmap" r:id="rId5" imgW="1809524" imgH="285866" progId="PBrush">
                    <p:embed/>
                  </p:oleObj>
                </mc:Choice>
                <mc:Fallback>
                  <p:oleObj name="Bitmap" r:id="rId5" imgW="1809524" imgH="285866" progId="PBrush">
                    <p:embed/>
                    <p:pic>
                      <p:nvPicPr>
                        <p:cNvPr id="0" name="Picture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2" y="3265"/>
                          <a:ext cx="1843" cy="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5" name="Line 7"/>
            <p:cNvSpPr>
              <a:spLocks noChangeShapeType="1"/>
            </p:cNvSpPr>
            <p:nvPr/>
          </p:nvSpPr>
          <p:spPr bwMode="auto">
            <a:xfrm>
              <a:off x="370" y="2251"/>
              <a:ext cx="3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56" name="Text Box 8"/>
            <p:cNvSpPr txBox="1">
              <a:spLocks noChangeArrowheads="1"/>
            </p:cNvSpPr>
            <p:nvPr/>
          </p:nvSpPr>
          <p:spPr bwMode="auto">
            <a:xfrm>
              <a:off x="1" y="2021"/>
              <a:ext cx="7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>
                  <a:solidFill>
                    <a:srgbClr val="FF0000"/>
                  </a:solidFill>
                </a:rPr>
                <a:t>590 MeV </a:t>
              </a:r>
            </a:p>
          </p:txBody>
        </p:sp>
        <p:sp>
          <p:nvSpPr>
            <p:cNvPr id="6157" name="Text Box 9"/>
            <p:cNvSpPr txBox="1">
              <a:spLocks noChangeArrowheads="1"/>
            </p:cNvSpPr>
            <p:nvPr/>
          </p:nvSpPr>
          <p:spPr bwMode="auto">
            <a:xfrm>
              <a:off x="0" y="2217"/>
              <a:ext cx="7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>
                  <a:solidFill>
                    <a:srgbClr val="FF0000"/>
                  </a:solidFill>
                </a:rPr>
                <a:t>Protonen</a:t>
              </a:r>
            </a:p>
          </p:txBody>
        </p:sp>
        <p:sp>
          <p:nvSpPr>
            <p:cNvPr id="6158" name="Text Box 10"/>
            <p:cNvSpPr txBox="1">
              <a:spLocks noChangeArrowheads="1"/>
            </p:cNvSpPr>
            <p:nvPr/>
          </p:nvSpPr>
          <p:spPr bwMode="auto">
            <a:xfrm>
              <a:off x="483" y="770"/>
              <a:ext cx="6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/>
                <a:t>Target E</a:t>
              </a:r>
            </a:p>
          </p:txBody>
        </p:sp>
        <p:sp>
          <p:nvSpPr>
            <p:cNvPr id="6159" name="Line 11"/>
            <p:cNvSpPr>
              <a:spLocks noChangeShapeType="1"/>
            </p:cNvSpPr>
            <p:nvPr/>
          </p:nvSpPr>
          <p:spPr bwMode="auto">
            <a:xfrm>
              <a:off x="823" y="1025"/>
              <a:ext cx="170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60" name="Line 12"/>
            <p:cNvSpPr>
              <a:spLocks noChangeShapeType="1"/>
            </p:cNvSpPr>
            <p:nvPr/>
          </p:nvSpPr>
          <p:spPr bwMode="auto">
            <a:xfrm flipH="1">
              <a:off x="1163" y="940"/>
              <a:ext cx="114" cy="1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61" name="Text Box 13"/>
            <p:cNvSpPr txBox="1">
              <a:spLocks noChangeArrowheads="1"/>
            </p:cNvSpPr>
            <p:nvPr/>
          </p:nvSpPr>
          <p:spPr bwMode="auto">
            <a:xfrm>
              <a:off x="1162" y="715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/>
                <a:t>KHE0</a:t>
              </a:r>
            </a:p>
          </p:txBody>
        </p:sp>
        <p:sp>
          <p:nvSpPr>
            <p:cNvPr id="6162" name="Line 14"/>
            <p:cNvSpPr>
              <a:spLocks noChangeShapeType="1"/>
            </p:cNvSpPr>
            <p:nvPr/>
          </p:nvSpPr>
          <p:spPr bwMode="auto">
            <a:xfrm flipH="1">
              <a:off x="1844" y="912"/>
              <a:ext cx="28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63" name="Text Box 15"/>
            <p:cNvSpPr txBox="1">
              <a:spLocks noChangeArrowheads="1"/>
            </p:cNvSpPr>
            <p:nvPr/>
          </p:nvSpPr>
          <p:spPr bwMode="auto">
            <a:xfrm>
              <a:off x="1589" y="714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/>
                <a:t>KHE1</a:t>
              </a:r>
            </a:p>
          </p:txBody>
        </p:sp>
        <p:sp>
          <p:nvSpPr>
            <p:cNvPr id="6164" name="Line 16"/>
            <p:cNvSpPr>
              <a:spLocks noChangeShapeType="1"/>
            </p:cNvSpPr>
            <p:nvPr/>
          </p:nvSpPr>
          <p:spPr bwMode="auto">
            <a:xfrm>
              <a:off x="2609" y="912"/>
              <a:ext cx="170" cy="13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65" name="Text Box 17"/>
            <p:cNvSpPr txBox="1">
              <a:spLocks noChangeArrowheads="1"/>
            </p:cNvSpPr>
            <p:nvPr/>
          </p:nvSpPr>
          <p:spPr bwMode="auto">
            <a:xfrm>
              <a:off x="2381" y="715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/>
                <a:t>KHE2</a:t>
              </a:r>
            </a:p>
          </p:txBody>
        </p:sp>
        <p:sp>
          <p:nvSpPr>
            <p:cNvPr id="6166" name="Line 18"/>
            <p:cNvSpPr>
              <a:spLocks noChangeShapeType="1"/>
            </p:cNvSpPr>
            <p:nvPr/>
          </p:nvSpPr>
          <p:spPr bwMode="auto">
            <a:xfrm flipH="1">
              <a:off x="2949" y="912"/>
              <a:ext cx="171" cy="13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67" name="Text Box 19"/>
            <p:cNvSpPr txBox="1">
              <a:spLocks noChangeArrowheads="1"/>
            </p:cNvSpPr>
            <p:nvPr/>
          </p:nvSpPr>
          <p:spPr bwMode="auto">
            <a:xfrm>
              <a:off x="2949" y="714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/>
                <a:t>KHE3</a:t>
              </a:r>
            </a:p>
          </p:txBody>
        </p:sp>
        <p:sp>
          <p:nvSpPr>
            <p:cNvPr id="6168" name="Text Box 20"/>
            <p:cNvSpPr txBox="1">
              <a:spLocks noChangeArrowheads="1"/>
            </p:cNvSpPr>
            <p:nvPr/>
          </p:nvSpPr>
          <p:spPr bwMode="auto">
            <a:xfrm>
              <a:off x="1814" y="3408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/>
                <a:t>5m</a:t>
              </a:r>
            </a:p>
          </p:txBody>
        </p:sp>
        <p:sp>
          <p:nvSpPr>
            <p:cNvPr id="6169" name="Text Box 21"/>
            <p:cNvSpPr txBox="1">
              <a:spLocks noChangeArrowheads="1"/>
            </p:cNvSpPr>
            <p:nvPr/>
          </p:nvSpPr>
          <p:spPr bwMode="auto">
            <a:xfrm>
              <a:off x="28" y="3039"/>
              <a:ext cx="30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800">
                  <a:solidFill>
                    <a:srgbClr val="FF0000"/>
                  </a:solidFill>
                </a:rPr>
                <a:t>beam losses:</a:t>
              </a:r>
              <a:r>
                <a:rPr lang="de-DE" altLang="de-DE" sz="1800"/>
                <a:t>      13%                               16%</a:t>
              </a:r>
            </a:p>
          </p:txBody>
        </p:sp>
        <p:sp>
          <p:nvSpPr>
            <p:cNvPr id="6170" name="AutoShape 22"/>
            <p:cNvSpPr>
              <a:spLocks/>
            </p:cNvSpPr>
            <p:nvPr/>
          </p:nvSpPr>
          <p:spPr bwMode="auto">
            <a:xfrm rot="16200000" flipV="1">
              <a:off x="2850" y="2798"/>
              <a:ext cx="57" cy="425"/>
            </a:xfrm>
            <a:prstGeom prst="leftBracket">
              <a:avLst>
                <a:gd name="adj" fmla="val 6213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1" name="AutoShape 23"/>
          <p:cNvSpPr>
            <a:spLocks/>
          </p:cNvSpPr>
          <p:nvPr/>
        </p:nvSpPr>
        <p:spPr bwMode="auto">
          <a:xfrm rot="5400000">
            <a:off x="2232025" y="3968750"/>
            <a:ext cx="73025" cy="1584325"/>
          </a:xfrm>
          <a:prstGeom prst="rightBracket">
            <a:avLst>
              <a:gd name="adj" fmla="val 18079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Rectangle 24"/>
          <p:cNvSpPr>
            <a:spLocks noChangeArrowheads="1"/>
          </p:cNvSpPr>
          <p:nvPr/>
        </p:nvSpPr>
        <p:spPr bwMode="auto">
          <a:xfrm>
            <a:off x="5364088" y="4077072"/>
            <a:ext cx="38884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altLang="de-DE" sz="2000" dirty="0" err="1">
                <a:solidFill>
                  <a:srgbClr val="0000FF"/>
                </a:solidFill>
                <a:sym typeface="Wingdings" pitchFamily="2" charset="2"/>
              </a:rPr>
              <a:t>Collimator</a:t>
            </a:r>
            <a:r>
              <a:rPr lang="de-DE" altLang="de-DE" sz="2000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  <a:sym typeface="Wingdings" pitchFamily="2" charset="2"/>
              </a:rPr>
              <a:t>system</a:t>
            </a:r>
            <a:r>
              <a:rPr lang="de-DE" altLang="de-DE" sz="2000" dirty="0">
                <a:solidFill>
                  <a:srgbClr val="0000FF"/>
                </a:solidFill>
                <a:sym typeface="Wingdings" pitchFamily="2" charset="2"/>
              </a:rPr>
              <a:t>:</a:t>
            </a:r>
            <a:r>
              <a:rPr lang="de-DE" altLang="de-DE" sz="2000" dirty="0">
                <a:solidFill>
                  <a:srgbClr val="3366FF"/>
                </a:solidFill>
                <a:sym typeface="Wingdings" pitchFamily="2" charset="2"/>
              </a:rPr>
              <a:t> </a:t>
            </a:r>
            <a:r>
              <a:rPr lang="de-DE" altLang="de-DE" sz="2000" dirty="0">
                <a:sym typeface="Wingdings" pitchFamily="2" charset="2"/>
              </a:rPr>
              <a:t>OFHC-</a:t>
            </a:r>
            <a:r>
              <a:rPr lang="de-DE" altLang="de-DE" sz="2000" dirty="0" err="1">
                <a:sym typeface="Wingdings" pitchFamily="2" charset="2"/>
              </a:rPr>
              <a:t>Cu</a:t>
            </a:r>
            <a:endParaRPr lang="de-DE" altLang="de-DE" sz="2000" dirty="0">
              <a:sym typeface="Wingdings" pitchFamily="2" charset="2"/>
            </a:endParaRPr>
          </a:p>
          <a:p>
            <a:r>
              <a:rPr lang="de-CH" altLang="de-DE" sz="2000" dirty="0"/>
              <a:t>- </a:t>
            </a:r>
            <a:r>
              <a:rPr lang="de-CH" altLang="de-DE" sz="2000" dirty="0" err="1"/>
              <a:t>protection</a:t>
            </a:r>
            <a:r>
              <a:rPr lang="de-CH" altLang="de-DE" sz="2000" dirty="0"/>
              <a:t> </a:t>
            </a:r>
            <a:r>
              <a:rPr lang="de-CH" altLang="de-DE" sz="2000" dirty="0" err="1"/>
              <a:t>of</a:t>
            </a:r>
            <a:r>
              <a:rPr lang="de-CH" altLang="de-DE" sz="2000" dirty="0"/>
              <a:t> </a:t>
            </a:r>
            <a:r>
              <a:rPr lang="de-CH" altLang="de-DE" sz="2000" dirty="0" err="1"/>
              <a:t>the</a:t>
            </a:r>
            <a:r>
              <a:rPr lang="de-CH" altLang="de-DE" sz="2000" dirty="0"/>
              <a:t> beam </a:t>
            </a:r>
            <a:r>
              <a:rPr lang="de-CH" altLang="de-DE" sz="2000" dirty="0" err="1"/>
              <a:t>line</a:t>
            </a:r>
            <a:endParaRPr lang="de-CH" altLang="de-DE" sz="2000" dirty="0"/>
          </a:p>
          <a:p>
            <a:pPr>
              <a:buFontTx/>
              <a:buChar char="-"/>
            </a:pPr>
            <a:r>
              <a:rPr lang="de-CH" altLang="de-DE" sz="2000" dirty="0"/>
              <a:t> </a:t>
            </a:r>
            <a:r>
              <a:rPr lang="de-CH" altLang="de-DE" sz="2000" dirty="0" err="1"/>
              <a:t>reduction</a:t>
            </a:r>
            <a:r>
              <a:rPr lang="de-CH" altLang="de-DE" sz="2000" dirty="0"/>
              <a:t> </a:t>
            </a:r>
            <a:r>
              <a:rPr lang="de-CH" altLang="de-DE" sz="2000" dirty="0" err="1"/>
              <a:t>of</a:t>
            </a:r>
            <a:r>
              <a:rPr lang="de-CH" altLang="de-DE" sz="2000" dirty="0"/>
              <a:t> beam </a:t>
            </a:r>
            <a:r>
              <a:rPr lang="de-CH" altLang="de-DE" sz="2000" dirty="0" err="1"/>
              <a:t>losses</a:t>
            </a:r>
            <a:r>
              <a:rPr lang="de-CH" altLang="de-DE" sz="2000" dirty="0"/>
              <a:t>    </a:t>
            </a:r>
          </a:p>
          <a:p>
            <a:r>
              <a:rPr lang="de-CH" altLang="de-DE" sz="2000" dirty="0">
                <a:sym typeface="Wingdings" pitchFamily="2" charset="2"/>
              </a:rPr>
              <a:t> (</a:t>
            </a:r>
            <a:r>
              <a:rPr lang="de-CH" altLang="de-DE" sz="2000" dirty="0" err="1">
                <a:sym typeface="Wingdings" pitchFamily="2" charset="2"/>
              </a:rPr>
              <a:t>activation</a:t>
            </a:r>
            <a:r>
              <a:rPr lang="de-CH" altLang="de-DE" sz="2000" dirty="0">
                <a:sym typeface="Wingdings" pitchFamily="2" charset="2"/>
              </a:rPr>
              <a:t>)</a:t>
            </a:r>
            <a:endParaRPr lang="de-CH" altLang="de-DE" sz="2000" dirty="0"/>
          </a:p>
          <a:p>
            <a:pPr>
              <a:buFont typeface="Wingdings" pitchFamily="2" charset="2"/>
              <a:buChar char="à"/>
            </a:pPr>
            <a:r>
              <a:rPr lang="de-CH" altLang="de-DE" sz="2000" dirty="0">
                <a:sym typeface="Wingdings" pitchFamily="2" charset="2"/>
              </a:rPr>
              <a:t>large power </a:t>
            </a:r>
            <a:r>
              <a:rPr lang="de-CH" altLang="de-DE" sz="2000" dirty="0" err="1" smtClean="0">
                <a:sym typeface="Wingdings" pitchFamily="2" charset="2"/>
              </a:rPr>
              <a:t>deposition</a:t>
            </a:r>
            <a:r>
              <a:rPr lang="de-CH" altLang="de-DE" sz="2000" dirty="0" smtClean="0">
                <a:sym typeface="Wingdings" pitchFamily="2" charset="2"/>
              </a:rPr>
              <a:t> </a:t>
            </a:r>
          </a:p>
          <a:p>
            <a:r>
              <a:rPr lang="de-CH" altLang="de-DE" sz="2000" dirty="0">
                <a:sym typeface="Wingdings" pitchFamily="2" charset="2"/>
              </a:rPr>
              <a:t> </a:t>
            </a:r>
            <a:r>
              <a:rPr lang="de-CH" altLang="de-DE" sz="2000" dirty="0" smtClean="0">
                <a:sym typeface="Wingdings" pitchFamily="2" charset="2"/>
              </a:rPr>
              <a:t>  </a:t>
            </a:r>
            <a:r>
              <a:rPr lang="de-DE" altLang="de-DE" sz="2000" dirty="0" smtClean="0">
                <a:sym typeface="Wingdings" pitchFamily="2" charset="2"/>
              </a:rPr>
              <a:t>@ 2.4 mA</a:t>
            </a:r>
            <a:r>
              <a:rPr lang="de-CH" altLang="de-DE" sz="2000" dirty="0" smtClean="0">
                <a:sym typeface="Wingdings" pitchFamily="2" charset="2"/>
              </a:rPr>
              <a:t>:</a:t>
            </a:r>
            <a:endParaRPr lang="de-CH" altLang="de-DE" sz="2000" dirty="0"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r>
              <a:rPr lang="de-DE" altLang="de-DE" sz="2000" dirty="0">
                <a:sym typeface="Wingdings" pitchFamily="2" charset="2"/>
              </a:rPr>
              <a:t>   </a:t>
            </a:r>
            <a:r>
              <a:rPr lang="de-DE" altLang="de-DE" sz="2000" dirty="0" smtClean="0">
                <a:solidFill>
                  <a:srgbClr val="FF0000"/>
                </a:solidFill>
                <a:sym typeface="Wingdings" pitchFamily="2" charset="2"/>
              </a:rPr>
              <a:t>152 </a:t>
            </a: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kW in </a:t>
            </a:r>
            <a:r>
              <a:rPr lang="de-DE" altLang="de-DE" sz="2000" dirty="0" smtClean="0">
                <a:solidFill>
                  <a:srgbClr val="FF0000"/>
                </a:solidFill>
                <a:sym typeface="Wingdings" pitchFamily="2" charset="2"/>
              </a:rPr>
              <a:t>KHE2</a:t>
            </a:r>
          </a:p>
          <a:p>
            <a:pPr>
              <a:buFont typeface="Wingdings" pitchFamily="2" charset="2"/>
              <a:buNone/>
            </a:pPr>
            <a:r>
              <a:rPr lang="de-DE" alt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de-DE" sz="2000" dirty="0" smtClean="0">
                <a:solidFill>
                  <a:srgbClr val="FF0000"/>
                </a:solidFill>
                <a:sym typeface="Wingdings" pitchFamily="2" charset="2"/>
              </a:rPr>
              <a:t>    34 kW in KHE3</a:t>
            </a:r>
          </a:p>
        </p:txBody>
      </p:sp>
      <p:sp>
        <p:nvSpPr>
          <p:cNvPr id="26" name="Rechteck 25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00298" y="214290"/>
            <a:ext cx="4725653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 Narrow"/>
              </a:rPr>
              <a:t>New KHE2 inserted in March 2013</a:t>
            </a:r>
            <a:endParaRPr lang="en-US" sz="24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764704"/>
            <a:ext cx="777135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Same geometrical design as present collimator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- except for sample plates out of OFHC-Cu and </a:t>
            </a:r>
            <a:r>
              <a:rPr lang="en-US" sz="2000" dirty="0" err="1" smtClean="0">
                <a:latin typeface="+mj-lt"/>
                <a:cs typeface="Arial Narrow"/>
              </a:rPr>
              <a:t>Glidcop</a:t>
            </a:r>
            <a:r>
              <a:rPr lang="en-US" sz="2000" dirty="0" smtClean="0">
                <a:latin typeface="+mj-lt"/>
                <a:cs typeface="Arial Narrow"/>
              </a:rPr>
              <a:t> (4 mm thick)</a:t>
            </a:r>
            <a:endParaRPr lang="en-US" sz="2000" dirty="0">
              <a:latin typeface="+mj-lt"/>
              <a:cs typeface="Arial Narrow"/>
            </a:endParaRP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387868" y="1943884"/>
            <a:ext cx="4149725" cy="1873250"/>
            <a:chOff x="748" y="2976"/>
            <a:chExt cx="2614" cy="1180"/>
          </a:xfrm>
        </p:grpSpPr>
        <p:pic>
          <p:nvPicPr>
            <p:cNvPr id="5" name="Picture 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72" y="2980"/>
              <a:ext cx="1155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34"/>
            <p:cNvSpPr>
              <a:spLocks noChangeArrowheads="1"/>
            </p:cNvSpPr>
            <p:nvPr/>
          </p:nvSpPr>
          <p:spPr bwMode="auto">
            <a:xfrm>
              <a:off x="2154" y="3996"/>
              <a:ext cx="1208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748" y="2976"/>
              <a:ext cx="2585" cy="945"/>
              <a:chOff x="748" y="2976"/>
              <a:chExt cx="2585" cy="945"/>
            </a:xfrm>
          </p:grpSpPr>
          <p:sp>
            <p:nvSpPr>
              <p:cNvPr id="8" name="Rectangle 36"/>
              <p:cNvSpPr>
                <a:spLocks noChangeArrowheads="1"/>
              </p:cNvSpPr>
              <p:nvPr/>
            </p:nvSpPr>
            <p:spPr bwMode="auto">
              <a:xfrm>
                <a:off x="2124" y="2976"/>
                <a:ext cx="1209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37"/>
              <p:cNvSpPr>
                <a:spLocks noChangeArrowheads="1"/>
              </p:cNvSpPr>
              <p:nvPr/>
            </p:nvSpPr>
            <p:spPr bwMode="auto">
              <a:xfrm>
                <a:off x="2224" y="3203"/>
                <a:ext cx="45" cy="7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38"/>
              <p:cNvSpPr>
                <a:spLocks noChangeShapeType="1"/>
              </p:cNvSpPr>
              <p:nvPr/>
            </p:nvSpPr>
            <p:spPr bwMode="auto">
              <a:xfrm flipV="1">
                <a:off x="1701" y="3566"/>
                <a:ext cx="431" cy="5"/>
              </a:xfrm>
              <a:prstGeom prst="line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" name="Text Box 39"/>
              <p:cNvSpPr txBox="1">
                <a:spLocks noChangeArrowheads="1"/>
              </p:cNvSpPr>
              <p:nvPr/>
            </p:nvSpPr>
            <p:spPr bwMode="auto">
              <a:xfrm>
                <a:off x="748" y="3430"/>
                <a:ext cx="908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altLang="de-DE" b="1">
                    <a:solidFill>
                      <a:srgbClr val="3366FF"/>
                    </a:solidFill>
                  </a:rPr>
                  <a:t>590 MeV p</a:t>
                </a:r>
              </a:p>
            </p:txBody>
          </p:sp>
          <p:sp>
            <p:nvSpPr>
              <p:cNvPr id="12" name="Rectangle 40"/>
              <p:cNvSpPr>
                <a:spLocks noChangeArrowheads="1"/>
              </p:cNvSpPr>
              <p:nvPr/>
            </p:nvSpPr>
            <p:spPr bwMode="auto">
              <a:xfrm>
                <a:off x="2287" y="3203"/>
                <a:ext cx="23" cy="7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41"/>
              <p:cNvSpPr>
                <a:spLocks noChangeArrowheads="1"/>
              </p:cNvSpPr>
              <p:nvPr/>
            </p:nvSpPr>
            <p:spPr bwMode="auto">
              <a:xfrm>
                <a:off x="3192" y="3203"/>
                <a:ext cx="23" cy="7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42"/>
              <p:cNvSpPr>
                <a:spLocks noChangeArrowheads="1"/>
              </p:cNvSpPr>
              <p:nvPr/>
            </p:nvSpPr>
            <p:spPr bwMode="auto">
              <a:xfrm>
                <a:off x="2154" y="3453"/>
                <a:ext cx="1089" cy="2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16" name="Gerade Verbindung mit Pfeil 15"/>
          <p:cNvCxnSpPr/>
          <p:nvPr/>
        </p:nvCxnSpPr>
        <p:spPr bwMode="auto">
          <a:xfrm rot="16200000" flipH="1">
            <a:off x="2138099" y="1550975"/>
            <a:ext cx="714380" cy="6429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>
            <a:off x="2671997" y="1350845"/>
            <a:ext cx="1632234" cy="9534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387868" y="4256923"/>
            <a:ext cx="5014193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solidFill>
                  <a:srgbClr val="0000FF"/>
                </a:solidFill>
                <a:latin typeface="+mj-lt"/>
                <a:cs typeface="Arial Narrow"/>
              </a:rPr>
              <a:t>Idea</a:t>
            </a:r>
            <a:r>
              <a:rPr lang="de-CH" sz="2000" dirty="0" smtClean="0">
                <a:solidFill>
                  <a:srgbClr val="0000FF"/>
                </a:solidFill>
                <a:latin typeface="+mj-lt"/>
                <a:cs typeface="Arial Narrow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CH" sz="2000" dirty="0" smtClean="0">
                <a:latin typeface="+mj-lt"/>
                <a:cs typeface="Arial Narrow"/>
              </a:rPr>
              <a:t>after </a:t>
            </a:r>
            <a:r>
              <a:rPr lang="de-CH" sz="2000" dirty="0" err="1" smtClean="0">
                <a:latin typeface="+mj-lt"/>
                <a:cs typeface="Arial Narrow"/>
              </a:rPr>
              <a:t>irradiation</a:t>
            </a:r>
            <a:r>
              <a:rPr lang="de-CH" sz="2000" dirty="0">
                <a:latin typeface="+mj-lt"/>
                <a:cs typeface="Arial Narrow"/>
              </a:rPr>
              <a:t> </a:t>
            </a:r>
            <a:r>
              <a:rPr lang="en-US" sz="2000" dirty="0" smtClean="0">
                <a:latin typeface="+mj-lt"/>
                <a:cs typeface="Arial Narrow"/>
              </a:rPr>
              <a:t>cutting of samples 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with electrical discharge machine (EDM) for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 Narrow"/>
              </a:rPr>
              <a:t>tensile test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 Narrow"/>
              </a:rPr>
              <a:t>electrical resistivity </a:t>
            </a:r>
            <a:r>
              <a:rPr lang="en-US" sz="2000" dirty="0" smtClean="0">
                <a:latin typeface="+mj-lt"/>
                <a:cs typeface="Arial Narrow"/>
              </a:rPr>
              <a:t>measurement</a:t>
            </a:r>
            <a:endParaRPr lang="en-US" sz="2000" dirty="0">
              <a:latin typeface="+mj-lt"/>
              <a:cs typeface="Arial Narrow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 Narrow"/>
              </a:rPr>
              <a:t>thermal conductivity measurement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813851" y="5146969"/>
            <a:ext cx="2573461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dirty="0">
                <a:latin typeface="+mj-lt"/>
                <a:cs typeface="Arial Narrow"/>
              </a:rPr>
              <a:t> </a:t>
            </a:r>
            <a:r>
              <a:rPr lang="de-CH" dirty="0" smtClean="0">
                <a:latin typeface="+mj-lt"/>
                <a:cs typeface="Arial Narrow"/>
              </a:rPr>
              <a:t>  Plates </a:t>
            </a:r>
            <a:r>
              <a:rPr lang="de-CH" dirty="0" err="1" smtClean="0">
                <a:latin typeface="+mj-lt"/>
                <a:cs typeface="Arial Narrow"/>
              </a:rPr>
              <a:t>controlled</a:t>
            </a:r>
            <a:r>
              <a:rPr lang="de-CH" dirty="0" smtClean="0">
                <a:latin typeface="+mj-lt"/>
                <a:cs typeface="Arial Narrow"/>
              </a:rPr>
              <a:t> </a:t>
            </a:r>
            <a:r>
              <a:rPr lang="de-CH" dirty="0" err="1" smtClean="0">
                <a:latin typeface="+mj-lt"/>
                <a:cs typeface="Arial Narrow"/>
              </a:rPr>
              <a:t>by</a:t>
            </a:r>
            <a:r>
              <a:rPr lang="de-CH" dirty="0" smtClean="0">
                <a:latin typeface="+mj-lt"/>
                <a:cs typeface="Arial Narrow"/>
              </a:rPr>
              <a:t> TC</a:t>
            </a:r>
            <a:endParaRPr lang="en-US" dirty="0" err="1">
              <a:latin typeface="+mj-lt"/>
              <a:cs typeface="Arial Narrow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4191625" y="3689340"/>
            <a:ext cx="966931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</a:pPr>
            <a:r>
              <a:rPr lang="de-CH" dirty="0" err="1">
                <a:solidFill>
                  <a:srgbClr val="000000"/>
                </a:solidFill>
                <a:cs typeface="Arial Narrow"/>
              </a:rPr>
              <a:t>Glidcop</a:t>
            </a:r>
            <a:endParaRPr lang="de-CH" dirty="0">
              <a:solidFill>
                <a:srgbClr val="000000"/>
              </a:solidFill>
              <a:cs typeface="Arial Narrow"/>
            </a:endParaRPr>
          </a:p>
        </p:txBody>
      </p:sp>
      <p:cxnSp>
        <p:nvCxnSpPr>
          <p:cNvPr id="24" name="Gerade Verbindung mit Pfeil 23"/>
          <p:cNvCxnSpPr/>
          <p:nvPr/>
        </p:nvCxnSpPr>
        <p:spPr bwMode="auto">
          <a:xfrm flipV="1">
            <a:off x="4788024" y="3689340"/>
            <a:ext cx="1512168" cy="1277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 flipV="1">
            <a:off x="4788024" y="3312181"/>
            <a:ext cx="1449166" cy="5033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Rechteck 34"/>
          <p:cNvSpPr/>
          <p:nvPr/>
        </p:nvSpPr>
        <p:spPr>
          <a:xfrm>
            <a:off x="7984926" y="4256923"/>
            <a:ext cx="1210588" cy="373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</a:pPr>
            <a:r>
              <a:rPr lang="de-CH" dirty="0" smtClean="0">
                <a:solidFill>
                  <a:srgbClr val="000000"/>
                </a:solidFill>
                <a:cs typeface="Arial Narrow"/>
              </a:rPr>
              <a:t>OFHC-</a:t>
            </a:r>
            <a:r>
              <a:rPr lang="de-CH" dirty="0" err="1" smtClean="0">
                <a:solidFill>
                  <a:srgbClr val="000000"/>
                </a:solidFill>
                <a:cs typeface="Arial Narrow"/>
              </a:rPr>
              <a:t>Cu</a:t>
            </a:r>
            <a:endParaRPr lang="de-CH" dirty="0">
              <a:solidFill>
                <a:srgbClr val="000000"/>
              </a:solidFill>
              <a:cs typeface="Arial Narrow"/>
            </a:endParaRPr>
          </a:p>
        </p:txBody>
      </p:sp>
      <p:cxnSp>
        <p:nvCxnSpPr>
          <p:cNvPr id="30" name="Gerade Verbindung mit Pfeil 29"/>
          <p:cNvCxnSpPr/>
          <p:nvPr/>
        </p:nvCxnSpPr>
        <p:spPr bwMode="auto">
          <a:xfrm flipH="1" flipV="1">
            <a:off x="7372670" y="3372992"/>
            <a:ext cx="1224512" cy="8188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Gerade Verbindung mit Pfeil 32"/>
          <p:cNvCxnSpPr/>
          <p:nvPr/>
        </p:nvCxnSpPr>
        <p:spPr bwMode="auto">
          <a:xfrm flipH="1" flipV="1">
            <a:off x="7266717" y="3853403"/>
            <a:ext cx="1306801" cy="3750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4940" y="1374307"/>
            <a:ext cx="3251249" cy="377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hteck 26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63688" y="214289"/>
            <a:ext cx="6724598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 Narrow"/>
              </a:rPr>
              <a:t>Inspection of new KHE2 in March 2014 (after 1 y)</a:t>
            </a:r>
            <a:endParaRPr lang="en-US" sz="24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2843" y="908720"/>
            <a:ext cx="7882607" cy="23698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Reason</a:t>
            </a:r>
            <a:r>
              <a:rPr lang="de-CH" sz="2000" dirty="0" smtClean="0">
                <a:latin typeface="+mj-lt"/>
                <a:cs typeface="Arial Narrow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CH" sz="2000" dirty="0" smtClean="0">
                <a:latin typeface="+mj-lt"/>
                <a:cs typeface="Arial Narrow"/>
              </a:rPr>
              <a:t>Check </a:t>
            </a:r>
            <a:r>
              <a:rPr lang="de-CH" sz="2000" dirty="0" err="1" smtClean="0">
                <a:latin typeface="+mj-lt"/>
                <a:cs typeface="Arial Narrow"/>
              </a:rPr>
              <a:t>of</a:t>
            </a:r>
            <a:r>
              <a:rPr lang="de-CH" sz="2000" dirty="0" smtClean="0">
                <a:latin typeface="+mj-lt"/>
                <a:cs typeface="Arial Narrow"/>
              </a:rPr>
              <a:t> sample </a:t>
            </a:r>
            <a:r>
              <a:rPr lang="de-CH" sz="2000" dirty="0" err="1" smtClean="0">
                <a:latin typeface="+mj-lt"/>
                <a:cs typeface="Arial Narrow"/>
              </a:rPr>
              <a:t>plates</a:t>
            </a:r>
            <a:endParaRPr lang="de-CH" sz="2000" dirty="0" smtClean="0">
              <a:latin typeface="+mj-lt"/>
              <a:cs typeface="Arial Narrow"/>
            </a:endParaRP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de-CH" sz="2000" dirty="0" err="1" smtClean="0">
                <a:latin typeface="+mj-lt"/>
                <a:cs typeface="Arial Narrow"/>
              </a:rPr>
              <a:t>indirectly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cooled</a:t>
            </a:r>
            <a:r>
              <a:rPr lang="de-CH" sz="2000" dirty="0" smtClean="0">
                <a:latin typeface="+mj-lt"/>
                <a:cs typeface="Arial Narrow"/>
              </a:rPr>
              <a:t> via </a:t>
            </a:r>
            <a:r>
              <a:rPr lang="de-CH" sz="2000" dirty="0" err="1" smtClean="0">
                <a:latin typeface="+mj-lt"/>
                <a:cs typeface="Arial Narrow"/>
              </a:rPr>
              <a:t>contact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provided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by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screws</a:t>
            </a:r>
            <a:endParaRPr lang="de-CH" sz="2000" dirty="0" smtClean="0">
              <a:latin typeface="+mj-lt"/>
              <a:cs typeface="Arial Narrow"/>
            </a:endParaRP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de-CH" sz="2000" dirty="0" err="1" smtClean="0">
                <a:latin typeface="+mj-lt"/>
                <a:cs typeface="Arial Narrow"/>
              </a:rPr>
              <a:t>get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quite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hot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inside</a:t>
            </a:r>
            <a:r>
              <a:rPr lang="de-CH" sz="2000" dirty="0" smtClean="0">
                <a:latin typeface="+mj-lt"/>
                <a:cs typeface="Arial Narrow"/>
              </a:rPr>
              <a:t>: ~ 750 </a:t>
            </a:r>
            <a:r>
              <a:rPr lang="de-CH" sz="2000" baseline="30000" dirty="0" err="1" smtClean="0">
                <a:latin typeface="+mj-lt"/>
                <a:cs typeface="Arial Narrow"/>
              </a:rPr>
              <a:t>o</a:t>
            </a:r>
            <a:r>
              <a:rPr lang="de-CH" sz="2000" dirty="0" err="1" smtClean="0">
                <a:latin typeface="+mj-lt"/>
                <a:cs typeface="Arial Narrow"/>
              </a:rPr>
              <a:t>C</a:t>
            </a:r>
            <a:endParaRPr lang="de-CH" sz="2000" dirty="0" smtClean="0">
              <a:latin typeface="+mj-lt"/>
              <a:cs typeface="Arial Narrow"/>
            </a:endParaRPr>
          </a:p>
          <a:p>
            <a:pPr marL="342900" indent="-342900">
              <a:lnSpc>
                <a:spcPct val="110000"/>
              </a:lnSpc>
              <a:buFontTx/>
              <a:buChar char="-"/>
            </a:pPr>
            <a:endParaRPr lang="en-US" sz="2000" dirty="0" smtClean="0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KHE2 is in good shape: clean (except for some carbon from Target E)</a:t>
            </a:r>
            <a:endParaRPr lang="en-US" sz="2000" dirty="0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latin typeface="+mj-lt"/>
              <a:cs typeface="Arial Narrow"/>
            </a:endParaRPr>
          </a:p>
        </p:txBody>
      </p:sp>
      <p:pic>
        <p:nvPicPr>
          <p:cNvPr id="12291" name="Picture 3" descr="G:\Gruppe_8591\02_PSI_Projects\Hochstromausbau-3mA\KHE2_Inspektion-2014\Zahn 1\180-1-Img05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18131" r="31477" b="15928"/>
          <a:stretch/>
        </p:blipFill>
        <p:spPr bwMode="auto">
          <a:xfrm>
            <a:off x="539552" y="2996952"/>
            <a:ext cx="3096344" cy="321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187623" y="6228045"/>
            <a:ext cx="1596591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entry</a:t>
            </a:r>
            <a:r>
              <a:rPr lang="de-CH" sz="2000" dirty="0" smtClean="0">
                <a:latin typeface="+mj-lt"/>
                <a:cs typeface="Arial Narrow"/>
              </a:rPr>
              <a:t> (</a:t>
            </a:r>
            <a:r>
              <a:rPr lang="de-CH" sz="2000" dirty="0" err="1" smtClean="0">
                <a:latin typeface="+mj-lt"/>
                <a:cs typeface="Arial Narrow"/>
              </a:rPr>
              <a:t>vertical</a:t>
            </a:r>
            <a:r>
              <a:rPr lang="de-CH" sz="1700" dirty="0" smtClean="0">
                <a:latin typeface="Arial Narrow"/>
                <a:cs typeface="Arial Narrow"/>
              </a:rPr>
              <a:t>)</a:t>
            </a:r>
            <a:endParaRPr lang="en-US" sz="1700" dirty="0" err="1">
              <a:latin typeface="Arial Narrow"/>
              <a:cs typeface="Arial Narrow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0112" y="6248207"/>
            <a:ext cx="1452321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exit</a:t>
            </a:r>
            <a:r>
              <a:rPr lang="de-CH" sz="2000" dirty="0" smtClean="0">
                <a:latin typeface="+mj-lt"/>
                <a:cs typeface="Arial Narrow"/>
              </a:rPr>
              <a:t> (</a:t>
            </a:r>
            <a:r>
              <a:rPr lang="de-CH" sz="2000" dirty="0" err="1" smtClean="0">
                <a:latin typeface="+mj-lt"/>
                <a:cs typeface="Arial Narrow"/>
              </a:rPr>
              <a:t>vertical</a:t>
            </a:r>
            <a:r>
              <a:rPr lang="de-CH" sz="2000" dirty="0" smtClean="0">
                <a:latin typeface="+mj-lt"/>
                <a:cs typeface="Arial Narrow"/>
              </a:rPr>
              <a:t>)</a:t>
            </a:r>
            <a:endParaRPr lang="en-US" sz="2000" dirty="0" err="1">
              <a:latin typeface="+mj-lt"/>
              <a:cs typeface="Arial Narrow"/>
            </a:endParaRPr>
          </a:p>
        </p:txBody>
      </p:sp>
      <p:pic>
        <p:nvPicPr>
          <p:cNvPr id="12294" name="Picture 6" descr="G:\Gruppe_8591\02_PSI_Projects\Hochstromausbau-3mA\KHE2_Inspektion-2014\Zahn 6\90-6-Img06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0036" r="30250" b="12658"/>
          <a:stretch/>
        </p:blipFill>
        <p:spPr bwMode="auto">
          <a:xfrm>
            <a:off x="4427984" y="2995719"/>
            <a:ext cx="3211433" cy="327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733357" y="4321572"/>
            <a:ext cx="1410643" cy="5858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dirty="0" err="1" smtClean="0">
                <a:latin typeface="+mj-lt"/>
                <a:cs typeface="Arial Narrow"/>
              </a:rPr>
              <a:t>wipe</a:t>
            </a:r>
            <a:r>
              <a:rPr lang="de-CH" dirty="0" smtClean="0">
                <a:latin typeface="+mj-lt"/>
                <a:cs typeface="Arial Narrow"/>
              </a:rPr>
              <a:t> </a:t>
            </a:r>
            <a:r>
              <a:rPr lang="de-CH" dirty="0" err="1" smtClean="0">
                <a:latin typeface="+mj-lt"/>
                <a:cs typeface="Arial Narrow"/>
              </a:rPr>
              <a:t>test</a:t>
            </a:r>
            <a:r>
              <a:rPr lang="de-CH" dirty="0" smtClean="0">
                <a:latin typeface="+mj-lt"/>
                <a:cs typeface="Arial Narrow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CH" dirty="0" err="1" smtClean="0">
                <a:latin typeface="+mj-lt"/>
                <a:cs typeface="Arial Narrow"/>
              </a:rPr>
              <a:t>contains</a:t>
            </a:r>
            <a:r>
              <a:rPr lang="de-CH" dirty="0" smtClean="0">
                <a:latin typeface="+mj-lt"/>
                <a:cs typeface="Arial Narrow"/>
              </a:rPr>
              <a:t> Be-7</a:t>
            </a:r>
            <a:endParaRPr lang="en-US" dirty="0" err="1">
              <a:latin typeface="+mj-lt"/>
              <a:cs typeface="Arial Narrow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3455" y="756522"/>
            <a:ext cx="81369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cs typeface="Arial Narrow"/>
              </a:rPr>
              <a:t>Problem: some screws from the front sample plates are loose! </a:t>
            </a:r>
            <a:endParaRPr lang="en-US" sz="2000" dirty="0" smtClean="0">
              <a:solidFill>
                <a:srgbClr val="000000"/>
              </a:solidFill>
              <a:cs typeface="Arial Narrow"/>
            </a:endParaRPr>
          </a:p>
          <a:p>
            <a:pPr lvl="0">
              <a:lnSpc>
                <a:spcPct val="110000"/>
              </a:lnSpc>
            </a:pPr>
            <a:r>
              <a:rPr lang="de-CH" sz="2000" dirty="0">
                <a:solidFill>
                  <a:srgbClr val="000000"/>
                </a:solidFill>
                <a:cs typeface="Arial Narrow"/>
              </a:rPr>
              <a:t> </a:t>
            </a:r>
            <a:r>
              <a:rPr lang="de-CH" sz="2000" dirty="0" smtClean="0">
                <a:solidFill>
                  <a:srgbClr val="000000"/>
                </a:solidFill>
                <a:cs typeface="Arial Narrow"/>
              </a:rPr>
              <a:t>               </a:t>
            </a:r>
            <a:r>
              <a:rPr lang="de-CH" sz="2000" dirty="0" err="1" smtClean="0">
                <a:solidFill>
                  <a:srgbClr val="000000"/>
                </a:solidFill>
                <a:cs typeface="Arial Narrow"/>
              </a:rPr>
              <a:t>one</a:t>
            </a:r>
            <a:r>
              <a:rPr lang="de-CH" sz="2000" dirty="0" smtClean="0">
                <a:solidFill>
                  <a:srgbClr val="000000"/>
                </a:solidFill>
                <a:cs typeface="Arial Narrow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cs typeface="Arial Narrow"/>
              </a:rPr>
              <a:t>came</a:t>
            </a:r>
            <a:r>
              <a:rPr lang="de-CH" sz="2000" dirty="0" smtClean="0">
                <a:solidFill>
                  <a:srgbClr val="000000"/>
                </a:solidFill>
                <a:cs typeface="Arial Narrow"/>
              </a:rPr>
              <a:t> 4 mm out </a:t>
            </a:r>
            <a:r>
              <a:rPr lang="de-CH" sz="2000" dirty="0" smtClean="0">
                <a:solidFill>
                  <a:srgbClr val="000000"/>
                </a:solidFill>
                <a:cs typeface="Arial Narrow"/>
                <a:sym typeface="Wingdings" panose="05000000000000000000" pitchFamily="2" charset="2"/>
              </a:rPr>
              <a:t> 4 </a:t>
            </a:r>
            <a:r>
              <a:rPr lang="de-CH" sz="2000" dirty="0" err="1" smtClean="0">
                <a:solidFill>
                  <a:srgbClr val="000000"/>
                </a:solidFill>
                <a:cs typeface="Arial Narrow"/>
                <a:sym typeface="Wingdings" panose="05000000000000000000" pitchFamily="2" charset="2"/>
              </a:rPr>
              <a:t>full</a:t>
            </a:r>
            <a:r>
              <a:rPr lang="de-CH" sz="2000" dirty="0" smtClean="0">
                <a:solidFill>
                  <a:srgbClr val="000000"/>
                </a:solidFill>
                <a:cs typeface="Arial Narrow"/>
                <a:sym typeface="Wingdings" panose="05000000000000000000" pitchFamily="2" charset="2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cs typeface="Arial Narrow"/>
                <a:sym typeface="Wingdings" panose="05000000000000000000" pitchFamily="2" charset="2"/>
              </a:rPr>
              <a:t>turns</a:t>
            </a:r>
            <a:endParaRPr lang="en-US" sz="2000" dirty="0">
              <a:solidFill>
                <a:srgbClr val="000000"/>
              </a:solidFill>
              <a:cs typeface="Arial Narrow"/>
            </a:endParaRPr>
          </a:p>
          <a:p>
            <a:pPr lvl="0">
              <a:lnSpc>
                <a:spcPct val="110000"/>
              </a:lnSpc>
            </a:pPr>
            <a:endParaRPr lang="en-US" sz="2000" dirty="0">
              <a:solidFill>
                <a:srgbClr val="000000"/>
              </a:solidFill>
              <a:cs typeface="Arial Narrow"/>
            </a:endParaRPr>
          </a:p>
          <a:p>
            <a:pPr lvl="0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cs typeface="Arial Narrow"/>
              </a:rPr>
              <a:t>Reason: probably vibration </a:t>
            </a:r>
            <a:r>
              <a:rPr lang="en-US" sz="2000" dirty="0" smtClean="0">
                <a:solidFill>
                  <a:srgbClr val="000000"/>
                </a:solidFill>
                <a:cs typeface="Arial Narrow"/>
              </a:rPr>
              <a:t>from </a:t>
            </a:r>
            <a:r>
              <a:rPr lang="en-US" sz="2000" dirty="0">
                <a:solidFill>
                  <a:srgbClr val="000000"/>
                </a:solidFill>
                <a:cs typeface="Arial Narrow"/>
              </a:rPr>
              <a:t>the inlet water tube</a:t>
            </a:r>
          </a:p>
          <a:p>
            <a:pPr lvl="0">
              <a:lnSpc>
                <a:spcPct val="110000"/>
              </a:lnSpc>
            </a:pPr>
            <a:endParaRPr lang="en-US" sz="2000" dirty="0">
              <a:solidFill>
                <a:srgbClr val="000000"/>
              </a:solidFill>
              <a:cs typeface="Arial Narrow"/>
            </a:endParaRPr>
          </a:p>
          <a:p>
            <a:pPr lvl="0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cs typeface="Arial Narrow"/>
              </a:rPr>
              <a:t>Procedure: </a:t>
            </a:r>
          </a:p>
          <a:p>
            <a:pPr lvl="0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cs typeface="Arial Narrow"/>
              </a:rPr>
              <a:t>- Diaphragm has to be removed by the manipulator</a:t>
            </a:r>
          </a:p>
          <a:p>
            <a:pPr lvl="0"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  <a:cs typeface="Arial Narrow"/>
              </a:rPr>
              <a:t>- Tighten </a:t>
            </a:r>
            <a:r>
              <a:rPr lang="en-US" sz="2000" dirty="0">
                <a:solidFill>
                  <a:srgbClr val="000000"/>
                </a:solidFill>
                <a:cs typeface="Arial Narrow"/>
              </a:rPr>
              <a:t>with larger clamping momentum (5 instead </a:t>
            </a:r>
            <a:r>
              <a:rPr lang="en-US" sz="2000" dirty="0" smtClean="0">
                <a:solidFill>
                  <a:srgbClr val="000000"/>
                </a:solidFill>
                <a:cs typeface="Arial Narrow"/>
              </a:rPr>
              <a:t>3 </a:t>
            </a:r>
            <a:r>
              <a:rPr lang="en-US" sz="2000" dirty="0">
                <a:solidFill>
                  <a:srgbClr val="000000"/>
                </a:solidFill>
                <a:cs typeface="Arial Narrow"/>
              </a:rPr>
              <a:t>Nm</a:t>
            </a:r>
            <a:r>
              <a:rPr lang="en-US" sz="2000" dirty="0" smtClean="0">
                <a:solidFill>
                  <a:srgbClr val="000000"/>
                </a:solidFill>
                <a:cs typeface="Arial Narrow"/>
              </a:rPr>
              <a:t>)</a:t>
            </a:r>
            <a:endParaRPr lang="en-US" sz="2000" dirty="0">
              <a:solidFill>
                <a:srgbClr val="000000"/>
              </a:solidFill>
              <a:cs typeface="Arial Narrow"/>
            </a:endParaRPr>
          </a:p>
          <a:p>
            <a:pPr lvl="0">
              <a:lnSpc>
                <a:spcPct val="110000"/>
              </a:lnSpc>
            </a:pPr>
            <a:r>
              <a:rPr lang="de-CH" sz="2000" dirty="0" smtClean="0">
                <a:solidFill>
                  <a:srgbClr val="000000"/>
                </a:solidFill>
                <a:cs typeface="Arial Narrow"/>
                <a:sym typeface="Wingdings" panose="05000000000000000000" pitchFamily="2" charset="2"/>
              </a:rPr>
              <a:t> </a:t>
            </a:r>
            <a:r>
              <a:rPr lang="de-CH" sz="2000" dirty="0" smtClean="0">
                <a:solidFill>
                  <a:srgbClr val="FF0000"/>
                </a:solidFill>
                <a:cs typeface="Arial Narrow"/>
                <a:sym typeface="Wingdings" panose="05000000000000000000" pitchFamily="2" charset="2"/>
              </a:rPr>
              <a:t>all </a:t>
            </a:r>
            <a:r>
              <a:rPr lang="de-CH" sz="2000" dirty="0" err="1" smtClean="0">
                <a:solidFill>
                  <a:srgbClr val="FF0000"/>
                </a:solidFill>
                <a:cs typeface="Arial Narrow"/>
                <a:sym typeface="Wingdings" panose="05000000000000000000" pitchFamily="2" charset="2"/>
              </a:rPr>
              <a:t>done</a:t>
            </a:r>
            <a:r>
              <a:rPr lang="de-CH" sz="2000" dirty="0" smtClean="0">
                <a:solidFill>
                  <a:srgbClr val="FF0000"/>
                </a:solidFill>
                <a:cs typeface="Arial Narrow"/>
                <a:sym typeface="Wingdings" panose="05000000000000000000" pitchFamily="2" charset="2"/>
              </a:rPr>
              <a:t> </a:t>
            </a:r>
            <a:r>
              <a:rPr lang="de-CH" sz="2000" dirty="0" err="1" smtClean="0">
                <a:solidFill>
                  <a:srgbClr val="FF0000"/>
                </a:solidFill>
                <a:cs typeface="Arial Narrow"/>
                <a:sym typeface="Wingdings" panose="05000000000000000000" pitchFamily="2" charset="2"/>
              </a:rPr>
              <a:t>with</a:t>
            </a:r>
            <a:r>
              <a:rPr lang="de-CH" sz="2000" dirty="0" smtClean="0">
                <a:solidFill>
                  <a:srgbClr val="FF0000"/>
                </a:solidFill>
                <a:cs typeface="Arial Narrow"/>
                <a:sym typeface="Wingdings" panose="05000000000000000000" pitchFamily="2" charset="2"/>
              </a:rPr>
              <a:t> remote </a:t>
            </a:r>
            <a:r>
              <a:rPr lang="de-CH" sz="2000" dirty="0" err="1" smtClean="0">
                <a:solidFill>
                  <a:srgbClr val="FF0000"/>
                </a:solidFill>
                <a:cs typeface="Arial Narrow"/>
                <a:sym typeface="Wingdings" panose="05000000000000000000" pitchFamily="2" charset="2"/>
              </a:rPr>
              <a:t>handling</a:t>
            </a:r>
            <a:endParaRPr lang="en-US" sz="2000" dirty="0" smtClean="0">
              <a:solidFill>
                <a:srgbClr val="FF0000"/>
              </a:solidFill>
              <a:cs typeface="Arial Narrow"/>
            </a:endParaRPr>
          </a:p>
        </p:txBody>
      </p:sp>
      <p:pic>
        <p:nvPicPr>
          <p:cNvPr id="4" name="Picture 7" descr="G:\Gruppe_8591\Bilder\2014_3_27-28_Inspektion-KHE2\IMG_79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t="15310"/>
          <a:stretch/>
        </p:blipFill>
        <p:spPr bwMode="auto">
          <a:xfrm>
            <a:off x="129012" y="3809188"/>
            <a:ext cx="3915605" cy="269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Gruppe_8591\02_PSI_Projects\Hochstromausbau-3mA\KHE2_Inspektion-2014\AUSWAHL\Auswahl Schrauben - PS\DSC_0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9" t="17086" r="28140" b="33260"/>
          <a:stretch/>
        </p:blipFill>
        <p:spPr bwMode="auto">
          <a:xfrm>
            <a:off x="5163209" y="3621864"/>
            <a:ext cx="3685742" cy="28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843808" y="219198"/>
            <a:ext cx="3323026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Unexpected</a:t>
            </a:r>
            <a:r>
              <a:rPr lang="de-CH" sz="24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observation</a:t>
            </a:r>
            <a:endParaRPr lang="en-US" sz="2400" dirty="0" err="1">
              <a:solidFill>
                <a:srgbClr val="FF0000"/>
              </a:solidFill>
              <a:latin typeface="+mj-lt"/>
              <a:cs typeface="Arial Narrow"/>
            </a:endParaRPr>
          </a:p>
        </p:txBody>
      </p:sp>
      <p:pic>
        <p:nvPicPr>
          <p:cNvPr id="7" name="Picture 5" descr="G:\Gruppe_8591\02_PSI_Projects\Hochstromausbau-3mA\KHE2_Inspektion-2014\PS-Eintritt-Blende\315-PSE-Img07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4" t="19065" r="33347" b="18012"/>
          <a:stretch/>
        </p:blipFill>
        <p:spPr bwMode="auto">
          <a:xfrm>
            <a:off x="7006080" y="806273"/>
            <a:ext cx="1842871" cy="29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03257314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39683" r="3739" b="39206"/>
          <a:stretch/>
        </p:blipFill>
        <p:spPr>
          <a:xfrm>
            <a:off x="322508" y="4910562"/>
            <a:ext cx="8294915" cy="144780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857488" y="142852"/>
            <a:ext cx="3321422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New design </a:t>
            </a:r>
            <a:r>
              <a:rPr lang="de-DE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for</a:t>
            </a: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 KHE2&amp;3</a:t>
            </a:r>
            <a:endParaRPr lang="de-DE" sz="24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28596" y="785794"/>
            <a:ext cx="786151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Larger opening allowed by beam transport calc. with TURTLE: + 25%</a:t>
            </a:r>
          </a:p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en-US" sz="2000" dirty="0" smtClean="0">
                <a:latin typeface="+mj-lt"/>
                <a:cs typeface="Arial Narrow"/>
                <a:sym typeface="Wingdings" pitchFamily="2" charset="2"/>
              </a:rPr>
              <a:t> increase in transmission: 68 %  71 %</a:t>
            </a:r>
          </a:p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en-US" sz="2000" dirty="0">
                <a:latin typeface="+mj-lt"/>
                <a:cs typeface="Arial Narrow"/>
                <a:sym typeface="Wingdings" pitchFamily="2" charset="2"/>
              </a:rPr>
              <a:t> </a:t>
            </a:r>
            <a:r>
              <a:rPr lang="en-US" sz="2000" dirty="0" smtClean="0">
                <a:latin typeface="+mj-lt"/>
                <a:cs typeface="Arial Narrow"/>
                <a:sym typeface="Wingdings" pitchFamily="2" charset="2"/>
              </a:rPr>
              <a:t>less energy deposit on KHE2&amp;3</a:t>
            </a:r>
            <a:endParaRPr lang="en-US" sz="2000" dirty="0">
              <a:solidFill>
                <a:srgbClr val="FF00FF"/>
              </a:solidFill>
              <a:latin typeface="+mj-lt"/>
              <a:cs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8596" y="1938988"/>
            <a:ext cx="666406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 Narrow"/>
              </a:rPr>
              <a:t>New design proposed: DP2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 Narrow"/>
              </a:rPr>
              <a:t> less energy deposit than current design: max. T = 302 </a:t>
            </a:r>
            <a:r>
              <a:rPr lang="en-US" sz="2000" baseline="30000" dirty="0" err="1" smtClean="0">
                <a:latin typeface="+mj-lt"/>
                <a:cs typeface="Arial Narrow"/>
              </a:rPr>
              <a:t>o</a:t>
            </a:r>
            <a:r>
              <a:rPr lang="en-US" sz="2000" dirty="0" err="1" smtClean="0">
                <a:latin typeface="+mj-lt"/>
                <a:cs typeface="Arial Narrow"/>
              </a:rPr>
              <a:t>C</a:t>
            </a:r>
            <a:endParaRPr lang="en-US" sz="2000" dirty="0">
              <a:latin typeface="+mj-lt"/>
              <a:cs typeface="Arial Narrow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57620" y="4143380"/>
            <a:ext cx="296556" cy="264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smtClean="0">
                <a:latin typeface="Arial Narrow"/>
                <a:cs typeface="Arial Narrow"/>
              </a:rPr>
              <a:t>PIC</a:t>
            </a:r>
            <a:endParaRPr lang="en-US" sz="1700" dirty="0">
              <a:latin typeface="Arial Narrow"/>
              <a:cs typeface="Arial Narrow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41827" y="1938988"/>
            <a:ext cx="928139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@ 3 </a:t>
            </a:r>
            <a:r>
              <a:rPr lang="en-US" sz="2000" dirty="0" err="1" smtClean="0">
                <a:latin typeface="+mj-lt"/>
                <a:cs typeface="Arial Narrow"/>
              </a:rPr>
              <a:t>mA</a:t>
            </a:r>
            <a:endParaRPr lang="en-US" sz="2000" dirty="0">
              <a:latin typeface="+mj-lt"/>
              <a:cs typeface="Arial Narrow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8596" y="4572008"/>
            <a:ext cx="269304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 Narrow"/>
              </a:rPr>
              <a:t> beam tilted by 1 </a:t>
            </a:r>
            <a:r>
              <a:rPr lang="en-US" sz="2000" dirty="0" err="1" smtClean="0">
                <a:latin typeface="+mj-lt"/>
                <a:cs typeface="Arial Narrow"/>
              </a:rPr>
              <a:t>mrad</a:t>
            </a:r>
            <a:r>
              <a:rPr lang="en-US" sz="2000" dirty="0" smtClean="0">
                <a:latin typeface="+mj-lt"/>
                <a:cs typeface="Arial Narrow"/>
              </a:rPr>
              <a:t>:</a:t>
            </a:r>
            <a:endParaRPr lang="en-US" sz="2000" dirty="0">
              <a:latin typeface="+mj-lt"/>
              <a:cs typeface="Arial Narrow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39365" r="2518" b="38730"/>
          <a:stretch/>
        </p:blipFill>
        <p:spPr>
          <a:xfrm>
            <a:off x="327199" y="2841240"/>
            <a:ext cx="8382000" cy="1502230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 bwMode="auto">
          <a:xfrm>
            <a:off x="5324404" y="4500772"/>
            <a:ext cx="316835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6664923" y="4532656"/>
            <a:ext cx="487313" cy="264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30 cm</a:t>
            </a:r>
            <a:endParaRPr lang="en-US" sz="1700" dirty="0" err="1">
              <a:latin typeface="Arial Narrow"/>
              <a:cs typeface="Arial Narrow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t="12062" r="95599" b="74661"/>
          <a:stretch/>
        </p:blipFill>
        <p:spPr>
          <a:xfrm>
            <a:off x="3792427" y="2712754"/>
            <a:ext cx="1355075" cy="36576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691680" y="2627050"/>
            <a:ext cx="464871" cy="264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KHE2</a:t>
            </a:r>
            <a:endParaRPr lang="en-US" sz="1700" dirty="0" err="1">
              <a:latin typeface="Arial Narrow"/>
              <a:cs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27793" y="2603667"/>
            <a:ext cx="464871" cy="264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KHE3</a:t>
            </a:r>
            <a:endParaRPr lang="en-US" sz="1700" dirty="0" err="1">
              <a:latin typeface="Arial Narrow"/>
              <a:cs typeface="Arial Narrow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61749" y="6370354"/>
            <a:ext cx="438940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smtClean="0">
                <a:latin typeface="+mj-lt"/>
                <a:cs typeface="Arial Narrow"/>
              </a:rPr>
              <a:t>max. T = 385 </a:t>
            </a:r>
            <a:r>
              <a:rPr lang="de-CH" sz="2000" baseline="30000" dirty="0" err="1" smtClean="0">
                <a:latin typeface="+mj-lt"/>
                <a:cs typeface="Arial Narrow"/>
              </a:rPr>
              <a:t>o</a:t>
            </a:r>
            <a:r>
              <a:rPr lang="de-CH" sz="2000" dirty="0" err="1" smtClean="0">
                <a:latin typeface="+mj-lt"/>
                <a:cs typeface="Arial Narrow"/>
              </a:rPr>
              <a:t>C</a:t>
            </a:r>
            <a:r>
              <a:rPr lang="de-CH" sz="2000" dirty="0" smtClean="0">
                <a:latin typeface="+mj-lt"/>
                <a:cs typeface="Arial Narrow"/>
              </a:rPr>
              <a:t> &lt; 405 </a:t>
            </a:r>
            <a:r>
              <a:rPr lang="de-CH" sz="2000" baseline="30000" dirty="0" err="1" smtClean="0">
                <a:latin typeface="+mj-lt"/>
                <a:cs typeface="Arial Narrow"/>
              </a:rPr>
              <a:t>o</a:t>
            </a:r>
            <a:r>
              <a:rPr lang="de-CH" sz="2000" dirty="0" err="1" smtClean="0">
                <a:latin typeface="+mj-lt"/>
                <a:cs typeface="Arial Narrow"/>
              </a:rPr>
              <a:t>C</a:t>
            </a:r>
            <a:r>
              <a:rPr lang="de-CH" sz="2000" dirty="0" smtClean="0">
                <a:latin typeface="+mj-lt"/>
                <a:cs typeface="Arial Narrow"/>
              </a:rPr>
              <a:t> (</a:t>
            </a:r>
            <a:r>
              <a:rPr lang="de-CH" sz="2000" dirty="0" err="1" smtClean="0">
                <a:latin typeface="+mj-lt"/>
                <a:cs typeface="Arial Narrow"/>
              </a:rPr>
              <a:t>temp</a:t>
            </a:r>
            <a:r>
              <a:rPr lang="de-CH" sz="2000" dirty="0" smtClean="0">
                <a:latin typeface="+mj-lt"/>
                <a:cs typeface="Arial Narrow"/>
              </a:rPr>
              <a:t>. </a:t>
            </a:r>
            <a:r>
              <a:rPr lang="de-CH" sz="2000" dirty="0" err="1" smtClean="0">
                <a:latin typeface="+mj-lt"/>
                <a:cs typeface="Arial Narrow"/>
              </a:rPr>
              <a:t>limit</a:t>
            </a:r>
            <a:r>
              <a:rPr lang="de-CH" sz="1700" dirty="0" smtClean="0">
                <a:latin typeface="Arial Narrow"/>
                <a:cs typeface="Arial Narrow"/>
              </a:rPr>
              <a:t>)</a:t>
            </a:r>
            <a:endParaRPr lang="en-US" sz="1700" dirty="0" err="1">
              <a:latin typeface="Arial Narrow"/>
              <a:cs typeface="Arial Narrow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25" descr="STIP03"/>
          <p:cNvPicPr>
            <a:picLocks noChangeAspect="1" noChangeArrowheads="1"/>
          </p:cNvPicPr>
          <p:nvPr/>
        </p:nvPicPr>
        <p:blipFill>
          <a:blip r:embed="rId3"/>
          <a:srcRect l="20195" t="5829" r="21043" b="11853"/>
          <a:stretch>
            <a:fillRect/>
          </a:stretch>
        </p:blipFill>
        <p:spPr bwMode="auto">
          <a:xfrm>
            <a:off x="6084888" y="1082204"/>
            <a:ext cx="28797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26"/>
          <p:cNvSpPr txBox="1">
            <a:spLocks noChangeArrowheads="1"/>
          </p:cNvSpPr>
          <p:nvPr/>
        </p:nvSpPr>
        <p:spPr bwMode="auto">
          <a:xfrm>
            <a:off x="6011863" y="764704"/>
            <a:ext cx="289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de-DE" dirty="0"/>
              <a:t>CAD </a:t>
            </a:r>
            <a:r>
              <a:rPr lang="en-US" altLang="de-DE" dirty="0" smtClean="0"/>
              <a:t>Illustration (half tube)</a:t>
            </a:r>
            <a:endParaRPr lang="en-US" altLang="de-DE" dirty="0"/>
          </a:p>
        </p:txBody>
      </p:sp>
      <p:sp>
        <p:nvSpPr>
          <p:cNvPr id="24583" name="Text Box 27"/>
          <p:cNvSpPr txBox="1">
            <a:spLocks noChangeArrowheads="1"/>
          </p:cNvSpPr>
          <p:nvPr/>
        </p:nvSpPr>
        <p:spPr bwMode="auto">
          <a:xfrm>
            <a:off x="3761153" y="158750"/>
            <a:ext cx="1555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2400" dirty="0" smtClean="0">
                <a:solidFill>
                  <a:srgbClr val="FF0000"/>
                </a:solidFill>
              </a:rPr>
              <a:t>Samples?</a:t>
            </a:r>
            <a:endParaRPr lang="de-CH" altLang="de-DE" sz="2400" dirty="0">
              <a:solidFill>
                <a:srgbClr val="FF0000"/>
              </a:solidFill>
            </a:endParaRPr>
          </a:p>
        </p:txBody>
      </p:sp>
      <p:sp>
        <p:nvSpPr>
          <p:cNvPr id="24585" name="Text Box 29"/>
          <p:cNvSpPr txBox="1">
            <a:spLocks noChangeArrowheads="1"/>
          </p:cNvSpPr>
          <p:nvPr/>
        </p:nvSpPr>
        <p:spPr bwMode="auto">
          <a:xfrm>
            <a:off x="395327" y="2166190"/>
            <a:ext cx="3929281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000" b="1" dirty="0" err="1" smtClean="0">
                <a:solidFill>
                  <a:srgbClr val="FF0000"/>
                </a:solidFill>
              </a:rPr>
              <a:t>If</a:t>
            </a:r>
            <a:r>
              <a:rPr lang="de-DE" altLang="de-DE" sz="2000" dirty="0" smtClean="0">
                <a:solidFill>
                  <a:srgbClr val="FF0000"/>
                </a:solidFill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</a:rPr>
              <a:t>samples</a:t>
            </a:r>
            <a:r>
              <a:rPr lang="de-DE" altLang="de-DE" sz="2000" dirty="0" smtClean="0">
                <a:solidFill>
                  <a:srgbClr val="FF0000"/>
                </a:solidFill>
              </a:rPr>
              <a:t> in </a:t>
            </a:r>
            <a:r>
              <a:rPr lang="de-DE" altLang="de-DE" sz="2000" dirty="0" err="1" smtClean="0">
                <a:solidFill>
                  <a:srgbClr val="FF0000"/>
                </a:solidFill>
              </a:rPr>
              <a:t>tube</a:t>
            </a:r>
            <a:r>
              <a:rPr lang="de-DE" altLang="de-DE" sz="2000" dirty="0" smtClean="0">
                <a:solidFill>
                  <a:srgbClr val="FF0000"/>
                </a:solidFill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</a:rPr>
              <a:t>survived</a:t>
            </a:r>
            <a:r>
              <a:rPr lang="de-DE" altLang="de-DE" sz="2000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tensile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test</a:t>
            </a:r>
            <a:endParaRPr lang="de-DE" alt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electrical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resistivity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measurement</a:t>
            </a:r>
            <a:endParaRPr lang="de-DE" alt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therm</a:t>
            </a:r>
            <a:r>
              <a:rPr lang="de-DE" altLang="de-DE" dirty="0"/>
              <a:t>. </a:t>
            </a:r>
            <a:r>
              <a:rPr lang="de-DE" altLang="de-DE" dirty="0" err="1"/>
              <a:t>conductivity</a:t>
            </a:r>
            <a:r>
              <a:rPr lang="de-DE" altLang="de-DE" dirty="0"/>
              <a:t> </a:t>
            </a:r>
            <a:r>
              <a:rPr lang="de-DE" altLang="de-DE" dirty="0" err="1" smtClean="0"/>
              <a:t>measurement</a:t>
            </a:r>
            <a:endParaRPr lang="de-DE" altLang="de-DE" dirty="0"/>
          </a:p>
        </p:txBody>
      </p:sp>
      <p:sp>
        <p:nvSpPr>
          <p:cNvPr id="24586" name="Text Box 30"/>
          <p:cNvSpPr txBox="1">
            <a:spLocks noChangeArrowheads="1"/>
          </p:cNvSpPr>
          <p:nvPr/>
        </p:nvSpPr>
        <p:spPr bwMode="auto">
          <a:xfrm>
            <a:off x="349196" y="738773"/>
            <a:ext cx="55072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2000" dirty="0" smtClean="0">
                <a:solidFill>
                  <a:srgbClr val="0000FF"/>
                </a:solidFill>
              </a:rPr>
              <a:t>a) Sample </a:t>
            </a:r>
            <a:r>
              <a:rPr lang="de-CH" altLang="de-DE" sz="2000" dirty="0">
                <a:solidFill>
                  <a:srgbClr val="0000FF"/>
                </a:solidFill>
              </a:rPr>
              <a:t>in SINQ-Target </a:t>
            </a:r>
            <a:r>
              <a:rPr lang="de-CH" altLang="de-DE" sz="2000" dirty="0" smtClean="0">
                <a:solidFill>
                  <a:srgbClr val="0000FF"/>
                </a:solidFill>
              </a:rPr>
              <a:t>(</a:t>
            </a:r>
            <a:r>
              <a:rPr lang="de-CH" altLang="de-DE" sz="2000" dirty="0">
                <a:solidFill>
                  <a:srgbClr val="0000FF"/>
                </a:solidFill>
              </a:rPr>
              <a:t>STIPVI): 2011-2012</a:t>
            </a:r>
          </a:p>
          <a:p>
            <a:r>
              <a:rPr lang="de-CH" altLang="de-DE" sz="2000" dirty="0" err="1"/>
              <a:t>filled</a:t>
            </a:r>
            <a:r>
              <a:rPr lang="de-CH" altLang="de-DE" sz="2000" dirty="0"/>
              <a:t> </a:t>
            </a:r>
            <a:r>
              <a:rPr lang="de-CH" altLang="de-DE" sz="2000" dirty="0" err="1"/>
              <a:t>with</a:t>
            </a:r>
            <a:r>
              <a:rPr lang="de-CH" altLang="de-DE" sz="2000" dirty="0"/>
              <a:t> </a:t>
            </a:r>
            <a:r>
              <a:rPr lang="de-CH" altLang="de-DE" sz="2000" dirty="0" err="1"/>
              <a:t>Cu</a:t>
            </a:r>
            <a:r>
              <a:rPr lang="de-CH" altLang="de-DE" sz="2000" dirty="0"/>
              <a:t> und </a:t>
            </a:r>
            <a:r>
              <a:rPr lang="de-CH" altLang="de-DE" sz="2000" dirty="0" err="1" smtClean="0"/>
              <a:t>Glidcop</a:t>
            </a:r>
            <a:r>
              <a:rPr lang="de-CH" altLang="de-DE" sz="2000" dirty="0"/>
              <a:t> </a:t>
            </a:r>
            <a:r>
              <a:rPr lang="de-CH" altLang="de-DE" sz="2000" dirty="0" smtClean="0"/>
              <a:t>+ </a:t>
            </a:r>
            <a:r>
              <a:rPr lang="de-CH" altLang="de-DE" sz="2000" dirty="0"/>
              <a:t>1 </a:t>
            </a:r>
            <a:r>
              <a:rPr lang="de-CH" altLang="de-DE" sz="2000" dirty="0" err="1" smtClean="0"/>
              <a:t>thermocouple</a:t>
            </a:r>
            <a:endParaRPr lang="de-CH" altLang="de-DE" sz="2000" dirty="0"/>
          </a:p>
        </p:txBody>
      </p:sp>
      <p:sp>
        <p:nvSpPr>
          <p:cNvPr id="21" name="Textfeld 20"/>
          <p:cNvSpPr txBox="1"/>
          <p:nvPr/>
        </p:nvSpPr>
        <p:spPr>
          <a:xfrm>
            <a:off x="412044" y="1556792"/>
            <a:ext cx="4655121" cy="609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+mj-lt"/>
                <a:cs typeface="Arial Narrow"/>
              </a:rPr>
              <a:t> Sample tubes will be taken out in June 2014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dirty="0">
                <a:latin typeface="+mj-lt"/>
                <a:cs typeface="Arial Narrow"/>
              </a:rPr>
              <a:t> </a:t>
            </a:r>
            <a:r>
              <a:rPr lang="en-US" dirty="0" smtClean="0">
                <a:latin typeface="+mj-lt"/>
                <a:cs typeface="Arial Narrow"/>
              </a:rPr>
              <a:t>Cutting of tube in hot cell (when?)</a:t>
            </a:r>
            <a:endParaRPr lang="en-US" dirty="0">
              <a:latin typeface="+mj-lt"/>
              <a:cs typeface="Arial Narrow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1520" y="6021288"/>
            <a:ext cx="4498026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smtClean="0">
                <a:solidFill>
                  <a:srgbClr val="FF0000"/>
                </a:solidFill>
                <a:latin typeface="+mj-lt"/>
                <a:cs typeface="Arial Narrow"/>
              </a:rPr>
              <a:t>Setup </a:t>
            </a:r>
            <a:r>
              <a:rPr lang="de-CH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for</a:t>
            </a:r>
            <a:r>
              <a:rPr lang="de-CH" sz="2000" dirty="0" smtClean="0">
                <a:solidFill>
                  <a:srgbClr val="FF0000"/>
                </a:solidFill>
                <a:latin typeface="+mj-lt"/>
                <a:cs typeface="Arial Narrow"/>
              </a:rPr>
              <a:t> remote </a:t>
            </a:r>
            <a:r>
              <a:rPr lang="de-CH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handling</a:t>
            </a:r>
            <a:r>
              <a:rPr lang="de-CH" sz="2000" dirty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CH" sz="2000" dirty="0" smtClean="0">
                <a:solidFill>
                  <a:srgbClr val="FF0000"/>
                </a:solidFill>
                <a:latin typeface="+mj-lt"/>
                <a:cs typeface="Arial Narrow"/>
              </a:rPr>
              <a:t>not </a:t>
            </a:r>
            <a:r>
              <a:rPr lang="de-CH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yet</a:t>
            </a:r>
            <a:r>
              <a:rPr lang="de-CH" sz="2000" dirty="0" smtClean="0">
                <a:solidFill>
                  <a:srgbClr val="FF0000"/>
                </a:solidFill>
                <a:latin typeface="+mj-lt"/>
                <a:cs typeface="Arial Narrow"/>
              </a:rPr>
              <a:t> </a:t>
            </a:r>
            <a:r>
              <a:rPr lang="de-CH" sz="2000" dirty="0" err="1" smtClean="0">
                <a:solidFill>
                  <a:srgbClr val="FF0000"/>
                </a:solidFill>
                <a:latin typeface="+mj-lt"/>
                <a:cs typeface="Arial Narrow"/>
              </a:rPr>
              <a:t>done</a:t>
            </a:r>
            <a:r>
              <a:rPr lang="de-CH" sz="2000" dirty="0" smtClean="0">
                <a:solidFill>
                  <a:srgbClr val="FF0000"/>
                </a:solidFill>
                <a:latin typeface="+mj-lt"/>
                <a:cs typeface="Arial Narrow"/>
              </a:rPr>
              <a:t>!</a:t>
            </a:r>
            <a:endParaRPr lang="en-US" sz="2000" dirty="0" err="1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42028" y="3576052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 err="1"/>
              <a:t>electrical</a:t>
            </a:r>
            <a:r>
              <a:rPr lang="de-DE" altLang="de-DE" dirty="0"/>
              <a:t> </a:t>
            </a:r>
            <a:r>
              <a:rPr lang="de-DE" altLang="de-DE" dirty="0" err="1"/>
              <a:t>resistivity</a:t>
            </a:r>
            <a:r>
              <a:rPr lang="de-DE" altLang="de-DE" dirty="0"/>
              <a:t> 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5579100" y="357301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 err="1"/>
              <a:t>therm</a:t>
            </a:r>
            <a:r>
              <a:rPr lang="de-DE" altLang="de-DE" dirty="0"/>
              <a:t>. </a:t>
            </a:r>
            <a:r>
              <a:rPr lang="de-DE" altLang="de-DE" dirty="0" err="1"/>
              <a:t>conductivity</a:t>
            </a:r>
            <a:r>
              <a:rPr lang="de-DE" altLang="de-DE" dirty="0"/>
              <a:t> </a:t>
            </a:r>
            <a:endParaRPr lang="en-US" dirty="0"/>
          </a:p>
        </p:txBody>
      </p:sp>
      <p:pic>
        <p:nvPicPr>
          <p:cNvPr id="47106" name="Picture 2" descr="DSC_00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6" y="3947450"/>
            <a:ext cx="3213971" cy="19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IMG_669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" b="28264"/>
          <a:stretch/>
        </p:blipFill>
        <p:spPr bwMode="auto">
          <a:xfrm>
            <a:off x="4991451" y="3971092"/>
            <a:ext cx="3438525" cy="194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42027" y="6333618"/>
            <a:ext cx="5379678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smtClean="0">
                <a:solidFill>
                  <a:srgbClr val="0000FF"/>
                </a:solidFill>
                <a:latin typeface="+mj-lt"/>
                <a:cs typeface="Arial Narrow"/>
              </a:rPr>
              <a:t>b) Samples </a:t>
            </a:r>
            <a:r>
              <a:rPr lang="de-CH" sz="2000" dirty="0" err="1" smtClean="0">
                <a:solidFill>
                  <a:srgbClr val="0000FF"/>
                </a:solidFill>
                <a:latin typeface="+mj-lt"/>
                <a:cs typeface="Arial Narrow"/>
              </a:rPr>
              <a:t>from</a:t>
            </a:r>
            <a:r>
              <a:rPr lang="de-CH" sz="2000" dirty="0" smtClean="0">
                <a:solidFill>
                  <a:srgbClr val="0000FF"/>
                </a:solidFill>
                <a:latin typeface="+mj-lt"/>
                <a:cs typeface="Arial Narrow"/>
              </a:rPr>
              <a:t> </a:t>
            </a:r>
            <a:r>
              <a:rPr lang="de-CH" sz="2000" dirty="0" err="1" smtClean="0">
                <a:solidFill>
                  <a:srgbClr val="0000FF"/>
                </a:solidFill>
                <a:latin typeface="+mj-lt"/>
                <a:cs typeface="Arial Narrow"/>
              </a:rPr>
              <a:t>old</a:t>
            </a:r>
            <a:r>
              <a:rPr lang="de-CH" sz="2000" dirty="0" smtClean="0">
                <a:solidFill>
                  <a:srgbClr val="0000FF"/>
                </a:solidFill>
                <a:latin typeface="+mj-lt"/>
                <a:cs typeface="Arial Narrow"/>
              </a:rPr>
              <a:t> KHE2 ? </a:t>
            </a:r>
            <a:r>
              <a:rPr lang="de-CH" sz="2000" dirty="0" smtClean="0">
                <a:solidFill>
                  <a:srgbClr val="0000FF"/>
                </a:solidFill>
                <a:latin typeface="+mj-lt"/>
                <a:cs typeface="Arial Narrow"/>
                <a:sym typeface="Wingdings" panose="05000000000000000000" pitchFamily="2" charset="2"/>
              </a:rPr>
              <a:t> </a:t>
            </a:r>
            <a:r>
              <a:rPr lang="de-CH" sz="2000" dirty="0" err="1" smtClean="0">
                <a:solidFill>
                  <a:srgbClr val="0000FF"/>
                </a:solidFill>
                <a:latin typeface="+mj-lt"/>
                <a:cs typeface="Arial Narrow"/>
                <a:sym typeface="Wingdings" panose="05000000000000000000" pitchFamily="2" charset="2"/>
              </a:rPr>
              <a:t>feasibility</a:t>
            </a:r>
            <a:r>
              <a:rPr lang="de-CH" sz="2000" dirty="0" smtClean="0">
                <a:solidFill>
                  <a:srgbClr val="0000FF"/>
                </a:solidFill>
                <a:latin typeface="+mj-lt"/>
                <a:cs typeface="Arial Narrow"/>
                <a:sym typeface="Wingdings" panose="05000000000000000000" pitchFamily="2" charset="2"/>
              </a:rPr>
              <a:t> </a:t>
            </a:r>
            <a:r>
              <a:rPr lang="de-CH" sz="2000" dirty="0" err="1" smtClean="0">
                <a:solidFill>
                  <a:srgbClr val="0000FF"/>
                </a:solidFill>
                <a:latin typeface="+mj-lt"/>
                <a:cs typeface="Arial Narrow"/>
                <a:sym typeface="Wingdings" panose="05000000000000000000" pitchFamily="2" charset="2"/>
              </a:rPr>
              <a:t>study</a:t>
            </a:r>
            <a:endParaRPr lang="en-US" sz="2000" dirty="0" err="1">
              <a:solidFill>
                <a:srgbClr val="0000FF"/>
              </a:solidFill>
              <a:latin typeface="+mj-lt"/>
              <a:cs typeface="Arial Narrow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umsplatzhalt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7981121E-63F2-4C54-982C-CA85083741C2}" type="datetime4">
              <a:rPr lang="de-DE" sz="800">
                <a:latin typeface="Arial Narrow" pitchFamily="34" charset="0"/>
              </a:rPr>
              <a:pPr/>
              <a:t>12. Mai 2014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7411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de-DE" sz="800" smtClean="0">
                <a:latin typeface="Arial Narrow" pitchFamily="34" charset="0"/>
              </a:rPr>
              <a:t>PSI,</a:t>
            </a:r>
          </a:p>
        </p:txBody>
      </p:sp>
      <p:sp>
        <p:nvSpPr>
          <p:cNvPr id="17414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de-DE" sz="800">
                <a:latin typeface="Arial Narrow" pitchFamily="34" charset="0"/>
              </a:rPr>
              <a:t>Seite </a:t>
            </a:r>
            <a:fld id="{0025AAF4-FDB3-4D53-97E0-C30D08DFCBCB}" type="slidenum">
              <a:rPr lang="de-DE" sz="800">
                <a:latin typeface="Arial Narrow" pitchFamily="34" charset="0"/>
              </a:rPr>
              <a:pPr/>
              <a:t>25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7412" name="Datumsplatzhalter 1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EC601D64-3472-43F3-9D4B-4989172150CF}" type="datetime4">
              <a:rPr lang="de-DE" sz="800">
                <a:latin typeface="Arial Narrow" pitchFamily="34" charset="0"/>
              </a:rPr>
              <a:pPr/>
              <a:t>12. Mai 2014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7413" name="Fußzeilenplatzhalter 2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/>
            <a:r>
              <a:rPr lang="de-DE" sz="800">
                <a:latin typeface="Arial Narrow" pitchFamily="34" charset="0"/>
              </a:rPr>
              <a:t>PSI,</a:t>
            </a:r>
          </a:p>
        </p:txBody>
      </p:sp>
      <p:sp>
        <p:nvSpPr>
          <p:cNvPr id="17415" name="Rechteck 1"/>
          <p:cNvSpPr>
            <a:spLocks noChangeArrowheads="1"/>
          </p:cNvSpPr>
          <p:nvPr/>
        </p:nvSpPr>
        <p:spPr bwMode="auto">
          <a:xfrm>
            <a:off x="0" y="685800"/>
            <a:ext cx="9144000" cy="3614799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44000" bIns="144000">
            <a:spAutoFit/>
          </a:bodyPr>
          <a:lstStyle/>
          <a:p>
            <a:pPr>
              <a:spcAft>
                <a:spcPct val="40000"/>
              </a:spcAft>
            </a:pPr>
            <a:r>
              <a:rPr lang="en-US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en-US" sz="2000" b="1" dirty="0" smtClean="0">
                <a:latin typeface="Arial Narrow" pitchFamily="34" charset="0"/>
                <a:ea typeface="ＭＳ Ｐゴシック" pitchFamily="-107" charset="-128"/>
              </a:rPr>
              <a:t>Cu- collimator KHE2 (+ 127 </a:t>
            </a:r>
            <a:r>
              <a:rPr lang="en-US" sz="2000" b="1" dirty="0" smtClean="0">
                <a:latin typeface="Symbol" pitchFamily="18" charset="2"/>
                <a:ea typeface="ＭＳ Ｐゴシック" pitchFamily="-107" charset="-128"/>
              </a:rPr>
              <a:t>m</a:t>
            </a:r>
            <a:r>
              <a:rPr lang="en-US" sz="2000" b="1" dirty="0" smtClean="0">
                <a:latin typeface="Arial Narrow" pitchFamily="34" charset="0"/>
                <a:ea typeface="ＭＳ Ｐゴシック" pitchFamily="-107" charset="-128"/>
              </a:rPr>
              <a:t>m Ni diaphragm for beam diagnosis): </a:t>
            </a:r>
            <a:endParaRPr lang="en-US" sz="2000" b="1" dirty="0" smtClean="0">
              <a:latin typeface="Arial" panose="020B0604020202020204" pitchFamily="34" charset="0"/>
            </a:endParaRPr>
          </a:p>
          <a:p>
            <a:pPr>
              <a:spcAft>
                <a:spcPct val="400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  <a:ea typeface="ＭＳ Ｐゴシック" pitchFamily="-107" charset="-128"/>
              </a:rPr>
              <a:t> 150 kW, water cooled, 20 years in operation, heavily irradiated (up to 180 </a:t>
            </a:r>
            <a:r>
              <a:rPr lang="en-US" sz="2000" dirty="0" err="1" smtClean="0">
                <a:latin typeface="Arial Narrow" pitchFamily="34" charset="0"/>
                <a:ea typeface="ＭＳ Ｐゴシック" pitchFamily="-107" charset="-128"/>
              </a:rPr>
              <a:t>dpa</a:t>
            </a:r>
            <a:r>
              <a:rPr lang="en-US" sz="2000" dirty="0" smtClean="0">
                <a:latin typeface="Arial Narrow" pitchFamily="34" charset="0"/>
                <a:ea typeface="ＭＳ Ｐゴシック" pitchFamily="-107" charset="-128"/>
              </a:rPr>
              <a:t>)</a:t>
            </a:r>
          </a:p>
          <a:p>
            <a:pPr>
              <a:spcAft>
                <a:spcPct val="40000"/>
              </a:spcAft>
              <a:buFont typeface="Arial" pitchFamily="34" charset="0"/>
              <a:buChar char="•"/>
            </a:pPr>
            <a:r>
              <a:rPr lang="en-US" sz="2000" dirty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en-US" sz="2000" dirty="0" smtClean="0">
                <a:latin typeface="Arial Narrow" pitchFamily="34" charset="0"/>
                <a:ea typeface="ＭＳ Ｐゴシック" pitchFamily="-107" charset="-128"/>
              </a:rPr>
              <a:t> Remote  </a:t>
            </a:r>
            <a:r>
              <a:rPr lang="en-US" sz="2000" dirty="0" err="1" smtClean="0">
                <a:latin typeface="Arial Narrow" pitchFamily="34" charset="0"/>
                <a:ea typeface="ＭＳ Ｐゴシック" pitchFamily="-107" charset="-128"/>
              </a:rPr>
              <a:t>handeled</a:t>
            </a:r>
            <a:r>
              <a:rPr lang="en-US" sz="2000" dirty="0" smtClean="0">
                <a:latin typeface="Arial Narrow" pitchFamily="34" charset="0"/>
                <a:ea typeface="ＭＳ Ｐゴシック" pitchFamily="-107" charset="-128"/>
              </a:rPr>
              <a:t>  inspection: No serious damage but highly activated (up to 500 </a:t>
            </a:r>
            <a:r>
              <a:rPr lang="en-US" sz="2000" dirty="0" err="1" smtClean="0">
                <a:latin typeface="Arial Narrow" pitchFamily="34" charset="0"/>
                <a:ea typeface="ＭＳ Ｐゴシック" pitchFamily="-107" charset="-128"/>
              </a:rPr>
              <a:t>Sv</a:t>
            </a:r>
            <a:r>
              <a:rPr lang="en-US" sz="2000" dirty="0" smtClean="0">
                <a:latin typeface="Arial Narrow" pitchFamily="34" charset="0"/>
                <a:ea typeface="ＭＳ Ｐゴシック" pitchFamily="-107" charset="-128"/>
              </a:rPr>
              <a:t>/h)</a:t>
            </a:r>
          </a:p>
          <a:p>
            <a:pPr>
              <a:spcAft>
                <a:spcPct val="40000"/>
              </a:spcAft>
              <a:buFont typeface="Arial" pitchFamily="34" charset="0"/>
              <a:buChar char="•"/>
            </a:pP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 Remote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handling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with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exchange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flask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is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routine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operation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(also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for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other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components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) </a:t>
            </a:r>
          </a:p>
          <a:p>
            <a:pPr>
              <a:spcAft>
                <a:spcPct val="40000"/>
              </a:spcAft>
              <a:buFont typeface="Arial" pitchFamily="34" charset="0"/>
              <a:buChar char="•"/>
            </a:pP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 New KHE2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inserted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in 2013,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inspected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in 2014: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loose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screws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at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sample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plate</a:t>
            </a:r>
            <a:endParaRPr lang="de-DE" sz="2000" dirty="0" smtClean="0">
              <a:latin typeface="Arial Narrow" pitchFamily="34" charset="0"/>
              <a:ea typeface="ＭＳ Ｐゴシック" pitchFamily="-107" charset="-128"/>
            </a:endParaRPr>
          </a:p>
          <a:p>
            <a:pPr>
              <a:spcAft>
                <a:spcPct val="40000"/>
              </a:spcAft>
              <a:buFont typeface="Arial" pitchFamily="34" charset="0"/>
              <a:buChar char="•"/>
            </a:pP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 Samples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from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STIP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tube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,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old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KHE2, sample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plates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:</a:t>
            </a:r>
          </a:p>
          <a:p>
            <a:pPr>
              <a:spcAft>
                <a:spcPct val="40000"/>
              </a:spcAft>
            </a:pP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  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Behaviour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of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tensile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strength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,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electr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.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resistivity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and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thermal </a:t>
            </a:r>
          </a:p>
          <a:p>
            <a:pPr>
              <a:spcAft>
                <a:spcPct val="40000"/>
              </a:spcAft>
            </a:pP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  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conductivity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not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known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under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high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energetic</a:t>
            </a:r>
            <a:r>
              <a:rPr lang="de-DE" sz="2000" dirty="0" smtClean="0"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DE" sz="2000" dirty="0" err="1" smtClean="0">
                <a:latin typeface="Arial Narrow" pitchFamily="34" charset="0"/>
                <a:ea typeface="ＭＳ Ｐゴシック" pitchFamily="-107" charset="-128"/>
              </a:rPr>
              <a:t>protons</a:t>
            </a:r>
            <a:endParaRPr lang="en-US" sz="2000" dirty="0">
              <a:latin typeface="Arial Narrow" pitchFamily="34" charset="0"/>
              <a:ea typeface="ＭＳ Ｐゴシック" pitchFamily="-107" charset="-128"/>
            </a:endParaRPr>
          </a:p>
        </p:txBody>
      </p:sp>
      <p:sp>
        <p:nvSpPr>
          <p:cNvPr id="17416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0" y="4286256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29058" y="214290"/>
            <a:ext cx="1317668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Summary</a:t>
            </a:r>
            <a:endParaRPr lang="de-DE" sz="24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pic>
        <p:nvPicPr>
          <p:cNvPr id="11" name="Picture 2" descr="B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857496"/>
            <a:ext cx="2519958" cy="37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4500562" y="6000768"/>
            <a:ext cx="1808187" cy="57554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Beam </a:t>
            </a:r>
            <a:r>
              <a:rPr lang="de-DE" sz="1700" dirty="0" err="1" smtClean="0">
                <a:latin typeface="Arial Narrow"/>
                <a:cs typeface="Arial Narrow"/>
              </a:rPr>
              <a:t>dump</a:t>
            </a:r>
            <a:r>
              <a:rPr lang="de-DE" sz="1700" dirty="0" smtClean="0">
                <a:latin typeface="Arial Narrow"/>
                <a:cs typeface="Arial Narrow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similar</a:t>
            </a:r>
            <a:r>
              <a:rPr lang="de-DE" sz="1700" dirty="0" smtClean="0">
                <a:latin typeface="Arial Narrow"/>
                <a:cs typeface="Arial Narrow"/>
              </a:rPr>
              <a:t> design </a:t>
            </a:r>
            <a:r>
              <a:rPr lang="de-DE" sz="1700" dirty="0" err="1" smtClean="0">
                <a:latin typeface="Arial Narrow"/>
                <a:cs typeface="Arial Narrow"/>
              </a:rPr>
              <a:t>to</a:t>
            </a:r>
            <a:r>
              <a:rPr lang="de-DE" sz="1700" dirty="0" smtClean="0">
                <a:latin typeface="Arial Narrow"/>
                <a:cs typeface="Arial Narrow"/>
              </a:rPr>
              <a:t> KHE2</a:t>
            </a:r>
            <a:endParaRPr lang="en-US" sz="1700" dirty="0" err="1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/>
          </p:cNvSpPr>
          <p:nvPr/>
        </p:nvSpPr>
        <p:spPr bwMode="auto">
          <a:xfrm>
            <a:off x="7143768" y="2214554"/>
            <a:ext cx="1657350" cy="647700"/>
          </a:xfrm>
          <a:prstGeom prst="callout1">
            <a:avLst>
              <a:gd name="adj1" fmla="val 104729"/>
              <a:gd name="adj2" fmla="val 47997"/>
              <a:gd name="adj3" fmla="val 296792"/>
              <a:gd name="adj4" fmla="val 723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 type="none" w="sm" len="sm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54000"/>
          <a:lstStyle/>
          <a:p>
            <a:pPr algn="ctr" eaLnBrk="0" hangingPunct="0"/>
            <a:r>
              <a:rPr lang="en-US" altLang="de-DE" dirty="0" smtClean="0">
                <a:solidFill>
                  <a:srgbClr val="000000"/>
                </a:solidFill>
                <a:latin typeface="+mj-lt"/>
              </a:rPr>
              <a:t>shielding plate </a:t>
            </a:r>
          </a:p>
          <a:p>
            <a:pPr algn="ctr" eaLnBrk="0" hangingPunct="0"/>
            <a:r>
              <a:rPr lang="en-US" altLang="de-DE" dirty="0" smtClean="0">
                <a:solidFill>
                  <a:srgbClr val="000000"/>
                </a:solidFill>
                <a:latin typeface="+mj-lt"/>
              </a:rPr>
              <a:t>closed</a:t>
            </a:r>
            <a:endParaRPr lang="en-US" altLang="de-DE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271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038" y="714356"/>
            <a:ext cx="4595813" cy="47482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pic>
        <p:nvPicPr>
          <p:cNvPr id="11272" name="Picture 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1075" y="4241781"/>
            <a:ext cx="4437063" cy="1273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6645275" y="4117956"/>
            <a:ext cx="863600" cy="100013"/>
          </a:xfrm>
          <a:prstGeom prst="rect">
            <a:avLst/>
          </a:prstGeom>
          <a:solidFill>
            <a:srgbClr val="FF6666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de-DE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471488" y="4140181"/>
            <a:ext cx="863600" cy="100013"/>
          </a:xfrm>
          <a:prstGeom prst="rect">
            <a:avLst/>
          </a:prstGeom>
          <a:solidFill>
            <a:srgbClr val="FF6666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de-DE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5" name="Line 9"/>
          <p:cNvSpPr>
            <a:spLocks noChangeShapeType="1"/>
          </p:cNvSpPr>
          <p:nvPr/>
        </p:nvSpPr>
        <p:spPr bwMode="auto">
          <a:xfrm flipH="1" flipV="1">
            <a:off x="6951663" y="3378181"/>
            <a:ext cx="130175" cy="2014538"/>
          </a:xfrm>
          <a:prstGeom prst="line">
            <a:avLst/>
          </a:prstGeom>
          <a:noFill/>
          <a:ln w="22225">
            <a:solidFill>
              <a:srgbClr val="FF0000"/>
            </a:solidFill>
            <a:prstDash val="lg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flipV="1">
            <a:off x="39688" y="2176444"/>
            <a:ext cx="15875" cy="2425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3821113" y="2224069"/>
            <a:ext cx="34925" cy="24272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 flipH="1" flipV="1">
            <a:off x="4960938" y="2235181"/>
            <a:ext cx="3175" cy="2416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 flipV="1">
            <a:off x="8804275" y="2235181"/>
            <a:ext cx="3175" cy="2416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8797925" y="2225656"/>
            <a:ext cx="1682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9" name="AutoShape 15"/>
          <p:cNvSpPr>
            <a:spLocks/>
          </p:cNvSpPr>
          <p:nvPr/>
        </p:nvSpPr>
        <p:spPr bwMode="auto">
          <a:xfrm>
            <a:off x="5214942" y="2500306"/>
            <a:ext cx="1562116" cy="704854"/>
          </a:xfrm>
          <a:prstGeom prst="callout1">
            <a:avLst>
              <a:gd name="adj1" fmla="val 15861"/>
              <a:gd name="adj2" fmla="val -5949"/>
              <a:gd name="adj3" fmla="val 360358"/>
              <a:gd name="adj4" fmla="val -189168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 type="none" w="sm" len="sm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54000"/>
          <a:lstStyle/>
          <a:p>
            <a:pPr eaLnBrk="0" hangingPunct="0"/>
            <a:r>
              <a:rPr lang="de-CH" altLang="de-DE" dirty="0" smtClean="0">
                <a:solidFill>
                  <a:srgbClr val="000000"/>
                </a:solidFill>
                <a:latin typeface="+mj-lt"/>
              </a:rPr>
              <a:t>Al-box </a:t>
            </a:r>
            <a:r>
              <a:rPr lang="de-CH" altLang="de-DE" dirty="0" err="1" smtClean="0">
                <a:solidFill>
                  <a:srgbClr val="000000"/>
                </a:solidFill>
                <a:latin typeface="+mj-lt"/>
              </a:rPr>
              <a:t>against</a:t>
            </a:r>
            <a:r>
              <a:rPr lang="de-CH" altLang="de-DE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CH" altLang="de-DE" dirty="0" err="1" smtClean="0">
                <a:solidFill>
                  <a:srgbClr val="000000"/>
                </a:solidFill>
                <a:latin typeface="+mj-lt"/>
              </a:rPr>
              <a:t>contamination</a:t>
            </a:r>
            <a:endParaRPr lang="en-US" altLang="de-D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283" name="Text Box 17"/>
          <p:cNvSpPr txBox="1">
            <a:spLocks noChangeArrowheads="1"/>
          </p:cNvSpPr>
          <p:nvPr/>
        </p:nvSpPr>
        <p:spPr bwMode="auto">
          <a:xfrm>
            <a:off x="2632075" y="3378181"/>
            <a:ext cx="360363" cy="3968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CH" altLang="de-DE" sz="2000" b="1">
                <a:solidFill>
                  <a:srgbClr val="FF3300"/>
                </a:solidFill>
              </a:rPr>
              <a:t>x</a:t>
            </a:r>
            <a:endParaRPr lang="en-US" altLang="de-DE" sz="2000" b="1">
              <a:solidFill>
                <a:srgbClr val="FF3300"/>
              </a:solidFill>
            </a:endParaRPr>
          </a:p>
        </p:txBody>
      </p:sp>
      <p:sp>
        <p:nvSpPr>
          <p:cNvPr id="43" name="Line 19"/>
          <p:cNvSpPr>
            <a:spLocks noChangeShapeType="1"/>
          </p:cNvSpPr>
          <p:nvPr/>
        </p:nvSpPr>
        <p:spPr bwMode="auto">
          <a:xfrm>
            <a:off x="1624013" y="4891069"/>
            <a:ext cx="287337" cy="0"/>
          </a:xfrm>
          <a:prstGeom prst="line">
            <a:avLst/>
          </a:prstGeom>
          <a:noFill/>
          <a:ln w="5715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" name="Line 20"/>
          <p:cNvSpPr>
            <a:spLocks noChangeShapeType="1"/>
          </p:cNvSpPr>
          <p:nvPr/>
        </p:nvSpPr>
        <p:spPr bwMode="auto">
          <a:xfrm>
            <a:off x="1911350" y="4891069"/>
            <a:ext cx="0" cy="287337"/>
          </a:xfrm>
          <a:prstGeom prst="line">
            <a:avLst/>
          </a:prstGeom>
          <a:noFill/>
          <a:ln w="5715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2271713" y="4891069"/>
            <a:ext cx="0" cy="287337"/>
          </a:xfrm>
          <a:prstGeom prst="line">
            <a:avLst/>
          </a:prstGeom>
          <a:noFill/>
          <a:ln w="5715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271713" y="4891069"/>
            <a:ext cx="287337" cy="0"/>
          </a:xfrm>
          <a:prstGeom prst="line">
            <a:avLst/>
          </a:prstGeom>
          <a:noFill/>
          <a:ln w="5715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857356" y="214290"/>
            <a:ext cx="6080191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 Narrow"/>
              </a:rPr>
              <a:t>Exchange flask above beam line (p-channel)</a:t>
            </a:r>
            <a:endParaRPr lang="en-US" sz="24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cxnSp>
        <p:nvCxnSpPr>
          <p:cNvPr id="29" name="Gerade Verbindung mit Pfeil 28"/>
          <p:cNvCxnSpPr/>
          <p:nvPr/>
        </p:nvCxnSpPr>
        <p:spPr bwMode="auto">
          <a:xfrm>
            <a:off x="1000100" y="3147997"/>
            <a:ext cx="714380" cy="5000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feld 29"/>
          <p:cNvSpPr txBox="1"/>
          <p:nvPr/>
        </p:nvSpPr>
        <p:spPr>
          <a:xfrm>
            <a:off x="214282" y="2857496"/>
            <a:ext cx="117981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cs typeface="Arial Narrow"/>
              </a:rPr>
              <a:t>40 cm steel</a:t>
            </a:r>
            <a:endParaRPr lang="en-US" dirty="0">
              <a:latin typeface="+mj-lt"/>
              <a:cs typeface="Arial Narrow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4786314" y="928670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de-CH" altLang="de-DE" dirty="0">
                <a:solidFill>
                  <a:srgbClr val="000000"/>
                </a:solidFill>
                <a:latin typeface="+mj-lt"/>
              </a:rPr>
              <a:t>Dose rate </a:t>
            </a:r>
            <a:r>
              <a:rPr lang="de-CH" altLang="de-DE" dirty="0" err="1">
                <a:solidFill>
                  <a:srgbClr val="000000"/>
                </a:solidFill>
                <a:latin typeface="+mj-lt"/>
              </a:rPr>
              <a:t>has</a:t>
            </a:r>
            <a:r>
              <a:rPr lang="de-CH" alt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CH" altLang="de-DE" dirty="0" err="1">
                <a:solidFill>
                  <a:srgbClr val="000000"/>
                </a:solidFill>
                <a:latin typeface="+mj-lt"/>
              </a:rPr>
              <a:t>to</a:t>
            </a:r>
            <a:r>
              <a:rPr lang="de-CH" alt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CH" altLang="de-DE" dirty="0" err="1">
                <a:solidFill>
                  <a:srgbClr val="000000"/>
                </a:solidFill>
                <a:latin typeface="+mj-lt"/>
              </a:rPr>
              <a:t>be</a:t>
            </a:r>
            <a:r>
              <a:rPr lang="de-CH" altLang="de-DE" dirty="0">
                <a:solidFill>
                  <a:srgbClr val="000000"/>
                </a:solidFill>
                <a:latin typeface="+mj-lt"/>
              </a:rPr>
              <a:t> &lt; 2 </a:t>
            </a:r>
            <a:r>
              <a:rPr lang="de-CH" altLang="de-DE" dirty="0" err="1" smtClean="0">
                <a:solidFill>
                  <a:srgbClr val="000000"/>
                </a:solidFill>
                <a:latin typeface="+mj-lt"/>
              </a:rPr>
              <a:t>mSv</a:t>
            </a:r>
            <a:r>
              <a:rPr lang="de-CH" altLang="de-DE" dirty="0" smtClean="0">
                <a:solidFill>
                  <a:srgbClr val="000000"/>
                </a:solidFill>
                <a:latin typeface="+mj-lt"/>
              </a:rPr>
              <a:t>/h,</a:t>
            </a:r>
            <a:endParaRPr lang="de-CH" altLang="de-DE" dirty="0">
              <a:solidFill>
                <a:srgbClr val="000000"/>
              </a:solidFill>
              <a:latin typeface="+mj-lt"/>
            </a:endParaRPr>
          </a:p>
          <a:p>
            <a:pPr lvl="0" eaLnBrk="0" hangingPunct="0"/>
            <a:r>
              <a:rPr lang="de-CH" altLang="de-DE" dirty="0" err="1" smtClean="0">
                <a:solidFill>
                  <a:srgbClr val="000000"/>
                </a:solidFill>
                <a:latin typeface="+mj-lt"/>
              </a:rPr>
              <a:t>with</a:t>
            </a:r>
            <a:r>
              <a:rPr lang="de-CH" altLang="de-DE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CH" altLang="de-DE" dirty="0">
                <a:solidFill>
                  <a:srgbClr val="000000"/>
                </a:solidFill>
                <a:latin typeface="+mj-lt"/>
              </a:rPr>
              <a:t>KHE2 </a:t>
            </a:r>
            <a:r>
              <a:rPr lang="de-CH" altLang="de-DE" b="1" dirty="0">
                <a:solidFill>
                  <a:srgbClr val="000000"/>
                </a:solidFill>
                <a:latin typeface="+mj-lt"/>
              </a:rPr>
              <a:t>&lt; 0.15 </a:t>
            </a:r>
            <a:r>
              <a:rPr lang="de-CH" altLang="de-DE" b="1" dirty="0" err="1">
                <a:solidFill>
                  <a:srgbClr val="000000"/>
                </a:solidFill>
                <a:latin typeface="+mj-lt"/>
              </a:rPr>
              <a:t>mSv</a:t>
            </a:r>
            <a:r>
              <a:rPr lang="de-CH" altLang="de-DE" b="1" dirty="0">
                <a:solidFill>
                  <a:srgbClr val="000000"/>
                </a:solidFill>
                <a:latin typeface="+mj-lt"/>
              </a:rPr>
              <a:t>/h</a:t>
            </a:r>
            <a:r>
              <a:rPr lang="de-CH" altLang="de-DE" dirty="0">
                <a:solidFill>
                  <a:srgbClr val="000000"/>
                </a:solidFill>
                <a:latin typeface="+mj-lt"/>
              </a:rPr>
              <a:t> (</a:t>
            </a:r>
            <a:r>
              <a:rPr lang="de-CH" altLang="de-DE" dirty="0" err="1">
                <a:solidFill>
                  <a:srgbClr val="000000"/>
                </a:solidFill>
                <a:latin typeface="+mj-lt"/>
              </a:rPr>
              <a:t>Tc</a:t>
            </a:r>
            <a:r>
              <a:rPr lang="de-CH" altLang="de-DE" dirty="0">
                <a:solidFill>
                  <a:srgbClr val="000000"/>
                </a:solidFill>
                <a:latin typeface="+mj-lt"/>
              </a:rPr>
              <a:t> = 90 d)</a:t>
            </a:r>
          </a:p>
        </p:txBody>
      </p:sp>
      <p:cxnSp>
        <p:nvCxnSpPr>
          <p:cNvPr id="47" name="Gerade Verbindung mit Pfeil 46"/>
          <p:cNvCxnSpPr/>
          <p:nvPr/>
        </p:nvCxnSpPr>
        <p:spPr bwMode="auto">
          <a:xfrm rot="5400000">
            <a:off x="2643174" y="1433485"/>
            <a:ext cx="2357454" cy="19288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Textfeld 47"/>
          <p:cNvSpPr txBox="1"/>
          <p:nvPr/>
        </p:nvSpPr>
        <p:spPr>
          <a:xfrm>
            <a:off x="428596" y="5505451"/>
            <a:ext cx="4103688" cy="5858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cs typeface="Arial Narrow"/>
              </a:rPr>
              <a:t>“bridge”: platform with positioning sticks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cs typeface="Arial Narrow"/>
              </a:rPr>
              <a:t> </a:t>
            </a:r>
            <a:r>
              <a:rPr lang="en-US" dirty="0" smtClean="0">
                <a:latin typeface="+mj-lt"/>
                <a:cs typeface="Arial Narrow"/>
              </a:rPr>
              <a:t>              for exchange flask</a:t>
            </a:r>
            <a:endParaRPr lang="en-US" dirty="0">
              <a:latin typeface="+mj-lt"/>
              <a:cs typeface="Arial Narrow"/>
            </a:endParaRPr>
          </a:p>
        </p:txBody>
      </p:sp>
      <p:cxnSp>
        <p:nvCxnSpPr>
          <p:cNvPr id="50" name="Gerade Verbindung mit Pfeil 49"/>
          <p:cNvCxnSpPr/>
          <p:nvPr/>
        </p:nvCxnSpPr>
        <p:spPr bwMode="auto">
          <a:xfrm rot="5400000" flipH="1" flipV="1">
            <a:off x="428596" y="4791071"/>
            <a:ext cx="1143008" cy="4286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feld 50"/>
          <p:cNvSpPr txBox="1"/>
          <p:nvPr/>
        </p:nvSpPr>
        <p:spPr>
          <a:xfrm>
            <a:off x="25403" y="3357562"/>
            <a:ext cx="1474763" cy="609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cs typeface="Arial Narrow"/>
              </a:rPr>
              <a:t>movable 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cs typeface="Arial Narrow"/>
              </a:rPr>
              <a:t>shielding plate</a:t>
            </a:r>
            <a:endParaRPr lang="en-US" dirty="0">
              <a:latin typeface="+mj-lt"/>
              <a:cs typeface="Arial Narrow"/>
            </a:endParaRPr>
          </a:p>
        </p:txBody>
      </p:sp>
      <p:cxnSp>
        <p:nvCxnSpPr>
          <p:cNvPr id="53" name="Gerade Verbindung mit Pfeil 52"/>
          <p:cNvCxnSpPr>
            <a:endCxn id="32" idx="2"/>
          </p:cNvCxnSpPr>
          <p:nvPr/>
        </p:nvCxnSpPr>
        <p:spPr bwMode="auto">
          <a:xfrm>
            <a:off x="571472" y="3933815"/>
            <a:ext cx="331816" cy="30637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190750" y="188913"/>
            <a:ext cx="4659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 sz="2400">
                <a:solidFill>
                  <a:srgbClr val="FF0000"/>
                </a:solidFill>
              </a:rPr>
              <a:t>Displacement cross section (dcs)</a:t>
            </a: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395288" y="908050"/>
          <a:ext cx="518477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3" imgW="2400300" imgH="495300" progId="Equation.3">
                  <p:embed/>
                </p:oleObj>
              </mc:Choice>
              <mc:Fallback>
                <p:oleObj name="Equation" r:id="rId3" imgW="2400300" imgH="495300" progId="Equation.3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08050"/>
                        <a:ext cx="5184775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2987675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71550" y="2492375"/>
            <a:ext cx="2722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damage cross section: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4716463" y="18446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335463" y="2487613"/>
            <a:ext cx="4906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damage function</a:t>
            </a:r>
            <a:r>
              <a:rPr lang="de-CH" altLang="de-DE"/>
              <a:t> (no. of displaced atoms):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971550" y="1628775"/>
            <a:ext cx="1444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58750" y="2055813"/>
            <a:ext cx="1849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/>
              <a:t>particle energy</a:t>
            </a:r>
          </a:p>
        </p:txBody>
      </p:sp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1403350" y="2781300"/>
          <a:ext cx="122555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Equation" r:id="rId5" imgW="558558" imgH="431613" progId="Equation.3">
                  <p:embed/>
                </p:oleObj>
              </mc:Choice>
              <mc:Fallback>
                <p:oleObj name="Equation" r:id="rId5" imgW="558558" imgH="431613" progId="Equation.3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781300"/>
                        <a:ext cx="1225550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79388" y="3716338"/>
            <a:ext cx="44100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w(E</a:t>
            </a:r>
            <a:r>
              <a:rPr lang="de-CH" altLang="de-DE" baseline="-25000">
                <a:solidFill>
                  <a:srgbClr val="0000FF"/>
                </a:solidFill>
              </a:rPr>
              <a:t>R</a:t>
            </a:r>
            <a:r>
              <a:rPr lang="de-CH" altLang="de-DE">
                <a:solidFill>
                  <a:srgbClr val="0000FF"/>
                </a:solidFill>
              </a:rPr>
              <a:t>): recoil spectrum</a:t>
            </a:r>
          </a:p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           needs nuclear reaction models</a:t>
            </a:r>
          </a:p>
          <a:p>
            <a:pPr eaLnBrk="0" hangingPunct="0"/>
            <a:r>
              <a:rPr lang="de-CH" altLang="de-DE"/>
              <a:t>x:         thickness of the sample </a:t>
            </a:r>
          </a:p>
          <a:p>
            <a:pPr eaLnBrk="0" hangingPunct="0"/>
            <a:r>
              <a:rPr lang="de-CH" altLang="de-DE"/>
              <a:t>N</a:t>
            </a:r>
            <a:r>
              <a:rPr lang="de-CH" altLang="de-DE" baseline="-25000"/>
              <a:t>V</a:t>
            </a:r>
            <a:r>
              <a:rPr lang="de-CH" altLang="de-DE"/>
              <a:t>:      atomic density (atoms/cm</a:t>
            </a:r>
            <a:r>
              <a:rPr lang="de-CH" altLang="de-DE" baseline="30000"/>
              <a:t>3</a:t>
            </a:r>
            <a:r>
              <a:rPr lang="de-CH" altLang="de-DE"/>
              <a:t>)</a:t>
            </a:r>
          </a:p>
        </p:txBody>
      </p:sp>
      <p:graphicFrame>
        <p:nvGraphicFramePr>
          <p:cNvPr id="8206" name="Object 14"/>
          <p:cNvGraphicFramePr>
            <a:graphicFrameLocks noChangeAspect="1"/>
          </p:cNvGraphicFramePr>
          <p:nvPr/>
        </p:nvGraphicFramePr>
        <p:xfrm>
          <a:off x="4787900" y="2781300"/>
          <a:ext cx="1008063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Equation" r:id="rId7" imgW="508000" imgH="431800" progId="Equation.3">
                  <p:embed/>
                </p:oleObj>
              </mc:Choice>
              <mc:Fallback>
                <p:oleObj name="Equation" r:id="rId7" imgW="508000" imgH="431800" progId="Equation.3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781300"/>
                        <a:ext cx="1008063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5940425" y="2924175"/>
            <a:ext cx="3205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/>
              <a:t>modified Kinchin-Pease m.</a:t>
            </a:r>
          </a:p>
          <a:p>
            <a:pPr eaLnBrk="0" hangingPunct="0"/>
            <a:r>
              <a:rPr lang="de-CH" altLang="de-DE"/>
              <a:t>= </a:t>
            </a:r>
            <a:r>
              <a:rPr lang="de-CH" altLang="de-DE">
                <a:solidFill>
                  <a:srgbClr val="FF0000"/>
                </a:solidFill>
              </a:rPr>
              <a:t>NRT model</a:t>
            </a:r>
          </a:p>
          <a:p>
            <a:pPr eaLnBrk="0" hangingPunct="0"/>
            <a:r>
              <a:rPr lang="de-CH" altLang="de-DE"/>
              <a:t>(</a:t>
            </a:r>
            <a:r>
              <a:rPr lang="de-CH" altLang="de-DE">
                <a:solidFill>
                  <a:srgbClr val="FF0000"/>
                </a:solidFill>
              </a:rPr>
              <a:t>Norgett RobinsonTorrens</a:t>
            </a:r>
            <a:r>
              <a:rPr lang="de-CH" altLang="de-DE"/>
              <a:t>)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657725" y="4005263"/>
            <a:ext cx="3659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/>
              <a:t>T</a:t>
            </a:r>
            <a:r>
              <a:rPr lang="de-CH" altLang="de-DE" baseline="-25000"/>
              <a:t>dam</a:t>
            </a:r>
            <a:r>
              <a:rPr lang="de-CH" altLang="de-DE"/>
              <a:t> : damage energy</a:t>
            </a:r>
          </a:p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displacement efficiency </a:t>
            </a:r>
            <a:r>
              <a:rPr lang="de-CH" altLang="de-DE">
                <a:solidFill>
                  <a:srgbClr val="0000FF"/>
                </a:solidFill>
                <a:latin typeface="Symbol" pitchFamily="18" charset="2"/>
              </a:rPr>
              <a:t>k</a:t>
            </a:r>
            <a:r>
              <a:rPr lang="de-CH" altLang="de-DE">
                <a:solidFill>
                  <a:srgbClr val="0000FF"/>
                </a:solidFill>
              </a:rPr>
              <a:t> = 0.8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323850" y="5013325"/>
            <a:ext cx="64674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>
                <a:solidFill>
                  <a:srgbClr val="FF0000"/>
                </a:solidFill>
              </a:rPr>
              <a:t>some remarks on uncertainties:</a:t>
            </a:r>
          </a:p>
          <a:p>
            <a:pPr eaLnBrk="0" hangingPunct="0">
              <a:buFontTx/>
              <a:buChar char="•"/>
            </a:pPr>
            <a:r>
              <a:rPr lang="de-CH" altLang="de-DE"/>
              <a:t> E</a:t>
            </a:r>
            <a:r>
              <a:rPr lang="de-CH" altLang="de-DE" baseline="-25000"/>
              <a:t>D</a:t>
            </a:r>
            <a:r>
              <a:rPr lang="de-CH" altLang="de-DE"/>
              <a:t> in Cu: 18 – 43 eV, </a:t>
            </a:r>
            <a:r>
              <a:rPr lang="de-CH" altLang="de-DE">
                <a:solidFill>
                  <a:srgbClr val="0000FF"/>
                </a:solidFill>
              </a:rPr>
              <a:t>choice: 30 eV</a:t>
            </a:r>
            <a:r>
              <a:rPr lang="de-CH" altLang="de-DE"/>
              <a:t> (for MCNPX, dcs) </a:t>
            </a:r>
          </a:p>
          <a:p>
            <a:pPr eaLnBrk="0" hangingPunct="0">
              <a:buFontTx/>
              <a:buChar char="•"/>
            </a:pPr>
            <a:r>
              <a:rPr lang="de-CH" altLang="de-DE"/>
              <a:t> </a:t>
            </a:r>
            <a:r>
              <a:rPr lang="de-CH" altLang="de-DE">
                <a:latin typeface="Symbol" pitchFamily="18" charset="2"/>
              </a:rPr>
              <a:t>k</a:t>
            </a:r>
            <a:r>
              <a:rPr lang="de-CH" altLang="de-DE"/>
              <a:t> = 0.8: for hard sphere model (Rutherford formula)</a:t>
            </a:r>
          </a:p>
          <a:p>
            <a:r>
              <a:rPr lang="de-CH" altLang="de-DE"/>
              <a:t>               compensates for the forward scattering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411538" y="169863"/>
            <a:ext cx="2338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2400">
                <a:solidFill>
                  <a:srgbClr val="FF0000"/>
                </a:solidFill>
              </a:rPr>
              <a:t>DPA calculation</a:t>
            </a:r>
            <a:endParaRPr lang="en-US" altLang="de-DE" sz="2400">
              <a:solidFill>
                <a:srgbClr val="FF0000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73050" y="1517650"/>
            <a:ext cx="8890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0000"/>
                </a:solidFill>
              </a:rPr>
              <a:t>Methods and codes:</a:t>
            </a:r>
          </a:p>
          <a:p>
            <a:pPr>
              <a:buFontTx/>
              <a:buChar char="•"/>
            </a:pPr>
            <a:r>
              <a:rPr lang="de-DE" altLang="de-DE"/>
              <a:t> </a:t>
            </a:r>
            <a:r>
              <a:rPr lang="de-CH" altLang="de-DE">
                <a:solidFill>
                  <a:srgbClr val="0000FF"/>
                </a:solidFill>
              </a:rPr>
              <a:t>Displacement cross section (dcs) from A. Konobeyev (Sept. 2010)</a:t>
            </a:r>
            <a:endParaRPr lang="de-DE" altLang="de-DE">
              <a:solidFill>
                <a:srgbClr val="0000FF"/>
              </a:solidFill>
            </a:endParaRPr>
          </a:p>
          <a:p>
            <a:r>
              <a:rPr lang="de-DE" altLang="de-DE"/>
              <a:t>  evaluated from several reaction c.s. codes, </a:t>
            </a:r>
          </a:p>
          <a:p>
            <a:r>
              <a:rPr lang="de-DE" altLang="de-DE"/>
              <a:t>  accounting for </a:t>
            </a:r>
            <a:r>
              <a:rPr lang="de-DE" altLang="de-DE">
                <a:solidFill>
                  <a:srgbClr val="FF0000"/>
                </a:solidFill>
              </a:rPr>
              <a:t>defect efficiency </a:t>
            </a:r>
            <a:r>
              <a:rPr lang="de-DE" altLang="de-DE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de-DE" altLang="de-DE">
                <a:latin typeface="Symbol" pitchFamily="18" charset="2"/>
              </a:rPr>
              <a:t>, h</a:t>
            </a:r>
            <a:r>
              <a:rPr lang="de-DE" altLang="de-DE"/>
              <a:t>=1 for NRT </a:t>
            </a:r>
          </a:p>
          <a:p>
            <a:pPr>
              <a:buFontTx/>
              <a:buChar char="•"/>
            </a:pPr>
            <a:r>
              <a:rPr lang="de-DE" altLang="de-DE"/>
              <a:t> </a:t>
            </a:r>
            <a:r>
              <a:rPr lang="de-DE" altLang="de-DE">
                <a:solidFill>
                  <a:srgbClr val="0000FF"/>
                </a:solidFill>
              </a:rPr>
              <a:t>MCNPX2.5.0:</a:t>
            </a:r>
            <a:r>
              <a:rPr lang="de-DE" altLang="de-DE"/>
              <a:t> CEM model and ENDF/B-VI (for n, &lt; 20MeV)</a:t>
            </a:r>
          </a:p>
          <a:p>
            <a:r>
              <a:rPr lang="de-DE" altLang="de-DE"/>
              <a:t> </a:t>
            </a:r>
            <a:r>
              <a:rPr lang="de-DE" altLang="de-DE">
                <a:solidFill>
                  <a:srgbClr val="3366FF"/>
                </a:solidFill>
              </a:rPr>
              <a:t> </a:t>
            </a:r>
            <a:r>
              <a:rPr lang="de-DE" altLang="de-DE">
                <a:solidFill>
                  <a:srgbClr val="0000FF"/>
                </a:solidFill>
              </a:rPr>
              <a:t>for protons:</a:t>
            </a:r>
          </a:p>
          <a:p>
            <a:pPr eaLnBrk="0" hangingPunct="0"/>
            <a:r>
              <a:rPr lang="de-DE" altLang="de-DE"/>
              <a:t>  </a:t>
            </a:r>
            <a:r>
              <a:rPr lang="de-CH" altLang="de-DE"/>
              <a:t>- displacement cross section for E = 590 MeV only</a:t>
            </a:r>
          </a:p>
          <a:p>
            <a:pPr eaLnBrk="0" hangingPunct="0"/>
            <a:r>
              <a:rPr lang="de-CH" altLang="de-DE"/>
              <a:t>  </a:t>
            </a:r>
            <a:r>
              <a:rPr lang="de-CH" altLang="de-DE">
                <a:sym typeface="Wingdings" pitchFamily="2" charset="2"/>
              </a:rPr>
              <a:t> </a:t>
            </a:r>
            <a:r>
              <a:rPr lang="de-CH" altLang="de-DE"/>
              <a:t>o.k. for 1. section of KHE2 (energy loss in 5 cm Cu: ~120 MeV)</a:t>
            </a:r>
          </a:p>
          <a:p>
            <a:pPr eaLnBrk="0" hangingPunct="0"/>
            <a:r>
              <a:rPr lang="de-CH" altLang="de-DE">
                <a:solidFill>
                  <a:srgbClr val="FF0000"/>
                </a:solidFill>
              </a:rPr>
              <a:t>  </a:t>
            </a:r>
            <a:r>
              <a:rPr lang="de-CH" altLang="de-DE">
                <a:solidFill>
                  <a:srgbClr val="0000FF"/>
                </a:solidFill>
              </a:rPr>
              <a:t>for neutrons: </a:t>
            </a:r>
          </a:p>
          <a:p>
            <a:pPr eaLnBrk="0" hangingPunct="0"/>
            <a:r>
              <a:rPr lang="de-CH" altLang="de-DE">
                <a:solidFill>
                  <a:srgbClr val="FF0000"/>
                </a:solidFill>
              </a:rPr>
              <a:t>  </a:t>
            </a:r>
            <a:r>
              <a:rPr lang="de-CH" altLang="de-DE"/>
              <a:t>built-in damage cross sections (Monroe Wechsler and Marvin Barnett) </a:t>
            </a:r>
          </a:p>
          <a:p>
            <a:pPr eaLnBrk="0" hangingPunct="0"/>
            <a:r>
              <a:rPr lang="de-CH" altLang="de-DE"/>
              <a:t>  as flux multipliers </a:t>
            </a:r>
          </a:p>
          <a:p>
            <a:pPr>
              <a:buFontTx/>
              <a:buChar char="•"/>
            </a:pPr>
            <a:r>
              <a:rPr lang="de-DE" altLang="de-DE"/>
              <a:t> </a:t>
            </a:r>
            <a:r>
              <a:rPr lang="de-DE" altLang="de-DE">
                <a:solidFill>
                  <a:srgbClr val="0000FF"/>
                </a:solidFill>
              </a:rPr>
              <a:t>MARS15 (2010): </a:t>
            </a:r>
          </a:p>
          <a:p>
            <a:r>
              <a:rPr lang="de-DE" altLang="de-DE">
                <a:solidFill>
                  <a:srgbClr val="0000FF"/>
                </a:solidFill>
              </a:rPr>
              <a:t>  - energy dependent displacement efficiency: </a:t>
            </a:r>
            <a:r>
              <a:rPr lang="de-DE" altLang="de-DE">
                <a:solidFill>
                  <a:srgbClr val="0000FF"/>
                </a:solidFill>
                <a:latin typeface="Symbol" pitchFamily="18" charset="2"/>
              </a:rPr>
              <a:t>k</a:t>
            </a:r>
            <a:r>
              <a:rPr lang="de-DE" altLang="de-DE">
                <a:solidFill>
                  <a:srgbClr val="0000FF"/>
                </a:solidFill>
              </a:rPr>
              <a:t>(E</a:t>
            </a:r>
            <a:r>
              <a:rPr lang="de-DE" altLang="de-DE" baseline="-25000">
                <a:solidFill>
                  <a:srgbClr val="0000FF"/>
                </a:solidFill>
              </a:rPr>
              <a:t>R</a:t>
            </a:r>
            <a:r>
              <a:rPr lang="de-DE" altLang="de-DE">
                <a:solidFill>
                  <a:srgbClr val="0000FF"/>
                </a:solidFill>
              </a:rPr>
              <a:t>), in NRT: </a:t>
            </a:r>
            <a:r>
              <a:rPr lang="de-DE" altLang="de-DE">
                <a:solidFill>
                  <a:srgbClr val="0000FF"/>
                </a:solidFill>
                <a:latin typeface="Symbol" pitchFamily="18" charset="2"/>
              </a:rPr>
              <a:t>k</a:t>
            </a:r>
            <a:r>
              <a:rPr lang="de-DE" altLang="de-DE">
                <a:solidFill>
                  <a:srgbClr val="0000FF"/>
                </a:solidFill>
              </a:rPr>
              <a:t> = 0.8</a:t>
            </a:r>
          </a:p>
          <a:p>
            <a:r>
              <a:rPr lang="de-DE" altLang="de-DE">
                <a:solidFill>
                  <a:srgbClr val="0000FF"/>
                </a:solidFill>
              </a:rPr>
              <a:t>    </a:t>
            </a:r>
            <a:r>
              <a:rPr lang="de-DE" altLang="de-DE">
                <a:latin typeface="Symbol" pitchFamily="18" charset="2"/>
              </a:rPr>
              <a:t>k</a:t>
            </a:r>
            <a:r>
              <a:rPr lang="de-DE" altLang="de-DE"/>
              <a:t>(0.1keV) = 1.4  to </a:t>
            </a:r>
            <a:r>
              <a:rPr lang="de-DE" altLang="de-DE">
                <a:latin typeface="Symbol" pitchFamily="18" charset="2"/>
              </a:rPr>
              <a:t>k</a:t>
            </a:r>
            <a:r>
              <a:rPr lang="de-DE" altLang="de-DE"/>
              <a:t>(100keV) = 0.3</a:t>
            </a:r>
          </a:p>
          <a:p>
            <a:r>
              <a:rPr lang="de-DE" altLang="de-DE"/>
              <a:t>  - Coulomb interaction, formfactors, photons, muons, electrons</a:t>
            </a:r>
          </a:p>
          <a:p>
            <a:r>
              <a:rPr lang="de-DE" altLang="de-DE"/>
              <a:t>  - nice feature of 2-dim. plots showing distributions of DPA (+other quantities)</a:t>
            </a:r>
          </a:p>
        </p:txBody>
      </p:sp>
      <p:graphicFrame>
        <p:nvGraphicFramePr>
          <p:cNvPr id="9222" name="Object 9"/>
          <p:cNvGraphicFramePr>
            <a:graphicFrameLocks noChangeAspect="1"/>
          </p:cNvGraphicFramePr>
          <p:nvPr/>
        </p:nvGraphicFramePr>
        <p:xfrm>
          <a:off x="250825" y="739775"/>
          <a:ext cx="38989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3" imgW="1866090" imgH="393529" progId="Equation.3">
                  <p:embed/>
                </p:oleObj>
              </mc:Choice>
              <mc:Fallback>
                <p:oleObj name="Equation" r:id="rId3" imgW="1866090" imgH="393529" progId="Equation.3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739775"/>
                        <a:ext cx="3898900" cy="82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5064125" y="711200"/>
            <a:ext cx="3827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>
                <a:latin typeface="Symbol" pitchFamily="18" charset="2"/>
              </a:rPr>
              <a:t>f(E): </a:t>
            </a:r>
            <a:r>
              <a:rPr lang="de-CH" altLang="de-DE"/>
              <a:t>fluence (particles/cm</a:t>
            </a:r>
            <a:r>
              <a:rPr lang="de-CH" altLang="de-DE" baseline="30000"/>
              <a:t>2</a:t>
            </a:r>
            <a:r>
              <a:rPr lang="de-CH" altLang="de-DE"/>
              <a:t>)</a:t>
            </a:r>
          </a:p>
          <a:p>
            <a:r>
              <a:rPr lang="de-CH" altLang="de-DE">
                <a:latin typeface="Symbol" pitchFamily="18" charset="2"/>
              </a:rPr>
              <a:t>s</a:t>
            </a:r>
            <a:r>
              <a:rPr lang="de-CH" altLang="de-DE" baseline="-25000"/>
              <a:t>disp</a:t>
            </a:r>
            <a:r>
              <a:rPr lang="de-CH" altLang="de-DE"/>
              <a:t>: displacement cross section</a:t>
            </a:r>
            <a:endParaRPr lang="en-US" altLang="de-DE">
              <a:solidFill>
                <a:srgbClr val="FF0000"/>
              </a:solidFill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1588" y="833438"/>
            <a:ext cx="5364162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84213" y="4797425"/>
            <a:ext cx="62738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de-DE" altLang="de-DE"/>
              <a:t> no saturation up to 100 dpa</a:t>
            </a:r>
          </a:p>
          <a:p>
            <a:pPr eaLnBrk="0" hangingPunct="0">
              <a:buFontTx/>
              <a:buChar char="•"/>
            </a:pPr>
            <a:endParaRPr lang="de-DE" altLang="de-DE"/>
          </a:p>
          <a:p>
            <a:pPr eaLnBrk="0" hangingPunct="0">
              <a:buFontTx/>
              <a:buChar char="•"/>
            </a:pPr>
            <a:r>
              <a:rPr lang="de-DE" altLang="de-DE"/>
              <a:t> data are for neutrons only (thermal and fast reactors)</a:t>
            </a:r>
          </a:p>
          <a:p>
            <a:pPr eaLnBrk="0" hangingPunct="0">
              <a:buFontTx/>
              <a:buChar char="•"/>
            </a:pPr>
            <a:endParaRPr lang="de-DE" altLang="de-DE"/>
          </a:p>
          <a:p>
            <a:pPr eaLnBrk="0" hangingPunct="0"/>
            <a:r>
              <a:rPr lang="de-DE" altLang="de-DE">
                <a:solidFill>
                  <a:srgbClr val="0000FF"/>
                </a:solidFill>
                <a:sym typeface="Wingdings" pitchFamily="2" charset="2"/>
              </a:rPr>
              <a:t> Not much is known for high energetic protons</a:t>
            </a:r>
            <a:endParaRPr lang="de-DE" altLang="de-DE">
              <a:solidFill>
                <a:srgbClr val="0000FF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258888" y="1341438"/>
            <a:ext cx="1255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>
                <a:solidFill>
                  <a:srgbClr val="0000FF"/>
                </a:solidFill>
              </a:rPr>
              <a:t>0.5%/dpa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979613" y="188913"/>
            <a:ext cx="534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400">
                <a:solidFill>
                  <a:srgbClr val="FF0000"/>
                </a:solidFill>
              </a:rPr>
              <a:t>Swelling after irradiation with neutrons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2339975" y="2205038"/>
            <a:ext cx="0" cy="1800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971550" y="2205038"/>
            <a:ext cx="13684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346" name="Text Box 11"/>
          <p:cNvSpPr txBox="1">
            <a:spLocks noChangeArrowheads="1"/>
          </p:cNvSpPr>
          <p:nvPr/>
        </p:nvSpPr>
        <p:spPr bwMode="auto">
          <a:xfrm>
            <a:off x="5549900" y="2044700"/>
            <a:ext cx="3151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/>
              <a:t>80 DPA </a:t>
            </a:r>
            <a:r>
              <a:rPr lang="de-CH" altLang="de-DE">
                <a:sym typeface="Wingdings" pitchFamily="2" charset="2"/>
              </a:rPr>
              <a:t> ~40 % swelling</a:t>
            </a:r>
            <a:endParaRPr lang="en-US" altLang="de-DE"/>
          </a:p>
        </p:txBody>
      </p:sp>
      <p:sp>
        <p:nvSpPr>
          <p:cNvPr id="14347" name="Text Box 12"/>
          <p:cNvSpPr txBox="1">
            <a:spLocks noChangeArrowheads="1"/>
          </p:cNvSpPr>
          <p:nvPr/>
        </p:nvSpPr>
        <p:spPr bwMode="auto">
          <a:xfrm>
            <a:off x="5365750" y="3316288"/>
            <a:ext cx="3778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1800"/>
              <a:t>S. Zinkle, </a:t>
            </a:r>
            <a:r>
              <a:rPr lang="de-DE" altLang="de-DE" sz="1800"/>
              <a:t>Effects of Radiation </a:t>
            </a:r>
          </a:p>
          <a:p>
            <a:r>
              <a:rPr lang="de-DE" altLang="de-DE" sz="1800"/>
              <a:t>on Material, 15th Symposium 1992,</a:t>
            </a:r>
          </a:p>
          <a:p>
            <a:r>
              <a:rPr lang="de-DE" altLang="de-DE" sz="1800"/>
              <a:t>p. 813-834</a:t>
            </a:r>
            <a:endParaRPr lang="en-US" altLang="de-DE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3" descr="Kolli2--Bau-J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2901944" cy="293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3643306" y="785794"/>
            <a:ext cx="519693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000" dirty="0" err="1" smtClean="0">
                <a:solidFill>
                  <a:srgbClr val="0000FF"/>
                </a:solidFill>
                <a:latin typeface="+mj-lt"/>
                <a:cs typeface="Arial Narrow"/>
              </a:rPr>
              <a:t>Active</a:t>
            </a:r>
            <a:r>
              <a:rPr lang="de-DE" sz="2000" dirty="0" smtClean="0">
                <a:solidFill>
                  <a:srgbClr val="0000FF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+mj-lt"/>
                <a:cs typeface="Arial Narrow"/>
              </a:rPr>
              <a:t>cooling</a:t>
            </a:r>
            <a:r>
              <a:rPr lang="de-DE" sz="2000" dirty="0" smtClean="0">
                <a:solidFill>
                  <a:srgbClr val="0000FF"/>
                </a:solidFill>
                <a:latin typeface="+mj-lt"/>
                <a:cs typeface="Arial Narrow"/>
              </a:rPr>
              <a:t>: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steel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tubes</a:t>
            </a:r>
            <a:r>
              <a:rPr lang="de-DE" sz="2000" dirty="0">
                <a:latin typeface="+mj-lt"/>
                <a:cs typeface="Arial Narrow"/>
              </a:rPr>
              <a:t> </a:t>
            </a:r>
            <a:r>
              <a:rPr lang="de-DE" sz="2000" dirty="0" smtClean="0">
                <a:latin typeface="+mj-lt"/>
                <a:cs typeface="Arial Narrow"/>
              </a:rPr>
              <a:t>(</a:t>
            </a:r>
            <a:r>
              <a:rPr lang="de-DE" sz="2000" dirty="0" err="1" smtClean="0">
                <a:latin typeface="+mj-lt"/>
                <a:cs typeface="Arial Narrow"/>
              </a:rPr>
              <a:t>coated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with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Cu</a:t>
            </a:r>
            <a:r>
              <a:rPr lang="de-DE" sz="2000" dirty="0" smtClean="0">
                <a:latin typeface="+mj-lt"/>
                <a:cs typeface="Arial Narrow"/>
              </a:rPr>
              <a:t>) </a:t>
            </a:r>
          </a:p>
          <a:p>
            <a:pPr>
              <a:lnSpc>
                <a:spcPct val="110000"/>
              </a:lnSpc>
            </a:pPr>
            <a:r>
              <a:rPr lang="de-DE" sz="2000" dirty="0" smtClean="0">
                <a:latin typeface="+mj-lt"/>
                <a:cs typeface="Arial Narrow"/>
              </a:rPr>
              <a:t>  </a:t>
            </a:r>
            <a:r>
              <a:rPr lang="de-DE" sz="2000" dirty="0" err="1" smtClean="0">
                <a:latin typeface="+mj-lt"/>
                <a:cs typeface="Arial Narrow"/>
              </a:rPr>
              <a:t>brazed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with</a:t>
            </a:r>
            <a:r>
              <a:rPr lang="de-DE" sz="2000" dirty="0" smtClean="0">
                <a:latin typeface="+mj-lt"/>
                <a:cs typeface="Arial Narrow"/>
              </a:rPr>
              <a:t> SCP1 </a:t>
            </a:r>
            <a:r>
              <a:rPr lang="de-DE" sz="2000" dirty="0" err="1" smtClean="0">
                <a:latin typeface="+mj-lt"/>
                <a:cs typeface="Arial Narrow"/>
              </a:rPr>
              <a:t>at</a:t>
            </a:r>
            <a:r>
              <a:rPr lang="de-DE" sz="2000" dirty="0" smtClean="0">
                <a:latin typeface="+mj-lt"/>
                <a:cs typeface="Arial Narrow"/>
              </a:rPr>
              <a:t> 850 </a:t>
            </a:r>
            <a:r>
              <a:rPr lang="de-DE" sz="2000" baseline="30000" dirty="0" err="1" smtClean="0">
                <a:latin typeface="+mj-lt"/>
                <a:cs typeface="Arial Narrow"/>
              </a:rPr>
              <a:t>o</a:t>
            </a:r>
            <a:r>
              <a:rPr lang="de-DE" sz="2000" dirty="0" err="1" smtClean="0">
                <a:latin typeface="+mj-lt"/>
                <a:cs typeface="Arial Narrow"/>
              </a:rPr>
              <a:t>C</a:t>
            </a:r>
            <a:r>
              <a:rPr lang="de-DE" sz="2000" dirty="0" smtClean="0">
                <a:latin typeface="+mj-lt"/>
                <a:cs typeface="Arial Narrow"/>
              </a:rPr>
              <a:t> on </a:t>
            </a:r>
            <a:r>
              <a:rPr lang="de-DE" sz="2000" dirty="0" err="1" smtClean="0">
                <a:latin typeface="+mj-lt"/>
                <a:cs typeface="Arial Narrow"/>
              </a:rPr>
              <a:t>Cu</a:t>
            </a:r>
            <a:endParaRPr lang="de-DE" sz="2000" dirty="0" smtClean="0">
              <a:latin typeface="+mj-lt"/>
              <a:cs typeface="Arial Narrow"/>
            </a:endParaRP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dirty="0">
                <a:latin typeface="+mj-lt"/>
                <a:cs typeface="Arial Narrow"/>
              </a:rPr>
              <a:t> </a:t>
            </a:r>
            <a:r>
              <a:rPr lang="de-DE" sz="2000" dirty="0" smtClean="0">
                <a:latin typeface="+mj-lt"/>
                <a:cs typeface="Arial Narrow"/>
              </a:rPr>
              <a:t>5.3 m/s (</a:t>
            </a:r>
            <a:r>
              <a:rPr lang="de-DE" sz="2000" dirty="0" err="1" smtClean="0">
                <a:latin typeface="+mj-lt"/>
                <a:cs typeface="Arial Narrow"/>
              </a:rPr>
              <a:t>limit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for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Cu-tubes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would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be</a:t>
            </a:r>
            <a:r>
              <a:rPr lang="de-DE" sz="2000" dirty="0" smtClean="0">
                <a:latin typeface="+mj-lt"/>
                <a:cs typeface="Arial Narrow"/>
              </a:rPr>
              <a:t> 2-3 m/s)</a:t>
            </a:r>
            <a:endParaRPr lang="de-DE" sz="2000" dirty="0">
              <a:latin typeface="+mj-lt"/>
              <a:cs typeface="Arial Narrow"/>
            </a:endParaRPr>
          </a:p>
        </p:txBody>
      </p:sp>
      <p:cxnSp>
        <p:nvCxnSpPr>
          <p:cNvPr id="23" name="Gerade Verbindung mit Pfeil 22"/>
          <p:cNvCxnSpPr>
            <a:stCxn id="26" idx="1"/>
          </p:cNvCxnSpPr>
          <p:nvPr/>
        </p:nvCxnSpPr>
        <p:spPr bwMode="auto">
          <a:xfrm rot="10800000" flipV="1">
            <a:off x="2500298" y="2624546"/>
            <a:ext cx="2214578" cy="6087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4"/>
          <p:cNvCxnSpPr>
            <a:stCxn id="26" idx="1"/>
          </p:cNvCxnSpPr>
          <p:nvPr/>
        </p:nvCxnSpPr>
        <p:spPr bwMode="auto">
          <a:xfrm rot="10800000">
            <a:off x="2500298" y="1428736"/>
            <a:ext cx="2214578" cy="11958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feld 25"/>
          <p:cNvSpPr txBox="1"/>
          <p:nvPr/>
        </p:nvSpPr>
        <p:spPr>
          <a:xfrm>
            <a:off x="4714876" y="2285992"/>
            <a:ext cx="299941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000" dirty="0" smtClean="0">
                <a:latin typeface="+mj-lt"/>
                <a:cs typeface="Arial Narrow"/>
              </a:rPr>
              <a:t>4 </a:t>
            </a:r>
            <a:r>
              <a:rPr lang="de-DE" sz="2000" dirty="0" err="1" smtClean="0">
                <a:latin typeface="+mj-lt"/>
                <a:cs typeface="Arial Narrow"/>
              </a:rPr>
              <a:t>Thermocouples</a:t>
            </a:r>
            <a:r>
              <a:rPr lang="de-DE" sz="2000" dirty="0" smtClean="0">
                <a:latin typeface="+mj-lt"/>
                <a:cs typeface="Arial Narrow"/>
              </a:rPr>
              <a:t> (TC) </a:t>
            </a:r>
            <a:r>
              <a:rPr lang="de-DE" sz="2000" dirty="0" err="1" smtClean="0">
                <a:latin typeface="+mj-lt"/>
                <a:cs typeface="Arial Narrow"/>
              </a:rPr>
              <a:t>for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sz="2000" dirty="0" err="1" smtClean="0">
                <a:latin typeface="+mj-lt"/>
                <a:cs typeface="Arial Narrow"/>
              </a:rPr>
              <a:t>temperature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controlling</a:t>
            </a:r>
            <a:endParaRPr lang="de-DE" sz="2000" dirty="0">
              <a:latin typeface="+mj-lt"/>
              <a:cs typeface="Arial Narrow"/>
            </a:endParaRPr>
          </a:p>
        </p:txBody>
      </p:sp>
      <p:cxnSp>
        <p:nvCxnSpPr>
          <p:cNvPr id="28" name="Gerade Verbindung mit Pfeil 27"/>
          <p:cNvCxnSpPr>
            <a:stCxn id="26" idx="1"/>
          </p:cNvCxnSpPr>
          <p:nvPr/>
        </p:nvCxnSpPr>
        <p:spPr bwMode="auto">
          <a:xfrm rot="10800000">
            <a:off x="1142976" y="1500174"/>
            <a:ext cx="3571900" cy="11243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>
            <a:stCxn id="26" idx="1"/>
          </p:cNvCxnSpPr>
          <p:nvPr/>
        </p:nvCxnSpPr>
        <p:spPr bwMode="auto">
          <a:xfrm rot="10800000" flipV="1">
            <a:off x="1346148" y="2624545"/>
            <a:ext cx="3368729" cy="7838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feld 21"/>
          <p:cNvSpPr txBox="1"/>
          <p:nvPr/>
        </p:nvSpPr>
        <p:spPr>
          <a:xfrm>
            <a:off x="4643438" y="3143248"/>
            <a:ext cx="318997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000" dirty="0" smtClean="0">
                <a:latin typeface="+mj-lt"/>
                <a:cs typeface="Arial Narrow"/>
              </a:rPr>
              <a:t>4 </a:t>
            </a:r>
            <a:r>
              <a:rPr lang="de-DE" sz="2000" dirty="0" err="1" smtClean="0">
                <a:latin typeface="+mj-lt"/>
                <a:cs typeface="Arial Narrow"/>
              </a:rPr>
              <a:t>slits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for</a:t>
            </a:r>
            <a:r>
              <a:rPr lang="de-DE" sz="2000" dirty="0" smtClean="0">
                <a:latin typeface="+mj-lt"/>
                <a:cs typeface="Arial Narrow"/>
              </a:rPr>
              <a:t> thermal </a:t>
            </a:r>
            <a:r>
              <a:rPr lang="de-DE" sz="2000" dirty="0" err="1" smtClean="0">
                <a:latin typeface="+mj-lt"/>
                <a:cs typeface="Arial Narrow"/>
              </a:rPr>
              <a:t>expansion</a:t>
            </a:r>
            <a:endParaRPr lang="en-US" sz="2000" dirty="0" err="1">
              <a:latin typeface="+mj-lt"/>
              <a:cs typeface="Arial Narrow"/>
            </a:endParaRP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357158" y="4022704"/>
            <a:ext cx="4222750" cy="2657475"/>
            <a:chOff x="2822" y="486"/>
            <a:chExt cx="2660" cy="1674"/>
          </a:xfrm>
        </p:grpSpPr>
        <p:pic>
          <p:nvPicPr>
            <p:cNvPr id="29" name="Picture 6" descr="temp_colli2_2mA_iso_front"/>
            <p:cNvPicPr>
              <a:picLocks noChangeAspect="1" noChangeArrowheads="1"/>
            </p:cNvPicPr>
            <p:nvPr/>
          </p:nvPicPr>
          <p:blipFill>
            <a:blip r:embed="rId4"/>
            <a:srcRect l="19992" r="14995"/>
            <a:stretch>
              <a:fillRect/>
            </a:stretch>
          </p:blipFill>
          <p:spPr bwMode="auto">
            <a:xfrm>
              <a:off x="3243" y="486"/>
              <a:ext cx="1950" cy="1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5126" y="146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sz="1800"/>
                <a:t>400</a:t>
              </a: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5122" y="1150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sz="1800"/>
                <a:t>500</a:t>
              </a:r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5113" y="791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sz="1800"/>
                <a:t>600</a:t>
              </a: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 flipV="1">
              <a:off x="2880" y="1417"/>
              <a:ext cx="911" cy="1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2822" y="1613"/>
              <a:ext cx="6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dirty="0"/>
                <a:t>2mA </a:t>
              </a:r>
              <a:endParaRPr lang="de-CH" altLang="de-DE" dirty="0" smtClean="0"/>
            </a:p>
            <a:p>
              <a:pPr eaLnBrk="0" hangingPunct="0"/>
              <a:r>
                <a:rPr lang="de-CH" altLang="de-DE" dirty="0" err="1" smtClean="0"/>
                <a:t>protons</a:t>
              </a:r>
              <a:endParaRPr lang="de-CH" altLang="de-DE" dirty="0"/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5162" y="607"/>
              <a:ext cx="2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altLang="de-DE" dirty="0"/>
                <a:t>K</a:t>
              </a:r>
            </a:p>
          </p:txBody>
        </p:sp>
      </p:grp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2786050" y="6491287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1800" dirty="0"/>
              <a:t>Y.J. Lee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5000628" y="4276709"/>
            <a:ext cx="3577903" cy="23698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000" dirty="0">
                <a:latin typeface="+mj-lt"/>
                <a:cs typeface="Arial Narrow"/>
              </a:rPr>
              <a:t>@</a:t>
            </a:r>
            <a:r>
              <a:rPr lang="de-DE" sz="2000" dirty="0" smtClean="0">
                <a:latin typeface="+mj-lt"/>
                <a:cs typeface="Arial Narrow"/>
              </a:rPr>
              <a:t> 2.4 mA: ~ 400 </a:t>
            </a:r>
            <a:r>
              <a:rPr lang="de-DE" sz="2000" baseline="30000" dirty="0" err="1" smtClean="0">
                <a:latin typeface="+mj-lt"/>
                <a:cs typeface="Arial Narrow"/>
              </a:rPr>
              <a:t>o</a:t>
            </a:r>
            <a:r>
              <a:rPr lang="de-DE" sz="2000" dirty="0" err="1" smtClean="0">
                <a:latin typeface="+mj-lt"/>
                <a:cs typeface="Arial Narrow"/>
              </a:rPr>
              <a:t>C</a:t>
            </a:r>
            <a:endParaRPr lang="de-DE" sz="2000" dirty="0" smtClean="0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2000" dirty="0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 Narrow"/>
              </a:rPr>
              <a:t>engineering</a:t>
            </a:r>
            <a:r>
              <a:rPr lang="de-DE" sz="2000" dirty="0" smtClean="0">
                <a:solidFill>
                  <a:srgbClr val="0000FF"/>
                </a:solidFill>
                <a:latin typeface="+mj-lt"/>
                <a:cs typeface="Arial Narrow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+mj-lt"/>
                <a:cs typeface="Arial Narrow"/>
              </a:rPr>
              <a:t>limit</a:t>
            </a:r>
            <a:r>
              <a:rPr lang="de-DE" sz="2000" dirty="0" smtClean="0">
                <a:solidFill>
                  <a:srgbClr val="0000FF"/>
                </a:solidFill>
                <a:latin typeface="+mj-lt"/>
                <a:cs typeface="Arial Narrow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homologeous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temperature</a:t>
            </a:r>
            <a:endParaRPr lang="de-DE" sz="2000" dirty="0" smtClean="0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2000" dirty="0" smtClean="0">
                <a:latin typeface="+mj-lt"/>
                <a:cs typeface="Arial Narrow"/>
              </a:rPr>
              <a:t>= ½ </a:t>
            </a:r>
            <a:r>
              <a:rPr lang="de-DE" sz="2000" dirty="0" err="1" smtClean="0">
                <a:latin typeface="+mj-lt"/>
                <a:cs typeface="Arial Narrow"/>
              </a:rPr>
              <a:t>of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melting</a:t>
            </a:r>
            <a:r>
              <a:rPr lang="de-DE" sz="2000" dirty="0" smtClean="0">
                <a:latin typeface="+mj-lt"/>
                <a:cs typeface="Arial Narrow"/>
              </a:rPr>
              <a:t> </a:t>
            </a:r>
            <a:r>
              <a:rPr lang="de-DE" sz="2000" dirty="0" err="1" smtClean="0">
                <a:latin typeface="+mj-lt"/>
                <a:cs typeface="Arial Narrow"/>
              </a:rPr>
              <a:t>temperature</a:t>
            </a:r>
            <a:r>
              <a:rPr lang="de-DE" sz="2000" dirty="0" smtClean="0">
                <a:latin typeface="+mj-lt"/>
                <a:cs typeface="Arial Narrow"/>
              </a:rPr>
              <a:t> in K</a:t>
            </a:r>
          </a:p>
          <a:p>
            <a:pPr>
              <a:lnSpc>
                <a:spcPct val="110000"/>
              </a:lnSpc>
            </a:pPr>
            <a:r>
              <a:rPr lang="de-DE" sz="2000" dirty="0" smtClean="0">
                <a:latin typeface="+mj-lt"/>
                <a:cs typeface="Arial Narrow"/>
              </a:rPr>
              <a:t>= </a:t>
            </a:r>
            <a:r>
              <a:rPr lang="de-DE" sz="2000" dirty="0" smtClean="0">
                <a:solidFill>
                  <a:srgbClr val="000000"/>
                </a:solidFill>
                <a:cs typeface="Arial Narrow"/>
              </a:rPr>
              <a:t>405 </a:t>
            </a:r>
            <a:r>
              <a:rPr lang="de-DE" sz="2000" baseline="30000" dirty="0" err="1" smtClean="0">
                <a:solidFill>
                  <a:srgbClr val="000000"/>
                </a:solidFill>
                <a:cs typeface="Arial Narrow"/>
              </a:rPr>
              <a:t>o</a:t>
            </a:r>
            <a:r>
              <a:rPr lang="de-DE" sz="2000" dirty="0" err="1" smtClean="0">
                <a:solidFill>
                  <a:srgbClr val="000000"/>
                </a:solidFill>
                <a:cs typeface="Arial Narrow"/>
              </a:rPr>
              <a:t>C</a:t>
            </a:r>
            <a:endParaRPr lang="de-DE" sz="2000" dirty="0" smtClean="0">
              <a:solidFill>
                <a:srgbClr val="000000"/>
              </a:solidFill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  <a:sym typeface="Wingdings" pitchFamily="2" charset="2"/>
              </a:rPr>
              <a:t>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  <a:sym typeface="Wingdings" pitchFamily="2" charset="2"/>
              </a:rPr>
              <a:t>limit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j-lt"/>
                <a:cs typeface="Arial Narrow"/>
                <a:sym typeface="Wingdings" pitchFamily="2" charset="2"/>
              </a:rPr>
              <a:t>reached</a:t>
            </a:r>
            <a:r>
              <a:rPr lang="de-DE" sz="2000" dirty="0" smtClean="0">
                <a:solidFill>
                  <a:srgbClr val="FF0000"/>
                </a:solidFill>
                <a:latin typeface="+mj-lt"/>
                <a:cs typeface="Arial Narrow"/>
                <a:sym typeface="Wingdings" pitchFamily="2" charset="2"/>
              </a:rPr>
              <a:t>!</a:t>
            </a:r>
            <a:endParaRPr lang="de-DE" sz="17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0" y="3786190"/>
            <a:ext cx="54782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err="1">
                <a:solidFill>
                  <a:srgbClr val="0000FF"/>
                </a:solidFill>
              </a:rPr>
              <a:t>Temperature</a:t>
            </a:r>
            <a:r>
              <a:rPr lang="de-DE" altLang="de-DE" sz="2000" dirty="0">
                <a:solidFill>
                  <a:srgbClr val="0000FF"/>
                </a:solidFill>
              </a:rPr>
              <a:t> </a:t>
            </a:r>
            <a:r>
              <a:rPr lang="de-DE" altLang="de-DE" sz="2000" dirty="0" err="1">
                <a:solidFill>
                  <a:srgbClr val="0000FF"/>
                </a:solidFill>
              </a:rPr>
              <a:t>distribution</a:t>
            </a:r>
            <a:r>
              <a:rPr lang="de-DE" altLang="de-DE" sz="2000" dirty="0">
                <a:solidFill>
                  <a:srgbClr val="0000FF"/>
                </a:solidFill>
              </a:rPr>
              <a:t>: </a:t>
            </a:r>
            <a:r>
              <a:rPr lang="de-DE" altLang="de-DE" sz="2000" dirty="0" err="1">
                <a:solidFill>
                  <a:srgbClr val="0000FF"/>
                </a:solidFill>
              </a:rPr>
              <a:t>max</a:t>
            </a:r>
            <a:r>
              <a:rPr lang="de-DE" altLang="de-DE" sz="2000" dirty="0">
                <a:solidFill>
                  <a:srgbClr val="0000FF"/>
                </a:solidFill>
              </a:rPr>
              <a:t>: 380 </a:t>
            </a:r>
            <a:r>
              <a:rPr lang="de-DE" altLang="de-DE" sz="2000" baseline="30000" dirty="0" err="1" smtClean="0">
                <a:solidFill>
                  <a:srgbClr val="0000FF"/>
                </a:solidFill>
              </a:rPr>
              <a:t>o</a:t>
            </a:r>
            <a:r>
              <a:rPr lang="de-DE" altLang="de-DE" sz="2000" dirty="0" err="1" smtClean="0">
                <a:solidFill>
                  <a:srgbClr val="0000FF"/>
                </a:solidFill>
              </a:rPr>
              <a:t>C</a:t>
            </a:r>
            <a:r>
              <a:rPr lang="de-DE" altLang="de-DE" sz="2000" dirty="0" smtClean="0">
                <a:solidFill>
                  <a:srgbClr val="0000FF"/>
                </a:solidFill>
              </a:rPr>
              <a:t> @ 2 mA</a:t>
            </a:r>
            <a:endParaRPr lang="de-DE" altLang="de-DE" sz="2000" dirty="0">
              <a:solidFill>
                <a:srgbClr val="0000FF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286116" y="142852"/>
            <a:ext cx="2824491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The </a:t>
            </a:r>
            <a:r>
              <a:rPr lang="de-DE" sz="2400" dirty="0" err="1" smtClean="0">
                <a:solidFill>
                  <a:srgbClr val="FF0000"/>
                </a:solidFill>
                <a:latin typeface="+mj-lt"/>
                <a:cs typeface="Arial Narrow"/>
              </a:rPr>
              <a:t>collimator</a:t>
            </a:r>
            <a:r>
              <a:rPr lang="de-DE" sz="2400" dirty="0" smtClean="0">
                <a:solidFill>
                  <a:srgbClr val="FF0000"/>
                </a:solidFill>
                <a:latin typeface="+mj-lt"/>
                <a:cs typeface="Arial Narrow"/>
              </a:rPr>
              <a:t> KHE2</a:t>
            </a:r>
            <a:endParaRPr lang="en-US" sz="2400" dirty="0" err="1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590550" y="1085850"/>
            <a:ext cx="59864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/>
              <a:t>MCNPX2.5.0 + CEM,                         A. Konobeyev:</a:t>
            </a:r>
          </a:p>
          <a:p>
            <a:r>
              <a:rPr lang="de-DE" altLang="de-DE"/>
              <a:t>6227 barn                                          4764 barn</a:t>
            </a:r>
          </a:p>
          <a:p>
            <a:r>
              <a:rPr lang="de-DE" altLang="de-DE">
                <a:sym typeface="Wingdings" pitchFamily="2" charset="2"/>
              </a:rPr>
              <a:t> fair agreement: 30 % deviation</a:t>
            </a:r>
            <a:r>
              <a:rPr lang="de-DE" altLang="de-DE"/>
              <a:t> </a:t>
            </a:r>
          </a:p>
        </p:txBody>
      </p:sp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2178050" y="190500"/>
            <a:ext cx="4846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400">
                <a:solidFill>
                  <a:srgbClr val="FF0000"/>
                </a:solidFill>
              </a:rPr>
              <a:t>Checks on the MCNPX calculation</a:t>
            </a: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593725" y="2474913"/>
            <a:ext cx="76374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- (Old) Experiment at Pirex (PSI):</a:t>
            </a:r>
            <a:r>
              <a:rPr lang="de-CH" altLang="de-DE"/>
              <a:t> 590 MeV protons on 0.3 mm Cu </a:t>
            </a:r>
          </a:p>
          <a:p>
            <a:pPr eaLnBrk="0" hangingPunct="0"/>
            <a:r>
              <a:rPr lang="de-CH" altLang="de-DE">
                <a:solidFill>
                  <a:srgbClr val="FF0000"/>
                </a:solidFill>
              </a:rPr>
              <a:t>  1 DPA = 1.5 10</a:t>
            </a:r>
            <a:r>
              <a:rPr lang="de-CH" altLang="de-DE" baseline="30000">
                <a:solidFill>
                  <a:srgbClr val="FF0000"/>
                </a:solidFill>
              </a:rPr>
              <a:t>20</a:t>
            </a:r>
            <a:r>
              <a:rPr lang="de-CH" altLang="de-DE">
                <a:solidFill>
                  <a:srgbClr val="FF0000"/>
                </a:solidFill>
              </a:rPr>
              <a:t> protons/cm</a:t>
            </a:r>
            <a:r>
              <a:rPr lang="de-CH" altLang="de-DE" baseline="30000">
                <a:solidFill>
                  <a:srgbClr val="FF0000"/>
                </a:solidFill>
              </a:rPr>
              <a:t>2 </a:t>
            </a:r>
            <a:r>
              <a:rPr lang="de-CH" altLang="de-DE">
                <a:solidFill>
                  <a:srgbClr val="FF0000"/>
                </a:solidFill>
              </a:rPr>
              <a:t>(LAHET calculation)</a:t>
            </a:r>
          </a:p>
          <a:p>
            <a:pPr eaLnBrk="0" hangingPunct="0"/>
            <a:r>
              <a:rPr lang="de-CH" altLang="de-DE"/>
              <a:t>  (Singh,Horsewell, ASTM STP 1175, (1993), 1003)</a:t>
            </a:r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611188" y="3705225"/>
            <a:ext cx="48339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- Calculation:</a:t>
            </a:r>
            <a:r>
              <a:rPr lang="de-CH" altLang="de-DE"/>
              <a:t> MCNPX2.5.0 + CEM model</a:t>
            </a:r>
          </a:p>
          <a:p>
            <a:pPr eaLnBrk="0" hangingPunct="0"/>
            <a:r>
              <a:rPr lang="de-CH" altLang="de-DE">
                <a:solidFill>
                  <a:srgbClr val="FF0000"/>
                </a:solidFill>
              </a:rPr>
              <a:t>   0.93 DPA     due to protons</a:t>
            </a:r>
          </a:p>
          <a:p>
            <a:pPr eaLnBrk="0" hangingPunct="0"/>
            <a:r>
              <a:rPr lang="de-CH" altLang="de-DE">
                <a:solidFill>
                  <a:srgbClr val="FF0000"/>
                </a:solidFill>
              </a:rPr>
              <a:t>   0.02 DPA due to neutrons </a:t>
            </a:r>
            <a:endParaRPr lang="de-CH" altLang="de-DE"/>
          </a:p>
        </p:txBody>
      </p:sp>
      <p:sp>
        <p:nvSpPr>
          <p:cNvPr id="11272" name="Text Box 16"/>
          <p:cNvSpPr txBox="1">
            <a:spLocks noChangeArrowheads="1"/>
          </p:cNvSpPr>
          <p:nvPr/>
        </p:nvSpPr>
        <p:spPr bwMode="auto">
          <a:xfrm>
            <a:off x="217488" y="704850"/>
            <a:ext cx="472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de-DE" altLang="de-DE">
                <a:solidFill>
                  <a:srgbClr val="0000FF"/>
                </a:solidFill>
              </a:rPr>
              <a:t>Comparison of the dcs for 590 MeV p</a:t>
            </a:r>
          </a:p>
        </p:txBody>
      </p:sp>
      <p:sp>
        <p:nvSpPr>
          <p:cNvPr id="11273" name="Text Box 17"/>
          <p:cNvSpPr txBox="1">
            <a:spLocks noChangeArrowheads="1"/>
          </p:cNvSpPr>
          <p:nvPr/>
        </p:nvSpPr>
        <p:spPr bwMode="auto">
          <a:xfrm>
            <a:off x="260350" y="2159000"/>
            <a:ext cx="284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 startAt="2"/>
            </a:pPr>
            <a:r>
              <a:rPr lang="de-DE" altLang="de-DE">
                <a:solidFill>
                  <a:srgbClr val="0000FF"/>
                </a:solidFill>
              </a:rPr>
              <a:t>Comparison of DPA:</a:t>
            </a:r>
          </a:p>
        </p:txBody>
      </p:sp>
      <p:sp>
        <p:nvSpPr>
          <p:cNvPr id="11274" name="Text Box 18"/>
          <p:cNvSpPr txBox="1">
            <a:spLocks noChangeArrowheads="1"/>
          </p:cNvSpPr>
          <p:nvPr/>
        </p:nvSpPr>
        <p:spPr bwMode="auto">
          <a:xfrm>
            <a:off x="850900" y="4827588"/>
            <a:ext cx="2970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>
                <a:sym typeface="Wingdings" pitchFamily="2" charset="2"/>
              </a:rPr>
              <a:t> very good agreement!</a:t>
            </a:r>
            <a:endParaRPr lang="de-DE" alt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13"/>
          <p:cNvSpPr txBox="1">
            <a:spLocks noChangeArrowheads="1"/>
          </p:cNvSpPr>
          <p:nvPr/>
        </p:nvSpPr>
        <p:spPr bwMode="auto">
          <a:xfrm>
            <a:off x="2276475" y="179388"/>
            <a:ext cx="4811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 sz="2400">
                <a:solidFill>
                  <a:srgbClr val="FF0000"/>
                </a:solidFill>
              </a:rPr>
              <a:t>Displacement cross sections (dcs)</a:t>
            </a:r>
          </a:p>
        </p:txBody>
      </p:sp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439738" y="3862388"/>
            <a:ext cx="77485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A. Konobeyev:</a:t>
            </a:r>
          </a:p>
          <a:p>
            <a:pPr eaLnBrk="0" hangingPunct="0"/>
            <a:r>
              <a:rPr lang="de-CH" altLang="de-DE"/>
              <a:t>- E &gt; 150 MeV: average of Bertini, Isabel, INCL4 </a:t>
            </a:r>
          </a:p>
          <a:p>
            <a:pPr eaLnBrk="0" hangingPunct="0"/>
            <a:r>
              <a:rPr lang="de-CH" altLang="de-DE"/>
              <a:t>- 20 &lt; E &lt; 150 MeV: CEM, DISCA code </a:t>
            </a:r>
          </a:p>
          <a:p>
            <a:pPr eaLnBrk="0" hangingPunct="0"/>
            <a:r>
              <a:rPr lang="de-CH" altLang="de-DE"/>
              <a:t>- E &lt; 20 MeV: ENDF/B-VII (neutrons)</a:t>
            </a:r>
          </a:p>
          <a:p>
            <a:pPr eaLnBrk="0" hangingPunct="0"/>
            <a:r>
              <a:rPr lang="de-CH" altLang="de-DE"/>
              <a:t>  </a:t>
            </a:r>
            <a:r>
              <a:rPr lang="de-CH" altLang="de-DE">
                <a:solidFill>
                  <a:srgbClr val="0000FF"/>
                </a:solidFill>
              </a:rPr>
              <a:t>elastic c.s.:</a:t>
            </a:r>
            <a:r>
              <a:rPr lang="de-CH" altLang="de-DE"/>
              <a:t>  optical model + </a:t>
            </a:r>
            <a:r>
              <a:rPr lang="de-CH" altLang="de-DE">
                <a:solidFill>
                  <a:srgbClr val="0000FF"/>
                </a:solidFill>
              </a:rPr>
              <a:t>screened Coulomb potential</a:t>
            </a:r>
            <a:r>
              <a:rPr lang="de-CH" altLang="de-DE"/>
              <a:t> (protons)</a:t>
            </a:r>
          </a:p>
        </p:txBody>
      </p:sp>
      <p:sp>
        <p:nvSpPr>
          <p:cNvPr id="10246" name="Text Box 17"/>
          <p:cNvSpPr txBox="1">
            <a:spLocks noChangeArrowheads="1"/>
          </p:cNvSpPr>
          <p:nvPr/>
        </p:nvSpPr>
        <p:spPr bwMode="auto">
          <a:xfrm>
            <a:off x="515938" y="5546725"/>
            <a:ext cx="87693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CH" altLang="de-DE"/>
              <a:t>E &lt; 28 keV: Molecular Dynamics (MD)</a:t>
            </a:r>
          </a:p>
          <a:p>
            <a:pPr eaLnBrk="0" hangingPunct="0"/>
            <a:r>
              <a:rPr lang="de-CH" altLang="de-DE"/>
              <a:t>E &gt; 28 keV: Binary Collision Approximation (BCA)</a:t>
            </a:r>
          </a:p>
          <a:p>
            <a:pPr eaLnBrk="0" hangingPunct="0"/>
            <a:r>
              <a:rPr lang="de-CH" altLang="de-DE">
                <a:sym typeface="Wingdings" pitchFamily="2" charset="2"/>
              </a:rPr>
              <a:t> </a:t>
            </a:r>
            <a:r>
              <a:rPr lang="de-CH" altLang="de-DE">
                <a:solidFill>
                  <a:srgbClr val="0000FF"/>
                </a:solidFill>
                <a:sym typeface="Wingdings" pitchFamily="2" charset="2"/>
              </a:rPr>
              <a:t>number of stable defects</a:t>
            </a:r>
            <a:r>
              <a:rPr lang="de-CH" altLang="de-DE">
                <a:sym typeface="Wingdings" pitchFamily="2" charset="2"/>
              </a:rPr>
              <a:t> obtained with the IOTA code (ion-ion collisions)</a:t>
            </a:r>
            <a:r>
              <a:rPr lang="de-CH" altLang="de-DE"/>
              <a:t> </a:t>
            </a:r>
          </a:p>
        </p:txBody>
      </p:sp>
      <p:sp>
        <p:nvSpPr>
          <p:cNvPr id="10247" name="Text Box 19"/>
          <p:cNvSpPr txBox="1">
            <a:spLocks noChangeArrowheads="1"/>
          </p:cNvSpPr>
          <p:nvPr/>
        </p:nvSpPr>
        <p:spPr bwMode="auto">
          <a:xfrm>
            <a:off x="6543675" y="4205288"/>
            <a:ext cx="247967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CH" altLang="de-DE">
                <a:solidFill>
                  <a:srgbClr val="0000FF"/>
                </a:solidFill>
              </a:rPr>
              <a:t>see U. Fischer‘s talk</a:t>
            </a:r>
          </a:p>
          <a:p>
            <a:pPr algn="ctr"/>
            <a:r>
              <a:rPr lang="de-CH" altLang="de-DE">
                <a:solidFill>
                  <a:srgbClr val="0000FF"/>
                </a:solidFill>
              </a:rPr>
              <a:t>for details</a:t>
            </a:r>
            <a:endParaRPr lang="en-US" altLang="de-DE">
              <a:solidFill>
                <a:srgbClr val="0000FF"/>
              </a:solidFill>
            </a:endParaRPr>
          </a:p>
        </p:txBody>
      </p:sp>
      <p:graphicFrame>
        <p:nvGraphicFramePr>
          <p:cNvPr id="10248" name="Object 20"/>
          <p:cNvGraphicFramePr>
            <a:graphicFrameLocks noChangeAspect="1"/>
          </p:cNvGraphicFramePr>
          <p:nvPr/>
        </p:nvGraphicFramePr>
        <p:xfrm>
          <a:off x="-134938" y="509588"/>
          <a:ext cx="4795838" cy="369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Graph" r:id="rId3" imgW="3964838" imgH="3055315" progId="">
                  <p:embed/>
                </p:oleObj>
              </mc:Choice>
              <mc:Fallback>
                <p:oleObj name="Graph" r:id="rId3" imgW="3964838" imgH="3055315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4938" y="509588"/>
                        <a:ext cx="4795838" cy="369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9" name="Object 21"/>
          <p:cNvGraphicFramePr>
            <a:graphicFrameLocks noChangeAspect="1"/>
          </p:cNvGraphicFramePr>
          <p:nvPr/>
        </p:nvGraphicFramePr>
        <p:xfrm>
          <a:off x="4241800" y="528638"/>
          <a:ext cx="4902200" cy="372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Graph" r:id="rId5" imgW="4045306" imgH="3076042" progId="">
                  <p:embed/>
                </p:oleObj>
              </mc:Choice>
              <mc:Fallback>
                <p:oleObj name="Graph" r:id="rId5" imgW="4045306" imgH="3076042" progId="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1800" y="528638"/>
                        <a:ext cx="4902200" cy="372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00213" y="188913"/>
            <a:ext cx="680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 sz="2400">
                <a:solidFill>
                  <a:srgbClr val="FF0000"/>
                </a:solidFill>
              </a:rPr>
              <a:t>Comparison of results from MCNPX, dcs, MARS 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0" y="787400"/>
            <a:ext cx="639286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DPA for 1. tooth: Comparison</a:t>
            </a:r>
            <a:endParaRPr lang="de-CH" altLang="de-DE"/>
          </a:p>
          <a:p>
            <a:pPr eaLnBrk="0" hangingPunct="0"/>
            <a:r>
              <a:rPr lang="de-CH" altLang="de-DE"/>
              <a:t>                  NRT(MCNPX)   NRT(dcs)   MD(dcs)  MARS</a:t>
            </a:r>
          </a:p>
          <a:p>
            <a:pPr eaLnBrk="0" hangingPunct="0"/>
            <a:r>
              <a:rPr lang="de-CH" altLang="de-DE"/>
              <a:t>protons:         11.6                   8.2              4.8</a:t>
            </a:r>
          </a:p>
          <a:p>
            <a:pPr eaLnBrk="0" hangingPunct="0"/>
            <a:r>
              <a:rPr lang="de-CH" altLang="de-DE"/>
              <a:t>neutrons:        5.4                    5.2              2.3</a:t>
            </a:r>
          </a:p>
          <a:p>
            <a:pPr eaLnBrk="0" hangingPunct="0"/>
            <a:r>
              <a:rPr lang="de-CH" altLang="de-DE">
                <a:solidFill>
                  <a:srgbClr val="0000FF"/>
                </a:solidFill>
              </a:rPr>
              <a:t>Total:             17.0                 13.2              7.1        31.2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842125" y="1801813"/>
            <a:ext cx="2438400" cy="2252662"/>
            <a:chOff x="4310" y="1135"/>
            <a:chExt cx="1536" cy="1419"/>
          </a:xfrm>
        </p:grpSpPr>
        <p:pic>
          <p:nvPicPr>
            <p:cNvPr id="12300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91" y="1135"/>
              <a:ext cx="1412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Rectangle 13"/>
            <p:cNvSpPr>
              <a:spLocks noChangeArrowheads="1"/>
            </p:cNvSpPr>
            <p:nvPr/>
          </p:nvSpPr>
          <p:spPr bwMode="auto">
            <a:xfrm>
              <a:off x="4332" y="1135"/>
              <a:ext cx="1478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>
              <a:off x="4368" y="2362"/>
              <a:ext cx="1478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Rectangle 16"/>
            <p:cNvSpPr>
              <a:spLocks noChangeArrowheads="1"/>
            </p:cNvSpPr>
            <p:nvPr/>
          </p:nvSpPr>
          <p:spPr bwMode="auto">
            <a:xfrm>
              <a:off x="4467" y="1692"/>
              <a:ext cx="105" cy="2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Line 17"/>
            <p:cNvSpPr>
              <a:spLocks noChangeShapeType="1"/>
            </p:cNvSpPr>
            <p:nvPr/>
          </p:nvSpPr>
          <p:spPr bwMode="auto">
            <a:xfrm flipV="1">
              <a:off x="4310" y="1823"/>
              <a:ext cx="461" cy="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05" name="Text Box 18"/>
            <p:cNvSpPr txBox="1">
              <a:spLocks noChangeArrowheads="1"/>
            </p:cNvSpPr>
            <p:nvPr/>
          </p:nvSpPr>
          <p:spPr bwMode="auto">
            <a:xfrm>
              <a:off x="4374" y="1832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2400">
                  <a:solidFill>
                    <a:srgbClr val="3366FF"/>
                  </a:solidFill>
                </a:rPr>
                <a:t>p</a:t>
              </a:r>
            </a:p>
          </p:txBody>
        </p:sp>
        <p:sp>
          <p:nvSpPr>
            <p:cNvPr id="12306" name="Line 21"/>
            <p:cNvSpPr>
              <a:spLocks noChangeShapeType="1"/>
            </p:cNvSpPr>
            <p:nvPr/>
          </p:nvSpPr>
          <p:spPr bwMode="auto">
            <a:xfrm flipV="1">
              <a:off x="4558" y="2186"/>
              <a:ext cx="1064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07" name="Line 22"/>
            <p:cNvSpPr>
              <a:spLocks noChangeShapeType="1"/>
            </p:cNvSpPr>
            <p:nvPr/>
          </p:nvSpPr>
          <p:spPr bwMode="auto">
            <a:xfrm flipV="1">
              <a:off x="4559" y="1475"/>
              <a:ext cx="1064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08" name="Line 23"/>
            <p:cNvSpPr>
              <a:spLocks noChangeShapeType="1"/>
            </p:cNvSpPr>
            <p:nvPr/>
          </p:nvSpPr>
          <p:spPr bwMode="auto">
            <a:xfrm>
              <a:off x="4743" y="2193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09" name="Line 24"/>
            <p:cNvSpPr>
              <a:spLocks noChangeShapeType="1"/>
            </p:cNvSpPr>
            <p:nvPr/>
          </p:nvSpPr>
          <p:spPr bwMode="auto">
            <a:xfrm>
              <a:off x="4924" y="2194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10" name="Line 25"/>
            <p:cNvSpPr>
              <a:spLocks noChangeShapeType="1"/>
            </p:cNvSpPr>
            <p:nvPr/>
          </p:nvSpPr>
          <p:spPr bwMode="auto">
            <a:xfrm>
              <a:off x="5100" y="2186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11" name="Line 26"/>
            <p:cNvSpPr>
              <a:spLocks noChangeShapeType="1"/>
            </p:cNvSpPr>
            <p:nvPr/>
          </p:nvSpPr>
          <p:spPr bwMode="auto">
            <a:xfrm>
              <a:off x="5280" y="2194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12" name="Line 27"/>
            <p:cNvSpPr>
              <a:spLocks noChangeShapeType="1"/>
            </p:cNvSpPr>
            <p:nvPr/>
          </p:nvSpPr>
          <p:spPr bwMode="auto">
            <a:xfrm>
              <a:off x="5456" y="2190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13" name="Line 28"/>
            <p:cNvSpPr>
              <a:spLocks noChangeShapeType="1"/>
            </p:cNvSpPr>
            <p:nvPr/>
          </p:nvSpPr>
          <p:spPr bwMode="auto">
            <a:xfrm>
              <a:off x="5456" y="1370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14" name="Line 29"/>
            <p:cNvSpPr>
              <a:spLocks noChangeShapeType="1"/>
            </p:cNvSpPr>
            <p:nvPr/>
          </p:nvSpPr>
          <p:spPr bwMode="auto">
            <a:xfrm>
              <a:off x="5277" y="1371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15" name="Line 30"/>
            <p:cNvSpPr>
              <a:spLocks noChangeShapeType="1"/>
            </p:cNvSpPr>
            <p:nvPr/>
          </p:nvSpPr>
          <p:spPr bwMode="auto">
            <a:xfrm>
              <a:off x="5101" y="1375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16" name="Line 31"/>
            <p:cNvSpPr>
              <a:spLocks noChangeShapeType="1"/>
            </p:cNvSpPr>
            <p:nvPr/>
          </p:nvSpPr>
          <p:spPr bwMode="auto">
            <a:xfrm>
              <a:off x="4921" y="1375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317" name="Line 32"/>
            <p:cNvSpPr>
              <a:spLocks noChangeShapeType="1"/>
            </p:cNvSpPr>
            <p:nvPr/>
          </p:nvSpPr>
          <p:spPr bwMode="auto">
            <a:xfrm>
              <a:off x="4741" y="1375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295" name="Text Box 36"/>
          <p:cNvSpPr txBox="1">
            <a:spLocks noChangeArrowheads="1"/>
          </p:cNvSpPr>
          <p:nvPr/>
        </p:nvSpPr>
        <p:spPr bwMode="auto">
          <a:xfrm>
            <a:off x="7234238" y="2279650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1800"/>
              <a:t>1   2  3  4   5  6</a:t>
            </a:r>
            <a:endParaRPr lang="en-US" altLang="de-DE" sz="1800"/>
          </a:p>
        </p:txBody>
      </p:sp>
      <p:sp>
        <p:nvSpPr>
          <p:cNvPr id="12296" name="Text Box 37"/>
          <p:cNvSpPr txBox="1">
            <a:spLocks noChangeArrowheads="1"/>
          </p:cNvSpPr>
          <p:nvPr/>
        </p:nvSpPr>
        <p:spPr bwMode="auto">
          <a:xfrm>
            <a:off x="6610350" y="2352675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/>
              <a:t>tooth</a:t>
            </a:r>
            <a:endParaRPr lang="en-US" altLang="de-DE"/>
          </a:p>
        </p:txBody>
      </p:sp>
      <p:sp>
        <p:nvSpPr>
          <p:cNvPr id="12297" name="Text Box 38"/>
          <p:cNvSpPr txBox="1">
            <a:spLocks noChangeArrowheads="1"/>
          </p:cNvSpPr>
          <p:nvPr/>
        </p:nvSpPr>
        <p:spPr bwMode="auto">
          <a:xfrm>
            <a:off x="6651625" y="205105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/>
              <a:t>ring</a:t>
            </a:r>
            <a:endParaRPr lang="en-US" altLang="de-DE"/>
          </a:p>
        </p:txBody>
      </p:sp>
      <p:sp>
        <p:nvSpPr>
          <p:cNvPr id="12298" name="Rectangle 9"/>
          <p:cNvSpPr>
            <a:spLocks noChangeArrowheads="1"/>
          </p:cNvSpPr>
          <p:nvPr/>
        </p:nvSpPr>
        <p:spPr bwMode="auto">
          <a:xfrm>
            <a:off x="0" y="3054350"/>
            <a:ext cx="3357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/>
              <a:t>irradiation from 1991 – 2009</a:t>
            </a:r>
            <a:endParaRPr lang="en-US" altLang="de-DE"/>
          </a:p>
        </p:txBody>
      </p:sp>
      <p:pic>
        <p:nvPicPr>
          <p:cNvPr id="12299" name="Picture 40" descr="colli_dpa_co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6" t="10170" b="48015"/>
          <a:stretch>
            <a:fillRect/>
          </a:stretch>
        </p:blipFill>
        <p:spPr bwMode="auto">
          <a:xfrm>
            <a:off x="0" y="3513138"/>
            <a:ext cx="91440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68538" y="188913"/>
            <a:ext cx="437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sz="2400">
                <a:solidFill>
                  <a:srgbClr val="FF0000"/>
                </a:solidFill>
              </a:rPr>
              <a:t>Impurities due to transmutation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836613"/>
            <a:ext cx="7265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/>
              <a:t>(original) material composition for OFHC Cu: 28 ppm impurities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8313" y="1268413"/>
            <a:ext cx="4122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/>
              <a:t>after irradiation: </a:t>
            </a:r>
            <a:r>
              <a:rPr lang="de-CH">
                <a:solidFill>
                  <a:srgbClr val="0000FF"/>
                </a:solidFill>
              </a:rPr>
              <a:t>0.16 w% = 0.015 g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19113" y="1947863"/>
            <a:ext cx="29035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/>
              <a:t>Ni: 0.09 w%</a:t>
            </a:r>
          </a:p>
          <a:p>
            <a:r>
              <a:rPr lang="de-CH"/>
              <a:t>Fe: 0.02 w%</a:t>
            </a:r>
          </a:p>
          <a:p>
            <a:r>
              <a:rPr lang="de-CH"/>
              <a:t>Zn: 0.009 w%</a:t>
            </a:r>
          </a:p>
          <a:p>
            <a:r>
              <a:rPr lang="de-CH"/>
              <a:t>others: ~10</a:t>
            </a:r>
            <a:r>
              <a:rPr lang="de-CH" baseline="30000"/>
              <a:t>-3</a:t>
            </a:r>
            <a:r>
              <a:rPr lang="de-CH"/>
              <a:t> w% or less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427538" y="1628775"/>
            <a:ext cx="3652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>
                <a:solidFill>
                  <a:srgbClr val="0000FF"/>
                </a:solidFill>
              </a:rPr>
              <a:t>contribution to electr. resistivity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27538" y="1954213"/>
            <a:ext cx="19764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/>
              <a:t>1.22 </a:t>
            </a:r>
            <a:r>
              <a:rPr lang="de-CH">
                <a:latin typeface="Symbol" pitchFamily="18" charset="2"/>
              </a:rPr>
              <a:t>mW</a:t>
            </a:r>
            <a:r>
              <a:rPr lang="de-CH"/>
              <a:t> cm/w%</a:t>
            </a:r>
          </a:p>
          <a:p>
            <a:r>
              <a:rPr lang="de-CH"/>
              <a:t>      ?</a:t>
            </a:r>
          </a:p>
          <a:p>
            <a:r>
              <a:rPr lang="de-CH"/>
              <a:t>0.27 </a:t>
            </a:r>
            <a:r>
              <a:rPr lang="de-CH">
                <a:latin typeface="Symbol" pitchFamily="18" charset="2"/>
              </a:rPr>
              <a:t>mW</a:t>
            </a:r>
            <a:r>
              <a:rPr lang="de-CH"/>
              <a:t> cm/w%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092950" y="2144713"/>
            <a:ext cx="1930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sz="1800"/>
              <a:t>values from</a:t>
            </a:r>
          </a:p>
          <a:p>
            <a:r>
              <a:rPr lang="de-CH" sz="1800"/>
              <a:t>Edwards et al.</a:t>
            </a:r>
          </a:p>
          <a:p>
            <a:r>
              <a:rPr lang="de-CH" sz="1800"/>
              <a:t>valid for &lt; 10 w%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19113" y="3384550"/>
            <a:ext cx="436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>
                <a:sym typeface="Wingdings" pitchFamily="2" charset="2"/>
              </a:rPr>
              <a:t> Ni: 0.11 </a:t>
            </a:r>
            <a:r>
              <a:rPr lang="de-CH">
                <a:latin typeface="Symbol" pitchFamily="18" charset="2"/>
              </a:rPr>
              <a:t>mW</a:t>
            </a:r>
            <a:r>
              <a:rPr lang="de-CH"/>
              <a:t> cm, Zn: 0.0025 </a:t>
            </a:r>
            <a:r>
              <a:rPr lang="de-CH">
                <a:latin typeface="Symbol" pitchFamily="18" charset="2"/>
              </a:rPr>
              <a:t>mW</a:t>
            </a:r>
            <a:r>
              <a:rPr lang="de-CH"/>
              <a:t> cm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755650" y="3897313"/>
            <a:ext cx="6515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/>
              <a:t>Cu: 1.68 </a:t>
            </a:r>
            <a:r>
              <a:rPr lang="de-CH">
                <a:latin typeface="Symbol" pitchFamily="18" charset="2"/>
              </a:rPr>
              <a:t>mW</a:t>
            </a:r>
            <a:r>
              <a:rPr lang="de-CH"/>
              <a:t> cm  </a:t>
            </a:r>
            <a:r>
              <a:rPr lang="de-CH">
                <a:sym typeface="Wingdings" pitchFamily="2" charset="2"/>
              </a:rPr>
              <a:t> &lt; 10 % increase of electr. resistance</a:t>
            </a:r>
          </a:p>
          <a:p>
            <a:r>
              <a:rPr lang="de-CH">
                <a:sym typeface="Wingdings" pitchFamily="2" charset="2"/>
              </a:rPr>
              <a:t>                               </a:t>
            </a:r>
            <a:endParaRPr lang="de-CH">
              <a:solidFill>
                <a:srgbClr val="FF0000"/>
              </a:solidFill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059113" y="4437063"/>
            <a:ext cx="502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b="1">
                <a:solidFill>
                  <a:srgbClr val="FF00FF"/>
                </a:solidFill>
              </a:rPr>
              <a:t>This is only the effect due to impurities, </a:t>
            </a:r>
          </a:p>
          <a:p>
            <a:r>
              <a:rPr lang="de-CH" b="1">
                <a:solidFill>
                  <a:srgbClr val="FF00FF"/>
                </a:solidFill>
              </a:rPr>
              <a:t>not due to defects in the Cu-matrix.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387850" y="2492375"/>
            <a:ext cx="4756150" cy="3895725"/>
            <a:chOff x="2764" y="1661"/>
            <a:chExt cx="2996" cy="2454"/>
          </a:xfrm>
        </p:grpSpPr>
        <p:pic>
          <p:nvPicPr>
            <p:cNvPr id="3" name="Picture 25" descr="water_vel_te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7" r="6343"/>
            <a:stretch>
              <a:fillRect/>
            </a:stretch>
          </p:blipFill>
          <p:spPr bwMode="auto">
            <a:xfrm>
              <a:off x="2880" y="1661"/>
              <a:ext cx="2857" cy="2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6"/>
            <p:cNvSpPr txBox="1">
              <a:spLocks noChangeArrowheads="1"/>
            </p:cNvSpPr>
            <p:nvPr/>
          </p:nvSpPr>
          <p:spPr bwMode="auto">
            <a:xfrm>
              <a:off x="3878" y="3884"/>
              <a:ext cx="13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CH" altLang="en-US"/>
                <a:t>water velocitv [m/s]</a:t>
              </a:r>
            </a:p>
          </p:txBody>
        </p: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3132" y="3748"/>
              <a:ext cx="262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CH" altLang="en-US" sz="1600" b="1"/>
                <a:t>1       2        3        4        5       6        7        8</a:t>
              </a:r>
            </a:p>
          </p:txBody>
        </p:sp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 rot="16200000">
              <a:off x="2150" y="2774"/>
              <a:ext cx="146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CH" altLang="en-US"/>
                <a:t>max. temperature [K]</a:t>
              </a:r>
            </a:p>
          </p:txBody>
        </p:sp>
      </p:grp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4859338" y="981075"/>
            <a:ext cx="4141787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The correlation between maximum temperature and water speed becomes weak for velocities larger than 5 m/s, where turbulent flow is fully developed.</a:t>
            </a:r>
            <a:endParaRPr lang="de-CH" altLang="en-US" dirty="0"/>
          </a:p>
        </p:txBody>
      </p:sp>
    </p:spTree>
    <p:extLst>
      <p:ext uri="{BB962C8B-B14F-4D97-AF65-F5344CB8AC3E}">
        <p14:creationId xmlns:p14="http://schemas.microsoft.com/office/powerpoint/2010/main" val="118246474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88850" y="4919682"/>
            <a:ext cx="5789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dirty="0" smtClean="0">
                <a:solidFill>
                  <a:srgbClr val="0000FF"/>
                </a:solidFill>
              </a:rPr>
              <a:t>Franz-Wiedemann Law:</a:t>
            </a:r>
            <a:r>
              <a:rPr lang="de-CH" dirty="0" smtClean="0"/>
              <a:t> </a:t>
            </a:r>
            <a:r>
              <a:rPr lang="de-CH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de-CH" dirty="0" smtClean="0"/>
              <a:t> </a:t>
            </a:r>
            <a:r>
              <a:rPr lang="de-CH" dirty="0"/>
              <a:t>= L T </a:t>
            </a:r>
            <a:r>
              <a:rPr lang="de-CH" dirty="0" smtClean="0">
                <a:solidFill>
                  <a:srgbClr val="33CC33"/>
                </a:solidFill>
                <a:latin typeface="Symbol" pitchFamily="18" charset="2"/>
              </a:rPr>
              <a:t>s, </a:t>
            </a:r>
            <a:r>
              <a:rPr lang="de-CH" dirty="0" smtClean="0"/>
              <a:t> L = 2.44 </a:t>
            </a:r>
            <a:r>
              <a:rPr lang="de-CH" dirty="0"/>
              <a:t>10</a:t>
            </a:r>
            <a:r>
              <a:rPr lang="de-CH" baseline="30000" dirty="0"/>
              <a:t>-8</a:t>
            </a:r>
            <a:r>
              <a:rPr lang="de-CH" dirty="0"/>
              <a:t> </a:t>
            </a:r>
            <a:r>
              <a:rPr lang="de-CH" dirty="0" smtClean="0"/>
              <a:t>W</a:t>
            </a:r>
            <a:r>
              <a:rPr lang="de-CH" dirty="0" smtClean="0">
                <a:latin typeface="Symbol" pitchFamily="18" charset="2"/>
              </a:rPr>
              <a:t>W</a:t>
            </a:r>
            <a:r>
              <a:rPr lang="de-CH" dirty="0" smtClean="0"/>
              <a:t>/K</a:t>
            </a:r>
            <a:r>
              <a:rPr lang="de-CH" baseline="30000" dirty="0" smtClean="0"/>
              <a:t>2</a:t>
            </a:r>
            <a:endParaRPr lang="de-CH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24025" y="188913"/>
            <a:ext cx="63834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sz="2400" dirty="0" smtClean="0">
                <a:solidFill>
                  <a:srgbClr val="FF0000"/>
                </a:solidFill>
              </a:rPr>
              <a:t>Degradation </a:t>
            </a:r>
            <a:r>
              <a:rPr lang="de-CH" sz="2400" dirty="0" err="1" smtClean="0">
                <a:solidFill>
                  <a:srgbClr val="FF0000"/>
                </a:solidFill>
              </a:rPr>
              <a:t>of</a:t>
            </a:r>
            <a:r>
              <a:rPr lang="de-CH" sz="2400" dirty="0" smtClean="0">
                <a:solidFill>
                  <a:srgbClr val="FF0000"/>
                </a:solidFill>
              </a:rPr>
              <a:t> phys. </a:t>
            </a:r>
            <a:r>
              <a:rPr lang="de-CH" sz="2400" dirty="0" err="1" smtClean="0">
                <a:solidFill>
                  <a:srgbClr val="FF0000"/>
                </a:solidFill>
              </a:rPr>
              <a:t>properties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</a:rPr>
              <a:t>with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</a:rPr>
              <a:t>radiation</a:t>
            </a:r>
            <a:endParaRPr lang="de-CH" sz="2400" dirty="0">
              <a:solidFill>
                <a:srgbClr val="FF0000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535" y="1102007"/>
            <a:ext cx="46926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976089" y="860425"/>
            <a:ext cx="3819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sz="2000" dirty="0">
                <a:solidFill>
                  <a:srgbClr val="FF0000"/>
                </a:solidFill>
              </a:rPr>
              <a:t>due </a:t>
            </a:r>
            <a:r>
              <a:rPr lang="de-CH" sz="2000" dirty="0" err="1">
                <a:solidFill>
                  <a:srgbClr val="FF0000"/>
                </a:solidFill>
              </a:rPr>
              <a:t>to</a:t>
            </a:r>
            <a:r>
              <a:rPr lang="de-CH" sz="2000" dirty="0">
                <a:solidFill>
                  <a:srgbClr val="FF0000"/>
                </a:solidFill>
              </a:rPr>
              <a:t> (</a:t>
            </a:r>
            <a:r>
              <a:rPr lang="de-CH" sz="2000" dirty="0" err="1">
                <a:solidFill>
                  <a:srgbClr val="FF0000"/>
                </a:solidFill>
              </a:rPr>
              <a:t>therm</a:t>
            </a:r>
            <a:r>
              <a:rPr lang="de-CH" sz="2000" dirty="0">
                <a:solidFill>
                  <a:srgbClr val="FF0000"/>
                </a:solidFill>
              </a:rPr>
              <a:t>.) </a:t>
            </a:r>
            <a:r>
              <a:rPr lang="de-CH" sz="2000" dirty="0" err="1">
                <a:solidFill>
                  <a:srgbClr val="FF0000"/>
                </a:solidFill>
              </a:rPr>
              <a:t>neutron</a:t>
            </a:r>
            <a:r>
              <a:rPr lang="de-CH" sz="2000" dirty="0">
                <a:solidFill>
                  <a:srgbClr val="FF0000"/>
                </a:solidFill>
              </a:rPr>
              <a:t> </a:t>
            </a:r>
            <a:r>
              <a:rPr lang="de-CH" sz="2000" dirty="0" err="1">
                <a:solidFill>
                  <a:srgbClr val="FF0000"/>
                </a:solidFill>
              </a:rPr>
              <a:t>radiation</a:t>
            </a:r>
            <a:endParaRPr lang="de-CH" sz="2000" dirty="0">
              <a:solidFill>
                <a:srgbClr val="FF0000"/>
              </a:solidFill>
            </a:endParaRPr>
          </a:p>
          <a:p>
            <a:r>
              <a:rPr lang="de-CH" sz="2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de-CH" sz="2000" dirty="0" err="1">
                <a:solidFill>
                  <a:srgbClr val="FF0000"/>
                </a:solidFill>
                <a:sym typeface="Wingdings" pitchFamily="2" charset="2"/>
              </a:rPr>
              <a:t>probably</a:t>
            </a:r>
            <a:r>
              <a:rPr lang="de-CH" sz="2000" dirty="0">
                <a:solidFill>
                  <a:srgbClr val="FF0000"/>
                </a:solidFill>
                <a:sym typeface="Wingdings" pitchFamily="2" charset="2"/>
              </a:rPr>
              <a:t> not </a:t>
            </a:r>
            <a:r>
              <a:rPr lang="de-CH" sz="2000" dirty="0" err="1">
                <a:solidFill>
                  <a:srgbClr val="FF0000"/>
                </a:solidFill>
                <a:sym typeface="Wingdings" pitchFamily="2" charset="2"/>
              </a:rPr>
              <a:t>comparable</a:t>
            </a:r>
            <a:endParaRPr lang="de-CH" sz="20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148064" y="2060848"/>
            <a:ext cx="3775072" cy="6508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Behavior</a:t>
            </a:r>
            <a:r>
              <a:rPr lang="de-CH" sz="2000" dirty="0" smtClean="0">
                <a:latin typeface="+mj-lt"/>
                <a:cs typeface="Arial Narrow"/>
              </a:rPr>
              <a:t> at high </a:t>
            </a:r>
            <a:r>
              <a:rPr lang="de-CH" sz="2000" dirty="0" err="1" smtClean="0">
                <a:latin typeface="+mj-lt"/>
                <a:cs typeface="Arial Narrow"/>
              </a:rPr>
              <a:t>energetic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proton</a:t>
            </a:r>
            <a:endParaRPr lang="de-CH" sz="2000" dirty="0" smtClean="0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irradiation</a:t>
            </a:r>
            <a:r>
              <a:rPr lang="de-CH" sz="2000" dirty="0" smtClean="0">
                <a:latin typeface="+mj-lt"/>
                <a:cs typeface="Arial Narrow"/>
              </a:rPr>
              <a:t> not </a:t>
            </a:r>
            <a:r>
              <a:rPr lang="de-CH" sz="2000" dirty="0" err="1" smtClean="0">
                <a:latin typeface="+mj-lt"/>
                <a:cs typeface="Arial Narrow"/>
              </a:rPr>
              <a:t>known</a:t>
            </a:r>
            <a:endParaRPr lang="en-US" sz="2000" dirty="0" err="1">
              <a:latin typeface="+mj-lt"/>
              <a:cs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11353" y="827782"/>
            <a:ext cx="267701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Electrical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conductivity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smtClean="0">
                <a:latin typeface="Symbol" panose="05050102010706020507" pitchFamily="18" charset="2"/>
                <a:cs typeface="Arial Narrow"/>
              </a:rPr>
              <a:t>s</a:t>
            </a:r>
            <a:endParaRPr lang="en-US" sz="2000" dirty="0" err="1">
              <a:latin typeface="+mj-lt"/>
              <a:cs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5536" y="4581128"/>
            <a:ext cx="459420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smtClean="0">
                <a:latin typeface="+mj-lt"/>
                <a:cs typeface="Arial Narrow"/>
                <a:sym typeface="Wingdings" panose="05000000000000000000" pitchFamily="2" charset="2"/>
              </a:rPr>
              <a:t> also thermal </a:t>
            </a:r>
            <a:r>
              <a:rPr lang="de-CH" sz="2000" dirty="0" err="1" smtClean="0">
                <a:latin typeface="+mj-lt"/>
                <a:cs typeface="Arial Narrow"/>
                <a:sym typeface="Wingdings" panose="05000000000000000000" pitchFamily="2" charset="2"/>
              </a:rPr>
              <a:t>conductivity</a:t>
            </a:r>
            <a:r>
              <a:rPr lang="de-CH" sz="2000" dirty="0" smtClean="0">
                <a:latin typeface="+mj-lt"/>
                <a:cs typeface="Arial Narrow"/>
                <a:sym typeface="Wingdings" panose="05000000000000000000" pitchFamily="2" charset="2"/>
              </a:rPr>
              <a:t> </a:t>
            </a:r>
            <a:r>
              <a:rPr lang="de-CH" sz="2000" dirty="0" smtClean="0">
                <a:latin typeface="Symbol" panose="05050102010706020507" pitchFamily="18" charset="2"/>
                <a:cs typeface="Arial Narrow"/>
                <a:sym typeface="Wingdings" panose="05000000000000000000" pitchFamily="2" charset="2"/>
              </a:rPr>
              <a:t>l</a:t>
            </a:r>
            <a:r>
              <a:rPr lang="de-CH" sz="2000" dirty="0" smtClean="0">
                <a:latin typeface="+mj-lt"/>
                <a:cs typeface="Arial Narrow"/>
                <a:sym typeface="Wingdings" panose="05000000000000000000" pitchFamily="2" charset="2"/>
              </a:rPr>
              <a:t> </a:t>
            </a:r>
            <a:r>
              <a:rPr lang="de-CH" sz="2000" dirty="0" err="1" smtClean="0">
                <a:latin typeface="+mj-lt"/>
                <a:cs typeface="Arial Narrow"/>
                <a:sym typeface="Wingdings" panose="05000000000000000000" pitchFamily="2" charset="2"/>
              </a:rPr>
              <a:t>decreases</a:t>
            </a:r>
            <a:endParaRPr lang="en-US" sz="2000" dirty="0" err="1">
              <a:latin typeface="+mj-lt"/>
              <a:cs typeface="Arial Narrow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57250"/>
            <a:ext cx="75596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000250" y="214313"/>
            <a:ext cx="5543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en-US" sz="2400">
                <a:solidFill>
                  <a:srgbClr val="FF0000"/>
                </a:solidFill>
              </a:rPr>
              <a:t>Was passiert bei hohen Temperaturen?</a:t>
            </a:r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5929313" y="4071938"/>
            <a:ext cx="2643187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en-US">
                <a:solidFill>
                  <a:srgbClr val="3366FF"/>
                </a:solidFill>
              </a:rPr>
              <a:t>D</a:t>
            </a:r>
            <a:r>
              <a:rPr lang="de-DE" altLang="en-US" baseline="-25000">
                <a:solidFill>
                  <a:srgbClr val="3366FF"/>
                </a:solidFill>
              </a:rPr>
              <a:t>K</a:t>
            </a:r>
            <a:r>
              <a:rPr lang="de-DE" altLang="en-US">
                <a:solidFill>
                  <a:srgbClr val="3366FF"/>
                </a:solidFill>
              </a:rPr>
              <a:t>: Korngrösse</a:t>
            </a:r>
          </a:p>
          <a:p>
            <a:r>
              <a:rPr lang="de-DE" altLang="en-US">
                <a:solidFill>
                  <a:srgbClr val="3366FF"/>
                </a:solidFill>
              </a:rPr>
              <a:t>H</a:t>
            </a:r>
            <a:r>
              <a:rPr lang="de-DE" altLang="en-US" baseline="-25000">
                <a:solidFill>
                  <a:srgbClr val="3366FF"/>
                </a:solidFill>
              </a:rPr>
              <a:t>B</a:t>
            </a:r>
            <a:r>
              <a:rPr lang="de-DE" altLang="en-US">
                <a:solidFill>
                  <a:srgbClr val="3366FF"/>
                </a:solidFill>
              </a:rPr>
              <a:t>: Härte</a:t>
            </a:r>
          </a:p>
          <a:p>
            <a:r>
              <a:rPr lang="de-DE" altLang="en-US">
                <a:solidFill>
                  <a:srgbClr val="3366FF"/>
                </a:solidFill>
              </a:rPr>
              <a:t>A: Bruchdehnung</a:t>
            </a:r>
          </a:p>
          <a:p>
            <a:r>
              <a:rPr lang="de-DE" altLang="en-US">
                <a:solidFill>
                  <a:srgbClr val="3366FF"/>
                </a:solidFill>
              </a:rPr>
              <a:t>R</a:t>
            </a:r>
            <a:r>
              <a:rPr lang="de-DE" altLang="en-US" baseline="-25000">
                <a:solidFill>
                  <a:srgbClr val="3366FF"/>
                </a:solidFill>
              </a:rPr>
              <a:t>m</a:t>
            </a:r>
            <a:r>
              <a:rPr lang="de-DE" altLang="en-US">
                <a:solidFill>
                  <a:srgbClr val="3366FF"/>
                </a:solidFill>
              </a:rPr>
              <a:t>: Zugfestigkeit</a:t>
            </a:r>
          </a:p>
        </p:txBody>
      </p:sp>
      <p:cxnSp>
        <p:nvCxnSpPr>
          <p:cNvPr id="6" name="Gerade Verbindung mit Pfeil 7"/>
          <p:cNvCxnSpPr>
            <a:cxnSpLocks noChangeShapeType="1"/>
          </p:cNvCxnSpPr>
          <p:nvPr/>
        </p:nvCxnSpPr>
        <p:spPr bwMode="auto">
          <a:xfrm rot="5400000" flipH="1" flipV="1">
            <a:off x="3964781" y="4393407"/>
            <a:ext cx="2359025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3286125" y="5572125"/>
            <a:ext cx="474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en-US">
                <a:solidFill>
                  <a:srgbClr val="FF0000"/>
                </a:solidFill>
              </a:rPr>
              <a:t>ab 600 </a:t>
            </a:r>
            <a:r>
              <a:rPr lang="de-DE" altLang="en-US" baseline="30000">
                <a:solidFill>
                  <a:srgbClr val="FF0000"/>
                </a:solidFill>
              </a:rPr>
              <a:t>o</a:t>
            </a:r>
            <a:r>
              <a:rPr lang="de-DE" altLang="en-US">
                <a:solidFill>
                  <a:srgbClr val="FF0000"/>
                </a:solidFill>
              </a:rPr>
              <a:t>C starkes Kornwachstum</a:t>
            </a:r>
          </a:p>
          <a:p>
            <a:r>
              <a:rPr lang="de-DE" altLang="en-US">
                <a:solidFill>
                  <a:srgbClr val="FF0000"/>
                </a:solidFill>
                <a:sym typeface="Wingdings" pitchFamily="2" charset="2"/>
              </a:rPr>
              <a:t> diesen Bereich unbedingt vermeiden!</a:t>
            </a:r>
            <a:endParaRPr lang="de-DE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57488" y="214290"/>
            <a:ext cx="3765454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 Narrow"/>
              </a:rPr>
              <a:t>Diaphragm in front of KHE2</a:t>
            </a:r>
            <a:endParaRPr lang="en-US" sz="24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85852" y="1428736"/>
            <a:ext cx="296556" cy="264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smtClean="0">
                <a:latin typeface="Arial Narrow"/>
                <a:cs typeface="Arial Narrow"/>
              </a:rPr>
              <a:t>PIC</a:t>
            </a:r>
            <a:endParaRPr lang="en-US" sz="1700" dirty="0">
              <a:latin typeface="Arial Narrow"/>
              <a:cs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763" y="4077072"/>
            <a:ext cx="4148572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127 </a:t>
            </a:r>
            <a:r>
              <a:rPr lang="en-US" sz="2000" dirty="0" smtClean="0">
                <a:latin typeface="Symbol" pitchFamily="18" charset="2"/>
                <a:cs typeface="Arial Narrow"/>
              </a:rPr>
              <a:t>m</a:t>
            </a:r>
            <a:r>
              <a:rPr lang="en-US" sz="2000" dirty="0" smtClean="0">
                <a:latin typeface="+mj-lt"/>
                <a:cs typeface="Arial Narrow"/>
              </a:rPr>
              <a:t>m Ni- foil, isolated from KHE2: 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production of secondary electrons</a:t>
            </a:r>
          </a:p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en-US" sz="2000" dirty="0" smtClean="0">
                <a:latin typeface="+mj-lt"/>
                <a:cs typeface="Arial Narrow"/>
                <a:sym typeface="Wingdings" pitchFamily="2" charset="2"/>
              </a:rPr>
              <a:t> small current</a:t>
            </a:r>
          </a:p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en-US" sz="2000" dirty="0">
                <a:latin typeface="+mj-lt"/>
                <a:cs typeface="Arial Narrow"/>
                <a:sym typeface="Wingdings" pitchFamily="2" charset="2"/>
              </a:rPr>
              <a:t> </a:t>
            </a:r>
            <a:r>
              <a:rPr lang="en-US" sz="2000" dirty="0" smtClean="0">
                <a:latin typeface="+mj-lt"/>
                <a:cs typeface="Arial Narrow"/>
                <a:sym typeface="Wingdings" pitchFamily="2" charset="2"/>
              </a:rPr>
              <a:t>measure of beam position</a:t>
            </a:r>
          </a:p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en-US" sz="2000" dirty="0">
                <a:latin typeface="+mj-lt"/>
                <a:cs typeface="Arial Narrow"/>
                <a:sym typeface="Wingdings" pitchFamily="2" charset="2"/>
              </a:rPr>
              <a:t> </a:t>
            </a:r>
            <a:r>
              <a:rPr lang="en-US" sz="2000" dirty="0" smtClean="0">
                <a:latin typeface="+mj-lt"/>
                <a:cs typeface="Arial Narrow"/>
                <a:sym typeface="Wingdings" pitchFamily="2" charset="2"/>
              </a:rPr>
              <a:t>included in interlock system</a:t>
            </a:r>
            <a:endParaRPr lang="en-US" sz="2000" dirty="0">
              <a:latin typeface="+mj-lt"/>
              <a:cs typeface="Arial Narrow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rcRect r="52343"/>
          <a:stretch>
            <a:fillRect/>
          </a:stretch>
        </p:blipFill>
        <p:spPr bwMode="auto">
          <a:xfrm>
            <a:off x="4786314" y="642918"/>
            <a:ext cx="4357686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64566" y="6226563"/>
            <a:ext cx="3718967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 Narrow"/>
              </a:rPr>
              <a:t>online monitoring in control room</a:t>
            </a:r>
            <a:endParaRPr lang="en-US" sz="2000" dirty="0">
              <a:solidFill>
                <a:srgbClr val="0000FF"/>
              </a:solidFill>
              <a:latin typeface="+mj-lt"/>
              <a:cs typeface="Arial Narrow"/>
            </a:endParaRPr>
          </a:p>
        </p:txBody>
      </p:sp>
      <p:cxnSp>
        <p:nvCxnSpPr>
          <p:cNvPr id="8" name="Gerade Verbindung mit Pfeil 7"/>
          <p:cNvCxnSpPr>
            <a:stCxn id="6" idx="3"/>
          </p:cNvCxnSpPr>
          <p:nvPr/>
        </p:nvCxnSpPr>
        <p:spPr bwMode="auto">
          <a:xfrm flipV="1">
            <a:off x="4283533" y="5655059"/>
            <a:ext cx="638751" cy="7276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314" name="Picture 2" descr="G:\Gruppe_8591\02_PSI_Projects\Hochstromausbau-3mA\KHE2_Inspektion-2014\FOTO Kolli-Aussen\Img08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17858"/>
          <a:stretch/>
        </p:blipFill>
        <p:spPr bwMode="auto">
          <a:xfrm>
            <a:off x="752128" y="836712"/>
            <a:ext cx="3243944" cy="313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857620" y="214290"/>
            <a:ext cx="1269578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 Narrow"/>
              </a:rPr>
              <a:t>Shielding</a:t>
            </a:r>
            <a:endParaRPr lang="en-US" sz="24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t="52193" r="6944"/>
          <a:stretch>
            <a:fillRect/>
          </a:stretch>
        </p:blipFill>
        <p:spPr bwMode="auto">
          <a:xfrm rot="5400000">
            <a:off x="-504042" y="1567668"/>
            <a:ext cx="5743597" cy="397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80988" y="3259138"/>
            <a:ext cx="0" cy="131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rot="10800000">
            <a:off x="-41275" y="3556000"/>
            <a:ext cx="45878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eaLnBrk="1" hangingPunct="1"/>
            <a:r>
              <a:rPr lang="de-DE" sz="1800">
                <a:cs typeface="Arial" charset="0"/>
              </a:rPr>
              <a:t>2.5 m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71538" y="857232"/>
            <a:ext cx="18637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CH" sz="1600" dirty="0" err="1">
                <a:cs typeface="Arial" charset="0"/>
              </a:rPr>
              <a:t>Concrete</a:t>
            </a:r>
            <a:r>
              <a:rPr lang="de-CH" sz="1600" dirty="0">
                <a:cs typeface="Arial" charset="0"/>
              </a:rPr>
              <a:t> </a:t>
            </a:r>
            <a:r>
              <a:rPr lang="de-CH" sz="1600" dirty="0" err="1">
                <a:cs typeface="Arial" charset="0"/>
              </a:rPr>
              <a:t>shielding</a:t>
            </a:r>
            <a:endParaRPr lang="de-CH" sz="1600" dirty="0">
              <a:cs typeface="Arial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786314" y="2643182"/>
            <a:ext cx="19245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CH" dirty="0">
                <a:cs typeface="Arial" charset="0"/>
              </a:rPr>
              <a:t>Working </a:t>
            </a:r>
            <a:r>
              <a:rPr lang="de-CH" dirty="0" err="1">
                <a:cs typeface="Arial" charset="0"/>
              </a:rPr>
              <a:t>platform</a:t>
            </a:r>
            <a:endParaRPr lang="de-CH" dirty="0">
              <a:cs typeface="Arial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15963" y="2801938"/>
            <a:ext cx="96361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CH" sz="1600">
                <a:cs typeface="Arial" charset="0"/>
              </a:rPr>
              <a:t>Target 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922463" y="2790825"/>
            <a:ext cx="11985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CH" sz="1600" dirty="0" err="1">
                <a:cs typeface="Arial" charset="0"/>
              </a:rPr>
              <a:t>Collimators</a:t>
            </a:r>
            <a:endParaRPr lang="de-CH" sz="1600" dirty="0">
              <a:cs typeface="Arial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1431925" y="3114675"/>
            <a:ext cx="609600" cy="715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2651125" y="3127375"/>
            <a:ext cx="609600" cy="411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2212975" y="3059113"/>
            <a:ext cx="276225" cy="506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2357422" y="5946422"/>
            <a:ext cx="20050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2347897" y="5905518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643306" y="6072206"/>
            <a:ext cx="5238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CH" sz="1600" dirty="0">
                <a:cs typeface="Arial" charset="0"/>
              </a:rPr>
              <a:t>5 m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476625" y="2857500"/>
            <a:ext cx="800100" cy="25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H="1">
            <a:off x="3495675" y="3248025"/>
            <a:ext cx="209550" cy="285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>
            <a:off x="4105275" y="3000372"/>
            <a:ext cx="257175" cy="276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619500" y="3105150"/>
            <a:ext cx="561975" cy="133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3327400" y="2727325"/>
            <a:ext cx="11953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de-CH" sz="1600" dirty="0" err="1">
                <a:cs typeface="Arial" charset="0"/>
              </a:rPr>
              <a:t>inflatable</a:t>
            </a:r>
            <a:endParaRPr lang="de-CH" sz="1600" dirty="0">
              <a:cs typeface="Arial" charset="0"/>
            </a:endParaRPr>
          </a:p>
          <a:p>
            <a:pPr eaLnBrk="1" hangingPunct="1"/>
            <a:r>
              <a:rPr lang="de-CH" sz="1600" dirty="0">
                <a:cs typeface="Arial" charset="0"/>
              </a:rPr>
              <a:t>     </a:t>
            </a:r>
            <a:r>
              <a:rPr lang="de-CH" sz="1600" dirty="0" err="1">
                <a:cs typeface="Arial" charset="0"/>
              </a:rPr>
              <a:t>seals</a:t>
            </a:r>
            <a:endParaRPr lang="de-CH" sz="1600" dirty="0">
              <a:cs typeface="Arial" charset="0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762000" y="3067050"/>
            <a:ext cx="381000" cy="11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1033463" y="3074988"/>
            <a:ext cx="185737" cy="450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24"/>
          <p:cNvSpPr>
            <a:spLocks noChangeShapeType="1"/>
          </p:cNvSpPr>
          <p:nvPr/>
        </p:nvSpPr>
        <p:spPr bwMode="auto">
          <a:xfrm>
            <a:off x="4357686" y="592933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3" name="Gerade Verbindung mit Pfeil 42"/>
          <p:cNvCxnSpPr/>
          <p:nvPr/>
        </p:nvCxnSpPr>
        <p:spPr bwMode="auto">
          <a:xfrm rot="5400000">
            <a:off x="3464711" y="1750207"/>
            <a:ext cx="2071702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4" name="Textfeld 43"/>
          <p:cNvSpPr txBox="1"/>
          <p:nvPr/>
        </p:nvSpPr>
        <p:spPr>
          <a:xfrm rot="16200000">
            <a:off x="4419610" y="1551415"/>
            <a:ext cx="426399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Times New Roman" pitchFamily="18" charset="0"/>
              </a:rPr>
              <a:t>4 m</a:t>
            </a:r>
            <a:endParaRPr lang="en-US" sz="2000" dirty="0">
              <a:latin typeface="+mj-lt"/>
              <a:cs typeface="Times New Roman" pitchFamily="18" charset="0"/>
            </a:endParaRPr>
          </a:p>
        </p:txBody>
      </p:sp>
      <p:cxnSp>
        <p:nvCxnSpPr>
          <p:cNvPr id="46" name="Gerade Verbindung mit Pfeil 45"/>
          <p:cNvCxnSpPr/>
          <p:nvPr/>
        </p:nvCxnSpPr>
        <p:spPr bwMode="auto">
          <a:xfrm rot="10800000" flipV="1">
            <a:off x="4214810" y="2786058"/>
            <a:ext cx="571504" cy="4286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feld 46"/>
          <p:cNvSpPr txBox="1"/>
          <p:nvPr/>
        </p:nvSpPr>
        <p:spPr>
          <a:xfrm>
            <a:off x="4857752" y="928670"/>
            <a:ext cx="4033155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Concrete shielding can be removed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by crane</a:t>
            </a:r>
            <a:endParaRPr lang="en-US" sz="2000" dirty="0">
              <a:latin typeface="+mj-lt"/>
              <a:cs typeface="Arial Narrow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5134636" y="5607868"/>
            <a:ext cx="330807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Inserts can be removed 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by exchange flask &amp; crane</a:t>
            </a:r>
            <a:endParaRPr lang="en-US" sz="2000" dirty="0">
              <a:latin typeface="+mj-lt"/>
              <a:cs typeface="Arial Narrow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5127198" y="3171825"/>
            <a:ext cx="2670603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Steel shielding: ~ 2.5 m</a:t>
            </a:r>
          </a:p>
        </p:txBody>
      </p:sp>
      <p:cxnSp>
        <p:nvCxnSpPr>
          <p:cNvPr id="51" name="Gerade Verbindung mit Pfeil 50"/>
          <p:cNvCxnSpPr>
            <a:stCxn id="49" idx="1"/>
          </p:cNvCxnSpPr>
          <p:nvPr/>
        </p:nvCxnSpPr>
        <p:spPr bwMode="auto">
          <a:xfrm flipH="1">
            <a:off x="3359928" y="3327990"/>
            <a:ext cx="1767270" cy="2375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Rechteck 51"/>
          <p:cNvSpPr/>
          <p:nvPr/>
        </p:nvSpPr>
        <p:spPr>
          <a:xfrm>
            <a:off x="5004048" y="3713057"/>
            <a:ext cx="2876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Local shielding: </a:t>
            </a:r>
          </a:p>
          <a:p>
            <a:r>
              <a:rPr lang="en-US" sz="2000" dirty="0" smtClean="0"/>
              <a:t>10 cm Cu, water cooled</a:t>
            </a:r>
            <a:endParaRPr lang="en-US" sz="2000" dirty="0"/>
          </a:p>
        </p:txBody>
      </p:sp>
      <p:cxnSp>
        <p:nvCxnSpPr>
          <p:cNvPr id="54" name="Gerade Verbindung mit Pfeil 53"/>
          <p:cNvCxnSpPr/>
          <p:nvPr/>
        </p:nvCxnSpPr>
        <p:spPr bwMode="auto">
          <a:xfrm flipH="1">
            <a:off x="3495675" y="3821114"/>
            <a:ext cx="1535577" cy="6880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Gerade Verbindung mit Pfeil 55"/>
          <p:cNvCxnSpPr>
            <a:stCxn id="52" idx="1"/>
          </p:cNvCxnSpPr>
          <p:nvPr/>
        </p:nvCxnSpPr>
        <p:spPr bwMode="auto">
          <a:xfrm flipH="1">
            <a:off x="3428992" y="4067000"/>
            <a:ext cx="1575056" cy="5764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echteck 39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Gruppe_8591\Bilder\Kollimator 2.2 Transport Montagehalle in Experementierhalle 18.03.2013\IMG_70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5" r="43371"/>
          <a:stretch/>
        </p:blipFill>
        <p:spPr bwMode="auto">
          <a:xfrm>
            <a:off x="7573667" y="781109"/>
            <a:ext cx="1013483" cy="575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IMG_6810"/>
          <p:cNvPicPr>
            <a:picLocks noChangeAspect="1" noChangeArrowheads="1"/>
          </p:cNvPicPr>
          <p:nvPr/>
        </p:nvPicPr>
        <p:blipFill>
          <a:blip r:embed="rId3" cstate="print"/>
          <a:srcRect l="11073" t="5905" r="22145" b="14764"/>
          <a:stretch>
            <a:fillRect/>
          </a:stretch>
        </p:blipFill>
        <p:spPr bwMode="auto">
          <a:xfrm>
            <a:off x="3923928" y="950640"/>
            <a:ext cx="3207655" cy="285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IMG0017-cr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/>
          <a:stretch/>
        </p:blipFill>
        <p:spPr bwMode="auto">
          <a:xfrm>
            <a:off x="204637" y="801190"/>
            <a:ext cx="3456384" cy="42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857620" y="214290"/>
            <a:ext cx="1269578" cy="374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 Narrow"/>
              </a:rPr>
              <a:t>Shielding</a:t>
            </a:r>
            <a:endParaRPr lang="en-US" sz="2400" dirty="0">
              <a:solidFill>
                <a:srgbClr val="FF0000"/>
              </a:solidFill>
              <a:latin typeface="+mj-lt"/>
              <a:cs typeface="Arial Narrow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1560" y="5203939"/>
            <a:ext cx="3064942" cy="6508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Local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shielding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around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the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endParaRPr lang="en-US" sz="2000" dirty="0" err="1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collimator</a:t>
            </a:r>
            <a:endParaRPr lang="de-CH" sz="2000" dirty="0" smtClean="0">
              <a:latin typeface="+mj-lt"/>
              <a:cs typeface="Arial Narrow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515871" y="3908758"/>
            <a:ext cx="1441100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cooling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plate</a:t>
            </a:r>
            <a:endParaRPr lang="en-US" sz="2000" dirty="0" err="1">
              <a:latin typeface="+mj-lt"/>
              <a:cs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60032" y="4696107"/>
            <a:ext cx="183704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main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shielding</a:t>
            </a:r>
            <a:endParaRPr lang="de-CH" sz="2000" dirty="0" smtClean="0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can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be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r>
              <a:rPr lang="de-CH" sz="2000" dirty="0" err="1" smtClean="0">
                <a:latin typeface="+mj-lt"/>
                <a:cs typeface="Arial Narrow"/>
              </a:rPr>
              <a:t>removed</a:t>
            </a:r>
            <a:endParaRPr lang="de-CH" sz="2000" dirty="0" smtClean="0">
              <a:latin typeface="+mj-lt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remotely</a:t>
            </a:r>
            <a:endParaRPr lang="en-US" sz="2000" dirty="0" err="1">
              <a:latin typeface="+mj-lt"/>
              <a:cs typeface="Arial Narrow"/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V="1">
            <a:off x="6697073" y="4221088"/>
            <a:ext cx="1259303" cy="7961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hteck 12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604546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lum bright="14000" contrast="14000"/>
          </a:blip>
          <a:srcRect/>
          <a:stretch>
            <a:fillRect/>
          </a:stretch>
        </p:blipFill>
        <p:spPr bwMode="auto">
          <a:xfrm>
            <a:off x="5368925" y="754063"/>
            <a:ext cx="3038475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3825"/>
            <a:ext cx="5364163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1377950" y="133350"/>
            <a:ext cx="7444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Remote </a:t>
            </a:r>
            <a:r>
              <a:rPr lang="de-CH" altLang="de-DE" sz="2400" dirty="0" err="1" smtClean="0">
                <a:solidFill>
                  <a:srgbClr val="FF0000"/>
                </a:solidFill>
                <a:cs typeface="Arial" charset="0"/>
              </a:rPr>
              <a:t>control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altLang="de-DE" sz="2400" dirty="0" err="1" smtClean="0">
                <a:solidFill>
                  <a:srgbClr val="FF0000"/>
                </a:solidFill>
                <a:cs typeface="Arial" charset="0"/>
              </a:rPr>
              <a:t>and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altLang="de-DE" sz="2400" dirty="0" err="1" smtClean="0">
                <a:solidFill>
                  <a:srgbClr val="FF0000"/>
                </a:solidFill>
                <a:cs typeface="Arial" charset="0"/>
              </a:rPr>
              <a:t>measures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altLang="de-DE" sz="2400" dirty="0" err="1" smtClean="0">
                <a:solidFill>
                  <a:srgbClr val="FF0000"/>
                </a:solidFill>
                <a:cs typeface="Arial" charset="0"/>
              </a:rPr>
              <a:t>for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 Radiological </a:t>
            </a:r>
            <a:r>
              <a:rPr lang="de-CH" altLang="de-DE" sz="2400" dirty="0" err="1" smtClean="0">
                <a:solidFill>
                  <a:srgbClr val="FF0000"/>
                </a:solidFill>
                <a:cs typeface="Arial" charset="0"/>
              </a:rPr>
              <a:t>safety</a:t>
            </a:r>
            <a:endParaRPr lang="de-CH" altLang="de-DE" sz="24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127" name="Line 5"/>
          <p:cNvSpPr>
            <a:spLocks noChangeShapeType="1"/>
          </p:cNvSpPr>
          <p:nvPr/>
        </p:nvSpPr>
        <p:spPr bwMode="auto">
          <a:xfrm flipV="1">
            <a:off x="1042988" y="4797425"/>
            <a:ext cx="1584325" cy="13684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128" name="Text Box 6"/>
          <p:cNvSpPr txBox="1">
            <a:spLocks noChangeArrowheads="1"/>
          </p:cNvSpPr>
          <p:nvPr/>
        </p:nvSpPr>
        <p:spPr bwMode="auto">
          <a:xfrm>
            <a:off x="179388" y="6165850"/>
            <a:ext cx="374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altLang="de-DE" dirty="0" err="1">
                <a:cs typeface="Arial" charset="0"/>
              </a:rPr>
              <a:t>dosimeter</a:t>
            </a:r>
            <a:r>
              <a:rPr lang="de-CH" altLang="de-DE" dirty="0">
                <a:cs typeface="Arial" charset="0"/>
              </a:rPr>
              <a:t>: </a:t>
            </a:r>
            <a:r>
              <a:rPr lang="de-CH" altLang="de-DE" dirty="0" err="1">
                <a:cs typeface="Arial" charset="0"/>
              </a:rPr>
              <a:t>up</a:t>
            </a:r>
            <a:r>
              <a:rPr lang="de-CH" altLang="de-DE" dirty="0">
                <a:cs typeface="Arial" charset="0"/>
              </a:rPr>
              <a:t> </a:t>
            </a:r>
            <a:r>
              <a:rPr lang="de-CH" altLang="de-DE" dirty="0" err="1">
                <a:cs typeface="Arial" charset="0"/>
              </a:rPr>
              <a:t>to</a:t>
            </a:r>
            <a:r>
              <a:rPr lang="de-CH" altLang="de-DE" dirty="0">
                <a:cs typeface="Arial" charset="0"/>
              </a:rPr>
              <a:t> 45 </a:t>
            </a:r>
            <a:r>
              <a:rPr lang="de-CH" altLang="de-DE" dirty="0" err="1">
                <a:cs typeface="Arial" charset="0"/>
              </a:rPr>
              <a:t>Sv</a:t>
            </a:r>
            <a:r>
              <a:rPr lang="de-CH" altLang="de-DE" dirty="0">
                <a:cs typeface="Arial" charset="0"/>
              </a:rPr>
              <a:t>/h </a:t>
            </a:r>
            <a:r>
              <a:rPr lang="de-CH" altLang="de-DE" dirty="0" err="1">
                <a:cs typeface="Arial" charset="0"/>
              </a:rPr>
              <a:t>measured</a:t>
            </a:r>
            <a:endParaRPr lang="de-CH" altLang="de-DE" dirty="0">
              <a:cs typeface="Arial" charset="0"/>
            </a:endParaRPr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168275" y="842963"/>
            <a:ext cx="51196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2000" dirty="0">
                <a:solidFill>
                  <a:srgbClr val="3366FF"/>
                </a:solidFill>
                <a:cs typeface="Arial" charset="0"/>
              </a:rPr>
              <a:t>Radiological </a:t>
            </a:r>
            <a:r>
              <a:rPr lang="de-DE" altLang="de-DE" sz="2000" dirty="0" err="1">
                <a:solidFill>
                  <a:srgbClr val="3366FF"/>
                </a:solidFill>
                <a:cs typeface="Arial" charset="0"/>
              </a:rPr>
              <a:t>control</a:t>
            </a:r>
            <a:r>
              <a:rPr lang="de-DE" altLang="de-DE" sz="2000" dirty="0">
                <a:solidFill>
                  <a:srgbClr val="3366FF"/>
                </a:solidFill>
                <a:cs typeface="Arial" charset="0"/>
              </a:rPr>
              <a:t>:</a:t>
            </a:r>
          </a:p>
          <a:p>
            <a:pPr>
              <a:buFontTx/>
              <a:buChar char="•"/>
            </a:pPr>
            <a:r>
              <a:rPr lang="de-DE" altLang="de-DE" sz="2000" dirty="0">
                <a:cs typeface="Arial" charset="0"/>
              </a:rPr>
              <a:t> dose </a:t>
            </a:r>
            <a:r>
              <a:rPr lang="de-DE" altLang="de-DE" sz="2000" dirty="0" err="1">
                <a:cs typeface="Arial" charset="0"/>
              </a:rPr>
              <a:t>measured</a:t>
            </a:r>
            <a:r>
              <a:rPr lang="de-DE" altLang="de-DE" sz="2000" dirty="0">
                <a:cs typeface="Arial" charset="0"/>
              </a:rPr>
              <a:t> at </a:t>
            </a:r>
            <a:r>
              <a:rPr lang="de-DE" altLang="de-DE" sz="2000" dirty="0" err="1">
                <a:cs typeface="Arial" charset="0"/>
              </a:rPr>
              <a:t>several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locations</a:t>
            </a:r>
            <a:endParaRPr lang="de-DE" altLang="de-DE" sz="2000" dirty="0">
              <a:cs typeface="Arial" charset="0"/>
            </a:endParaRPr>
          </a:p>
          <a:p>
            <a:pPr>
              <a:buFontTx/>
              <a:buChar char="•"/>
            </a:pPr>
            <a:r>
              <a:rPr lang="de-DE" altLang="de-DE" sz="2000" dirty="0">
                <a:cs typeface="Arial" charset="0"/>
              </a:rPr>
              <a:t> Tritium </a:t>
            </a:r>
            <a:r>
              <a:rPr lang="de-DE" altLang="de-DE" sz="2000" dirty="0" err="1">
                <a:cs typeface="Arial" charset="0"/>
              </a:rPr>
              <a:t>monitor</a:t>
            </a:r>
            <a:endParaRPr lang="de-DE" altLang="de-DE" sz="2000" dirty="0">
              <a:cs typeface="Arial" charset="0"/>
            </a:endParaRPr>
          </a:p>
          <a:p>
            <a:pPr>
              <a:buFontTx/>
              <a:buChar char="•"/>
            </a:pP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Contamination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 smtClean="0">
                <a:cs typeface="Arial" charset="0"/>
              </a:rPr>
              <a:t>protection</a:t>
            </a:r>
            <a:r>
              <a:rPr lang="de-DE" altLang="de-DE" sz="2000" dirty="0" smtClean="0">
                <a:cs typeface="Arial" charset="0"/>
              </a:rPr>
              <a:t>: box </a:t>
            </a:r>
            <a:r>
              <a:rPr lang="de-DE" altLang="de-DE" sz="2000" dirty="0" err="1" smtClean="0">
                <a:cs typeface="Arial" charset="0"/>
              </a:rPr>
              <a:t>around</a:t>
            </a:r>
            <a:r>
              <a:rPr lang="de-DE" altLang="de-DE" sz="2000" dirty="0" smtClean="0">
                <a:cs typeface="Arial" charset="0"/>
              </a:rPr>
              <a:t>, </a:t>
            </a:r>
            <a:endParaRPr lang="de-DE" altLang="de-DE" sz="2000" dirty="0">
              <a:cs typeface="Arial" charset="0"/>
            </a:endParaRPr>
          </a:p>
          <a:p>
            <a:r>
              <a:rPr lang="de-DE" altLang="de-DE" sz="2000" dirty="0">
                <a:cs typeface="Arial" charset="0"/>
              </a:rPr>
              <a:t>  </a:t>
            </a:r>
            <a:r>
              <a:rPr lang="de-DE" altLang="de-DE" sz="2000" dirty="0" err="1">
                <a:cs typeface="Arial" charset="0"/>
              </a:rPr>
              <a:t>air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is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sucked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smtClean="0">
                <a:cs typeface="Arial" charset="0"/>
              </a:rPr>
              <a:t>out</a:t>
            </a:r>
            <a:endParaRPr lang="de-DE" altLang="de-DE" sz="2000" dirty="0">
              <a:cs typeface="Arial" charset="0"/>
            </a:endParaRPr>
          </a:p>
          <a:p>
            <a:pPr>
              <a:buFontTx/>
              <a:buChar char="•"/>
            </a:pPr>
            <a:r>
              <a:rPr lang="de-DE" altLang="de-DE" sz="2000" dirty="0">
                <a:cs typeface="Arial" charset="0"/>
              </a:rPr>
              <a:t> dose rate at </a:t>
            </a:r>
            <a:r>
              <a:rPr lang="de-DE" altLang="de-DE" sz="2000" dirty="0" err="1">
                <a:cs typeface="Arial" charset="0"/>
              </a:rPr>
              <a:t>surface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of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the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exchange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flask</a:t>
            </a:r>
            <a:r>
              <a:rPr lang="de-DE" altLang="de-DE" sz="2000" dirty="0">
                <a:cs typeface="Arial" charset="0"/>
              </a:rPr>
              <a:t>:</a:t>
            </a:r>
          </a:p>
          <a:p>
            <a:r>
              <a:rPr lang="de-DE" altLang="de-DE" sz="2000" dirty="0">
                <a:cs typeface="Arial" charset="0"/>
              </a:rPr>
              <a:t>  </a:t>
            </a:r>
            <a:r>
              <a:rPr lang="de-DE" altLang="de-DE" sz="2000" dirty="0" smtClean="0">
                <a:cs typeface="Arial" charset="0"/>
              </a:rPr>
              <a:t>&lt; </a:t>
            </a:r>
            <a:r>
              <a:rPr lang="de-DE" altLang="de-DE" sz="2000" dirty="0">
                <a:cs typeface="Arial" charset="0"/>
              </a:rPr>
              <a:t>2</a:t>
            </a: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mSv</a:t>
            </a:r>
            <a:r>
              <a:rPr lang="de-DE" altLang="de-DE" sz="2000" dirty="0">
                <a:cs typeface="Arial" charset="0"/>
              </a:rPr>
              <a:t>/h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428992" y="4500570"/>
            <a:ext cx="1946046" cy="5416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>
                <a:latin typeface="Arial Narrow"/>
                <a:cs typeface="Arial Narrow"/>
              </a:rPr>
              <a:t>box against contamination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rial Narrow"/>
                <a:cs typeface="Arial Narrow"/>
              </a:rPr>
              <a:t>air sucking</a:t>
            </a:r>
            <a:endParaRPr lang="en-US" sz="1600" dirty="0">
              <a:latin typeface="Arial Narrow"/>
              <a:cs typeface="Arial Narrow"/>
            </a:endParaRPr>
          </a:p>
        </p:txBody>
      </p:sp>
      <p:cxnSp>
        <p:nvCxnSpPr>
          <p:cNvPr id="3" name="Gerade Verbindung mit Pfeil 2"/>
          <p:cNvCxnSpPr/>
          <p:nvPr/>
        </p:nvCxnSpPr>
        <p:spPr bwMode="auto">
          <a:xfrm flipH="1" flipV="1">
            <a:off x="7452320" y="4771413"/>
            <a:ext cx="648072" cy="13944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feld 3"/>
          <p:cNvSpPr txBox="1"/>
          <p:nvPr/>
        </p:nvSpPr>
        <p:spPr>
          <a:xfrm>
            <a:off x="7812969" y="6165850"/>
            <a:ext cx="71333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bridge</a:t>
            </a:r>
            <a:endParaRPr lang="en-US" sz="2000" dirty="0" err="1">
              <a:latin typeface="+mj-lt"/>
              <a:cs typeface="Arial Narrow"/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 flipV="1">
            <a:off x="5940152" y="4500570"/>
            <a:ext cx="144016" cy="15927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feld 6"/>
          <p:cNvSpPr txBox="1"/>
          <p:nvPr/>
        </p:nvSpPr>
        <p:spPr>
          <a:xfrm>
            <a:off x="5796136" y="6103823"/>
            <a:ext cx="583493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latin typeface="+mj-lt"/>
                <a:cs typeface="Arial Narrow"/>
              </a:rPr>
              <a:t>door</a:t>
            </a:r>
            <a:r>
              <a:rPr lang="de-CH" sz="2000" dirty="0" smtClean="0">
                <a:latin typeface="+mj-lt"/>
                <a:cs typeface="Arial Narrow"/>
              </a:rPr>
              <a:t> </a:t>
            </a:r>
            <a:endParaRPr lang="en-US" sz="2000" dirty="0" err="1">
              <a:latin typeface="+mj-lt"/>
              <a:cs typeface="Arial Narrow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5385" r="17878"/>
          <a:stretch/>
        </p:blipFill>
        <p:spPr bwMode="auto">
          <a:xfrm>
            <a:off x="0" y="1108793"/>
            <a:ext cx="4225169" cy="469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3"/>
          <a:srcRect l="29245" t="34695" b="9680"/>
          <a:stretch>
            <a:fillRect/>
          </a:stretch>
        </p:blipFill>
        <p:spPr bwMode="auto">
          <a:xfrm>
            <a:off x="4647748" y="2863340"/>
            <a:ext cx="4524385" cy="30924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sp>
        <p:nvSpPr>
          <p:cNvPr id="31" name="Textfeld 30"/>
          <p:cNvSpPr txBox="1"/>
          <p:nvPr/>
        </p:nvSpPr>
        <p:spPr>
          <a:xfrm>
            <a:off x="4576310" y="6292364"/>
            <a:ext cx="2385268" cy="2811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cs typeface="Arial Narrow"/>
              </a:rPr>
              <a:t>remotely movable table</a:t>
            </a:r>
            <a:endParaRPr lang="en-US" dirty="0">
              <a:latin typeface="+mj-lt"/>
              <a:cs typeface="Arial Narrow"/>
            </a:endParaRPr>
          </a:p>
        </p:txBody>
      </p:sp>
      <p:cxnSp>
        <p:nvCxnSpPr>
          <p:cNvPr id="33" name="Gerade Verbindung mit Pfeil 32"/>
          <p:cNvCxnSpPr>
            <a:stCxn id="31" idx="0"/>
          </p:cNvCxnSpPr>
          <p:nvPr/>
        </p:nvCxnSpPr>
        <p:spPr bwMode="auto">
          <a:xfrm rot="16200000" flipV="1">
            <a:off x="5458379" y="5981799"/>
            <a:ext cx="500066" cy="1210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4362028" y="2291836"/>
            <a:ext cx="564257" cy="2811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cs typeface="Arial Narrow"/>
              </a:rPr>
              <a:t>stand</a:t>
            </a:r>
            <a:endParaRPr lang="en-US" dirty="0">
              <a:latin typeface="+mj-lt"/>
              <a:cs typeface="Arial Narrow"/>
            </a:endParaRPr>
          </a:p>
        </p:txBody>
      </p:sp>
      <p:cxnSp>
        <p:nvCxnSpPr>
          <p:cNvPr id="36" name="Gerade Verbindung mit Pfeil 35"/>
          <p:cNvCxnSpPr>
            <a:stCxn id="34" idx="2"/>
          </p:cNvCxnSpPr>
          <p:nvPr/>
        </p:nvCxnSpPr>
        <p:spPr bwMode="auto">
          <a:xfrm rot="16200000" flipH="1">
            <a:off x="4643628" y="2573467"/>
            <a:ext cx="361839" cy="36078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feld 36"/>
          <p:cNvSpPr txBox="1"/>
          <p:nvPr/>
        </p:nvSpPr>
        <p:spPr>
          <a:xfrm>
            <a:off x="4647748" y="1791770"/>
            <a:ext cx="1269578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 Narrow"/>
              </a:rPr>
              <a:t>service cell</a:t>
            </a:r>
            <a:endParaRPr lang="en-US" sz="2000" dirty="0">
              <a:solidFill>
                <a:srgbClr val="0000FF"/>
              </a:solidFill>
              <a:latin typeface="+mj-lt"/>
              <a:cs typeface="Arial Narrow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7791020" y="3863472"/>
            <a:ext cx="1128514" cy="2811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err="1" smtClean="0">
                <a:latin typeface="+mj-lt"/>
                <a:cs typeface="Arial Narrow"/>
              </a:rPr>
              <a:t>Pb</a:t>
            </a:r>
            <a:r>
              <a:rPr lang="en-US" dirty="0" smtClean="0">
                <a:latin typeface="+mj-lt"/>
                <a:cs typeface="Arial Narrow"/>
              </a:rPr>
              <a:t>-window</a:t>
            </a:r>
            <a:endParaRPr lang="en-US" dirty="0">
              <a:latin typeface="+mj-lt"/>
              <a:cs typeface="Arial Narrow"/>
            </a:endParaRPr>
          </a:p>
        </p:txBody>
      </p:sp>
      <p:cxnSp>
        <p:nvCxnSpPr>
          <p:cNvPr id="40" name="Gerade Verbindung mit Pfeil 39"/>
          <p:cNvCxnSpPr/>
          <p:nvPr/>
        </p:nvCxnSpPr>
        <p:spPr bwMode="auto">
          <a:xfrm>
            <a:off x="7933896" y="5149356"/>
            <a:ext cx="71438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1" name="Textfeld 40"/>
          <p:cNvSpPr txBox="1"/>
          <p:nvPr/>
        </p:nvSpPr>
        <p:spPr>
          <a:xfrm>
            <a:off x="8076772" y="5292232"/>
            <a:ext cx="384721" cy="2811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cs typeface="Arial Narrow"/>
              </a:rPr>
              <a:t>1 m</a:t>
            </a:r>
            <a:endParaRPr lang="en-US" dirty="0">
              <a:latin typeface="+mj-lt"/>
              <a:cs typeface="Arial Narrow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528223" y="4475298"/>
            <a:ext cx="1453924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 Narrow"/>
              </a:rPr>
              <a:t>parking slot1</a:t>
            </a:r>
            <a:endParaRPr lang="en-US" sz="2000" dirty="0">
              <a:solidFill>
                <a:srgbClr val="0000FF"/>
              </a:solidFill>
              <a:latin typeface="+mj-lt"/>
              <a:cs typeface="Arial Narrow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164763" y="5917347"/>
            <a:ext cx="406040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shielded with 50 cm heavy concrete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and 20 cm steel</a:t>
            </a:r>
          </a:p>
        </p:txBody>
      </p:sp>
      <p:pic>
        <p:nvPicPr>
          <p:cNvPr id="45" name="Picture 4"/>
          <p:cNvPicPr preferRelativeResize="0">
            <a:picLocks noChangeAspect="1" noChangeArrowheads="1"/>
          </p:cNvPicPr>
          <p:nvPr/>
        </p:nvPicPr>
        <p:blipFill>
          <a:blip r:embed="rId4"/>
          <a:srcRect l="30535" r="35268" b="24774"/>
          <a:stretch>
            <a:fillRect/>
          </a:stretch>
        </p:blipFill>
        <p:spPr bwMode="auto">
          <a:xfrm>
            <a:off x="6362260" y="-1422940"/>
            <a:ext cx="1571636" cy="3571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cxnSp>
        <p:nvCxnSpPr>
          <p:cNvPr id="47" name="Gerade Verbindung 46"/>
          <p:cNvCxnSpPr/>
          <p:nvPr/>
        </p:nvCxnSpPr>
        <p:spPr bwMode="auto">
          <a:xfrm rot="10800000">
            <a:off x="4719186" y="2148960"/>
            <a:ext cx="321471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9" name="Gerade Verbindung 48"/>
          <p:cNvCxnSpPr/>
          <p:nvPr/>
        </p:nvCxnSpPr>
        <p:spPr bwMode="auto">
          <a:xfrm rot="5400000">
            <a:off x="7398111" y="2613307"/>
            <a:ext cx="928694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5" name="Gerade Verbindung 54"/>
          <p:cNvCxnSpPr/>
          <p:nvPr/>
        </p:nvCxnSpPr>
        <p:spPr bwMode="auto">
          <a:xfrm rot="5400000">
            <a:off x="5576442" y="3077654"/>
            <a:ext cx="1857388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6" name="Rechteck 55"/>
          <p:cNvSpPr/>
          <p:nvPr/>
        </p:nvSpPr>
        <p:spPr bwMode="auto">
          <a:xfrm>
            <a:off x="6933764" y="2791902"/>
            <a:ext cx="500066" cy="19288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6790888" y="2363274"/>
            <a:ext cx="928694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cs typeface="Arial Narrow"/>
              </a:rPr>
              <a:t>sluice</a:t>
            </a:r>
            <a:endParaRPr lang="en-US" dirty="0">
              <a:latin typeface="+mj-lt"/>
              <a:cs typeface="Arial Narrow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322722" y="4305852"/>
            <a:ext cx="1453924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 Narrow"/>
              </a:rPr>
              <a:t>parking slot2</a:t>
            </a:r>
            <a:endParaRPr lang="en-US" sz="2000" dirty="0">
              <a:solidFill>
                <a:srgbClr val="0000FF"/>
              </a:solidFill>
              <a:latin typeface="+mj-lt"/>
              <a:cs typeface="Arial Narrow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571604" y="142852"/>
            <a:ext cx="6929486" cy="37471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 Narrow"/>
              </a:rPr>
              <a:t>Transportation in parking slot or service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Arial Narrow"/>
              </a:rPr>
              <a:t>cell </a:t>
            </a:r>
          </a:p>
        </p:txBody>
      </p:sp>
      <p:sp>
        <p:nvSpPr>
          <p:cNvPr id="24" name="Textfeld 23"/>
          <p:cNvSpPr txBox="1"/>
          <p:nvPr/>
        </p:nvSpPr>
        <p:spPr>
          <a:xfrm rot="16200000">
            <a:off x="8169652" y="2778611"/>
            <a:ext cx="1423467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dirty="0" err="1" smtClean="0">
                <a:solidFill>
                  <a:srgbClr val="0000FF"/>
                </a:solidFill>
                <a:latin typeface="+mj-lt"/>
                <a:cs typeface="Arial Narrow"/>
              </a:rPr>
              <a:t>control</a:t>
            </a:r>
            <a:r>
              <a:rPr lang="de-CH" sz="2000" dirty="0" smtClean="0">
                <a:solidFill>
                  <a:srgbClr val="0000FF"/>
                </a:solidFill>
                <a:latin typeface="+mj-lt"/>
                <a:cs typeface="Arial Narrow"/>
              </a:rPr>
              <a:t> </a:t>
            </a:r>
            <a:r>
              <a:rPr lang="de-CH" sz="2000" dirty="0" err="1" smtClean="0">
                <a:solidFill>
                  <a:srgbClr val="0000FF"/>
                </a:solidFill>
                <a:latin typeface="+mj-lt"/>
                <a:cs typeface="Arial Narrow"/>
              </a:rPr>
              <a:t>room</a:t>
            </a:r>
            <a:endParaRPr lang="en-US" sz="2000" dirty="0">
              <a:solidFill>
                <a:srgbClr val="0000FF"/>
              </a:solidFill>
              <a:latin typeface="+mj-lt"/>
              <a:cs typeface="Arial Narrow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428992" y="142852"/>
            <a:ext cx="27510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400" dirty="0" smtClean="0">
                <a:solidFill>
                  <a:srgbClr val="FF0000"/>
                </a:solidFill>
              </a:rPr>
              <a:t>Dose rate </a:t>
            </a:r>
            <a:r>
              <a:rPr lang="de-DE" altLang="de-DE" sz="2400" dirty="0" err="1" smtClean="0">
                <a:solidFill>
                  <a:srgbClr val="FF0000"/>
                </a:solidFill>
              </a:rPr>
              <a:t>of</a:t>
            </a:r>
            <a:r>
              <a:rPr lang="de-DE" altLang="de-DE" sz="2400" dirty="0" smtClean="0">
                <a:solidFill>
                  <a:srgbClr val="FF0000"/>
                </a:solidFill>
              </a:rPr>
              <a:t> KHE2</a:t>
            </a:r>
            <a:endParaRPr lang="de-DE" altLang="de-DE" sz="2400" dirty="0">
              <a:solidFill>
                <a:srgbClr val="FF0000"/>
              </a:solidFill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214422"/>
            <a:ext cx="5762625" cy="4322762"/>
            <a:chOff x="0" y="1398"/>
            <a:chExt cx="3630" cy="2723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0" y="1398"/>
              <a:ext cx="3630" cy="2678"/>
              <a:chOff x="0" y="1398"/>
              <a:chExt cx="3630" cy="2678"/>
            </a:xfrm>
          </p:grpSpPr>
          <p:graphicFrame>
            <p:nvGraphicFramePr>
              <p:cNvPr id="17456" name="Object 6"/>
              <p:cNvGraphicFramePr>
                <a:graphicFrameLocks noChangeAspect="1"/>
              </p:cNvGraphicFramePr>
              <p:nvPr/>
            </p:nvGraphicFramePr>
            <p:xfrm>
              <a:off x="0" y="1398"/>
              <a:ext cx="3630" cy="25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04" name="CorelDRAW" r:id="rId3" imgW="6332040" imgH="4532040" progId="">
                      <p:embed/>
                    </p:oleObj>
                  </mc:Choice>
                  <mc:Fallback>
                    <p:oleObj name="CorelDRAW" r:id="rId3" imgW="6332040" imgH="4532040" progId="">
                      <p:embed/>
                      <p:pic>
                        <p:nvPicPr>
                          <p:cNvPr id="0" name="Picture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398"/>
                            <a:ext cx="3630" cy="25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457" name="Rectangle 18"/>
              <p:cNvSpPr>
                <a:spLocks noChangeArrowheads="1"/>
              </p:cNvSpPr>
              <p:nvPr/>
            </p:nvSpPr>
            <p:spPr bwMode="auto">
              <a:xfrm>
                <a:off x="682" y="1498"/>
                <a:ext cx="2552" cy="1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8" name="Rectangle 19"/>
              <p:cNvSpPr>
                <a:spLocks noChangeArrowheads="1"/>
              </p:cNvSpPr>
              <p:nvPr/>
            </p:nvSpPr>
            <p:spPr bwMode="auto">
              <a:xfrm>
                <a:off x="2579" y="1666"/>
                <a:ext cx="992" cy="3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9" name="Rectangle 20"/>
              <p:cNvSpPr>
                <a:spLocks noChangeArrowheads="1"/>
              </p:cNvSpPr>
              <p:nvPr/>
            </p:nvSpPr>
            <p:spPr bwMode="auto">
              <a:xfrm>
                <a:off x="363" y="3793"/>
                <a:ext cx="3102" cy="28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0" name="Rectangle 21"/>
              <p:cNvSpPr>
                <a:spLocks noChangeArrowheads="1"/>
              </p:cNvSpPr>
              <p:nvPr/>
            </p:nvSpPr>
            <p:spPr bwMode="auto">
              <a:xfrm>
                <a:off x="115" y="2160"/>
                <a:ext cx="177" cy="10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442" name="Line 25"/>
            <p:cNvSpPr>
              <a:spLocks noChangeShapeType="1"/>
            </p:cNvSpPr>
            <p:nvPr/>
          </p:nvSpPr>
          <p:spPr bwMode="auto">
            <a:xfrm flipV="1">
              <a:off x="1888" y="3775"/>
              <a:ext cx="8" cy="1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43" name="Text Box 26"/>
            <p:cNvSpPr txBox="1">
              <a:spLocks noChangeArrowheads="1"/>
            </p:cNvSpPr>
            <p:nvPr/>
          </p:nvSpPr>
          <p:spPr bwMode="auto">
            <a:xfrm>
              <a:off x="1626" y="3890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altLang="de-DE" sz="1800"/>
                <a:t>KHE2</a:t>
              </a:r>
            </a:p>
          </p:txBody>
        </p:sp>
        <p:sp>
          <p:nvSpPr>
            <p:cNvPr id="17444" name="Line 27"/>
            <p:cNvSpPr>
              <a:spLocks noChangeShapeType="1"/>
            </p:cNvSpPr>
            <p:nvPr/>
          </p:nvSpPr>
          <p:spPr bwMode="auto">
            <a:xfrm>
              <a:off x="2940" y="3984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45" name="Text Box 28"/>
            <p:cNvSpPr txBox="1">
              <a:spLocks noChangeArrowheads="1"/>
            </p:cNvSpPr>
            <p:nvPr/>
          </p:nvSpPr>
          <p:spPr bwMode="auto">
            <a:xfrm>
              <a:off x="2706" y="3790"/>
              <a:ext cx="8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altLang="de-DE" sz="1600"/>
                <a:t>downstream</a:t>
              </a:r>
            </a:p>
          </p:txBody>
        </p:sp>
        <p:sp>
          <p:nvSpPr>
            <p:cNvPr id="17446" name="Line 29"/>
            <p:cNvSpPr>
              <a:spLocks noChangeShapeType="1"/>
            </p:cNvSpPr>
            <p:nvPr/>
          </p:nvSpPr>
          <p:spPr bwMode="auto">
            <a:xfrm>
              <a:off x="448" y="3948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47" name="Text Box 30"/>
            <p:cNvSpPr txBox="1">
              <a:spLocks noChangeArrowheads="1"/>
            </p:cNvSpPr>
            <p:nvPr/>
          </p:nvSpPr>
          <p:spPr bwMode="auto">
            <a:xfrm>
              <a:off x="261" y="3763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altLang="de-DE" sz="1600"/>
                <a:t>upstream</a:t>
              </a: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120" y="1663"/>
              <a:ext cx="933" cy="361"/>
              <a:chOff x="2120" y="1663"/>
              <a:chExt cx="933" cy="361"/>
            </a:xfrm>
          </p:grpSpPr>
          <p:sp>
            <p:nvSpPr>
              <p:cNvPr id="17450" name="Oval 31"/>
              <p:cNvSpPr>
                <a:spLocks noChangeArrowheads="1"/>
              </p:cNvSpPr>
              <p:nvPr/>
            </p:nvSpPr>
            <p:spPr bwMode="auto">
              <a:xfrm>
                <a:off x="2196" y="1744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1" name="Text Box 32"/>
              <p:cNvSpPr txBox="1">
                <a:spLocks noChangeArrowheads="1"/>
              </p:cNvSpPr>
              <p:nvPr/>
            </p:nvSpPr>
            <p:spPr bwMode="auto">
              <a:xfrm>
                <a:off x="2361" y="1663"/>
                <a:ext cx="6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altLang="de-DE" sz="1600"/>
                  <a:t>measured</a:t>
                </a:r>
              </a:p>
            </p:txBody>
          </p:sp>
          <p:sp>
            <p:nvSpPr>
              <p:cNvPr id="17452" name="Line 33"/>
              <p:cNvSpPr>
                <a:spLocks noChangeShapeType="1"/>
              </p:cNvSpPr>
              <p:nvPr/>
            </p:nvSpPr>
            <p:spPr bwMode="auto">
              <a:xfrm>
                <a:off x="2173" y="1893"/>
                <a:ext cx="104" cy="65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53" name="Line 34"/>
              <p:cNvSpPr>
                <a:spLocks noChangeShapeType="1"/>
              </p:cNvSpPr>
              <p:nvPr/>
            </p:nvSpPr>
            <p:spPr bwMode="auto">
              <a:xfrm rot="5400000">
                <a:off x="2171" y="1894"/>
                <a:ext cx="104" cy="7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54" name="Text Box 35"/>
              <p:cNvSpPr txBox="1">
                <a:spLocks noChangeArrowheads="1"/>
              </p:cNvSpPr>
              <p:nvPr/>
            </p:nvSpPr>
            <p:spPr bwMode="auto">
              <a:xfrm>
                <a:off x="2362" y="1806"/>
                <a:ext cx="69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altLang="de-DE" sz="1600"/>
                  <a:t>calculated</a:t>
                </a:r>
              </a:p>
            </p:txBody>
          </p:sp>
          <p:sp>
            <p:nvSpPr>
              <p:cNvPr id="17455" name="Rectangle 36"/>
              <p:cNvSpPr>
                <a:spLocks noChangeArrowheads="1"/>
              </p:cNvSpPr>
              <p:nvPr/>
            </p:nvSpPr>
            <p:spPr bwMode="auto">
              <a:xfrm>
                <a:off x="2120" y="1684"/>
                <a:ext cx="920" cy="34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449" name="Text Box 38"/>
            <p:cNvSpPr txBox="1">
              <a:spLocks noChangeArrowheads="1"/>
            </p:cNvSpPr>
            <p:nvPr/>
          </p:nvSpPr>
          <p:spPr bwMode="auto">
            <a:xfrm rot="-5400000">
              <a:off x="-404" y="2401"/>
              <a:ext cx="1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altLang="de-DE" sz="1800" b="1"/>
                <a:t>dose rate [Sv/h]</a:t>
              </a:r>
            </a:p>
          </p:txBody>
        </p:sp>
      </p:grpSp>
      <p:sp>
        <p:nvSpPr>
          <p:cNvPr id="17415" name="Text Box 40"/>
          <p:cNvSpPr txBox="1">
            <a:spLocks noChangeArrowheads="1"/>
          </p:cNvSpPr>
          <p:nvPr/>
        </p:nvSpPr>
        <p:spPr bwMode="auto">
          <a:xfrm>
            <a:off x="2074863" y="5410184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sz="1800" b="1"/>
              <a:t>distance [cm]</a:t>
            </a:r>
          </a:p>
        </p:txBody>
      </p: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6072198" y="1571612"/>
            <a:ext cx="2936875" cy="2809875"/>
            <a:chOff x="3629" y="1526"/>
            <a:chExt cx="1850" cy="177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629" y="1526"/>
              <a:ext cx="1850" cy="1770"/>
              <a:chOff x="3648" y="2160"/>
              <a:chExt cx="1850" cy="1770"/>
            </a:xfrm>
          </p:grpSpPr>
          <p:pic>
            <p:nvPicPr>
              <p:cNvPr id="17432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43" y="2160"/>
                <a:ext cx="1412" cy="1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33" name="Rectangle 9"/>
              <p:cNvSpPr>
                <a:spLocks noChangeArrowheads="1"/>
              </p:cNvSpPr>
              <p:nvPr/>
            </p:nvSpPr>
            <p:spPr bwMode="auto">
              <a:xfrm>
                <a:off x="3984" y="2160"/>
                <a:ext cx="147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4" name="Rectangle 10"/>
              <p:cNvSpPr>
                <a:spLocks noChangeArrowheads="1"/>
              </p:cNvSpPr>
              <p:nvPr/>
            </p:nvSpPr>
            <p:spPr bwMode="auto">
              <a:xfrm>
                <a:off x="4020" y="3387"/>
                <a:ext cx="147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5" name="Rectangle 11"/>
              <p:cNvSpPr>
                <a:spLocks noChangeArrowheads="1"/>
              </p:cNvSpPr>
              <p:nvPr/>
            </p:nvSpPr>
            <p:spPr bwMode="auto">
              <a:xfrm>
                <a:off x="4157" y="2419"/>
                <a:ext cx="56" cy="86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6" name="Rectangle 12"/>
              <p:cNvSpPr>
                <a:spLocks noChangeArrowheads="1"/>
              </p:cNvSpPr>
              <p:nvPr/>
            </p:nvSpPr>
            <p:spPr bwMode="auto">
              <a:xfrm>
                <a:off x="4119" y="2717"/>
                <a:ext cx="105" cy="2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7" name="Line 13"/>
              <p:cNvSpPr>
                <a:spLocks noChangeShapeType="1"/>
              </p:cNvSpPr>
              <p:nvPr/>
            </p:nvSpPr>
            <p:spPr bwMode="auto">
              <a:xfrm flipV="1">
                <a:off x="3648" y="2861"/>
                <a:ext cx="461" cy="9"/>
              </a:xfrm>
              <a:prstGeom prst="line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38" name="Text Box 14"/>
              <p:cNvSpPr txBox="1">
                <a:spLocks noChangeArrowheads="1"/>
              </p:cNvSpPr>
              <p:nvPr/>
            </p:nvSpPr>
            <p:spPr bwMode="auto">
              <a:xfrm>
                <a:off x="3705" y="2857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altLang="de-DE" sz="2400">
                    <a:solidFill>
                      <a:srgbClr val="3366FF"/>
                    </a:solidFill>
                  </a:rPr>
                  <a:t>p</a:t>
                </a:r>
              </a:p>
            </p:txBody>
          </p:sp>
          <p:sp>
            <p:nvSpPr>
              <p:cNvPr id="17439" name="Line 15"/>
              <p:cNvSpPr>
                <a:spLocks noChangeShapeType="1"/>
              </p:cNvSpPr>
              <p:nvPr/>
            </p:nvSpPr>
            <p:spPr bwMode="auto">
              <a:xfrm flipV="1">
                <a:off x="4166" y="3331"/>
                <a:ext cx="0" cy="3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40" name="Text Box 16"/>
              <p:cNvSpPr txBox="1">
                <a:spLocks noChangeArrowheads="1"/>
              </p:cNvSpPr>
              <p:nvPr/>
            </p:nvSpPr>
            <p:spPr bwMode="auto">
              <a:xfrm>
                <a:off x="3821" y="3699"/>
                <a:ext cx="16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altLang="de-DE" sz="1800"/>
                  <a:t>Ni aperture (127 micron)</a:t>
                </a:r>
              </a:p>
            </p:txBody>
          </p:sp>
        </p:grpSp>
        <p:sp>
          <p:nvSpPr>
            <p:cNvPr id="17420" name="Line 22"/>
            <p:cNvSpPr>
              <a:spLocks noChangeShapeType="1"/>
            </p:cNvSpPr>
            <p:nvPr/>
          </p:nvSpPr>
          <p:spPr bwMode="auto">
            <a:xfrm flipV="1">
              <a:off x="4191" y="2577"/>
              <a:ext cx="1064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1" name="Line 41"/>
            <p:cNvSpPr>
              <a:spLocks noChangeShapeType="1"/>
            </p:cNvSpPr>
            <p:nvPr/>
          </p:nvSpPr>
          <p:spPr bwMode="auto">
            <a:xfrm flipV="1">
              <a:off x="4192" y="1866"/>
              <a:ext cx="1064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2" name="Line 42"/>
            <p:cNvSpPr>
              <a:spLocks noChangeShapeType="1"/>
            </p:cNvSpPr>
            <p:nvPr/>
          </p:nvSpPr>
          <p:spPr bwMode="auto">
            <a:xfrm>
              <a:off x="4376" y="2584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3" name="Line 43"/>
            <p:cNvSpPr>
              <a:spLocks noChangeShapeType="1"/>
            </p:cNvSpPr>
            <p:nvPr/>
          </p:nvSpPr>
          <p:spPr bwMode="auto">
            <a:xfrm>
              <a:off x="4557" y="2585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4" name="Line 44"/>
            <p:cNvSpPr>
              <a:spLocks noChangeShapeType="1"/>
            </p:cNvSpPr>
            <p:nvPr/>
          </p:nvSpPr>
          <p:spPr bwMode="auto">
            <a:xfrm>
              <a:off x="4733" y="2577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5" name="Line 45"/>
            <p:cNvSpPr>
              <a:spLocks noChangeShapeType="1"/>
            </p:cNvSpPr>
            <p:nvPr/>
          </p:nvSpPr>
          <p:spPr bwMode="auto">
            <a:xfrm>
              <a:off x="4913" y="2585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6" name="Line 46"/>
            <p:cNvSpPr>
              <a:spLocks noChangeShapeType="1"/>
            </p:cNvSpPr>
            <p:nvPr/>
          </p:nvSpPr>
          <p:spPr bwMode="auto">
            <a:xfrm>
              <a:off x="5089" y="2581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7" name="Line 47"/>
            <p:cNvSpPr>
              <a:spLocks noChangeShapeType="1"/>
            </p:cNvSpPr>
            <p:nvPr/>
          </p:nvSpPr>
          <p:spPr bwMode="auto">
            <a:xfrm>
              <a:off x="5089" y="1761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8" name="Line 48"/>
            <p:cNvSpPr>
              <a:spLocks noChangeShapeType="1"/>
            </p:cNvSpPr>
            <p:nvPr/>
          </p:nvSpPr>
          <p:spPr bwMode="auto">
            <a:xfrm>
              <a:off x="4910" y="1762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29" name="Line 49"/>
            <p:cNvSpPr>
              <a:spLocks noChangeShapeType="1"/>
            </p:cNvSpPr>
            <p:nvPr/>
          </p:nvSpPr>
          <p:spPr bwMode="auto">
            <a:xfrm>
              <a:off x="4734" y="1766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30" name="Line 50"/>
            <p:cNvSpPr>
              <a:spLocks noChangeShapeType="1"/>
            </p:cNvSpPr>
            <p:nvPr/>
          </p:nvSpPr>
          <p:spPr bwMode="auto">
            <a:xfrm>
              <a:off x="4554" y="1766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431" name="Line 51"/>
            <p:cNvSpPr>
              <a:spLocks noChangeShapeType="1"/>
            </p:cNvSpPr>
            <p:nvPr/>
          </p:nvSpPr>
          <p:spPr bwMode="auto">
            <a:xfrm>
              <a:off x="4374" y="1766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7418" name="Text Box 17"/>
          <p:cNvSpPr txBox="1">
            <a:spLocks noChangeArrowheads="1"/>
          </p:cNvSpPr>
          <p:nvPr/>
        </p:nvSpPr>
        <p:spPr bwMode="auto">
          <a:xfrm>
            <a:off x="357158" y="5929330"/>
            <a:ext cx="8786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highest</a:t>
            </a:r>
            <a:r>
              <a:rPr lang="de-DE" altLang="de-DE" sz="2000" dirty="0" smtClean="0"/>
              <a:t> </a:t>
            </a:r>
            <a:r>
              <a:rPr lang="de-DE" altLang="de-DE" sz="2000" dirty="0"/>
              <a:t>dose </a:t>
            </a:r>
            <a:r>
              <a:rPr lang="de-DE" altLang="de-DE" sz="2000" dirty="0" err="1"/>
              <a:t>ever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measured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at</a:t>
            </a:r>
            <a:r>
              <a:rPr lang="de-DE" altLang="de-DE" sz="2000" dirty="0"/>
              <a:t> </a:t>
            </a:r>
            <a:r>
              <a:rPr lang="de-DE" altLang="de-DE" sz="2000" dirty="0" smtClean="0"/>
              <a:t>PSI West, </a:t>
            </a:r>
            <a:r>
              <a:rPr lang="de-DE" altLang="de-DE" sz="2000" dirty="0" err="1" smtClean="0"/>
              <a:t>limit</a:t>
            </a:r>
            <a:r>
              <a:rPr lang="de-DE" altLang="de-DE" sz="2000" dirty="0" smtClean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dose </a:t>
            </a:r>
            <a:r>
              <a:rPr lang="de-DE" altLang="de-DE" sz="2000" dirty="0" err="1"/>
              <a:t>meter</a:t>
            </a:r>
            <a:r>
              <a:rPr lang="de-DE" altLang="de-DE" sz="2000" dirty="0"/>
              <a:t>: 500 </a:t>
            </a:r>
            <a:r>
              <a:rPr lang="de-DE" altLang="de-DE" sz="2000" dirty="0" err="1"/>
              <a:t>Sv</a:t>
            </a:r>
            <a:r>
              <a:rPr lang="de-DE" altLang="de-DE" sz="2000" dirty="0"/>
              <a:t>/h</a:t>
            </a:r>
          </a:p>
        </p:txBody>
      </p:sp>
      <p:sp>
        <p:nvSpPr>
          <p:cNvPr id="53" name="Rechteck 52"/>
          <p:cNvSpPr/>
          <p:nvPr/>
        </p:nvSpPr>
        <p:spPr>
          <a:xfrm>
            <a:off x="3857620" y="2198669"/>
            <a:ext cx="1379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 smtClean="0">
                <a:solidFill>
                  <a:srgbClr val="0000FF"/>
                </a:solidFill>
              </a:rPr>
              <a:t>MCNPX </a:t>
            </a:r>
          </a:p>
          <a:p>
            <a:r>
              <a:rPr lang="de-DE" altLang="de-DE" dirty="0" smtClean="0">
                <a:solidFill>
                  <a:srgbClr val="0000FF"/>
                </a:solidFill>
              </a:rPr>
              <a:t>+ Cinder’90</a:t>
            </a:r>
            <a:endParaRPr lang="en-US" dirty="0"/>
          </a:p>
        </p:txBody>
      </p:sp>
      <p:sp>
        <p:nvSpPr>
          <p:cNvPr id="54" name="Textfeld 53"/>
          <p:cNvSpPr txBox="1"/>
          <p:nvPr/>
        </p:nvSpPr>
        <p:spPr>
          <a:xfrm>
            <a:off x="500034" y="857232"/>
            <a:ext cx="7088479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+mj-lt"/>
                <a:cs typeface="Arial Narrow"/>
              </a:rPr>
              <a:t>after 19 years of operation and 3 months cooling (March 2009)</a:t>
            </a:r>
            <a:endParaRPr lang="en-US" sz="2000" dirty="0">
              <a:latin typeface="+mj-lt"/>
              <a:cs typeface="Arial Narrow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28596" y="6357958"/>
            <a:ext cx="832824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 Narrow"/>
              </a:rPr>
              <a:t> in general: components after </a:t>
            </a:r>
            <a:r>
              <a:rPr lang="en-US" sz="2000" dirty="0" err="1" smtClean="0">
                <a:latin typeface="+mj-lt"/>
                <a:cs typeface="Arial Narrow"/>
              </a:rPr>
              <a:t>TargetE</a:t>
            </a:r>
            <a:r>
              <a:rPr lang="en-US" sz="2000" dirty="0" smtClean="0">
                <a:latin typeface="+mj-lt"/>
                <a:cs typeface="Arial Narrow"/>
              </a:rPr>
              <a:t> have dose rate between 1-10 </a:t>
            </a:r>
            <a:r>
              <a:rPr lang="en-US" sz="2000" dirty="0" err="1" smtClean="0">
                <a:latin typeface="+mj-lt"/>
                <a:cs typeface="Arial Narrow"/>
              </a:rPr>
              <a:t>Sv</a:t>
            </a:r>
            <a:r>
              <a:rPr lang="en-US" sz="2000" dirty="0" smtClean="0">
                <a:latin typeface="+mj-lt"/>
                <a:cs typeface="Arial Narrow"/>
              </a:rPr>
              <a:t>/h</a:t>
            </a:r>
            <a:endParaRPr lang="en-US" sz="2000" dirty="0">
              <a:latin typeface="+mj-lt"/>
              <a:cs typeface="Arial Narrow"/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3744009" y="657614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Daniela Kiselev, Beam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losses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and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collimators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transfer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 Narrow" pitchFamily="34" charset="0"/>
              </a:rPr>
              <a:t>lines</a:t>
            </a:r>
            <a:r>
              <a:rPr lang="de-DE" sz="1200" dirty="0" smtClean="0">
                <a:solidFill>
                  <a:srgbClr val="000000"/>
                </a:solidFill>
                <a:latin typeface="Arial Narrow" pitchFamily="34" charset="0"/>
              </a:rPr>
              <a:t>, 13-14.5.2014, Lund, ESS AB</a:t>
            </a:r>
            <a:endParaRPr lang="de-DE" sz="1200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Energy depostion on KHE2&amp;3_update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700" dirty="0" err="1">
            <a:latin typeface="Arial Narrow"/>
            <a:cs typeface="Arial Narrow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3133</Words>
  <Application>Microsoft Office PowerPoint</Application>
  <PresentationFormat>Bildschirmpräsentation (4:3)</PresentationFormat>
  <Paragraphs>555</Paragraphs>
  <Slides>36</Slides>
  <Notes>11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Energy depostion on KHE2&amp;3_update</vt:lpstr>
      <vt:lpstr>Bitmap</vt:lpstr>
      <vt:lpstr>CorelDRAW</vt:lpstr>
      <vt:lpstr>Graph</vt:lpstr>
      <vt:lpstr>Equation</vt:lpstr>
      <vt:lpstr>Paul Scherrer Institut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Scherrer Institut</dc:title>
  <dc:creator>Dani</dc:creator>
  <cp:lastModifiedBy>Kiselev Daniela</cp:lastModifiedBy>
  <cp:revision>67</cp:revision>
  <cp:lastPrinted>2014-05-12T06:46:44Z</cp:lastPrinted>
  <dcterms:created xsi:type="dcterms:W3CDTF">2014-05-03T14:30:33Z</dcterms:created>
  <dcterms:modified xsi:type="dcterms:W3CDTF">2014-05-12T06:48:30Z</dcterms:modified>
</cp:coreProperties>
</file>