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25"/>
  </p:notesMasterIdLst>
  <p:handoutMasterIdLst>
    <p:handoutMasterId r:id="rId26"/>
  </p:handoutMasterIdLst>
  <p:sldIdLst>
    <p:sldId id="257" r:id="rId2"/>
    <p:sldId id="272" r:id="rId3"/>
    <p:sldId id="273" r:id="rId4"/>
    <p:sldId id="268" r:id="rId5"/>
    <p:sldId id="261" r:id="rId6"/>
    <p:sldId id="259" r:id="rId7"/>
    <p:sldId id="267" r:id="rId8"/>
    <p:sldId id="263" r:id="rId9"/>
    <p:sldId id="276" r:id="rId10"/>
    <p:sldId id="275" r:id="rId11"/>
    <p:sldId id="274" r:id="rId12"/>
    <p:sldId id="266" r:id="rId13"/>
    <p:sldId id="269" r:id="rId14"/>
    <p:sldId id="265" r:id="rId15"/>
    <p:sldId id="262" r:id="rId16"/>
    <p:sldId id="264" r:id="rId17"/>
    <p:sldId id="282" r:id="rId18"/>
    <p:sldId id="284" r:id="rId19"/>
    <p:sldId id="278" r:id="rId20"/>
    <p:sldId id="279" r:id="rId21"/>
    <p:sldId id="280" r:id="rId22"/>
    <p:sldId id="281" r:id="rId23"/>
    <p:sldId id="270" r:id="rId24"/>
  </p:sldIdLst>
  <p:sldSz cx="9145588" cy="6858000"/>
  <p:notesSz cx="7099300" cy="10234613"/>
  <p:defaultTextStyle>
    <a:defPPr>
      <a:defRPr lang="ko-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frameSlides="1"/>
  <p:showPr>
    <p:present/>
    <p:sldAll/>
    <p:penClr>
      <a:srgbClr val="FF0000">
        <a:alpha val="100000"/>
      </a:srgbClr>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FF"/>
    <a:srgbClr val="0000FF"/>
    <a:srgbClr val="FF99FF"/>
    <a:srgbClr val="FFFFFF"/>
    <a:srgbClr val="FFE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7"/>
    <p:restoredTop sz="90000"/>
  </p:normalViewPr>
  <p:slideViewPr>
    <p:cSldViewPr>
      <p:cViewPr varScale="1">
        <p:scale>
          <a:sx n="56" d="100"/>
          <a:sy n="56" d="100"/>
        </p:scale>
        <p:origin x="-1086" y="-96"/>
      </p:cViewPr>
      <p:guideLst>
        <p:guide orient="horz" pos="2160"/>
        <p:guide pos="2879"/>
      </p:guideLst>
    </p:cSldViewPr>
  </p:slideViewPr>
  <p:notesTextViewPr>
    <p:cViewPr>
      <p:scale>
        <a:sx n="100" d="100"/>
        <a:sy n="100" d="100"/>
      </p:scale>
      <p:origin x="0" y="0"/>
    </p:cViewPr>
  </p:notesTextViewPr>
  <p:gridSpacing cx="72027" cy="7202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20J.%20Shir\Documents\My%20Internet%20Disk\0_btcol_aperture_201404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20J.%20Shir\Documents\My%20Internet%20Disk\0_btcol_aperture_201404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20J.%20Shir\Documents\My%20Internet%20Disk\0_btcol_aperture_201404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20J.%20Shir\Documents\My%20Internet%20Disk\0_btcol_aperture_201404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20J.%20Shir\Documents\My%20Internet%20Disk\0_btcol_aperture_201404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20J.%20Shir\Documents\My%20Internet%20Disk\0_btcol_aperture_201404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1377952755905E-2"/>
          <c:y val="5.1400554097404488E-2"/>
          <c:w val="0.87264041994750652"/>
          <c:h val="0.8326195683872849"/>
        </c:manualLayout>
      </c:layout>
      <c:scatterChart>
        <c:scatterStyle val="lineMarker"/>
        <c:varyColors val="0"/>
        <c:ser>
          <c:idx val="0"/>
          <c:order val="0"/>
          <c:tx>
            <c:strRef>
              <c:f>'2014QSCアラインメント後'!$L$33</c:f>
              <c:strCache>
                <c:ptCount val="1"/>
                <c:pt idx="0">
                  <c:v>01UR</c:v>
                </c:pt>
              </c:strCache>
            </c:strRef>
          </c:tx>
          <c:spPr>
            <a:ln w="28575">
              <a:noFill/>
            </a:ln>
          </c:spPr>
          <c:xVal>
            <c:numRef>
              <c:f>'2014QSCアラインメント後'!$L$34:$L$37</c:f>
              <c:numCache>
                <c:formatCode>General</c:formatCode>
                <c:ptCount val="4"/>
                <c:pt idx="0">
                  <c:v>-8070</c:v>
                </c:pt>
                <c:pt idx="1">
                  <c:v>-6020</c:v>
                </c:pt>
                <c:pt idx="2">
                  <c:v>-4000</c:v>
                </c:pt>
                <c:pt idx="3">
                  <c:v>-2100</c:v>
                </c:pt>
              </c:numCache>
            </c:numRef>
          </c:xVal>
          <c:yVal>
            <c:numRef>
              <c:f>'2014QSCアラインメント後'!$M$34:$M$37</c:f>
              <c:numCache>
                <c:formatCode>General</c:formatCode>
                <c:ptCount val="4"/>
                <c:pt idx="0">
                  <c:v>1.3</c:v>
                </c:pt>
                <c:pt idx="1">
                  <c:v>0.51</c:v>
                </c:pt>
                <c:pt idx="2">
                  <c:v>0.18</c:v>
                </c:pt>
                <c:pt idx="3">
                  <c:v>5.0999999999999997E-2</c:v>
                </c:pt>
              </c:numCache>
            </c:numRef>
          </c:yVal>
          <c:smooth val="0"/>
        </c:ser>
        <c:ser>
          <c:idx val="1"/>
          <c:order val="1"/>
          <c:tx>
            <c:strRef>
              <c:f>'2014QSCアラインメント後'!$N$33</c:f>
              <c:strCache>
                <c:ptCount val="1"/>
                <c:pt idx="0">
                  <c:v>02DL</c:v>
                </c:pt>
              </c:strCache>
            </c:strRef>
          </c:tx>
          <c:spPr>
            <a:ln w="28575">
              <a:noFill/>
            </a:ln>
          </c:spPr>
          <c:xVal>
            <c:numRef>
              <c:f>'2014QSCアラインメント後'!$N$34:$N$38</c:f>
              <c:numCache>
                <c:formatCode>General</c:formatCode>
                <c:ptCount val="5"/>
                <c:pt idx="0">
                  <c:v>7990</c:v>
                </c:pt>
                <c:pt idx="1">
                  <c:v>6090</c:v>
                </c:pt>
                <c:pt idx="2">
                  <c:v>4010</c:v>
                </c:pt>
                <c:pt idx="3">
                  <c:v>2960</c:v>
                </c:pt>
                <c:pt idx="4">
                  <c:v>1910</c:v>
                </c:pt>
              </c:numCache>
            </c:numRef>
          </c:xVal>
          <c:yVal>
            <c:numRef>
              <c:f>'2014QSCアラインメント後'!$O$34:$O$38</c:f>
              <c:numCache>
                <c:formatCode>General</c:formatCode>
                <c:ptCount val="5"/>
                <c:pt idx="0">
                  <c:v>9.1</c:v>
                </c:pt>
                <c:pt idx="1">
                  <c:v>3.5</c:v>
                </c:pt>
                <c:pt idx="2">
                  <c:v>0.91</c:v>
                </c:pt>
                <c:pt idx="3">
                  <c:v>0.44</c:v>
                </c:pt>
                <c:pt idx="4">
                  <c:v>0.22</c:v>
                </c:pt>
              </c:numCache>
            </c:numRef>
          </c:yVal>
          <c:smooth val="0"/>
        </c:ser>
        <c:dLbls>
          <c:showLegendKey val="0"/>
          <c:showVal val="0"/>
          <c:showCatName val="0"/>
          <c:showSerName val="0"/>
          <c:showPercent val="0"/>
          <c:showBubbleSize val="0"/>
        </c:dLbls>
        <c:axId val="127371520"/>
        <c:axId val="173987328"/>
      </c:scatterChart>
      <c:valAx>
        <c:axId val="127371520"/>
        <c:scaling>
          <c:orientation val="minMax"/>
        </c:scaling>
        <c:delete val="0"/>
        <c:axPos val="b"/>
        <c:numFmt formatCode="General" sourceLinked="1"/>
        <c:majorTickMark val="out"/>
        <c:minorTickMark val="none"/>
        <c:tickLblPos val="nextTo"/>
        <c:crossAx val="173987328"/>
        <c:crosses val="autoZero"/>
        <c:crossBetween val="midCat"/>
      </c:valAx>
      <c:valAx>
        <c:axId val="173987328"/>
        <c:scaling>
          <c:orientation val="minMax"/>
        </c:scaling>
        <c:delete val="0"/>
        <c:axPos val="l"/>
        <c:majorGridlines/>
        <c:numFmt formatCode="General" sourceLinked="1"/>
        <c:majorTickMark val="out"/>
        <c:minorTickMark val="none"/>
        <c:tickLblPos val="nextTo"/>
        <c:crossAx val="127371520"/>
        <c:crosses val="autoZero"/>
        <c:crossBetween val="midCat"/>
      </c:valAx>
    </c:plotArea>
    <c:legend>
      <c:legendPos val="r"/>
      <c:layout>
        <c:manualLayout>
          <c:xMode val="edge"/>
          <c:yMode val="edge"/>
          <c:x val="0.1276264216972878"/>
          <c:y val="0.19425233304170311"/>
          <c:w val="0.17979020788491404"/>
          <c:h val="0.1959781542458707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1377952755905E-2"/>
          <c:y val="5.1400554097404488E-2"/>
          <c:w val="0.87264041994750652"/>
          <c:h val="0.8326195683872849"/>
        </c:manualLayout>
      </c:layout>
      <c:scatterChart>
        <c:scatterStyle val="lineMarker"/>
        <c:varyColors val="0"/>
        <c:ser>
          <c:idx val="0"/>
          <c:order val="0"/>
          <c:tx>
            <c:strRef>
              <c:f>'2014QSCアラインメント後'!$L$53</c:f>
              <c:strCache>
                <c:ptCount val="1"/>
                <c:pt idx="0">
                  <c:v>07UL</c:v>
                </c:pt>
              </c:strCache>
            </c:strRef>
          </c:tx>
          <c:spPr>
            <a:ln w="28575">
              <a:noFill/>
            </a:ln>
          </c:spPr>
          <c:xVal>
            <c:numRef>
              <c:f>'2014QSCアラインメント後'!$L$54:$L$57</c:f>
              <c:numCache>
                <c:formatCode>General</c:formatCode>
                <c:ptCount val="4"/>
                <c:pt idx="0">
                  <c:v>-6030</c:v>
                </c:pt>
                <c:pt idx="1">
                  <c:v>-7070</c:v>
                </c:pt>
                <c:pt idx="2">
                  <c:v>-8010</c:v>
                </c:pt>
                <c:pt idx="3">
                  <c:v>-4060</c:v>
                </c:pt>
              </c:numCache>
            </c:numRef>
          </c:xVal>
          <c:yVal>
            <c:numRef>
              <c:f>'2014QSCアラインメント後'!$M$54:$M$57</c:f>
              <c:numCache>
                <c:formatCode>General</c:formatCode>
                <c:ptCount val="4"/>
                <c:pt idx="0">
                  <c:v>0.73</c:v>
                </c:pt>
                <c:pt idx="1">
                  <c:v>1.51</c:v>
                </c:pt>
                <c:pt idx="2">
                  <c:v>2.73</c:v>
                </c:pt>
                <c:pt idx="3">
                  <c:v>9.0999999999999998E-2</c:v>
                </c:pt>
              </c:numCache>
            </c:numRef>
          </c:yVal>
          <c:smooth val="0"/>
        </c:ser>
        <c:ser>
          <c:idx val="1"/>
          <c:order val="1"/>
          <c:tx>
            <c:strRef>
              <c:f>'2014QSCアラインメント後'!$N$53</c:f>
              <c:strCache>
                <c:ptCount val="1"/>
                <c:pt idx="0">
                  <c:v>08DR</c:v>
                </c:pt>
              </c:strCache>
            </c:strRef>
          </c:tx>
          <c:spPr>
            <a:ln w="28575">
              <a:noFill/>
            </a:ln>
          </c:spPr>
          <c:xVal>
            <c:numRef>
              <c:f>'2014QSCアラインメント後'!$N$54:$N$57</c:f>
              <c:numCache>
                <c:formatCode>General</c:formatCode>
                <c:ptCount val="4"/>
                <c:pt idx="0">
                  <c:v>5980</c:v>
                </c:pt>
                <c:pt idx="1">
                  <c:v>8020</c:v>
                </c:pt>
                <c:pt idx="2">
                  <c:v>10000</c:v>
                </c:pt>
                <c:pt idx="3">
                  <c:v>11250</c:v>
                </c:pt>
              </c:numCache>
            </c:numRef>
          </c:xVal>
          <c:yVal>
            <c:numRef>
              <c:f>'2014QSCアラインメント後'!$O$54:$O$57</c:f>
              <c:numCache>
                <c:formatCode>General</c:formatCode>
                <c:ptCount val="4"/>
                <c:pt idx="0">
                  <c:v>9.1999999999999998E-2</c:v>
                </c:pt>
                <c:pt idx="1">
                  <c:v>0.41</c:v>
                </c:pt>
                <c:pt idx="2">
                  <c:v>1.35</c:v>
                </c:pt>
                <c:pt idx="3">
                  <c:v>2.5499999999999998</c:v>
                </c:pt>
              </c:numCache>
            </c:numRef>
          </c:yVal>
          <c:smooth val="0"/>
        </c:ser>
        <c:dLbls>
          <c:showLegendKey val="0"/>
          <c:showVal val="0"/>
          <c:showCatName val="0"/>
          <c:showSerName val="0"/>
          <c:showPercent val="0"/>
          <c:showBubbleSize val="0"/>
        </c:dLbls>
        <c:axId val="174319872"/>
        <c:axId val="174333952"/>
      </c:scatterChart>
      <c:valAx>
        <c:axId val="174319872"/>
        <c:scaling>
          <c:orientation val="minMax"/>
        </c:scaling>
        <c:delete val="0"/>
        <c:axPos val="b"/>
        <c:numFmt formatCode="General" sourceLinked="1"/>
        <c:majorTickMark val="out"/>
        <c:minorTickMark val="none"/>
        <c:tickLblPos val="nextTo"/>
        <c:crossAx val="174333952"/>
        <c:crosses val="autoZero"/>
        <c:crossBetween val="midCat"/>
      </c:valAx>
      <c:valAx>
        <c:axId val="174333952"/>
        <c:scaling>
          <c:orientation val="minMax"/>
        </c:scaling>
        <c:delete val="0"/>
        <c:axPos val="l"/>
        <c:majorGridlines/>
        <c:numFmt formatCode="General" sourceLinked="1"/>
        <c:majorTickMark val="out"/>
        <c:minorTickMark val="none"/>
        <c:tickLblPos val="nextTo"/>
        <c:crossAx val="174319872"/>
        <c:crosses val="autoZero"/>
        <c:crossBetween val="midCat"/>
      </c:valAx>
    </c:plotArea>
    <c:legend>
      <c:legendPos val="r"/>
      <c:layout>
        <c:manualLayout>
          <c:xMode val="edge"/>
          <c:yMode val="edge"/>
          <c:x val="0.45747537655354054"/>
          <c:y val="0.22118826055833929"/>
          <c:w val="0.22014614026905174"/>
          <c:h val="0.16743438320209975"/>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1377952755905E-2"/>
          <c:y val="5.1400554097404488E-2"/>
          <c:w val="0.87264041994750652"/>
          <c:h val="0.8326195683872849"/>
        </c:manualLayout>
      </c:layout>
      <c:scatterChart>
        <c:scatterStyle val="lineMarker"/>
        <c:varyColors val="0"/>
        <c:ser>
          <c:idx val="0"/>
          <c:order val="0"/>
          <c:tx>
            <c:strRef>
              <c:f>'2014QSCアラインメント後'!$L$65</c:f>
              <c:strCache>
                <c:ptCount val="1"/>
                <c:pt idx="0">
                  <c:v>11UL</c:v>
                </c:pt>
              </c:strCache>
            </c:strRef>
          </c:tx>
          <c:spPr>
            <a:ln w="28575">
              <a:noFill/>
            </a:ln>
          </c:spPr>
          <c:xVal>
            <c:numRef>
              <c:f>'2014QSCアラインメント後'!$L$66:$L$69</c:f>
              <c:numCache>
                <c:formatCode>General</c:formatCode>
                <c:ptCount val="4"/>
                <c:pt idx="0">
                  <c:v>-6010</c:v>
                </c:pt>
                <c:pt idx="1">
                  <c:v>-5000</c:v>
                </c:pt>
                <c:pt idx="2">
                  <c:v>-3990</c:v>
                </c:pt>
                <c:pt idx="3">
                  <c:v>-3000</c:v>
                </c:pt>
              </c:numCache>
            </c:numRef>
          </c:xVal>
          <c:yVal>
            <c:numRef>
              <c:f>'2014QSCアラインメント後'!$M$66:$M$69</c:f>
              <c:numCache>
                <c:formatCode>General</c:formatCode>
                <c:ptCount val="4"/>
                <c:pt idx="0">
                  <c:v>1.7</c:v>
                </c:pt>
                <c:pt idx="1">
                  <c:v>0.72</c:v>
                </c:pt>
                <c:pt idx="2">
                  <c:v>0.34</c:v>
                </c:pt>
                <c:pt idx="3">
                  <c:v>0.16</c:v>
                </c:pt>
              </c:numCache>
            </c:numRef>
          </c:yVal>
          <c:smooth val="0"/>
        </c:ser>
        <c:ser>
          <c:idx val="1"/>
          <c:order val="1"/>
          <c:tx>
            <c:strRef>
              <c:f>'2014QSCアラインメント後'!$N$65</c:f>
              <c:strCache>
                <c:ptCount val="1"/>
                <c:pt idx="0">
                  <c:v>12DR</c:v>
                </c:pt>
              </c:strCache>
            </c:strRef>
          </c:tx>
          <c:spPr>
            <a:ln w="28575">
              <a:noFill/>
            </a:ln>
          </c:spPr>
          <c:xVal>
            <c:numRef>
              <c:f>'2014QSCアラインメント後'!$N$66:$N$69</c:f>
              <c:numCache>
                <c:formatCode>General</c:formatCode>
                <c:ptCount val="4"/>
                <c:pt idx="0">
                  <c:v>7930</c:v>
                </c:pt>
                <c:pt idx="1">
                  <c:v>6010</c:v>
                </c:pt>
                <c:pt idx="2">
                  <c:v>3980</c:v>
                </c:pt>
                <c:pt idx="3">
                  <c:v>1000</c:v>
                </c:pt>
              </c:numCache>
            </c:numRef>
          </c:xVal>
          <c:yVal>
            <c:numRef>
              <c:f>'2014QSCアラインメント後'!$O$66:$O$69</c:f>
              <c:numCache>
                <c:formatCode>General</c:formatCode>
                <c:ptCount val="4"/>
                <c:pt idx="0">
                  <c:v>3.9</c:v>
                </c:pt>
                <c:pt idx="1">
                  <c:v>1.42</c:v>
                </c:pt>
                <c:pt idx="2">
                  <c:v>0.43</c:v>
                </c:pt>
                <c:pt idx="3">
                  <c:v>7.0000000000000007E-2</c:v>
                </c:pt>
              </c:numCache>
            </c:numRef>
          </c:yVal>
          <c:smooth val="0"/>
        </c:ser>
        <c:dLbls>
          <c:showLegendKey val="0"/>
          <c:showVal val="0"/>
          <c:showCatName val="0"/>
          <c:showSerName val="0"/>
          <c:showPercent val="0"/>
          <c:showBubbleSize val="0"/>
        </c:dLbls>
        <c:axId val="174358912"/>
        <c:axId val="174360448"/>
      </c:scatterChart>
      <c:valAx>
        <c:axId val="174358912"/>
        <c:scaling>
          <c:orientation val="minMax"/>
        </c:scaling>
        <c:delete val="0"/>
        <c:axPos val="b"/>
        <c:numFmt formatCode="General" sourceLinked="1"/>
        <c:majorTickMark val="out"/>
        <c:minorTickMark val="none"/>
        <c:tickLblPos val="nextTo"/>
        <c:crossAx val="174360448"/>
        <c:crosses val="autoZero"/>
        <c:crossBetween val="midCat"/>
      </c:valAx>
      <c:valAx>
        <c:axId val="174360448"/>
        <c:scaling>
          <c:orientation val="minMax"/>
        </c:scaling>
        <c:delete val="0"/>
        <c:axPos val="l"/>
        <c:majorGridlines/>
        <c:numFmt formatCode="General" sourceLinked="1"/>
        <c:majorTickMark val="out"/>
        <c:minorTickMark val="none"/>
        <c:tickLblPos val="nextTo"/>
        <c:crossAx val="174358912"/>
        <c:crosses val="autoZero"/>
        <c:crossBetween val="midCat"/>
      </c:valAx>
    </c:plotArea>
    <c:legend>
      <c:legendPos val="r"/>
      <c:layout>
        <c:manualLayout>
          <c:xMode val="edge"/>
          <c:yMode val="edge"/>
          <c:x val="0.1276264216972878"/>
          <c:y val="0.19425233304170311"/>
          <c:w val="0.22014614026905174"/>
          <c:h val="0.16743438320209975"/>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1377952755905E-2"/>
          <c:y val="5.1400554097404488E-2"/>
          <c:w val="0.87264041994750652"/>
          <c:h val="0.8326195683872849"/>
        </c:manualLayout>
      </c:layout>
      <c:scatterChart>
        <c:scatterStyle val="lineMarker"/>
        <c:varyColors val="0"/>
        <c:ser>
          <c:idx val="0"/>
          <c:order val="0"/>
          <c:tx>
            <c:strRef>
              <c:f>'2014QSCアラインメント後'!$L$40</c:f>
              <c:strCache>
                <c:ptCount val="1"/>
                <c:pt idx="0">
                  <c:v>03UL</c:v>
                </c:pt>
              </c:strCache>
            </c:strRef>
          </c:tx>
          <c:spPr>
            <a:ln w="28575">
              <a:noFill/>
            </a:ln>
          </c:spPr>
          <c:xVal>
            <c:numRef>
              <c:f>'2014QSCアラインメント後'!$L$41:$L$45</c:f>
              <c:numCache>
                <c:formatCode>General</c:formatCode>
                <c:ptCount val="5"/>
                <c:pt idx="0">
                  <c:v>-6020</c:v>
                </c:pt>
                <c:pt idx="1">
                  <c:v>-10030</c:v>
                </c:pt>
                <c:pt idx="2">
                  <c:v>-10990</c:v>
                </c:pt>
                <c:pt idx="3">
                  <c:v>-11990</c:v>
                </c:pt>
                <c:pt idx="4">
                  <c:v>-12860</c:v>
                </c:pt>
              </c:numCache>
            </c:numRef>
          </c:xVal>
          <c:yVal>
            <c:numRef>
              <c:f>'2014QSCアラインメント後'!$M$41:$M$45</c:f>
              <c:numCache>
                <c:formatCode>General</c:formatCode>
                <c:ptCount val="5"/>
                <c:pt idx="0">
                  <c:v>0</c:v>
                </c:pt>
                <c:pt idx="1">
                  <c:v>7.6999999999999999E-2</c:v>
                </c:pt>
                <c:pt idx="2">
                  <c:v>0.39</c:v>
                </c:pt>
                <c:pt idx="3">
                  <c:v>1.53</c:v>
                </c:pt>
                <c:pt idx="4">
                  <c:v>3.74</c:v>
                </c:pt>
              </c:numCache>
            </c:numRef>
          </c:yVal>
          <c:smooth val="0"/>
        </c:ser>
        <c:ser>
          <c:idx val="1"/>
          <c:order val="1"/>
          <c:tx>
            <c:strRef>
              <c:f>'2014QSCアラインメント後'!$N$40</c:f>
              <c:strCache>
                <c:ptCount val="1"/>
                <c:pt idx="0">
                  <c:v>04DR</c:v>
                </c:pt>
              </c:strCache>
            </c:strRef>
          </c:tx>
          <c:spPr>
            <a:ln w="28575">
              <a:noFill/>
            </a:ln>
          </c:spPr>
          <c:xVal>
            <c:numRef>
              <c:f>'2014QSCアラインメント後'!$N$41:$N$43</c:f>
              <c:numCache>
                <c:formatCode>General</c:formatCode>
                <c:ptCount val="3"/>
                <c:pt idx="0">
                  <c:v>5960</c:v>
                </c:pt>
                <c:pt idx="1">
                  <c:v>9960</c:v>
                </c:pt>
                <c:pt idx="2">
                  <c:v>11530</c:v>
                </c:pt>
              </c:numCache>
            </c:numRef>
          </c:xVal>
          <c:yVal>
            <c:numRef>
              <c:f>'2014QSCアラインメント後'!$O$41:$O$43</c:f>
              <c:numCache>
                <c:formatCode>General</c:formatCode>
                <c:ptCount val="3"/>
                <c:pt idx="0">
                  <c:v>0</c:v>
                </c:pt>
                <c:pt idx="1">
                  <c:v>0</c:v>
                </c:pt>
                <c:pt idx="2">
                  <c:v>7.0000000000000001E-3</c:v>
                </c:pt>
              </c:numCache>
            </c:numRef>
          </c:yVal>
          <c:smooth val="0"/>
        </c:ser>
        <c:dLbls>
          <c:showLegendKey val="0"/>
          <c:showVal val="0"/>
          <c:showCatName val="0"/>
          <c:showSerName val="0"/>
          <c:showPercent val="0"/>
          <c:showBubbleSize val="0"/>
        </c:dLbls>
        <c:axId val="174381312"/>
        <c:axId val="174383104"/>
      </c:scatterChart>
      <c:valAx>
        <c:axId val="174381312"/>
        <c:scaling>
          <c:orientation val="minMax"/>
        </c:scaling>
        <c:delete val="0"/>
        <c:axPos val="b"/>
        <c:numFmt formatCode="General" sourceLinked="1"/>
        <c:majorTickMark val="out"/>
        <c:minorTickMark val="none"/>
        <c:tickLblPos val="nextTo"/>
        <c:crossAx val="174383104"/>
        <c:crosses val="autoZero"/>
        <c:crossBetween val="midCat"/>
      </c:valAx>
      <c:valAx>
        <c:axId val="174383104"/>
        <c:scaling>
          <c:orientation val="minMax"/>
        </c:scaling>
        <c:delete val="0"/>
        <c:axPos val="l"/>
        <c:majorGridlines/>
        <c:numFmt formatCode="General" sourceLinked="1"/>
        <c:majorTickMark val="out"/>
        <c:minorTickMark val="none"/>
        <c:tickLblPos val="nextTo"/>
        <c:crossAx val="174381312"/>
        <c:crosses val="autoZero"/>
        <c:crossBetween val="midCat"/>
      </c:valAx>
    </c:plotArea>
    <c:legend>
      <c:legendPos val="r"/>
      <c:layout>
        <c:manualLayout>
          <c:xMode val="edge"/>
          <c:yMode val="edge"/>
          <c:x val="0.53040427238261889"/>
          <c:y val="0.16745143038024771"/>
          <c:w val="0.24761738116068824"/>
          <c:h val="0.16743438320209975"/>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1377952755905E-2"/>
          <c:y val="5.1400554097404488E-2"/>
          <c:w val="0.87264041994750652"/>
          <c:h val="0.8326195683872849"/>
        </c:manualLayout>
      </c:layout>
      <c:scatterChart>
        <c:scatterStyle val="lineMarker"/>
        <c:varyColors val="0"/>
        <c:ser>
          <c:idx val="0"/>
          <c:order val="0"/>
          <c:tx>
            <c:strRef>
              <c:f>'2014QSCアラインメント後'!$L$47</c:f>
              <c:strCache>
                <c:ptCount val="1"/>
                <c:pt idx="0">
                  <c:v>05UR</c:v>
                </c:pt>
              </c:strCache>
            </c:strRef>
          </c:tx>
          <c:spPr>
            <a:ln w="28575">
              <a:noFill/>
            </a:ln>
          </c:spPr>
          <c:xVal>
            <c:numRef>
              <c:f>'2014QSCアラインメント後'!$L$48:$L$51</c:f>
              <c:numCache>
                <c:formatCode>General</c:formatCode>
                <c:ptCount val="4"/>
                <c:pt idx="0">
                  <c:v>-5980</c:v>
                </c:pt>
                <c:pt idx="1">
                  <c:v>-10180</c:v>
                </c:pt>
                <c:pt idx="2">
                  <c:v>-11050</c:v>
                </c:pt>
                <c:pt idx="3">
                  <c:v>-12600</c:v>
                </c:pt>
              </c:numCache>
            </c:numRef>
          </c:xVal>
          <c:yVal>
            <c:numRef>
              <c:f>'2014QSCアラインメント後'!$M$48:$M$51</c:f>
              <c:numCache>
                <c:formatCode>General</c:formatCode>
                <c:ptCount val="4"/>
                <c:pt idx="0">
                  <c:v>0</c:v>
                </c:pt>
                <c:pt idx="1">
                  <c:v>1.7000000000000001E-2</c:v>
                </c:pt>
                <c:pt idx="2">
                  <c:v>9.5000000000000001E-2</c:v>
                </c:pt>
                <c:pt idx="3">
                  <c:v>0.27</c:v>
                </c:pt>
              </c:numCache>
            </c:numRef>
          </c:yVal>
          <c:smooth val="0"/>
        </c:ser>
        <c:ser>
          <c:idx val="1"/>
          <c:order val="1"/>
          <c:tx>
            <c:strRef>
              <c:f>'2014QSCアラインメント後'!$N$47</c:f>
              <c:strCache>
                <c:ptCount val="1"/>
                <c:pt idx="0">
                  <c:v>06DL</c:v>
                </c:pt>
              </c:strCache>
            </c:strRef>
          </c:tx>
          <c:spPr>
            <a:ln w="28575">
              <a:noFill/>
            </a:ln>
          </c:spPr>
          <c:xVal>
            <c:numRef>
              <c:f>'2014QSCアラインメント後'!$N$48:$N$51</c:f>
              <c:numCache>
                <c:formatCode>General</c:formatCode>
                <c:ptCount val="4"/>
                <c:pt idx="0">
                  <c:v>6070</c:v>
                </c:pt>
                <c:pt idx="1">
                  <c:v>8020</c:v>
                </c:pt>
                <c:pt idx="2">
                  <c:v>10040</c:v>
                </c:pt>
                <c:pt idx="3">
                  <c:v>8990</c:v>
                </c:pt>
              </c:numCache>
            </c:numRef>
          </c:xVal>
          <c:yVal>
            <c:numRef>
              <c:f>'2014QSCアラインメント後'!$O$48:$O$51</c:f>
              <c:numCache>
                <c:formatCode>General</c:formatCode>
                <c:ptCount val="4"/>
                <c:pt idx="0">
                  <c:v>6.4000000000000001E-2</c:v>
                </c:pt>
                <c:pt idx="1">
                  <c:v>0.72</c:v>
                </c:pt>
                <c:pt idx="2">
                  <c:v>4.2</c:v>
                </c:pt>
                <c:pt idx="3">
                  <c:v>1.66</c:v>
                </c:pt>
              </c:numCache>
            </c:numRef>
          </c:yVal>
          <c:smooth val="0"/>
        </c:ser>
        <c:dLbls>
          <c:showLegendKey val="0"/>
          <c:showVal val="0"/>
          <c:showCatName val="0"/>
          <c:showSerName val="0"/>
          <c:showPercent val="0"/>
          <c:showBubbleSize val="0"/>
        </c:dLbls>
        <c:axId val="175780224"/>
        <c:axId val="175781760"/>
      </c:scatterChart>
      <c:valAx>
        <c:axId val="175780224"/>
        <c:scaling>
          <c:orientation val="minMax"/>
        </c:scaling>
        <c:delete val="0"/>
        <c:axPos val="b"/>
        <c:numFmt formatCode="General" sourceLinked="1"/>
        <c:majorTickMark val="out"/>
        <c:minorTickMark val="none"/>
        <c:tickLblPos val="nextTo"/>
        <c:crossAx val="175781760"/>
        <c:crosses val="autoZero"/>
        <c:crossBetween val="midCat"/>
      </c:valAx>
      <c:valAx>
        <c:axId val="175781760"/>
        <c:scaling>
          <c:orientation val="minMax"/>
        </c:scaling>
        <c:delete val="0"/>
        <c:axPos val="l"/>
        <c:majorGridlines/>
        <c:numFmt formatCode="General" sourceLinked="1"/>
        <c:majorTickMark val="out"/>
        <c:minorTickMark val="none"/>
        <c:tickLblPos val="nextTo"/>
        <c:crossAx val="175780224"/>
        <c:crosses val="autoZero"/>
        <c:crossBetween val="midCat"/>
      </c:valAx>
    </c:plotArea>
    <c:legend>
      <c:legendPos val="r"/>
      <c:layout>
        <c:manualLayout>
          <c:xMode val="edge"/>
          <c:yMode val="edge"/>
          <c:x val="0.1276264216972878"/>
          <c:y val="0.19425233304170311"/>
          <c:w val="0.22014614026905174"/>
          <c:h val="0.16743438320209975"/>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1377952755905E-2"/>
          <c:y val="5.1400554097404488E-2"/>
          <c:w val="0.87264041994750652"/>
          <c:h val="0.8326195683872849"/>
        </c:manualLayout>
      </c:layout>
      <c:scatterChart>
        <c:scatterStyle val="lineMarker"/>
        <c:varyColors val="0"/>
        <c:ser>
          <c:idx val="0"/>
          <c:order val="0"/>
          <c:tx>
            <c:strRef>
              <c:f>'2014QSCアラインメント後'!$L$59</c:f>
              <c:strCache>
                <c:ptCount val="1"/>
                <c:pt idx="0">
                  <c:v>09UR</c:v>
                </c:pt>
              </c:strCache>
            </c:strRef>
          </c:tx>
          <c:spPr>
            <a:ln w="28575">
              <a:noFill/>
            </a:ln>
          </c:spPr>
          <c:xVal>
            <c:numRef>
              <c:f>'2014QSCアラインメント後'!$L$60:$L$62</c:f>
              <c:numCache>
                <c:formatCode>General</c:formatCode>
                <c:ptCount val="3"/>
                <c:pt idx="0">
                  <c:v>-13250</c:v>
                </c:pt>
                <c:pt idx="1">
                  <c:v>-12030</c:v>
                </c:pt>
                <c:pt idx="2">
                  <c:v>-11060</c:v>
                </c:pt>
              </c:numCache>
            </c:numRef>
          </c:xVal>
          <c:yVal>
            <c:numRef>
              <c:f>'2014QSCアラインメント後'!$M$60:$M$62</c:f>
              <c:numCache>
                <c:formatCode>General</c:formatCode>
                <c:ptCount val="3"/>
                <c:pt idx="0">
                  <c:v>0.53</c:v>
                </c:pt>
                <c:pt idx="1">
                  <c:v>0.19</c:v>
                </c:pt>
                <c:pt idx="2">
                  <c:v>6.8000000000000005E-2</c:v>
                </c:pt>
              </c:numCache>
            </c:numRef>
          </c:yVal>
          <c:smooth val="0"/>
        </c:ser>
        <c:ser>
          <c:idx val="1"/>
          <c:order val="1"/>
          <c:tx>
            <c:strRef>
              <c:f>'2014QSCアラインメント後'!$N$59</c:f>
              <c:strCache>
                <c:ptCount val="1"/>
                <c:pt idx="0">
                  <c:v>10DL</c:v>
                </c:pt>
              </c:strCache>
            </c:strRef>
          </c:tx>
          <c:spPr>
            <a:ln w="28575">
              <a:noFill/>
            </a:ln>
          </c:spPr>
          <c:xVal>
            <c:numRef>
              <c:f>'2014QSCアラインメント後'!$N$60:$N$63</c:f>
              <c:numCache>
                <c:formatCode>General</c:formatCode>
                <c:ptCount val="4"/>
                <c:pt idx="0">
                  <c:v>7990</c:v>
                </c:pt>
                <c:pt idx="1">
                  <c:v>8990</c:v>
                </c:pt>
                <c:pt idx="2">
                  <c:v>9970</c:v>
                </c:pt>
                <c:pt idx="3">
                  <c:v>11720</c:v>
                </c:pt>
              </c:numCache>
            </c:numRef>
          </c:xVal>
          <c:yVal>
            <c:numRef>
              <c:f>'2014QSCアラインメント後'!$O$60:$O$63</c:f>
              <c:numCache>
                <c:formatCode>General</c:formatCode>
                <c:ptCount val="4"/>
                <c:pt idx="0">
                  <c:v>0.18</c:v>
                </c:pt>
                <c:pt idx="1">
                  <c:v>0.56999999999999995</c:v>
                </c:pt>
                <c:pt idx="2">
                  <c:v>1.64</c:v>
                </c:pt>
                <c:pt idx="3">
                  <c:v>7.5</c:v>
                </c:pt>
              </c:numCache>
            </c:numRef>
          </c:yVal>
          <c:smooth val="0"/>
        </c:ser>
        <c:dLbls>
          <c:showLegendKey val="0"/>
          <c:showVal val="0"/>
          <c:showCatName val="0"/>
          <c:showSerName val="0"/>
          <c:showPercent val="0"/>
          <c:showBubbleSize val="0"/>
        </c:dLbls>
        <c:axId val="175790336"/>
        <c:axId val="175804416"/>
      </c:scatterChart>
      <c:valAx>
        <c:axId val="175790336"/>
        <c:scaling>
          <c:orientation val="minMax"/>
        </c:scaling>
        <c:delete val="0"/>
        <c:axPos val="b"/>
        <c:numFmt formatCode="General" sourceLinked="1"/>
        <c:majorTickMark val="out"/>
        <c:minorTickMark val="none"/>
        <c:tickLblPos val="nextTo"/>
        <c:crossAx val="175804416"/>
        <c:crosses val="autoZero"/>
        <c:crossBetween val="midCat"/>
      </c:valAx>
      <c:valAx>
        <c:axId val="175804416"/>
        <c:scaling>
          <c:orientation val="minMax"/>
        </c:scaling>
        <c:delete val="0"/>
        <c:axPos val="l"/>
        <c:majorGridlines/>
        <c:numFmt formatCode="General" sourceLinked="1"/>
        <c:majorTickMark val="out"/>
        <c:minorTickMark val="none"/>
        <c:tickLblPos val="nextTo"/>
        <c:crossAx val="175790336"/>
        <c:crosses val="autoZero"/>
        <c:crossBetween val="midCat"/>
      </c:valAx>
    </c:plotArea>
    <c:legend>
      <c:legendPos val="r"/>
      <c:layout>
        <c:manualLayout>
          <c:xMode val="edge"/>
          <c:yMode val="edge"/>
          <c:x val="0.1276264216972878"/>
          <c:y val="0.19425233304170311"/>
          <c:w val="0.22014614026905174"/>
          <c:h val="0.16743438320209975"/>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860" cy="511649"/>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0784" y="0"/>
            <a:ext cx="3076860" cy="511649"/>
          </a:xfrm>
          <a:prstGeom prst="rect">
            <a:avLst/>
          </a:prstGeom>
        </p:spPr>
        <p:txBody>
          <a:bodyPr vert="horz" lIns="94650" tIns="47325" rIns="94650" bIns="47325" rtlCol="0"/>
          <a:lstStyle>
            <a:lvl1pPr algn="r">
              <a:defRPr sz="1200"/>
            </a:lvl1pPr>
          </a:lstStyle>
          <a:p>
            <a:fld id="{BDBF6B36-3EDF-4CDD-91F5-D824044ADF67}" type="datetimeFigureOut">
              <a:rPr kumimoji="1" lang="ja-JP" altLang="en-US" smtClean="0"/>
              <a:t>2014/5/13</a:t>
            </a:fld>
            <a:endParaRPr kumimoji="1" lang="ja-JP" altLang="en-US"/>
          </a:p>
        </p:txBody>
      </p:sp>
      <p:sp>
        <p:nvSpPr>
          <p:cNvPr id="4" name="フッター プレースホルダー 3"/>
          <p:cNvSpPr>
            <a:spLocks noGrp="1"/>
          </p:cNvSpPr>
          <p:nvPr>
            <p:ph type="ftr" sz="quarter" idx="2"/>
          </p:nvPr>
        </p:nvSpPr>
        <p:spPr>
          <a:xfrm>
            <a:off x="0" y="9721330"/>
            <a:ext cx="3076860" cy="511648"/>
          </a:xfrm>
          <a:prstGeom prst="rect">
            <a:avLst/>
          </a:prstGeom>
        </p:spPr>
        <p:txBody>
          <a:bodyPr vert="horz" lIns="94650" tIns="47325" rIns="94650" bIns="4732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0784" y="9721330"/>
            <a:ext cx="3076860" cy="511648"/>
          </a:xfrm>
          <a:prstGeom prst="rect">
            <a:avLst/>
          </a:prstGeom>
        </p:spPr>
        <p:txBody>
          <a:bodyPr vert="horz" lIns="94650" tIns="47325" rIns="94650" bIns="47325" rtlCol="0" anchor="b"/>
          <a:lstStyle>
            <a:lvl1pPr algn="r">
              <a:defRPr sz="1200"/>
            </a:lvl1pPr>
          </a:lstStyle>
          <a:p>
            <a:fld id="{83D76303-5B28-44D9-9967-848A5A7B9E88}" type="slidenum">
              <a:rPr kumimoji="1" lang="ja-JP" altLang="en-US" smtClean="0"/>
              <a:t>‹#›</a:t>
            </a:fld>
            <a:endParaRPr kumimoji="1" lang="ja-JP" altLang="en-US"/>
          </a:p>
        </p:txBody>
      </p:sp>
    </p:spTree>
    <p:extLst>
      <p:ext uri="{BB962C8B-B14F-4D97-AF65-F5344CB8AC3E}">
        <p14:creationId xmlns:p14="http://schemas.microsoft.com/office/powerpoint/2010/main" val="240816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1731"/>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4650" tIns="47325" rIns="94650" bIns="47325" rtlCol="0"/>
          <a:lstStyle>
            <a:lvl1pPr algn="r">
              <a:defRPr sz="1200"/>
            </a:lvl1pPr>
          </a:lstStyle>
          <a:p>
            <a:fld id="{243B829D-D244-4AEB-A679-524BF4E8A9DA}" type="datetimeFigureOut">
              <a:rPr kumimoji="1" lang="ja-JP" altLang="en-US" smtClean="0"/>
              <a:t>2014/5/13</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4650" tIns="47325" rIns="94650" bIns="47325"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4650" tIns="47325" rIns="94650" bIns="4732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6"/>
            <a:ext cx="3076363" cy="511731"/>
          </a:xfrm>
          <a:prstGeom prst="rect">
            <a:avLst/>
          </a:prstGeom>
        </p:spPr>
        <p:txBody>
          <a:bodyPr vert="horz" lIns="94650" tIns="47325" rIns="94650" bIns="473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4650" tIns="47325" rIns="94650" bIns="47325" rtlCol="0" anchor="b"/>
          <a:lstStyle>
            <a:lvl1pPr algn="r">
              <a:defRPr sz="1200"/>
            </a:lvl1pPr>
          </a:lstStyle>
          <a:p>
            <a:fld id="{ED757FF6-A069-4C9E-8EF0-AC21BB4166BE}" type="slidenum">
              <a:rPr kumimoji="1" lang="ja-JP" altLang="en-US" smtClean="0"/>
              <a:t>‹#›</a:t>
            </a:fld>
            <a:endParaRPr kumimoji="1" lang="ja-JP" altLang="en-US"/>
          </a:p>
        </p:txBody>
      </p:sp>
    </p:spTree>
    <p:extLst>
      <p:ext uri="{BB962C8B-B14F-4D97-AF65-F5344CB8AC3E}">
        <p14:creationId xmlns:p14="http://schemas.microsoft.com/office/powerpoint/2010/main" val="39323519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ー 3"/>
          <p:cNvSpPr>
            <a:spLocks noGrp="1" noRot="1" noChangeAspect="1" noTextEdit="1"/>
          </p:cNvSpPr>
          <p:nvPr>
            <p:ph type="sldImg" idx="2"/>
          </p:nvPr>
        </p:nvSpPr>
        <p:spPr/>
        <p:txBody>
          <a:bodyPr/>
          <a:lstStyle/>
          <a:p>
            <a:endParaRPr lang="ja-JP" altLang="en-US"/>
          </a:p>
        </p:txBody>
      </p:sp>
      <p:sp>
        <p:nvSpPr>
          <p:cNvPr id="3" name="ノートプレースホルダー 4"/>
          <p:cNvSpPr>
            <a:spLocks noGrp="1"/>
          </p:cNvSpPr>
          <p:nvPr>
            <p:ph type="body" sz="quarter" idx="3"/>
          </p:nvPr>
        </p:nvSpPr>
        <p:spPr/>
        <p:txBody>
          <a:bodyPr/>
          <a:lstStyle/>
          <a:p>
            <a:endParaRPr lang="ja-JP" altLang="en-US" dirty="0"/>
          </a:p>
          <a:p>
            <a:endParaRPr lang="ja-JP" altLang="en-US" dirty="0"/>
          </a:p>
        </p:txBody>
      </p:sp>
      <p:sp>
        <p:nvSpPr>
          <p:cNvPr id="4" name="スライド番号プレースホルダー 6"/>
          <p:cNvSpPr>
            <a:spLocks noGrp="1"/>
          </p:cNvSpPr>
          <p:nvPr>
            <p:ph type="sldNum" sz="quarter" idx="5"/>
          </p:nvPr>
        </p:nvSpPr>
        <p:spPr/>
        <p:txBody>
          <a:bodyPr/>
          <a:lstStyle/>
          <a:p>
            <a:pPr lvl="0"/>
            <a:fld id="{09F4262C-968C-4EE9-8164-CE16364706B3}" type="slidenum">
              <a:rPr lang="en-US" altLang="en-US"/>
              <a:pPr lvl="0"/>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D757FF6-A069-4C9E-8EF0-AC21BB4166BE}" type="slidenum">
              <a:rPr kumimoji="1" lang="ja-JP" altLang="en-US" smtClean="0"/>
              <a:t>9</a:t>
            </a:fld>
            <a:endParaRPr kumimoji="1" lang="ja-JP" altLang="en-US"/>
          </a:p>
        </p:txBody>
      </p:sp>
    </p:spTree>
    <p:extLst>
      <p:ext uri="{BB962C8B-B14F-4D97-AF65-F5344CB8AC3E}">
        <p14:creationId xmlns:p14="http://schemas.microsoft.com/office/powerpoint/2010/main" val="58355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919" y="2130430"/>
            <a:ext cx="777375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lvl="0"/>
            <a:fld id="{D422D86A-5F52-4165-8473-F1B836277586}" type="datetime1">
              <a:rPr lang="ko-KR" altLang="ko-KR" b="0" i="0" smtClean="0">
                <a:solidFill>
                  <a:schemeClr val="tx1"/>
                </a:solidFill>
              </a:rPr>
              <a:pPr lvl="0"/>
              <a:t>2014-05-13</a:t>
            </a:fld>
            <a:endParaRPr lang="ko-KR" altLang="ko-KR" b="0" i="0">
              <a:solidFill>
                <a:schemeClr val="tx1"/>
              </a:solidFill>
            </a:endParaRPr>
          </a:p>
        </p:txBody>
      </p:sp>
      <p:sp>
        <p:nvSpPr>
          <p:cNvPr id="5" name="フッター プレースホルダー 4"/>
          <p:cNvSpPr>
            <a:spLocks noGrp="1"/>
          </p:cNvSpPr>
          <p:nvPr>
            <p:ph type="ftr" sz="quarter" idx="11"/>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
        <p:nvSpPr>
          <p:cNvPr id="6" name="スライド番号プレースホルダー 5"/>
          <p:cNvSpPr>
            <a:spLocks noGrp="1"/>
          </p:cNvSpPr>
          <p:nvPr>
            <p:ph type="sldNum" sz="quarter" idx="12"/>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smtClean="0">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Tree>
    <p:extLst>
      <p:ext uri="{BB962C8B-B14F-4D97-AF65-F5344CB8AC3E}">
        <p14:creationId xmlns:p14="http://schemas.microsoft.com/office/powerpoint/2010/main" val="14563172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lvl="0"/>
            <a:fld id="{D422D86A-5F52-4165-8473-F1B836277586}" type="datetime1">
              <a:rPr lang="ko-KR" altLang="ko-KR" b="0" i="0" smtClean="0">
                <a:solidFill>
                  <a:schemeClr val="tx1"/>
                </a:solidFill>
              </a:rPr>
              <a:pPr lvl="0"/>
              <a:t>2014-05-13</a:t>
            </a:fld>
            <a:endParaRPr lang="ko-KR" altLang="ko-KR" b="0" i="0">
              <a:solidFill>
                <a:schemeClr val="tx1"/>
              </a:solidFill>
            </a:endParaRPr>
          </a:p>
        </p:txBody>
      </p:sp>
      <p:sp>
        <p:nvSpPr>
          <p:cNvPr id="5" name="フッター プレースホルダー 4"/>
          <p:cNvSpPr>
            <a:spLocks noGrp="1"/>
          </p:cNvSpPr>
          <p:nvPr>
            <p:ph type="ftr" sz="quarter" idx="11"/>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
        <p:nvSpPr>
          <p:cNvPr id="6" name="スライド番号プレースホルダー 5"/>
          <p:cNvSpPr>
            <a:spLocks noGrp="1"/>
          </p:cNvSpPr>
          <p:nvPr>
            <p:ph type="sldNum" sz="quarter" idx="12"/>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smtClean="0">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Tree>
    <p:extLst>
      <p:ext uri="{BB962C8B-B14F-4D97-AF65-F5344CB8AC3E}">
        <p14:creationId xmlns:p14="http://schemas.microsoft.com/office/powerpoint/2010/main" val="7264486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2142" y="274643"/>
            <a:ext cx="2057757"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79" y="274643"/>
            <a:ext cx="6022434"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lvl="0"/>
            <a:fld id="{D422D86A-5F52-4165-8473-F1B836277586}" type="datetime1">
              <a:rPr lang="ko-KR" altLang="ko-KR" b="0" i="0" smtClean="0">
                <a:solidFill>
                  <a:schemeClr val="tx1"/>
                </a:solidFill>
              </a:rPr>
              <a:pPr lvl="0"/>
              <a:t>2014-05-13</a:t>
            </a:fld>
            <a:endParaRPr lang="ko-KR" altLang="ko-KR" b="0" i="0">
              <a:solidFill>
                <a:schemeClr val="tx1"/>
              </a:solidFill>
            </a:endParaRPr>
          </a:p>
        </p:txBody>
      </p:sp>
      <p:sp>
        <p:nvSpPr>
          <p:cNvPr id="5" name="フッター プレースホルダー 4"/>
          <p:cNvSpPr>
            <a:spLocks noGrp="1"/>
          </p:cNvSpPr>
          <p:nvPr>
            <p:ph type="ftr" sz="quarter" idx="11"/>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
        <p:nvSpPr>
          <p:cNvPr id="6" name="スライド番号プレースホルダー 5"/>
          <p:cNvSpPr>
            <a:spLocks noGrp="1"/>
          </p:cNvSpPr>
          <p:nvPr>
            <p:ph type="sldNum" sz="quarter" idx="12"/>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smtClean="0">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Tree>
    <p:extLst>
      <p:ext uri="{BB962C8B-B14F-4D97-AF65-F5344CB8AC3E}">
        <p14:creationId xmlns:p14="http://schemas.microsoft.com/office/powerpoint/2010/main" val="7935070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4つの内容" type="fourObj">
  <p:cSld name="タイトル/4つの内容">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ko-KR" altLang="en-US"/>
              <a:t>マスタータイトルスタイルの編集</a:t>
            </a:r>
          </a:p>
        </p:txBody>
      </p:sp>
      <p:sp>
        <p:nvSpPr>
          <p:cNvPr id="3" name="内容プレースホルダー 2"/>
          <p:cNvSpPr>
            <a:spLocks noGrp="1"/>
          </p:cNvSpPr>
          <p:nvPr>
            <p:ph sz="quarter" idx="1"/>
          </p:nvPr>
        </p:nvSpPr>
        <p:spPr>
          <a:xfrm>
            <a:off x="457247" y="1600187"/>
            <a:ext cx="4039020" cy="21959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4" name="内容プレースホルダー 3"/>
          <p:cNvSpPr>
            <a:spLocks noGrp="1"/>
          </p:cNvSpPr>
          <p:nvPr>
            <p:ph sz="quarter" idx="2"/>
          </p:nvPr>
        </p:nvSpPr>
        <p:spPr>
          <a:xfrm>
            <a:off x="4648685" y="1600187"/>
            <a:ext cx="4039020" cy="21959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5" name="内容プレースホルダー 4"/>
          <p:cNvSpPr>
            <a:spLocks noGrp="1"/>
          </p:cNvSpPr>
          <p:nvPr>
            <p:ph sz="quarter" idx="3"/>
          </p:nvPr>
        </p:nvSpPr>
        <p:spPr>
          <a:xfrm>
            <a:off x="456077" y="3984188"/>
            <a:ext cx="4039020" cy="21959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6" name="内容プレースホルダー 5"/>
          <p:cNvSpPr>
            <a:spLocks noGrp="1"/>
          </p:cNvSpPr>
          <p:nvPr>
            <p:ph sz="quarter" idx="4"/>
          </p:nvPr>
        </p:nvSpPr>
        <p:spPr>
          <a:xfrm>
            <a:off x="4647513" y="3984188"/>
            <a:ext cx="4039020" cy="21959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7" name="日付プレースホルダー 3"/>
          <p:cNvSpPr>
            <a:spLocks noGrp="1"/>
          </p:cNvSpPr>
          <p:nvPr>
            <p:ph type="dt" sz="half" idx="10"/>
          </p:nvPr>
        </p:nvSpPr>
        <p:spPr>
          <a:xfrm>
            <a:off x="303352" y="6286199"/>
            <a:ext cx="1982090" cy="457401"/>
          </a:xfrm>
          <a:noFill/>
          <a:ln w="25400" cap="flat" cmpd="sng" algn="ctr">
            <a:noFill/>
            <a:prstDash val="solid"/>
            <a:round/>
          </a:ln>
        </p:spPr>
        <p:txBody>
          <a:bodyPr/>
          <a:lstStyle/>
          <a:p>
            <a:pPr lvl="0"/>
            <a:fld id="{5ACE7E28-9336-4363-8674-B91477D8F243}" type="datetime1">
              <a:rPr lang="ko-KR" altLang="ko-KR" b="0" i="0">
                <a:solidFill>
                  <a:schemeClr val="tx1"/>
                </a:solidFill>
              </a:rPr>
              <a:pPr lvl="0"/>
              <a:t>2014-05-13</a:t>
            </a:fld>
            <a:endParaRPr lang="ko-KR" altLang="ko-KR" b="0" i="0">
              <a:solidFill>
                <a:schemeClr val="tx1"/>
              </a:solidFill>
            </a:endParaRPr>
          </a:p>
        </p:txBody>
      </p:sp>
      <p:sp>
        <p:nvSpPr>
          <p:cNvPr id="8" name="フッタプレースホルダー 4"/>
          <p:cNvSpPr>
            <a:spLocks noGrp="1"/>
          </p:cNvSpPr>
          <p:nvPr>
            <p:ph type="ftr" sz="quarter" idx="11"/>
          </p:nvPr>
        </p:nvSpPr>
        <p:spPr>
          <a:xfrm>
            <a:off x="2590415" y="6286199"/>
            <a:ext cx="3810131" cy="457401"/>
          </a:xfrm>
          <a:noFill/>
          <a:ln w="25400" cap="flat" cmpd="sng" algn="ctr">
            <a:noFill/>
            <a:prstDash val="solid"/>
            <a:round/>
          </a:ln>
        </p:spPr>
        <p:txBody>
          <a:bodyPr vert="horz" wrap="square" lIns="89994" tIns="46783" rIns="89994" bIns="46783" anchor="ctr">
            <a:noAutofit/>
          </a:body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a:solidFill>
                  <a:schemeClr val="tx1"/>
                </a:solidFill>
                <a:latin typeface="Arial"/>
                <a:ea typeface="ＭＳ Ｐゴシック"/>
                <a:sym typeface="Wingdings"/>
              </a:rPr>
              <a:t> </a:t>
            </a:r>
          </a:p>
        </p:txBody>
      </p:sp>
      <p:sp>
        <p:nvSpPr>
          <p:cNvPr id="9" name="スライド番号プレースホルダー 5"/>
          <p:cNvSpPr>
            <a:spLocks noGrp="1"/>
          </p:cNvSpPr>
          <p:nvPr>
            <p:ph type="sldNum" sz="quarter" idx="12"/>
          </p:nvPr>
        </p:nvSpPr>
        <p:spPr>
          <a:xfrm>
            <a:off x="6705460" y="6286199"/>
            <a:ext cx="2133012" cy="457401"/>
          </a:xfrm>
          <a:noFill/>
          <a:ln w="25400" cap="flat" cmpd="sng" algn="ctr">
            <a:noFill/>
            <a:prstDash val="solid"/>
            <a:round/>
          </a:ln>
        </p:spPr>
        <p:txBody>
          <a:bodyPr vert="horz" wrap="square" lIns="89994" tIns="46783" rIns="89994" bIns="46783" anchor="ctr">
            <a:noAutofit/>
          </a:body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a:solidFill>
                  <a:schemeClr val="tx1"/>
                </a:solidFill>
                <a:latin typeface="Arial"/>
                <a:ea typeface="ＭＳ Ｐゴシック"/>
                <a:sym typeface="Wingdings"/>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lvl="0"/>
            <a:fld id="{D422D86A-5F52-4165-8473-F1B836277586}" type="datetime1">
              <a:rPr lang="ko-KR" altLang="ko-KR" b="0" i="0" smtClean="0">
                <a:solidFill>
                  <a:schemeClr val="tx1"/>
                </a:solidFill>
              </a:rPr>
              <a:pPr lvl="0"/>
              <a:t>2014-05-13</a:t>
            </a:fld>
            <a:endParaRPr lang="ko-KR" altLang="ko-KR" b="0" i="0">
              <a:solidFill>
                <a:schemeClr val="tx1"/>
              </a:solidFill>
            </a:endParaRPr>
          </a:p>
        </p:txBody>
      </p:sp>
      <p:sp>
        <p:nvSpPr>
          <p:cNvPr id="5" name="フッター プレースホルダー 4"/>
          <p:cNvSpPr>
            <a:spLocks noGrp="1"/>
          </p:cNvSpPr>
          <p:nvPr>
            <p:ph type="ftr" sz="quarter" idx="11"/>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
        <p:nvSpPr>
          <p:cNvPr id="6" name="スライド番号プレースホルダー 5"/>
          <p:cNvSpPr>
            <a:spLocks noGrp="1"/>
          </p:cNvSpPr>
          <p:nvPr>
            <p:ph type="sldNum" sz="quarter" idx="12"/>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smtClean="0">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Tree>
    <p:extLst>
      <p:ext uri="{BB962C8B-B14F-4D97-AF65-F5344CB8AC3E}">
        <p14:creationId xmlns:p14="http://schemas.microsoft.com/office/powerpoint/2010/main" val="42885432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8" y="4406905"/>
            <a:ext cx="777375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lvl="0"/>
            <a:fld id="{60728D28-603B-4EFC-80F8-17E5E9107035}" type="datetime1">
              <a:rPr lang="ko-KR" altLang="en-US" smtClean="0"/>
              <a:pPr lvl="0"/>
              <a:t>2014-05-13</a:t>
            </a:fld>
            <a:endParaRPr lang="ko-KR" altLang="en-US"/>
          </a:p>
        </p:txBody>
      </p:sp>
      <p:sp>
        <p:nvSpPr>
          <p:cNvPr id="5" name="フッター プレースホルダー 4"/>
          <p:cNvSpPr>
            <a:spLocks noGrp="1"/>
          </p:cNvSpPr>
          <p:nvPr>
            <p:ph type="ftr" sz="quarter" idx="11"/>
          </p:nvPr>
        </p:nvSpPr>
        <p:spPr/>
        <p:txBody>
          <a:bodyPr/>
          <a:lstStyle/>
          <a:p>
            <a:pPr lvl="0"/>
            <a:endParaRPr lang="ko-KR" altLang="en-US"/>
          </a:p>
        </p:txBody>
      </p:sp>
      <p:sp>
        <p:nvSpPr>
          <p:cNvPr id="6" name="スライド番号プレースホルダー 5"/>
          <p:cNvSpPr>
            <a:spLocks noGrp="1"/>
          </p:cNvSpPr>
          <p:nvPr>
            <p:ph type="sldNum" sz="quarter" idx="12"/>
          </p:nvPr>
        </p:nvSpPr>
        <p:spPr/>
        <p:txBody>
          <a:bodyPr/>
          <a:lstStyle/>
          <a:p>
            <a:pPr lvl="0"/>
            <a:fld id="{AD22CD3B-FDDF-4998-970C-76E6E0BEC65F}" type="slidenum">
              <a:rPr lang="ko-KR" altLang="en-US" smtClean="0"/>
              <a:pPr lvl="0"/>
              <a:t>‹#›</a:t>
            </a:fld>
            <a:endParaRPr lang="ko-KR" altLang="en-US"/>
          </a:p>
        </p:txBody>
      </p:sp>
    </p:spTree>
    <p:extLst>
      <p:ext uri="{BB962C8B-B14F-4D97-AF65-F5344CB8AC3E}">
        <p14:creationId xmlns:p14="http://schemas.microsoft.com/office/powerpoint/2010/main" val="177775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82" y="1600205"/>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9007" y="1600205"/>
            <a:ext cx="40408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lvl="0"/>
            <a:fld id="{D422D86A-5F52-4165-8473-F1B836277586}" type="datetime1">
              <a:rPr lang="ko-KR" altLang="ko-KR" b="0" i="0" smtClean="0">
                <a:solidFill>
                  <a:schemeClr val="tx1"/>
                </a:solidFill>
              </a:rPr>
              <a:pPr lvl="0"/>
              <a:t>2014-05-13</a:t>
            </a:fld>
            <a:endParaRPr lang="ko-KR" altLang="ko-KR" b="0" i="0">
              <a:solidFill>
                <a:schemeClr val="tx1"/>
              </a:solidFill>
            </a:endParaRPr>
          </a:p>
        </p:txBody>
      </p:sp>
      <p:sp>
        <p:nvSpPr>
          <p:cNvPr id="6" name="フッター プレースホルダー 5"/>
          <p:cNvSpPr>
            <a:spLocks noGrp="1"/>
          </p:cNvSpPr>
          <p:nvPr>
            <p:ph type="ftr" sz="quarter" idx="11"/>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
        <p:nvSpPr>
          <p:cNvPr id="7" name="スライド番号プレースホルダー 6"/>
          <p:cNvSpPr>
            <a:spLocks noGrp="1"/>
          </p:cNvSpPr>
          <p:nvPr>
            <p:ph type="sldNum" sz="quarter" idx="12"/>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smtClean="0">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Tree>
    <p:extLst>
      <p:ext uri="{BB962C8B-B14F-4D97-AF65-F5344CB8AC3E}">
        <p14:creationId xmlns:p14="http://schemas.microsoft.com/office/powerpoint/2010/main" val="21571124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82" y="274638"/>
            <a:ext cx="8231029"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834"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834"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lvl="0"/>
            <a:fld id="{D422D86A-5F52-4165-8473-F1B836277586}" type="datetime1">
              <a:rPr lang="ko-KR" altLang="ko-KR" b="0" i="0" smtClean="0">
                <a:solidFill>
                  <a:schemeClr val="tx1"/>
                </a:solidFill>
              </a:rPr>
              <a:pPr lvl="0"/>
              <a:t>2014-05-13</a:t>
            </a:fld>
            <a:endParaRPr lang="ko-KR" altLang="ko-KR" b="0" i="0">
              <a:solidFill>
                <a:schemeClr val="tx1"/>
              </a:solidFill>
            </a:endParaRPr>
          </a:p>
        </p:txBody>
      </p:sp>
      <p:sp>
        <p:nvSpPr>
          <p:cNvPr id="8" name="フッター プレースホルダー 7"/>
          <p:cNvSpPr>
            <a:spLocks noGrp="1"/>
          </p:cNvSpPr>
          <p:nvPr>
            <p:ph type="ftr" sz="quarter" idx="11"/>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
        <p:nvSpPr>
          <p:cNvPr id="9" name="スライド番号プレースホルダー 8"/>
          <p:cNvSpPr>
            <a:spLocks noGrp="1"/>
          </p:cNvSpPr>
          <p:nvPr>
            <p:ph type="sldNum" sz="quarter" idx="12"/>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smtClean="0">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Tree>
    <p:extLst>
      <p:ext uri="{BB962C8B-B14F-4D97-AF65-F5344CB8AC3E}">
        <p14:creationId xmlns:p14="http://schemas.microsoft.com/office/powerpoint/2010/main" val="36744421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lvl="0"/>
            <a:fld id="{5E0DA496-7307-4E8B-88DE-CB97B48BAB6F}" type="datetime1">
              <a:rPr lang="ko-KR" altLang="en-US" smtClean="0"/>
              <a:pPr lvl="0"/>
              <a:t>2014-05-13</a:t>
            </a:fld>
            <a:endParaRPr lang="ko-KR" altLang="en-US"/>
          </a:p>
        </p:txBody>
      </p:sp>
      <p:sp>
        <p:nvSpPr>
          <p:cNvPr id="4" name="フッター プレースホルダー 3"/>
          <p:cNvSpPr>
            <a:spLocks noGrp="1"/>
          </p:cNvSpPr>
          <p:nvPr>
            <p:ph type="ftr" sz="quarter" idx="11"/>
          </p:nvPr>
        </p:nvSpPr>
        <p:spPr/>
        <p:txBody>
          <a:bodyPr/>
          <a:lstStyle/>
          <a:p>
            <a:pPr lvl="0"/>
            <a:endParaRPr lang="ko-KR" altLang="en-US"/>
          </a:p>
        </p:txBody>
      </p:sp>
      <p:sp>
        <p:nvSpPr>
          <p:cNvPr id="5" name="スライド番号プレースホルダー 4"/>
          <p:cNvSpPr>
            <a:spLocks noGrp="1"/>
          </p:cNvSpPr>
          <p:nvPr>
            <p:ph type="sldNum" sz="quarter" idx="12"/>
          </p:nvPr>
        </p:nvSpPr>
        <p:spPr/>
        <p:txBody>
          <a:bodyPr/>
          <a:lstStyle/>
          <a:p>
            <a:pPr lvl="0"/>
            <a:fld id="{AD22CD3B-FDDF-4998-970C-76E6E0BEC65F}" type="slidenum">
              <a:rPr lang="ko-KR" altLang="en-US" smtClean="0"/>
              <a:pPr lvl="0"/>
              <a:t>‹#›</a:t>
            </a:fld>
            <a:endParaRPr lang="ko-KR" altLang="en-US"/>
          </a:p>
        </p:txBody>
      </p:sp>
    </p:spTree>
    <p:extLst>
      <p:ext uri="{BB962C8B-B14F-4D97-AF65-F5344CB8AC3E}">
        <p14:creationId xmlns:p14="http://schemas.microsoft.com/office/powerpoint/2010/main" val="138111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lvl="0"/>
            <a:fld id="{D422D86A-5F52-4165-8473-F1B836277586}" type="datetime1">
              <a:rPr lang="ko-KR" altLang="ko-KR" b="0" i="0" smtClean="0">
                <a:solidFill>
                  <a:schemeClr val="tx1"/>
                </a:solidFill>
              </a:rPr>
              <a:pPr lvl="0"/>
              <a:t>2014-05-13</a:t>
            </a:fld>
            <a:endParaRPr lang="ko-KR" altLang="ko-KR" b="0" i="0">
              <a:solidFill>
                <a:schemeClr val="tx1"/>
              </a:solidFill>
            </a:endParaRPr>
          </a:p>
        </p:txBody>
      </p:sp>
      <p:sp>
        <p:nvSpPr>
          <p:cNvPr id="3" name="フッター プレースホルダー 2"/>
          <p:cNvSpPr>
            <a:spLocks noGrp="1"/>
          </p:cNvSpPr>
          <p:nvPr>
            <p:ph type="ftr" sz="quarter" idx="11"/>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
        <p:nvSpPr>
          <p:cNvPr id="4" name="スライド番号プレースホルダー 3"/>
          <p:cNvSpPr>
            <a:spLocks noGrp="1"/>
          </p:cNvSpPr>
          <p:nvPr>
            <p:ph type="sldNum" sz="quarter" idx="12"/>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smtClean="0">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Tree>
    <p:extLst>
      <p:ext uri="{BB962C8B-B14F-4D97-AF65-F5344CB8AC3E}">
        <p14:creationId xmlns:p14="http://schemas.microsoft.com/office/powerpoint/2010/main" val="23088302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82" y="273050"/>
            <a:ext cx="3008835"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671" y="273055"/>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82" y="1435103"/>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lvl="0"/>
            <a:fld id="{D422D86A-5F52-4165-8473-F1B836277586}" type="datetime1">
              <a:rPr lang="ko-KR" altLang="ko-KR" b="0" i="0" smtClean="0">
                <a:solidFill>
                  <a:schemeClr val="tx1"/>
                </a:solidFill>
              </a:rPr>
              <a:pPr lvl="0"/>
              <a:t>2014-05-13</a:t>
            </a:fld>
            <a:endParaRPr lang="ko-KR" altLang="ko-KR" b="0" i="0">
              <a:solidFill>
                <a:schemeClr val="tx1"/>
              </a:solidFill>
            </a:endParaRPr>
          </a:p>
        </p:txBody>
      </p:sp>
      <p:sp>
        <p:nvSpPr>
          <p:cNvPr id="6" name="フッター プレースホルダー 5"/>
          <p:cNvSpPr>
            <a:spLocks noGrp="1"/>
          </p:cNvSpPr>
          <p:nvPr>
            <p:ph type="ftr" sz="quarter" idx="11"/>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
        <p:nvSpPr>
          <p:cNvPr id="7" name="スライド番号プレースホルダー 6"/>
          <p:cNvSpPr>
            <a:spLocks noGrp="1"/>
          </p:cNvSpPr>
          <p:nvPr>
            <p:ph type="sldNum" sz="quarter" idx="12"/>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smtClean="0">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Tree>
    <p:extLst>
      <p:ext uri="{BB962C8B-B14F-4D97-AF65-F5344CB8AC3E}">
        <p14:creationId xmlns:p14="http://schemas.microsoft.com/office/powerpoint/2010/main" val="17778451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599" y="4800600"/>
            <a:ext cx="5487353"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lvl="0"/>
            <a:fld id="{D422D86A-5F52-4165-8473-F1B836277586}" type="datetime1">
              <a:rPr lang="ko-KR" altLang="ko-KR" b="0" i="0" smtClean="0">
                <a:solidFill>
                  <a:schemeClr val="tx1"/>
                </a:solidFill>
              </a:rPr>
              <a:pPr lvl="0"/>
              <a:t>2014-05-13</a:t>
            </a:fld>
            <a:endParaRPr lang="ko-KR" altLang="ko-KR" b="0" i="0">
              <a:solidFill>
                <a:schemeClr val="tx1"/>
              </a:solidFill>
            </a:endParaRPr>
          </a:p>
        </p:txBody>
      </p:sp>
      <p:sp>
        <p:nvSpPr>
          <p:cNvPr id="6" name="フッター プレースホルダー 5"/>
          <p:cNvSpPr>
            <a:spLocks noGrp="1"/>
          </p:cNvSpPr>
          <p:nvPr>
            <p:ph type="ftr" sz="quarter" idx="11"/>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
        <p:nvSpPr>
          <p:cNvPr id="7" name="スライド番号プレースホルダー 6"/>
          <p:cNvSpPr>
            <a:spLocks noGrp="1"/>
          </p:cNvSpPr>
          <p:nvPr>
            <p:ph type="sldNum" sz="quarter" idx="12"/>
          </p:nvPr>
        </p:nvSpPr>
        <p:spPr/>
        <p:txBody>
          <a:body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smtClean="0">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Tree>
    <p:extLst>
      <p:ext uri="{BB962C8B-B14F-4D97-AF65-F5344CB8AC3E}">
        <p14:creationId xmlns:p14="http://schemas.microsoft.com/office/powerpoint/2010/main" val="42517197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82" y="274638"/>
            <a:ext cx="8231029"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82" y="1600205"/>
            <a:ext cx="8231029"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79" y="6356355"/>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D422D86A-5F52-4165-8473-F1B836277586}" type="datetime1">
              <a:rPr lang="ko-KR" altLang="ko-KR" b="0" i="0" smtClean="0">
                <a:solidFill>
                  <a:schemeClr val="tx1"/>
                </a:solidFill>
              </a:rPr>
              <a:pPr lvl="0"/>
              <a:t>2014-05-13</a:t>
            </a:fld>
            <a:endParaRPr lang="ko-KR" altLang="ko-KR" b="0" i="0">
              <a:solidFill>
                <a:schemeClr val="tx1"/>
              </a:solidFill>
            </a:endParaRPr>
          </a:p>
        </p:txBody>
      </p:sp>
      <p:sp>
        <p:nvSpPr>
          <p:cNvPr id="5" name="フッター プレースホルダー 4"/>
          <p:cNvSpPr>
            <a:spLocks noGrp="1"/>
          </p:cNvSpPr>
          <p:nvPr>
            <p:ph type="ftr" sz="quarter" idx="3"/>
          </p:nvPr>
        </p:nvSpPr>
        <p:spPr>
          <a:xfrm>
            <a:off x="3124745" y="6356355"/>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450000" lvl="0" indent="-450000" algn="ctr" defTabSz="900112">
              <a:lnSpc>
                <a:spcPct val="110000"/>
              </a:lnSpc>
              <a:spcBef>
                <a:spcPct val="0"/>
              </a:spcBef>
              <a:spcAft>
                <a:spcPct val="0"/>
              </a:spcAft>
              <a:buClr>
                <a:srgbClr val="000000">
                  <a:alpha val="100000"/>
                </a:srgbClr>
              </a:buClr>
              <a:buSzPct val="100000"/>
              <a:buNone/>
            </a:pPr>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
        <p:nvSpPr>
          <p:cNvPr id="6" name="スライド番号プレースホルダー 5"/>
          <p:cNvSpPr>
            <a:spLocks noGrp="1"/>
          </p:cNvSpPr>
          <p:nvPr>
            <p:ph type="sldNum" sz="quarter" idx="4"/>
          </p:nvPr>
        </p:nvSpPr>
        <p:spPr>
          <a:xfrm>
            <a:off x="6554340" y="6356355"/>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450000" lvl="0" indent="-450000" algn="ctr" defTabSz="900112">
              <a:lnSpc>
                <a:spcPct val="110000"/>
              </a:lnSpc>
              <a:spcBef>
                <a:spcPct val="0"/>
              </a:spcBef>
              <a:spcAft>
                <a:spcPct val="0"/>
              </a:spcAft>
              <a:buClr>
                <a:srgbClr val="000000">
                  <a:alpha val="100000"/>
                </a:srgbClr>
              </a:buClr>
              <a:buSzPct val="100000"/>
              <a:buNone/>
            </a:pPr>
            <a:fld id="{3F01DB34-DAB2-451D-8160-1F7048C33B57}" type="slidenum">
              <a:rPr lang="ja-JP" altLang="en-US" sz="1400" b="0" i="0" spc="5" smtClean="0">
                <a:solidFill>
                  <a:schemeClr val="tx1"/>
                </a:solidFill>
                <a:latin typeface="Arial"/>
                <a:ea typeface="ＭＳ Ｐゴシック"/>
                <a:sym typeface="Wingdings"/>
              </a:rPr>
              <a:pPr marL="450000" lvl="0" indent="-450000" algn="ctr" defTabSz="900112">
                <a:lnSpc>
                  <a:spcPct val="110000"/>
                </a:lnSpc>
                <a:spcBef>
                  <a:spcPct val="0"/>
                </a:spcBef>
                <a:spcAft>
                  <a:spcPct val="0"/>
                </a:spcAft>
                <a:buClr>
                  <a:srgbClr val="000000">
                    <a:alpha val="100000"/>
                  </a:srgbClr>
                </a:buClr>
                <a:buSzPct val="100000"/>
                <a:buNone/>
              </a:pPr>
              <a:t>‹#›</a:t>
            </a:fld>
            <a:r>
              <a:rPr lang="ja-JP" altLang="en-US" sz="1400" b="0" i="0" spc="5" smtClean="0">
                <a:solidFill>
                  <a:schemeClr val="tx1"/>
                </a:solidFill>
                <a:latin typeface="Arial"/>
                <a:ea typeface="ＭＳ Ｐゴシック"/>
                <a:sym typeface="Wingdings"/>
              </a:rPr>
              <a:t> </a:t>
            </a:r>
            <a:endParaRPr lang="ja-JP" altLang="en-US" sz="1400" b="0" i="0" spc="5">
              <a:solidFill>
                <a:schemeClr val="tx1"/>
              </a:solidFill>
              <a:latin typeface="Arial"/>
              <a:ea typeface="ＭＳ Ｐゴシック"/>
              <a:sym typeface="Wingdings"/>
            </a:endParaRPr>
          </a:p>
        </p:txBody>
      </p:sp>
    </p:spTree>
    <p:extLst>
      <p:ext uri="{BB962C8B-B14F-4D97-AF65-F5344CB8AC3E}">
        <p14:creationId xmlns:p14="http://schemas.microsoft.com/office/powerpoint/2010/main" val="363410258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1"/>
          <p:cNvSpPr/>
          <p:nvPr/>
        </p:nvSpPr>
        <p:spPr>
          <a:xfrm>
            <a:off x="889399" y="4204363"/>
            <a:ext cx="7355046" cy="2376892"/>
          </a:xfrm>
          <a:prstGeom prst="rect">
            <a:avLst/>
          </a:prstGeom>
          <a:solidFill>
            <a:srgbClr val="FFFF00"/>
          </a:solidFill>
          <a:ln w="38037" cap="rnd" cmpd="sng" algn="ctr">
            <a:solidFill>
              <a:srgbClr val="000000"/>
            </a:solidFill>
            <a:prstDash val="solid"/>
            <a:round/>
          </a:ln>
        </p:spPr>
      </p:sp>
      <p:sp>
        <p:nvSpPr>
          <p:cNvPr id="3" name="四角形 2"/>
          <p:cNvSpPr/>
          <p:nvPr/>
        </p:nvSpPr>
        <p:spPr>
          <a:xfrm>
            <a:off x="1114915" y="4221297"/>
            <a:ext cx="7129528" cy="2304865"/>
          </a:xfrm>
          <a:prstGeom prst="rect">
            <a:avLst/>
          </a:prstGeom>
          <a:noFill/>
          <a:ln w="25400" cap="flat" cmpd="sng" algn="ctr">
            <a:noFill/>
            <a:prstDash val="solid"/>
            <a:round/>
          </a:ln>
        </p:spPr>
        <p:txBody>
          <a:bodyPr vert="horz" wrap="square" lIns="89939" tIns="46728" rIns="89939" bIns="46728" anchor="t">
            <a:noAutofit/>
          </a:bodyPr>
          <a:lstStyle/>
          <a:p>
            <a:pPr lvl="0" algn="l" defTabSz="900112">
              <a:lnSpc>
                <a:spcPct val="100000"/>
              </a:lnSpc>
              <a:spcBef>
                <a:spcPct val="0"/>
              </a:spcBef>
              <a:spcAft>
                <a:spcPct val="0"/>
              </a:spcAft>
              <a:buClr>
                <a:srgbClr val="000000">
                  <a:alpha val="100000"/>
                </a:srgbClr>
              </a:buClr>
              <a:buSzPct val="100000"/>
            </a:pPr>
            <a:r>
              <a:rPr lang="en-US" altLang="ja-JP" sz="2400" spc="5" dirty="0" smtClean="0">
                <a:solidFill>
                  <a:srgbClr val="000000">
                    <a:alpha val="100000"/>
                  </a:srgbClr>
                </a:solidFill>
                <a:latin typeface="Arial"/>
                <a:ea typeface="ＭＳ Ｐゴシック"/>
                <a:sym typeface="Wingdings"/>
              </a:rPr>
              <a:t>Including:</a:t>
            </a:r>
          </a:p>
          <a:p>
            <a:pPr marL="457200" lvl="0" indent="-457200" algn="l" defTabSz="900112">
              <a:lnSpc>
                <a:spcPct val="100000"/>
              </a:lnSpc>
              <a:spcBef>
                <a:spcPct val="0"/>
              </a:spcBef>
              <a:spcAft>
                <a:spcPct val="0"/>
              </a:spcAft>
              <a:buClr>
                <a:srgbClr val="000000">
                  <a:alpha val="100000"/>
                </a:srgbClr>
              </a:buClr>
              <a:buSzPct val="100000"/>
              <a:buFont typeface="+mj-lt"/>
              <a:buAutoNum type="arabicPeriod"/>
            </a:pPr>
            <a:r>
              <a:rPr lang="en-US" altLang="ja-JP" sz="2400" spc="5" dirty="0" smtClean="0">
                <a:solidFill>
                  <a:srgbClr val="000000">
                    <a:alpha val="100000"/>
                  </a:srgbClr>
                </a:solidFill>
                <a:latin typeface="Arial"/>
                <a:ea typeface="ＭＳ Ｐゴシック"/>
                <a:sym typeface="Wingdings"/>
              </a:rPr>
              <a:t>J-PARC and 3-50BT</a:t>
            </a:r>
            <a:endParaRPr lang="en-US" altLang="ja-JP" sz="2400" i="0" spc="5" dirty="0" smtClean="0">
              <a:solidFill>
                <a:srgbClr val="000000">
                  <a:alpha val="100000"/>
                </a:srgbClr>
              </a:solidFill>
              <a:latin typeface="Arial"/>
              <a:ea typeface="ＭＳ Ｐゴシック"/>
              <a:sym typeface="Wingdings"/>
            </a:endParaRPr>
          </a:p>
          <a:p>
            <a:pPr marL="457200" lvl="0" indent="-457200" defTabSz="900112">
              <a:spcBef>
                <a:spcPct val="0"/>
              </a:spcBef>
              <a:spcAft>
                <a:spcPct val="0"/>
              </a:spcAft>
              <a:buClr>
                <a:srgbClr val="000000">
                  <a:alpha val="100000"/>
                </a:srgbClr>
              </a:buClr>
              <a:buSzPct val="100000"/>
              <a:buFont typeface="+mj-lt"/>
              <a:buAutoNum type="arabicPeriod"/>
            </a:pPr>
            <a:r>
              <a:rPr lang="en-US" altLang="ja-JP" sz="2400" spc="5" dirty="0" smtClean="0">
                <a:solidFill>
                  <a:srgbClr val="000000">
                    <a:alpha val="100000"/>
                  </a:srgbClr>
                </a:solidFill>
                <a:latin typeface="Arial"/>
                <a:ea typeface="ＭＳ Ｐゴシック"/>
                <a:sym typeface="ＭＳ Ｐゴシック"/>
              </a:rPr>
              <a:t>Required specifications</a:t>
            </a:r>
          </a:p>
          <a:p>
            <a:pPr marL="457200" lvl="0" indent="-457200" defTabSz="900112">
              <a:spcBef>
                <a:spcPct val="0"/>
              </a:spcBef>
              <a:spcAft>
                <a:spcPct val="0"/>
              </a:spcAft>
              <a:buClr>
                <a:srgbClr val="000000">
                  <a:alpha val="100000"/>
                </a:srgbClr>
              </a:buClr>
              <a:buSzPct val="100000"/>
              <a:buFont typeface="+mj-lt"/>
              <a:buAutoNum type="arabicPeriod"/>
            </a:pPr>
            <a:r>
              <a:rPr lang="en-US" altLang="ja-JP" sz="2400" i="0" spc="5" dirty="0" smtClean="0">
                <a:solidFill>
                  <a:srgbClr val="000000">
                    <a:alpha val="100000"/>
                  </a:srgbClr>
                </a:solidFill>
                <a:latin typeface="Arial"/>
                <a:ea typeface="ＭＳ Ｐゴシック"/>
                <a:sym typeface="ＭＳ Ｐゴシック"/>
              </a:rPr>
              <a:t>Design and structure of collimators</a:t>
            </a:r>
          </a:p>
          <a:p>
            <a:pPr marL="457200" lvl="0" indent="-457200" defTabSz="900112">
              <a:spcBef>
                <a:spcPct val="0"/>
              </a:spcBef>
              <a:spcAft>
                <a:spcPct val="0"/>
              </a:spcAft>
              <a:buClr>
                <a:srgbClr val="000000">
                  <a:alpha val="100000"/>
                </a:srgbClr>
              </a:buClr>
              <a:buSzPct val="100000"/>
              <a:buFont typeface="+mj-lt"/>
              <a:buAutoNum type="arabicPeriod"/>
            </a:pPr>
            <a:r>
              <a:rPr lang="en-US" altLang="ja-JP" sz="2400" spc="5" dirty="0" smtClean="0">
                <a:solidFill>
                  <a:srgbClr val="000000">
                    <a:alpha val="100000"/>
                  </a:srgbClr>
                </a:solidFill>
                <a:latin typeface="Arial"/>
                <a:ea typeface="ＭＳ Ｐゴシック"/>
                <a:sym typeface="ＭＳ Ｐゴシック"/>
              </a:rPr>
              <a:t>Operation</a:t>
            </a:r>
          </a:p>
          <a:p>
            <a:pPr marL="457200" lvl="0" indent="-457200" defTabSz="900112">
              <a:spcBef>
                <a:spcPct val="0"/>
              </a:spcBef>
              <a:spcAft>
                <a:spcPct val="0"/>
              </a:spcAft>
              <a:buClr>
                <a:srgbClr val="000000">
                  <a:alpha val="100000"/>
                </a:srgbClr>
              </a:buClr>
              <a:buSzPct val="100000"/>
              <a:buFont typeface="+mj-lt"/>
              <a:buAutoNum type="arabicPeriod"/>
            </a:pPr>
            <a:r>
              <a:rPr lang="en-US" altLang="ja-JP" sz="2400" spc="5" dirty="0" smtClean="0">
                <a:solidFill>
                  <a:srgbClr val="000000">
                    <a:alpha val="100000"/>
                  </a:srgbClr>
                </a:solidFill>
                <a:latin typeface="Arial"/>
                <a:ea typeface="ＭＳ Ｐゴシック"/>
                <a:sym typeface="ＭＳ Ｐゴシック"/>
              </a:rPr>
              <a:t>Estimation of the r</a:t>
            </a:r>
            <a:r>
              <a:rPr lang="en-US" altLang="ja-JP" sz="2400" i="0" spc="5" dirty="0" smtClean="0">
                <a:solidFill>
                  <a:srgbClr val="000000">
                    <a:alpha val="100000"/>
                  </a:srgbClr>
                </a:solidFill>
                <a:latin typeface="Arial"/>
                <a:ea typeface="ＭＳ Ｐゴシック"/>
                <a:sym typeface="ＭＳ Ｐゴシック"/>
              </a:rPr>
              <a:t>esidual radiation</a:t>
            </a:r>
            <a:endParaRPr lang="ja-JP" altLang="en-US" sz="2400" i="0" spc="5" dirty="0">
              <a:solidFill>
                <a:srgbClr val="000000">
                  <a:alpha val="100000"/>
                </a:srgbClr>
              </a:solidFill>
              <a:latin typeface="Arial"/>
              <a:ea typeface="ＭＳ Ｐゴシック"/>
              <a:sym typeface="Wingdings"/>
            </a:endParaRPr>
          </a:p>
        </p:txBody>
      </p:sp>
      <p:sp>
        <p:nvSpPr>
          <p:cNvPr id="4" name="タイトル 1"/>
          <p:cNvSpPr>
            <a:spLocks noGrp="1"/>
          </p:cNvSpPr>
          <p:nvPr>
            <p:ph type="ctrTitle"/>
          </p:nvPr>
        </p:nvSpPr>
        <p:spPr>
          <a:xfrm>
            <a:off x="455837" y="619947"/>
            <a:ext cx="8234896" cy="1440540"/>
          </a:xfrm>
          <a:solidFill>
            <a:srgbClr val="00FFFF"/>
          </a:solidFill>
          <a:ln w="25400" cap="flat" cmpd="sng" algn="ctr">
            <a:noFill/>
            <a:prstDash val="solid"/>
            <a:round/>
          </a:ln>
        </p:spPr>
        <p:txBody>
          <a:bodyPr vert="horz" wrap="square" lIns="89939" tIns="46728" rIns="89939" bIns="46728" anchor="ctr">
            <a:noAutofit/>
          </a:bodyPr>
          <a:lstStyle/>
          <a:p>
            <a:pPr marL="450000" lvl="0" indent="-450000" algn="ctr" defTabSz="900112">
              <a:lnSpc>
                <a:spcPct val="110000"/>
              </a:lnSpc>
              <a:spcBef>
                <a:spcPct val="0"/>
              </a:spcBef>
              <a:spcAft>
                <a:spcPct val="0"/>
              </a:spcAft>
              <a:buClr>
                <a:srgbClr val="000000">
                  <a:alpha val="100000"/>
                </a:srgbClr>
              </a:buClr>
              <a:buSzPct val="100000"/>
              <a:buNone/>
            </a:pPr>
            <a:r>
              <a:rPr lang="en-US" altLang="ja-JP" sz="3200" b="1" spc="5" dirty="0" smtClean="0">
                <a:solidFill>
                  <a:srgbClr val="0000FF"/>
                </a:solidFill>
                <a:latin typeface="Arial"/>
                <a:ea typeface="ＭＳ Ｐゴシック"/>
              </a:rPr>
              <a:t>Structure and Operation of the Collimator System </a:t>
            </a:r>
            <a:r>
              <a:rPr lang="en-US" altLang="ja-JP" sz="3200" b="1" i="0" spc="5" dirty="0" smtClean="0">
                <a:solidFill>
                  <a:srgbClr val="0000FF"/>
                </a:solidFill>
                <a:latin typeface="Arial"/>
                <a:ea typeface="ＭＳ Ｐゴシック"/>
              </a:rPr>
              <a:t>in J-PARC 3-50BT Line</a:t>
            </a:r>
            <a:endParaRPr lang="ja-JP" altLang="en-US" sz="3200" b="1" i="0" spc="5" dirty="0">
              <a:solidFill>
                <a:srgbClr val="0000FF"/>
              </a:solidFill>
              <a:latin typeface="Arial"/>
              <a:ea typeface="ＭＳ Ｐゴシック"/>
            </a:endParaRPr>
          </a:p>
        </p:txBody>
      </p:sp>
      <p:sp>
        <p:nvSpPr>
          <p:cNvPr id="5" name="フッタプレースホルダー 4"/>
          <p:cNvSpPr>
            <a:spLocks noGrp="1"/>
          </p:cNvSpPr>
          <p:nvPr>
            <p:ph type="ftr" sz="quarter" idx="11"/>
          </p:nvPr>
        </p:nvSpPr>
        <p:spPr/>
        <p:txBody>
          <a:bodyPr/>
          <a:lstStyle/>
          <a:p>
            <a:pPr marL="450000" lvl="0" indent="-450000" algn="ctr" defTabSz="900111">
              <a:lnSpc>
                <a:spcPct val="110000"/>
              </a:lnSpc>
              <a:spcBef>
                <a:spcPct val="0"/>
              </a:spcBef>
              <a:spcAft>
                <a:spcPct val="0"/>
              </a:spcAft>
              <a:buClr>
                <a:srgbClr val="000000">
                  <a:alpha val="100000"/>
                </a:srgbClr>
              </a:buClr>
              <a:buSzPct val="100000"/>
              <a:buNone/>
            </a:pPr>
            <a:r>
              <a:rPr lang="ja-JP" altLang="en-US" sz="1200" b="0" i="0" spc="5">
                <a:solidFill>
                  <a:schemeClr val="tx1"/>
                </a:solidFill>
                <a:latin typeface="Arial"/>
                <a:ea typeface="ＭＳ Ｐゴシック"/>
                <a:sym typeface="Wingdings"/>
              </a:rPr>
              <a:t> </a:t>
            </a:r>
          </a:p>
        </p:txBody>
      </p:sp>
      <p:sp>
        <p:nvSpPr>
          <p:cNvPr id="6" name="テキスト ボックス 5"/>
          <p:cNvSpPr txBox="1"/>
          <p:nvPr/>
        </p:nvSpPr>
        <p:spPr>
          <a:xfrm>
            <a:off x="2946612" y="2546920"/>
            <a:ext cx="3015826" cy="1384995"/>
          </a:xfrm>
          <a:prstGeom prst="rect">
            <a:avLst/>
          </a:prstGeom>
          <a:noFill/>
        </p:spPr>
        <p:txBody>
          <a:bodyPr wrap="none" rtlCol="0">
            <a:spAutoFit/>
          </a:bodyPr>
          <a:lstStyle/>
          <a:p>
            <a:pPr algn="ctr"/>
            <a:r>
              <a:rPr kumimoji="1" lang="en-US" altLang="ja-JP" sz="2800" b="1" dirty="0" smtClean="0"/>
              <a:t>M. </a:t>
            </a:r>
            <a:r>
              <a:rPr kumimoji="1" lang="en-US" altLang="ja-JP" sz="2800" b="1" dirty="0" err="1" smtClean="0"/>
              <a:t>Shirakata</a:t>
            </a:r>
            <a:endParaRPr kumimoji="1" lang="en-US" altLang="ja-JP" sz="2800" b="1" dirty="0" smtClean="0"/>
          </a:p>
          <a:p>
            <a:pPr algn="ctr"/>
            <a:r>
              <a:rPr kumimoji="1" lang="en-US" altLang="ja-JP" sz="2800" b="1" dirty="0" smtClean="0"/>
              <a:t>KEK(J-PARC), Japan</a:t>
            </a:r>
          </a:p>
          <a:p>
            <a:pPr algn="ctr"/>
            <a:r>
              <a:rPr kumimoji="1" lang="en-US" altLang="ja-JP" sz="2800" b="1" dirty="0" smtClean="0"/>
              <a:t>Lund, 13/05/2014</a:t>
            </a:r>
            <a:endParaRPr kumimoji="1" lang="en-US" altLang="ja-JP" sz="2800" b="1"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632" y="332656"/>
            <a:ext cx="436320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368019" y="2627620"/>
            <a:ext cx="394921" cy="369332"/>
          </a:xfrm>
          <a:prstGeom prst="rect">
            <a:avLst/>
          </a:prstGeom>
          <a:solidFill>
            <a:schemeClr val="bg1"/>
          </a:solidFill>
          <a:ln>
            <a:solidFill>
              <a:srgbClr val="FF0000"/>
            </a:solidFill>
          </a:ln>
        </p:spPr>
        <p:txBody>
          <a:bodyPr wrap="none" rtlCol="0">
            <a:spAutoFit/>
          </a:bodyPr>
          <a:lstStyle/>
          <a:p>
            <a:r>
              <a:rPr kumimoji="1" lang="en-US" altLang="ja-JP" b="1" dirty="0" smtClean="0">
                <a:solidFill>
                  <a:srgbClr val="FF0000"/>
                </a:solidFill>
              </a:rPr>
              <a:t>Ta</a:t>
            </a:r>
            <a:endParaRPr kumimoji="1" lang="ja-JP" altLang="en-US" b="1" dirty="0">
              <a:solidFill>
                <a:srgbClr val="FF0000"/>
              </a:solidFill>
            </a:endParaRPr>
          </a:p>
        </p:txBody>
      </p:sp>
      <p:sp>
        <p:nvSpPr>
          <p:cNvPr id="6" name="テキスト ボックス 5"/>
          <p:cNvSpPr txBox="1"/>
          <p:nvPr/>
        </p:nvSpPr>
        <p:spPr>
          <a:xfrm>
            <a:off x="7707493" y="2636912"/>
            <a:ext cx="542230" cy="369332"/>
          </a:xfrm>
          <a:prstGeom prst="rect">
            <a:avLst/>
          </a:prstGeom>
          <a:solidFill>
            <a:schemeClr val="bg1"/>
          </a:solidFill>
          <a:ln>
            <a:solidFill>
              <a:srgbClr val="FF0000"/>
            </a:solidFill>
          </a:ln>
        </p:spPr>
        <p:txBody>
          <a:bodyPr wrap="none" rtlCol="0">
            <a:spAutoFit/>
          </a:bodyPr>
          <a:lstStyle/>
          <a:p>
            <a:r>
              <a:rPr kumimoji="1" lang="en-US" altLang="ja-JP" b="1" dirty="0" smtClean="0">
                <a:solidFill>
                  <a:srgbClr val="FF0000"/>
                </a:solidFill>
              </a:rPr>
              <a:t>Ti-2</a:t>
            </a:r>
            <a:endParaRPr kumimoji="1" lang="ja-JP" altLang="en-US" b="1" dirty="0">
              <a:solidFill>
                <a:srgbClr val="FF0000"/>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64" y="3356992"/>
            <a:ext cx="499570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62" y="332656"/>
            <a:ext cx="417068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365019" y="3501009"/>
            <a:ext cx="3680821" cy="2862322"/>
          </a:xfrm>
          <a:prstGeom prst="rect">
            <a:avLst/>
          </a:prstGeom>
          <a:noFill/>
        </p:spPr>
        <p:txBody>
          <a:bodyPr wrap="square" rtlCol="0">
            <a:spAutoFit/>
          </a:bodyPr>
          <a:lstStyle/>
          <a:p>
            <a:r>
              <a:rPr lang="en-US" altLang="ja-JP" u="sng" dirty="0" smtClean="0"/>
              <a:t>Yamanashi Industrial</a:t>
            </a:r>
          </a:p>
          <a:p>
            <a:r>
              <a:rPr lang="en-US" altLang="ja-JP" u="sng" dirty="0" smtClean="0"/>
              <a:t>Technology Center</a:t>
            </a:r>
          </a:p>
          <a:p>
            <a:endParaRPr kumimoji="1" lang="en-US" altLang="ja-JP" dirty="0"/>
          </a:p>
          <a:p>
            <a:r>
              <a:rPr lang="en-US" altLang="ja-JP" dirty="0" smtClean="0"/>
              <a:t>Test piece</a:t>
            </a:r>
            <a:r>
              <a:rPr lang="ja-JP" altLang="en-US" dirty="0" smtClean="0"/>
              <a:t>：</a:t>
            </a:r>
            <a:r>
              <a:rPr lang="ja-JP" altLang="en-US" dirty="0"/>
              <a:t>　</a:t>
            </a:r>
            <a:r>
              <a:rPr lang="en-US" altLang="ja-JP" dirty="0" smtClean="0"/>
              <a:t>Ti-Ta</a:t>
            </a:r>
            <a:r>
              <a:rPr lang="ja-JP" altLang="en-US" dirty="0" smtClean="0"/>
              <a:t> </a:t>
            </a:r>
            <a:r>
              <a:rPr lang="en-US" altLang="ja-JP" dirty="0" smtClean="0"/>
              <a:t>HIP</a:t>
            </a:r>
          </a:p>
          <a:p>
            <a:r>
              <a:rPr kumimoji="1" lang="en-US" altLang="ja-JP" dirty="0" err="1" smtClean="0"/>
              <a:t>Env</a:t>
            </a:r>
            <a:r>
              <a:rPr kumimoji="1" lang="en-US" altLang="ja-JP" dirty="0" smtClean="0"/>
              <a:t>. temp</a:t>
            </a:r>
            <a:r>
              <a:rPr kumimoji="1" lang="ja-JP" altLang="en-US" dirty="0" smtClean="0"/>
              <a:t>：　</a:t>
            </a:r>
            <a:r>
              <a:rPr kumimoji="1" lang="en-US" altLang="ja-JP" dirty="0" smtClean="0"/>
              <a:t>22</a:t>
            </a:r>
            <a:r>
              <a:rPr kumimoji="1" lang="ja-JP" altLang="en-US" dirty="0" smtClean="0"/>
              <a:t>℃</a:t>
            </a:r>
            <a:endParaRPr kumimoji="1" lang="en-US" altLang="ja-JP" dirty="0" smtClean="0"/>
          </a:p>
          <a:p>
            <a:pPr>
              <a:tabLst>
                <a:tab pos="648000" algn="l"/>
              </a:tabLst>
            </a:pPr>
            <a:r>
              <a:rPr lang="en-US" altLang="ja-JP" dirty="0" err="1" smtClean="0"/>
              <a:t>Env</a:t>
            </a:r>
            <a:r>
              <a:rPr lang="en-US" altLang="ja-JP" dirty="0" smtClean="0"/>
              <a:t>. humidity</a:t>
            </a:r>
            <a:r>
              <a:rPr lang="ja-JP" altLang="en-US" dirty="0" smtClean="0"/>
              <a:t>：　</a:t>
            </a:r>
            <a:r>
              <a:rPr lang="en-US" altLang="ja-JP" dirty="0" smtClean="0"/>
              <a:t>20%RH</a:t>
            </a:r>
          </a:p>
          <a:p>
            <a:r>
              <a:rPr kumimoji="1" lang="en-US" altLang="ja-JP" dirty="0" smtClean="0"/>
              <a:t>Test type</a:t>
            </a:r>
            <a:r>
              <a:rPr kumimoji="1" lang="ja-JP" altLang="en-US" dirty="0" smtClean="0"/>
              <a:t>：　</a:t>
            </a:r>
            <a:r>
              <a:rPr kumimoji="1" lang="en-US" altLang="ja-JP" dirty="0" smtClean="0"/>
              <a:t>tensile</a:t>
            </a:r>
          </a:p>
          <a:p>
            <a:pPr>
              <a:tabLst>
                <a:tab pos="648000" algn="l"/>
              </a:tabLst>
            </a:pPr>
            <a:r>
              <a:rPr lang="en-US" altLang="ja-JP" dirty="0" smtClean="0"/>
              <a:t>Full load cell</a:t>
            </a:r>
            <a:r>
              <a:rPr lang="ja-JP" altLang="en-US" dirty="0" smtClean="0"/>
              <a:t>：　</a:t>
            </a:r>
            <a:r>
              <a:rPr lang="en-US" altLang="ja-JP" dirty="0" smtClean="0"/>
              <a:t>5000 </a:t>
            </a:r>
            <a:r>
              <a:rPr lang="en-US" altLang="ja-JP" dirty="0" err="1" smtClean="0"/>
              <a:t>kgf</a:t>
            </a:r>
            <a:endParaRPr kumimoji="1" lang="en-US" altLang="ja-JP" dirty="0" smtClean="0"/>
          </a:p>
          <a:p>
            <a:r>
              <a:rPr lang="en-US" altLang="ja-JP" dirty="0" smtClean="0"/>
              <a:t>Full extension</a:t>
            </a:r>
            <a:r>
              <a:rPr lang="ja-JP" altLang="en-US" dirty="0" smtClean="0"/>
              <a:t>：　</a:t>
            </a:r>
            <a:r>
              <a:rPr lang="en-US" altLang="ja-JP" dirty="0" smtClean="0"/>
              <a:t>10 mm</a:t>
            </a:r>
          </a:p>
          <a:p>
            <a:r>
              <a:rPr kumimoji="1" lang="en-US" altLang="ja-JP" dirty="0" smtClean="0"/>
              <a:t>velocity</a:t>
            </a:r>
            <a:r>
              <a:rPr kumimoji="1" lang="ja-JP" altLang="en-US" dirty="0" smtClean="0"/>
              <a:t>：　</a:t>
            </a:r>
            <a:r>
              <a:rPr kumimoji="1" lang="en-US" altLang="ja-JP" dirty="0" smtClean="0"/>
              <a:t>2 mm/min</a:t>
            </a:r>
            <a:endParaRPr kumimoji="1" lang="ja-JP" altLang="en-US" dirty="0"/>
          </a:p>
        </p:txBody>
      </p:sp>
      <p:sp>
        <p:nvSpPr>
          <p:cNvPr id="4" name="テキスト ボックス 3"/>
          <p:cNvSpPr txBox="1"/>
          <p:nvPr/>
        </p:nvSpPr>
        <p:spPr>
          <a:xfrm>
            <a:off x="3818005" y="6454134"/>
            <a:ext cx="1331005" cy="307777"/>
          </a:xfrm>
          <a:prstGeom prst="rect">
            <a:avLst/>
          </a:prstGeom>
          <a:solidFill>
            <a:schemeClr val="bg1"/>
          </a:solidFill>
        </p:spPr>
        <p:txBody>
          <a:bodyPr wrap="none" rtlCol="0">
            <a:spAutoFit/>
          </a:bodyPr>
          <a:lstStyle/>
          <a:p>
            <a:r>
              <a:rPr kumimoji="1" lang="en-US" altLang="ja-JP" sz="1400" dirty="0" smtClean="0"/>
              <a:t>Extension [mm]</a:t>
            </a:r>
            <a:endParaRPr kumimoji="1" lang="ja-JP" altLang="en-US" sz="1400" dirty="0"/>
          </a:p>
        </p:txBody>
      </p:sp>
      <p:sp>
        <p:nvSpPr>
          <p:cNvPr id="9" name="テキスト ボックス 8"/>
          <p:cNvSpPr txBox="1"/>
          <p:nvPr/>
        </p:nvSpPr>
        <p:spPr>
          <a:xfrm rot="16200000">
            <a:off x="-67073" y="3963329"/>
            <a:ext cx="800219" cy="307777"/>
          </a:xfrm>
          <a:prstGeom prst="rect">
            <a:avLst/>
          </a:prstGeom>
          <a:solidFill>
            <a:schemeClr val="bg1"/>
          </a:solidFill>
        </p:spPr>
        <p:txBody>
          <a:bodyPr wrap="none" rtlCol="0">
            <a:spAutoFit/>
          </a:bodyPr>
          <a:lstStyle/>
          <a:p>
            <a:r>
              <a:rPr kumimoji="1" lang="en-US" altLang="ja-JP" sz="1400" dirty="0" smtClean="0"/>
              <a:t>Load [N]</a:t>
            </a:r>
            <a:endParaRPr kumimoji="1" lang="ja-JP" altLang="en-US" sz="1400" dirty="0"/>
          </a:p>
        </p:txBody>
      </p:sp>
      <p:sp>
        <p:nvSpPr>
          <p:cNvPr id="5" name="テキスト ボックス 4"/>
          <p:cNvSpPr txBox="1"/>
          <p:nvPr/>
        </p:nvSpPr>
        <p:spPr>
          <a:xfrm>
            <a:off x="2195903" y="4522426"/>
            <a:ext cx="2723118" cy="923330"/>
          </a:xfrm>
          <a:prstGeom prst="rect">
            <a:avLst/>
          </a:prstGeom>
          <a:noFill/>
        </p:spPr>
        <p:txBody>
          <a:bodyPr wrap="none" rtlCol="0">
            <a:spAutoFit/>
          </a:bodyPr>
          <a:lstStyle/>
          <a:p>
            <a:r>
              <a:rPr kumimoji="1" lang="en-US" altLang="ja-JP" dirty="0" smtClean="0"/>
              <a:t>Break at</a:t>
            </a:r>
            <a:r>
              <a:rPr kumimoji="1" lang="ja-JP" altLang="en-US" dirty="0"/>
              <a:t>　</a:t>
            </a:r>
            <a:r>
              <a:rPr kumimoji="1" lang="en-US" altLang="ja-JP" dirty="0"/>
              <a:t>965 </a:t>
            </a:r>
            <a:r>
              <a:rPr kumimoji="1" lang="en-US" altLang="ja-JP" dirty="0" err="1" smtClean="0"/>
              <a:t>kgf</a:t>
            </a:r>
            <a:endParaRPr kumimoji="1" lang="en-US" altLang="ja-JP" dirty="0" smtClean="0"/>
          </a:p>
          <a:p>
            <a:endParaRPr kumimoji="1" lang="en-US" altLang="ja-JP" b="1" dirty="0" smtClean="0">
              <a:solidFill>
                <a:srgbClr val="0000FF"/>
              </a:solidFill>
            </a:endParaRPr>
          </a:p>
          <a:p>
            <a:r>
              <a:rPr kumimoji="1" lang="en-US" altLang="ja-JP" b="1" dirty="0" smtClean="0">
                <a:solidFill>
                  <a:srgbClr val="0000FF"/>
                </a:solidFill>
              </a:rPr>
              <a:t>Strength </a:t>
            </a:r>
            <a:r>
              <a:rPr kumimoji="1" lang="en-US" altLang="ja-JP" b="1" dirty="0">
                <a:solidFill>
                  <a:srgbClr val="0000FF"/>
                </a:solidFill>
              </a:rPr>
              <a:t>=</a:t>
            </a:r>
            <a:r>
              <a:rPr kumimoji="1" lang="ja-JP" altLang="en-US" b="1" dirty="0">
                <a:solidFill>
                  <a:srgbClr val="0000FF"/>
                </a:solidFill>
              </a:rPr>
              <a:t>　</a:t>
            </a:r>
            <a:r>
              <a:rPr kumimoji="1" lang="en-US" altLang="ja-JP" b="1" dirty="0">
                <a:solidFill>
                  <a:srgbClr val="0000FF"/>
                </a:solidFill>
              </a:rPr>
              <a:t>19.2 </a:t>
            </a:r>
            <a:r>
              <a:rPr kumimoji="1" lang="en-US" altLang="ja-JP" b="1" dirty="0" smtClean="0">
                <a:solidFill>
                  <a:srgbClr val="0000FF"/>
                </a:solidFill>
              </a:rPr>
              <a:t>kg/mm^2</a:t>
            </a:r>
            <a:endParaRPr kumimoji="1" lang="ja-JP" altLang="en-US" b="1" dirty="0">
              <a:solidFill>
                <a:srgbClr val="0000FF"/>
              </a:solidFill>
            </a:endParaRPr>
          </a:p>
        </p:txBody>
      </p:sp>
      <p:sp>
        <p:nvSpPr>
          <p:cNvPr id="8" name="下矢印 7"/>
          <p:cNvSpPr/>
          <p:nvPr/>
        </p:nvSpPr>
        <p:spPr>
          <a:xfrm>
            <a:off x="3060227" y="4914736"/>
            <a:ext cx="144054" cy="17355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V="1">
            <a:off x="3557462" y="3573055"/>
            <a:ext cx="655197" cy="7922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673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relitzia.j-parc.jp\public\メールから\3-50BT_photos\BTC\PICT0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4"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089537" y="2852784"/>
            <a:ext cx="771365" cy="369332"/>
          </a:xfrm>
          <a:prstGeom prst="rect">
            <a:avLst/>
          </a:prstGeom>
          <a:solidFill>
            <a:schemeClr val="bg1"/>
          </a:solidFill>
          <a:ln>
            <a:solidFill>
              <a:schemeClr val="tx1"/>
            </a:solidFill>
          </a:ln>
        </p:spPr>
        <p:txBody>
          <a:bodyPr wrap="none" rtlCol="0">
            <a:spAutoFit/>
          </a:bodyPr>
          <a:lstStyle/>
          <a:p>
            <a:r>
              <a:rPr kumimoji="1" lang="en-US" altLang="ja-JP" dirty="0" smtClean="0"/>
              <a:t>Unit-1</a:t>
            </a:r>
            <a:endParaRPr kumimoji="1" lang="ja-JP" altLang="en-US" dirty="0"/>
          </a:p>
        </p:txBody>
      </p:sp>
      <p:sp>
        <p:nvSpPr>
          <p:cNvPr id="4" name="テキスト ボックス 3"/>
          <p:cNvSpPr txBox="1"/>
          <p:nvPr/>
        </p:nvSpPr>
        <p:spPr>
          <a:xfrm>
            <a:off x="6034266" y="2852784"/>
            <a:ext cx="771365" cy="369332"/>
          </a:xfrm>
          <a:prstGeom prst="rect">
            <a:avLst/>
          </a:prstGeom>
          <a:solidFill>
            <a:schemeClr val="bg1"/>
          </a:solidFill>
          <a:ln>
            <a:solidFill>
              <a:schemeClr val="tx1"/>
            </a:solidFill>
          </a:ln>
        </p:spPr>
        <p:txBody>
          <a:bodyPr wrap="none" rtlCol="0">
            <a:spAutoFit/>
          </a:bodyPr>
          <a:lstStyle/>
          <a:p>
            <a:r>
              <a:rPr kumimoji="1" lang="en-US" altLang="ja-JP" dirty="0" smtClean="0"/>
              <a:t>Unit-2</a:t>
            </a:r>
            <a:endParaRPr kumimoji="1" lang="ja-JP" altLang="en-US" dirty="0"/>
          </a:p>
        </p:txBody>
      </p:sp>
      <p:sp>
        <p:nvSpPr>
          <p:cNvPr id="3" name="テキスト ボックス 2"/>
          <p:cNvSpPr txBox="1"/>
          <p:nvPr/>
        </p:nvSpPr>
        <p:spPr>
          <a:xfrm>
            <a:off x="1403606" y="691974"/>
            <a:ext cx="2423549" cy="461665"/>
          </a:xfrm>
          <a:prstGeom prst="rect">
            <a:avLst/>
          </a:prstGeom>
          <a:solidFill>
            <a:schemeClr val="bg1"/>
          </a:solidFill>
          <a:ln>
            <a:solidFill>
              <a:schemeClr val="tx1"/>
            </a:solidFill>
          </a:ln>
        </p:spPr>
        <p:txBody>
          <a:bodyPr wrap="none" rtlCol="0">
            <a:spAutoFit/>
          </a:bodyPr>
          <a:lstStyle/>
          <a:p>
            <a:r>
              <a:rPr kumimoji="1" lang="en-US" altLang="ja-JP" sz="2400" dirty="0" smtClean="0"/>
              <a:t>The collimator set</a:t>
            </a:r>
            <a:endParaRPr kumimoji="1" lang="ja-JP" altLang="en-US" sz="2400" dirty="0"/>
          </a:p>
        </p:txBody>
      </p:sp>
      <p:sp>
        <p:nvSpPr>
          <p:cNvPr id="5" name="テキスト ボックス 4"/>
          <p:cNvSpPr txBox="1"/>
          <p:nvPr/>
        </p:nvSpPr>
        <p:spPr>
          <a:xfrm>
            <a:off x="683336" y="6219022"/>
            <a:ext cx="6554457" cy="523220"/>
          </a:xfrm>
          <a:prstGeom prst="rect">
            <a:avLst/>
          </a:prstGeom>
          <a:solidFill>
            <a:schemeClr val="bg1"/>
          </a:solidFill>
          <a:ln>
            <a:solidFill>
              <a:schemeClr val="tx1"/>
            </a:solidFill>
          </a:ln>
        </p:spPr>
        <p:txBody>
          <a:bodyPr wrap="square" rtlCol="0">
            <a:spAutoFit/>
          </a:bodyPr>
          <a:lstStyle/>
          <a:p>
            <a:r>
              <a:rPr kumimoji="1" lang="en-US" altLang="ja-JP" sz="1400" dirty="0" smtClean="0"/>
              <a:t>For example:</a:t>
            </a:r>
          </a:p>
          <a:p>
            <a:r>
              <a:rPr kumimoji="1" lang="en-US" altLang="ja-JP" sz="1400" dirty="0" smtClean="0"/>
              <a:t>When the first unit has jaws at up and right, the second unit has ones at down and left.</a:t>
            </a:r>
            <a:endParaRPr kumimoji="1" lang="ja-JP" altLang="en-US" sz="1400" dirty="0"/>
          </a:p>
        </p:txBody>
      </p:sp>
      <p:cxnSp>
        <p:nvCxnSpPr>
          <p:cNvPr id="7" name="直線矢印コネクタ 6"/>
          <p:cNvCxnSpPr/>
          <p:nvPr/>
        </p:nvCxnSpPr>
        <p:spPr>
          <a:xfrm>
            <a:off x="2795171" y="3135302"/>
            <a:ext cx="724154" cy="98552"/>
          </a:xfrm>
          <a:prstGeom prst="straightConnector1">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rot="347017">
            <a:off x="2780405" y="2770202"/>
            <a:ext cx="838691" cy="369332"/>
          </a:xfrm>
          <a:prstGeom prst="rect">
            <a:avLst/>
          </a:prstGeom>
          <a:noFill/>
          <a:ln>
            <a:noFill/>
          </a:ln>
        </p:spPr>
        <p:txBody>
          <a:bodyPr wrap="none" rtlCol="0">
            <a:spAutoFit/>
          </a:bodyPr>
          <a:lstStyle/>
          <a:p>
            <a:r>
              <a:rPr kumimoji="1" lang="en-US" altLang="ja-JP" b="1" dirty="0" smtClean="0">
                <a:solidFill>
                  <a:schemeClr val="bg1"/>
                </a:solidFill>
                <a:latin typeface="Arial" panose="020B0604020202020204" pitchFamily="34" charset="0"/>
                <a:cs typeface="Arial" panose="020B0604020202020204" pitchFamily="34" charset="0"/>
              </a:rPr>
              <a:t>50 cm</a:t>
            </a:r>
            <a:endParaRPr kumimoji="1" lang="ja-JP"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152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relitzia.j-parc.jp\public\メールから\3-50BT_photos\BTC\PICT0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69" y="324121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trelitzia.j-parc.jp\public\メールから\3-50BT_photos\BTC\PICT0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441" y="144054"/>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67255" y="1340217"/>
            <a:ext cx="3817431" cy="923330"/>
          </a:xfrm>
          <a:prstGeom prst="rect">
            <a:avLst/>
          </a:prstGeom>
          <a:noFill/>
        </p:spPr>
        <p:txBody>
          <a:bodyPr wrap="square" rtlCol="0">
            <a:spAutoFit/>
          </a:bodyPr>
          <a:lstStyle/>
          <a:p>
            <a:r>
              <a:rPr kumimoji="1" lang="en-US" altLang="ja-JP" dirty="0" smtClean="0"/>
              <a:t>Collimator duct is 3,300 mm long.</a:t>
            </a:r>
          </a:p>
          <a:p>
            <a:r>
              <a:rPr kumimoji="1" lang="en-US" altLang="ja-JP" dirty="0" smtClean="0"/>
              <a:t>It is located through two collimator units.</a:t>
            </a:r>
            <a:endParaRPr kumimoji="1" lang="ja-JP" altLang="en-US" dirty="0"/>
          </a:p>
        </p:txBody>
      </p:sp>
    </p:spTree>
    <p:extLst>
      <p:ext uri="{BB962C8B-B14F-4D97-AF65-F5344CB8AC3E}">
        <p14:creationId xmlns:p14="http://schemas.microsoft.com/office/powerpoint/2010/main" val="15041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trelitzia.j-parc.jp\public\メールから\3-50BT_photos\BTC\PICT00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4"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矢印コネクタ 4"/>
          <p:cNvCxnSpPr>
            <a:stCxn id="3" idx="2"/>
          </p:cNvCxnSpPr>
          <p:nvPr/>
        </p:nvCxnSpPr>
        <p:spPr>
          <a:xfrm flipH="1">
            <a:off x="5539080" y="1637522"/>
            <a:ext cx="93073" cy="63904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170566" y="1268190"/>
            <a:ext cx="2923173" cy="369332"/>
          </a:xfrm>
          <a:prstGeom prst="rect">
            <a:avLst/>
          </a:prstGeom>
          <a:solidFill>
            <a:schemeClr val="bg1"/>
          </a:solidFill>
          <a:ln>
            <a:solidFill>
              <a:schemeClr val="tx1"/>
            </a:solidFill>
          </a:ln>
        </p:spPr>
        <p:txBody>
          <a:bodyPr wrap="none" rtlCol="0">
            <a:spAutoFit/>
          </a:bodyPr>
          <a:lstStyle/>
          <a:p>
            <a:r>
              <a:rPr kumimoji="1" lang="en-US" altLang="ja-JP" dirty="0" smtClean="0"/>
              <a:t>Heat sink </a:t>
            </a:r>
            <a:r>
              <a:rPr kumimoji="1" lang="en-US" altLang="ja-JP" dirty="0" smtClean="0"/>
              <a:t>(Cu) at </a:t>
            </a:r>
            <a:r>
              <a:rPr kumimoji="1" lang="en-US" altLang="ja-JP" dirty="0" smtClean="0"/>
              <a:t>jaw position</a:t>
            </a:r>
            <a:endParaRPr kumimoji="1" lang="ja-JP" altLang="en-US" dirty="0"/>
          </a:p>
        </p:txBody>
      </p:sp>
      <p:sp>
        <p:nvSpPr>
          <p:cNvPr id="4" name="テキスト ボックス 3"/>
          <p:cNvSpPr txBox="1"/>
          <p:nvPr/>
        </p:nvSpPr>
        <p:spPr>
          <a:xfrm>
            <a:off x="1403606" y="2001481"/>
            <a:ext cx="2263325" cy="923330"/>
          </a:xfrm>
          <a:prstGeom prst="rect">
            <a:avLst/>
          </a:prstGeom>
          <a:solidFill>
            <a:schemeClr val="bg1"/>
          </a:solidFill>
          <a:ln>
            <a:solidFill>
              <a:schemeClr val="tx1"/>
            </a:solidFill>
          </a:ln>
        </p:spPr>
        <p:txBody>
          <a:bodyPr wrap="square" rtlCol="0">
            <a:spAutoFit/>
          </a:bodyPr>
          <a:lstStyle/>
          <a:p>
            <a:r>
              <a:rPr kumimoji="1" lang="en-US" altLang="ja-JP" dirty="0" smtClean="0"/>
              <a:t>Jaws are cooled from outside of beam duct by water.</a:t>
            </a:r>
            <a:endParaRPr kumimoji="1" lang="ja-JP" altLang="en-US" dirty="0"/>
          </a:p>
        </p:txBody>
      </p:sp>
    </p:spTree>
    <p:extLst>
      <p:ext uri="{BB962C8B-B14F-4D97-AF65-F5344CB8AC3E}">
        <p14:creationId xmlns:p14="http://schemas.microsoft.com/office/powerpoint/2010/main" val="350557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relitzia.j-parc.jp\public\メールから\3-50BT_photos\BTC\P10108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4"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矢印コネクタ 2"/>
          <p:cNvCxnSpPr/>
          <p:nvPr/>
        </p:nvCxnSpPr>
        <p:spPr>
          <a:xfrm>
            <a:off x="1115498" y="4077243"/>
            <a:ext cx="1584594" cy="720270"/>
          </a:xfrm>
          <a:prstGeom prst="straightConnector1">
            <a:avLst/>
          </a:prstGeom>
          <a:ln w="7620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a:off x="3780497" y="2852784"/>
            <a:ext cx="0" cy="1224459"/>
          </a:xfrm>
          <a:prstGeom prst="straightConnector1">
            <a:avLst/>
          </a:prstGeom>
          <a:ln w="7620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998355" y="4943479"/>
            <a:ext cx="1859420" cy="646331"/>
          </a:xfrm>
          <a:prstGeom prst="rect">
            <a:avLst/>
          </a:prstGeom>
          <a:solidFill>
            <a:schemeClr val="bg1"/>
          </a:solidFill>
          <a:ln>
            <a:solidFill>
              <a:schemeClr val="tx1"/>
            </a:solidFill>
          </a:ln>
        </p:spPr>
        <p:txBody>
          <a:bodyPr wrap="none" rtlCol="0">
            <a:spAutoFit/>
          </a:bodyPr>
          <a:lstStyle/>
          <a:p>
            <a:r>
              <a:rPr kumimoji="1" lang="en-US" altLang="ja-JP" dirty="0" smtClean="0"/>
              <a:t>LM guide for</a:t>
            </a:r>
          </a:p>
          <a:p>
            <a:r>
              <a:rPr kumimoji="1" lang="en-US" altLang="ja-JP" dirty="0" smtClean="0"/>
              <a:t>horizontal motion</a:t>
            </a:r>
            <a:endParaRPr kumimoji="1" lang="ja-JP" altLang="en-US" dirty="0"/>
          </a:p>
        </p:txBody>
      </p:sp>
      <p:cxnSp>
        <p:nvCxnSpPr>
          <p:cNvPr id="9" name="直線矢印コネクタ 8"/>
          <p:cNvCxnSpPr>
            <a:stCxn id="8" idx="2"/>
          </p:cNvCxnSpPr>
          <p:nvPr/>
        </p:nvCxnSpPr>
        <p:spPr>
          <a:xfrm>
            <a:off x="3030599" y="2481540"/>
            <a:ext cx="269642" cy="58732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19608" y="1835209"/>
            <a:ext cx="1621982" cy="646331"/>
          </a:xfrm>
          <a:prstGeom prst="rect">
            <a:avLst/>
          </a:prstGeom>
          <a:solidFill>
            <a:schemeClr val="bg1"/>
          </a:solidFill>
          <a:ln>
            <a:solidFill>
              <a:schemeClr val="tx1"/>
            </a:solidFill>
          </a:ln>
        </p:spPr>
        <p:txBody>
          <a:bodyPr wrap="none" rtlCol="0">
            <a:spAutoFit/>
          </a:bodyPr>
          <a:lstStyle/>
          <a:p>
            <a:r>
              <a:rPr kumimoji="1" lang="en-US" altLang="ja-JP" dirty="0" smtClean="0"/>
              <a:t>Gear jack for</a:t>
            </a:r>
          </a:p>
          <a:p>
            <a:r>
              <a:rPr kumimoji="1" lang="en-US" altLang="ja-JP" dirty="0" smtClean="0"/>
              <a:t>Vertical motion</a:t>
            </a:r>
            <a:endParaRPr kumimoji="1" lang="ja-JP" altLang="en-US" dirty="0"/>
          </a:p>
        </p:txBody>
      </p:sp>
      <p:sp>
        <p:nvSpPr>
          <p:cNvPr id="2" name="テキスト ボックス 1"/>
          <p:cNvSpPr txBox="1"/>
          <p:nvPr/>
        </p:nvSpPr>
        <p:spPr>
          <a:xfrm>
            <a:off x="107120" y="115758"/>
            <a:ext cx="3528145" cy="584775"/>
          </a:xfrm>
          <a:prstGeom prst="rect">
            <a:avLst/>
          </a:prstGeom>
          <a:solidFill>
            <a:schemeClr val="bg1"/>
          </a:solidFill>
        </p:spPr>
        <p:txBody>
          <a:bodyPr wrap="none" rtlCol="0">
            <a:spAutoFit/>
          </a:bodyPr>
          <a:lstStyle/>
          <a:p>
            <a:r>
              <a:rPr kumimoji="1" lang="en-US" altLang="ja-JP" sz="3200" b="1" dirty="0" smtClean="0"/>
              <a:t>Jaw Position Shifter</a:t>
            </a:r>
            <a:endParaRPr kumimoji="1" lang="ja-JP" altLang="en-US" sz="3200" b="1" dirty="0"/>
          </a:p>
        </p:txBody>
      </p:sp>
      <p:sp>
        <p:nvSpPr>
          <p:cNvPr id="4" name="テキスト ボックス 3"/>
          <p:cNvSpPr txBox="1"/>
          <p:nvPr/>
        </p:nvSpPr>
        <p:spPr>
          <a:xfrm>
            <a:off x="6038083" y="5949945"/>
            <a:ext cx="2496196" cy="369332"/>
          </a:xfrm>
          <a:prstGeom prst="rect">
            <a:avLst/>
          </a:prstGeom>
          <a:solidFill>
            <a:schemeClr val="bg1"/>
          </a:solidFill>
          <a:ln>
            <a:solidFill>
              <a:schemeClr val="tx1"/>
            </a:solidFill>
          </a:ln>
        </p:spPr>
        <p:txBody>
          <a:bodyPr wrap="none" rtlCol="0">
            <a:spAutoFit/>
          </a:bodyPr>
          <a:lstStyle/>
          <a:p>
            <a:r>
              <a:rPr kumimoji="1" lang="en-US" altLang="ja-JP" dirty="0" smtClean="0"/>
              <a:t>Span: ±12 mm (14 mm)</a:t>
            </a:r>
            <a:endParaRPr kumimoji="1" lang="ja-JP" altLang="en-US" dirty="0"/>
          </a:p>
        </p:txBody>
      </p:sp>
      <p:sp>
        <p:nvSpPr>
          <p:cNvPr id="7" name="テキスト ボックス 6"/>
          <p:cNvSpPr txBox="1"/>
          <p:nvPr/>
        </p:nvSpPr>
        <p:spPr>
          <a:xfrm>
            <a:off x="6229415" y="4797513"/>
            <a:ext cx="2232837" cy="738664"/>
          </a:xfrm>
          <a:prstGeom prst="rect">
            <a:avLst/>
          </a:prstGeom>
          <a:solidFill>
            <a:schemeClr val="bg1"/>
          </a:solidFill>
          <a:ln>
            <a:solidFill>
              <a:schemeClr val="tx1"/>
            </a:solidFill>
          </a:ln>
        </p:spPr>
        <p:txBody>
          <a:bodyPr wrap="square" rtlCol="0">
            <a:spAutoFit/>
          </a:bodyPr>
          <a:lstStyle/>
          <a:p>
            <a:r>
              <a:rPr kumimoji="1" lang="en-US" altLang="ja-JP" sz="1400" dirty="0" smtClean="0"/>
              <a:t>The grease was exchanged for what has strong tolerance for radiation.</a:t>
            </a:r>
            <a:endParaRPr kumimoji="1" lang="ja-JP" altLang="en-US" sz="1400" dirty="0"/>
          </a:p>
        </p:txBody>
      </p:sp>
    </p:spTree>
    <p:extLst>
      <p:ext uri="{BB962C8B-B14F-4D97-AF65-F5344CB8AC3E}">
        <p14:creationId xmlns:p14="http://schemas.microsoft.com/office/powerpoint/2010/main" val="82863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elitzia.j-parc.jp\public\メールから\3-50BT_photos\BTC\PICT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47" y="187785"/>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trelitzia.j-parc.jp\public\メールから\3-50BT_photos\BTC\PICT0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551" y="2932242"/>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492220" y="259812"/>
            <a:ext cx="3474221" cy="461665"/>
          </a:xfrm>
          <a:prstGeom prst="rect">
            <a:avLst/>
          </a:prstGeom>
          <a:noFill/>
        </p:spPr>
        <p:txBody>
          <a:bodyPr wrap="none" rtlCol="0">
            <a:spAutoFit/>
          </a:bodyPr>
          <a:lstStyle/>
          <a:p>
            <a:r>
              <a:rPr kumimoji="1" lang="en-US" altLang="ja-JP" sz="2400" b="1" dirty="0" smtClean="0"/>
              <a:t>Installation of Collimators</a:t>
            </a:r>
            <a:endParaRPr kumimoji="1" lang="ja-JP" altLang="en-US" sz="2400" b="1" dirty="0"/>
          </a:p>
        </p:txBody>
      </p:sp>
      <p:sp>
        <p:nvSpPr>
          <p:cNvPr id="4" name="テキスト ボックス 3"/>
          <p:cNvSpPr txBox="1"/>
          <p:nvPr/>
        </p:nvSpPr>
        <p:spPr>
          <a:xfrm>
            <a:off x="5492220" y="1124136"/>
            <a:ext cx="3512331" cy="1477328"/>
          </a:xfrm>
          <a:prstGeom prst="rect">
            <a:avLst/>
          </a:prstGeom>
          <a:noFill/>
        </p:spPr>
        <p:txBody>
          <a:bodyPr wrap="square" rtlCol="0">
            <a:spAutoFit/>
          </a:bodyPr>
          <a:lstStyle/>
          <a:p>
            <a:r>
              <a:rPr kumimoji="1" lang="en-US" altLang="ja-JP" dirty="0" smtClean="0"/>
              <a:t>The central blocks of two units are joined and carried as one part by 10 t crane.</a:t>
            </a:r>
          </a:p>
          <a:p>
            <a:r>
              <a:rPr kumimoji="1" lang="en-US" altLang="ja-JP" dirty="0" smtClean="0"/>
              <a:t>It is removable when something became wrong.</a:t>
            </a:r>
          </a:p>
        </p:txBody>
      </p:sp>
    </p:spTree>
    <p:extLst>
      <p:ext uri="{BB962C8B-B14F-4D97-AF65-F5344CB8AC3E}">
        <p14:creationId xmlns:p14="http://schemas.microsoft.com/office/powerpoint/2010/main" val="181382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relitzia.j-parc.jp\public\メールから\3-50BT_photos\BTC\PICT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47" y="187785"/>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trelitzia.j-parc.jp\public\メールから\3-50BT_photos\BTC\PICT0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551" y="2852784"/>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013334" y="908055"/>
            <a:ext cx="1948995" cy="584775"/>
          </a:xfrm>
          <a:prstGeom prst="rect">
            <a:avLst/>
          </a:prstGeom>
          <a:noFill/>
        </p:spPr>
        <p:txBody>
          <a:bodyPr wrap="none" rtlCol="0">
            <a:spAutoFit/>
          </a:bodyPr>
          <a:lstStyle/>
          <a:p>
            <a:r>
              <a:rPr kumimoji="1" lang="en-US" altLang="ja-JP" sz="3200" b="1" dirty="0" smtClean="0"/>
              <a:t>Continued</a:t>
            </a:r>
            <a:endParaRPr kumimoji="1" lang="ja-JP" altLang="en-US" sz="3200" b="1" dirty="0"/>
          </a:p>
        </p:txBody>
      </p:sp>
      <p:sp>
        <p:nvSpPr>
          <p:cNvPr id="3" name="テキスト ボックス 2"/>
          <p:cNvSpPr txBox="1"/>
          <p:nvPr/>
        </p:nvSpPr>
        <p:spPr>
          <a:xfrm>
            <a:off x="251174" y="4581432"/>
            <a:ext cx="3457296" cy="1477328"/>
          </a:xfrm>
          <a:prstGeom prst="rect">
            <a:avLst/>
          </a:prstGeom>
          <a:noFill/>
        </p:spPr>
        <p:txBody>
          <a:bodyPr wrap="square" rtlCol="0">
            <a:spAutoFit/>
          </a:bodyPr>
          <a:lstStyle/>
          <a:p>
            <a:r>
              <a:rPr kumimoji="1" lang="en-US" altLang="ja-JP" dirty="0" smtClean="0"/>
              <a:t>Additional shields are installed at</a:t>
            </a:r>
            <a:r>
              <a:rPr kumimoji="1" lang="ja-JP" altLang="en-US" dirty="0" smtClean="0"/>
              <a:t> </a:t>
            </a:r>
            <a:r>
              <a:rPr kumimoji="1" lang="en-US" altLang="ja-JP" dirty="0" smtClean="0"/>
              <a:t>the front and top positions.</a:t>
            </a:r>
          </a:p>
          <a:p>
            <a:r>
              <a:rPr kumimoji="1" lang="en-US" altLang="ja-JP" dirty="0" smtClean="0"/>
              <a:t>The weight is limited by the crane. The thickness of the shield of central block become 30 cm.</a:t>
            </a:r>
          </a:p>
        </p:txBody>
      </p:sp>
    </p:spTree>
    <p:extLst>
      <p:ext uri="{BB962C8B-B14F-4D97-AF65-F5344CB8AC3E}">
        <p14:creationId xmlns:p14="http://schemas.microsoft.com/office/powerpoint/2010/main" val="125650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6880420"/>
              </p:ext>
            </p:extLst>
          </p:nvPr>
        </p:nvGraphicFramePr>
        <p:xfrm>
          <a:off x="3420362" y="413391"/>
          <a:ext cx="2752725" cy="1885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a:graphicFrameLocks/>
          </p:cNvGraphicFramePr>
          <p:nvPr>
            <p:extLst>
              <p:ext uri="{D42A27DB-BD31-4B8C-83A1-F6EECF244321}">
                <p14:modId xmlns:p14="http://schemas.microsoft.com/office/powerpoint/2010/main" val="2846841053"/>
              </p:ext>
            </p:extLst>
          </p:nvPr>
        </p:nvGraphicFramePr>
        <p:xfrm>
          <a:off x="6353155" y="2420622"/>
          <a:ext cx="2733675" cy="1885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a:graphicFrameLocks/>
          </p:cNvGraphicFramePr>
          <p:nvPr>
            <p:extLst>
              <p:ext uri="{D42A27DB-BD31-4B8C-83A1-F6EECF244321}">
                <p14:modId xmlns:p14="http://schemas.microsoft.com/office/powerpoint/2010/main" val="4207555038"/>
              </p:ext>
            </p:extLst>
          </p:nvPr>
        </p:nvGraphicFramePr>
        <p:xfrm>
          <a:off x="6353155" y="4388333"/>
          <a:ext cx="2733675" cy="188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グラフ 4"/>
          <p:cNvGraphicFramePr>
            <a:graphicFrameLocks/>
          </p:cNvGraphicFramePr>
          <p:nvPr>
            <p:extLst>
              <p:ext uri="{D42A27DB-BD31-4B8C-83A1-F6EECF244321}">
                <p14:modId xmlns:p14="http://schemas.microsoft.com/office/powerpoint/2010/main" val="1613372964"/>
              </p:ext>
            </p:extLst>
          </p:nvPr>
        </p:nvGraphicFramePr>
        <p:xfrm>
          <a:off x="6348392" y="403866"/>
          <a:ext cx="2743200" cy="18954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グラフ 6"/>
          <p:cNvGraphicFramePr>
            <a:graphicFrameLocks/>
          </p:cNvGraphicFramePr>
          <p:nvPr>
            <p:extLst>
              <p:ext uri="{D42A27DB-BD31-4B8C-83A1-F6EECF244321}">
                <p14:modId xmlns:p14="http://schemas.microsoft.com/office/powerpoint/2010/main" val="3245819757"/>
              </p:ext>
            </p:extLst>
          </p:nvPr>
        </p:nvGraphicFramePr>
        <p:xfrm>
          <a:off x="3429887" y="2420622"/>
          <a:ext cx="2733675" cy="18859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グラフ 7"/>
          <p:cNvGraphicFramePr>
            <a:graphicFrameLocks/>
          </p:cNvGraphicFramePr>
          <p:nvPr>
            <p:extLst>
              <p:ext uri="{D42A27DB-BD31-4B8C-83A1-F6EECF244321}">
                <p14:modId xmlns:p14="http://schemas.microsoft.com/office/powerpoint/2010/main" val="833633084"/>
              </p:ext>
            </p:extLst>
          </p:nvPr>
        </p:nvGraphicFramePr>
        <p:xfrm>
          <a:off x="3429887" y="4388333"/>
          <a:ext cx="2733675" cy="1885950"/>
        </p:xfrm>
        <a:graphic>
          <a:graphicData uri="http://schemas.openxmlformats.org/drawingml/2006/chart">
            <c:chart xmlns:c="http://schemas.openxmlformats.org/drawingml/2006/chart" xmlns:r="http://schemas.openxmlformats.org/officeDocument/2006/relationships" r:id="rId7"/>
          </a:graphicData>
        </a:graphic>
      </p:graphicFrame>
      <p:sp>
        <p:nvSpPr>
          <p:cNvPr id="6" name="テキスト ボックス 5"/>
          <p:cNvSpPr txBox="1"/>
          <p:nvPr/>
        </p:nvSpPr>
        <p:spPr>
          <a:xfrm>
            <a:off x="107120" y="115758"/>
            <a:ext cx="3529323" cy="1569660"/>
          </a:xfrm>
          <a:prstGeom prst="rect">
            <a:avLst/>
          </a:prstGeom>
          <a:noFill/>
        </p:spPr>
        <p:txBody>
          <a:bodyPr wrap="square" rtlCol="0">
            <a:spAutoFit/>
          </a:bodyPr>
          <a:lstStyle/>
          <a:p>
            <a:r>
              <a:rPr kumimoji="1" lang="en-US" altLang="ja-JP" sz="3200" b="1" dirty="0"/>
              <a:t>Calibration of Collimator Position by </a:t>
            </a:r>
            <a:r>
              <a:rPr kumimoji="1" lang="en-US" altLang="ja-JP" sz="3200" b="1" dirty="0" smtClean="0"/>
              <a:t>AIC Monitor</a:t>
            </a:r>
            <a:endParaRPr kumimoji="1" lang="ja-JP" altLang="en-US" sz="3200" b="1" dirty="0"/>
          </a:p>
        </p:txBody>
      </p:sp>
      <p:sp>
        <p:nvSpPr>
          <p:cNvPr id="9" name="テキスト ボックス 8"/>
          <p:cNvSpPr txBox="1"/>
          <p:nvPr/>
        </p:nvSpPr>
        <p:spPr>
          <a:xfrm>
            <a:off x="179146" y="2788406"/>
            <a:ext cx="3241216" cy="2862322"/>
          </a:xfrm>
          <a:prstGeom prst="rect">
            <a:avLst/>
          </a:prstGeom>
          <a:noFill/>
        </p:spPr>
        <p:txBody>
          <a:bodyPr wrap="square" rtlCol="0">
            <a:spAutoFit/>
          </a:bodyPr>
          <a:lstStyle/>
          <a:p>
            <a:r>
              <a:rPr kumimoji="1" lang="en-US" altLang="ja-JP" dirty="0"/>
              <a:t>The AIC (Air Ionization Chamber) </a:t>
            </a:r>
            <a:r>
              <a:rPr kumimoji="1" lang="en-US" altLang="ja-JP" dirty="0" smtClean="0"/>
              <a:t>monitor covers </a:t>
            </a:r>
            <a:r>
              <a:rPr kumimoji="1" lang="en-US" altLang="ja-JP" dirty="0"/>
              <a:t>the collimator area. Beam </a:t>
            </a:r>
            <a:r>
              <a:rPr kumimoji="1" lang="en-US" altLang="ja-JP" dirty="0" smtClean="0"/>
              <a:t>loss measured by long AIC monitor is plotted , inserting collimators. The beam size is not large. Some units are used in the edge of the range.</a:t>
            </a:r>
          </a:p>
          <a:p>
            <a:endParaRPr kumimoji="1" lang="en-US" altLang="ja-JP" dirty="0" smtClean="0"/>
          </a:p>
          <a:p>
            <a:r>
              <a:rPr kumimoji="1" lang="en-US" altLang="ja-JP" dirty="0" smtClean="0"/>
              <a:t>The balanced unit positions are calculated based on these data.</a:t>
            </a:r>
          </a:p>
        </p:txBody>
      </p:sp>
      <p:sp>
        <p:nvSpPr>
          <p:cNvPr id="10" name="テキスト ボックス 9"/>
          <p:cNvSpPr txBox="1"/>
          <p:nvPr/>
        </p:nvSpPr>
        <p:spPr>
          <a:xfrm>
            <a:off x="611309" y="2058939"/>
            <a:ext cx="1464888" cy="369332"/>
          </a:xfrm>
          <a:prstGeom prst="rect">
            <a:avLst/>
          </a:prstGeom>
          <a:noFill/>
          <a:ln>
            <a:solidFill>
              <a:schemeClr val="tx1"/>
            </a:solidFill>
          </a:ln>
        </p:spPr>
        <p:txBody>
          <a:bodyPr wrap="none" rtlCol="0">
            <a:spAutoFit/>
          </a:bodyPr>
          <a:lstStyle/>
          <a:p>
            <a:r>
              <a:rPr kumimoji="1" lang="en-US" altLang="ja-JP" dirty="0" smtClean="0"/>
              <a:t>Vertical plane</a:t>
            </a:r>
            <a:endParaRPr kumimoji="1" lang="ja-JP" altLang="en-US" dirty="0"/>
          </a:p>
        </p:txBody>
      </p:sp>
      <p:sp>
        <p:nvSpPr>
          <p:cNvPr id="11" name="テキスト ボックス 10"/>
          <p:cNvSpPr txBox="1"/>
          <p:nvPr/>
        </p:nvSpPr>
        <p:spPr>
          <a:xfrm>
            <a:off x="5076983" y="6372910"/>
            <a:ext cx="2585964" cy="369332"/>
          </a:xfrm>
          <a:prstGeom prst="rect">
            <a:avLst/>
          </a:prstGeom>
          <a:noFill/>
        </p:spPr>
        <p:txBody>
          <a:bodyPr wrap="none" rtlCol="0">
            <a:spAutoFit/>
          </a:bodyPr>
          <a:lstStyle/>
          <a:p>
            <a:r>
              <a:rPr kumimoji="1" lang="en-US" altLang="ja-JP" dirty="0" smtClean="0"/>
              <a:t>Jaw position [x0.001 mm]</a:t>
            </a:r>
            <a:endParaRPr kumimoji="1" lang="ja-JP" altLang="en-US" dirty="0"/>
          </a:p>
        </p:txBody>
      </p:sp>
      <p:sp>
        <p:nvSpPr>
          <p:cNvPr id="12" name="テキスト ボックス 11"/>
          <p:cNvSpPr txBox="1"/>
          <p:nvPr/>
        </p:nvSpPr>
        <p:spPr>
          <a:xfrm>
            <a:off x="7814009" y="1124136"/>
            <a:ext cx="1101776" cy="276999"/>
          </a:xfrm>
          <a:prstGeom prst="rect">
            <a:avLst/>
          </a:prstGeom>
          <a:solidFill>
            <a:schemeClr val="bg1"/>
          </a:solidFill>
        </p:spPr>
        <p:txBody>
          <a:bodyPr wrap="none" rtlCol="0">
            <a:spAutoFit/>
          </a:bodyPr>
          <a:lstStyle/>
          <a:p>
            <a:r>
              <a:rPr kumimoji="1" lang="en-US" altLang="ja-JP" sz="1200" dirty="0"/>
              <a:t>m</a:t>
            </a:r>
            <a:r>
              <a:rPr kumimoji="1" lang="en-US" altLang="ja-JP" sz="1200" dirty="0" smtClean="0"/>
              <a:t>isalignment?</a:t>
            </a:r>
            <a:endParaRPr kumimoji="1" lang="ja-JP" altLang="en-US" sz="1200" dirty="0"/>
          </a:p>
        </p:txBody>
      </p:sp>
      <p:cxnSp>
        <p:nvCxnSpPr>
          <p:cNvPr id="14" name="直線矢印コネクタ 13"/>
          <p:cNvCxnSpPr/>
          <p:nvPr/>
        </p:nvCxnSpPr>
        <p:spPr>
          <a:xfrm flipH="1">
            <a:off x="8246171" y="1401135"/>
            <a:ext cx="72027" cy="51529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91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47" y="3284946"/>
            <a:ext cx="87153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矢印コネクタ 6"/>
          <p:cNvCxnSpPr/>
          <p:nvPr/>
        </p:nvCxnSpPr>
        <p:spPr>
          <a:xfrm>
            <a:off x="3098388" y="2631848"/>
            <a:ext cx="0" cy="158944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284654" y="2626993"/>
            <a:ext cx="0" cy="158944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3492389" y="2631848"/>
            <a:ext cx="0" cy="158944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3691537" y="2631848"/>
            <a:ext cx="0" cy="158944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886390" y="2631848"/>
            <a:ext cx="0" cy="158944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085538" y="2631848"/>
            <a:ext cx="0" cy="158944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661931" y="1916433"/>
            <a:ext cx="1865126" cy="646331"/>
          </a:xfrm>
          <a:prstGeom prst="rect">
            <a:avLst/>
          </a:prstGeom>
          <a:noFill/>
        </p:spPr>
        <p:txBody>
          <a:bodyPr wrap="none" rtlCol="0">
            <a:spAutoFit/>
          </a:bodyPr>
          <a:lstStyle/>
          <a:p>
            <a:r>
              <a:rPr kumimoji="1" lang="en-US" altLang="ja-JP" dirty="0" smtClean="0"/>
              <a:t>Six collimator sets</a:t>
            </a:r>
          </a:p>
          <a:p>
            <a:r>
              <a:rPr kumimoji="1" lang="en-US" altLang="ja-JP" dirty="0"/>
              <a:t>a</a:t>
            </a:r>
            <a:r>
              <a:rPr kumimoji="1" lang="en-US" altLang="ja-JP" dirty="0" smtClean="0"/>
              <a:t>re located here!</a:t>
            </a:r>
            <a:endParaRPr kumimoji="1" lang="ja-JP" altLang="en-US" dirty="0"/>
          </a:p>
        </p:txBody>
      </p:sp>
      <p:sp>
        <p:nvSpPr>
          <p:cNvPr id="9" name="テキスト ボックス 8"/>
          <p:cNvSpPr txBox="1"/>
          <p:nvPr/>
        </p:nvSpPr>
        <p:spPr>
          <a:xfrm>
            <a:off x="2373139" y="5733864"/>
            <a:ext cx="4546886" cy="369332"/>
          </a:xfrm>
          <a:prstGeom prst="rect">
            <a:avLst/>
          </a:prstGeom>
          <a:noFill/>
        </p:spPr>
        <p:txBody>
          <a:bodyPr wrap="none" rtlCol="0">
            <a:spAutoFit/>
          </a:bodyPr>
          <a:lstStyle/>
          <a:p>
            <a:r>
              <a:rPr kumimoji="1" lang="en-US" altLang="ja-JP" b="1" dirty="0" smtClean="0"/>
              <a:t>Loss monitor signal with the typical operation</a:t>
            </a:r>
            <a:endParaRPr kumimoji="1" lang="ja-JP" altLang="en-US" b="1" dirty="0"/>
          </a:p>
        </p:txBody>
      </p:sp>
      <p:sp>
        <p:nvSpPr>
          <p:cNvPr id="16" name="テキスト ボックス 15"/>
          <p:cNvSpPr txBox="1"/>
          <p:nvPr/>
        </p:nvSpPr>
        <p:spPr>
          <a:xfrm>
            <a:off x="6945815" y="2924811"/>
            <a:ext cx="1300356" cy="369332"/>
          </a:xfrm>
          <a:prstGeom prst="rect">
            <a:avLst/>
          </a:prstGeom>
          <a:noFill/>
        </p:spPr>
        <p:txBody>
          <a:bodyPr wrap="none" rtlCol="0">
            <a:spAutoFit/>
          </a:bodyPr>
          <a:lstStyle/>
          <a:p>
            <a:r>
              <a:rPr kumimoji="1" lang="en-US" altLang="ja-JP" dirty="0" smtClean="0"/>
              <a:t>09/05/2014</a:t>
            </a:r>
            <a:endParaRPr kumimoji="1" lang="ja-JP" altLang="en-US" dirty="0"/>
          </a:p>
        </p:txBody>
      </p:sp>
      <p:sp>
        <p:nvSpPr>
          <p:cNvPr id="15" name="テキスト ボックス 14"/>
          <p:cNvSpPr txBox="1"/>
          <p:nvPr/>
        </p:nvSpPr>
        <p:spPr>
          <a:xfrm>
            <a:off x="107120" y="115758"/>
            <a:ext cx="5690133" cy="584775"/>
          </a:xfrm>
          <a:prstGeom prst="rect">
            <a:avLst/>
          </a:prstGeom>
          <a:noFill/>
        </p:spPr>
        <p:txBody>
          <a:bodyPr wrap="square" rtlCol="0">
            <a:spAutoFit/>
          </a:bodyPr>
          <a:lstStyle/>
          <a:p>
            <a:r>
              <a:rPr kumimoji="1" lang="en-US" altLang="ja-JP" sz="3200" b="1" dirty="0" smtClean="0"/>
              <a:t>Beam Losses by Collimator Jaws</a:t>
            </a:r>
            <a:endParaRPr kumimoji="1" lang="ja-JP" altLang="en-US" sz="3200" b="1" dirty="0"/>
          </a:p>
        </p:txBody>
      </p:sp>
      <p:sp>
        <p:nvSpPr>
          <p:cNvPr id="2" name="テキスト ボックス 1"/>
          <p:cNvSpPr txBox="1"/>
          <p:nvPr/>
        </p:nvSpPr>
        <p:spPr>
          <a:xfrm>
            <a:off x="1115498" y="1054021"/>
            <a:ext cx="5709127" cy="646331"/>
          </a:xfrm>
          <a:prstGeom prst="rect">
            <a:avLst/>
          </a:prstGeom>
          <a:noFill/>
          <a:ln>
            <a:solidFill>
              <a:schemeClr val="tx1"/>
            </a:solidFill>
          </a:ln>
        </p:spPr>
        <p:txBody>
          <a:bodyPr wrap="none" rtlCol="0">
            <a:spAutoFit/>
          </a:bodyPr>
          <a:lstStyle/>
          <a:p>
            <a:r>
              <a:rPr kumimoji="1" lang="en-US" altLang="ja-JP" dirty="0" smtClean="0"/>
              <a:t>Measured beam loss with 2.8 x 10^13 protons/batch beam</a:t>
            </a:r>
          </a:p>
          <a:p>
            <a:r>
              <a:rPr kumimoji="1" lang="en-US" altLang="ja-JP" dirty="0" smtClean="0"/>
              <a:t>(equivalent to 213kW in Main ring)</a:t>
            </a:r>
            <a:endParaRPr kumimoji="1" lang="ja-JP" altLang="en-US" dirty="0"/>
          </a:p>
        </p:txBody>
      </p:sp>
    </p:spTree>
    <p:extLst>
      <p:ext uri="{BB962C8B-B14F-4D97-AF65-F5344CB8AC3E}">
        <p14:creationId xmlns:p14="http://schemas.microsoft.com/office/powerpoint/2010/main" val="684048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絵 1"/>
          <p:cNvPicPr>
            <a:picLocks noChangeAspect="1"/>
          </p:cNvPicPr>
          <p:nvPr/>
        </p:nvPicPr>
        <p:blipFill rotWithShape="1">
          <a:blip r:embed="rId2">
            <a:lum/>
          </a:blip>
          <a:srcRect/>
          <a:stretch>
            <a:fillRect/>
          </a:stretch>
        </p:blipFill>
        <p:spPr>
          <a:xfrm>
            <a:off x="652768" y="954501"/>
            <a:ext cx="8033219" cy="5736666"/>
          </a:xfrm>
          <a:prstGeom prst="rect">
            <a:avLst/>
          </a:prstGeom>
          <a:noFill/>
          <a:ln w="25400" cap="flat" cmpd="sng" algn="ctr">
            <a:noFill/>
            <a:prstDash val="solid"/>
            <a:round/>
          </a:ln>
        </p:spPr>
      </p:pic>
      <p:sp>
        <p:nvSpPr>
          <p:cNvPr id="3" name="四角形 2"/>
          <p:cNvSpPr/>
          <p:nvPr/>
        </p:nvSpPr>
        <p:spPr>
          <a:xfrm>
            <a:off x="2930282" y="1761318"/>
            <a:ext cx="2499849" cy="371638"/>
          </a:xfrm>
          <a:prstGeom prst="rect">
            <a:avLst/>
          </a:prstGeom>
          <a:noFill/>
          <a:ln w="25400" cap="flat" cmpd="sng" algn="ctr">
            <a:noFill/>
            <a:prstDash val="solid"/>
            <a:round/>
          </a:ln>
        </p:spPr>
        <p:txBody>
          <a:bodyPr vert="horz" wrap="squar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b="1" spc="5" dirty="0" smtClean="0">
                <a:latin typeface="Calibri"/>
                <a:ea typeface="ＭＳ Ｐゴシック"/>
                <a:sym typeface="Wingdings"/>
              </a:rPr>
              <a:t>ZX-plane cross section</a:t>
            </a:r>
            <a:endParaRPr lang="ja-JP" altLang="en-US" sz="1800" b="1" i="0" spc="5" dirty="0">
              <a:solidFill>
                <a:schemeClr val="tx1"/>
              </a:solidFill>
              <a:latin typeface="Calibri"/>
              <a:ea typeface="ＭＳ Ｐゴシック"/>
              <a:sym typeface="Wingdings"/>
            </a:endParaRPr>
          </a:p>
        </p:txBody>
      </p:sp>
      <p:sp>
        <p:nvSpPr>
          <p:cNvPr id="4" name="四角形 3"/>
          <p:cNvSpPr/>
          <p:nvPr/>
        </p:nvSpPr>
        <p:spPr>
          <a:xfrm>
            <a:off x="1422812" y="3222534"/>
            <a:ext cx="412956" cy="371638"/>
          </a:xfrm>
          <a:prstGeom prst="rect">
            <a:avLst/>
          </a:prstGeom>
          <a:noFill/>
          <a:ln w="25400" cap="flat" cmpd="sng" algn="ctr">
            <a:noFill/>
            <a:prstDash val="solid"/>
            <a:round/>
          </a:ln>
        </p:spPr>
        <p:txBody>
          <a:bodyPr vert="horz" wrap="non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pc="5" dirty="0" smtClean="0">
                <a:latin typeface="Calibri"/>
                <a:ea typeface="ＭＳ Ｐゴシック"/>
                <a:sym typeface="Wingdings"/>
              </a:rPr>
              <a:t>Ta</a:t>
            </a:r>
            <a:endParaRPr lang="ja-JP" altLang="en-US" sz="1800" b="0" i="0" spc="5" dirty="0">
              <a:solidFill>
                <a:schemeClr val="tx1"/>
              </a:solidFill>
              <a:latin typeface="Calibri"/>
              <a:ea typeface="ＭＳ Ｐゴシック"/>
              <a:sym typeface="Wingdings"/>
            </a:endParaRPr>
          </a:p>
        </p:txBody>
      </p:sp>
      <p:sp>
        <p:nvSpPr>
          <p:cNvPr id="5" name="四角形 4"/>
          <p:cNvSpPr/>
          <p:nvPr/>
        </p:nvSpPr>
        <p:spPr>
          <a:xfrm>
            <a:off x="2930282" y="2930282"/>
            <a:ext cx="403408" cy="368455"/>
          </a:xfrm>
          <a:prstGeom prst="rect">
            <a:avLst/>
          </a:prstGeom>
          <a:noFill/>
          <a:ln w="25400" cap="flat" cmpd="sng" algn="ctr">
            <a:noFill/>
            <a:prstDash val="solid"/>
            <a:round/>
          </a:ln>
        </p:spPr>
        <p:txBody>
          <a:bodyPr vert="horz" wrap="non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pc="5" dirty="0" smtClean="0">
                <a:latin typeface="Calibri"/>
                <a:ea typeface="ＭＳ Ｐゴシック"/>
                <a:sym typeface="Wingdings"/>
              </a:rPr>
              <a:t>Fe</a:t>
            </a:r>
            <a:endParaRPr lang="ja-JP" altLang="en-US" sz="1800" b="0" i="0" spc="5" dirty="0">
              <a:solidFill>
                <a:schemeClr val="tx1"/>
              </a:solidFill>
              <a:latin typeface="Calibri"/>
              <a:ea typeface="ＭＳ Ｐゴシック"/>
              <a:sym typeface="Wingdings"/>
            </a:endParaRPr>
          </a:p>
        </p:txBody>
      </p:sp>
      <p:sp>
        <p:nvSpPr>
          <p:cNvPr id="6" name="四角形 5"/>
          <p:cNvSpPr/>
          <p:nvPr/>
        </p:nvSpPr>
        <p:spPr>
          <a:xfrm>
            <a:off x="2698277" y="5085621"/>
            <a:ext cx="2522760" cy="411785"/>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pc="5" dirty="0" smtClean="0">
                <a:latin typeface="Arial"/>
                <a:ea typeface="ＭＳ Ｐゴシック"/>
                <a:sym typeface="Wingdings"/>
              </a:rPr>
              <a:t>Assuming </a:t>
            </a:r>
            <a:r>
              <a:rPr lang="ja-JP" altLang="en-US" i="0" spc="5" dirty="0" smtClean="0">
                <a:solidFill>
                  <a:schemeClr val="tx1"/>
                </a:solidFill>
                <a:latin typeface="Arial"/>
                <a:ea typeface="ＭＳ Ｐゴシック"/>
                <a:sym typeface="Wingdings"/>
              </a:rPr>
              <a:t>500 </a:t>
            </a:r>
            <a:r>
              <a:rPr lang="ja-JP" altLang="en-US" i="0" spc="5" dirty="0">
                <a:solidFill>
                  <a:schemeClr val="tx1"/>
                </a:solidFill>
                <a:latin typeface="Arial"/>
                <a:ea typeface="ＭＳ Ｐゴシック"/>
                <a:sym typeface="Wingdings"/>
              </a:rPr>
              <a:t>W </a:t>
            </a:r>
            <a:r>
              <a:rPr lang="en-US" altLang="ja-JP" i="0" spc="5" dirty="0" smtClean="0">
                <a:solidFill>
                  <a:schemeClr val="tx1"/>
                </a:solidFill>
                <a:latin typeface="Arial"/>
                <a:ea typeface="ＭＳ Ｐゴシック"/>
                <a:sym typeface="Wingdings"/>
              </a:rPr>
              <a:t>loss</a:t>
            </a:r>
            <a:endParaRPr lang="ja-JP" altLang="en-US" i="0" spc="5" dirty="0">
              <a:solidFill>
                <a:schemeClr val="tx1"/>
              </a:solidFill>
              <a:latin typeface="Arial"/>
              <a:ea typeface="ＭＳ Ｐゴシック"/>
              <a:sym typeface="Wingdings"/>
            </a:endParaRPr>
          </a:p>
        </p:txBody>
      </p:sp>
      <p:sp>
        <p:nvSpPr>
          <p:cNvPr id="7" name="四角形 6"/>
          <p:cNvSpPr/>
          <p:nvPr/>
        </p:nvSpPr>
        <p:spPr>
          <a:xfrm>
            <a:off x="7075535" y="5808135"/>
            <a:ext cx="1607269" cy="649585"/>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800" b="1" i="0" spc="5">
                <a:solidFill>
                  <a:schemeClr val="tx1"/>
                </a:solidFill>
                <a:latin typeface="Arial"/>
                <a:ea typeface="ＭＳ Ｐゴシック"/>
                <a:sym typeface="Wingdings"/>
              </a:rPr>
              <a:t>2009 5/25</a:t>
            </a:r>
          </a:p>
          <a:p>
            <a:pPr marL="0" lvl="0" indent="0" algn="l" defTabSz="900112">
              <a:lnSpc>
                <a:spcPct val="100000"/>
              </a:lnSpc>
              <a:spcBef>
                <a:spcPct val="0"/>
              </a:spcBef>
              <a:spcAft>
                <a:spcPct val="0"/>
              </a:spcAft>
              <a:buClr>
                <a:srgbClr val="000000">
                  <a:alpha val="100000"/>
                </a:srgbClr>
              </a:buClr>
              <a:buSzPct val="100000"/>
              <a:buNone/>
            </a:pPr>
            <a:r>
              <a:rPr lang="ja-JP" altLang="en-US" sz="1800" b="1" i="0" spc="5">
                <a:solidFill>
                  <a:schemeClr val="tx1"/>
                </a:solidFill>
                <a:latin typeface="Arial"/>
                <a:ea typeface="ＭＳ Ｐゴシック"/>
                <a:sym typeface="Wingdings"/>
              </a:rPr>
              <a:t>M. Hagiwara</a:t>
            </a:r>
          </a:p>
        </p:txBody>
      </p:sp>
      <p:sp>
        <p:nvSpPr>
          <p:cNvPr id="8" name="フッタプレースホルダー 4"/>
          <p:cNvSpPr>
            <a:spLocks noGrp="1"/>
          </p:cNvSpPr>
          <p:nvPr>
            <p:ph type="ftr" sz="quarter" idx="11"/>
          </p:nvPr>
        </p:nvSpPr>
        <p:spPr/>
        <p:txBody>
          <a:bodyPr/>
          <a:lstStyle/>
          <a:p>
            <a:pPr marL="450000" lvl="0" indent="-450000" algn="ctr" defTabSz="900111">
              <a:lnSpc>
                <a:spcPct val="110000"/>
              </a:lnSpc>
              <a:spcBef>
                <a:spcPct val="0"/>
              </a:spcBef>
              <a:spcAft>
                <a:spcPct val="0"/>
              </a:spcAft>
              <a:buClr>
                <a:srgbClr val="000000">
                  <a:alpha val="100000"/>
                </a:srgbClr>
              </a:buClr>
              <a:buSzPct val="100000"/>
              <a:buNone/>
            </a:pPr>
            <a:r>
              <a:rPr lang="ja-JP" altLang="en-US" sz="1400" b="0" i="0" spc="5">
                <a:solidFill>
                  <a:schemeClr val="tx1"/>
                </a:solidFill>
                <a:latin typeface="Arial"/>
                <a:ea typeface="ＭＳ Ｐゴシック"/>
                <a:sym typeface="Wingdings"/>
              </a:rPr>
              <a:t> </a:t>
            </a:r>
          </a:p>
        </p:txBody>
      </p:sp>
      <p:sp>
        <p:nvSpPr>
          <p:cNvPr id="9" name="テキスト ボックス 8"/>
          <p:cNvSpPr txBox="1"/>
          <p:nvPr/>
        </p:nvSpPr>
        <p:spPr>
          <a:xfrm>
            <a:off x="545601" y="230309"/>
            <a:ext cx="8054386" cy="461665"/>
          </a:xfrm>
          <a:prstGeom prst="rect">
            <a:avLst/>
          </a:prstGeom>
          <a:noFill/>
        </p:spPr>
        <p:txBody>
          <a:bodyPr wrap="square" rtlCol="0">
            <a:spAutoFit/>
          </a:bodyPr>
          <a:lstStyle/>
          <a:p>
            <a:r>
              <a:rPr kumimoji="1" lang="en-US" altLang="ja-JP" sz="2400" b="1" dirty="0" smtClean="0"/>
              <a:t>Residual Radiation Estimation for the Hands-on-maintenance</a:t>
            </a:r>
            <a:endParaRPr kumimoji="1" lang="ja-JP" altLang="en-US" sz="2400" b="1" dirty="0"/>
          </a:p>
        </p:txBody>
      </p:sp>
    </p:spTree>
    <p:extLst>
      <p:ext uri="{BB962C8B-B14F-4D97-AF65-F5344CB8AC3E}">
        <p14:creationId xmlns:p14="http://schemas.microsoft.com/office/powerpoint/2010/main" val="7330171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絵 1"/>
          <p:cNvPicPr>
            <a:picLocks noChangeAspect="1"/>
          </p:cNvPicPr>
          <p:nvPr/>
        </p:nvPicPr>
        <p:blipFill rotWithShape="1">
          <a:blip r:embed="rId3">
            <a:lum/>
          </a:blip>
          <a:srcRect/>
          <a:stretch>
            <a:fillRect/>
          </a:stretch>
        </p:blipFill>
        <p:spPr>
          <a:xfrm>
            <a:off x="1" y="0"/>
            <a:ext cx="9144984" cy="6854772"/>
          </a:xfrm>
          <a:prstGeom prst="rect">
            <a:avLst/>
          </a:prstGeom>
          <a:noFill/>
          <a:ln w="25400" cap="flat" cmpd="sng" algn="ctr">
            <a:noFill/>
            <a:prstDash val="solid"/>
            <a:round/>
          </a:ln>
        </p:spPr>
      </p:pic>
      <p:grpSp>
        <p:nvGrpSpPr>
          <p:cNvPr id="3" name="グループ化 2"/>
          <p:cNvGrpSpPr/>
          <p:nvPr/>
        </p:nvGrpSpPr>
        <p:grpSpPr>
          <a:xfrm>
            <a:off x="184223" y="2200279"/>
            <a:ext cx="6701115" cy="885804"/>
            <a:chOff x="184255" y="2201298"/>
            <a:chExt cx="6702278" cy="886214"/>
          </a:xfrm>
        </p:grpSpPr>
        <p:sp>
          <p:nvSpPr>
            <p:cNvPr id="4" name="フリーフォーム 3"/>
            <p:cNvSpPr/>
            <p:nvPr/>
          </p:nvSpPr>
          <p:spPr>
            <a:xfrm>
              <a:off x="1637476" y="2700911"/>
              <a:ext cx="5249058" cy="386602"/>
            </a:xfrm>
            <a:custGeom>
              <a:avLst/>
              <a:gdLst/>
              <a:ahLst/>
              <a:cxnLst>
                <a:cxn ang="3cd4">
                  <a:pos x="hc" y="t"/>
                </a:cxn>
                <a:cxn ang="cd2">
                  <a:pos x="l" y="vc"/>
                </a:cxn>
                <a:cxn ang="cd4">
                  <a:pos x="hc" y="b"/>
                </a:cxn>
                <a:cxn ang="0">
                  <a:pos x="r" y="vc"/>
                </a:cxn>
              </a:cxnLst>
              <a:rect l="l" t="t" r="r" b="b"/>
              <a:pathLst>
                <a:path w="94010" h="6924">
                  <a:moveTo>
                    <a:pt x="94010" y="6924"/>
                  </a:moveTo>
                  <a:cubicBezTo>
                    <a:pt x="93299" y="6213"/>
                    <a:pt x="91450" y="3909"/>
                    <a:pt x="89857" y="2828"/>
                  </a:cubicBezTo>
                  <a:cubicBezTo>
                    <a:pt x="88264" y="1804"/>
                    <a:pt x="87098" y="1036"/>
                    <a:pt x="84367" y="524"/>
                  </a:cubicBezTo>
                  <a:cubicBezTo>
                    <a:pt x="81665" y="69"/>
                    <a:pt x="78138" y="69"/>
                    <a:pt x="73416" y="12"/>
                  </a:cubicBezTo>
                  <a:cubicBezTo>
                    <a:pt x="68694" y="-17"/>
                    <a:pt x="62152" y="12"/>
                    <a:pt x="55951" y="154"/>
                  </a:cubicBezTo>
                  <a:cubicBezTo>
                    <a:pt x="49807" y="325"/>
                    <a:pt x="45739" y="666"/>
                    <a:pt x="36409" y="978"/>
                  </a:cubicBezTo>
                  <a:cubicBezTo>
                    <a:pt x="27108" y="1292"/>
                    <a:pt x="7566" y="1747"/>
                    <a:pt x="0" y="1946"/>
                  </a:cubicBezTo>
                </a:path>
              </a:pathLst>
            </a:custGeom>
            <a:noFill/>
            <a:ln w="57364" cap="rnd" cmpd="sng" algn="ctr">
              <a:solidFill>
                <a:srgbClr val="CCECFF"/>
              </a:solidFill>
              <a:prstDash val="solid"/>
              <a:round/>
              <a:tailEnd type="triangle" w="lg" len="lg"/>
            </a:ln>
          </p:spPr>
        </p:sp>
        <p:sp>
          <p:nvSpPr>
            <p:cNvPr id="5" name="四角形 4"/>
            <p:cNvSpPr/>
            <p:nvPr/>
          </p:nvSpPr>
          <p:spPr>
            <a:xfrm>
              <a:off x="184255" y="2201298"/>
              <a:ext cx="2506214" cy="346233"/>
            </a:xfrm>
            <a:prstGeom prst="rect">
              <a:avLst/>
            </a:prstGeom>
            <a:solidFill>
              <a:srgbClr val="CCFFFF">
                <a:alpha val="23920"/>
              </a:srgbClr>
            </a:solidFill>
            <a:ln w="19046" cap="rnd" cmpd="sng" algn="ctr">
              <a:solidFill>
                <a:srgbClr val="CCECFF"/>
              </a:solidFill>
              <a:prstDash val="solid"/>
              <a:round/>
            </a:ln>
          </p:spPr>
          <p:txBody>
            <a:bodyPr vert="horz" wrap="square" lIns="68333" tIns="34110" rIns="68333" bIns="34110" anchor="t">
              <a:noAutofit/>
            </a:bodyPr>
            <a:lstStyle/>
            <a:p>
              <a:pPr defTabSz="899842">
                <a:spcBef>
                  <a:spcPct val="50000"/>
                </a:spcBef>
                <a:spcAft>
                  <a:spcPct val="0"/>
                </a:spcAft>
                <a:buClr>
                  <a:srgbClr val="000000">
                    <a:alpha val="100000"/>
                  </a:srgbClr>
                </a:buClr>
                <a:buSzPct val="100000"/>
              </a:pPr>
              <a:r>
                <a:rPr lang="ja-JP" altLang="en-US" spc="5" dirty="0">
                  <a:solidFill>
                    <a:srgbClr val="CCECFF">
                      <a:alpha val="100000"/>
                    </a:srgbClr>
                  </a:solidFill>
                  <a:latin typeface="Helvetica"/>
                  <a:ea typeface="ＭＳ Ｐゴシック"/>
                  <a:sym typeface="Wingdings"/>
                </a:rPr>
                <a:t>Neutrino beams to SK</a:t>
              </a:r>
            </a:p>
          </p:txBody>
        </p:sp>
      </p:grpSp>
      <p:cxnSp>
        <p:nvCxnSpPr>
          <p:cNvPr id="6" name="直線型コネクタ 5"/>
          <p:cNvCxnSpPr/>
          <p:nvPr/>
        </p:nvCxnSpPr>
        <p:spPr>
          <a:xfrm>
            <a:off x="581199" y="6494412"/>
            <a:ext cx="423993" cy="0"/>
          </a:xfrm>
          <a:prstGeom prst="line">
            <a:avLst/>
          </a:prstGeom>
          <a:ln w="57364" cap="rnd" cmpd="sng" algn="ctr">
            <a:solidFill>
              <a:srgbClr val="CCECFF"/>
            </a:solidFill>
            <a:prstDash val="solid"/>
            <a:round/>
          </a:ln>
        </p:spPr>
      </p:cxnSp>
      <p:sp>
        <p:nvSpPr>
          <p:cNvPr id="7" name="四角形 6"/>
          <p:cNvSpPr/>
          <p:nvPr/>
        </p:nvSpPr>
        <p:spPr>
          <a:xfrm>
            <a:off x="1041703" y="6330891"/>
            <a:ext cx="2056384" cy="338147"/>
          </a:xfrm>
          <a:prstGeom prst="rect">
            <a:avLst/>
          </a:prstGeom>
          <a:noFill/>
          <a:ln w="25400" cap="flat" cmpd="sng" algn="ctr">
            <a:noFill/>
            <a:prstDash val="solid"/>
            <a:round/>
          </a:ln>
        </p:spPr>
        <p:txBody>
          <a:bodyPr vert="horz" wrap="square" lIns="89912" tIns="46714" rIns="89912" bIns="46714" anchor="t">
            <a:noAutofit/>
          </a:bodyPr>
          <a:lstStyle/>
          <a:p>
            <a:pPr defTabSz="899842">
              <a:spcBef>
                <a:spcPct val="0"/>
              </a:spcBef>
              <a:spcAft>
                <a:spcPct val="0"/>
              </a:spcAft>
              <a:buClr>
                <a:srgbClr val="000000">
                  <a:alpha val="100000"/>
                </a:srgbClr>
              </a:buClr>
              <a:buSzPct val="100000"/>
            </a:pPr>
            <a:r>
              <a:rPr lang="ja-JP" altLang="en-US" sz="1600" b="1" spc="5">
                <a:solidFill>
                  <a:srgbClr val="CCECFF">
                    <a:alpha val="100000"/>
                  </a:srgbClr>
                </a:solidFill>
                <a:latin typeface="Helvetica"/>
                <a:ea typeface="ＭＳ Ｐゴシック"/>
                <a:sym typeface="Wingdings"/>
              </a:rPr>
              <a:t>JFY 2009</a:t>
            </a:r>
          </a:p>
        </p:txBody>
      </p:sp>
      <p:sp>
        <p:nvSpPr>
          <p:cNvPr id="8" name="四角形 7"/>
          <p:cNvSpPr/>
          <p:nvPr/>
        </p:nvSpPr>
        <p:spPr>
          <a:xfrm rot="1200000">
            <a:off x="1156033" y="4716440"/>
            <a:ext cx="1891253" cy="388934"/>
          </a:xfrm>
          <a:prstGeom prst="rect">
            <a:avLst/>
          </a:prstGeom>
          <a:gradFill flip="xy" rotWithShape="0">
            <a:gsLst>
              <a:gs pos="0">
                <a:schemeClr val="accent1">
                  <a:shade val="46000"/>
                  <a:alpha val="100000"/>
                </a:schemeClr>
              </a:gs>
              <a:gs pos="100000">
                <a:schemeClr val="accent1">
                  <a:alpha val="30980"/>
                </a:schemeClr>
              </a:gs>
            </a:gsLst>
            <a:lin ang="16200000" scaled="0"/>
            <a:tileRect/>
          </a:gradFill>
          <a:ln w="19046" cap="rnd" cmpd="sng" algn="ctr">
            <a:solidFill>
              <a:srgbClr val="FFFF67"/>
            </a:solidFill>
            <a:prstDash val="solid"/>
            <a:round/>
          </a:ln>
        </p:spPr>
        <p:txBody>
          <a:bodyPr vert="horz" wrap="square" lIns="95660" tIns="47774" rIns="95660" bIns="47774" anchor="t">
            <a:noAutofit/>
          </a:bodyPr>
          <a:lstStyle/>
          <a:p>
            <a:pPr algn="ctr" defTabSz="899842">
              <a:spcBef>
                <a:spcPct val="50000"/>
              </a:spcBef>
              <a:spcAft>
                <a:spcPct val="0"/>
              </a:spcAft>
              <a:buClr>
                <a:srgbClr val="000000">
                  <a:alpha val="100000"/>
                </a:srgbClr>
              </a:buClr>
              <a:buSzPct val="100000"/>
            </a:pPr>
            <a:r>
              <a:rPr lang="en-US" altLang="ja-JP" b="1" spc="5" dirty="0" smtClean="0">
                <a:solidFill>
                  <a:srgbClr val="FFFF66">
                    <a:alpha val="100000"/>
                  </a:srgbClr>
                </a:solidFill>
                <a:latin typeface="Helvetica"/>
                <a:ea typeface="ＭＳ Ｐゴシック"/>
                <a:sym typeface="Wingdings"/>
              </a:rPr>
              <a:t>50GeV </a:t>
            </a:r>
            <a:r>
              <a:rPr lang="ja-JP" altLang="en-US" b="1" spc="5" dirty="0" smtClean="0">
                <a:solidFill>
                  <a:srgbClr val="FFFF66">
                    <a:alpha val="100000"/>
                  </a:srgbClr>
                </a:solidFill>
                <a:latin typeface="Helvetica"/>
                <a:ea typeface="ＭＳ Ｐゴシック"/>
                <a:sym typeface="Wingdings"/>
              </a:rPr>
              <a:t>ＭＲ</a:t>
            </a:r>
            <a:endParaRPr lang="ja-JP" altLang="en-US" b="1" spc="5" dirty="0">
              <a:solidFill>
                <a:srgbClr val="FFFF66">
                  <a:alpha val="100000"/>
                </a:srgbClr>
              </a:solidFill>
              <a:latin typeface="Helvetica"/>
              <a:ea typeface="ＭＳ Ｐゴシック"/>
              <a:sym typeface="Wingdings"/>
            </a:endParaRPr>
          </a:p>
        </p:txBody>
      </p:sp>
      <p:sp>
        <p:nvSpPr>
          <p:cNvPr id="10" name="フリーフォーム 9"/>
          <p:cNvSpPr/>
          <p:nvPr/>
        </p:nvSpPr>
        <p:spPr>
          <a:xfrm>
            <a:off x="3029813" y="4849769"/>
            <a:ext cx="3106014" cy="920741"/>
          </a:xfrm>
          <a:custGeom>
            <a:avLst/>
            <a:gdLst/>
            <a:ahLst/>
            <a:cxnLst>
              <a:cxn ang="3cd4">
                <a:pos x="hc" y="t"/>
              </a:cxn>
              <a:cxn ang="cd2">
                <a:pos x="l" y="vc"/>
              </a:cxn>
              <a:cxn ang="cd4">
                <a:pos x="hc" y="b"/>
              </a:cxn>
              <a:cxn ang="0">
                <a:pos x="r" y="vc"/>
              </a:cxn>
            </a:cxnLst>
            <a:rect l="l" t="t" r="r" b="b"/>
            <a:pathLst>
              <a:path w="55638" h="16498">
                <a:moveTo>
                  <a:pt x="0" y="0"/>
                </a:moveTo>
                <a:lnTo>
                  <a:pt x="55638" y="16498"/>
                </a:lnTo>
              </a:path>
            </a:pathLst>
          </a:custGeom>
          <a:noFill/>
          <a:ln w="57364" cap="rnd" cmpd="sng" algn="ctr">
            <a:solidFill>
              <a:srgbClr val="FFFF66"/>
            </a:solidFill>
            <a:prstDash val="solid"/>
            <a:round/>
            <a:tailEnd type="triangle" w="lg" len="lg"/>
          </a:ln>
        </p:spPr>
      </p:sp>
      <p:sp>
        <p:nvSpPr>
          <p:cNvPr id="11" name="フリーフォーム 10"/>
          <p:cNvSpPr/>
          <p:nvPr/>
        </p:nvSpPr>
        <p:spPr>
          <a:xfrm rot="600000">
            <a:off x="4921736" y="1870057"/>
            <a:ext cx="567799" cy="1522420"/>
          </a:xfrm>
          <a:custGeom>
            <a:avLst/>
            <a:gdLst/>
            <a:ahLst/>
            <a:cxnLst>
              <a:cxn ang="3cd4">
                <a:pos x="hc" y="t"/>
              </a:cxn>
              <a:cxn ang="cd2">
                <a:pos x="l" y="vc"/>
              </a:cxn>
              <a:cxn ang="cd4">
                <a:pos x="hc" y="b"/>
              </a:cxn>
              <a:cxn ang="0">
                <a:pos x="r" y="vc"/>
              </a:cxn>
            </a:cxnLst>
            <a:rect l="l" t="t" r="r" b="b"/>
            <a:pathLst>
              <a:path w="10171" h="27279">
                <a:moveTo>
                  <a:pt x="10171" y="0"/>
                </a:moveTo>
                <a:cubicBezTo>
                  <a:pt x="9659" y="427"/>
                  <a:pt x="8805" y="370"/>
                  <a:pt x="7127" y="2617"/>
                </a:cubicBezTo>
                <a:cubicBezTo>
                  <a:pt x="5563" y="4893"/>
                  <a:pt x="1609" y="10923"/>
                  <a:pt x="500" y="13540"/>
                </a:cubicBezTo>
                <a:cubicBezTo>
                  <a:pt x="-553" y="16213"/>
                  <a:pt x="357" y="16498"/>
                  <a:pt x="585" y="18461"/>
                </a:cubicBezTo>
                <a:cubicBezTo>
                  <a:pt x="841" y="20367"/>
                  <a:pt x="1666" y="23638"/>
                  <a:pt x="1979" y="25117"/>
                </a:cubicBezTo>
                <a:cubicBezTo>
                  <a:pt x="2235" y="26596"/>
                  <a:pt x="2292" y="26824"/>
                  <a:pt x="2405" y="27279"/>
                </a:cubicBezTo>
              </a:path>
            </a:pathLst>
          </a:custGeom>
          <a:noFill/>
          <a:ln w="57364" cap="rnd" cmpd="sng" algn="ctr">
            <a:solidFill>
              <a:srgbClr val="FFFF66"/>
            </a:solidFill>
            <a:prstDash val="solid"/>
            <a:round/>
            <a:tailEnd type="triangle" w="lg" len="lg"/>
          </a:ln>
        </p:spPr>
      </p:sp>
      <p:sp>
        <p:nvSpPr>
          <p:cNvPr id="12" name="四角形 11"/>
          <p:cNvSpPr/>
          <p:nvPr/>
        </p:nvSpPr>
        <p:spPr>
          <a:xfrm>
            <a:off x="6459782" y="6219775"/>
            <a:ext cx="2685202" cy="638179"/>
          </a:xfrm>
          <a:prstGeom prst="rect">
            <a:avLst/>
          </a:prstGeom>
          <a:solidFill>
            <a:srgbClr val="FFB03B">
              <a:alpha val="32940"/>
            </a:srgbClr>
          </a:solidFill>
          <a:ln w="19046" cap="rnd" cmpd="sng" algn="ctr">
            <a:solidFill>
              <a:srgbClr val="FFFF66"/>
            </a:solidFill>
            <a:prstDash val="solid"/>
            <a:round/>
          </a:ln>
        </p:spPr>
        <p:txBody>
          <a:bodyPr vert="horz" wrap="square" lIns="68313" tIns="34100" rIns="68313" bIns="34100" anchor="t">
            <a:noAutofit/>
          </a:bodyPr>
          <a:lstStyle/>
          <a:p>
            <a:pPr algn="ctr" defTabSz="899842">
              <a:spcBef>
                <a:spcPct val="50000"/>
              </a:spcBef>
              <a:spcAft>
                <a:spcPct val="0"/>
              </a:spcAft>
              <a:buClr>
                <a:srgbClr val="000000">
                  <a:alpha val="100000"/>
                </a:srgbClr>
              </a:buClr>
              <a:buSzPct val="100000"/>
            </a:pPr>
            <a:r>
              <a:rPr lang="ja-JP" altLang="en-US" b="1" spc="5">
                <a:solidFill>
                  <a:srgbClr val="FFFF66">
                    <a:alpha val="100000"/>
                  </a:srgbClr>
                </a:solidFill>
                <a:latin typeface="Helvetica"/>
                <a:ea typeface="ＭＳ Ｐゴシック"/>
                <a:sym typeface="Wingdings"/>
              </a:rPr>
              <a:t>Hadron experimental hall</a:t>
            </a:r>
          </a:p>
        </p:txBody>
      </p:sp>
      <p:sp>
        <p:nvSpPr>
          <p:cNvPr id="13" name="四角形 12"/>
          <p:cNvSpPr/>
          <p:nvPr/>
        </p:nvSpPr>
        <p:spPr>
          <a:xfrm>
            <a:off x="4268412" y="3960784"/>
            <a:ext cx="1653046" cy="363541"/>
          </a:xfrm>
          <a:prstGeom prst="rect">
            <a:avLst/>
          </a:prstGeom>
          <a:gradFill flip="xy" rotWithShape="0">
            <a:gsLst>
              <a:gs pos="0">
                <a:srgbClr val="FFCC99">
                  <a:shade val="46000"/>
                  <a:alpha val="100000"/>
                </a:srgbClr>
              </a:gs>
              <a:gs pos="100000">
                <a:srgbClr val="FFCC99">
                  <a:alpha val="32940"/>
                </a:srgbClr>
              </a:gs>
            </a:gsLst>
            <a:lin ang="16200000" scaled="0"/>
            <a:tileRect/>
          </a:gradFill>
          <a:ln w="19046" cap="rnd" cmpd="sng" algn="ctr">
            <a:solidFill>
              <a:srgbClr val="FFFF67"/>
            </a:solidFill>
            <a:prstDash val="solid"/>
            <a:round/>
          </a:ln>
        </p:spPr>
        <p:txBody>
          <a:bodyPr vert="horz" wrap="square" lIns="68313" tIns="34100" rIns="68313" bIns="34100" anchor="t">
            <a:noAutofit/>
          </a:bodyPr>
          <a:lstStyle/>
          <a:p>
            <a:pPr algn="ctr" defTabSz="899842">
              <a:spcBef>
                <a:spcPct val="50000"/>
              </a:spcBef>
              <a:spcAft>
                <a:spcPct val="0"/>
              </a:spcAft>
              <a:buClr>
                <a:srgbClr val="000000">
                  <a:alpha val="100000"/>
                </a:srgbClr>
              </a:buClr>
              <a:buSzPct val="100000"/>
            </a:pPr>
            <a:r>
              <a:rPr lang="ja-JP" altLang="en-US" spc="5" dirty="0">
                <a:solidFill>
                  <a:srgbClr val="FFFF66">
                    <a:alpha val="100000"/>
                  </a:srgbClr>
                </a:solidFill>
                <a:latin typeface="Helvetica"/>
                <a:ea typeface="ＭＳ Ｐゴシック"/>
                <a:sym typeface="Wingdings"/>
              </a:rPr>
              <a:t>MLF</a:t>
            </a:r>
          </a:p>
        </p:txBody>
      </p:sp>
      <p:sp>
        <p:nvSpPr>
          <p:cNvPr id="14" name="フリーフォーム 13"/>
          <p:cNvSpPr/>
          <p:nvPr/>
        </p:nvSpPr>
        <p:spPr>
          <a:xfrm>
            <a:off x="1470385" y="2396953"/>
            <a:ext cx="5715462" cy="2812117"/>
          </a:xfrm>
          <a:custGeom>
            <a:avLst/>
            <a:gdLst/>
            <a:ahLst/>
            <a:cxnLst>
              <a:cxn ang="3cd4">
                <a:pos x="hc" y="t"/>
              </a:cxn>
              <a:cxn ang="cd2">
                <a:pos x="l" y="vc"/>
              </a:cxn>
              <a:cxn ang="cd4">
                <a:pos x="hc" y="b"/>
              </a:cxn>
              <a:cxn ang="0">
                <a:pos x="r" y="vc"/>
              </a:cxn>
            </a:cxnLst>
            <a:rect l="l" t="t" r="r" b="b"/>
            <a:pathLst>
              <a:path w="102381" h="50388">
                <a:moveTo>
                  <a:pt x="10127" y="37465"/>
                </a:moveTo>
                <a:cubicBezTo>
                  <a:pt x="11550" y="38005"/>
                  <a:pt x="13512" y="39285"/>
                  <a:pt x="18860" y="40963"/>
                </a:cubicBezTo>
                <a:cubicBezTo>
                  <a:pt x="24151" y="42613"/>
                  <a:pt x="34305" y="45913"/>
                  <a:pt x="42128" y="47506"/>
                </a:cubicBezTo>
                <a:cubicBezTo>
                  <a:pt x="49922" y="49042"/>
                  <a:pt x="58966" y="50066"/>
                  <a:pt x="65652" y="50322"/>
                </a:cubicBezTo>
                <a:cubicBezTo>
                  <a:pt x="72393" y="50578"/>
                  <a:pt x="77286" y="50123"/>
                  <a:pt x="82235" y="48985"/>
                </a:cubicBezTo>
                <a:cubicBezTo>
                  <a:pt x="87213" y="47818"/>
                  <a:pt x="92162" y="45913"/>
                  <a:pt x="95519" y="43324"/>
                </a:cubicBezTo>
                <a:cubicBezTo>
                  <a:pt x="98818" y="40764"/>
                  <a:pt x="101890" y="38147"/>
                  <a:pt x="102345" y="33511"/>
                </a:cubicBezTo>
                <a:cubicBezTo>
                  <a:pt x="102744" y="28931"/>
                  <a:pt x="99899" y="20142"/>
                  <a:pt x="98050" y="15761"/>
                </a:cubicBezTo>
                <a:cubicBezTo>
                  <a:pt x="96230" y="11352"/>
                  <a:pt x="94438" y="9390"/>
                  <a:pt x="91280" y="7000"/>
                </a:cubicBezTo>
                <a:cubicBezTo>
                  <a:pt x="88151" y="4668"/>
                  <a:pt x="83316" y="2819"/>
                  <a:pt x="79305" y="1653"/>
                </a:cubicBezTo>
                <a:cubicBezTo>
                  <a:pt x="75238" y="458"/>
                  <a:pt x="71426" y="60"/>
                  <a:pt x="66932" y="3"/>
                </a:cubicBezTo>
                <a:cubicBezTo>
                  <a:pt x="62409" y="-26"/>
                  <a:pt x="57972" y="316"/>
                  <a:pt x="52112" y="1340"/>
                </a:cubicBezTo>
                <a:cubicBezTo>
                  <a:pt x="46195" y="2364"/>
                  <a:pt x="36780" y="4867"/>
                  <a:pt x="31518" y="6204"/>
                </a:cubicBezTo>
                <a:cubicBezTo>
                  <a:pt x="26227" y="7512"/>
                  <a:pt x="23439" y="8422"/>
                  <a:pt x="20510" y="9361"/>
                </a:cubicBezTo>
                <a:cubicBezTo>
                  <a:pt x="17580" y="10271"/>
                  <a:pt x="15731" y="10926"/>
                  <a:pt x="13854" y="11608"/>
                </a:cubicBezTo>
                <a:cubicBezTo>
                  <a:pt x="12005" y="12319"/>
                  <a:pt x="10952" y="12575"/>
                  <a:pt x="9331" y="13429"/>
                </a:cubicBezTo>
                <a:cubicBezTo>
                  <a:pt x="7738" y="14282"/>
                  <a:pt x="5633" y="15306"/>
                  <a:pt x="4182" y="16643"/>
                </a:cubicBezTo>
                <a:cubicBezTo>
                  <a:pt x="2760" y="17980"/>
                  <a:pt x="1366" y="19431"/>
                  <a:pt x="684" y="21336"/>
                </a:cubicBezTo>
                <a:cubicBezTo>
                  <a:pt x="29" y="23271"/>
                  <a:pt x="-255" y="26030"/>
                  <a:pt x="285" y="28021"/>
                </a:cubicBezTo>
                <a:cubicBezTo>
                  <a:pt x="854" y="30068"/>
                  <a:pt x="2447" y="31776"/>
                  <a:pt x="4125" y="33369"/>
                </a:cubicBezTo>
                <a:cubicBezTo>
                  <a:pt x="5804" y="34961"/>
                  <a:pt x="9132" y="36697"/>
                  <a:pt x="10469" y="37578"/>
                </a:cubicBezTo>
              </a:path>
            </a:pathLst>
          </a:custGeom>
          <a:noFill/>
          <a:ln w="57364" cap="rnd" cmpd="sng" algn="ctr">
            <a:solidFill>
              <a:srgbClr val="FFFF66"/>
            </a:solidFill>
            <a:prstDash val="solid"/>
            <a:round/>
          </a:ln>
        </p:spPr>
      </p:sp>
      <p:cxnSp>
        <p:nvCxnSpPr>
          <p:cNvPr id="15" name="直線型コネクタ 14"/>
          <p:cNvCxnSpPr/>
          <p:nvPr/>
        </p:nvCxnSpPr>
        <p:spPr>
          <a:xfrm>
            <a:off x="581199" y="6226138"/>
            <a:ext cx="423993" cy="0"/>
          </a:xfrm>
          <a:prstGeom prst="line">
            <a:avLst/>
          </a:prstGeom>
          <a:ln w="57364" cap="rnd" cmpd="sng" algn="ctr">
            <a:solidFill>
              <a:srgbClr val="FFFF66"/>
            </a:solidFill>
            <a:prstDash val="solid"/>
            <a:round/>
          </a:ln>
        </p:spPr>
      </p:cxnSp>
      <p:sp>
        <p:nvSpPr>
          <p:cNvPr id="16" name="四角形 15"/>
          <p:cNvSpPr/>
          <p:nvPr/>
        </p:nvSpPr>
        <p:spPr>
          <a:xfrm>
            <a:off x="1044884" y="6051511"/>
            <a:ext cx="2766205" cy="336529"/>
          </a:xfrm>
          <a:prstGeom prst="rect">
            <a:avLst/>
          </a:prstGeom>
          <a:noFill/>
          <a:ln w="25400" cap="flat" cmpd="sng" algn="ctr">
            <a:noFill/>
            <a:prstDash val="solid"/>
            <a:round/>
          </a:ln>
        </p:spPr>
        <p:txBody>
          <a:bodyPr vert="horz" wrap="square" lIns="89912" tIns="46714" rIns="89912" bIns="46714" anchor="t">
            <a:noAutofit/>
          </a:bodyPr>
          <a:lstStyle/>
          <a:p>
            <a:pPr defTabSz="899842">
              <a:spcBef>
                <a:spcPct val="0"/>
              </a:spcBef>
              <a:spcAft>
                <a:spcPct val="0"/>
              </a:spcAft>
              <a:buClr>
                <a:srgbClr val="000000">
                  <a:alpha val="100000"/>
                </a:srgbClr>
              </a:buClr>
              <a:buSzPct val="100000"/>
            </a:pPr>
            <a:r>
              <a:rPr lang="ja-JP" altLang="en-US" sz="1600" b="1" spc="5">
                <a:solidFill>
                  <a:srgbClr val="FFFF66">
                    <a:alpha val="100000"/>
                  </a:srgbClr>
                </a:solidFill>
                <a:latin typeface="Helvetica"/>
                <a:ea typeface="ＭＳ Ｐゴシック"/>
                <a:sym typeface="Wingdings"/>
              </a:rPr>
              <a:t>JFY 2008</a:t>
            </a:r>
          </a:p>
        </p:txBody>
      </p:sp>
      <p:cxnSp>
        <p:nvCxnSpPr>
          <p:cNvPr id="17" name="直線型コネクタ 16"/>
          <p:cNvCxnSpPr/>
          <p:nvPr/>
        </p:nvCxnSpPr>
        <p:spPr>
          <a:xfrm rot="21600000" flipV="1">
            <a:off x="3707868" y="1476378"/>
            <a:ext cx="1360856" cy="7924"/>
          </a:xfrm>
          <a:prstGeom prst="line">
            <a:avLst/>
          </a:prstGeom>
          <a:ln w="57364" cap="rnd" cmpd="sng" algn="ctr">
            <a:solidFill>
              <a:srgbClr val="FF6666"/>
            </a:solidFill>
            <a:prstDash val="solid"/>
            <a:round/>
          </a:ln>
        </p:spPr>
      </p:cxnSp>
      <p:cxnSp>
        <p:nvCxnSpPr>
          <p:cNvPr id="18" name="直線型コネクタ 17"/>
          <p:cNvCxnSpPr/>
          <p:nvPr/>
        </p:nvCxnSpPr>
        <p:spPr>
          <a:xfrm rot="21600000" flipH="1">
            <a:off x="3718977" y="274637"/>
            <a:ext cx="60347" cy="1216028"/>
          </a:xfrm>
          <a:prstGeom prst="line">
            <a:avLst/>
          </a:prstGeom>
          <a:ln w="57364" cap="rnd" cmpd="sng" algn="ctr">
            <a:solidFill>
              <a:srgbClr val="FF6666"/>
            </a:solidFill>
            <a:prstDash val="solid"/>
            <a:round/>
          </a:ln>
        </p:spPr>
      </p:cxnSp>
      <p:sp>
        <p:nvSpPr>
          <p:cNvPr id="19" name="四角形 18"/>
          <p:cNvSpPr/>
          <p:nvPr/>
        </p:nvSpPr>
        <p:spPr>
          <a:xfrm>
            <a:off x="2967938" y="1599526"/>
            <a:ext cx="1676883" cy="388934"/>
          </a:xfrm>
          <a:prstGeom prst="rect">
            <a:avLst/>
          </a:prstGeom>
          <a:solidFill>
            <a:srgbClr val="F79B84">
              <a:alpha val="36080"/>
            </a:srgbClr>
          </a:solidFill>
          <a:ln w="19046" cap="rnd" cmpd="sng" algn="ctr">
            <a:solidFill>
              <a:srgbClr val="F79B84"/>
            </a:solidFill>
            <a:prstDash val="solid"/>
            <a:round/>
          </a:ln>
        </p:spPr>
        <p:txBody>
          <a:bodyPr vert="horz" wrap="square" lIns="95660" tIns="47774" rIns="95660" bIns="47774" anchor="t">
            <a:noAutofit/>
          </a:bodyPr>
          <a:lstStyle/>
          <a:p>
            <a:pPr algn="ctr" defTabSz="899842">
              <a:spcBef>
                <a:spcPct val="50000"/>
              </a:spcBef>
              <a:spcAft>
                <a:spcPct val="0"/>
              </a:spcAft>
              <a:buClr>
                <a:srgbClr val="000000">
                  <a:alpha val="100000"/>
                </a:srgbClr>
              </a:buClr>
              <a:buSzPct val="100000"/>
            </a:pPr>
            <a:r>
              <a:rPr lang="en-US" altLang="ja-JP" b="1" spc="5" dirty="0">
                <a:solidFill>
                  <a:srgbClr val="FF6666">
                    <a:alpha val="100000"/>
                  </a:srgbClr>
                </a:solidFill>
                <a:latin typeface="Helvetica"/>
                <a:ea typeface="ＭＳ Ｐゴシック"/>
                <a:sym typeface="Wingdings"/>
              </a:rPr>
              <a:t>3</a:t>
            </a:r>
            <a:r>
              <a:rPr lang="en-US" altLang="ja-JP" b="1" spc="5" dirty="0" smtClean="0">
                <a:solidFill>
                  <a:srgbClr val="FF6666">
                    <a:alpha val="100000"/>
                  </a:srgbClr>
                </a:solidFill>
                <a:latin typeface="Helvetica"/>
                <a:ea typeface="ＭＳ Ｐゴシック"/>
                <a:sym typeface="Wingdings"/>
              </a:rPr>
              <a:t>GeV </a:t>
            </a:r>
            <a:r>
              <a:rPr lang="ja-JP" altLang="en-US" b="1" spc="5" dirty="0" smtClean="0">
                <a:solidFill>
                  <a:srgbClr val="FF6666">
                    <a:alpha val="100000"/>
                  </a:srgbClr>
                </a:solidFill>
                <a:latin typeface="Helvetica"/>
                <a:ea typeface="ＭＳ Ｐゴシック"/>
                <a:sym typeface="Wingdings"/>
              </a:rPr>
              <a:t>RCS</a:t>
            </a:r>
            <a:endParaRPr lang="ja-JP" altLang="en-US" b="1" spc="5" dirty="0">
              <a:solidFill>
                <a:srgbClr val="FF6666">
                  <a:alpha val="100000"/>
                </a:srgbClr>
              </a:solidFill>
              <a:latin typeface="Helvetica"/>
              <a:ea typeface="ＭＳ Ｐゴシック"/>
              <a:sym typeface="Wingdings"/>
            </a:endParaRPr>
          </a:p>
        </p:txBody>
      </p:sp>
      <p:sp>
        <p:nvSpPr>
          <p:cNvPr id="20" name="楕円 19"/>
          <p:cNvSpPr/>
          <p:nvPr/>
        </p:nvSpPr>
        <p:spPr>
          <a:xfrm>
            <a:off x="4674932" y="1462091"/>
            <a:ext cx="1067103" cy="568305"/>
          </a:xfrm>
          <a:prstGeom prst="ellipse">
            <a:avLst/>
          </a:prstGeom>
          <a:noFill/>
          <a:ln w="57364" cap="rnd" cmpd="sng" algn="ctr">
            <a:solidFill>
              <a:srgbClr val="FF6666"/>
            </a:solidFill>
            <a:prstDash val="solid"/>
            <a:round/>
          </a:ln>
        </p:spPr>
      </p:sp>
      <p:sp>
        <p:nvSpPr>
          <p:cNvPr id="21" name="四角形 20"/>
          <p:cNvSpPr/>
          <p:nvPr/>
        </p:nvSpPr>
        <p:spPr>
          <a:xfrm>
            <a:off x="1067103" y="5791160"/>
            <a:ext cx="3137779" cy="334967"/>
          </a:xfrm>
          <a:prstGeom prst="rect">
            <a:avLst/>
          </a:prstGeom>
          <a:noFill/>
          <a:ln w="25400" cap="flat" cmpd="sng" algn="ctr">
            <a:noFill/>
            <a:prstDash val="solid"/>
            <a:round/>
          </a:ln>
        </p:spPr>
        <p:txBody>
          <a:bodyPr vert="horz" wrap="square" lIns="89912" tIns="46714" rIns="89912" bIns="46714" anchor="t">
            <a:noAutofit/>
          </a:bodyPr>
          <a:lstStyle/>
          <a:p>
            <a:pPr defTabSz="899842">
              <a:spcBef>
                <a:spcPct val="0"/>
              </a:spcBef>
              <a:spcAft>
                <a:spcPct val="0"/>
              </a:spcAft>
              <a:buClr>
                <a:srgbClr val="000000">
                  <a:alpha val="100000"/>
                </a:srgbClr>
              </a:buClr>
              <a:buSzPct val="100000"/>
            </a:pPr>
            <a:r>
              <a:rPr lang="ja-JP" altLang="en-US" sz="1600" b="1" spc="5">
                <a:solidFill>
                  <a:srgbClr val="FF6666">
                    <a:alpha val="100000"/>
                  </a:srgbClr>
                </a:solidFill>
                <a:latin typeface="Helvetica"/>
                <a:ea typeface="ＭＳ Ｐゴシック"/>
                <a:sym typeface="Wingdings"/>
              </a:rPr>
              <a:t>JFY 2006 / 2007</a:t>
            </a:r>
          </a:p>
        </p:txBody>
      </p:sp>
      <p:cxnSp>
        <p:nvCxnSpPr>
          <p:cNvPr id="22" name="直線型コネクタ 21"/>
          <p:cNvCxnSpPr/>
          <p:nvPr/>
        </p:nvCxnSpPr>
        <p:spPr>
          <a:xfrm>
            <a:off x="589125" y="5983255"/>
            <a:ext cx="423993" cy="0"/>
          </a:xfrm>
          <a:prstGeom prst="line">
            <a:avLst/>
          </a:prstGeom>
          <a:ln w="57364" cap="rnd" cmpd="sng" algn="ctr">
            <a:solidFill>
              <a:srgbClr val="FF6666"/>
            </a:solidFill>
            <a:prstDash val="solid"/>
            <a:round/>
          </a:ln>
        </p:spPr>
      </p:cxnSp>
      <p:sp>
        <p:nvSpPr>
          <p:cNvPr id="23" name="四角形 22"/>
          <p:cNvSpPr/>
          <p:nvPr/>
        </p:nvSpPr>
        <p:spPr>
          <a:xfrm>
            <a:off x="412885" y="5783235"/>
            <a:ext cx="2710603" cy="846124"/>
          </a:xfrm>
          <a:prstGeom prst="rect">
            <a:avLst/>
          </a:prstGeom>
          <a:noFill/>
          <a:ln w="19046" cap="rnd" cmpd="sng" algn="ctr">
            <a:solidFill>
              <a:srgbClr val="FFFFFF"/>
            </a:solidFill>
            <a:prstDash val="solid"/>
            <a:round/>
          </a:ln>
        </p:spPr>
      </p:sp>
      <p:sp>
        <p:nvSpPr>
          <p:cNvPr id="24" name="四角形 23"/>
          <p:cNvSpPr/>
          <p:nvPr/>
        </p:nvSpPr>
        <p:spPr>
          <a:xfrm>
            <a:off x="762240" y="381010"/>
            <a:ext cx="2742367" cy="385753"/>
          </a:xfrm>
          <a:prstGeom prst="rect">
            <a:avLst/>
          </a:prstGeom>
          <a:solidFill>
            <a:srgbClr val="FFCC99">
              <a:alpha val="36860"/>
            </a:srgbClr>
          </a:solidFill>
          <a:ln w="19046" cap="rnd" cmpd="sng" algn="ctr">
            <a:solidFill>
              <a:srgbClr val="F79B84"/>
            </a:solidFill>
            <a:prstDash val="solid"/>
            <a:round/>
          </a:ln>
        </p:spPr>
        <p:txBody>
          <a:bodyPr vert="horz" wrap="square" lIns="89912" tIns="46714" rIns="89912" bIns="46714" anchor="t">
            <a:noAutofit/>
          </a:bodyPr>
          <a:lstStyle/>
          <a:p>
            <a:pPr algn="ctr" defTabSz="899842">
              <a:spcBef>
                <a:spcPct val="0"/>
              </a:spcBef>
              <a:spcAft>
                <a:spcPct val="0"/>
              </a:spcAft>
              <a:buClr>
                <a:srgbClr val="000000">
                  <a:alpha val="100000"/>
                </a:srgbClr>
              </a:buClr>
              <a:buSzPct val="100000"/>
            </a:pPr>
            <a:r>
              <a:rPr lang="ja-JP" altLang="en-US" b="1" spc="5" dirty="0">
                <a:solidFill>
                  <a:srgbClr val="FF6666">
                    <a:alpha val="100000"/>
                  </a:srgbClr>
                </a:solidFill>
                <a:latin typeface="Helvetica"/>
                <a:ea typeface="ＭＳ Ｐゴシック"/>
                <a:sym typeface="Wingdings"/>
              </a:rPr>
              <a:t>Linac</a:t>
            </a:r>
          </a:p>
        </p:txBody>
      </p:sp>
      <p:sp>
        <p:nvSpPr>
          <p:cNvPr id="25" name="日付プレースホルダー 3"/>
          <p:cNvSpPr>
            <a:spLocks noGrp="1"/>
          </p:cNvSpPr>
          <p:nvPr>
            <p:ph type="dt" sz="half" idx="10"/>
          </p:nvPr>
        </p:nvSpPr>
        <p:spPr/>
        <p:txBody>
          <a:bodyPr/>
          <a:lstStyle/>
          <a:p>
            <a:pPr lvl="0"/>
            <a:r>
              <a:rPr lang="ko-KR" altLang="ko-KR" b="0" i="0">
                <a:solidFill>
                  <a:schemeClr val="tx1"/>
                </a:solidFill>
              </a:rPr>
              <a:t> </a:t>
            </a:r>
          </a:p>
        </p:txBody>
      </p:sp>
      <p:sp>
        <p:nvSpPr>
          <p:cNvPr id="26" name="フッタプレースホルダー 4"/>
          <p:cNvSpPr>
            <a:spLocks noGrp="1"/>
          </p:cNvSpPr>
          <p:nvPr>
            <p:ph type="ftr" sz="quarter" idx="11"/>
          </p:nvPr>
        </p:nvSpPr>
        <p:spPr/>
        <p:txBody>
          <a:bodyPr/>
          <a:lstStyle/>
          <a:p>
            <a:pPr defTabSz="899841">
              <a:spcBef>
                <a:spcPct val="0"/>
              </a:spcBef>
              <a:spcAft>
                <a:spcPct val="0"/>
              </a:spcAft>
              <a:buClr>
                <a:srgbClr val="000000">
                  <a:alpha val="100000"/>
                </a:srgbClr>
              </a:buClr>
              <a:buSzPct val="100000"/>
            </a:pPr>
            <a:r>
              <a:rPr lang="ja-JP" altLang="en-US" sz="1400" spc="5">
                <a:solidFill>
                  <a:schemeClr val="tx1"/>
                </a:solidFill>
                <a:latin typeface="Arial"/>
                <a:ea typeface="ＭＳ Ｐゴシック"/>
                <a:sym typeface="Wingdings"/>
              </a:rPr>
              <a:t>  </a:t>
            </a:r>
          </a:p>
        </p:txBody>
      </p:sp>
      <p:sp>
        <p:nvSpPr>
          <p:cNvPr id="27" name="四角形 12"/>
          <p:cNvSpPr/>
          <p:nvPr/>
        </p:nvSpPr>
        <p:spPr>
          <a:xfrm>
            <a:off x="2885759" y="2060487"/>
            <a:ext cx="1038792" cy="363541"/>
          </a:xfrm>
          <a:prstGeom prst="rect">
            <a:avLst/>
          </a:prstGeom>
          <a:gradFill flip="xy" rotWithShape="0">
            <a:gsLst>
              <a:gs pos="0">
                <a:srgbClr val="FFCC99">
                  <a:shade val="46000"/>
                  <a:alpha val="100000"/>
                </a:srgbClr>
              </a:gs>
              <a:gs pos="100000">
                <a:srgbClr val="FFCC99">
                  <a:alpha val="32940"/>
                </a:srgbClr>
              </a:gs>
            </a:gsLst>
            <a:lin ang="16200000" scaled="0"/>
            <a:tileRect/>
          </a:gradFill>
          <a:ln w="19046" cap="rnd" cmpd="sng" algn="ctr">
            <a:solidFill>
              <a:srgbClr val="FFC000"/>
            </a:solidFill>
            <a:prstDash val="solid"/>
            <a:round/>
          </a:ln>
        </p:spPr>
        <p:txBody>
          <a:bodyPr vert="horz" wrap="square" lIns="68313" tIns="34100" rIns="68313" bIns="34100" anchor="t">
            <a:noAutofit/>
          </a:bodyPr>
          <a:lstStyle/>
          <a:p>
            <a:pPr algn="ctr" defTabSz="899842">
              <a:spcBef>
                <a:spcPct val="50000"/>
              </a:spcBef>
              <a:spcAft>
                <a:spcPct val="0"/>
              </a:spcAft>
              <a:buClr>
                <a:srgbClr val="000000">
                  <a:alpha val="100000"/>
                </a:srgbClr>
              </a:buClr>
              <a:buSzPct val="100000"/>
            </a:pPr>
            <a:r>
              <a:rPr lang="en-US" altLang="ja-JP" spc="5" dirty="0" smtClean="0">
                <a:solidFill>
                  <a:srgbClr val="FFC000"/>
                </a:solidFill>
                <a:latin typeface="Helvetica"/>
                <a:ea typeface="ＭＳ Ｐゴシック"/>
                <a:sym typeface="Wingdings"/>
              </a:rPr>
              <a:t>3-50BT</a:t>
            </a:r>
            <a:endParaRPr lang="ja-JP" altLang="en-US" spc="5" dirty="0">
              <a:solidFill>
                <a:srgbClr val="FFC000"/>
              </a:solidFill>
              <a:latin typeface="Helvetica"/>
              <a:ea typeface="ＭＳ Ｐゴシック"/>
              <a:sym typeface="Wingdings"/>
            </a:endParaRPr>
          </a:p>
        </p:txBody>
      </p:sp>
      <p:sp>
        <p:nvSpPr>
          <p:cNvPr id="9" name="フリーフォーム 8"/>
          <p:cNvSpPr/>
          <p:nvPr/>
        </p:nvSpPr>
        <p:spPr>
          <a:xfrm>
            <a:off x="3804726" y="2025652"/>
            <a:ext cx="1662592" cy="577848"/>
          </a:xfrm>
          <a:custGeom>
            <a:avLst/>
            <a:gdLst/>
            <a:ahLst/>
            <a:cxnLst>
              <a:cxn ang="3cd4">
                <a:pos x="hc" y="t"/>
              </a:cxn>
              <a:cxn ang="cd2">
                <a:pos x="l" y="vc"/>
              </a:cxn>
              <a:cxn ang="cd4">
                <a:pos x="hc" y="b"/>
              </a:cxn>
              <a:cxn ang="0">
                <a:pos x="r" y="vc"/>
              </a:cxn>
            </a:cxnLst>
            <a:rect l="l" t="t" r="r" b="b"/>
            <a:pathLst>
              <a:path w="29782" h="10354">
                <a:moveTo>
                  <a:pt x="29781" y="0"/>
                </a:moveTo>
                <a:lnTo>
                  <a:pt x="0" y="10354"/>
                </a:lnTo>
              </a:path>
            </a:pathLst>
          </a:custGeom>
          <a:noFill/>
          <a:ln w="57364" cap="rnd" cmpd="sng" algn="ctr">
            <a:solidFill>
              <a:srgbClr val="FFC000"/>
            </a:solidFill>
            <a:prstDash val="solid"/>
            <a:round/>
            <a:headEnd type="none" w="med" len="med"/>
            <a:tailEnd type="triangle" w="lg" len="lg"/>
          </a:ln>
        </p:spPr>
      </p:sp>
      <p:sp>
        <p:nvSpPr>
          <p:cNvPr id="28" name="テキスト ボックス 27"/>
          <p:cNvSpPr txBox="1"/>
          <p:nvPr/>
        </p:nvSpPr>
        <p:spPr>
          <a:xfrm>
            <a:off x="4973637" y="475893"/>
            <a:ext cx="4064831" cy="769441"/>
          </a:xfrm>
          <a:prstGeom prst="rect">
            <a:avLst/>
          </a:prstGeom>
          <a:solidFill>
            <a:srgbClr val="000000">
              <a:alpha val="60000"/>
            </a:srgbClr>
          </a:solidFill>
        </p:spPr>
        <p:txBody>
          <a:bodyPr wrap="none" rtlCol="0">
            <a:spAutoFit/>
          </a:bodyPr>
          <a:lstStyle/>
          <a:p>
            <a:r>
              <a:rPr kumimoji="1" lang="en-US" altLang="ja-JP" sz="4400" b="1" dirty="0" smtClean="0">
                <a:solidFill>
                  <a:schemeClr val="bg1"/>
                </a:solidFill>
              </a:rPr>
              <a:t>J-PARC Site View</a:t>
            </a:r>
            <a:endParaRPr kumimoji="1" lang="ja-JP" altLang="en-US" sz="4400" b="1" dirty="0">
              <a:solidFill>
                <a:schemeClr val="bg1"/>
              </a:solidFill>
            </a:endParaRPr>
          </a:p>
        </p:txBody>
      </p:sp>
      <p:sp>
        <p:nvSpPr>
          <p:cNvPr id="29" name="テキスト ボックス 28"/>
          <p:cNvSpPr txBox="1"/>
          <p:nvPr/>
        </p:nvSpPr>
        <p:spPr>
          <a:xfrm>
            <a:off x="4766569" y="0"/>
            <a:ext cx="4379019" cy="369332"/>
          </a:xfrm>
          <a:prstGeom prst="rect">
            <a:avLst/>
          </a:prstGeom>
          <a:solidFill>
            <a:srgbClr val="000000">
              <a:alpha val="60000"/>
            </a:srgbClr>
          </a:solidFill>
        </p:spPr>
        <p:txBody>
          <a:bodyPr wrap="none" rtlCol="0">
            <a:spAutoFit/>
          </a:bodyPr>
          <a:lstStyle/>
          <a:p>
            <a:r>
              <a:rPr kumimoji="1" lang="en-US" altLang="ja-JP" b="1" dirty="0" smtClean="0">
                <a:solidFill>
                  <a:schemeClr val="bg1"/>
                </a:solidFill>
              </a:rPr>
              <a:t>Japan Proton Accelerator Research Complex</a:t>
            </a:r>
            <a:endParaRPr kumimoji="1" lang="ja-JP" altLang="en-US" b="1" dirty="0">
              <a:solidFill>
                <a:schemeClr val="bg1"/>
              </a:solidFill>
            </a:endParaRPr>
          </a:p>
        </p:txBody>
      </p:sp>
      <p:sp>
        <p:nvSpPr>
          <p:cNvPr id="30" name="テキスト ボックス 29"/>
          <p:cNvSpPr txBox="1"/>
          <p:nvPr/>
        </p:nvSpPr>
        <p:spPr>
          <a:xfrm>
            <a:off x="7005263" y="1412244"/>
            <a:ext cx="1961178" cy="369332"/>
          </a:xfrm>
          <a:prstGeom prst="rect">
            <a:avLst/>
          </a:prstGeom>
          <a:noFill/>
        </p:spPr>
        <p:txBody>
          <a:bodyPr wrap="none" rtlCol="0">
            <a:spAutoFit/>
          </a:bodyPr>
          <a:lstStyle/>
          <a:p>
            <a:r>
              <a:rPr kumimoji="1" lang="en-US" altLang="ja-JP" b="1" dirty="0" smtClean="0">
                <a:solidFill>
                  <a:schemeClr val="bg1"/>
                </a:solidFill>
              </a:rPr>
              <a:t>120km from Tokyo</a:t>
            </a:r>
            <a:endParaRPr kumimoji="1" lang="ja-JP" altLang="en-US" b="1" dirty="0">
              <a:solidFill>
                <a:schemeClr val="bg1"/>
              </a:solidFill>
            </a:endParaRPr>
          </a:p>
        </p:txBody>
      </p:sp>
    </p:spTree>
    <p:extLst>
      <p:ext uri="{BB962C8B-B14F-4D97-AF65-F5344CB8AC3E}">
        <p14:creationId xmlns:p14="http://schemas.microsoft.com/office/powerpoint/2010/main" val="414775364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絵 1"/>
          <p:cNvPicPr>
            <a:picLocks noChangeAspect="1"/>
          </p:cNvPicPr>
          <p:nvPr/>
        </p:nvPicPr>
        <p:blipFill rotWithShape="1">
          <a:blip r:embed="rId2">
            <a:lum/>
          </a:blip>
          <a:srcRect/>
          <a:stretch>
            <a:fillRect/>
          </a:stretch>
        </p:blipFill>
        <p:spPr>
          <a:xfrm>
            <a:off x="212843" y="435178"/>
            <a:ext cx="8790790" cy="6244877"/>
          </a:xfrm>
          <a:prstGeom prst="rect">
            <a:avLst/>
          </a:prstGeom>
          <a:noFill/>
          <a:ln w="25400" cap="flat" cmpd="sng" algn="ctr">
            <a:noFill/>
            <a:prstDash val="solid"/>
            <a:round/>
          </a:ln>
        </p:spPr>
      </p:pic>
      <p:sp>
        <p:nvSpPr>
          <p:cNvPr id="3" name="四角形 2"/>
          <p:cNvSpPr/>
          <p:nvPr/>
        </p:nvSpPr>
        <p:spPr>
          <a:xfrm>
            <a:off x="6468831" y="4726553"/>
            <a:ext cx="2353556" cy="371638"/>
          </a:xfrm>
          <a:prstGeom prst="rect">
            <a:avLst/>
          </a:prstGeom>
          <a:noFill/>
          <a:ln w="25400" cap="flat" cmpd="sng" algn="ctr">
            <a:noFill/>
            <a:prstDash val="solid"/>
            <a:round/>
          </a:ln>
        </p:spPr>
        <p:txBody>
          <a:bodyPr vert="horz" wrap="squar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b="1" spc="5" dirty="0" smtClean="0">
                <a:ea typeface="ＭＳ Ｐゴシック"/>
                <a:sym typeface="Wingdings"/>
              </a:rPr>
              <a:t>YX</a:t>
            </a:r>
            <a:r>
              <a:rPr lang="en-US" altLang="ja-JP" sz="1800" b="1" i="0" spc="5" dirty="0" smtClean="0">
                <a:solidFill>
                  <a:schemeClr val="tx1"/>
                </a:solidFill>
                <a:ea typeface="ＭＳ Ｐゴシック"/>
                <a:sym typeface="Wingdings"/>
              </a:rPr>
              <a:t>-plane cross section</a:t>
            </a:r>
            <a:endParaRPr lang="ja-JP" altLang="en-US" sz="1800" b="1" i="0" spc="5" dirty="0">
              <a:solidFill>
                <a:schemeClr val="tx1"/>
              </a:solidFill>
              <a:ea typeface="ＭＳ Ｐゴシック"/>
              <a:sym typeface="Wingdings"/>
            </a:endParaRPr>
          </a:p>
        </p:txBody>
      </p:sp>
      <p:sp>
        <p:nvSpPr>
          <p:cNvPr id="4" name="四角形 3"/>
          <p:cNvSpPr/>
          <p:nvPr/>
        </p:nvSpPr>
        <p:spPr>
          <a:xfrm>
            <a:off x="2719182" y="2052167"/>
            <a:ext cx="1421450" cy="368455"/>
          </a:xfrm>
          <a:prstGeom prst="rect">
            <a:avLst/>
          </a:prstGeom>
          <a:noFill/>
          <a:ln w="25400" cap="flat" cmpd="sng" algn="ctr">
            <a:noFill/>
            <a:prstDash val="solid"/>
            <a:round/>
          </a:ln>
        </p:spPr>
        <p:txBody>
          <a:bodyPr vert="horz" wrap="non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pc="5" dirty="0" smtClean="0">
                <a:latin typeface="Calibri"/>
                <a:ea typeface="ＭＳ Ｐゴシック"/>
                <a:sym typeface="Wingdings"/>
              </a:rPr>
              <a:t>Evaluation point </a:t>
            </a:r>
            <a:r>
              <a:rPr lang="en-US" altLang="ja-JP" sz="1800" b="0" i="0" spc="5" dirty="0" smtClean="0">
                <a:solidFill>
                  <a:schemeClr val="tx1"/>
                </a:solidFill>
                <a:latin typeface="Calibri"/>
                <a:ea typeface="ＭＳ Ｐゴシック"/>
                <a:sym typeface="Wingdings"/>
              </a:rPr>
              <a:t>3 to 8</a:t>
            </a:r>
            <a:endParaRPr lang="ja-JP" altLang="en-US" sz="1800" b="0" i="0" spc="5" dirty="0">
              <a:solidFill>
                <a:schemeClr val="tx1"/>
              </a:solidFill>
              <a:latin typeface="Calibri"/>
              <a:ea typeface="ＭＳ Ｐゴシック"/>
              <a:sym typeface="Wingdings"/>
            </a:endParaRPr>
          </a:p>
        </p:txBody>
      </p:sp>
      <p:sp>
        <p:nvSpPr>
          <p:cNvPr id="5" name="四角形 4"/>
          <p:cNvSpPr/>
          <p:nvPr/>
        </p:nvSpPr>
        <p:spPr>
          <a:xfrm>
            <a:off x="3185993" y="3690235"/>
            <a:ext cx="409773" cy="370075"/>
          </a:xfrm>
          <a:prstGeom prst="rect">
            <a:avLst/>
          </a:prstGeom>
          <a:noFill/>
          <a:ln w="25400" cap="flat" cmpd="sng" algn="ctr">
            <a:noFill/>
            <a:prstDash val="solid"/>
            <a:round/>
          </a:ln>
        </p:spPr>
        <p:txBody>
          <a:bodyPr vert="horz" wrap="non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pc="5" dirty="0" smtClean="0">
                <a:latin typeface="Calibri"/>
                <a:ea typeface="ＭＳ Ｐゴシック"/>
                <a:sym typeface="Wingdings"/>
              </a:rPr>
              <a:t>Ta</a:t>
            </a:r>
            <a:endParaRPr lang="ja-JP" altLang="en-US" sz="1800" b="0" i="0" spc="5" dirty="0">
              <a:solidFill>
                <a:schemeClr val="tx1"/>
              </a:solidFill>
              <a:latin typeface="Calibri"/>
              <a:ea typeface="ＭＳ Ｐゴシック"/>
              <a:sym typeface="Wingdings"/>
            </a:endParaRPr>
          </a:p>
        </p:txBody>
      </p:sp>
      <p:sp>
        <p:nvSpPr>
          <p:cNvPr id="6" name="四角形 5"/>
          <p:cNvSpPr/>
          <p:nvPr/>
        </p:nvSpPr>
        <p:spPr>
          <a:xfrm>
            <a:off x="3852524" y="3645081"/>
            <a:ext cx="403408" cy="370075"/>
          </a:xfrm>
          <a:prstGeom prst="rect">
            <a:avLst/>
          </a:prstGeom>
          <a:noFill/>
          <a:ln w="25400" cap="flat" cmpd="sng" algn="ctr">
            <a:noFill/>
            <a:prstDash val="solid"/>
            <a:round/>
          </a:ln>
        </p:spPr>
        <p:txBody>
          <a:bodyPr vert="horz" wrap="non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pc="5" dirty="0" smtClean="0">
                <a:latin typeface="Calibri"/>
                <a:ea typeface="ＭＳ Ｐゴシック"/>
                <a:sym typeface="Wingdings"/>
              </a:rPr>
              <a:t>Fe</a:t>
            </a:r>
            <a:endParaRPr lang="ja-JP" altLang="en-US" sz="1800" b="0" i="0" spc="5" dirty="0">
              <a:solidFill>
                <a:schemeClr val="tx1"/>
              </a:solidFill>
              <a:latin typeface="Calibri"/>
              <a:ea typeface="ＭＳ Ｐゴシック"/>
              <a:sym typeface="Wingdings"/>
            </a:endParaRPr>
          </a:p>
        </p:txBody>
      </p:sp>
      <p:sp>
        <p:nvSpPr>
          <p:cNvPr id="9" name="四角形 8"/>
          <p:cNvSpPr/>
          <p:nvPr/>
        </p:nvSpPr>
        <p:spPr>
          <a:xfrm>
            <a:off x="2676136" y="3212919"/>
            <a:ext cx="685916" cy="344697"/>
          </a:xfrm>
          <a:prstGeom prst="rect">
            <a:avLst/>
          </a:prstGeom>
          <a:noFill/>
          <a:ln w="25400" cap="flat" cmpd="sng" algn="ctr">
            <a:noFill/>
            <a:prstDash val="solid"/>
            <a:round/>
          </a:ln>
        </p:spPr>
        <p:txBody>
          <a:bodyPr vert="horz" wrap="non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pc="5" dirty="0" smtClean="0">
                <a:latin typeface="Calibri"/>
                <a:ea typeface="ＭＳ Ｐゴシック"/>
                <a:sym typeface="Wingdings"/>
              </a:rPr>
              <a:t>EP-1</a:t>
            </a:r>
            <a:endParaRPr lang="ja-JP" altLang="en-US" sz="1800" b="0" i="0" spc="5" dirty="0">
              <a:solidFill>
                <a:schemeClr val="tx1"/>
              </a:solidFill>
              <a:latin typeface="Calibri"/>
              <a:ea typeface="ＭＳ Ｐゴシック"/>
              <a:sym typeface="Wingdings"/>
            </a:endParaRPr>
          </a:p>
        </p:txBody>
      </p:sp>
      <p:sp>
        <p:nvSpPr>
          <p:cNvPr id="10" name="四角形 9"/>
          <p:cNvSpPr/>
          <p:nvPr/>
        </p:nvSpPr>
        <p:spPr>
          <a:xfrm>
            <a:off x="3749689" y="3911961"/>
            <a:ext cx="645185" cy="371638"/>
          </a:xfrm>
          <a:prstGeom prst="rect">
            <a:avLst/>
          </a:prstGeom>
          <a:noFill/>
          <a:ln w="25400" cap="flat" cmpd="sng" algn="ctr">
            <a:noFill/>
            <a:prstDash val="solid"/>
            <a:round/>
          </a:ln>
        </p:spPr>
        <p:txBody>
          <a:bodyPr vert="horz" wrap="non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pc="5" dirty="0" smtClean="0">
                <a:latin typeface="Calibri"/>
                <a:ea typeface="ＭＳ Ｐゴシック"/>
                <a:sym typeface="Wingdings"/>
              </a:rPr>
              <a:t>EP-9</a:t>
            </a:r>
            <a:endParaRPr lang="ja-JP" altLang="en-US" sz="1800" b="0" i="0" spc="5" dirty="0">
              <a:solidFill>
                <a:schemeClr val="tx1"/>
              </a:solidFill>
              <a:latin typeface="Calibri"/>
              <a:ea typeface="ＭＳ Ｐゴシック"/>
              <a:sym typeface="Wingdings"/>
            </a:endParaRPr>
          </a:p>
        </p:txBody>
      </p:sp>
      <p:sp>
        <p:nvSpPr>
          <p:cNvPr id="11" name="フッタプレースホルダー 4"/>
          <p:cNvSpPr>
            <a:spLocks noGrp="1"/>
          </p:cNvSpPr>
          <p:nvPr>
            <p:ph type="ftr" sz="quarter" idx="11"/>
          </p:nvPr>
        </p:nvSpPr>
        <p:spPr/>
        <p:txBody>
          <a:bodyPr/>
          <a:lstStyle/>
          <a:p>
            <a:pPr marL="450000" lvl="0" indent="-450000" algn="ctr" defTabSz="900111">
              <a:lnSpc>
                <a:spcPct val="110000"/>
              </a:lnSpc>
              <a:spcBef>
                <a:spcPct val="0"/>
              </a:spcBef>
              <a:spcAft>
                <a:spcPct val="0"/>
              </a:spcAft>
              <a:buClr>
                <a:srgbClr val="000000">
                  <a:alpha val="100000"/>
                </a:srgbClr>
              </a:buClr>
              <a:buSzPct val="100000"/>
              <a:buNone/>
            </a:pPr>
            <a:r>
              <a:rPr lang="ja-JP" altLang="en-US" sz="1400" b="0" i="0" spc="5">
                <a:solidFill>
                  <a:schemeClr val="tx1"/>
                </a:solidFill>
                <a:latin typeface="Arial"/>
                <a:ea typeface="ＭＳ Ｐゴシック"/>
                <a:sym typeface="Wingdings"/>
              </a:rPr>
              <a:t> </a:t>
            </a:r>
          </a:p>
        </p:txBody>
      </p:sp>
      <p:cxnSp>
        <p:nvCxnSpPr>
          <p:cNvPr id="13" name="直線矢印コネクタ 12"/>
          <p:cNvCxnSpPr/>
          <p:nvPr/>
        </p:nvCxnSpPr>
        <p:spPr>
          <a:xfrm flipV="1">
            <a:off x="3362051" y="3433572"/>
            <a:ext cx="0" cy="28810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459398" y="3404119"/>
            <a:ext cx="862792" cy="0"/>
          </a:xfrm>
          <a:prstGeom prst="straightConnector1">
            <a:avLst/>
          </a:prstGeom>
          <a:ln w="381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507389" y="3029829"/>
            <a:ext cx="753732" cy="369332"/>
          </a:xfrm>
          <a:prstGeom prst="rect">
            <a:avLst/>
          </a:prstGeom>
          <a:noFill/>
        </p:spPr>
        <p:txBody>
          <a:bodyPr wrap="none" rtlCol="0">
            <a:spAutoFit/>
          </a:bodyPr>
          <a:lstStyle/>
          <a:p>
            <a:r>
              <a:rPr kumimoji="1" lang="en-US" altLang="ja-JP" b="1" dirty="0" smtClean="0">
                <a:solidFill>
                  <a:srgbClr val="0000FF"/>
                </a:solidFill>
              </a:rPr>
              <a:t>50 cm</a:t>
            </a:r>
            <a:endParaRPr kumimoji="1" lang="ja-JP" altLang="en-US" b="1" dirty="0">
              <a:solidFill>
                <a:srgbClr val="0000FF"/>
              </a:solidFill>
            </a:endParaRPr>
          </a:p>
        </p:txBody>
      </p:sp>
    </p:spTree>
    <p:extLst>
      <p:ext uri="{BB962C8B-B14F-4D97-AF65-F5344CB8AC3E}">
        <p14:creationId xmlns:p14="http://schemas.microsoft.com/office/powerpoint/2010/main" val="59675922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1"/>
          <p:cNvSpPr/>
          <p:nvPr/>
        </p:nvSpPr>
        <p:spPr>
          <a:xfrm>
            <a:off x="254105" y="846516"/>
            <a:ext cx="8643107" cy="5860564"/>
          </a:xfrm>
          <a:prstGeom prst="rect">
            <a:avLst/>
          </a:prstGeom>
          <a:noFill/>
          <a:ln w="25400" cap="flat" cmpd="sng" algn="ctr">
            <a:noFill/>
            <a:prstDash val="solid"/>
            <a:round/>
          </a:ln>
        </p:spPr>
        <p:txBody>
          <a:bodyPr vert="horz" wrap="squar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RESIDUAL DOSE RATE (mSv/hr) IN A TISSUE-EQUIVALENT BODY ON CONTACT WITH MATERIAL IM =  1   VOLUME=  1.75000E+02 CM^3</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AT AINT = 1.000E+12 P/SEC</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endParaRPr lang="ja-JP" altLang="ja-JP" sz="1400" b="0" i="0" spc="5">
              <a:solidFill>
                <a:schemeClr val="tx1"/>
              </a:solidFill>
              <a:latin typeface="Calibri"/>
              <a:ea typeface="ＭＳ Ｐゴシック"/>
              <a:sym typeface="Wingdings"/>
            </a:endParaRP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IRRADIATION TIME =  1/2d	     1day	    5days	   30days	  100days	      1yr	    20yr</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Tcool	Tcool (sec)</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1sec	1.000E+00	5.252E+04	6.311E+04	7.194E+04	8.379E+04	8.587E+04	8.817E+04	9.163E+04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1min	6.000E+01	4.971E+04	6.029E+04	6.910E+04	8.096E+04	8.304E+04	8.534E+04	8.881E+04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10min	6.000E+02	4.009E+04	5.057E+04	5.926E+04	7.115E+04	7.322E+04	7.553E+04	7.899E+04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0.5hr	1.800E+03	3.222E+04	4.251E+04	5.103E+04	6.288E+04	6.494E+04	6.725E+04	7.072E+04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1hr	3.600E+03	2.700E+04	3.701E+04	4.533E+04	5.708E+04	5.913E+04	6.145E+04	6.491E+04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2hr	7.200E+03	2.209E+04	3.154E+04	3.955E+04	5.105E+04	5.309E+04	5.541E+04	5.888E+04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4hr	1.440E+04	1.768E+04	2.604E+04	3.349E+04	4.440E+04	4.644E+04	4.877E+04	5.225E+04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6hr	2.160E+04	1.537E+04	2.298E+04	3.001E+04	4.045E+04	4.247E+04	4.480E+04	4.828E+04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12hr	4.320E+04	1.059E+04	1.625E+04	2.215E+04	3.129E+04	3.329E+04	3.565E+04	3.911E+04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a:t>
            </a:r>
            <a:r>
              <a:rPr lang="ja-JP" altLang="en-US" sz="1400" b="0" i="0" u="sng" spc="5">
                <a:solidFill>
                  <a:schemeClr val="tx1"/>
                </a:solidFill>
                <a:latin typeface="Calibri"/>
                <a:ea typeface="ＭＳ Ｐゴシック"/>
                <a:sym typeface="Wingdings"/>
              </a:rPr>
              <a:t>1day	8.640E+04	5.661E+03	</a:t>
            </a:r>
            <a:r>
              <a:rPr lang="ja-JP" altLang="en-US" sz="1400" b="1" i="0" u="sng" spc="5">
                <a:solidFill>
                  <a:srgbClr val="FF0000">
                    <a:alpha val="100000"/>
                  </a:srgbClr>
                </a:solidFill>
                <a:latin typeface="Calibri"/>
                <a:ea typeface="ＭＳ Ｐゴシック"/>
                <a:sym typeface="Wingdings"/>
              </a:rPr>
              <a:t>9.092E+03</a:t>
            </a:r>
            <a:r>
              <a:rPr lang="ja-JP" altLang="en-US" sz="1400" b="0" i="0" u="sng" spc="5">
                <a:solidFill>
                  <a:schemeClr val="tx1"/>
                </a:solidFill>
                <a:latin typeface="Calibri"/>
                <a:ea typeface="ＭＳ Ｐゴシック"/>
                <a:sym typeface="Wingdings"/>
              </a:rPr>
              <a:t>	1.341E+04	2.072E+04	</a:t>
            </a:r>
            <a:r>
              <a:rPr lang="ja-JP" altLang="en-US" sz="1400" b="1" i="0" u="sng" spc="5">
                <a:solidFill>
                  <a:srgbClr val="FF0000">
                    <a:alpha val="100000"/>
                  </a:srgbClr>
                </a:solidFill>
                <a:latin typeface="Calibri"/>
                <a:ea typeface="ＭＳ Ｐゴシック"/>
                <a:sym typeface="Wingdings"/>
              </a:rPr>
              <a:t>2.266E+04</a:t>
            </a:r>
            <a:r>
              <a:rPr lang="ja-JP" altLang="en-US" sz="1400" b="0" i="0" u="sng" spc="5">
                <a:solidFill>
                  <a:schemeClr val="tx1"/>
                </a:solidFill>
                <a:latin typeface="Calibri"/>
                <a:ea typeface="ＭＳ Ｐゴシック"/>
                <a:sym typeface="Wingdings"/>
              </a:rPr>
              <a:t>	</a:t>
            </a:r>
            <a:r>
              <a:rPr lang="ja-JP" altLang="en-US" sz="1400" b="0" i="0" u="sng" spc="5">
                <a:solidFill>
                  <a:srgbClr val="000000">
                    <a:alpha val="100000"/>
                  </a:srgbClr>
                </a:solidFill>
                <a:latin typeface="Calibri"/>
                <a:ea typeface="ＭＳ Ｐゴシック"/>
                <a:sym typeface="Wingdings"/>
              </a:rPr>
              <a:t>2.506E+04	</a:t>
            </a:r>
            <a:r>
              <a:rPr lang="ja-JP" altLang="en-US" sz="1400" b="1" i="0" u="sng" spc="5">
                <a:solidFill>
                  <a:srgbClr val="FF0000">
                    <a:alpha val="100000"/>
                  </a:srgbClr>
                </a:solidFill>
                <a:latin typeface="Calibri"/>
                <a:ea typeface="ＭＳ Ｐゴシック"/>
                <a:sym typeface="Wingdings"/>
              </a:rPr>
              <a:t>2.852E+04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2days	1.728E+05	2.297E+03	3.947E+03	6.516E+03	1.167E+04	1.352E+04	1.597E+04	1.943E+04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7days	6.048E+05	2.356E+02	4.368E+02	1.049E+03	2.862E+03	4.397E+03	7.005E+03	1.043E+04</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u="sng" spc="5">
                <a:solidFill>
                  <a:schemeClr val="tx1"/>
                </a:solidFill>
                <a:latin typeface="Calibri"/>
                <a:ea typeface="ＭＳ Ｐゴシック"/>
                <a:sym typeface="Wingdings"/>
              </a:rPr>
              <a:t>30days	2.592E+06	2.086E+01	</a:t>
            </a:r>
            <a:r>
              <a:rPr lang="ja-JP" altLang="en-US" sz="1400" b="1" i="0" u="sng" spc="5">
                <a:solidFill>
                  <a:srgbClr val="FF0000">
                    <a:alpha val="100000"/>
                  </a:srgbClr>
                </a:solidFill>
                <a:latin typeface="Calibri"/>
                <a:ea typeface="ＭＳ Ｐゴシック"/>
                <a:sym typeface="Wingdings"/>
              </a:rPr>
              <a:t>4.144E+01</a:t>
            </a:r>
            <a:r>
              <a:rPr lang="ja-JP" altLang="en-US" sz="1400" b="0" i="0" u="sng" spc="5">
                <a:solidFill>
                  <a:schemeClr val="tx1"/>
                </a:solidFill>
                <a:latin typeface="Calibri"/>
                <a:ea typeface="ＭＳ Ｐゴシック"/>
                <a:sym typeface="Wingdings"/>
              </a:rPr>
              <a:t>	1.820E+02	9.459E+02	</a:t>
            </a:r>
            <a:r>
              <a:rPr lang="ja-JP" altLang="en-US" sz="1400" b="1" i="0" u="sng" spc="5">
                <a:solidFill>
                  <a:srgbClr val="FF0000">
                    <a:alpha val="100000"/>
                  </a:srgbClr>
                </a:solidFill>
                <a:latin typeface="Calibri"/>
                <a:ea typeface="ＭＳ Ｐゴシック"/>
                <a:sym typeface="Wingdings"/>
              </a:rPr>
              <a:t>2.013E+03</a:t>
            </a:r>
            <a:r>
              <a:rPr lang="ja-JP" altLang="en-US" sz="1400" b="0" i="0" u="sng" spc="5">
                <a:solidFill>
                  <a:schemeClr val="tx1"/>
                </a:solidFill>
                <a:latin typeface="Calibri"/>
                <a:ea typeface="ＭＳ Ｐゴシック"/>
                <a:sym typeface="Wingdings"/>
              </a:rPr>
              <a:t>	</a:t>
            </a:r>
            <a:r>
              <a:rPr lang="ja-JP" altLang="en-US" sz="1400" b="0" i="0" u="sng" spc="5">
                <a:solidFill>
                  <a:srgbClr val="000000">
                    <a:alpha val="100000"/>
                  </a:srgbClr>
                </a:solidFill>
                <a:latin typeface="Calibri"/>
                <a:ea typeface="ＭＳ Ｐゴシック"/>
                <a:sym typeface="Wingdings"/>
              </a:rPr>
              <a:t>4.534E+03	</a:t>
            </a:r>
            <a:r>
              <a:rPr lang="ja-JP" altLang="en-US" sz="1400" b="1" i="0" u="sng" spc="5">
                <a:solidFill>
                  <a:srgbClr val="FF0000">
                    <a:alpha val="100000"/>
                  </a:srgbClr>
                </a:solidFill>
                <a:latin typeface="Calibri"/>
                <a:ea typeface="ＭＳ Ｐゴシック"/>
                <a:sym typeface="Wingdings"/>
              </a:rPr>
              <a:t>7.843E+03</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0.5yr	1.577E+07	5.603E+00	1.119E+01	5.423E+01	3.141E+02	8.059E+02	2.220E+03	4.914E+03</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1yr	3.154E+07	2.755E+00	5.505E+00	2.695E+01	1.580E+02	4.390E+02	1.318E+03	3.501E+03</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2yr	6.307E+07	1.240E+00	2.478E+00	1.226E+01	7.275E+01	2.192E+02	7.176E+02	2.210E+03</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5yr	1.577E+08	3.694E-01	7.386E-01	3.668E+00	2.184E+01	6.731E+01	2.259E+02	7.361E+02</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10yr	3.154E+08	6.182E-02	1.236E-01	6.141E-01	3.658E+00	1.134E+01	3.825E+01	1.417E+02</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20yr	6.307E+08	5.110E-03	1.022E-02	5.098E-02	3.051E-01	9.923E-01	3.527E+00	2.713E+01</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30yr	9.461E+08	2.934E-03	5.867E-03	2.932E-02	1.759E-01	5.826E-01	2.112E+00	1.934E+01</a:t>
            </a:r>
          </a:p>
        </p:txBody>
      </p:sp>
      <p:sp>
        <p:nvSpPr>
          <p:cNvPr id="3" name="四角形 2"/>
          <p:cNvSpPr/>
          <p:nvPr/>
        </p:nvSpPr>
        <p:spPr>
          <a:xfrm>
            <a:off x="249359" y="249359"/>
            <a:ext cx="8644670" cy="525687"/>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2800" b="1" spc="5" dirty="0" smtClean="0">
                <a:latin typeface="Arial"/>
                <a:ea typeface="ＭＳ Ｐゴシック"/>
                <a:sym typeface="Wingdings"/>
              </a:rPr>
              <a:t>Residual Radiation of Jaws</a:t>
            </a:r>
            <a:endParaRPr lang="ja-JP" altLang="en-US" sz="2800" b="1" i="0" spc="5" dirty="0">
              <a:solidFill>
                <a:schemeClr val="tx1"/>
              </a:solidFill>
              <a:latin typeface="Arial"/>
              <a:ea typeface="ＭＳ Ｐゴシック"/>
              <a:sym typeface="Wingdings"/>
            </a:endParaRPr>
          </a:p>
        </p:txBody>
      </p:sp>
      <p:sp>
        <p:nvSpPr>
          <p:cNvPr id="4" name="フッタプレースホルダー 4"/>
          <p:cNvSpPr>
            <a:spLocks noGrp="1"/>
          </p:cNvSpPr>
          <p:nvPr>
            <p:ph type="ftr" sz="quarter" idx="11"/>
          </p:nvPr>
        </p:nvSpPr>
        <p:spPr/>
        <p:txBody>
          <a:bodyPr/>
          <a:lstStyle/>
          <a:p>
            <a:pPr marL="450000" lvl="0" indent="-450000" algn="ctr" defTabSz="900111">
              <a:lnSpc>
                <a:spcPct val="110000"/>
              </a:lnSpc>
              <a:spcBef>
                <a:spcPct val="0"/>
              </a:spcBef>
              <a:spcAft>
                <a:spcPct val="0"/>
              </a:spcAft>
              <a:buClr>
                <a:srgbClr val="000000">
                  <a:alpha val="100000"/>
                </a:srgbClr>
              </a:buClr>
              <a:buSzPct val="100000"/>
              <a:buNone/>
            </a:pPr>
            <a:r>
              <a:rPr lang="ja-JP" altLang="en-US" sz="1400" b="0" i="0" spc="5">
                <a:solidFill>
                  <a:schemeClr val="tx1"/>
                </a:solidFill>
                <a:latin typeface="Arial"/>
                <a:ea typeface="ＭＳ Ｐゴシック"/>
                <a:sym typeface="Wingdings"/>
              </a:rPr>
              <a:t> </a:t>
            </a:r>
          </a:p>
        </p:txBody>
      </p:sp>
    </p:spTree>
    <p:extLst>
      <p:ext uri="{BB962C8B-B14F-4D97-AF65-F5344CB8AC3E}">
        <p14:creationId xmlns:p14="http://schemas.microsoft.com/office/powerpoint/2010/main" val="262580759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1"/>
          <p:cNvSpPr/>
          <p:nvPr/>
        </p:nvSpPr>
        <p:spPr>
          <a:xfrm>
            <a:off x="254105" y="846516"/>
            <a:ext cx="8643107" cy="5860564"/>
          </a:xfrm>
          <a:prstGeom prst="rect">
            <a:avLst/>
          </a:prstGeom>
          <a:noFill/>
          <a:ln w="25400" cap="flat" cmpd="sng" algn="ctr">
            <a:noFill/>
            <a:prstDash val="solid"/>
            <a:round/>
          </a:ln>
        </p:spPr>
        <p:txBody>
          <a:bodyPr vert="horz" wrap="square" lIns="89827" tIns="46616" rIns="89827" bIns="46616" anchor="t">
            <a:noAutofit/>
          </a:bodyPr>
          <a:lstStyle/>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RESIDUAL DOSE RATE (mSv/hr) IN A TISSUE-EQUIVALENT BODY ON CONTACT WITH MATERIAL IM =  3   VOLUME=  2.00000E+02 CM^3</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AT AINT = 1.000E+12 P/SEC</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endParaRPr lang="ja-JP" altLang="ja-JP" sz="1400" b="0" i="0" spc="5">
              <a:solidFill>
                <a:schemeClr val="tx1"/>
              </a:solidFill>
              <a:latin typeface="Calibri"/>
              <a:ea typeface="ＭＳ Ｐゴシック"/>
              <a:sym typeface="Wingdings"/>
            </a:endParaRP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IRRADIATION TIME =  1/2d	     1day	    5days	   30days	  100days	      1yr	    20yr</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Tcool	Tcool (sec)</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1sec	1.000E+00	4.038E+00	4.274E+00	5.053E+00	6.150E+00	6.962E+00	7.957E+00	9.117E+00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1min	6.000E+01	3.747E+00	3.983E+00	4.753E+00	5.859E+00	6.668E+00	7.666E+00	8.825E+00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10min	6.000E+02	3.108E+00	3.340E+00	4.086E+00	5.215E+00	6.016E+00	7.021E+00	8.180E+00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0.5hr	1.800E+03	2.494E+00	2.719E+00	3.433E+00	4.590E+00	5.382E+00	6.395E+00	7.554E+00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1hr	3.600E+03	1.979E+00	2.192E+00	2.872E+00	4.058E+00	4.843E+00	5.864E+00	7.021E+00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2hr	7.200E+03	1.419E+00	1.615E+00	2.246E+00	3.469E+00	4.244E+00	5.275E+00	6.432E+00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4hr	1.440E+04	8.340E-01	1.004E+00	1.579E+00	2.847E+00	3.611E+00	4.663E+00	5.825E+00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6hr	2.160E+04	5.745E-01	7.268E-01	1.261E+00	2.542E+00	3.290E+00	4.344E+00	5.501E+00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12hr	4.320E+04	2.363E-01	3.607E-01	8.217E-01	2.124E+00	2.839E+00	3.920E+00	5.077E+00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a:t>
            </a:r>
            <a:r>
              <a:rPr lang="ja-JP" altLang="en-US" sz="1400" b="0" i="0" u="sng" spc="5">
                <a:solidFill>
                  <a:schemeClr val="tx1"/>
                </a:solidFill>
                <a:latin typeface="Calibri"/>
                <a:ea typeface="ＭＳ Ｐゴシック"/>
                <a:sym typeface="Wingdings"/>
              </a:rPr>
              <a:t>1day	8.640E+04	1.244E-01	</a:t>
            </a:r>
            <a:r>
              <a:rPr lang="ja-JP" altLang="en-US" sz="1400" b="1" i="0" u="sng" spc="5">
                <a:solidFill>
                  <a:srgbClr val="FF0000">
                    <a:alpha val="100000"/>
                  </a:srgbClr>
                </a:solidFill>
                <a:latin typeface="Calibri"/>
                <a:ea typeface="ＭＳ Ｐゴシック"/>
                <a:sym typeface="Wingdings"/>
              </a:rPr>
              <a:t>2.262E-01</a:t>
            </a:r>
            <a:r>
              <a:rPr lang="ja-JP" altLang="en-US" sz="1400" b="0" i="0" u="sng" spc="5">
                <a:solidFill>
                  <a:schemeClr val="tx1"/>
                </a:solidFill>
                <a:latin typeface="Calibri"/>
                <a:ea typeface="ＭＳ Ｐゴシック"/>
                <a:sym typeface="Wingdings"/>
              </a:rPr>
              <a:t>	6.185E-01	1.898E+00	</a:t>
            </a:r>
            <a:r>
              <a:rPr lang="ja-JP" altLang="en-US" sz="1400" b="1" i="0" u="sng" spc="5">
                <a:solidFill>
                  <a:srgbClr val="FF0000">
                    <a:alpha val="100000"/>
                  </a:srgbClr>
                </a:solidFill>
                <a:latin typeface="Calibri"/>
                <a:ea typeface="ＭＳ Ｐゴシック"/>
                <a:sym typeface="Wingdings"/>
              </a:rPr>
              <a:t>2.586E+00</a:t>
            </a:r>
            <a:r>
              <a:rPr lang="ja-JP" altLang="en-US" sz="1400" b="0" i="0" u="sng" spc="5">
                <a:solidFill>
                  <a:schemeClr val="tx1"/>
                </a:solidFill>
                <a:latin typeface="Calibri"/>
                <a:ea typeface="ＭＳ Ｐゴシック"/>
                <a:sym typeface="Wingdings"/>
              </a:rPr>
              <a:t>	3.686E+00	</a:t>
            </a:r>
            <a:r>
              <a:rPr lang="ja-JP" altLang="en-US" sz="1400" b="1" i="0" u="sng" spc="5">
                <a:solidFill>
                  <a:srgbClr val="FF0000">
                    <a:alpha val="100000"/>
                  </a:srgbClr>
                </a:solidFill>
                <a:latin typeface="Calibri"/>
                <a:ea typeface="ＭＳ Ｐゴシック"/>
                <a:sym typeface="Wingdings"/>
              </a:rPr>
              <a:t>4.841E+00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2days	1.728E+05	8.900E-02	1.690E-01	5.017E-01	1.692E+00	2.363E+00	3.462E+00	4.615E+00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7days	6.048E+05	4.524E-02	8.835E-02	2.964E-01	1.146E+00	1.754E+00	2.836E+00	3.976E+00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u="sng" spc="5">
                <a:solidFill>
                  <a:schemeClr val="tx1"/>
                </a:solidFill>
                <a:latin typeface="Calibri"/>
                <a:ea typeface="ＭＳ Ｐゴシック"/>
                <a:sym typeface="Wingdings"/>
              </a:rPr>
              <a:t>30days	2.592E+06	1.074E-02	</a:t>
            </a:r>
            <a:r>
              <a:rPr lang="ja-JP" altLang="en-US" sz="1400" b="1" i="0" u="sng" spc="5">
                <a:solidFill>
                  <a:srgbClr val="FF0000">
                    <a:alpha val="100000"/>
                  </a:srgbClr>
                </a:solidFill>
                <a:latin typeface="Calibri"/>
                <a:ea typeface="ＭＳ Ｐゴシック"/>
                <a:sym typeface="Wingdings"/>
              </a:rPr>
              <a:t>2.128E-02</a:t>
            </a:r>
            <a:r>
              <a:rPr lang="ja-JP" altLang="en-US" sz="1400" b="0" i="0" u="sng" spc="5">
                <a:solidFill>
                  <a:schemeClr val="tx1"/>
                </a:solidFill>
                <a:latin typeface="Calibri"/>
                <a:ea typeface="ＭＳ Ｐゴシック"/>
                <a:sym typeface="Wingdings"/>
              </a:rPr>
              <a:t>	8.815E-02	4.300E-01	</a:t>
            </a:r>
            <a:r>
              <a:rPr lang="ja-JP" altLang="en-US" sz="1400" b="1" i="0" u="sng" spc="5">
                <a:solidFill>
                  <a:srgbClr val="FF0000">
                    <a:alpha val="100000"/>
                  </a:srgbClr>
                </a:solidFill>
                <a:latin typeface="Calibri"/>
                <a:ea typeface="ＭＳ Ｐゴシック"/>
                <a:sym typeface="Wingdings"/>
              </a:rPr>
              <a:t>8.716E-01</a:t>
            </a:r>
            <a:r>
              <a:rPr lang="ja-JP" altLang="en-US" sz="1400" b="0" i="0" u="sng" spc="5">
                <a:solidFill>
                  <a:schemeClr val="tx1"/>
                </a:solidFill>
                <a:latin typeface="Calibri"/>
                <a:ea typeface="ＭＳ Ｐゴシック"/>
                <a:sym typeface="Wingdings"/>
              </a:rPr>
              <a:t>	1.883E+00	</a:t>
            </a:r>
            <a:r>
              <a:rPr lang="ja-JP" altLang="en-US" sz="1400" b="1" i="0" u="sng" spc="5">
                <a:solidFill>
                  <a:srgbClr val="FF0000">
                    <a:alpha val="100000"/>
                  </a:srgbClr>
                </a:solidFill>
                <a:latin typeface="Calibri"/>
                <a:ea typeface="ＭＳ Ｐゴシック"/>
                <a:sym typeface="Wingdings"/>
              </a:rPr>
              <a:t>2.964E+00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0.5yr	1.577E+07	2.221E-03	4.439E-03	2.171E-02	1.271E-01	3.457E-01	1.015E+00	1.783E+00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1yr	3.154E+07	1.322E-03	2.641E-03	1.298E-02	7.641E-02	2.133E-01	6.435E-01	1.158E+00</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2yr	6.307E+07	5.623E-04	1.124E-03	5.534E-03	3.264E-02	9.210E-02	2.810E-01	5.143E-01</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  5yr	1.577E+08	5.024E-05	1.004E-04	4.948E-04	2.920E-03	8.278E-03	2.538E-02	5.172E-02</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10yr	3.154E+08	1.721E-06	3.440E-06	1.707E-05	1.016E-04	3.127E-04	1.049E-03	6.575E-03</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20yr	6.307E+08	6.897E-07	1.380E-06	6.897E-06	4.137E-05	1.374E-04	4.995E-04	4.862E-03</a:t>
            </a:r>
          </a:p>
          <a:p>
            <a:pPr marL="0" lvl="0" indent="0" algn="l" defTabSz="900112">
              <a:lnSpc>
                <a:spcPct val="100000"/>
              </a:lnSpc>
              <a:spcBef>
                <a:spcPct val="0"/>
              </a:spcBef>
              <a:spcAft>
                <a:spcPct val="0"/>
              </a:spcAft>
              <a:buClr>
                <a:srgbClr val="000000">
                  <a:alpha val="100000"/>
                </a:srgbClr>
              </a:buClr>
              <a:buSzPct val="100000"/>
              <a:buNone/>
              <a:tabLst>
                <a:tab pos="720090" algn="l"/>
                <a:tab pos="1620202" algn="l"/>
                <a:tab pos="2520315" algn="l"/>
                <a:tab pos="3420427" algn="l"/>
                <a:tab pos="4320540" algn="l"/>
                <a:tab pos="5220653" algn="l"/>
                <a:tab pos="6120765" algn="l"/>
                <a:tab pos="7020878" algn="l"/>
              </a:tabLst>
            </a:pPr>
            <a:r>
              <a:rPr lang="ja-JP" altLang="en-US" sz="1400" b="0" i="0" spc="5">
                <a:solidFill>
                  <a:schemeClr val="tx1"/>
                </a:solidFill>
                <a:latin typeface="Calibri"/>
                <a:ea typeface="ＭＳ Ｐゴシック"/>
                <a:sym typeface="Wingdings"/>
              </a:rPr>
              <a:t>30yr	9.461E+08	5.937E-07	1.187E-06	5.936E-06	3.560E-05	1.183E-04	4.303E-04	4.209E-03</a:t>
            </a:r>
          </a:p>
        </p:txBody>
      </p:sp>
      <p:sp>
        <p:nvSpPr>
          <p:cNvPr id="3" name="四角形 2"/>
          <p:cNvSpPr/>
          <p:nvPr/>
        </p:nvSpPr>
        <p:spPr>
          <a:xfrm>
            <a:off x="249359" y="249359"/>
            <a:ext cx="8644670" cy="525687"/>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2800" b="1" i="0" spc="5" dirty="0" smtClean="0">
                <a:solidFill>
                  <a:schemeClr val="tx1"/>
                </a:solidFill>
                <a:latin typeface="Arial"/>
                <a:ea typeface="ＭＳ Ｐゴシック"/>
                <a:sym typeface="Wingdings"/>
              </a:rPr>
              <a:t>Residual Radiation on the surface of 50 cm Iron</a:t>
            </a:r>
            <a:endParaRPr lang="ja-JP" altLang="en-US" sz="2800" b="1" i="0" spc="5" dirty="0">
              <a:solidFill>
                <a:schemeClr val="tx1"/>
              </a:solidFill>
              <a:latin typeface="Arial"/>
              <a:ea typeface="ＭＳ Ｐゴシック"/>
              <a:sym typeface="Wingdings"/>
            </a:endParaRPr>
          </a:p>
        </p:txBody>
      </p:sp>
      <p:sp>
        <p:nvSpPr>
          <p:cNvPr id="4" name="四角形 3"/>
          <p:cNvSpPr/>
          <p:nvPr/>
        </p:nvSpPr>
        <p:spPr>
          <a:xfrm>
            <a:off x="4428739" y="1221337"/>
            <a:ext cx="4465289" cy="649585"/>
          </a:xfrm>
          <a:prstGeom prst="rect">
            <a:avLst/>
          </a:prstGeom>
          <a:solidFill>
            <a:schemeClr val="bg1"/>
          </a:solidFill>
          <a:ln w="9523" cap="rnd" cmpd="sng" algn="ctr">
            <a:solidFill>
              <a:srgbClr val="000000"/>
            </a:solid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b="1" spc="5" dirty="0" smtClean="0">
                <a:solidFill>
                  <a:srgbClr val="000000">
                    <a:alpha val="100000"/>
                  </a:srgbClr>
                </a:solidFill>
                <a:latin typeface="Arial"/>
                <a:ea typeface="ＭＳ Ｐゴシック"/>
                <a:sym typeface="Wingdings"/>
              </a:rPr>
              <a:t>Equivalent to the EP1 extraction BL of KEK-PS: </a:t>
            </a:r>
            <a:r>
              <a:rPr lang="en-US" altLang="ja-JP" b="1" spc="5" dirty="0" smtClean="0">
                <a:solidFill>
                  <a:srgbClr val="FF0000">
                    <a:alpha val="100000"/>
                  </a:srgbClr>
                </a:solidFill>
                <a:latin typeface="Arial"/>
                <a:ea typeface="ＭＳ Ｐゴシック"/>
                <a:sym typeface="Wingdings"/>
              </a:rPr>
              <a:t>800 </a:t>
            </a:r>
            <a:r>
              <a:rPr lang="en-US" altLang="ja-JP" b="1" spc="5" dirty="0" err="1" smtClean="0">
                <a:solidFill>
                  <a:srgbClr val="FF0000">
                    <a:alpha val="100000"/>
                  </a:srgbClr>
                </a:solidFill>
                <a:latin typeface="Symbol"/>
                <a:ea typeface="ＭＳ Ｐゴシック"/>
                <a:sym typeface="Symbol"/>
              </a:rPr>
              <a:t>m</a:t>
            </a:r>
            <a:r>
              <a:rPr lang="en-US" altLang="ja-JP" sz="1800" b="1" i="0" spc="5" dirty="0" err="1" smtClean="0">
                <a:solidFill>
                  <a:srgbClr val="FF0000">
                    <a:alpha val="100000"/>
                  </a:srgbClr>
                </a:solidFill>
                <a:latin typeface="Arial"/>
                <a:ea typeface="ＭＳ Ｐゴシック"/>
                <a:sym typeface="Wingdings"/>
              </a:rPr>
              <a:t>Sv</a:t>
            </a:r>
            <a:r>
              <a:rPr lang="en-US" altLang="ja-JP" sz="1800" b="1" i="0" spc="5" dirty="0" smtClean="0">
                <a:solidFill>
                  <a:srgbClr val="FF0000">
                    <a:alpha val="100000"/>
                  </a:srgbClr>
                </a:solidFill>
                <a:latin typeface="Arial"/>
                <a:ea typeface="ＭＳ Ｐゴシック"/>
                <a:sym typeface="Wingdings"/>
              </a:rPr>
              <a:t>/h with 400W loss</a:t>
            </a:r>
            <a:endParaRPr lang="ja-JP" altLang="en-US" sz="1800" b="1" i="0" spc="5" dirty="0">
              <a:solidFill>
                <a:srgbClr val="FF0000">
                  <a:alpha val="100000"/>
                </a:srgbClr>
              </a:solidFill>
              <a:latin typeface="Arial"/>
              <a:ea typeface="ＭＳ Ｐゴシック"/>
              <a:sym typeface="Wingdings"/>
            </a:endParaRPr>
          </a:p>
        </p:txBody>
      </p:sp>
      <p:cxnSp>
        <p:nvCxnSpPr>
          <p:cNvPr id="5" name="直線型コネクタ 4"/>
          <p:cNvCxnSpPr/>
          <p:nvPr/>
        </p:nvCxnSpPr>
        <p:spPr>
          <a:xfrm rot="21600000" flipH="1">
            <a:off x="5866873" y="1870922"/>
            <a:ext cx="865611" cy="3060489"/>
          </a:xfrm>
          <a:prstGeom prst="line">
            <a:avLst/>
          </a:prstGeom>
          <a:ln w="9467" cap="rnd" cmpd="sng" algn="ctr">
            <a:solidFill>
              <a:srgbClr val="FF0000"/>
            </a:solidFill>
            <a:prstDash val="solid"/>
            <a:round/>
            <a:tailEnd type="triangle" w="lg" len="lg"/>
          </a:ln>
        </p:spPr>
      </p:cxnSp>
      <p:sp>
        <p:nvSpPr>
          <p:cNvPr id="6" name="フッタプレースホルダー 4"/>
          <p:cNvSpPr>
            <a:spLocks noGrp="1"/>
          </p:cNvSpPr>
          <p:nvPr>
            <p:ph type="ftr" sz="quarter" idx="11"/>
          </p:nvPr>
        </p:nvSpPr>
        <p:spPr/>
        <p:txBody>
          <a:bodyPr/>
          <a:lstStyle/>
          <a:p>
            <a:pPr marL="450000" lvl="0" indent="-450000" algn="ctr" defTabSz="900111">
              <a:lnSpc>
                <a:spcPct val="110000"/>
              </a:lnSpc>
              <a:spcBef>
                <a:spcPct val="0"/>
              </a:spcBef>
              <a:spcAft>
                <a:spcPct val="0"/>
              </a:spcAft>
              <a:buClr>
                <a:srgbClr val="000000">
                  <a:alpha val="100000"/>
                </a:srgbClr>
              </a:buClr>
              <a:buSzPct val="100000"/>
              <a:buNone/>
            </a:pPr>
            <a:r>
              <a:rPr lang="ja-JP" altLang="en-US" sz="1400" b="0" i="0" spc="5">
                <a:solidFill>
                  <a:schemeClr val="tx1"/>
                </a:solidFill>
                <a:latin typeface="Arial"/>
                <a:ea typeface="ＭＳ Ｐゴシック"/>
                <a:sym typeface="Wingdings"/>
              </a:rPr>
              <a:t> </a:t>
            </a:r>
          </a:p>
        </p:txBody>
      </p:sp>
    </p:spTree>
    <p:extLst>
      <p:ext uri="{BB962C8B-B14F-4D97-AF65-F5344CB8AC3E}">
        <p14:creationId xmlns:p14="http://schemas.microsoft.com/office/powerpoint/2010/main" val="356676054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絵 7"/>
          <p:cNvPicPr>
            <a:picLocks noChangeAspect="1"/>
          </p:cNvPicPr>
          <p:nvPr/>
        </p:nvPicPr>
        <p:blipFill rotWithShape="1">
          <a:blip r:embed="rId2">
            <a:lum/>
          </a:blip>
          <a:srcRect/>
          <a:stretch>
            <a:fillRect/>
          </a:stretch>
        </p:blipFill>
        <p:spPr>
          <a:xfrm>
            <a:off x="340888" y="3948961"/>
            <a:ext cx="4096512" cy="2721254"/>
          </a:xfrm>
          <a:prstGeom prst="rect">
            <a:avLst/>
          </a:prstGeom>
          <a:noFill/>
          <a:ln w="25400" cap="flat" cmpd="sng" algn="ctr">
            <a:noFill/>
            <a:prstDash val="solid"/>
            <a:round/>
          </a:ln>
        </p:spPr>
      </p:pic>
      <p:sp>
        <p:nvSpPr>
          <p:cNvPr id="2" name="テキスト ボックス 1"/>
          <p:cNvSpPr txBox="1"/>
          <p:nvPr/>
        </p:nvSpPr>
        <p:spPr>
          <a:xfrm>
            <a:off x="251174" y="187785"/>
            <a:ext cx="8775159" cy="461665"/>
          </a:xfrm>
          <a:prstGeom prst="rect">
            <a:avLst/>
          </a:prstGeom>
          <a:noFill/>
        </p:spPr>
        <p:txBody>
          <a:bodyPr wrap="none" rtlCol="0">
            <a:spAutoFit/>
          </a:bodyPr>
          <a:lstStyle/>
          <a:p>
            <a:r>
              <a:rPr kumimoji="1" lang="en-US" altLang="ja-JP" sz="2400" b="1" dirty="0" smtClean="0"/>
              <a:t>Residual Radiation after the Installation of Gate-type Shield in 2010</a:t>
            </a:r>
            <a:endParaRPr kumimoji="1" lang="ja-JP" altLang="en-US" sz="2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387" y="3622215"/>
            <a:ext cx="4064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95228" y="764001"/>
            <a:ext cx="8344554" cy="3139321"/>
          </a:xfrm>
          <a:prstGeom prst="rect">
            <a:avLst/>
          </a:prstGeom>
          <a:noFill/>
        </p:spPr>
        <p:txBody>
          <a:bodyPr wrap="square" rtlCol="0">
            <a:spAutoFit/>
          </a:bodyPr>
          <a:lstStyle/>
          <a:p>
            <a:r>
              <a:rPr kumimoji="1" lang="en-US" altLang="ja-JP" dirty="0" smtClean="0"/>
              <a:t>In 2010, the radiation shield was upgraded according to the increase of total loss: </a:t>
            </a:r>
          </a:p>
          <a:p>
            <a:r>
              <a:rPr kumimoji="1" lang="en-US" altLang="ja-JP" dirty="0" smtClean="0"/>
              <a:t>450W </a:t>
            </a:r>
            <a:r>
              <a:rPr kumimoji="1" lang="en-US" altLang="ja-JP" dirty="0" smtClean="0">
                <a:sym typeface="Wingdings" panose="05000000000000000000" pitchFamily="2" charset="2"/>
              </a:rPr>
              <a:t> 2kW, </a:t>
            </a:r>
            <a:r>
              <a:rPr kumimoji="1" lang="en-US" altLang="ja-JP" dirty="0">
                <a:sym typeface="Wingdings" panose="05000000000000000000" pitchFamily="2" charset="2"/>
              </a:rPr>
              <a:t>b</a:t>
            </a:r>
            <a:r>
              <a:rPr kumimoji="1" lang="en-US" altLang="ja-JP" dirty="0" smtClean="0">
                <a:sym typeface="Wingdings" panose="05000000000000000000" pitchFamily="2" charset="2"/>
              </a:rPr>
              <a:t>ecause there is a public road above the collimator area. </a:t>
            </a:r>
          </a:p>
          <a:p>
            <a:r>
              <a:rPr kumimoji="1" lang="en-US" altLang="ja-JP" dirty="0" smtClean="0">
                <a:sym typeface="Wingdings" panose="05000000000000000000" pitchFamily="2" charset="2"/>
              </a:rPr>
              <a:t>The gate-type shield was installed in order to protect the above public road. The shield consists of 19 shield blocks which can be moved along the LM railway. The shield can be opened for the maintenance of quadrupole magnets, collimator units, beam monitors, and so on.</a:t>
            </a:r>
          </a:p>
          <a:p>
            <a:r>
              <a:rPr kumimoji="1" lang="en-US" altLang="ja-JP" dirty="0" smtClean="0"/>
              <a:t>After the installation of the shield, the residual radiation over 500</a:t>
            </a:r>
            <a:r>
              <a:rPr kumimoji="1" lang="en-US" altLang="ja-JP" dirty="0" smtClean="0">
                <a:latin typeface="Symbol" panose="05050102010706020507" pitchFamily="18" charset="2"/>
              </a:rPr>
              <a:t>m</a:t>
            </a:r>
            <a:r>
              <a:rPr kumimoji="1" lang="en-US" altLang="ja-JP" dirty="0" smtClean="0"/>
              <a:t>Sv/h was observed 4 hours later from the beam stop though the total beam loss at the collimator was about only 80W. The radiation is highest on the wall of the tunnel. On the other hand, the radiations were almost same inside and outside of the shield??? That’s under investigation.</a:t>
            </a:r>
            <a:endParaRPr kumimoji="1" lang="ja-JP" altLang="en-US" dirty="0"/>
          </a:p>
        </p:txBody>
      </p:sp>
      <p:sp>
        <p:nvSpPr>
          <p:cNvPr id="8" name="右矢印 7"/>
          <p:cNvSpPr/>
          <p:nvPr/>
        </p:nvSpPr>
        <p:spPr>
          <a:xfrm>
            <a:off x="3852524" y="4941567"/>
            <a:ext cx="1224459" cy="50418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rot="20676535">
            <a:off x="2345097" y="2260667"/>
            <a:ext cx="4826578" cy="1569660"/>
          </a:xfrm>
          <a:prstGeom prst="rect">
            <a:avLst/>
          </a:prstGeom>
          <a:noFill/>
        </p:spPr>
        <p:txBody>
          <a:bodyPr wrap="none" rtlCol="0">
            <a:spAutoFit/>
          </a:bodyPr>
          <a:lstStyle/>
          <a:p>
            <a:r>
              <a:rPr kumimoji="1" lang="en-US" altLang="ja-JP" sz="9600" dirty="0" smtClean="0">
                <a:solidFill>
                  <a:srgbClr val="FF0000"/>
                </a:solidFill>
              </a:rPr>
              <a:t>Mystery?</a:t>
            </a:r>
            <a:endParaRPr kumimoji="1" lang="ja-JP" altLang="en-US" sz="9600" dirty="0">
              <a:solidFill>
                <a:srgbClr val="FF0000"/>
              </a:solidFill>
            </a:endParaRPr>
          </a:p>
        </p:txBody>
      </p:sp>
      <p:cxnSp>
        <p:nvCxnSpPr>
          <p:cNvPr id="10" name="直線矢印コネクタ 9"/>
          <p:cNvCxnSpPr/>
          <p:nvPr/>
        </p:nvCxnSpPr>
        <p:spPr>
          <a:xfrm>
            <a:off x="8206368" y="4586986"/>
            <a:ext cx="399938" cy="5592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878458" y="4448487"/>
            <a:ext cx="655821" cy="276999"/>
          </a:xfrm>
          <a:prstGeom prst="rect">
            <a:avLst/>
          </a:prstGeom>
          <a:solidFill>
            <a:schemeClr val="bg1"/>
          </a:solidFill>
          <a:ln>
            <a:solidFill>
              <a:schemeClr val="tx1"/>
            </a:solidFill>
          </a:ln>
        </p:spPr>
        <p:txBody>
          <a:bodyPr wrap="none" rtlCol="0">
            <a:spAutoFit/>
          </a:bodyPr>
          <a:lstStyle/>
          <a:p>
            <a:r>
              <a:rPr kumimoji="1" lang="en-US" altLang="ja-JP" sz="1200" dirty="0" smtClean="0"/>
              <a:t>Highest</a:t>
            </a:r>
            <a:endParaRPr kumimoji="1" lang="ja-JP" altLang="en-US" sz="1200" dirty="0"/>
          </a:p>
        </p:txBody>
      </p:sp>
      <p:cxnSp>
        <p:nvCxnSpPr>
          <p:cNvPr id="13" name="直線矢印コネクタ 12"/>
          <p:cNvCxnSpPr/>
          <p:nvPr/>
        </p:nvCxnSpPr>
        <p:spPr>
          <a:xfrm flipH="1">
            <a:off x="6589550" y="4071688"/>
            <a:ext cx="104251" cy="1121973"/>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6693801" y="4071688"/>
            <a:ext cx="255884" cy="1074527"/>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284189" y="3944691"/>
            <a:ext cx="855683" cy="276999"/>
          </a:xfrm>
          <a:prstGeom prst="rect">
            <a:avLst/>
          </a:prstGeom>
          <a:solidFill>
            <a:schemeClr val="bg1"/>
          </a:solidFill>
          <a:ln>
            <a:solidFill>
              <a:schemeClr val="tx1"/>
            </a:solidFill>
          </a:ln>
        </p:spPr>
        <p:txBody>
          <a:bodyPr wrap="none" rtlCol="0">
            <a:spAutoFit/>
          </a:bodyPr>
          <a:lstStyle/>
          <a:p>
            <a:r>
              <a:rPr kumimoji="1" lang="en-US" altLang="ja-JP" sz="1200" dirty="0" smtClean="0"/>
              <a:t>Same level</a:t>
            </a:r>
            <a:endParaRPr kumimoji="1" lang="ja-JP" altLang="en-US" sz="1200" dirty="0"/>
          </a:p>
        </p:txBody>
      </p:sp>
    </p:spTree>
    <p:extLst>
      <p:ext uri="{BB962C8B-B14F-4D97-AF65-F5344CB8AC3E}">
        <p14:creationId xmlns:p14="http://schemas.microsoft.com/office/powerpoint/2010/main" val="37818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絵 1"/>
          <p:cNvPicPr>
            <a:picLocks noChangeAspect="1"/>
          </p:cNvPicPr>
          <p:nvPr/>
        </p:nvPicPr>
        <p:blipFill rotWithShape="1">
          <a:blip r:embed="rId2">
            <a:lum/>
          </a:blip>
          <a:srcRect/>
          <a:stretch>
            <a:fillRect/>
          </a:stretch>
        </p:blipFill>
        <p:spPr>
          <a:xfrm>
            <a:off x="820969" y="3211488"/>
            <a:ext cx="7639596" cy="1152516"/>
          </a:xfrm>
          <a:prstGeom prst="rect">
            <a:avLst/>
          </a:prstGeom>
          <a:noFill/>
          <a:ln w="25400" cap="flat" cmpd="sng" algn="ctr">
            <a:noFill/>
            <a:prstDash val="solid"/>
            <a:round/>
          </a:ln>
        </p:spPr>
      </p:pic>
      <p:cxnSp>
        <p:nvCxnSpPr>
          <p:cNvPr id="3" name="直線型コネクタ 2"/>
          <p:cNvCxnSpPr/>
          <p:nvPr/>
        </p:nvCxnSpPr>
        <p:spPr>
          <a:xfrm rot="21600000" flipH="1" flipV="1">
            <a:off x="4141353" y="4081444"/>
            <a:ext cx="1219561" cy="858792"/>
          </a:xfrm>
          <a:prstGeom prst="line">
            <a:avLst/>
          </a:prstGeom>
          <a:ln w="38037" cap="rnd" cmpd="sng" algn="ctr">
            <a:solidFill>
              <a:srgbClr val="FF0000"/>
            </a:solidFill>
            <a:prstDash val="solid"/>
            <a:round/>
            <a:tailEnd type="triangle" w="lg" len="lg"/>
          </a:ln>
        </p:spPr>
      </p:cxnSp>
      <p:cxnSp>
        <p:nvCxnSpPr>
          <p:cNvPr id="4" name="直線型コネクタ 3"/>
          <p:cNvCxnSpPr/>
          <p:nvPr/>
        </p:nvCxnSpPr>
        <p:spPr>
          <a:xfrm rot="21600000">
            <a:off x="1217943" y="3021011"/>
            <a:ext cx="74638" cy="827037"/>
          </a:xfrm>
          <a:prstGeom prst="line">
            <a:avLst/>
          </a:prstGeom>
          <a:ln w="38037" cap="rnd" cmpd="sng" algn="ctr">
            <a:solidFill>
              <a:srgbClr val="FF0000"/>
            </a:solidFill>
            <a:prstDash val="solid"/>
            <a:round/>
            <a:tailEnd type="triangle" w="lg" len="lg"/>
          </a:ln>
        </p:spPr>
      </p:cxnSp>
      <p:pic>
        <p:nvPicPr>
          <p:cNvPr id="5" name="絵 4"/>
          <p:cNvPicPr>
            <a:picLocks noChangeAspect="1"/>
          </p:cNvPicPr>
          <p:nvPr/>
        </p:nvPicPr>
        <p:blipFill rotWithShape="1">
          <a:blip r:embed="rId3">
            <a:lum/>
          </a:blip>
          <a:srcRect/>
          <a:stretch>
            <a:fillRect/>
          </a:stretch>
        </p:blipFill>
        <p:spPr>
          <a:xfrm>
            <a:off x="609781" y="1038219"/>
            <a:ext cx="2972647" cy="2228798"/>
          </a:xfrm>
          <a:prstGeom prst="rect">
            <a:avLst/>
          </a:prstGeom>
          <a:noFill/>
          <a:ln w="25400" cap="flat" cmpd="sng" algn="ctr">
            <a:noFill/>
            <a:prstDash val="solid"/>
            <a:round/>
          </a:ln>
        </p:spPr>
      </p:pic>
      <p:sp>
        <p:nvSpPr>
          <p:cNvPr id="6" name="四角形 5"/>
          <p:cNvSpPr/>
          <p:nvPr/>
        </p:nvSpPr>
        <p:spPr>
          <a:xfrm>
            <a:off x="1547660" y="2866978"/>
            <a:ext cx="1969046" cy="306392"/>
          </a:xfrm>
          <a:prstGeom prst="rect">
            <a:avLst/>
          </a:prstGeom>
          <a:solidFill>
            <a:schemeClr val="bg1"/>
          </a:solidFill>
          <a:ln w="25400" cap="flat" cmpd="sng" algn="ctr">
            <a:noFill/>
            <a:prstDash val="solid"/>
            <a:round/>
          </a:ln>
        </p:spPr>
        <p:txBody>
          <a:bodyPr vert="horz" wrap="square" lIns="89912" tIns="46714" rIns="89912" bIns="46714" anchor="t">
            <a:noAutofit/>
          </a:bodyPr>
          <a:lstStyle/>
          <a:p>
            <a:pPr defTabSz="899842">
              <a:spcBef>
                <a:spcPct val="0"/>
              </a:spcBef>
              <a:spcAft>
                <a:spcPct val="0"/>
              </a:spcAft>
              <a:buClr>
                <a:srgbClr val="000000">
                  <a:alpha val="100000"/>
                </a:srgbClr>
              </a:buClr>
              <a:buSzPct val="100000"/>
            </a:pPr>
            <a:r>
              <a:rPr lang="en-US" altLang="ja-JP" sz="1400" b="1" spc="5" dirty="0" smtClean="0">
                <a:solidFill>
                  <a:srgbClr val="2411E3">
                    <a:alpha val="100000"/>
                  </a:srgbClr>
                </a:solidFill>
                <a:ea typeface="ＭＳ Ｐゴシック"/>
                <a:sym typeface="Wingdings"/>
              </a:rPr>
              <a:t>Pulsed bending magnet</a:t>
            </a:r>
            <a:endParaRPr lang="ja-JP" altLang="en-US" sz="1400" b="1" spc="5" dirty="0">
              <a:solidFill>
                <a:srgbClr val="2411E3">
                  <a:alpha val="100000"/>
                </a:srgbClr>
              </a:solidFill>
              <a:ea typeface="ＭＳ Ｐゴシック"/>
              <a:sym typeface="Wingdings"/>
            </a:endParaRPr>
          </a:p>
        </p:txBody>
      </p:sp>
      <p:sp>
        <p:nvSpPr>
          <p:cNvPr id="7" name="タイトル 1"/>
          <p:cNvSpPr>
            <a:spLocks noGrp="1"/>
          </p:cNvSpPr>
          <p:nvPr>
            <p:ph type="title"/>
          </p:nvPr>
        </p:nvSpPr>
        <p:spPr>
          <a:xfrm>
            <a:off x="107120" y="115758"/>
            <a:ext cx="4733421" cy="657250"/>
          </a:xfrm>
          <a:noFill/>
          <a:ln w="25400" cap="flat" cmpd="sng" algn="ctr">
            <a:noFill/>
            <a:prstDash val="solid"/>
            <a:round/>
          </a:ln>
        </p:spPr>
        <p:txBody>
          <a:bodyPr vert="horz" wrap="square" lIns="89912" tIns="46714" rIns="89912" bIns="46714" anchor="ctr">
            <a:noAutofit/>
          </a:bodyPr>
          <a:lstStyle/>
          <a:p>
            <a:pPr algn="l" defTabSz="899842">
              <a:spcAft>
                <a:spcPct val="0"/>
              </a:spcAft>
              <a:buClr>
                <a:srgbClr val="000000">
                  <a:alpha val="100000"/>
                </a:srgbClr>
              </a:buClr>
              <a:buSzPct val="100000"/>
            </a:pPr>
            <a:r>
              <a:rPr lang="en-US" altLang="ja-JP" sz="3200" spc="5" dirty="0" smtClean="0">
                <a:solidFill>
                  <a:srgbClr val="0D30FF">
                    <a:alpha val="100000"/>
                  </a:srgbClr>
                </a:solidFill>
                <a:latin typeface="+mn-lt"/>
                <a:ea typeface="ＭＳ Ｐゴシック"/>
                <a:sym typeface="Wingdings"/>
              </a:rPr>
              <a:t>3-50 Beam Transport Line</a:t>
            </a:r>
            <a:endParaRPr lang="ja-JP" altLang="en-US" sz="3200" spc="5" dirty="0">
              <a:solidFill>
                <a:srgbClr val="0D30FF">
                  <a:alpha val="100000"/>
                </a:srgbClr>
              </a:solidFill>
              <a:latin typeface="+mn-lt"/>
              <a:ea typeface="ＭＳ Ｐゴシック"/>
              <a:sym typeface="Wingdings"/>
            </a:endParaRPr>
          </a:p>
        </p:txBody>
      </p:sp>
      <p:pic>
        <p:nvPicPr>
          <p:cNvPr id="8" name="絵 7"/>
          <p:cNvPicPr>
            <a:picLocks noChangeAspect="1"/>
          </p:cNvPicPr>
          <p:nvPr/>
        </p:nvPicPr>
        <p:blipFill rotWithShape="1">
          <a:blip r:embed="rId4">
            <a:lum/>
          </a:blip>
          <a:srcRect/>
          <a:stretch>
            <a:fillRect/>
          </a:stretch>
        </p:blipFill>
        <p:spPr>
          <a:xfrm>
            <a:off x="635181" y="4343356"/>
            <a:ext cx="3506171" cy="2327246"/>
          </a:xfrm>
          <a:prstGeom prst="rect">
            <a:avLst/>
          </a:prstGeom>
          <a:noFill/>
          <a:ln w="25400" cap="flat" cmpd="sng" algn="ctr">
            <a:noFill/>
            <a:prstDash val="solid"/>
            <a:round/>
          </a:ln>
        </p:spPr>
      </p:pic>
      <p:sp>
        <p:nvSpPr>
          <p:cNvPr id="9" name="四角形 8"/>
          <p:cNvSpPr/>
          <p:nvPr/>
        </p:nvSpPr>
        <p:spPr>
          <a:xfrm>
            <a:off x="2689703" y="6248350"/>
            <a:ext cx="1306875" cy="292106"/>
          </a:xfrm>
          <a:prstGeom prst="rect">
            <a:avLst/>
          </a:prstGeom>
          <a:solidFill>
            <a:schemeClr val="bg1"/>
          </a:solidFill>
          <a:ln w="25400" cap="flat" cmpd="sng" algn="ctr">
            <a:noFill/>
            <a:prstDash val="solid"/>
            <a:round/>
          </a:ln>
        </p:spPr>
        <p:txBody>
          <a:bodyPr vert="horz" wrap="square" lIns="89912" tIns="46714" rIns="89912" bIns="46714" anchor="t">
            <a:noAutofit/>
          </a:bodyPr>
          <a:lstStyle/>
          <a:p>
            <a:pPr defTabSz="899842">
              <a:spcBef>
                <a:spcPct val="0"/>
              </a:spcBef>
              <a:spcAft>
                <a:spcPct val="0"/>
              </a:spcAft>
              <a:buClr>
                <a:srgbClr val="000000">
                  <a:alpha val="100000"/>
                </a:srgbClr>
              </a:buClr>
              <a:buSzPct val="100000"/>
            </a:pPr>
            <a:r>
              <a:rPr lang="en-US" altLang="ja-JP" sz="1400" b="1" spc="5" dirty="0" smtClean="0">
                <a:solidFill>
                  <a:srgbClr val="2411E3">
                    <a:alpha val="100000"/>
                  </a:srgbClr>
                </a:solidFill>
                <a:ea typeface="ＭＳ Ｐゴシック"/>
                <a:sym typeface="Wingdings"/>
              </a:rPr>
              <a:t>BT collimators</a:t>
            </a:r>
            <a:endParaRPr lang="ja-JP" altLang="en-US" sz="1400" b="1" spc="5" dirty="0">
              <a:solidFill>
                <a:srgbClr val="2411E3">
                  <a:alpha val="100000"/>
                </a:srgbClr>
              </a:solidFill>
              <a:ea typeface="ＭＳ Ｐゴシック"/>
              <a:sym typeface="Wingdings"/>
            </a:endParaRPr>
          </a:p>
        </p:txBody>
      </p:sp>
      <p:pic>
        <p:nvPicPr>
          <p:cNvPr id="10" name="絵 9"/>
          <p:cNvPicPr>
            <a:picLocks noChangeAspect="1"/>
          </p:cNvPicPr>
          <p:nvPr/>
        </p:nvPicPr>
        <p:blipFill rotWithShape="1">
          <a:blip r:embed="rId5">
            <a:lum/>
          </a:blip>
          <a:srcRect/>
          <a:stretch>
            <a:fillRect/>
          </a:stretch>
        </p:blipFill>
        <p:spPr>
          <a:xfrm>
            <a:off x="5233856" y="4330688"/>
            <a:ext cx="3125107" cy="2343096"/>
          </a:xfrm>
          <a:prstGeom prst="rect">
            <a:avLst/>
          </a:prstGeom>
          <a:noFill/>
          <a:ln w="25400" cap="flat" cmpd="sng" algn="ctr">
            <a:noFill/>
            <a:prstDash val="solid"/>
            <a:round/>
          </a:ln>
        </p:spPr>
      </p:pic>
      <p:sp>
        <p:nvSpPr>
          <p:cNvPr id="11" name="四角形 10"/>
          <p:cNvSpPr/>
          <p:nvPr/>
        </p:nvSpPr>
        <p:spPr>
          <a:xfrm>
            <a:off x="3926982" y="908055"/>
            <a:ext cx="5187800" cy="2762223"/>
          </a:xfrm>
          <a:prstGeom prst="rect">
            <a:avLst/>
          </a:prstGeom>
          <a:noFill/>
          <a:ln w="25400" cap="flat" cmpd="sng" algn="ctr">
            <a:noFill/>
            <a:prstDash val="solid"/>
            <a:round/>
          </a:ln>
        </p:spPr>
        <p:txBody>
          <a:bodyPr vert="horz" wrap="square" lIns="89912" tIns="46714" rIns="89912" bIns="46714" anchor="t">
            <a:noAutofit/>
          </a:bodyPr>
          <a:lstStyle/>
          <a:p>
            <a:pPr defTabSz="899842">
              <a:lnSpc>
                <a:spcPct val="90000"/>
              </a:lnSpc>
              <a:spcBef>
                <a:spcPct val="20000"/>
              </a:spcBef>
              <a:spcAft>
                <a:spcPct val="0"/>
              </a:spcAft>
              <a:buClr>
                <a:srgbClr val="000000">
                  <a:alpha val="100000"/>
                </a:srgbClr>
              </a:buClr>
              <a:buSzPct val="100000"/>
              <a:tabLst>
                <a:tab pos="1889669" algn="l"/>
              </a:tabLst>
            </a:pPr>
            <a:r>
              <a:rPr lang="ja-JP" altLang="en-US" b="1" spc="5" dirty="0">
                <a:solidFill>
                  <a:srgbClr val="000000">
                    <a:alpha val="100000"/>
                  </a:srgbClr>
                </a:solidFill>
                <a:ea typeface="ＭＳ Ｐゴシック"/>
                <a:sym typeface="Arial"/>
              </a:rPr>
              <a:t>Length</a:t>
            </a:r>
            <a:r>
              <a:rPr lang="ja-JP" altLang="en-US" spc="5" dirty="0">
                <a:solidFill>
                  <a:srgbClr val="000000">
                    <a:alpha val="100000"/>
                  </a:srgbClr>
                </a:solidFill>
                <a:ea typeface="ＭＳ Ｐゴシック"/>
                <a:sym typeface="Arial"/>
              </a:rPr>
              <a:t>	230 m</a:t>
            </a:r>
          </a:p>
          <a:p>
            <a:pPr defTabSz="899842">
              <a:lnSpc>
                <a:spcPct val="90000"/>
              </a:lnSpc>
              <a:spcBef>
                <a:spcPct val="20000"/>
              </a:spcBef>
              <a:spcAft>
                <a:spcPct val="0"/>
              </a:spcAft>
              <a:buClr>
                <a:srgbClr val="000000">
                  <a:alpha val="100000"/>
                </a:srgbClr>
              </a:buClr>
              <a:buSzPct val="100000"/>
              <a:tabLst>
                <a:tab pos="1889669" algn="l"/>
              </a:tabLst>
            </a:pPr>
            <a:r>
              <a:rPr lang="ja-JP" altLang="en-US" b="1" spc="5" dirty="0">
                <a:solidFill>
                  <a:srgbClr val="000000">
                    <a:alpha val="100000"/>
                  </a:srgbClr>
                </a:solidFill>
                <a:ea typeface="ＭＳ Ｐゴシック"/>
                <a:sym typeface="Arial"/>
              </a:rPr>
              <a:t>Dipole</a:t>
            </a:r>
            <a:r>
              <a:rPr lang="ja-JP" altLang="en-US" spc="5" dirty="0">
                <a:solidFill>
                  <a:srgbClr val="000000">
                    <a:alpha val="100000"/>
                  </a:srgbClr>
                </a:solidFill>
                <a:ea typeface="ＭＳ Ｐゴシック"/>
                <a:sym typeface="Arial"/>
              </a:rPr>
              <a:t>	1 (pb), 3 (h), 2 (v)</a:t>
            </a:r>
          </a:p>
          <a:p>
            <a:pPr defTabSz="899842">
              <a:lnSpc>
                <a:spcPct val="90000"/>
              </a:lnSpc>
              <a:spcBef>
                <a:spcPct val="20000"/>
              </a:spcBef>
              <a:spcAft>
                <a:spcPct val="0"/>
              </a:spcAft>
              <a:buClr>
                <a:srgbClr val="000000">
                  <a:alpha val="100000"/>
                </a:srgbClr>
              </a:buClr>
              <a:buSzPct val="100000"/>
              <a:tabLst>
                <a:tab pos="1889669" algn="l"/>
              </a:tabLst>
            </a:pPr>
            <a:r>
              <a:rPr lang="ja-JP" altLang="en-US" b="1" spc="5" dirty="0">
                <a:solidFill>
                  <a:srgbClr val="000000">
                    <a:alpha val="100000"/>
                  </a:srgbClr>
                </a:solidFill>
                <a:ea typeface="ＭＳ Ｐゴシック"/>
                <a:sym typeface="Arial"/>
              </a:rPr>
              <a:t>Quadrupole</a:t>
            </a:r>
            <a:r>
              <a:rPr lang="ja-JP" altLang="en-US" spc="5" dirty="0">
                <a:solidFill>
                  <a:srgbClr val="000000">
                    <a:alpha val="100000"/>
                  </a:srgbClr>
                </a:solidFill>
                <a:ea typeface="ＭＳ Ｐゴシック"/>
                <a:sym typeface="Arial"/>
              </a:rPr>
              <a:t>	38</a:t>
            </a:r>
          </a:p>
          <a:p>
            <a:pPr defTabSz="899842">
              <a:lnSpc>
                <a:spcPct val="90000"/>
              </a:lnSpc>
              <a:spcBef>
                <a:spcPct val="20000"/>
              </a:spcBef>
              <a:spcAft>
                <a:spcPct val="0"/>
              </a:spcAft>
              <a:buClr>
                <a:srgbClr val="000000">
                  <a:alpha val="100000"/>
                </a:srgbClr>
              </a:buClr>
              <a:buSzPct val="100000"/>
              <a:tabLst>
                <a:tab pos="1889669" algn="l"/>
              </a:tabLst>
            </a:pPr>
            <a:r>
              <a:rPr lang="ja-JP" altLang="en-US" b="1" spc="5" dirty="0">
                <a:solidFill>
                  <a:srgbClr val="000000">
                    <a:alpha val="100000"/>
                  </a:srgbClr>
                </a:solidFill>
                <a:ea typeface="ＭＳ Ｐゴシック"/>
                <a:sym typeface="Arial"/>
              </a:rPr>
              <a:t>Steering</a:t>
            </a:r>
            <a:r>
              <a:rPr lang="ja-JP" altLang="en-US" spc="5" dirty="0">
                <a:solidFill>
                  <a:srgbClr val="000000">
                    <a:alpha val="100000"/>
                  </a:srgbClr>
                </a:solidFill>
                <a:ea typeface="ＭＳ Ｐゴシック"/>
                <a:sym typeface="Arial"/>
              </a:rPr>
              <a:t>	14</a:t>
            </a:r>
          </a:p>
          <a:p>
            <a:pPr defTabSz="899842">
              <a:lnSpc>
                <a:spcPct val="90000"/>
              </a:lnSpc>
              <a:spcBef>
                <a:spcPct val="20000"/>
              </a:spcBef>
              <a:spcAft>
                <a:spcPct val="0"/>
              </a:spcAft>
              <a:buClr>
                <a:srgbClr val="000000">
                  <a:alpha val="100000"/>
                </a:srgbClr>
              </a:buClr>
              <a:buSzPct val="100000"/>
              <a:tabLst>
                <a:tab pos="1889669" algn="l"/>
              </a:tabLst>
            </a:pPr>
            <a:r>
              <a:rPr lang="ja-JP" altLang="en-US" b="1" spc="5" dirty="0">
                <a:solidFill>
                  <a:srgbClr val="000000">
                    <a:alpha val="100000"/>
                  </a:srgbClr>
                </a:solidFill>
                <a:ea typeface="ＭＳ Ｐゴシック"/>
                <a:sym typeface="Arial"/>
              </a:rPr>
              <a:t>Collimator</a:t>
            </a:r>
            <a:r>
              <a:rPr lang="ja-JP" altLang="en-US" spc="5" dirty="0">
                <a:solidFill>
                  <a:srgbClr val="000000">
                    <a:alpha val="100000"/>
                  </a:srgbClr>
                </a:solidFill>
                <a:ea typeface="ＭＳ Ｐゴシック"/>
                <a:sym typeface="Arial"/>
              </a:rPr>
              <a:t>	12 units (120 - 54 </a:t>
            </a:r>
            <a:r>
              <a:rPr lang="ja-JP" altLang="en-US" spc="5" dirty="0">
                <a:solidFill>
                  <a:srgbClr val="000000">
                    <a:alpha val="100000"/>
                  </a:srgbClr>
                </a:solidFill>
                <a:ea typeface="ＭＳ Ｐゴシック"/>
                <a:sym typeface="Symbol"/>
              </a:rPr>
              <a:t>p </a:t>
            </a:r>
            <a:r>
              <a:rPr lang="ja-JP" altLang="en-US" spc="5" dirty="0" smtClean="0">
                <a:solidFill>
                  <a:srgbClr val="000000">
                    <a:alpha val="100000"/>
                  </a:srgbClr>
                </a:solidFill>
                <a:ea typeface="ＭＳ Ｐゴシック"/>
                <a:sym typeface="Arial"/>
              </a:rPr>
              <a:t>mm mrad</a:t>
            </a:r>
            <a:r>
              <a:rPr lang="ja-JP" altLang="en-US" spc="5" dirty="0">
                <a:solidFill>
                  <a:srgbClr val="000000">
                    <a:alpha val="100000"/>
                  </a:srgbClr>
                </a:solidFill>
                <a:ea typeface="ＭＳ Ｐゴシック"/>
                <a:sym typeface="Arial"/>
              </a:rPr>
              <a:t>)</a:t>
            </a:r>
          </a:p>
          <a:p>
            <a:pPr defTabSz="899842">
              <a:lnSpc>
                <a:spcPct val="90000"/>
              </a:lnSpc>
              <a:spcBef>
                <a:spcPct val="20000"/>
              </a:spcBef>
              <a:spcAft>
                <a:spcPct val="0"/>
              </a:spcAft>
              <a:buClr>
                <a:srgbClr val="000000">
                  <a:alpha val="100000"/>
                </a:srgbClr>
              </a:buClr>
              <a:buSzPct val="100000"/>
              <a:tabLst>
                <a:tab pos="1889669" algn="l"/>
              </a:tabLst>
            </a:pPr>
            <a:r>
              <a:rPr lang="ja-JP" altLang="en-US" b="1" spc="5" dirty="0">
                <a:solidFill>
                  <a:srgbClr val="000000">
                    <a:alpha val="100000"/>
                  </a:srgbClr>
                </a:solidFill>
                <a:ea typeface="ＭＳ Ｐゴシック"/>
                <a:sym typeface="Arial"/>
              </a:rPr>
              <a:t>Monitor</a:t>
            </a:r>
          </a:p>
          <a:p>
            <a:pPr defTabSz="899842">
              <a:lnSpc>
                <a:spcPct val="90000"/>
              </a:lnSpc>
              <a:spcBef>
                <a:spcPct val="20000"/>
              </a:spcBef>
              <a:spcAft>
                <a:spcPct val="0"/>
              </a:spcAft>
              <a:buClr>
                <a:srgbClr val="000000">
                  <a:alpha val="100000"/>
                </a:srgbClr>
              </a:buClr>
              <a:buSzPct val="100000"/>
              <a:tabLst>
                <a:tab pos="1889669" algn="l"/>
              </a:tabLst>
            </a:pPr>
            <a:r>
              <a:rPr lang="ja-JP" altLang="en-US" b="1" spc="5" dirty="0">
                <a:solidFill>
                  <a:srgbClr val="000000">
                    <a:alpha val="100000"/>
                  </a:srgbClr>
                </a:solidFill>
                <a:ea typeface="ＭＳ Ｐゴシック"/>
                <a:sym typeface="Arial"/>
              </a:rPr>
              <a:t> </a:t>
            </a:r>
            <a:r>
              <a:rPr lang="en-US" altLang="ja-JP" b="1" spc="5" dirty="0">
                <a:solidFill>
                  <a:srgbClr val="000000">
                    <a:alpha val="100000"/>
                  </a:srgbClr>
                </a:solidFill>
                <a:ea typeface="ＭＳ Ｐゴシック"/>
                <a:sym typeface="Arial"/>
              </a:rPr>
              <a:t> </a:t>
            </a:r>
            <a:r>
              <a:rPr lang="en-US" altLang="ja-JP" b="1" spc="5" dirty="0" smtClean="0">
                <a:solidFill>
                  <a:srgbClr val="000000">
                    <a:alpha val="100000"/>
                  </a:srgbClr>
                </a:solidFill>
                <a:ea typeface="ＭＳ Ｐゴシック"/>
                <a:sym typeface="Arial"/>
              </a:rPr>
              <a:t> </a:t>
            </a:r>
            <a:r>
              <a:rPr lang="ja-JP" altLang="en-US" b="1" spc="5" dirty="0" smtClean="0">
                <a:solidFill>
                  <a:srgbClr val="000000">
                    <a:alpha val="100000"/>
                  </a:srgbClr>
                </a:solidFill>
                <a:ea typeface="ＭＳ Ｐゴシック"/>
                <a:sym typeface="Arial"/>
              </a:rPr>
              <a:t>BPM </a:t>
            </a:r>
            <a:r>
              <a:rPr lang="ja-JP" altLang="en-US" b="1" spc="5" dirty="0">
                <a:solidFill>
                  <a:srgbClr val="000000">
                    <a:alpha val="100000"/>
                  </a:srgbClr>
                </a:solidFill>
                <a:ea typeface="ＭＳ Ｐゴシック"/>
                <a:sym typeface="Arial"/>
              </a:rPr>
              <a:t>/ </a:t>
            </a:r>
            <a:r>
              <a:rPr lang="ja-JP" altLang="en-US" b="1" spc="5" dirty="0" smtClean="0">
                <a:solidFill>
                  <a:srgbClr val="000000">
                    <a:alpha val="100000"/>
                  </a:srgbClr>
                </a:solidFill>
                <a:ea typeface="ＭＳ Ｐゴシック"/>
                <a:sym typeface="Arial"/>
              </a:rPr>
              <a:t>M</a:t>
            </a:r>
            <a:r>
              <a:rPr lang="en-US" altLang="ja-JP" b="1" spc="5" dirty="0" smtClean="0">
                <a:solidFill>
                  <a:srgbClr val="000000">
                    <a:alpha val="100000"/>
                  </a:srgbClr>
                </a:solidFill>
                <a:ea typeface="ＭＳ Ｐゴシック"/>
                <a:sym typeface="Arial"/>
              </a:rPr>
              <a:t>R</a:t>
            </a:r>
            <a:r>
              <a:rPr lang="ja-JP" altLang="en-US" b="1" spc="5" dirty="0" smtClean="0">
                <a:solidFill>
                  <a:srgbClr val="000000">
                    <a:alpha val="100000"/>
                  </a:srgbClr>
                </a:solidFill>
                <a:ea typeface="ＭＳ Ｐゴシック"/>
                <a:sym typeface="Arial"/>
              </a:rPr>
              <a:t>PM </a:t>
            </a:r>
            <a:r>
              <a:rPr lang="en-US" altLang="ja-JP" b="1" spc="5" dirty="0" smtClean="0">
                <a:solidFill>
                  <a:srgbClr val="000000">
                    <a:alpha val="100000"/>
                  </a:srgbClr>
                </a:solidFill>
                <a:ea typeface="ＭＳ Ｐゴシック"/>
                <a:sym typeface="Arial"/>
              </a:rPr>
              <a:t>/ OTR</a:t>
            </a:r>
            <a:r>
              <a:rPr lang="ja-JP" altLang="en-US" spc="5" dirty="0">
                <a:solidFill>
                  <a:srgbClr val="000000">
                    <a:alpha val="100000"/>
                  </a:srgbClr>
                </a:solidFill>
                <a:ea typeface="ＭＳ Ｐゴシック"/>
                <a:sym typeface="Arial"/>
              </a:rPr>
              <a:t>	</a:t>
            </a:r>
            <a:r>
              <a:rPr lang="ja-JP" altLang="en-US" spc="5" dirty="0" smtClean="0">
                <a:solidFill>
                  <a:srgbClr val="000000">
                    <a:alpha val="100000"/>
                  </a:srgbClr>
                </a:solidFill>
                <a:ea typeface="ＭＳ Ｐゴシック"/>
                <a:sym typeface="Arial"/>
              </a:rPr>
              <a:t>1</a:t>
            </a:r>
            <a:r>
              <a:rPr lang="en-US" altLang="ja-JP" spc="5" dirty="0" smtClean="0">
                <a:solidFill>
                  <a:srgbClr val="000000">
                    <a:alpha val="100000"/>
                  </a:srgbClr>
                </a:solidFill>
                <a:ea typeface="ＭＳ Ｐゴシック"/>
                <a:sym typeface="Arial"/>
              </a:rPr>
              <a:t>7</a:t>
            </a:r>
            <a:r>
              <a:rPr lang="ja-JP" altLang="en-US" spc="5" dirty="0" smtClean="0">
                <a:solidFill>
                  <a:srgbClr val="000000">
                    <a:alpha val="100000"/>
                  </a:srgbClr>
                </a:solidFill>
                <a:ea typeface="ＭＳ Ｐゴシック"/>
                <a:sym typeface="Arial"/>
              </a:rPr>
              <a:t> </a:t>
            </a:r>
            <a:r>
              <a:rPr lang="ja-JP" altLang="en-US" spc="5" dirty="0">
                <a:solidFill>
                  <a:srgbClr val="000000">
                    <a:alpha val="100000"/>
                  </a:srgbClr>
                </a:solidFill>
                <a:ea typeface="ＭＳ Ｐゴシック"/>
                <a:sym typeface="Arial"/>
              </a:rPr>
              <a:t>/ </a:t>
            </a:r>
            <a:r>
              <a:rPr lang="en-US" altLang="ja-JP" spc="5" dirty="0" smtClean="0">
                <a:solidFill>
                  <a:srgbClr val="000000">
                    <a:alpha val="100000"/>
                  </a:srgbClr>
                </a:solidFill>
                <a:ea typeface="ＭＳ Ｐゴシック"/>
                <a:sym typeface="Arial"/>
              </a:rPr>
              <a:t>10 / 1</a:t>
            </a:r>
            <a:endParaRPr lang="ja-JP" altLang="en-US" spc="5" dirty="0">
              <a:solidFill>
                <a:srgbClr val="000000">
                  <a:alpha val="100000"/>
                </a:srgbClr>
              </a:solidFill>
              <a:ea typeface="ＭＳ Ｐゴシック"/>
              <a:sym typeface="Arial"/>
            </a:endParaRPr>
          </a:p>
          <a:p>
            <a:pPr defTabSz="899842">
              <a:lnSpc>
                <a:spcPct val="90000"/>
              </a:lnSpc>
              <a:spcBef>
                <a:spcPct val="20000"/>
              </a:spcBef>
              <a:spcAft>
                <a:spcPct val="0"/>
              </a:spcAft>
              <a:buClr>
                <a:srgbClr val="000000">
                  <a:alpha val="100000"/>
                </a:srgbClr>
              </a:buClr>
              <a:buSzPct val="100000"/>
              <a:tabLst>
                <a:tab pos="1889669" algn="l"/>
              </a:tabLst>
            </a:pPr>
            <a:r>
              <a:rPr lang="ja-JP" altLang="en-US" b="1" spc="5" dirty="0">
                <a:solidFill>
                  <a:srgbClr val="000000">
                    <a:alpha val="100000"/>
                  </a:srgbClr>
                </a:solidFill>
                <a:ea typeface="ＭＳ Ｐゴシック"/>
                <a:sym typeface="Arial"/>
              </a:rPr>
              <a:t>  </a:t>
            </a:r>
            <a:r>
              <a:rPr lang="ja-JP" altLang="en-US" b="1" spc="5" dirty="0" smtClean="0">
                <a:solidFill>
                  <a:srgbClr val="000000">
                    <a:alpha val="100000"/>
                  </a:srgbClr>
                </a:solidFill>
                <a:ea typeface="ＭＳ Ｐゴシック"/>
                <a:sym typeface="Arial"/>
              </a:rPr>
              <a:t> FCT </a:t>
            </a:r>
            <a:r>
              <a:rPr lang="ja-JP" altLang="en-US" b="1" spc="5" dirty="0">
                <a:solidFill>
                  <a:srgbClr val="000000">
                    <a:alpha val="100000"/>
                  </a:srgbClr>
                </a:solidFill>
                <a:ea typeface="ＭＳ Ｐゴシック"/>
                <a:sym typeface="Arial"/>
              </a:rPr>
              <a:t>/ </a:t>
            </a:r>
            <a:r>
              <a:rPr lang="ja-JP" altLang="en-US" b="1" spc="5" dirty="0" smtClean="0">
                <a:solidFill>
                  <a:srgbClr val="000000">
                    <a:alpha val="100000"/>
                  </a:srgbClr>
                </a:solidFill>
                <a:ea typeface="ＭＳ Ｐゴシック"/>
                <a:sym typeface="Arial"/>
              </a:rPr>
              <a:t>BLM</a:t>
            </a:r>
            <a:r>
              <a:rPr lang="en-US" altLang="ja-JP" b="1" spc="5" dirty="0" smtClean="0">
                <a:solidFill>
                  <a:srgbClr val="000000">
                    <a:alpha val="100000"/>
                  </a:srgbClr>
                </a:solidFill>
                <a:ea typeface="ＭＳ Ｐゴシック"/>
                <a:sym typeface="Arial"/>
              </a:rPr>
              <a:t>	</a:t>
            </a:r>
            <a:r>
              <a:rPr lang="en-US" altLang="ja-JP" spc="5" dirty="0" smtClean="0">
                <a:solidFill>
                  <a:srgbClr val="000000">
                    <a:alpha val="100000"/>
                  </a:srgbClr>
                </a:solidFill>
                <a:ea typeface="ＭＳ Ｐゴシック"/>
                <a:sym typeface="Arial"/>
              </a:rPr>
              <a:t>	  </a:t>
            </a:r>
            <a:r>
              <a:rPr lang="ja-JP" altLang="en-US" spc="5" dirty="0" smtClean="0">
                <a:solidFill>
                  <a:srgbClr val="000000">
                    <a:alpha val="100000"/>
                  </a:srgbClr>
                </a:solidFill>
                <a:ea typeface="ＭＳ Ｐゴシック"/>
                <a:sym typeface="Arial"/>
              </a:rPr>
              <a:t>5 </a:t>
            </a:r>
            <a:r>
              <a:rPr lang="ja-JP" altLang="en-US" spc="5" dirty="0">
                <a:solidFill>
                  <a:srgbClr val="000000">
                    <a:alpha val="100000"/>
                  </a:srgbClr>
                </a:solidFill>
                <a:ea typeface="ＭＳ Ｐゴシック"/>
                <a:sym typeface="Arial"/>
              </a:rPr>
              <a:t>/ </a:t>
            </a:r>
            <a:r>
              <a:rPr lang="ja-JP" altLang="en-US" spc="5" dirty="0" smtClean="0">
                <a:solidFill>
                  <a:srgbClr val="000000">
                    <a:alpha val="100000"/>
                  </a:srgbClr>
                </a:solidFill>
                <a:ea typeface="ＭＳ Ｐゴシック"/>
                <a:sym typeface="Arial"/>
              </a:rPr>
              <a:t>50</a:t>
            </a:r>
            <a:endParaRPr lang="ja-JP" altLang="en-US" spc="5" dirty="0">
              <a:solidFill>
                <a:srgbClr val="000000">
                  <a:alpha val="100000"/>
                </a:srgbClr>
              </a:solidFill>
              <a:ea typeface="ＭＳ Ｐゴシック"/>
              <a:sym typeface="Arial"/>
            </a:endParaRPr>
          </a:p>
          <a:p>
            <a:pPr defTabSz="899842">
              <a:lnSpc>
                <a:spcPct val="90000"/>
              </a:lnSpc>
              <a:spcBef>
                <a:spcPct val="20000"/>
              </a:spcBef>
              <a:spcAft>
                <a:spcPct val="0"/>
              </a:spcAft>
              <a:buClr>
                <a:srgbClr val="000000">
                  <a:alpha val="100000"/>
                </a:srgbClr>
              </a:buClr>
              <a:buSzPct val="100000"/>
              <a:tabLst>
                <a:tab pos="1889669" algn="l"/>
              </a:tabLst>
            </a:pPr>
            <a:endParaRPr lang="ja-JP" altLang="ja-JP" b="1" spc="5" dirty="0">
              <a:solidFill>
                <a:srgbClr val="000000">
                  <a:alpha val="100000"/>
                </a:srgbClr>
              </a:solidFill>
              <a:ea typeface="ＭＳ Ｐゴシック"/>
              <a:sym typeface="Arial"/>
            </a:endParaRPr>
          </a:p>
        </p:txBody>
      </p:sp>
      <p:sp>
        <p:nvSpPr>
          <p:cNvPr id="12" name="四角形 11"/>
          <p:cNvSpPr/>
          <p:nvPr/>
        </p:nvSpPr>
        <p:spPr>
          <a:xfrm>
            <a:off x="5360915" y="6235626"/>
            <a:ext cx="1228635" cy="304830"/>
          </a:xfrm>
          <a:prstGeom prst="rect">
            <a:avLst/>
          </a:prstGeom>
          <a:solidFill>
            <a:schemeClr val="bg1"/>
          </a:solidFill>
          <a:ln w="25400" cap="flat" cmpd="sng" algn="ctr">
            <a:noFill/>
            <a:prstDash val="solid"/>
            <a:round/>
          </a:ln>
        </p:spPr>
        <p:txBody>
          <a:bodyPr vert="horz" wrap="square" lIns="89912" tIns="46714" rIns="89912" bIns="46714" anchor="t">
            <a:noAutofit/>
          </a:bodyPr>
          <a:lstStyle/>
          <a:p>
            <a:pPr defTabSz="899842">
              <a:spcBef>
                <a:spcPct val="0"/>
              </a:spcBef>
              <a:spcAft>
                <a:spcPct val="0"/>
              </a:spcAft>
              <a:buClr>
                <a:srgbClr val="000000">
                  <a:alpha val="100000"/>
                </a:srgbClr>
              </a:buClr>
              <a:buSzPct val="100000"/>
            </a:pPr>
            <a:r>
              <a:rPr lang="en-US" altLang="ja-JP" sz="1400" b="1" spc="5" dirty="0" smtClean="0">
                <a:solidFill>
                  <a:srgbClr val="2411E3">
                    <a:alpha val="100000"/>
                  </a:srgbClr>
                </a:solidFill>
                <a:ea typeface="ＭＳ Ｐゴシック"/>
                <a:sym typeface="Wingdings"/>
              </a:rPr>
              <a:t>Slope section</a:t>
            </a:r>
            <a:endParaRPr lang="ja-JP" altLang="en-US" sz="1400" b="1" spc="5" dirty="0">
              <a:solidFill>
                <a:srgbClr val="2411E3">
                  <a:alpha val="100000"/>
                </a:srgbClr>
              </a:solidFill>
              <a:ea typeface="ＭＳ Ｐゴシック"/>
              <a:sym typeface="Wingdings"/>
            </a:endParaRPr>
          </a:p>
        </p:txBody>
      </p:sp>
      <p:sp>
        <p:nvSpPr>
          <p:cNvPr id="13" name="四角形 12"/>
          <p:cNvSpPr/>
          <p:nvPr/>
        </p:nvSpPr>
        <p:spPr>
          <a:xfrm>
            <a:off x="2319993" y="3362284"/>
            <a:ext cx="630436" cy="306392"/>
          </a:xfrm>
          <a:prstGeom prst="rect">
            <a:avLst/>
          </a:prstGeom>
          <a:noFill/>
          <a:ln w="25400" cap="flat" cmpd="sng" algn="ctr">
            <a:noFill/>
            <a:prstDash val="solid"/>
            <a:round/>
          </a:ln>
        </p:spPr>
        <p:txBody>
          <a:bodyPr vert="horz" wrap="none" lIns="89912" tIns="46714" rIns="89912" bIns="46714" anchor="t">
            <a:noAutofit/>
          </a:bodyPr>
          <a:lstStyle/>
          <a:p>
            <a:pPr defTabSz="899842">
              <a:spcBef>
                <a:spcPct val="0"/>
              </a:spcBef>
              <a:spcAft>
                <a:spcPct val="0"/>
              </a:spcAft>
              <a:buClr>
                <a:srgbClr val="000000">
                  <a:alpha val="100000"/>
                </a:srgbClr>
              </a:buClr>
              <a:buSzPct val="100000"/>
            </a:pPr>
            <a:r>
              <a:rPr lang="ja-JP" altLang="en-US" sz="1400" b="1" spc="5">
                <a:solidFill>
                  <a:schemeClr val="hlink"/>
                </a:solidFill>
                <a:latin typeface="Arial"/>
                <a:ea typeface="ＭＳ Ｐゴシック"/>
                <a:sym typeface="Arial"/>
              </a:rPr>
              <a:t>3NBT</a:t>
            </a:r>
          </a:p>
        </p:txBody>
      </p:sp>
      <p:sp>
        <p:nvSpPr>
          <p:cNvPr id="14" name="四角形 13"/>
          <p:cNvSpPr/>
          <p:nvPr/>
        </p:nvSpPr>
        <p:spPr>
          <a:xfrm>
            <a:off x="3048850" y="3541655"/>
            <a:ext cx="763802" cy="306392"/>
          </a:xfrm>
          <a:prstGeom prst="rect">
            <a:avLst/>
          </a:prstGeom>
          <a:noFill/>
          <a:ln w="25400" cap="flat" cmpd="sng" algn="ctr">
            <a:noFill/>
            <a:prstDash val="solid"/>
            <a:round/>
          </a:ln>
        </p:spPr>
        <p:txBody>
          <a:bodyPr vert="horz" wrap="none" lIns="89912" tIns="46714" rIns="89912" bIns="46714" anchor="t">
            <a:noAutofit/>
          </a:bodyPr>
          <a:lstStyle/>
          <a:p>
            <a:pPr defTabSz="899842">
              <a:spcBef>
                <a:spcPct val="0"/>
              </a:spcBef>
              <a:spcAft>
                <a:spcPct val="0"/>
              </a:spcAft>
              <a:buClr>
                <a:srgbClr val="000000">
                  <a:alpha val="100000"/>
                </a:srgbClr>
              </a:buClr>
              <a:buSzPct val="100000"/>
            </a:pPr>
            <a:r>
              <a:rPr lang="ja-JP" altLang="en-US" sz="1400" b="1" spc="5">
                <a:solidFill>
                  <a:schemeClr val="hlink"/>
                </a:solidFill>
                <a:latin typeface="Arial"/>
                <a:ea typeface="ＭＳ Ｐゴシック"/>
                <a:sym typeface="Arial"/>
              </a:rPr>
              <a:t>3-50BT</a:t>
            </a:r>
          </a:p>
        </p:txBody>
      </p:sp>
      <p:cxnSp>
        <p:nvCxnSpPr>
          <p:cNvPr id="15" name="直線型コネクタ 14"/>
          <p:cNvCxnSpPr/>
          <p:nvPr/>
        </p:nvCxnSpPr>
        <p:spPr>
          <a:xfrm rot="21600000" flipV="1">
            <a:off x="2551835" y="4081444"/>
            <a:ext cx="0" cy="425434"/>
          </a:xfrm>
          <a:prstGeom prst="line">
            <a:avLst/>
          </a:prstGeom>
          <a:ln w="38037" cap="rnd" cmpd="sng" algn="ctr">
            <a:solidFill>
              <a:srgbClr val="FF0000"/>
            </a:solidFill>
            <a:prstDash val="solid"/>
            <a:round/>
            <a:tailEnd type="triangle" w="lg" len="lg"/>
          </a:ln>
        </p:spPr>
      </p:cxnSp>
      <p:sp>
        <p:nvSpPr>
          <p:cNvPr id="16" name="日付プレースホルダー 3"/>
          <p:cNvSpPr>
            <a:spLocks noGrp="1"/>
          </p:cNvSpPr>
          <p:nvPr>
            <p:ph type="dt" sz="half" idx="10"/>
          </p:nvPr>
        </p:nvSpPr>
        <p:spPr/>
        <p:txBody>
          <a:bodyPr/>
          <a:lstStyle/>
          <a:p>
            <a:pPr lvl="0"/>
            <a:r>
              <a:rPr lang="ko-KR" altLang="ko-KR" b="0" i="0">
                <a:solidFill>
                  <a:schemeClr val="tx1"/>
                </a:solidFill>
              </a:rPr>
              <a:t> </a:t>
            </a:r>
          </a:p>
        </p:txBody>
      </p:sp>
      <p:sp>
        <p:nvSpPr>
          <p:cNvPr id="17" name="テキスト ボックス 16"/>
          <p:cNvSpPr txBox="1"/>
          <p:nvPr/>
        </p:nvSpPr>
        <p:spPr>
          <a:xfrm>
            <a:off x="5653199" y="5589810"/>
            <a:ext cx="936351" cy="461665"/>
          </a:xfrm>
          <a:prstGeom prst="rect">
            <a:avLst/>
          </a:prstGeom>
          <a:solidFill>
            <a:srgbClr val="000000">
              <a:alpha val="60000"/>
            </a:srgbClr>
          </a:solidFill>
        </p:spPr>
        <p:txBody>
          <a:bodyPr wrap="square" rtlCol="0">
            <a:spAutoFit/>
          </a:bodyPr>
          <a:lstStyle/>
          <a:p>
            <a:r>
              <a:rPr kumimoji="1" lang="en-US" altLang="ja-JP" sz="1200" b="1" dirty="0" smtClean="0">
                <a:solidFill>
                  <a:schemeClr val="bg1"/>
                </a:solidFill>
              </a:rPr>
              <a:t>50mrad downwards</a:t>
            </a:r>
            <a:endParaRPr kumimoji="1" lang="ja-JP" altLang="en-US" sz="1200" b="1" dirty="0">
              <a:solidFill>
                <a:schemeClr val="bg1"/>
              </a:solidFill>
            </a:endParaRPr>
          </a:p>
        </p:txBody>
      </p:sp>
    </p:spTree>
    <p:extLst>
      <p:ext uri="{BB962C8B-B14F-4D97-AF65-F5344CB8AC3E}">
        <p14:creationId xmlns:p14="http://schemas.microsoft.com/office/powerpoint/2010/main" val="247402800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228" y="331839"/>
            <a:ext cx="4156074" cy="584775"/>
          </a:xfrm>
          <a:prstGeom prst="rect">
            <a:avLst/>
          </a:prstGeom>
          <a:noFill/>
        </p:spPr>
        <p:txBody>
          <a:bodyPr wrap="none" rtlCol="0">
            <a:spAutoFit/>
          </a:bodyPr>
          <a:lstStyle/>
          <a:p>
            <a:r>
              <a:rPr kumimoji="1" lang="en-US" altLang="ja-JP" sz="3200" b="1" dirty="0" smtClean="0"/>
              <a:t>Required Specifications</a:t>
            </a:r>
            <a:endParaRPr kumimoji="1" lang="ja-JP" altLang="en-US" sz="3200" b="1" dirty="0"/>
          </a:p>
        </p:txBody>
      </p:sp>
      <p:sp>
        <p:nvSpPr>
          <p:cNvPr id="3" name="テキスト ボックス 2"/>
          <p:cNvSpPr txBox="1"/>
          <p:nvPr/>
        </p:nvSpPr>
        <p:spPr>
          <a:xfrm>
            <a:off x="748012" y="1188605"/>
            <a:ext cx="7210051" cy="5324535"/>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000" dirty="0" smtClean="0"/>
              <a:t>Purpose:			MR protection</a:t>
            </a:r>
          </a:p>
          <a:p>
            <a:pPr marL="285750" indent="-285750">
              <a:buFont typeface="Arial" panose="020B0604020202020204" pitchFamily="34" charset="0"/>
              <a:buChar char="•"/>
            </a:pPr>
            <a:r>
              <a:rPr kumimoji="1" lang="en-US" altLang="ja-JP" sz="2000" dirty="0" smtClean="0"/>
              <a:t>Particle</a:t>
            </a:r>
            <a:r>
              <a:rPr kumimoji="1" lang="en-US" altLang="ja-JP" sz="2000" dirty="0" smtClean="0"/>
              <a:t>:</a:t>
            </a:r>
            <a:r>
              <a:rPr kumimoji="1" lang="en-US" altLang="ja-JP" sz="2000" dirty="0"/>
              <a:t>		</a:t>
            </a:r>
            <a:r>
              <a:rPr kumimoji="1" lang="en-US" altLang="ja-JP" sz="2000" dirty="0" smtClean="0"/>
              <a:t>	proton</a:t>
            </a:r>
            <a:endParaRPr kumimoji="1" lang="en-US" altLang="ja-JP" sz="2000" dirty="0"/>
          </a:p>
          <a:p>
            <a:pPr marL="285750" indent="-285750">
              <a:buFont typeface="Arial" panose="020B0604020202020204" pitchFamily="34" charset="0"/>
              <a:buChar char="•"/>
            </a:pPr>
            <a:r>
              <a:rPr kumimoji="1" lang="en-US" altLang="ja-JP" sz="2000" dirty="0" smtClean="0"/>
              <a:t>Beam </a:t>
            </a:r>
            <a:r>
              <a:rPr kumimoji="1" lang="en-US" altLang="ja-JP" sz="2000" dirty="0"/>
              <a:t>energy:		</a:t>
            </a:r>
            <a:r>
              <a:rPr kumimoji="1" lang="en-US" altLang="ja-JP" sz="2000" dirty="0" smtClean="0"/>
              <a:t>	3 </a:t>
            </a:r>
            <a:r>
              <a:rPr kumimoji="1" lang="en-US" altLang="ja-JP" sz="2000" dirty="0" err="1" smtClean="0"/>
              <a:t>GeV</a:t>
            </a:r>
            <a:endParaRPr kumimoji="1" lang="en-US" altLang="ja-JP" sz="2000" dirty="0" smtClean="0"/>
          </a:p>
          <a:p>
            <a:pPr marL="285750" indent="-285750">
              <a:buFont typeface="Arial" panose="020B0604020202020204" pitchFamily="34" charset="0"/>
              <a:buChar char="•"/>
            </a:pPr>
            <a:r>
              <a:rPr kumimoji="1" lang="en-US" altLang="ja-JP" sz="2000" dirty="0" smtClean="0"/>
              <a:t>Allowed beam </a:t>
            </a:r>
            <a:r>
              <a:rPr kumimoji="1" lang="en-US" altLang="ja-JP" sz="2000" dirty="0" err="1" smtClean="0"/>
              <a:t>emittance</a:t>
            </a:r>
            <a:r>
              <a:rPr kumimoji="1" lang="en-US" altLang="ja-JP" sz="2000" dirty="0" smtClean="0"/>
              <a:t>:	216 </a:t>
            </a:r>
            <a:r>
              <a:rPr kumimoji="1" lang="en-US" altLang="ja-JP" sz="2000" dirty="0">
                <a:latin typeface="Symbol" panose="05050102010706020507" pitchFamily="18" charset="2"/>
              </a:rPr>
              <a:t>p</a:t>
            </a:r>
            <a:r>
              <a:rPr kumimoji="1" lang="en-US" altLang="ja-JP" sz="2000" dirty="0" smtClean="0"/>
              <a:t> mm </a:t>
            </a:r>
            <a:r>
              <a:rPr kumimoji="1" lang="en-US" altLang="ja-JP" sz="2000" dirty="0" err="1" smtClean="0"/>
              <a:t>mrad</a:t>
            </a:r>
            <a:endParaRPr kumimoji="1" lang="en-US" altLang="ja-JP" sz="2000" dirty="0"/>
          </a:p>
          <a:p>
            <a:r>
              <a:rPr kumimoji="1" lang="en-US" altLang="ja-JP" sz="2000" dirty="0"/>
              <a:t>	</a:t>
            </a:r>
            <a:r>
              <a:rPr kumimoji="1" lang="en-US" altLang="ja-JP" sz="2000" dirty="0" smtClean="0"/>
              <a:t>			(full, before </a:t>
            </a:r>
            <a:r>
              <a:rPr kumimoji="1" lang="en-US" altLang="ja-JP" sz="2000" dirty="0"/>
              <a:t>the </a:t>
            </a:r>
            <a:r>
              <a:rPr kumimoji="1" lang="en-US" altLang="ja-JP" sz="2000" dirty="0" smtClean="0"/>
              <a:t>collimator area)</a:t>
            </a:r>
          </a:p>
          <a:p>
            <a:pPr marL="285750" indent="-285750">
              <a:buFont typeface="Arial" panose="020B0604020202020204" pitchFamily="34" charset="0"/>
              <a:buChar char="•"/>
            </a:pPr>
            <a:r>
              <a:rPr kumimoji="1" lang="en-US" altLang="ja-JP" sz="2000" dirty="0" smtClean="0"/>
              <a:t>Collimator range:		120 to 54 </a:t>
            </a:r>
            <a:r>
              <a:rPr kumimoji="1" lang="en-US" altLang="ja-JP" sz="2000" dirty="0" smtClean="0">
                <a:latin typeface="Symbol" panose="05050102010706020507" pitchFamily="18" charset="2"/>
              </a:rPr>
              <a:t>p</a:t>
            </a:r>
            <a:r>
              <a:rPr kumimoji="1" lang="en-US" altLang="ja-JP" sz="2000" dirty="0" smtClean="0"/>
              <a:t> mm </a:t>
            </a:r>
            <a:r>
              <a:rPr kumimoji="1" lang="en-US" altLang="ja-JP" sz="2000" dirty="0" err="1" smtClean="0"/>
              <a:t>mrad</a:t>
            </a:r>
            <a:endParaRPr kumimoji="1" lang="en-US" altLang="ja-JP" sz="2000" dirty="0" smtClean="0"/>
          </a:p>
          <a:p>
            <a:pPr lvl="8"/>
            <a:r>
              <a:rPr kumimoji="1" lang="en-US" altLang="ja-JP" sz="2000" dirty="0" smtClean="0"/>
              <a:t>for transverse only</a:t>
            </a:r>
            <a:endParaRPr kumimoji="1" lang="en-US" altLang="ja-JP" sz="2000" dirty="0" smtClean="0"/>
          </a:p>
          <a:p>
            <a:pPr marL="285750" indent="-285750">
              <a:buFont typeface="Arial" panose="020B0604020202020204" pitchFamily="34" charset="0"/>
              <a:buChar char="•"/>
            </a:pPr>
            <a:r>
              <a:rPr kumimoji="1" lang="en-US" altLang="ja-JP" sz="2000" dirty="0" smtClean="0"/>
              <a:t>Allowed beam loss:		450W/unit and 2kW/12 units</a:t>
            </a:r>
          </a:p>
          <a:p>
            <a:pPr marL="285750" indent="-285750">
              <a:buFont typeface="Arial" panose="020B0604020202020204" pitchFamily="34" charset="0"/>
              <a:buChar char="•"/>
            </a:pPr>
            <a:r>
              <a:rPr kumimoji="1" lang="en-US" altLang="ja-JP" sz="2000" dirty="0" smtClean="0"/>
              <a:t>Number of installable space:	6</a:t>
            </a:r>
          </a:p>
          <a:p>
            <a:pPr marL="285750" indent="-285750">
              <a:buFont typeface="Arial" panose="020B0604020202020204" pitchFamily="34" charset="0"/>
              <a:buChar char="•"/>
            </a:pPr>
            <a:r>
              <a:rPr kumimoji="1" lang="en-US" altLang="ja-JP" sz="2000" dirty="0" smtClean="0"/>
              <a:t>Drift Length:			3,300 mm for two collimators</a:t>
            </a:r>
          </a:p>
          <a:p>
            <a:pPr marL="285750" indent="-285750">
              <a:buFont typeface="Arial" panose="020B0604020202020204" pitchFamily="34" charset="0"/>
              <a:buChar char="•"/>
            </a:pPr>
            <a:endParaRPr kumimoji="1" lang="en-US" altLang="ja-JP" sz="2000" dirty="0" smtClean="0"/>
          </a:p>
          <a:p>
            <a:pPr marL="285750" indent="-285750">
              <a:buFont typeface="Arial" panose="020B0604020202020204" pitchFamily="34" charset="0"/>
              <a:buChar char="•"/>
            </a:pPr>
            <a:r>
              <a:rPr kumimoji="1" lang="en-US" altLang="ja-JP" sz="2000" dirty="0" smtClean="0"/>
              <a:t>High </a:t>
            </a:r>
            <a:r>
              <a:rPr kumimoji="1" lang="en-US" altLang="ja-JP" sz="2000" dirty="0"/>
              <a:t>availability </a:t>
            </a:r>
            <a:r>
              <a:rPr kumimoji="1" lang="en-US" altLang="ja-JP" sz="2000" dirty="0" smtClean="0"/>
              <a:t>(Do not be broken)</a:t>
            </a:r>
          </a:p>
          <a:p>
            <a:pPr marL="285750" indent="-285750">
              <a:buFont typeface="Arial" panose="020B0604020202020204" pitchFamily="34" charset="0"/>
              <a:buChar char="•"/>
            </a:pPr>
            <a:r>
              <a:rPr kumimoji="1" lang="en-US" altLang="ja-JP" sz="2000" dirty="0" smtClean="0"/>
              <a:t>Maintenance ability (Accessibility)</a:t>
            </a:r>
          </a:p>
          <a:p>
            <a:endParaRPr kumimoji="1" lang="en-US" altLang="ja-JP" sz="2000" dirty="0" smtClean="0"/>
          </a:p>
          <a:p>
            <a:pPr marL="285750" indent="-285750">
              <a:buFont typeface="Arial" panose="020B0604020202020204" pitchFamily="34" charset="0"/>
              <a:buChar char="•"/>
            </a:pPr>
            <a:endParaRPr kumimoji="1" lang="en-US" altLang="ja-JP" sz="2000" dirty="0" smtClean="0"/>
          </a:p>
          <a:p>
            <a:endParaRPr kumimoji="1" lang="en-US" altLang="ja-JP" sz="2000" dirty="0"/>
          </a:p>
          <a:p>
            <a:endParaRPr kumimoji="1" lang="en-US" altLang="ja-JP" sz="2000" dirty="0" smtClean="0"/>
          </a:p>
        </p:txBody>
      </p:sp>
    </p:spTree>
    <p:extLst>
      <p:ext uri="{BB962C8B-B14F-4D97-AF65-F5344CB8AC3E}">
        <p14:creationId xmlns:p14="http://schemas.microsoft.com/office/powerpoint/2010/main" val="1023073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908437" y="1550094"/>
            <a:ext cx="7204180" cy="1046628"/>
            <a:chOff x="908437" y="1550094"/>
            <a:chExt cx="7204180" cy="1046628"/>
          </a:xfrm>
        </p:grpSpPr>
        <p:pic>
          <p:nvPicPr>
            <p:cNvPr id="3" name="絵 2"/>
            <p:cNvPicPr>
              <a:picLocks noChangeAspect="1"/>
            </p:cNvPicPr>
            <p:nvPr/>
          </p:nvPicPr>
          <p:blipFill rotWithShape="1">
            <a:blip r:embed="rId2">
              <a:lum/>
            </a:blip>
            <a:srcRect/>
            <a:stretch>
              <a:fillRect/>
            </a:stretch>
          </p:blipFill>
          <p:spPr>
            <a:xfrm>
              <a:off x="997382" y="1691468"/>
              <a:ext cx="7115235" cy="905254"/>
            </a:xfrm>
            <a:prstGeom prst="rect">
              <a:avLst/>
            </a:prstGeom>
            <a:noFill/>
            <a:ln w="25400" cap="flat" cmpd="sng" algn="ctr">
              <a:noFill/>
              <a:prstDash val="solid"/>
              <a:round/>
            </a:ln>
          </p:spPr>
        </p:pic>
        <p:sp>
          <p:nvSpPr>
            <p:cNvPr id="4" name="四角形 3"/>
            <p:cNvSpPr/>
            <p:nvPr/>
          </p:nvSpPr>
          <p:spPr>
            <a:xfrm>
              <a:off x="908437" y="1553276"/>
              <a:ext cx="803690" cy="344670"/>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600" b="1" i="0" spc="5">
                  <a:solidFill>
                    <a:schemeClr val="tx1"/>
                  </a:solidFill>
                  <a:latin typeface="Arial"/>
                  <a:ea typeface="ＭＳ Ｐゴシック"/>
                  <a:sym typeface="Wingdings"/>
                </a:rPr>
                <a:t>QDS1</a:t>
              </a:r>
            </a:p>
          </p:txBody>
        </p:sp>
        <p:sp>
          <p:nvSpPr>
            <p:cNvPr id="5" name="四角形 4"/>
            <p:cNvSpPr/>
            <p:nvPr/>
          </p:nvSpPr>
          <p:spPr>
            <a:xfrm>
              <a:off x="1804199" y="1556459"/>
              <a:ext cx="803634" cy="344614"/>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600" b="1" i="0" spc="5">
                  <a:solidFill>
                    <a:schemeClr val="tx1"/>
                  </a:solidFill>
                  <a:latin typeface="Arial"/>
                  <a:ea typeface="ＭＳ Ｐゴシック"/>
                  <a:sym typeface="Wingdings"/>
                </a:rPr>
                <a:t>QFS1</a:t>
              </a:r>
            </a:p>
          </p:txBody>
        </p:sp>
        <p:sp>
          <p:nvSpPr>
            <p:cNvPr id="6" name="四角形 5"/>
            <p:cNvSpPr/>
            <p:nvPr/>
          </p:nvSpPr>
          <p:spPr>
            <a:xfrm>
              <a:off x="3576685" y="1550094"/>
              <a:ext cx="803634" cy="344670"/>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600" b="1" i="0" spc="5">
                  <a:solidFill>
                    <a:schemeClr val="tx1"/>
                  </a:solidFill>
                  <a:latin typeface="Arial"/>
                  <a:ea typeface="ＭＳ Ｐゴシック"/>
                  <a:sym typeface="Wingdings"/>
                </a:rPr>
                <a:t>QFS2</a:t>
              </a:r>
            </a:p>
          </p:txBody>
        </p:sp>
        <p:sp>
          <p:nvSpPr>
            <p:cNvPr id="7" name="四角形 6"/>
            <p:cNvSpPr/>
            <p:nvPr/>
          </p:nvSpPr>
          <p:spPr>
            <a:xfrm>
              <a:off x="5371336" y="1551713"/>
              <a:ext cx="803690" cy="343050"/>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600" b="1" i="0" spc="5">
                  <a:solidFill>
                    <a:schemeClr val="tx1"/>
                  </a:solidFill>
                  <a:latin typeface="Arial"/>
                  <a:ea typeface="ＭＳ Ｐゴシック"/>
                  <a:sym typeface="Wingdings"/>
                </a:rPr>
                <a:t>QFS3</a:t>
              </a:r>
            </a:p>
          </p:txBody>
        </p:sp>
        <p:sp>
          <p:nvSpPr>
            <p:cNvPr id="8" name="四角形 7"/>
            <p:cNvSpPr/>
            <p:nvPr/>
          </p:nvSpPr>
          <p:spPr>
            <a:xfrm>
              <a:off x="2674557" y="1558022"/>
              <a:ext cx="803634" cy="343050"/>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600" b="1" i="0" spc="5">
                  <a:solidFill>
                    <a:schemeClr val="tx1"/>
                  </a:solidFill>
                  <a:latin typeface="Arial"/>
                  <a:ea typeface="ＭＳ Ｐゴシック"/>
                  <a:sym typeface="Wingdings"/>
                </a:rPr>
                <a:t>QDS2</a:t>
              </a:r>
            </a:p>
          </p:txBody>
        </p:sp>
        <p:sp>
          <p:nvSpPr>
            <p:cNvPr id="9" name="四角形 8"/>
            <p:cNvSpPr/>
            <p:nvPr/>
          </p:nvSpPr>
          <p:spPr>
            <a:xfrm>
              <a:off x="4456534" y="1550094"/>
              <a:ext cx="803634" cy="343050"/>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600" b="1" i="0" spc="5">
                  <a:solidFill>
                    <a:schemeClr val="tx1"/>
                  </a:solidFill>
                  <a:latin typeface="Arial"/>
                  <a:ea typeface="ＭＳ Ｐゴシック"/>
                  <a:sym typeface="Wingdings"/>
                </a:rPr>
                <a:t>QDS3</a:t>
              </a:r>
            </a:p>
          </p:txBody>
        </p:sp>
        <p:sp>
          <p:nvSpPr>
            <p:cNvPr id="10" name="四角形 9"/>
            <p:cNvSpPr/>
            <p:nvPr/>
          </p:nvSpPr>
          <p:spPr>
            <a:xfrm>
              <a:off x="6252806" y="1558022"/>
              <a:ext cx="803634" cy="344670"/>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600" b="1" i="0" spc="5">
                  <a:solidFill>
                    <a:schemeClr val="tx1"/>
                  </a:solidFill>
                  <a:latin typeface="Arial"/>
                  <a:ea typeface="ＭＳ Ｐゴシック"/>
                  <a:sym typeface="Wingdings"/>
                </a:rPr>
                <a:t>QDB1</a:t>
              </a:r>
            </a:p>
          </p:txBody>
        </p:sp>
      </p:grpSp>
      <p:grpSp>
        <p:nvGrpSpPr>
          <p:cNvPr id="12" name="グループ化 11"/>
          <p:cNvGrpSpPr/>
          <p:nvPr/>
        </p:nvGrpSpPr>
        <p:grpSpPr>
          <a:xfrm>
            <a:off x="8033248" y="5504388"/>
            <a:ext cx="609830" cy="535207"/>
            <a:chOff x="8033248" y="5353916"/>
            <a:chExt cx="609830" cy="535207"/>
          </a:xfrm>
        </p:grpSpPr>
        <p:grpSp>
          <p:nvGrpSpPr>
            <p:cNvPr id="13" name="グループ化 12"/>
            <p:cNvGrpSpPr/>
            <p:nvPr/>
          </p:nvGrpSpPr>
          <p:grpSpPr>
            <a:xfrm>
              <a:off x="8076129" y="5368182"/>
              <a:ext cx="509775" cy="509830"/>
              <a:chOff x="8076129" y="5368182"/>
              <a:chExt cx="509775" cy="509830"/>
            </a:xfrm>
          </p:grpSpPr>
          <p:sp>
            <p:nvSpPr>
              <p:cNvPr id="14" name="楕円 13"/>
              <p:cNvSpPr/>
              <p:nvPr/>
            </p:nvSpPr>
            <p:spPr>
              <a:xfrm rot="14460000">
                <a:off x="8076101" y="5368210"/>
                <a:ext cx="509830" cy="509774"/>
              </a:xfrm>
              <a:prstGeom prst="ellipse">
                <a:avLst/>
              </a:prstGeom>
              <a:solidFill>
                <a:srgbClr val="FF9999"/>
              </a:solidFill>
              <a:ln w="9467" cap="rnd" cmpd="sng" algn="ctr">
                <a:solidFill>
                  <a:srgbClr val="000000"/>
                </a:solidFill>
                <a:prstDash val="solid"/>
                <a:round/>
              </a:ln>
            </p:spPr>
          </p:sp>
          <p:sp>
            <p:nvSpPr>
              <p:cNvPr id="15" name="楕円 14"/>
              <p:cNvSpPr/>
              <p:nvPr/>
            </p:nvSpPr>
            <p:spPr>
              <a:xfrm rot="14460000">
                <a:off x="8122165" y="5403107"/>
                <a:ext cx="430376" cy="430432"/>
              </a:xfrm>
              <a:prstGeom prst="ellipse">
                <a:avLst/>
              </a:prstGeom>
              <a:solidFill>
                <a:srgbClr val="FF0000"/>
              </a:solidFill>
              <a:ln w="9467" cap="rnd" cmpd="sng" algn="ctr">
                <a:solidFill>
                  <a:srgbClr val="000000"/>
                </a:solidFill>
                <a:prstDash val="solid"/>
                <a:round/>
              </a:ln>
            </p:spPr>
          </p:sp>
        </p:grpSp>
        <p:sp>
          <p:nvSpPr>
            <p:cNvPr id="16" name="四角形 15"/>
            <p:cNvSpPr/>
            <p:nvPr/>
          </p:nvSpPr>
          <p:spPr>
            <a:xfrm rot="14460000">
              <a:off x="8423116" y="5664415"/>
              <a:ext cx="71524" cy="358852"/>
            </a:xfrm>
            <a:prstGeom prst="rect">
              <a:avLst/>
            </a:prstGeom>
            <a:solidFill>
              <a:srgbClr val="FFFFFF"/>
            </a:solidFill>
            <a:ln w="9467" cap="rnd" cmpd="sng" algn="ctr">
              <a:solidFill>
                <a:srgbClr val="FFFFFF"/>
              </a:solidFill>
              <a:prstDash val="solid"/>
              <a:round/>
            </a:ln>
          </p:spPr>
        </p:sp>
        <p:sp>
          <p:nvSpPr>
            <p:cNvPr id="17" name="四角形 16"/>
            <p:cNvSpPr/>
            <p:nvPr/>
          </p:nvSpPr>
          <p:spPr>
            <a:xfrm rot="14460000">
              <a:off x="8177721" y="5220526"/>
              <a:ext cx="71524" cy="360471"/>
            </a:xfrm>
            <a:prstGeom prst="rect">
              <a:avLst/>
            </a:prstGeom>
            <a:solidFill>
              <a:srgbClr val="FFFFFF"/>
            </a:solidFill>
            <a:ln w="9467" cap="rnd" cmpd="sng" algn="ctr">
              <a:solidFill>
                <a:srgbClr val="FFFFFF"/>
              </a:solidFill>
              <a:prstDash val="solid"/>
              <a:round/>
            </a:ln>
          </p:spPr>
        </p:sp>
        <p:sp>
          <p:nvSpPr>
            <p:cNvPr id="18" name="四角形 17"/>
            <p:cNvSpPr/>
            <p:nvPr/>
          </p:nvSpPr>
          <p:spPr>
            <a:xfrm rot="17880000">
              <a:off x="8187268" y="5673125"/>
              <a:ext cx="71524" cy="360471"/>
            </a:xfrm>
            <a:prstGeom prst="rect">
              <a:avLst/>
            </a:prstGeom>
            <a:solidFill>
              <a:srgbClr val="FFFFFF"/>
            </a:solidFill>
            <a:ln w="9467" cap="rnd" cmpd="sng" algn="ctr">
              <a:solidFill>
                <a:srgbClr val="FFFFFF"/>
              </a:solidFill>
              <a:prstDash val="solid"/>
              <a:round/>
            </a:ln>
          </p:spPr>
        </p:sp>
        <p:sp>
          <p:nvSpPr>
            <p:cNvPr id="19" name="四角形 18"/>
            <p:cNvSpPr/>
            <p:nvPr/>
          </p:nvSpPr>
          <p:spPr>
            <a:xfrm rot="17880000">
              <a:off x="8427080" y="5210978"/>
              <a:ext cx="71524" cy="360471"/>
            </a:xfrm>
            <a:prstGeom prst="rect">
              <a:avLst/>
            </a:prstGeom>
            <a:solidFill>
              <a:srgbClr val="FFFFFF"/>
            </a:solidFill>
            <a:ln w="9467" cap="rnd" cmpd="sng" algn="ctr">
              <a:solidFill>
                <a:srgbClr val="FFFFFF"/>
              </a:solidFill>
              <a:prstDash val="solid"/>
              <a:round/>
            </a:ln>
          </p:spPr>
        </p:sp>
        <p:sp>
          <p:nvSpPr>
            <p:cNvPr id="20" name="四角形 19"/>
            <p:cNvSpPr/>
            <p:nvPr/>
          </p:nvSpPr>
          <p:spPr>
            <a:xfrm>
              <a:off x="8049077" y="5353916"/>
              <a:ext cx="66722" cy="524068"/>
            </a:xfrm>
            <a:prstGeom prst="rect">
              <a:avLst/>
            </a:prstGeom>
            <a:solidFill>
              <a:srgbClr val="E9EF00"/>
            </a:solidFill>
            <a:ln w="9467" cap="rnd" cmpd="sng" algn="ctr">
              <a:solidFill>
                <a:srgbClr val="000000"/>
              </a:solidFill>
              <a:prstDash val="solid"/>
              <a:round/>
            </a:ln>
          </p:spPr>
        </p:sp>
        <p:sp>
          <p:nvSpPr>
            <p:cNvPr id="21" name="四角形 20"/>
            <p:cNvSpPr/>
            <p:nvPr/>
          </p:nvSpPr>
          <p:spPr>
            <a:xfrm>
              <a:off x="8547796" y="5353916"/>
              <a:ext cx="66722" cy="524068"/>
            </a:xfrm>
            <a:prstGeom prst="rect">
              <a:avLst/>
            </a:prstGeom>
            <a:solidFill>
              <a:srgbClr val="E9EF00"/>
            </a:solidFill>
            <a:ln w="9467" cap="rnd" cmpd="sng" algn="ctr">
              <a:solidFill>
                <a:srgbClr val="000000"/>
              </a:solidFill>
              <a:prstDash val="solid"/>
              <a:round/>
            </a:ln>
          </p:spPr>
        </p:sp>
      </p:grpSp>
      <p:grpSp>
        <p:nvGrpSpPr>
          <p:cNvPr id="22" name="グループ化 21"/>
          <p:cNvGrpSpPr/>
          <p:nvPr/>
        </p:nvGrpSpPr>
        <p:grpSpPr>
          <a:xfrm>
            <a:off x="5012429" y="5505952"/>
            <a:ext cx="565386" cy="525687"/>
            <a:chOff x="5012429" y="5355480"/>
            <a:chExt cx="565386" cy="525687"/>
          </a:xfrm>
        </p:grpSpPr>
        <p:grpSp>
          <p:nvGrpSpPr>
            <p:cNvPr id="23" name="グループ化 22"/>
            <p:cNvGrpSpPr/>
            <p:nvPr/>
          </p:nvGrpSpPr>
          <p:grpSpPr>
            <a:xfrm>
              <a:off x="5039397" y="5357044"/>
              <a:ext cx="509830" cy="509830"/>
              <a:chOff x="5039397" y="5357043"/>
              <a:chExt cx="509830" cy="509830"/>
            </a:xfrm>
          </p:grpSpPr>
          <p:sp>
            <p:nvSpPr>
              <p:cNvPr id="24" name="楕円 23"/>
              <p:cNvSpPr/>
              <p:nvPr/>
            </p:nvSpPr>
            <p:spPr>
              <a:xfrm>
                <a:off x="5039397" y="5357043"/>
                <a:ext cx="509830" cy="509830"/>
              </a:xfrm>
              <a:prstGeom prst="ellipse">
                <a:avLst/>
              </a:prstGeom>
              <a:solidFill>
                <a:srgbClr val="FF9999"/>
              </a:solidFill>
              <a:ln w="9467" cap="rnd" cmpd="sng" algn="ctr">
                <a:solidFill>
                  <a:srgbClr val="000000"/>
                </a:solidFill>
                <a:prstDash val="solid"/>
                <a:round/>
              </a:ln>
            </p:spPr>
          </p:sp>
          <p:sp>
            <p:nvSpPr>
              <p:cNvPr id="25" name="楕円 24"/>
              <p:cNvSpPr/>
              <p:nvPr/>
            </p:nvSpPr>
            <p:spPr>
              <a:xfrm>
                <a:off x="5080715" y="5406289"/>
                <a:ext cx="430432" cy="430432"/>
              </a:xfrm>
              <a:prstGeom prst="ellipse">
                <a:avLst/>
              </a:prstGeom>
              <a:solidFill>
                <a:srgbClr val="FF0000"/>
              </a:solidFill>
              <a:ln w="9467" cap="rnd" cmpd="sng" algn="ctr">
                <a:solidFill>
                  <a:srgbClr val="000000"/>
                </a:solidFill>
                <a:prstDash val="solid"/>
                <a:round/>
              </a:ln>
            </p:spPr>
          </p:sp>
        </p:grpSp>
        <p:sp>
          <p:nvSpPr>
            <p:cNvPr id="26" name="四角形 25"/>
            <p:cNvSpPr/>
            <p:nvPr/>
          </p:nvSpPr>
          <p:spPr>
            <a:xfrm>
              <a:off x="5012429" y="5357043"/>
              <a:ext cx="66722" cy="524124"/>
            </a:xfrm>
            <a:prstGeom prst="rect">
              <a:avLst/>
            </a:prstGeom>
            <a:solidFill>
              <a:srgbClr val="E9EF00"/>
            </a:solidFill>
            <a:ln w="9467" cap="rnd" cmpd="sng" algn="ctr">
              <a:solidFill>
                <a:srgbClr val="000000"/>
              </a:solidFill>
              <a:prstDash val="solid"/>
              <a:round/>
            </a:ln>
          </p:spPr>
        </p:sp>
        <p:sp>
          <p:nvSpPr>
            <p:cNvPr id="27" name="四角形 26"/>
            <p:cNvSpPr/>
            <p:nvPr/>
          </p:nvSpPr>
          <p:spPr>
            <a:xfrm>
              <a:off x="5511148" y="5355480"/>
              <a:ext cx="66667" cy="524124"/>
            </a:xfrm>
            <a:prstGeom prst="rect">
              <a:avLst/>
            </a:prstGeom>
            <a:solidFill>
              <a:srgbClr val="E9EF00"/>
            </a:solidFill>
            <a:ln w="9467" cap="rnd" cmpd="sng" algn="ctr">
              <a:solidFill>
                <a:srgbClr val="000000"/>
              </a:solidFill>
              <a:prstDash val="solid"/>
              <a:round/>
            </a:ln>
          </p:spPr>
        </p:sp>
      </p:grpSp>
      <p:pic>
        <p:nvPicPr>
          <p:cNvPr id="28" name="絵 27"/>
          <p:cNvPicPr>
            <a:picLocks noChangeAspect="1"/>
          </p:cNvPicPr>
          <p:nvPr/>
        </p:nvPicPr>
        <p:blipFill rotWithShape="1">
          <a:blip r:embed="rId3">
            <a:lum/>
          </a:blip>
          <a:srcRect/>
          <a:stretch>
            <a:fillRect/>
          </a:stretch>
        </p:blipFill>
        <p:spPr>
          <a:xfrm>
            <a:off x="66724" y="2482372"/>
            <a:ext cx="9700847" cy="2096440"/>
          </a:xfrm>
          <a:prstGeom prst="rect">
            <a:avLst/>
          </a:prstGeom>
          <a:noFill/>
          <a:ln w="25400" cap="flat" cmpd="sng" algn="ctr">
            <a:noFill/>
            <a:prstDash val="solid"/>
            <a:round/>
          </a:ln>
        </p:spPr>
      </p:pic>
      <p:sp>
        <p:nvSpPr>
          <p:cNvPr id="81" name="タイトル 1"/>
          <p:cNvSpPr>
            <a:spLocks noGrp="1"/>
          </p:cNvSpPr>
          <p:nvPr>
            <p:ph type="title"/>
          </p:nvPr>
        </p:nvSpPr>
        <p:spPr>
          <a:xfrm>
            <a:off x="2" y="-28296"/>
            <a:ext cx="9143389" cy="864324"/>
          </a:xfrm>
          <a:solidFill>
            <a:srgbClr val="00FFFF"/>
          </a:solidFill>
          <a:ln w="25400" cap="flat" cmpd="sng" algn="ctr">
            <a:noFill/>
            <a:prstDash val="solid"/>
            <a:round/>
          </a:ln>
        </p:spPr>
        <p:txBody>
          <a:bodyPr vert="horz" wrap="square" lIns="89994" tIns="46783" rIns="89994" bIns="46783" anchor="t">
            <a:noAutofit/>
          </a:bodyPr>
          <a:lstStyle/>
          <a:p>
            <a:pPr marL="450000" lvl="0" indent="-450000" algn="ctr" defTabSz="900112">
              <a:lnSpc>
                <a:spcPct val="100000"/>
              </a:lnSpc>
              <a:spcBef>
                <a:spcPct val="0"/>
              </a:spcBef>
              <a:spcAft>
                <a:spcPct val="0"/>
              </a:spcAft>
              <a:buClr>
                <a:srgbClr val="000000">
                  <a:alpha val="100000"/>
                </a:srgbClr>
              </a:buClr>
              <a:buSzPct val="100000"/>
              <a:buNone/>
            </a:pPr>
            <a:r>
              <a:rPr lang="en-US" altLang="ja-JP" sz="4400" b="1" i="0" spc="5" dirty="0" smtClean="0">
                <a:solidFill>
                  <a:srgbClr val="0000FF"/>
                </a:solidFill>
                <a:latin typeface="Arial"/>
                <a:ea typeface="ＭＳ Ｐゴシック"/>
                <a:sym typeface="ＭＳ Ｐゴシック"/>
              </a:rPr>
              <a:t>Optics of </a:t>
            </a:r>
            <a:r>
              <a:rPr lang="en-US" altLang="ja-JP" b="1" spc="5" dirty="0" smtClean="0">
                <a:solidFill>
                  <a:srgbClr val="0000FF"/>
                </a:solidFill>
                <a:latin typeface="Arial"/>
                <a:ea typeface="ＭＳ Ｐゴシック"/>
                <a:sym typeface="ＭＳ Ｐゴシック"/>
              </a:rPr>
              <a:t>Collimator System</a:t>
            </a:r>
            <a:endParaRPr lang="ja-JP" altLang="en-US" sz="4400" b="1" i="0" spc="5" dirty="0">
              <a:solidFill>
                <a:srgbClr val="0000FF"/>
              </a:solidFill>
              <a:latin typeface="Arial"/>
              <a:ea typeface="ＭＳ Ｐゴシック"/>
              <a:sym typeface="ＭＳ Ｐゴシック"/>
            </a:endParaRPr>
          </a:p>
        </p:txBody>
      </p:sp>
      <p:sp>
        <p:nvSpPr>
          <p:cNvPr id="30" name="四角形 29"/>
          <p:cNvSpPr/>
          <p:nvPr/>
        </p:nvSpPr>
        <p:spPr>
          <a:xfrm>
            <a:off x="379569" y="4919523"/>
            <a:ext cx="4335875" cy="1822720"/>
          </a:xfrm>
          <a:prstGeom prst="rect">
            <a:avLst/>
          </a:prstGeom>
          <a:solidFill>
            <a:srgbClr val="FFFF00"/>
          </a:solidFill>
          <a:ln w="25400" cap="flat" cmpd="sng" algn="ctr">
            <a:solidFill>
              <a:schemeClr val="tx1"/>
            </a:solidFill>
            <a:prstDash val="solid"/>
            <a:round/>
          </a:ln>
        </p:spPr>
        <p:txBody>
          <a:bodyPr vert="horz" wrap="square" lIns="89939" tIns="46728" rIns="89939" bIns="46728" anchor="t">
            <a:noAutofit/>
          </a:bodyPr>
          <a:lstStyle/>
          <a:p>
            <a:pPr marL="180000" lvl="0" indent="-180000" algn="l" defTabSz="900112">
              <a:lnSpc>
                <a:spcPct val="100000"/>
              </a:lnSpc>
              <a:spcBef>
                <a:spcPct val="0"/>
              </a:spcBef>
              <a:spcAft>
                <a:spcPct val="0"/>
              </a:spcAft>
              <a:buClr>
                <a:srgbClr val="000000">
                  <a:alpha val="100000"/>
                </a:srgbClr>
              </a:buClr>
              <a:buSzPct val="100000"/>
              <a:buChar char="•"/>
            </a:pPr>
            <a:r>
              <a:rPr lang="en-US" altLang="ja-JP" b="1" spc="5" dirty="0" smtClean="0">
                <a:solidFill>
                  <a:srgbClr val="000000">
                    <a:alpha val="100000"/>
                  </a:srgbClr>
                </a:solidFill>
                <a:ea typeface="ＭＳ Ｐゴシック"/>
                <a:sym typeface="Wingdings"/>
              </a:rPr>
              <a:t>One unit has </a:t>
            </a:r>
            <a:r>
              <a:rPr lang="en-US" altLang="ja-JP" sz="1800" b="1" i="0" spc="5" dirty="0" smtClean="0">
                <a:solidFill>
                  <a:srgbClr val="000000">
                    <a:alpha val="100000"/>
                  </a:srgbClr>
                </a:solidFill>
                <a:ea typeface="ＭＳ Ｐゴシック"/>
                <a:sym typeface="Wingdings"/>
              </a:rPr>
              <a:t>a pair of</a:t>
            </a:r>
            <a:r>
              <a:rPr lang="ja-JP" altLang="en-US" sz="1800" b="1" i="0" spc="5" dirty="0" smtClean="0">
                <a:solidFill>
                  <a:srgbClr val="000000">
                    <a:alpha val="100000"/>
                  </a:srgbClr>
                </a:solidFill>
                <a:ea typeface="ＭＳ Ｐゴシック"/>
                <a:sym typeface="Wingdings"/>
              </a:rPr>
              <a:t> </a:t>
            </a:r>
            <a:r>
              <a:rPr lang="en-US" altLang="ja-JP" sz="1800" b="1" i="0" spc="5" dirty="0" smtClean="0">
                <a:solidFill>
                  <a:srgbClr val="000000">
                    <a:alpha val="100000"/>
                  </a:srgbClr>
                </a:solidFill>
                <a:ea typeface="ＭＳ Ｐゴシック"/>
                <a:sym typeface="Wingdings"/>
              </a:rPr>
              <a:t>j</a:t>
            </a:r>
            <a:r>
              <a:rPr lang="ja-JP" altLang="en-US" sz="1800" b="1" i="0" spc="5" dirty="0" smtClean="0">
                <a:solidFill>
                  <a:srgbClr val="000000">
                    <a:alpha val="100000"/>
                  </a:srgbClr>
                </a:solidFill>
                <a:ea typeface="ＭＳ Ｐゴシック"/>
                <a:sym typeface="Wingdings"/>
              </a:rPr>
              <a:t>aw</a:t>
            </a:r>
            <a:r>
              <a:rPr lang="en-US" altLang="ja-JP" sz="1800" b="1" i="0" spc="5" dirty="0" smtClean="0">
                <a:solidFill>
                  <a:srgbClr val="000000">
                    <a:alpha val="100000"/>
                  </a:srgbClr>
                </a:solidFill>
                <a:ea typeface="ＭＳ Ｐゴシック"/>
                <a:sym typeface="Wingdings"/>
              </a:rPr>
              <a:t>s:</a:t>
            </a:r>
            <a:r>
              <a:rPr lang="en-US" altLang="ja-JP" b="1" spc="5" dirty="0">
                <a:solidFill>
                  <a:srgbClr val="000000">
                    <a:alpha val="100000"/>
                  </a:srgbClr>
                </a:solidFill>
                <a:ea typeface="ＭＳ Ｐゴシック"/>
                <a:sym typeface="Wingdings"/>
              </a:rPr>
              <a:t> s</a:t>
            </a:r>
            <a:r>
              <a:rPr lang="en-US" altLang="ja-JP" b="1" spc="5" dirty="0" smtClean="0">
                <a:solidFill>
                  <a:srgbClr val="000000">
                    <a:alpha val="100000"/>
                  </a:srgbClr>
                </a:solidFill>
                <a:ea typeface="ＭＳ Ｐゴシック"/>
                <a:sym typeface="Wingdings"/>
              </a:rPr>
              <a:t>ingle unit can collimate both H and V planes.</a:t>
            </a:r>
            <a:endParaRPr lang="en-US" altLang="ja-JP" b="1" spc="5" dirty="0">
              <a:solidFill>
                <a:srgbClr val="000000">
                  <a:alpha val="100000"/>
                </a:srgbClr>
              </a:solidFill>
              <a:ea typeface="ＭＳ Ｐゴシック"/>
              <a:sym typeface="Wingdings"/>
            </a:endParaRPr>
          </a:p>
          <a:p>
            <a:pPr marL="180000" lvl="0" indent="-180000" algn="l" defTabSz="900112">
              <a:lnSpc>
                <a:spcPct val="100000"/>
              </a:lnSpc>
              <a:spcBef>
                <a:spcPct val="0"/>
              </a:spcBef>
              <a:spcAft>
                <a:spcPct val="0"/>
              </a:spcAft>
              <a:buClr>
                <a:srgbClr val="000000">
                  <a:alpha val="100000"/>
                </a:srgbClr>
              </a:buClr>
              <a:buSzPct val="100000"/>
              <a:buChar char="•"/>
            </a:pPr>
            <a:r>
              <a:rPr lang="en-US" altLang="ja-JP" sz="1800" b="1" i="0" spc="5" dirty="0" smtClean="0">
                <a:solidFill>
                  <a:srgbClr val="000000">
                    <a:alpha val="100000"/>
                  </a:srgbClr>
                </a:solidFill>
                <a:ea typeface="ＭＳ Ｐゴシック"/>
                <a:sym typeface="Wingdings"/>
              </a:rPr>
              <a:t>Unit 1 and 2 make one collimator </a:t>
            </a:r>
            <a:r>
              <a:rPr lang="en-US" altLang="ja-JP" b="1" spc="5" dirty="0" smtClean="0">
                <a:solidFill>
                  <a:srgbClr val="000000">
                    <a:alpha val="100000"/>
                  </a:srgbClr>
                </a:solidFill>
                <a:ea typeface="ＭＳ Ｐゴシック"/>
                <a:sym typeface="Wingdings"/>
              </a:rPr>
              <a:t>set: </a:t>
            </a:r>
            <a:r>
              <a:rPr lang="en-US" altLang="ja-JP" sz="1800" b="1" i="0" spc="5" dirty="0" smtClean="0">
                <a:solidFill>
                  <a:srgbClr val="000000">
                    <a:alpha val="100000"/>
                  </a:srgbClr>
                </a:solidFill>
                <a:ea typeface="ＭＳ Ｐゴシック"/>
                <a:sym typeface="Wingdings"/>
              </a:rPr>
              <a:t>The center and span are adjustable.</a:t>
            </a:r>
          </a:p>
          <a:p>
            <a:pPr marL="180000" lvl="0" indent="-180000" algn="l" defTabSz="900112">
              <a:lnSpc>
                <a:spcPct val="100000"/>
              </a:lnSpc>
              <a:spcBef>
                <a:spcPct val="0"/>
              </a:spcBef>
              <a:spcAft>
                <a:spcPct val="0"/>
              </a:spcAft>
              <a:buClr>
                <a:srgbClr val="000000">
                  <a:alpha val="100000"/>
                </a:srgbClr>
              </a:buClr>
              <a:buSzPct val="100000"/>
              <a:buChar char="•"/>
            </a:pPr>
            <a:r>
              <a:rPr lang="en-US" altLang="ja-JP" b="1" spc="5" dirty="0" smtClean="0">
                <a:solidFill>
                  <a:srgbClr val="000000">
                    <a:alpha val="100000"/>
                  </a:srgbClr>
                </a:solidFill>
                <a:ea typeface="ＭＳ Ｐゴシック"/>
                <a:sym typeface="Wingdings"/>
              </a:rPr>
              <a:t>Two hexagonal halo rejection systems (set 1,3,5 and set 2,4,6)</a:t>
            </a:r>
            <a:endParaRPr lang="ja-JP" altLang="en-US" sz="1800" b="1" i="0" spc="5" dirty="0">
              <a:solidFill>
                <a:srgbClr val="000000">
                  <a:alpha val="100000"/>
                </a:srgbClr>
              </a:solidFill>
              <a:ea typeface="ＭＳ Ｐゴシック"/>
              <a:sym typeface="Wingdings"/>
            </a:endParaRPr>
          </a:p>
        </p:txBody>
      </p:sp>
      <p:sp>
        <p:nvSpPr>
          <p:cNvPr id="31" name="四角形 30"/>
          <p:cNvSpPr/>
          <p:nvPr/>
        </p:nvSpPr>
        <p:spPr>
          <a:xfrm>
            <a:off x="1259371" y="4509405"/>
            <a:ext cx="3673558" cy="373201"/>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1800" b="1" i="0" spc="5" dirty="0" smtClean="0">
                <a:solidFill>
                  <a:srgbClr val="000000">
                    <a:alpha val="100000"/>
                  </a:srgbClr>
                </a:solidFill>
                <a:latin typeface="Arial"/>
                <a:ea typeface="ＭＳ Ｐゴシック"/>
                <a:sym typeface="Wingdings"/>
              </a:rPr>
              <a:t>Distance in </a:t>
            </a:r>
            <a:r>
              <a:rPr lang="ja-JP" altLang="en-US" sz="1800" b="1" i="0" spc="5" dirty="0" smtClean="0">
                <a:solidFill>
                  <a:srgbClr val="000000">
                    <a:alpha val="100000"/>
                  </a:srgbClr>
                </a:solidFill>
                <a:latin typeface="Arial"/>
                <a:ea typeface="ＭＳ Ｐゴシック"/>
                <a:sym typeface="Wingdings"/>
              </a:rPr>
              <a:t>3</a:t>
            </a:r>
            <a:r>
              <a:rPr lang="ja-JP" altLang="en-US" sz="1800" b="1" i="0" spc="5" dirty="0">
                <a:solidFill>
                  <a:srgbClr val="000000">
                    <a:alpha val="100000"/>
                  </a:srgbClr>
                </a:solidFill>
                <a:latin typeface="Arial"/>
                <a:ea typeface="ＭＳ Ｐゴシック"/>
                <a:sym typeface="Wingdings"/>
              </a:rPr>
              <a:t>-50BT </a:t>
            </a:r>
            <a:r>
              <a:rPr lang="en-US" altLang="ja-JP" sz="1800" b="1" i="0" spc="5" dirty="0" smtClean="0">
                <a:solidFill>
                  <a:srgbClr val="000000">
                    <a:alpha val="100000"/>
                  </a:srgbClr>
                </a:solidFill>
                <a:latin typeface="Arial"/>
                <a:ea typeface="ＭＳ Ｐゴシック"/>
                <a:sym typeface="Wingdings"/>
              </a:rPr>
              <a:t>line </a:t>
            </a:r>
            <a:r>
              <a:rPr lang="ja-JP" altLang="en-US" sz="1800" b="1" i="0" spc="5" dirty="0" smtClean="0">
                <a:solidFill>
                  <a:srgbClr val="000000">
                    <a:alpha val="100000"/>
                  </a:srgbClr>
                </a:solidFill>
                <a:latin typeface="Arial"/>
                <a:ea typeface="ＭＳ Ｐゴシック"/>
                <a:sym typeface="Wingdings"/>
              </a:rPr>
              <a:t>[</a:t>
            </a:r>
            <a:r>
              <a:rPr lang="ja-JP" altLang="en-US" sz="1800" b="1" i="0" spc="5" dirty="0">
                <a:solidFill>
                  <a:srgbClr val="000000">
                    <a:alpha val="100000"/>
                  </a:srgbClr>
                </a:solidFill>
                <a:latin typeface="Arial"/>
                <a:ea typeface="ＭＳ Ｐゴシック"/>
                <a:sym typeface="Wingdings"/>
              </a:rPr>
              <a:t>m]</a:t>
            </a:r>
          </a:p>
        </p:txBody>
      </p:sp>
      <p:cxnSp>
        <p:nvCxnSpPr>
          <p:cNvPr id="32" name="直線型コネクタ 31"/>
          <p:cNvCxnSpPr/>
          <p:nvPr/>
        </p:nvCxnSpPr>
        <p:spPr>
          <a:xfrm>
            <a:off x="6616515" y="2410903"/>
            <a:ext cx="0" cy="289058"/>
          </a:xfrm>
          <a:prstGeom prst="line">
            <a:avLst/>
          </a:prstGeom>
          <a:ln w="18990" cap="rnd" cmpd="sng" algn="ctr">
            <a:solidFill>
              <a:srgbClr val="FF0000"/>
            </a:solidFill>
            <a:prstDash val="solid"/>
            <a:round/>
            <a:tailEnd type="triangle" w="lg" len="lg"/>
          </a:ln>
        </p:spPr>
      </p:cxnSp>
      <p:sp>
        <p:nvSpPr>
          <p:cNvPr id="33" name="四角形 32"/>
          <p:cNvSpPr/>
          <p:nvPr/>
        </p:nvSpPr>
        <p:spPr>
          <a:xfrm rot="16200000">
            <a:off x="-834579" y="2748413"/>
            <a:ext cx="2426791" cy="373201"/>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b="1" spc="5" dirty="0" smtClean="0">
                <a:solidFill>
                  <a:srgbClr val="000000">
                    <a:alpha val="100000"/>
                  </a:srgbClr>
                </a:solidFill>
                <a:latin typeface="Arial"/>
                <a:ea typeface="ＭＳ Ｐゴシック"/>
                <a:sym typeface="Wingdings"/>
              </a:rPr>
              <a:t>Phase advance </a:t>
            </a:r>
            <a:r>
              <a:rPr lang="ja-JP" altLang="en-US" sz="1800" b="1" i="0" spc="5" dirty="0" smtClean="0">
                <a:solidFill>
                  <a:srgbClr val="000000">
                    <a:alpha val="100000"/>
                  </a:srgbClr>
                </a:solidFill>
                <a:latin typeface="Arial"/>
                <a:ea typeface="ＭＳ Ｐゴシック"/>
                <a:sym typeface="Wingdings"/>
              </a:rPr>
              <a:t>[</a:t>
            </a:r>
            <a:r>
              <a:rPr lang="ja-JP" altLang="en-US" sz="1800" b="1" i="0" spc="5" dirty="0">
                <a:solidFill>
                  <a:srgbClr val="000000">
                    <a:alpha val="100000"/>
                  </a:srgbClr>
                </a:solidFill>
                <a:latin typeface="Arial"/>
                <a:ea typeface="ＭＳ Ｐゴシック"/>
                <a:sym typeface="Wingdings"/>
              </a:rPr>
              <a:t>rad]</a:t>
            </a:r>
          </a:p>
        </p:txBody>
      </p:sp>
      <p:cxnSp>
        <p:nvCxnSpPr>
          <p:cNvPr id="34" name="直線型コネクタ 33"/>
          <p:cNvCxnSpPr/>
          <p:nvPr/>
        </p:nvCxnSpPr>
        <p:spPr>
          <a:xfrm>
            <a:off x="1238813" y="2382316"/>
            <a:ext cx="0" cy="1111788"/>
          </a:xfrm>
          <a:prstGeom prst="line">
            <a:avLst/>
          </a:prstGeom>
          <a:ln w="18990" cap="rnd" cmpd="sng" algn="ctr">
            <a:solidFill>
              <a:srgbClr val="FF0000"/>
            </a:solidFill>
            <a:prstDash val="solid"/>
            <a:round/>
            <a:tailEnd type="triangle" w="lg" len="lg"/>
          </a:ln>
        </p:spPr>
      </p:cxnSp>
      <p:sp>
        <p:nvSpPr>
          <p:cNvPr id="35" name="四角形 34"/>
          <p:cNvSpPr/>
          <p:nvPr/>
        </p:nvSpPr>
        <p:spPr>
          <a:xfrm>
            <a:off x="2852448" y="2930286"/>
            <a:ext cx="1126054" cy="373201"/>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800" b="1" i="0" spc="5" dirty="0">
                <a:solidFill>
                  <a:srgbClr val="FF0000">
                    <a:alpha val="100000"/>
                  </a:srgbClr>
                </a:solidFill>
                <a:latin typeface="Arial"/>
                <a:ea typeface="ＭＳ Ｐゴシック"/>
                <a:sym typeface="Wingdings"/>
              </a:rPr>
              <a:t>Vertical</a:t>
            </a:r>
          </a:p>
        </p:txBody>
      </p:sp>
      <p:sp>
        <p:nvSpPr>
          <p:cNvPr id="36" name="四角形 35"/>
          <p:cNvSpPr/>
          <p:nvPr/>
        </p:nvSpPr>
        <p:spPr>
          <a:xfrm>
            <a:off x="1762939" y="3287630"/>
            <a:ext cx="1311845" cy="373201"/>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800" b="1" i="0" spc="5">
                <a:solidFill>
                  <a:srgbClr val="0000FF">
                    <a:alpha val="100000"/>
                  </a:srgbClr>
                </a:solidFill>
                <a:latin typeface="Arial"/>
                <a:ea typeface="ＭＳ Ｐゴシック"/>
                <a:sym typeface="Wingdings"/>
              </a:rPr>
              <a:t>Horizontal</a:t>
            </a:r>
          </a:p>
        </p:txBody>
      </p:sp>
      <p:cxnSp>
        <p:nvCxnSpPr>
          <p:cNvPr id="37" name="直線型コネクタ 36"/>
          <p:cNvCxnSpPr/>
          <p:nvPr/>
        </p:nvCxnSpPr>
        <p:spPr>
          <a:xfrm>
            <a:off x="1631112" y="4210357"/>
            <a:ext cx="1786723" cy="0"/>
          </a:xfrm>
          <a:prstGeom prst="line">
            <a:avLst/>
          </a:prstGeom>
          <a:ln w="9467" cap="rnd" cmpd="sng" algn="ctr">
            <a:solidFill>
              <a:srgbClr val="008000"/>
            </a:solidFill>
            <a:prstDash val="solid"/>
            <a:round/>
          </a:ln>
        </p:spPr>
      </p:cxnSp>
      <p:cxnSp>
        <p:nvCxnSpPr>
          <p:cNvPr id="38" name="直線型コネクタ 37"/>
          <p:cNvCxnSpPr/>
          <p:nvPr/>
        </p:nvCxnSpPr>
        <p:spPr>
          <a:xfrm>
            <a:off x="3368643" y="3894333"/>
            <a:ext cx="0" cy="304915"/>
          </a:xfrm>
          <a:prstGeom prst="line">
            <a:avLst/>
          </a:prstGeom>
          <a:ln w="28514" cap="rnd" cmpd="sng" algn="ctr">
            <a:solidFill>
              <a:srgbClr val="008000"/>
            </a:solidFill>
            <a:prstDash val="solid"/>
            <a:round/>
            <a:headEnd type="triangle" w="lg" len="med"/>
            <a:tailEnd type="triangle" w="lg" len="med"/>
          </a:ln>
        </p:spPr>
      </p:cxnSp>
      <p:grpSp>
        <p:nvGrpSpPr>
          <p:cNvPr id="39" name="グループ化 38"/>
          <p:cNvGrpSpPr/>
          <p:nvPr/>
        </p:nvGrpSpPr>
        <p:grpSpPr>
          <a:xfrm>
            <a:off x="6498982" y="5505948"/>
            <a:ext cx="640038" cy="527306"/>
            <a:chOff x="6498982" y="5355480"/>
            <a:chExt cx="640038" cy="527306"/>
          </a:xfrm>
        </p:grpSpPr>
        <p:grpSp>
          <p:nvGrpSpPr>
            <p:cNvPr id="40" name="グループ化 39"/>
            <p:cNvGrpSpPr/>
            <p:nvPr/>
          </p:nvGrpSpPr>
          <p:grpSpPr>
            <a:xfrm>
              <a:off x="6562523" y="5355480"/>
              <a:ext cx="509830" cy="509830"/>
              <a:chOff x="6562522" y="5355480"/>
              <a:chExt cx="509830" cy="509830"/>
            </a:xfrm>
          </p:grpSpPr>
          <p:sp>
            <p:nvSpPr>
              <p:cNvPr id="41" name="楕円 40"/>
              <p:cNvSpPr/>
              <p:nvPr/>
            </p:nvSpPr>
            <p:spPr>
              <a:xfrm rot="18240000">
                <a:off x="6562522" y="5355480"/>
                <a:ext cx="509830" cy="509830"/>
              </a:xfrm>
              <a:prstGeom prst="ellipse">
                <a:avLst/>
              </a:prstGeom>
              <a:solidFill>
                <a:srgbClr val="FF9999"/>
              </a:solidFill>
              <a:ln w="9467" cap="rnd" cmpd="sng" algn="ctr">
                <a:solidFill>
                  <a:srgbClr val="000000"/>
                </a:solidFill>
                <a:prstDash val="solid"/>
                <a:round/>
              </a:ln>
            </p:spPr>
          </p:sp>
          <p:sp>
            <p:nvSpPr>
              <p:cNvPr id="42" name="楕円 41"/>
              <p:cNvSpPr/>
              <p:nvPr/>
            </p:nvSpPr>
            <p:spPr>
              <a:xfrm rot="18240000">
                <a:off x="6608587" y="5398361"/>
                <a:ext cx="430432" cy="430432"/>
              </a:xfrm>
              <a:prstGeom prst="ellipse">
                <a:avLst/>
              </a:prstGeom>
              <a:solidFill>
                <a:srgbClr val="FF0000"/>
              </a:solidFill>
              <a:ln w="9467" cap="rnd" cmpd="sng" algn="ctr">
                <a:solidFill>
                  <a:srgbClr val="000000"/>
                </a:solidFill>
                <a:prstDash val="solid"/>
                <a:round/>
              </a:ln>
            </p:spPr>
          </p:sp>
        </p:grpSp>
        <p:sp>
          <p:nvSpPr>
            <p:cNvPr id="43" name="四角形 42"/>
            <p:cNvSpPr/>
            <p:nvPr/>
          </p:nvSpPr>
          <p:spPr>
            <a:xfrm rot="18240000">
              <a:off x="6642702" y="5645320"/>
              <a:ext cx="73088" cy="360527"/>
            </a:xfrm>
            <a:prstGeom prst="rect">
              <a:avLst/>
            </a:prstGeom>
            <a:solidFill>
              <a:srgbClr val="FFFFFF"/>
            </a:solidFill>
            <a:ln w="9467" cap="rnd" cmpd="sng" algn="ctr">
              <a:solidFill>
                <a:srgbClr val="FFFFFF"/>
              </a:solidFill>
              <a:prstDash val="solid"/>
              <a:round/>
            </a:ln>
          </p:spPr>
        </p:sp>
        <p:sp>
          <p:nvSpPr>
            <p:cNvPr id="44" name="四角形 43"/>
            <p:cNvSpPr/>
            <p:nvPr/>
          </p:nvSpPr>
          <p:spPr>
            <a:xfrm rot="18240000">
              <a:off x="6923832" y="5222871"/>
              <a:ext cx="71524" cy="358852"/>
            </a:xfrm>
            <a:prstGeom prst="rect">
              <a:avLst/>
            </a:prstGeom>
            <a:solidFill>
              <a:srgbClr val="FFFFFF"/>
            </a:solidFill>
            <a:ln w="9467" cap="rnd" cmpd="sng" algn="ctr">
              <a:solidFill>
                <a:srgbClr val="FFFFFF"/>
              </a:solidFill>
              <a:prstDash val="solid"/>
              <a:round/>
            </a:ln>
          </p:spPr>
        </p:sp>
        <p:grpSp>
          <p:nvGrpSpPr>
            <p:cNvPr id="45" name="グループ化 44"/>
            <p:cNvGrpSpPr/>
            <p:nvPr/>
          </p:nvGrpSpPr>
          <p:grpSpPr>
            <a:xfrm>
              <a:off x="6543483" y="5357043"/>
              <a:ext cx="563823" cy="525743"/>
              <a:chOff x="6543483" y="5357043"/>
              <a:chExt cx="563823" cy="525743"/>
            </a:xfrm>
          </p:grpSpPr>
          <p:sp>
            <p:nvSpPr>
              <p:cNvPr id="46" name="四角形 45"/>
              <p:cNvSpPr/>
              <p:nvPr/>
            </p:nvSpPr>
            <p:spPr>
              <a:xfrm>
                <a:off x="6543483" y="5358662"/>
                <a:ext cx="66667" cy="524124"/>
              </a:xfrm>
              <a:prstGeom prst="rect">
                <a:avLst/>
              </a:prstGeom>
              <a:solidFill>
                <a:srgbClr val="E9EF00"/>
              </a:solidFill>
              <a:ln w="9467" cap="rnd" cmpd="sng" algn="ctr">
                <a:solidFill>
                  <a:srgbClr val="000000"/>
                </a:solidFill>
                <a:prstDash val="solid"/>
                <a:round/>
              </a:ln>
            </p:spPr>
          </p:sp>
          <p:sp>
            <p:nvSpPr>
              <p:cNvPr id="47" name="四角形 46"/>
              <p:cNvSpPr/>
              <p:nvPr/>
            </p:nvSpPr>
            <p:spPr>
              <a:xfrm>
                <a:off x="7040583" y="5357043"/>
                <a:ext cx="66722" cy="524124"/>
              </a:xfrm>
              <a:prstGeom prst="rect">
                <a:avLst/>
              </a:prstGeom>
              <a:solidFill>
                <a:srgbClr val="E9EF00"/>
              </a:solidFill>
              <a:ln w="9467" cap="rnd" cmpd="sng" algn="ctr">
                <a:solidFill>
                  <a:srgbClr val="000000"/>
                </a:solidFill>
                <a:prstDash val="solid"/>
                <a:round/>
              </a:ln>
            </p:spPr>
          </p:sp>
        </p:grpSp>
      </p:grpSp>
      <p:sp>
        <p:nvSpPr>
          <p:cNvPr id="48" name="四角形 47"/>
          <p:cNvSpPr/>
          <p:nvPr/>
        </p:nvSpPr>
        <p:spPr>
          <a:xfrm>
            <a:off x="1648588" y="1010399"/>
            <a:ext cx="4223089" cy="401845"/>
          </a:xfrm>
          <a:prstGeom prst="rect">
            <a:avLst/>
          </a:prstGeom>
          <a:noFill/>
          <a:ln w="9523" cap="rnd" cmpd="sng" algn="ctr">
            <a:solidFill>
              <a:srgbClr val="000000"/>
            </a:solid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2000" b="1" i="0" spc="5" dirty="0" smtClean="0">
                <a:solidFill>
                  <a:schemeClr val="tx1"/>
                </a:solidFill>
                <a:latin typeface="Arial"/>
                <a:ea typeface="ＭＳ Ｐゴシック"/>
                <a:sym typeface="Wingdings"/>
              </a:rPr>
              <a:t>Layout of </a:t>
            </a:r>
            <a:r>
              <a:rPr lang="ja-JP" altLang="en-US" sz="2000" b="1" i="0" spc="5" dirty="0" smtClean="0">
                <a:solidFill>
                  <a:schemeClr val="tx1"/>
                </a:solidFill>
                <a:latin typeface="Arial"/>
                <a:ea typeface="ＭＳ Ｐゴシック"/>
                <a:sym typeface="Wingdings"/>
              </a:rPr>
              <a:t>3</a:t>
            </a:r>
            <a:r>
              <a:rPr lang="ja-JP" altLang="en-US" sz="2000" b="1" i="0" spc="5" dirty="0">
                <a:solidFill>
                  <a:schemeClr val="tx1"/>
                </a:solidFill>
                <a:latin typeface="Arial"/>
                <a:ea typeface="ＭＳ Ｐゴシック"/>
                <a:sym typeface="Wingdings"/>
              </a:rPr>
              <a:t>-50BT </a:t>
            </a:r>
            <a:r>
              <a:rPr lang="en-US" altLang="ja-JP" sz="2000" b="1" i="0" spc="5" dirty="0" smtClean="0">
                <a:solidFill>
                  <a:schemeClr val="tx1"/>
                </a:solidFill>
                <a:latin typeface="Arial"/>
                <a:ea typeface="ＭＳ Ｐゴシック"/>
                <a:sym typeface="Wingdings"/>
              </a:rPr>
              <a:t>collimator units</a:t>
            </a:r>
            <a:endParaRPr lang="ja-JP" altLang="en-US" sz="2000" b="1" i="0" spc="5" dirty="0">
              <a:solidFill>
                <a:schemeClr val="tx1"/>
              </a:solidFill>
              <a:latin typeface="Arial"/>
              <a:ea typeface="ＭＳ Ｐゴシック"/>
              <a:sym typeface="Wingdings"/>
            </a:endParaRPr>
          </a:p>
        </p:txBody>
      </p:sp>
      <p:cxnSp>
        <p:nvCxnSpPr>
          <p:cNvPr id="49" name="直線型コネクタ 48"/>
          <p:cNvCxnSpPr/>
          <p:nvPr/>
        </p:nvCxnSpPr>
        <p:spPr>
          <a:xfrm>
            <a:off x="5871677" y="5779148"/>
            <a:ext cx="368455" cy="0"/>
          </a:xfrm>
          <a:prstGeom prst="line">
            <a:avLst/>
          </a:prstGeom>
          <a:ln w="38037" cap="rnd" cmpd="sng" algn="ctr">
            <a:solidFill>
              <a:srgbClr val="0000FF"/>
            </a:solidFill>
            <a:prstDash val="solid"/>
            <a:round/>
            <a:tailEnd type="triangle" w="lg" len="lg"/>
          </a:ln>
        </p:spPr>
      </p:cxnSp>
      <p:cxnSp>
        <p:nvCxnSpPr>
          <p:cNvPr id="50" name="直線型コネクタ 49"/>
          <p:cNvCxnSpPr/>
          <p:nvPr/>
        </p:nvCxnSpPr>
        <p:spPr>
          <a:xfrm>
            <a:off x="7443994" y="5779148"/>
            <a:ext cx="368455" cy="0"/>
          </a:xfrm>
          <a:prstGeom prst="line">
            <a:avLst/>
          </a:prstGeom>
          <a:ln w="38037" cap="rnd" cmpd="sng" algn="ctr">
            <a:solidFill>
              <a:srgbClr val="0000FF"/>
            </a:solidFill>
            <a:prstDash val="solid"/>
            <a:round/>
            <a:tailEnd type="triangle" w="lg" len="lg"/>
          </a:ln>
        </p:spPr>
      </p:cxnSp>
      <p:sp>
        <p:nvSpPr>
          <p:cNvPr id="51" name="四角形 50"/>
          <p:cNvSpPr/>
          <p:nvPr/>
        </p:nvSpPr>
        <p:spPr>
          <a:xfrm>
            <a:off x="5606402" y="5275920"/>
            <a:ext cx="857683" cy="442586"/>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200" b="1" i="0" spc="5" dirty="0" smtClean="0">
                <a:solidFill>
                  <a:srgbClr val="0000FF">
                    <a:alpha val="100000"/>
                  </a:srgbClr>
                </a:solidFill>
                <a:latin typeface="Arial"/>
                <a:ea typeface="ＭＳ Ｐゴシック"/>
                <a:sym typeface="Wingdings"/>
              </a:rPr>
              <a:t>120</a:t>
            </a:r>
            <a:r>
              <a:rPr lang="ja-JP" altLang="en-US" sz="1200" b="1" spc="5" dirty="0">
                <a:solidFill>
                  <a:srgbClr val="0000FF">
                    <a:alpha val="100000"/>
                  </a:srgbClr>
                </a:solidFill>
                <a:latin typeface="Arial"/>
                <a:ea typeface="ＭＳ Ｐゴシック"/>
                <a:sym typeface="Wingdings"/>
              </a:rPr>
              <a:t> </a:t>
            </a:r>
            <a:r>
              <a:rPr lang="en-US" altLang="ja-JP" sz="1200" b="1" spc="5" dirty="0" err="1" smtClean="0">
                <a:solidFill>
                  <a:srgbClr val="0000FF">
                    <a:alpha val="100000"/>
                  </a:srgbClr>
                </a:solidFill>
                <a:latin typeface="Arial"/>
                <a:ea typeface="ＭＳ Ｐゴシック"/>
                <a:sym typeface="Wingdings"/>
              </a:rPr>
              <a:t>deg</a:t>
            </a:r>
            <a:endParaRPr lang="en-US" altLang="ja-JP" sz="1200" b="1" i="0" spc="5" dirty="0" smtClean="0">
              <a:solidFill>
                <a:srgbClr val="0000FF">
                  <a:alpha val="100000"/>
                </a:srgbClr>
              </a:solidFill>
              <a:latin typeface="Arial"/>
              <a:ea typeface="ＭＳ Ｐゴシック"/>
              <a:sym typeface="Wingdings"/>
            </a:endParaRPr>
          </a:p>
          <a:p>
            <a:pPr marL="0" lvl="0" indent="0" algn="l" defTabSz="900112">
              <a:lnSpc>
                <a:spcPct val="100000"/>
              </a:lnSpc>
              <a:spcBef>
                <a:spcPct val="0"/>
              </a:spcBef>
              <a:spcAft>
                <a:spcPct val="0"/>
              </a:spcAft>
              <a:buClr>
                <a:srgbClr val="000000">
                  <a:alpha val="100000"/>
                </a:srgbClr>
              </a:buClr>
              <a:buSzPct val="100000"/>
              <a:buNone/>
            </a:pPr>
            <a:r>
              <a:rPr lang="en-US" altLang="ja-JP" sz="1200" b="1" i="0" spc="5" dirty="0" smtClean="0">
                <a:solidFill>
                  <a:srgbClr val="0000FF">
                    <a:alpha val="100000"/>
                  </a:srgbClr>
                </a:solidFill>
                <a:latin typeface="Arial"/>
                <a:ea typeface="ＭＳ Ｐゴシック"/>
                <a:sym typeface="Wingdings"/>
              </a:rPr>
              <a:t>rotation</a:t>
            </a:r>
            <a:endParaRPr lang="ja-JP" altLang="en-US" sz="1200" b="1" i="0" spc="5" dirty="0">
              <a:solidFill>
                <a:srgbClr val="0000FF">
                  <a:alpha val="100000"/>
                </a:srgbClr>
              </a:solidFill>
              <a:latin typeface="Arial"/>
              <a:ea typeface="ＭＳ Ｐゴシック"/>
              <a:sym typeface="Wingdings"/>
            </a:endParaRPr>
          </a:p>
        </p:txBody>
      </p:sp>
      <p:sp>
        <p:nvSpPr>
          <p:cNvPr id="53" name="四角形 52"/>
          <p:cNvSpPr/>
          <p:nvPr/>
        </p:nvSpPr>
        <p:spPr>
          <a:xfrm>
            <a:off x="4715440" y="6258776"/>
            <a:ext cx="1963806" cy="525687"/>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1400" b="1" i="0" spc="5" dirty="0" smtClean="0">
                <a:solidFill>
                  <a:srgbClr val="0000FF">
                    <a:alpha val="100000"/>
                  </a:srgbClr>
                </a:solidFill>
                <a:latin typeface="Arial"/>
                <a:ea typeface="ＭＳ Ｐゴシック"/>
                <a:sym typeface="Wingdings"/>
              </a:rPr>
              <a:t>Peel the both sides in one collimator set</a:t>
            </a:r>
            <a:endParaRPr lang="ja-JP" altLang="en-US" sz="1400" b="1" i="0" spc="5" dirty="0">
              <a:solidFill>
                <a:srgbClr val="0000FF">
                  <a:alpha val="100000"/>
                </a:srgbClr>
              </a:solidFill>
              <a:latin typeface="Arial"/>
              <a:ea typeface="ＭＳ Ｐゴシック"/>
              <a:sym typeface="Wingdings"/>
            </a:endParaRPr>
          </a:p>
        </p:txBody>
      </p:sp>
      <p:sp>
        <p:nvSpPr>
          <p:cNvPr id="54" name="四角形 53"/>
          <p:cNvSpPr/>
          <p:nvPr/>
        </p:nvSpPr>
        <p:spPr>
          <a:xfrm>
            <a:off x="7629813" y="6277812"/>
            <a:ext cx="1164161" cy="306534"/>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1400" b="1" i="0" spc="5" dirty="0" smtClean="0">
                <a:solidFill>
                  <a:srgbClr val="FF0000">
                    <a:alpha val="100000"/>
                  </a:srgbClr>
                </a:solidFill>
                <a:latin typeface="Arial"/>
                <a:ea typeface="ＭＳ Ｐゴシック"/>
                <a:sym typeface="Wingdings"/>
              </a:rPr>
              <a:t>beam core</a:t>
            </a:r>
            <a:endParaRPr lang="ja-JP" altLang="en-US" sz="1400" b="1" i="0" spc="5" dirty="0">
              <a:solidFill>
                <a:srgbClr val="FF0000">
                  <a:alpha val="100000"/>
                </a:srgbClr>
              </a:solidFill>
              <a:latin typeface="Arial"/>
              <a:ea typeface="ＭＳ Ｐゴシック"/>
              <a:sym typeface="Wingdings"/>
            </a:endParaRPr>
          </a:p>
        </p:txBody>
      </p:sp>
      <p:sp>
        <p:nvSpPr>
          <p:cNvPr id="55" name="四角形 54"/>
          <p:cNvSpPr/>
          <p:nvPr/>
        </p:nvSpPr>
        <p:spPr>
          <a:xfrm>
            <a:off x="6816628" y="6258772"/>
            <a:ext cx="679792" cy="306534"/>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1400" b="1" i="0" spc="5" dirty="0" smtClean="0">
                <a:solidFill>
                  <a:srgbClr val="008000">
                    <a:alpha val="100000"/>
                  </a:srgbClr>
                </a:solidFill>
                <a:latin typeface="Arial"/>
                <a:ea typeface="ＭＳ Ｐゴシック"/>
                <a:sym typeface="Wingdings"/>
              </a:rPr>
              <a:t>halo</a:t>
            </a:r>
            <a:endParaRPr lang="ja-JP" altLang="en-US" sz="1400" b="1" i="0" spc="5" dirty="0">
              <a:solidFill>
                <a:srgbClr val="008000">
                  <a:alpha val="100000"/>
                </a:srgbClr>
              </a:solidFill>
              <a:latin typeface="Arial"/>
              <a:ea typeface="ＭＳ Ｐゴシック"/>
              <a:sym typeface="Wingdings"/>
            </a:endParaRPr>
          </a:p>
        </p:txBody>
      </p:sp>
      <p:cxnSp>
        <p:nvCxnSpPr>
          <p:cNvPr id="56" name="直線型コネクタ 55"/>
          <p:cNvCxnSpPr/>
          <p:nvPr/>
        </p:nvCxnSpPr>
        <p:spPr>
          <a:xfrm rot="21600000" flipH="1">
            <a:off x="8053878" y="5879205"/>
            <a:ext cx="215970" cy="381130"/>
          </a:xfrm>
          <a:prstGeom prst="line">
            <a:avLst/>
          </a:prstGeom>
          <a:ln w="18990" cap="rnd" cmpd="sng" algn="ctr">
            <a:solidFill>
              <a:srgbClr val="000000"/>
            </a:solidFill>
            <a:prstDash val="solid"/>
            <a:round/>
          </a:ln>
        </p:spPr>
      </p:cxnSp>
      <p:cxnSp>
        <p:nvCxnSpPr>
          <p:cNvPr id="57" name="直線型コネクタ 56"/>
          <p:cNvCxnSpPr/>
          <p:nvPr/>
        </p:nvCxnSpPr>
        <p:spPr>
          <a:xfrm>
            <a:off x="6926232" y="5999865"/>
            <a:ext cx="128644" cy="270018"/>
          </a:xfrm>
          <a:prstGeom prst="line">
            <a:avLst/>
          </a:prstGeom>
          <a:ln w="18990" cap="rnd" cmpd="sng" algn="ctr">
            <a:solidFill>
              <a:srgbClr val="000000"/>
            </a:solidFill>
            <a:prstDash val="solid"/>
            <a:round/>
          </a:ln>
        </p:spPr>
      </p:cxnSp>
      <p:cxnSp>
        <p:nvCxnSpPr>
          <p:cNvPr id="58" name="直線型コネクタ 57"/>
          <p:cNvCxnSpPr/>
          <p:nvPr/>
        </p:nvCxnSpPr>
        <p:spPr>
          <a:xfrm rot="21600000" flipH="1" flipV="1">
            <a:off x="5134709" y="6031635"/>
            <a:ext cx="157231" cy="247796"/>
          </a:xfrm>
          <a:prstGeom prst="line">
            <a:avLst/>
          </a:prstGeom>
          <a:ln w="18990" cap="rnd" cmpd="sng" algn="ctr">
            <a:solidFill>
              <a:srgbClr val="0000FF"/>
            </a:solidFill>
            <a:prstDash val="solid"/>
            <a:round/>
            <a:tailEnd type="triangle" w="lg" len="lg"/>
          </a:ln>
        </p:spPr>
      </p:cxnSp>
      <p:cxnSp>
        <p:nvCxnSpPr>
          <p:cNvPr id="59" name="直線型コネクタ 58"/>
          <p:cNvCxnSpPr/>
          <p:nvPr/>
        </p:nvCxnSpPr>
        <p:spPr>
          <a:xfrm rot="21600000" flipV="1">
            <a:off x="5291941" y="6031635"/>
            <a:ext cx="166779" cy="247796"/>
          </a:xfrm>
          <a:prstGeom prst="line">
            <a:avLst/>
          </a:prstGeom>
          <a:ln w="18990" cap="rnd" cmpd="sng" algn="ctr">
            <a:solidFill>
              <a:srgbClr val="0000FF"/>
            </a:solidFill>
            <a:prstDash val="solid"/>
            <a:round/>
            <a:tailEnd type="triangle" w="lg" len="lg"/>
          </a:ln>
        </p:spPr>
      </p:cxnSp>
      <p:sp>
        <p:nvSpPr>
          <p:cNvPr id="60" name="四角形 59"/>
          <p:cNvSpPr/>
          <p:nvPr/>
        </p:nvSpPr>
        <p:spPr>
          <a:xfrm>
            <a:off x="5581172" y="4640393"/>
            <a:ext cx="3031930" cy="510231"/>
          </a:xfrm>
          <a:prstGeom prst="rect">
            <a:avLst/>
          </a:prstGeom>
          <a:noFill/>
          <a:ln w="12604" cap="rnd" cmpd="sng" algn="ctr">
            <a:solidFill>
              <a:srgbClr val="0000FF"/>
            </a:solid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1400" b="1" i="0" spc="5" dirty="0" smtClean="0">
                <a:solidFill>
                  <a:srgbClr val="0000FF">
                    <a:alpha val="100000"/>
                  </a:srgbClr>
                </a:solidFill>
                <a:latin typeface="Arial"/>
                <a:ea typeface="ＭＳ Ｐゴシック"/>
                <a:sym typeface="Wingdings"/>
              </a:rPr>
              <a:t>Schematic view of the hexagonal </a:t>
            </a:r>
            <a:r>
              <a:rPr lang="en-US" altLang="ja-JP" sz="1400" b="1" spc="5" dirty="0" smtClean="0">
                <a:solidFill>
                  <a:srgbClr val="0000FF">
                    <a:alpha val="100000"/>
                  </a:srgbClr>
                </a:solidFill>
                <a:latin typeface="Arial"/>
                <a:ea typeface="ＭＳ Ｐゴシック"/>
                <a:sym typeface="Wingdings"/>
              </a:rPr>
              <a:t>h</a:t>
            </a:r>
            <a:r>
              <a:rPr lang="en-US" altLang="ja-JP" sz="1400" b="1" i="0" spc="5" dirty="0" smtClean="0">
                <a:solidFill>
                  <a:srgbClr val="0000FF">
                    <a:alpha val="100000"/>
                  </a:srgbClr>
                </a:solidFill>
                <a:latin typeface="Arial"/>
                <a:ea typeface="ＭＳ Ｐゴシック"/>
                <a:sym typeface="Wingdings"/>
              </a:rPr>
              <a:t>alo rejection</a:t>
            </a:r>
            <a:endParaRPr lang="ja-JP" altLang="en-US" sz="1400" b="1" i="0" spc="5" dirty="0">
              <a:solidFill>
                <a:srgbClr val="0000FF">
                  <a:alpha val="100000"/>
                </a:srgbClr>
              </a:solidFill>
              <a:latin typeface="Arial"/>
              <a:ea typeface="ＭＳ Ｐゴシック"/>
              <a:sym typeface="Wingdings"/>
            </a:endParaRPr>
          </a:p>
        </p:txBody>
      </p:sp>
      <p:sp>
        <p:nvSpPr>
          <p:cNvPr id="61" name="四角形 60"/>
          <p:cNvSpPr/>
          <p:nvPr/>
        </p:nvSpPr>
        <p:spPr>
          <a:xfrm>
            <a:off x="6498756" y="3170095"/>
            <a:ext cx="2107550" cy="525687"/>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1400" b="1" i="0" spc="5" dirty="0" smtClean="0">
                <a:solidFill>
                  <a:srgbClr val="000000">
                    <a:alpha val="100000"/>
                  </a:srgbClr>
                </a:solidFill>
                <a:latin typeface="Arial"/>
                <a:ea typeface="ＭＳ Ｐゴシック"/>
                <a:sym typeface="Wingdings"/>
              </a:rPr>
              <a:t>A pair j</a:t>
            </a:r>
            <a:r>
              <a:rPr lang="ja-JP" altLang="en-US" sz="1400" b="1" i="0" spc="5" dirty="0" smtClean="0">
                <a:solidFill>
                  <a:srgbClr val="000000">
                    <a:alpha val="100000"/>
                  </a:srgbClr>
                </a:solidFill>
                <a:latin typeface="Arial"/>
                <a:ea typeface="ＭＳ Ｐゴシック"/>
                <a:sym typeface="Wingdings"/>
              </a:rPr>
              <a:t>aw</a:t>
            </a:r>
            <a:r>
              <a:rPr lang="en-US" altLang="ja-JP" sz="1400" b="1" i="0" spc="5" dirty="0" smtClean="0">
                <a:solidFill>
                  <a:srgbClr val="000000">
                    <a:alpha val="100000"/>
                  </a:srgbClr>
                </a:solidFill>
                <a:latin typeface="Arial"/>
                <a:ea typeface="ＭＳ Ｐゴシック"/>
                <a:sym typeface="Wingdings"/>
              </a:rPr>
              <a:t>s</a:t>
            </a:r>
            <a:r>
              <a:rPr lang="ja-JP" altLang="en-US" sz="1400" b="1" i="0" spc="5" dirty="0" smtClean="0">
                <a:solidFill>
                  <a:srgbClr val="000000">
                    <a:alpha val="100000"/>
                  </a:srgbClr>
                </a:solidFill>
                <a:latin typeface="Arial"/>
                <a:ea typeface="ＭＳ Ｐゴシック"/>
                <a:sym typeface="Wingdings"/>
              </a:rPr>
              <a:t> </a:t>
            </a:r>
            <a:r>
              <a:rPr lang="en-US" altLang="ja-JP" sz="1400" b="1" i="0" spc="5" dirty="0" smtClean="0">
                <a:solidFill>
                  <a:srgbClr val="000000">
                    <a:alpha val="100000"/>
                  </a:srgbClr>
                </a:solidFill>
                <a:latin typeface="Arial"/>
                <a:ea typeface="ＭＳ Ｐゴシック"/>
                <a:sym typeface="Wingdings"/>
              </a:rPr>
              <a:t>in </a:t>
            </a:r>
            <a:r>
              <a:rPr lang="en-US" altLang="ja-JP" sz="1400" b="1" spc="5" dirty="0" smtClean="0">
                <a:solidFill>
                  <a:srgbClr val="000000">
                    <a:alpha val="100000"/>
                  </a:srgbClr>
                </a:solidFill>
                <a:latin typeface="Arial"/>
                <a:ea typeface="ＭＳ Ｐゴシック"/>
                <a:sym typeface="Wingdings"/>
              </a:rPr>
              <a:t>almost</a:t>
            </a:r>
            <a:r>
              <a:rPr lang="en-US" altLang="ja-JP" sz="1400" b="1" i="0" spc="5" dirty="0" smtClean="0">
                <a:solidFill>
                  <a:srgbClr val="000000">
                    <a:alpha val="100000"/>
                  </a:srgbClr>
                </a:solidFill>
                <a:latin typeface="Arial"/>
                <a:ea typeface="ＭＳ Ｐゴシック"/>
                <a:sym typeface="Wingdings"/>
              </a:rPr>
              <a:t> middle of drift space</a:t>
            </a:r>
            <a:endParaRPr lang="ja-JP" altLang="en-US" sz="1400" b="1" i="0" spc="5" dirty="0">
              <a:solidFill>
                <a:srgbClr val="000000">
                  <a:alpha val="100000"/>
                </a:srgbClr>
              </a:solidFill>
              <a:latin typeface="Arial"/>
              <a:ea typeface="ＭＳ Ｐゴシック"/>
              <a:sym typeface="Wingdings"/>
            </a:endParaRPr>
          </a:p>
        </p:txBody>
      </p:sp>
      <p:cxnSp>
        <p:nvCxnSpPr>
          <p:cNvPr id="62" name="直線型コネクタ 61"/>
          <p:cNvCxnSpPr/>
          <p:nvPr/>
        </p:nvCxnSpPr>
        <p:spPr>
          <a:xfrm>
            <a:off x="3166913" y="3281261"/>
            <a:ext cx="374821" cy="436742"/>
          </a:xfrm>
          <a:prstGeom prst="line">
            <a:avLst/>
          </a:prstGeom>
          <a:ln w="18990" cap="rnd" cmpd="sng" algn="ctr">
            <a:solidFill>
              <a:srgbClr val="FF0000"/>
            </a:solidFill>
            <a:prstDash val="solid"/>
            <a:round/>
            <a:tailEnd type="triangle" w="lg" len="lg"/>
          </a:ln>
        </p:spPr>
      </p:cxnSp>
      <p:cxnSp>
        <p:nvCxnSpPr>
          <p:cNvPr id="63" name="直線型コネクタ 62"/>
          <p:cNvCxnSpPr/>
          <p:nvPr/>
        </p:nvCxnSpPr>
        <p:spPr>
          <a:xfrm>
            <a:off x="3373391" y="4043634"/>
            <a:ext cx="649585" cy="0"/>
          </a:xfrm>
          <a:prstGeom prst="line">
            <a:avLst/>
          </a:prstGeom>
          <a:ln w="28514" cap="rnd" cmpd="sng" algn="ctr">
            <a:solidFill>
              <a:srgbClr val="008000"/>
            </a:solidFill>
            <a:prstDash val="solid"/>
            <a:round/>
          </a:ln>
        </p:spPr>
      </p:cxnSp>
      <p:sp>
        <p:nvSpPr>
          <p:cNvPr id="64" name="四角形 63"/>
          <p:cNvSpPr/>
          <p:nvPr/>
        </p:nvSpPr>
        <p:spPr>
          <a:xfrm>
            <a:off x="4022974" y="3756141"/>
            <a:ext cx="4443804" cy="581299"/>
          </a:xfrm>
          <a:prstGeom prst="rect">
            <a:avLst/>
          </a:prstGeom>
          <a:solidFill>
            <a:srgbClr val="FFFFFF"/>
          </a:solidFill>
          <a:ln w="12604" cap="rnd" cmpd="sng" algn="ctr">
            <a:solidFill>
              <a:srgbClr val="000000"/>
            </a:solid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600" b="1" i="0" spc="5" dirty="0" smtClean="0">
                <a:solidFill>
                  <a:schemeClr val="tx1"/>
                </a:solidFill>
                <a:latin typeface="Arial"/>
                <a:ea typeface="ＭＳ Ｐゴシック"/>
                <a:sym typeface="Wingdings"/>
              </a:rPr>
              <a:t>QDS1 </a:t>
            </a:r>
            <a:r>
              <a:rPr lang="en-US" altLang="ja-JP" sz="1600" b="1" spc="5" dirty="0" smtClean="0">
                <a:latin typeface="Arial"/>
                <a:ea typeface="ＭＳ Ｐゴシック"/>
                <a:sym typeface="Wingdings"/>
              </a:rPr>
              <a:t>to</a:t>
            </a:r>
            <a:r>
              <a:rPr lang="ja-JP" altLang="en-US" sz="1600" b="1" i="0" spc="5" dirty="0" smtClean="0">
                <a:solidFill>
                  <a:schemeClr val="tx1"/>
                </a:solidFill>
                <a:latin typeface="Arial"/>
                <a:ea typeface="ＭＳ Ｐゴシック"/>
                <a:sym typeface="Wingdings"/>
              </a:rPr>
              <a:t> QD</a:t>
            </a:r>
            <a:r>
              <a:rPr lang="en-US" altLang="ja-JP" sz="1600" b="1" i="0" spc="5" dirty="0" smtClean="0">
                <a:solidFill>
                  <a:schemeClr val="tx1"/>
                </a:solidFill>
                <a:latin typeface="Arial"/>
                <a:ea typeface="ＭＳ Ｐゴシック"/>
                <a:sym typeface="Wingdings"/>
              </a:rPr>
              <a:t>S2</a:t>
            </a:r>
            <a:r>
              <a:rPr lang="ja-JP" altLang="en-US" sz="1600" b="1" i="0" spc="5" dirty="0" smtClean="0">
                <a:solidFill>
                  <a:schemeClr val="tx1"/>
                </a:solidFill>
                <a:latin typeface="Arial"/>
                <a:ea typeface="ＭＳ Ｐゴシック"/>
                <a:sym typeface="Wingdings"/>
              </a:rPr>
              <a:t> </a:t>
            </a:r>
            <a:r>
              <a:rPr lang="ja-JP" altLang="en-US" sz="1600" b="1" i="0" spc="5" dirty="0" smtClean="0">
                <a:solidFill>
                  <a:schemeClr val="hlink"/>
                </a:solidFill>
                <a:latin typeface="Arial"/>
                <a:ea typeface="ＭＳ Ｐゴシック"/>
                <a:sym typeface="Wingdings"/>
              </a:rPr>
              <a:t>120 </a:t>
            </a:r>
            <a:r>
              <a:rPr lang="en-US" altLang="ja-JP" sz="1600" b="1" i="0" spc="5" dirty="0" smtClean="0">
                <a:solidFill>
                  <a:schemeClr val="hlink"/>
                </a:solidFill>
                <a:latin typeface="Arial"/>
                <a:ea typeface="ＭＳ Ｐゴシック"/>
                <a:sym typeface="Wingdings"/>
              </a:rPr>
              <a:t>deg.</a:t>
            </a:r>
            <a:r>
              <a:rPr lang="ja-JP" altLang="en-US" sz="1600" b="1" i="0" spc="5" dirty="0" smtClean="0">
                <a:solidFill>
                  <a:schemeClr val="hlink"/>
                </a:solidFill>
                <a:latin typeface="Arial"/>
                <a:ea typeface="ＭＳ Ｐゴシック"/>
                <a:sym typeface="Wingdings"/>
              </a:rPr>
              <a:t> </a:t>
            </a:r>
            <a:r>
              <a:rPr lang="ja-JP" altLang="en-US" sz="1600" b="1" i="0" spc="5" dirty="0">
                <a:solidFill>
                  <a:schemeClr val="hlink"/>
                </a:solidFill>
                <a:latin typeface="Arial"/>
                <a:ea typeface="ＭＳ Ｐゴシック"/>
                <a:sym typeface="Wingdings"/>
              </a:rPr>
              <a:t>(2.094 rad) </a:t>
            </a:r>
            <a:r>
              <a:rPr lang="en-US" altLang="ja-JP" sz="1600" b="1" i="0" spc="5" dirty="0" smtClean="0">
                <a:solidFill>
                  <a:schemeClr val="hlink"/>
                </a:solidFill>
                <a:latin typeface="Arial"/>
                <a:ea typeface="ＭＳ Ｐゴシック"/>
                <a:sym typeface="Wingdings"/>
              </a:rPr>
              <a:t>phase advance </a:t>
            </a:r>
            <a:r>
              <a:rPr lang="en-US" altLang="ja-JP" sz="1600" b="1" spc="5" dirty="0" smtClean="0">
                <a:solidFill>
                  <a:schemeClr val="hlink"/>
                </a:solidFill>
                <a:latin typeface="Arial"/>
                <a:ea typeface="ＭＳ Ｐゴシック"/>
                <a:sym typeface="Wingdings"/>
              </a:rPr>
              <a:t>both in </a:t>
            </a:r>
            <a:r>
              <a:rPr lang="en-US" altLang="ja-JP" sz="1600" b="1" spc="5" dirty="0" err="1" smtClean="0">
                <a:solidFill>
                  <a:schemeClr val="hlink"/>
                </a:solidFill>
                <a:latin typeface="Arial"/>
                <a:ea typeface="ＭＳ Ｐゴシック"/>
                <a:sym typeface="Wingdings"/>
              </a:rPr>
              <a:t>horiz</a:t>
            </a:r>
            <a:r>
              <a:rPr lang="en-US" altLang="ja-JP" sz="1600" b="1" spc="5" dirty="0" smtClean="0">
                <a:solidFill>
                  <a:schemeClr val="hlink"/>
                </a:solidFill>
                <a:latin typeface="Arial"/>
                <a:ea typeface="ＭＳ Ｐゴシック"/>
                <a:sym typeface="Wingdings"/>
              </a:rPr>
              <a:t>. and vert. planes</a:t>
            </a:r>
            <a:endParaRPr lang="ja-JP" altLang="en-US" sz="1600" b="1" i="0" spc="5" dirty="0">
              <a:solidFill>
                <a:schemeClr val="hlink"/>
              </a:solidFill>
              <a:latin typeface="Arial"/>
              <a:ea typeface="ＭＳ Ｐゴシック"/>
              <a:sym typeface="Wingdings"/>
            </a:endParaRPr>
          </a:p>
        </p:txBody>
      </p:sp>
      <p:sp>
        <p:nvSpPr>
          <p:cNvPr id="65" name="楕円 64"/>
          <p:cNvSpPr/>
          <p:nvPr/>
        </p:nvSpPr>
        <p:spPr>
          <a:xfrm>
            <a:off x="6016178" y="2920734"/>
            <a:ext cx="322391" cy="398662"/>
          </a:xfrm>
          <a:prstGeom prst="ellipse">
            <a:avLst/>
          </a:prstGeom>
          <a:noFill/>
          <a:ln w="28514" cap="rnd" cmpd="sng" algn="ctr">
            <a:solidFill>
              <a:srgbClr val="0000FF"/>
            </a:solidFill>
            <a:prstDash val="solid"/>
            <a:round/>
          </a:ln>
        </p:spPr>
      </p:sp>
      <p:cxnSp>
        <p:nvCxnSpPr>
          <p:cNvPr id="66" name="直線型コネクタ 65"/>
          <p:cNvCxnSpPr/>
          <p:nvPr/>
        </p:nvCxnSpPr>
        <p:spPr>
          <a:xfrm flipH="1" flipV="1">
            <a:off x="6349682" y="3305103"/>
            <a:ext cx="175352" cy="155612"/>
          </a:xfrm>
          <a:prstGeom prst="line">
            <a:avLst/>
          </a:prstGeom>
          <a:ln w="28514" cap="rnd" cmpd="sng" algn="ctr">
            <a:solidFill>
              <a:srgbClr val="0000FF"/>
            </a:solidFill>
            <a:prstDash val="solid"/>
            <a:round/>
            <a:tailEnd type="triangle" w="lg" len="lg"/>
          </a:ln>
        </p:spPr>
      </p:cxnSp>
      <p:grpSp>
        <p:nvGrpSpPr>
          <p:cNvPr id="67" name="グループ化 66"/>
          <p:cNvGrpSpPr/>
          <p:nvPr/>
        </p:nvGrpSpPr>
        <p:grpSpPr>
          <a:xfrm>
            <a:off x="1980528" y="2410904"/>
            <a:ext cx="4113482" cy="570187"/>
            <a:chOff x="1980528" y="2410904"/>
            <a:chExt cx="4113482" cy="570187"/>
          </a:xfrm>
        </p:grpSpPr>
        <p:sp>
          <p:nvSpPr>
            <p:cNvPr id="68" name="四角形 67"/>
            <p:cNvSpPr/>
            <p:nvPr/>
          </p:nvSpPr>
          <p:spPr>
            <a:xfrm>
              <a:off x="2674557" y="2607834"/>
              <a:ext cx="2869924" cy="373257"/>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b="1" spc="5" dirty="0" smtClean="0">
                  <a:latin typeface="Arial"/>
                  <a:ea typeface="ＭＳ Ｐゴシック"/>
                  <a:sym typeface="Wingdings"/>
                </a:rPr>
                <a:t>Collimator units (6 sets)</a:t>
              </a:r>
              <a:endParaRPr lang="ja-JP" altLang="en-US" sz="1800" b="1" i="0" spc="5" dirty="0">
                <a:solidFill>
                  <a:schemeClr val="tx1"/>
                </a:solidFill>
                <a:latin typeface="Arial"/>
                <a:ea typeface="ＭＳ Ｐゴシック"/>
                <a:sym typeface="Wingdings"/>
              </a:endParaRPr>
            </a:p>
          </p:txBody>
        </p:sp>
        <p:cxnSp>
          <p:nvCxnSpPr>
            <p:cNvPr id="69" name="直線型コネクタ 68"/>
            <p:cNvCxnSpPr/>
            <p:nvPr/>
          </p:nvCxnSpPr>
          <p:spPr>
            <a:xfrm flipH="1" flipV="1">
              <a:off x="1980528" y="2420452"/>
              <a:ext cx="725017" cy="279509"/>
            </a:xfrm>
            <a:prstGeom prst="line">
              <a:avLst/>
            </a:prstGeom>
            <a:ln w="9467" cap="rnd" cmpd="sng" algn="ctr">
              <a:solidFill>
                <a:srgbClr val="000000"/>
              </a:solidFill>
              <a:prstDash val="solid"/>
              <a:round/>
              <a:tailEnd type="triangle" w="lg" len="lg"/>
            </a:ln>
          </p:spPr>
        </p:cxnSp>
        <p:cxnSp>
          <p:nvCxnSpPr>
            <p:cNvPr id="70" name="直線型コネクタ 69"/>
            <p:cNvCxnSpPr/>
            <p:nvPr/>
          </p:nvCxnSpPr>
          <p:spPr>
            <a:xfrm flipV="1">
              <a:off x="5191882" y="2420456"/>
              <a:ext cx="902128" cy="176266"/>
            </a:xfrm>
            <a:prstGeom prst="line">
              <a:avLst/>
            </a:prstGeom>
            <a:ln w="9467" cap="rnd" cmpd="sng" algn="ctr">
              <a:solidFill>
                <a:srgbClr val="000000"/>
              </a:solidFill>
              <a:prstDash val="solid"/>
              <a:round/>
              <a:tailEnd type="triangle" w="lg" len="lg"/>
            </a:ln>
          </p:spPr>
        </p:cxnSp>
        <p:cxnSp>
          <p:nvCxnSpPr>
            <p:cNvPr id="71" name="直線型コネクタ 70"/>
            <p:cNvCxnSpPr/>
            <p:nvPr/>
          </p:nvCxnSpPr>
          <p:spPr>
            <a:xfrm flipV="1">
              <a:off x="5191882" y="2410904"/>
              <a:ext cx="100059" cy="185818"/>
            </a:xfrm>
            <a:prstGeom prst="line">
              <a:avLst/>
            </a:prstGeom>
            <a:ln w="9467" cap="rnd" cmpd="sng" algn="ctr">
              <a:solidFill>
                <a:srgbClr val="000000"/>
              </a:solidFill>
              <a:prstDash val="solid"/>
              <a:round/>
              <a:tailEnd type="triangle" w="lg" len="lg"/>
            </a:ln>
          </p:spPr>
        </p:cxnSp>
        <p:cxnSp>
          <p:nvCxnSpPr>
            <p:cNvPr id="72" name="直線型コネクタ 71"/>
            <p:cNvCxnSpPr/>
            <p:nvPr/>
          </p:nvCxnSpPr>
          <p:spPr>
            <a:xfrm flipH="1" flipV="1">
              <a:off x="2633296" y="2420452"/>
              <a:ext cx="72249" cy="279509"/>
            </a:xfrm>
            <a:prstGeom prst="line">
              <a:avLst/>
            </a:prstGeom>
            <a:ln w="9467" cap="rnd" cmpd="sng" algn="ctr">
              <a:solidFill>
                <a:srgbClr val="000000"/>
              </a:solidFill>
              <a:prstDash val="solid"/>
              <a:round/>
              <a:tailEnd type="triangle" w="lg" len="lg"/>
            </a:ln>
          </p:spPr>
        </p:cxnSp>
        <p:cxnSp>
          <p:nvCxnSpPr>
            <p:cNvPr id="73" name="直線型コネクタ 72"/>
            <p:cNvCxnSpPr/>
            <p:nvPr/>
          </p:nvCxnSpPr>
          <p:spPr>
            <a:xfrm rot="21600000" flipH="1" flipV="1">
              <a:off x="3635423" y="2420451"/>
              <a:ext cx="439924" cy="138191"/>
            </a:xfrm>
            <a:prstGeom prst="line">
              <a:avLst/>
            </a:prstGeom>
            <a:ln w="9467" cap="rnd" cmpd="sng" algn="ctr">
              <a:solidFill>
                <a:srgbClr val="000000"/>
              </a:solidFill>
              <a:prstDash val="solid"/>
              <a:round/>
              <a:tailEnd type="triangle" w="lg" len="lg"/>
            </a:ln>
          </p:spPr>
        </p:cxnSp>
        <p:cxnSp>
          <p:nvCxnSpPr>
            <p:cNvPr id="74" name="直線型コネクタ 73"/>
            <p:cNvCxnSpPr/>
            <p:nvPr/>
          </p:nvCxnSpPr>
          <p:spPr>
            <a:xfrm rot="21600000" flipV="1">
              <a:off x="4075348" y="2420451"/>
              <a:ext cx="433615" cy="138191"/>
            </a:xfrm>
            <a:prstGeom prst="line">
              <a:avLst/>
            </a:prstGeom>
            <a:ln w="9467" cap="rnd" cmpd="sng" algn="ctr">
              <a:solidFill>
                <a:srgbClr val="000000"/>
              </a:solidFill>
              <a:prstDash val="solid"/>
              <a:round/>
              <a:tailEnd type="triangle" w="lg" len="lg"/>
            </a:ln>
          </p:spPr>
        </p:cxnSp>
      </p:grpSp>
      <p:sp>
        <p:nvSpPr>
          <p:cNvPr id="75" name="四角形 74"/>
          <p:cNvSpPr/>
          <p:nvPr/>
        </p:nvSpPr>
        <p:spPr>
          <a:xfrm>
            <a:off x="4944144" y="5013594"/>
            <a:ext cx="547909" cy="306534"/>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400" b="1" i="0" spc="5">
                <a:solidFill>
                  <a:srgbClr val="000000">
                    <a:alpha val="100000"/>
                  </a:srgbClr>
                </a:solidFill>
                <a:latin typeface="Arial"/>
                <a:ea typeface="ＭＳ Ｐゴシック"/>
                <a:sym typeface="Wingdings"/>
              </a:rPr>
              <a:t>Jaw</a:t>
            </a:r>
          </a:p>
        </p:txBody>
      </p:sp>
      <p:cxnSp>
        <p:nvCxnSpPr>
          <p:cNvPr id="76" name="直線型コネクタ 75"/>
          <p:cNvCxnSpPr/>
          <p:nvPr/>
        </p:nvCxnSpPr>
        <p:spPr>
          <a:xfrm rot="21600000" flipH="1">
            <a:off x="5087080" y="5301092"/>
            <a:ext cx="104802" cy="171525"/>
          </a:xfrm>
          <a:prstGeom prst="line">
            <a:avLst/>
          </a:prstGeom>
          <a:ln w="18990" cap="rnd" cmpd="sng" algn="ctr">
            <a:solidFill>
              <a:srgbClr val="000000"/>
            </a:solidFill>
            <a:prstDash val="solid"/>
            <a:round/>
            <a:tailEnd type="triangle" w="lg" len="lg"/>
          </a:ln>
        </p:spPr>
      </p:cxnSp>
      <p:cxnSp>
        <p:nvCxnSpPr>
          <p:cNvPr id="77" name="直線型コネクタ 76"/>
          <p:cNvCxnSpPr/>
          <p:nvPr/>
        </p:nvCxnSpPr>
        <p:spPr>
          <a:xfrm>
            <a:off x="5191885" y="5291545"/>
            <a:ext cx="324011" cy="161977"/>
          </a:xfrm>
          <a:prstGeom prst="line">
            <a:avLst/>
          </a:prstGeom>
          <a:ln w="18990" cap="rnd" cmpd="sng" algn="ctr">
            <a:solidFill>
              <a:srgbClr val="000000"/>
            </a:solidFill>
            <a:prstDash val="solid"/>
            <a:round/>
            <a:tailEnd type="triangle" w="lg" len="lg"/>
          </a:ln>
        </p:spPr>
      </p:cxnSp>
      <p:sp>
        <p:nvSpPr>
          <p:cNvPr id="79" name="四角形 50"/>
          <p:cNvSpPr/>
          <p:nvPr/>
        </p:nvSpPr>
        <p:spPr>
          <a:xfrm>
            <a:off x="7172407" y="5275920"/>
            <a:ext cx="857683" cy="442586"/>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200" b="1" i="0" spc="5" dirty="0" smtClean="0">
                <a:solidFill>
                  <a:srgbClr val="0000FF">
                    <a:alpha val="100000"/>
                  </a:srgbClr>
                </a:solidFill>
                <a:latin typeface="Arial"/>
                <a:ea typeface="ＭＳ Ｐゴシック"/>
                <a:sym typeface="Wingdings"/>
              </a:rPr>
              <a:t>120</a:t>
            </a:r>
            <a:r>
              <a:rPr lang="ja-JP" altLang="en-US" sz="1200" b="1" spc="5" dirty="0">
                <a:solidFill>
                  <a:srgbClr val="0000FF">
                    <a:alpha val="100000"/>
                  </a:srgbClr>
                </a:solidFill>
                <a:latin typeface="Arial"/>
                <a:ea typeface="ＭＳ Ｐゴシック"/>
                <a:sym typeface="Wingdings"/>
              </a:rPr>
              <a:t> </a:t>
            </a:r>
            <a:r>
              <a:rPr lang="en-US" altLang="ja-JP" sz="1200" b="1" spc="5" dirty="0" err="1" smtClean="0">
                <a:solidFill>
                  <a:srgbClr val="0000FF">
                    <a:alpha val="100000"/>
                  </a:srgbClr>
                </a:solidFill>
                <a:latin typeface="Arial"/>
                <a:ea typeface="ＭＳ Ｐゴシック"/>
                <a:sym typeface="Wingdings"/>
              </a:rPr>
              <a:t>deg</a:t>
            </a:r>
            <a:endParaRPr lang="en-US" altLang="ja-JP" sz="1200" b="1" i="0" spc="5" dirty="0" smtClean="0">
              <a:solidFill>
                <a:srgbClr val="0000FF">
                  <a:alpha val="100000"/>
                </a:srgbClr>
              </a:solidFill>
              <a:latin typeface="Arial"/>
              <a:ea typeface="ＭＳ Ｐゴシック"/>
              <a:sym typeface="Wingdings"/>
            </a:endParaRPr>
          </a:p>
          <a:p>
            <a:pPr marL="0" lvl="0" indent="0" algn="l" defTabSz="900112">
              <a:lnSpc>
                <a:spcPct val="100000"/>
              </a:lnSpc>
              <a:spcBef>
                <a:spcPct val="0"/>
              </a:spcBef>
              <a:spcAft>
                <a:spcPct val="0"/>
              </a:spcAft>
              <a:buClr>
                <a:srgbClr val="000000">
                  <a:alpha val="100000"/>
                </a:srgbClr>
              </a:buClr>
              <a:buSzPct val="100000"/>
              <a:buNone/>
            </a:pPr>
            <a:r>
              <a:rPr lang="en-US" altLang="ja-JP" sz="1200" b="1" i="0" spc="5" dirty="0" smtClean="0">
                <a:solidFill>
                  <a:srgbClr val="0000FF">
                    <a:alpha val="100000"/>
                  </a:srgbClr>
                </a:solidFill>
                <a:latin typeface="Arial"/>
                <a:ea typeface="ＭＳ Ｐゴシック"/>
                <a:sym typeface="Wingdings"/>
              </a:rPr>
              <a:t>rotation</a:t>
            </a:r>
            <a:endParaRPr lang="ja-JP" altLang="en-US" sz="1200" b="1" i="0" spc="5" dirty="0">
              <a:solidFill>
                <a:srgbClr val="0000FF">
                  <a:alpha val="100000"/>
                </a:srgbClr>
              </a:solidFill>
              <a:latin typeface="Arial"/>
              <a:ea typeface="ＭＳ Ｐゴシック"/>
              <a:sym typeface="Wingdings"/>
            </a:endParaRPr>
          </a:p>
        </p:txBody>
      </p:sp>
      <p:sp>
        <p:nvSpPr>
          <p:cNvPr id="11" name="テキスト ボックス 10"/>
          <p:cNvSpPr txBox="1"/>
          <p:nvPr/>
        </p:nvSpPr>
        <p:spPr>
          <a:xfrm>
            <a:off x="7503632" y="981994"/>
            <a:ext cx="1102674" cy="646331"/>
          </a:xfrm>
          <a:prstGeom prst="rect">
            <a:avLst/>
          </a:prstGeom>
          <a:noFill/>
        </p:spPr>
        <p:txBody>
          <a:bodyPr wrap="none" rtlCol="0">
            <a:spAutoFit/>
          </a:bodyPr>
          <a:lstStyle/>
          <a:p>
            <a:pPr algn="ctr"/>
            <a:r>
              <a:rPr kumimoji="1" lang="en-US" altLang="ja-JP" b="1" dirty="0" smtClean="0"/>
              <a:t>Radiation</a:t>
            </a:r>
          </a:p>
          <a:p>
            <a:pPr algn="ctr"/>
            <a:r>
              <a:rPr kumimoji="1" lang="en-US" altLang="ja-JP" b="1" dirty="0" smtClean="0"/>
              <a:t>shield</a:t>
            </a:r>
            <a:endParaRPr kumimoji="1" lang="ja-JP" altLang="en-US" b="1" dirty="0"/>
          </a:p>
        </p:txBody>
      </p:sp>
      <p:cxnSp>
        <p:nvCxnSpPr>
          <p:cNvPr id="52" name="直線矢印コネクタ 51"/>
          <p:cNvCxnSpPr/>
          <p:nvPr/>
        </p:nvCxnSpPr>
        <p:spPr>
          <a:xfrm flipH="1">
            <a:off x="7309820" y="1412244"/>
            <a:ext cx="291428" cy="49044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絵 1"/>
          <p:cNvPicPr>
            <a:picLocks noChangeAspect="1"/>
          </p:cNvPicPr>
          <p:nvPr/>
        </p:nvPicPr>
        <p:blipFill rotWithShape="1">
          <a:blip r:embed="rId2">
            <a:lum/>
          </a:blip>
          <a:srcRect/>
          <a:stretch>
            <a:fillRect/>
          </a:stretch>
        </p:blipFill>
        <p:spPr>
          <a:xfrm>
            <a:off x="1295990" y="1392866"/>
            <a:ext cx="7609152" cy="2264783"/>
          </a:xfrm>
          <a:prstGeom prst="rect">
            <a:avLst/>
          </a:prstGeom>
          <a:noFill/>
          <a:ln w="25400" cap="flat" cmpd="sng" algn="ctr">
            <a:noFill/>
            <a:prstDash val="solid"/>
            <a:round/>
          </a:ln>
        </p:spPr>
      </p:pic>
      <p:cxnSp>
        <p:nvCxnSpPr>
          <p:cNvPr id="3" name="直線型コネクタ 2"/>
          <p:cNvCxnSpPr/>
          <p:nvPr/>
        </p:nvCxnSpPr>
        <p:spPr>
          <a:xfrm rot="21600000" flipH="1">
            <a:off x="8017364" y="2045630"/>
            <a:ext cx="168342" cy="476440"/>
          </a:xfrm>
          <a:prstGeom prst="line">
            <a:avLst/>
          </a:prstGeom>
          <a:ln w="28514" cap="rnd" cmpd="sng" algn="ctr">
            <a:solidFill>
              <a:srgbClr val="000000"/>
            </a:solidFill>
            <a:prstDash val="solid"/>
            <a:round/>
            <a:tailEnd type="triangle" w="lg" len="lg"/>
          </a:ln>
        </p:spPr>
      </p:cxnSp>
      <p:sp>
        <p:nvSpPr>
          <p:cNvPr id="4" name="四角形 3"/>
          <p:cNvSpPr/>
          <p:nvPr/>
        </p:nvSpPr>
        <p:spPr>
          <a:xfrm>
            <a:off x="4680491" y="4077242"/>
            <a:ext cx="4224651" cy="2504319"/>
          </a:xfrm>
          <a:prstGeom prst="rect">
            <a:avLst/>
          </a:prstGeom>
          <a:solidFill>
            <a:srgbClr val="FFFF00"/>
          </a:solidFill>
          <a:ln w="12604" cap="rnd" cmpd="sng" algn="ctr">
            <a:solidFill>
              <a:srgbClr val="000000"/>
            </a:solidFill>
            <a:prstDash val="solid"/>
            <a:round/>
          </a:ln>
        </p:spPr>
      </p:sp>
      <p:sp>
        <p:nvSpPr>
          <p:cNvPr id="21" name="フッタプレースホルダー 4"/>
          <p:cNvSpPr>
            <a:spLocks noGrp="1"/>
          </p:cNvSpPr>
          <p:nvPr>
            <p:ph type="ftr" sz="quarter" idx="11"/>
          </p:nvPr>
        </p:nvSpPr>
        <p:spPr/>
        <p:txBody>
          <a:bodyPr/>
          <a:lstStyle/>
          <a:p>
            <a:pPr marL="450000" lvl="0" indent="-450000" algn="ctr" defTabSz="900111">
              <a:lnSpc>
                <a:spcPct val="110000"/>
              </a:lnSpc>
              <a:spcBef>
                <a:spcPct val="0"/>
              </a:spcBef>
              <a:spcAft>
                <a:spcPct val="0"/>
              </a:spcAft>
              <a:buClr>
                <a:srgbClr val="000000">
                  <a:alpha val="100000"/>
                </a:srgbClr>
              </a:buClr>
              <a:buSzPct val="100000"/>
              <a:buNone/>
            </a:pPr>
            <a:r>
              <a:rPr lang="ja-JP" altLang="en-US" sz="1400" b="0" i="0" spc="5">
                <a:solidFill>
                  <a:schemeClr val="tx1"/>
                </a:solidFill>
                <a:latin typeface="Arial"/>
                <a:ea typeface="ＭＳ Ｐゴシック"/>
                <a:sym typeface="Wingdings"/>
              </a:rPr>
              <a:t> </a:t>
            </a:r>
          </a:p>
        </p:txBody>
      </p:sp>
      <p:sp>
        <p:nvSpPr>
          <p:cNvPr id="7" name="四角形 6"/>
          <p:cNvSpPr/>
          <p:nvPr/>
        </p:nvSpPr>
        <p:spPr>
          <a:xfrm>
            <a:off x="271583" y="3657649"/>
            <a:ext cx="4299303" cy="2985894"/>
          </a:xfrm>
          <a:prstGeom prst="rect">
            <a:avLst/>
          </a:prstGeom>
          <a:noFill/>
          <a:ln w="25400" cap="flat" cmpd="sng" algn="ctr">
            <a:noFill/>
            <a:prstDash val="solid"/>
            <a:round/>
          </a:ln>
        </p:spPr>
        <p:txBody>
          <a:bodyPr vert="horz" wrap="square" lIns="89939" tIns="46728" rIns="89939" bIns="46728" anchor="t">
            <a:noAutofit/>
          </a:bodyPr>
          <a:lstStyle/>
          <a:p>
            <a:pPr marL="270000" lvl="0" indent="-270000" algn="l" defTabSz="900112">
              <a:lnSpc>
                <a:spcPct val="100000"/>
              </a:lnSpc>
              <a:spcBef>
                <a:spcPct val="0"/>
              </a:spcBef>
              <a:spcAft>
                <a:spcPct val="0"/>
              </a:spcAft>
              <a:buClr>
                <a:srgbClr val="000000">
                  <a:alpha val="100000"/>
                </a:srgbClr>
              </a:buClr>
              <a:buSzPct val="100000"/>
              <a:buNone/>
            </a:pPr>
            <a:r>
              <a:rPr lang="en-US" altLang="ja-JP" sz="2400" b="1" u="sng" spc="5" dirty="0" smtClean="0">
                <a:solidFill>
                  <a:srgbClr val="000000">
                    <a:alpha val="100000"/>
                  </a:srgbClr>
                </a:solidFill>
                <a:latin typeface="Arial"/>
                <a:ea typeface="ＭＳ Ｐゴシック"/>
                <a:sym typeface="Wingdings"/>
              </a:rPr>
              <a:t>Technical </a:t>
            </a:r>
            <a:r>
              <a:rPr lang="en-US" altLang="ja-JP" sz="2400" b="1" u="sng" spc="5" dirty="0" err="1">
                <a:solidFill>
                  <a:srgbClr val="000000">
                    <a:alpha val="100000"/>
                  </a:srgbClr>
                </a:solidFill>
                <a:latin typeface="Arial"/>
                <a:ea typeface="ＭＳ Ｐゴシック"/>
                <a:sym typeface="Wingdings"/>
              </a:rPr>
              <a:t>c</a:t>
            </a:r>
            <a:r>
              <a:rPr lang="en-US" altLang="ja-JP" sz="2400" b="1" i="0" u="sng" spc="5" dirty="0" err="1" smtClean="0">
                <a:solidFill>
                  <a:srgbClr val="000000">
                    <a:alpha val="100000"/>
                  </a:srgbClr>
                </a:solidFill>
                <a:latin typeface="Arial"/>
                <a:ea typeface="ＭＳ Ｐゴシック"/>
                <a:sym typeface="Wingdings"/>
              </a:rPr>
              <a:t>hoise</a:t>
            </a:r>
            <a:endParaRPr lang="ja-JP" altLang="en-US" sz="2400" b="1" i="0" u="sng" spc="5" dirty="0">
              <a:solidFill>
                <a:srgbClr val="000000">
                  <a:alpha val="100000"/>
                </a:srgbClr>
              </a:solidFill>
              <a:latin typeface="Arial"/>
              <a:ea typeface="ＭＳ Ｐゴシック"/>
              <a:sym typeface="Wingdings"/>
            </a:endParaRPr>
          </a:p>
          <a:p>
            <a:pPr marL="270000" lvl="0" indent="-270000" algn="l" defTabSz="900112">
              <a:lnSpc>
                <a:spcPct val="100000"/>
              </a:lnSpc>
              <a:spcBef>
                <a:spcPct val="0"/>
              </a:spcBef>
              <a:spcAft>
                <a:spcPct val="0"/>
              </a:spcAft>
              <a:buClr>
                <a:srgbClr val="000000">
                  <a:alpha val="100000"/>
                </a:srgbClr>
              </a:buClr>
              <a:buSzPct val="100000"/>
              <a:buNone/>
            </a:pPr>
            <a:endParaRPr lang="ja-JP" altLang="ja-JP" sz="1800" b="1" i="0" spc="5" dirty="0">
              <a:solidFill>
                <a:srgbClr val="000000">
                  <a:alpha val="100000"/>
                </a:srgbClr>
              </a:solidFill>
              <a:latin typeface="Arial"/>
              <a:ea typeface="ＭＳ Ｐゴシック"/>
              <a:sym typeface="Wingdings"/>
            </a:endParaRPr>
          </a:p>
          <a:p>
            <a:pPr marL="270000" lvl="0" indent="-270000" algn="l" defTabSz="900112">
              <a:lnSpc>
                <a:spcPct val="100000"/>
              </a:lnSpc>
              <a:spcBef>
                <a:spcPct val="0"/>
              </a:spcBef>
              <a:spcAft>
                <a:spcPct val="0"/>
              </a:spcAft>
              <a:buClr>
                <a:srgbClr val="000000">
                  <a:alpha val="100000"/>
                </a:srgbClr>
              </a:buClr>
              <a:buSzPct val="100000"/>
              <a:buAutoNum type="arabicPeriod"/>
            </a:pPr>
            <a:r>
              <a:rPr lang="en-US" altLang="ja-JP" sz="1800" b="1" i="0" spc="5" dirty="0" smtClean="0">
                <a:solidFill>
                  <a:srgbClr val="0000FF">
                    <a:alpha val="100000"/>
                  </a:srgbClr>
                </a:solidFill>
                <a:latin typeface="Arial"/>
                <a:ea typeface="ＭＳ Ｐゴシック"/>
                <a:sym typeface="Wingdings"/>
              </a:rPr>
              <a:t>No machine in vacuum</a:t>
            </a:r>
            <a:r>
              <a:rPr lang="ja-JP" altLang="en-US" b="1" spc="5" dirty="0">
                <a:solidFill>
                  <a:srgbClr val="000000">
                    <a:alpha val="100000"/>
                  </a:srgbClr>
                </a:solidFill>
                <a:latin typeface="Arial"/>
                <a:ea typeface="ＭＳ Ｐゴシック"/>
                <a:sym typeface="Wingdings"/>
              </a:rPr>
              <a:t> </a:t>
            </a:r>
            <a:r>
              <a:rPr lang="en-US" altLang="ja-JP" b="1" spc="5" dirty="0" smtClean="0">
                <a:solidFill>
                  <a:srgbClr val="000000">
                    <a:alpha val="100000"/>
                  </a:srgbClr>
                </a:solidFill>
                <a:latin typeface="Arial"/>
                <a:ea typeface="ＭＳ Ｐゴシック"/>
                <a:sym typeface="Wingdings"/>
              </a:rPr>
              <a:t>for high availability</a:t>
            </a:r>
          </a:p>
          <a:p>
            <a:pPr marL="270000" lvl="0" indent="-270000" defTabSz="900112">
              <a:spcBef>
                <a:spcPct val="0"/>
              </a:spcBef>
              <a:spcAft>
                <a:spcPct val="0"/>
              </a:spcAft>
              <a:buClr>
                <a:srgbClr val="000000">
                  <a:alpha val="100000"/>
                </a:srgbClr>
              </a:buClr>
              <a:buSzPct val="100000"/>
              <a:buAutoNum type="arabicPeriod"/>
            </a:pPr>
            <a:r>
              <a:rPr lang="en-US" altLang="ja-JP" b="1" spc="5" dirty="0" smtClean="0">
                <a:solidFill>
                  <a:srgbClr val="000000">
                    <a:alpha val="100000"/>
                  </a:srgbClr>
                </a:solidFill>
                <a:latin typeface="Arial"/>
                <a:sym typeface="Wingdings"/>
              </a:rPr>
              <a:t>Movable block style of jaws, beam duct and radiation shield (</a:t>
            </a:r>
            <a:r>
              <a:rPr lang="en-US" altLang="ja-JP" b="1" spc="5" dirty="0">
                <a:solidFill>
                  <a:srgbClr val="000000">
                    <a:alpha val="100000"/>
                  </a:srgbClr>
                </a:solidFill>
                <a:latin typeface="Arial"/>
                <a:sym typeface="Wingdings"/>
              </a:rPr>
              <a:t>The weight of moving block is up to </a:t>
            </a:r>
            <a:r>
              <a:rPr lang="ja-JP" altLang="en-US" b="1" spc="5" dirty="0">
                <a:solidFill>
                  <a:srgbClr val="000000">
                    <a:alpha val="100000"/>
                  </a:srgbClr>
                </a:solidFill>
                <a:latin typeface="Arial"/>
                <a:sym typeface="Wingdings"/>
              </a:rPr>
              <a:t>10 </a:t>
            </a:r>
            <a:r>
              <a:rPr lang="ja-JP" altLang="en-US" b="1" spc="5" dirty="0" err="1" smtClean="0">
                <a:solidFill>
                  <a:srgbClr val="000000">
                    <a:alpha val="100000"/>
                  </a:srgbClr>
                </a:solidFill>
                <a:latin typeface="Arial"/>
                <a:sym typeface="Wingdings"/>
              </a:rPr>
              <a:t>t</a:t>
            </a:r>
            <a:r>
              <a:rPr lang="en-US" altLang="ja-JP" b="1" spc="5" dirty="0" smtClean="0">
                <a:solidFill>
                  <a:srgbClr val="000000">
                    <a:alpha val="100000"/>
                  </a:srgbClr>
                </a:solidFill>
                <a:latin typeface="Arial"/>
                <a:sym typeface="Wingdings"/>
              </a:rPr>
              <a:t>)</a:t>
            </a:r>
          </a:p>
          <a:p>
            <a:pPr marL="270000" lvl="0" indent="-270000" defTabSz="900112">
              <a:spcBef>
                <a:spcPct val="0"/>
              </a:spcBef>
              <a:spcAft>
                <a:spcPct val="0"/>
              </a:spcAft>
              <a:buClr>
                <a:srgbClr val="000000">
                  <a:alpha val="100000"/>
                </a:srgbClr>
              </a:buClr>
              <a:buSzPct val="100000"/>
              <a:buAutoNum type="arabicPeriod"/>
            </a:pPr>
            <a:r>
              <a:rPr lang="en-US" altLang="ja-JP" b="1" spc="5" dirty="0" smtClean="0">
                <a:solidFill>
                  <a:srgbClr val="000000">
                    <a:alpha val="100000"/>
                  </a:srgbClr>
                </a:solidFill>
                <a:latin typeface="Arial"/>
                <a:ea typeface="ＭＳ Ｐゴシック"/>
                <a:sym typeface="Wingdings"/>
              </a:rPr>
              <a:t>All drive mechanism is put out of the radiation shield for protection</a:t>
            </a:r>
            <a:endParaRPr lang="ja-JP" altLang="en-US" sz="1800" b="1" i="0" spc="5" dirty="0">
              <a:solidFill>
                <a:srgbClr val="000000">
                  <a:alpha val="100000"/>
                </a:srgbClr>
              </a:solidFill>
              <a:latin typeface="Arial"/>
              <a:ea typeface="ＭＳ Ｐゴシック"/>
              <a:sym typeface="Wingdings"/>
            </a:endParaRPr>
          </a:p>
        </p:txBody>
      </p:sp>
      <p:sp>
        <p:nvSpPr>
          <p:cNvPr id="8" name="四角形 7"/>
          <p:cNvSpPr/>
          <p:nvPr/>
        </p:nvSpPr>
        <p:spPr>
          <a:xfrm>
            <a:off x="2402975" y="1628326"/>
            <a:ext cx="1809684" cy="417306"/>
          </a:xfrm>
          <a:prstGeom prst="rect">
            <a:avLst/>
          </a:prstGeom>
          <a:solidFill>
            <a:srgbClr val="FFFFFF"/>
          </a:solidFill>
          <a:ln w="12604" cap="rnd" cmpd="sng" algn="ctr">
            <a:solidFill>
              <a:srgbClr val="000000"/>
            </a:solid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800" b="1" i="0" spc="5" dirty="0" smtClean="0">
                <a:solidFill>
                  <a:schemeClr val="tx1"/>
                </a:solidFill>
                <a:latin typeface="Arial"/>
                <a:ea typeface="ＭＳ Ｐゴシック"/>
                <a:sym typeface="Wingdings"/>
              </a:rPr>
              <a:t>Horizontal </a:t>
            </a:r>
            <a:r>
              <a:rPr lang="en-US" altLang="ja-JP" sz="1800" b="1" i="0" spc="5" dirty="0" smtClean="0">
                <a:solidFill>
                  <a:schemeClr val="tx1"/>
                </a:solidFill>
                <a:latin typeface="Arial"/>
                <a:ea typeface="ＭＳ Ｐゴシック"/>
                <a:sym typeface="Wingdings"/>
              </a:rPr>
              <a:t>jaw</a:t>
            </a:r>
            <a:endParaRPr lang="ja-JP" altLang="en-US" sz="1800" b="1" i="0" spc="5" dirty="0">
              <a:solidFill>
                <a:schemeClr val="tx1"/>
              </a:solidFill>
              <a:latin typeface="Arial"/>
              <a:ea typeface="ＭＳ Ｐゴシック"/>
              <a:sym typeface="Wingdings"/>
            </a:endParaRPr>
          </a:p>
        </p:txBody>
      </p:sp>
      <p:cxnSp>
        <p:nvCxnSpPr>
          <p:cNvPr id="9" name="直線型コネクタ 8"/>
          <p:cNvCxnSpPr/>
          <p:nvPr/>
        </p:nvCxnSpPr>
        <p:spPr>
          <a:xfrm>
            <a:off x="3632243" y="1985273"/>
            <a:ext cx="266835" cy="536798"/>
          </a:xfrm>
          <a:prstGeom prst="line">
            <a:avLst/>
          </a:prstGeom>
          <a:ln w="28514" cap="rnd" cmpd="sng" algn="ctr">
            <a:solidFill>
              <a:srgbClr val="FFFFFF"/>
            </a:solidFill>
            <a:prstDash val="solid"/>
            <a:round/>
            <a:tailEnd type="triangle" w="lg" len="lg"/>
          </a:ln>
        </p:spPr>
      </p:cxnSp>
      <p:cxnSp>
        <p:nvCxnSpPr>
          <p:cNvPr id="10" name="直線型コネクタ 9"/>
          <p:cNvCxnSpPr/>
          <p:nvPr/>
        </p:nvCxnSpPr>
        <p:spPr>
          <a:xfrm rot="21600000" flipH="1">
            <a:off x="6251244" y="1985273"/>
            <a:ext cx="217589" cy="536798"/>
          </a:xfrm>
          <a:prstGeom prst="line">
            <a:avLst/>
          </a:prstGeom>
          <a:ln w="28514" cap="rnd" cmpd="sng" algn="ctr">
            <a:solidFill>
              <a:srgbClr val="FFFFFF"/>
            </a:solidFill>
            <a:prstDash val="solid"/>
            <a:round/>
            <a:tailEnd type="triangle" w="lg" len="lg"/>
          </a:ln>
        </p:spPr>
      </p:cxnSp>
      <p:sp>
        <p:nvSpPr>
          <p:cNvPr id="11" name="四角形 10"/>
          <p:cNvSpPr/>
          <p:nvPr/>
        </p:nvSpPr>
        <p:spPr>
          <a:xfrm>
            <a:off x="7669955" y="1628326"/>
            <a:ext cx="1055332" cy="425235"/>
          </a:xfrm>
          <a:prstGeom prst="rect">
            <a:avLst/>
          </a:prstGeom>
          <a:solidFill>
            <a:srgbClr val="FFFFFF"/>
          </a:solidFill>
          <a:ln w="12604" cap="rnd" cmpd="sng" algn="ctr">
            <a:solidFill>
              <a:srgbClr val="000000"/>
            </a:solid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1800" b="1" i="0" spc="5" dirty="0" smtClean="0">
                <a:solidFill>
                  <a:srgbClr val="000000">
                    <a:alpha val="100000"/>
                  </a:srgbClr>
                </a:solidFill>
                <a:latin typeface="Arial"/>
                <a:ea typeface="ＭＳ Ｐゴシック"/>
                <a:sym typeface="Wingdings"/>
              </a:rPr>
              <a:t>Ti pipes</a:t>
            </a:r>
            <a:endParaRPr lang="ja-JP" altLang="en-US" sz="1800" b="1" i="0" spc="5" dirty="0">
              <a:solidFill>
                <a:srgbClr val="000000">
                  <a:alpha val="100000"/>
                </a:srgbClr>
              </a:solidFill>
              <a:latin typeface="Arial"/>
              <a:ea typeface="ＭＳ Ｐゴシック"/>
              <a:sym typeface="Wingdings"/>
            </a:endParaRPr>
          </a:p>
        </p:txBody>
      </p:sp>
      <p:sp>
        <p:nvSpPr>
          <p:cNvPr id="12" name="四角形 11"/>
          <p:cNvSpPr/>
          <p:nvPr/>
        </p:nvSpPr>
        <p:spPr>
          <a:xfrm>
            <a:off x="2966798" y="3097005"/>
            <a:ext cx="1297551" cy="371694"/>
          </a:xfrm>
          <a:prstGeom prst="rect">
            <a:avLst/>
          </a:prstGeom>
          <a:solidFill>
            <a:srgbClr val="FFFFFF"/>
          </a:solid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1800" b="1" i="0" spc="5" dirty="0" smtClean="0">
                <a:solidFill>
                  <a:schemeClr val="tx1"/>
                </a:solidFill>
                <a:latin typeface="Arial"/>
                <a:ea typeface="ＭＳ Ｐゴシック"/>
                <a:sym typeface="Wingdings"/>
              </a:rPr>
              <a:t>Fe shield</a:t>
            </a:r>
            <a:endParaRPr lang="ja-JP" altLang="en-US" sz="1800" b="1" i="0" spc="5" dirty="0">
              <a:solidFill>
                <a:schemeClr val="tx1"/>
              </a:solidFill>
              <a:latin typeface="Arial"/>
              <a:ea typeface="ＭＳ Ｐゴシック"/>
              <a:sym typeface="Wingdings"/>
            </a:endParaRPr>
          </a:p>
        </p:txBody>
      </p:sp>
      <p:sp>
        <p:nvSpPr>
          <p:cNvPr id="13" name="四角形 12"/>
          <p:cNvSpPr/>
          <p:nvPr/>
        </p:nvSpPr>
        <p:spPr>
          <a:xfrm>
            <a:off x="247740" y="1033958"/>
            <a:ext cx="2036138" cy="1011671"/>
          </a:xfrm>
          <a:prstGeom prst="rect">
            <a:avLst/>
          </a:prstGeom>
          <a:noFill/>
          <a:ln w="25400" cap="flat" cmpd="sng" algn="ctr">
            <a:no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sz="1600" b="1" i="0" spc="5" dirty="0" smtClean="0">
                <a:solidFill>
                  <a:schemeClr val="hlink"/>
                </a:solidFill>
                <a:latin typeface="Arial"/>
                <a:ea typeface="ＭＳ Ｐゴシック"/>
                <a:sym typeface="Wingdings"/>
              </a:rPr>
              <a:t>bellow-pipe-bellow joint structure</a:t>
            </a:r>
          </a:p>
          <a:p>
            <a:pPr marL="0" lvl="0" indent="0" algn="l" defTabSz="900112">
              <a:lnSpc>
                <a:spcPct val="100000"/>
              </a:lnSpc>
              <a:spcBef>
                <a:spcPct val="0"/>
              </a:spcBef>
              <a:spcAft>
                <a:spcPct val="0"/>
              </a:spcAft>
              <a:buClr>
                <a:srgbClr val="000000">
                  <a:alpha val="100000"/>
                </a:srgbClr>
              </a:buClr>
              <a:buSzPct val="100000"/>
              <a:buNone/>
            </a:pPr>
            <a:r>
              <a:rPr lang="en-US" altLang="ja-JP" sz="1600" spc="5" dirty="0" smtClean="0">
                <a:latin typeface="Arial"/>
                <a:ea typeface="ＭＳ Ｐゴシック"/>
                <a:sym typeface="Wingdings"/>
              </a:rPr>
              <a:t>(used in the beam mask of KEK-B)</a:t>
            </a:r>
            <a:endParaRPr lang="ja-JP" altLang="en-US" sz="1600" i="0" spc="5" dirty="0">
              <a:latin typeface="Arial"/>
              <a:ea typeface="ＭＳ Ｐゴシック"/>
              <a:sym typeface="Wingdings"/>
            </a:endParaRPr>
          </a:p>
        </p:txBody>
      </p:sp>
      <p:cxnSp>
        <p:nvCxnSpPr>
          <p:cNvPr id="14" name="直線型コネクタ 13"/>
          <p:cNvCxnSpPr/>
          <p:nvPr/>
        </p:nvCxnSpPr>
        <p:spPr>
          <a:xfrm>
            <a:off x="913240" y="2132514"/>
            <a:ext cx="236629" cy="372140"/>
          </a:xfrm>
          <a:prstGeom prst="line">
            <a:avLst/>
          </a:prstGeom>
          <a:ln w="28514" cap="rnd" cmpd="sng" algn="ctr">
            <a:solidFill>
              <a:srgbClr val="FF0000"/>
            </a:solidFill>
            <a:prstDash val="solid"/>
            <a:round/>
            <a:tailEnd type="triangle" w="lg" len="lg"/>
          </a:ln>
        </p:spPr>
      </p:cxnSp>
      <p:sp>
        <p:nvSpPr>
          <p:cNvPr id="15" name="楕円 14"/>
          <p:cNvSpPr/>
          <p:nvPr/>
        </p:nvSpPr>
        <p:spPr>
          <a:xfrm>
            <a:off x="1134010" y="2334693"/>
            <a:ext cx="1843898" cy="782975"/>
          </a:xfrm>
          <a:prstGeom prst="ellipse">
            <a:avLst/>
          </a:prstGeom>
          <a:noFill/>
          <a:ln w="38037" cap="rnd" cmpd="sng" algn="ctr">
            <a:solidFill>
              <a:srgbClr val="FF0000"/>
            </a:solidFill>
            <a:prstDash val="solid"/>
            <a:round/>
          </a:ln>
        </p:spPr>
      </p:sp>
      <p:sp>
        <p:nvSpPr>
          <p:cNvPr id="16" name="四角形 15"/>
          <p:cNvSpPr/>
          <p:nvPr/>
        </p:nvSpPr>
        <p:spPr>
          <a:xfrm>
            <a:off x="4757089" y="4221297"/>
            <a:ext cx="4137325" cy="2332210"/>
          </a:xfrm>
          <a:prstGeom prst="rect">
            <a:avLst/>
          </a:prstGeom>
          <a:noFill/>
          <a:ln w="25400" cap="flat" cmpd="sng" algn="ctr">
            <a:noFill/>
            <a:prstDash val="solid"/>
            <a:round/>
          </a:ln>
        </p:spPr>
        <p:txBody>
          <a:bodyPr vert="horz" wrap="square" lIns="89939" tIns="46728" rIns="89939" bIns="46728" anchor="t">
            <a:noAutofit/>
          </a:bodyPr>
          <a:lstStyle/>
          <a:p>
            <a:pPr marL="342900" lvl="0" indent="-342900" algn="l" defTabSz="900112">
              <a:lnSpc>
                <a:spcPct val="100000"/>
              </a:lnSpc>
              <a:spcBef>
                <a:spcPct val="0"/>
              </a:spcBef>
              <a:spcAft>
                <a:spcPct val="0"/>
              </a:spcAft>
              <a:buClr>
                <a:srgbClr val="000000">
                  <a:alpha val="100000"/>
                </a:srgbClr>
              </a:buClr>
              <a:buSzPct val="100000"/>
              <a:buFont typeface="Arial" panose="020B0604020202020204" pitchFamily="34" charset="0"/>
              <a:buChar char="•"/>
            </a:pPr>
            <a:r>
              <a:rPr lang="en-US" altLang="ja-JP" sz="2000" b="1" i="0" spc="5" dirty="0" smtClean="0">
                <a:solidFill>
                  <a:srgbClr val="000000">
                    <a:alpha val="100000"/>
                  </a:srgbClr>
                </a:solidFill>
                <a:ea typeface="ＭＳ Ｐゴシック"/>
                <a:sym typeface="Wingdings"/>
              </a:rPr>
              <a:t>One duct goes through two units.</a:t>
            </a:r>
          </a:p>
          <a:p>
            <a:pPr marL="342900" indent="-342900" defTabSz="900112">
              <a:spcBef>
                <a:spcPct val="0"/>
              </a:spcBef>
              <a:spcAft>
                <a:spcPct val="0"/>
              </a:spcAft>
              <a:buClr>
                <a:srgbClr val="000000">
                  <a:alpha val="100000"/>
                </a:srgbClr>
              </a:buClr>
              <a:buSzPct val="100000"/>
              <a:buFont typeface="Arial" panose="020B0604020202020204" pitchFamily="34" charset="0"/>
              <a:buChar char="•"/>
            </a:pPr>
            <a:r>
              <a:rPr lang="en-US" altLang="ja-JP" sz="2000" b="1" spc="5" dirty="0">
                <a:solidFill>
                  <a:srgbClr val="000000">
                    <a:alpha val="100000"/>
                  </a:srgbClr>
                </a:solidFill>
                <a:sym typeface="Wingdings"/>
              </a:rPr>
              <a:t>Bellow-pipe-bellow joint allows large duct shift over 10 mm</a:t>
            </a:r>
            <a:r>
              <a:rPr lang="en-US" altLang="ja-JP" sz="2000" b="1" spc="5" dirty="0" smtClean="0">
                <a:solidFill>
                  <a:srgbClr val="000000">
                    <a:alpha val="100000"/>
                  </a:srgbClr>
                </a:solidFill>
                <a:sym typeface="Wingdings"/>
              </a:rPr>
              <a:t>.</a:t>
            </a:r>
            <a:endParaRPr lang="en-US" altLang="ja-JP" sz="2000" b="1" i="0" spc="5" dirty="0" smtClean="0">
              <a:solidFill>
                <a:srgbClr val="000000">
                  <a:alpha val="100000"/>
                </a:srgbClr>
              </a:solidFill>
              <a:ea typeface="ＭＳ Ｐゴシック"/>
              <a:sym typeface="Wingdings"/>
            </a:endParaRPr>
          </a:p>
          <a:p>
            <a:pPr marL="342900" lvl="0" indent="-342900" defTabSz="900112">
              <a:spcBef>
                <a:spcPct val="0"/>
              </a:spcBef>
              <a:spcAft>
                <a:spcPct val="0"/>
              </a:spcAft>
              <a:buClr>
                <a:srgbClr val="000000">
                  <a:alpha val="100000"/>
                </a:srgbClr>
              </a:buClr>
              <a:buSzPct val="100000"/>
              <a:buFont typeface="Arial" panose="020B0604020202020204" pitchFamily="34" charset="0"/>
              <a:buChar char="•"/>
            </a:pPr>
            <a:r>
              <a:rPr lang="en-US" altLang="ja-JP" sz="2000" b="1" i="0" spc="5" dirty="0" smtClean="0">
                <a:solidFill>
                  <a:srgbClr val="000000">
                    <a:alpha val="100000"/>
                  </a:srgbClr>
                </a:solidFill>
                <a:ea typeface="ＭＳ Ｐゴシック"/>
                <a:sym typeface="Wingdings"/>
              </a:rPr>
              <a:t>Gear jack and linear motion(</a:t>
            </a:r>
            <a:r>
              <a:rPr lang="en-US" altLang="ja-JP" sz="2000" b="1" spc="5" dirty="0" smtClean="0">
                <a:solidFill>
                  <a:srgbClr val="000000">
                    <a:alpha val="100000"/>
                  </a:srgbClr>
                </a:solidFill>
                <a:ea typeface="ＭＳ Ｐゴシック"/>
                <a:sym typeface="Wingdings"/>
              </a:rPr>
              <a:t>LM) </a:t>
            </a:r>
            <a:r>
              <a:rPr lang="en-US" altLang="ja-JP" sz="2000" b="1" i="0" spc="5" dirty="0" smtClean="0">
                <a:solidFill>
                  <a:srgbClr val="000000">
                    <a:alpha val="100000"/>
                  </a:srgbClr>
                </a:solidFill>
                <a:ea typeface="ＭＳ Ｐゴシック"/>
                <a:sym typeface="Wingdings"/>
              </a:rPr>
              <a:t>guide are </a:t>
            </a:r>
            <a:r>
              <a:rPr lang="en-US" altLang="ja-JP" sz="2000" b="1" spc="5" dirty="0">
                <a:solidFill>
                  <a:srgbClr val="000000">
                    <a:alpha val="100000"/>
                  </a:srgbClr>
                </a:solidFill>
                <a:sym typeface="Wingdings"/>
              </a:rPr>
              <a:t>used </a:t>
            </a:r>
            <a:r>
              <a:rPr lang="en-US" altLang="ja-JP" sz="2000" b="1" spc="5" dirty="0" smtClean="0">
                <a:solidFill>
                  <a:srgbClr val="000000">
                    <a:alpha val="100000"/>
                  </a:srgbClr>
                </a:solidFill>
                <a:sym typeface="Wingdings"/>
              </a:rPr>
              <a:t>in </a:t>
            </a:r>
            <a:r>
              <a:rPr lang="en-US" altLang="ja-JP" sz="2000" b="1" spc="5" dirty="0">
                <a:solidFill>
                  <a:srgbClr val="000000">
                    <a:alpha val="100000"/>
                  </a:srgbClr>
                </a:solidFill>
                <a:sym typeface="Wingdings"/>
              </a:rPr>
              <a:t>order to make the precise </a:t>
            </a:r>
            <a:r>
              <a:rPr lang="en-US" altLang="ja-JP" sz="2000" b="1" spc="5" dirty="0" smtClean="0">
                <a:solidFill>
                  <a:srgbClr val="000000">
                    <a:alpha val="100000"/>
                  </a:srgbClr>
                </a:solidFill>
                <a:sym typeface="Wingdings"/>
              </a:rPr>
              <a:t>adjust system of heavy blocks.</a:t>
            </a:r>
          </a:p>
        </p:txBody>
      </p:sp>
      <p:sp>
        <p:nvSpPr>
          <p:cNvPr id="17" name="四角形 16"/>
          <p:cNvSpPr/>
          <p:nvPr/>
        </p:nvSpPr>
        <p:spPr>
          <a:xfrm>
            <a:off x="5729352" y="1628326"/>
            <a:ext cx="1436414" cy="425235"/>
          </a:xfrm>
          <a:prstGeom prst="rect">
            <a:avLst/>
          </a:prstGeom>
          <a:solidFill>
            <a:srgbClr val="FFFFFF"/>
          </a:solidFill>
          <a:ln w="12604" cap="rnd" cmpd="sng" algn="ctr">
            <a:solidFill>
              <a:srgbClr val="000000"/>
            </a:solid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ja-JP" altLang="en-US" sz="1800" b="1" i="0" spc="5" dirty="0" smtClean="0">
                <a:solidFill>
                  <a:schemeClr val="tx1"/>
                </a:solidFill>
                <a:latin typeface="Arial"/>
                <a:ea typeface="ＭＳ Ｐゴシック"/>
                <a:sym typeface="Wingdings"/>
              </a:rPr>
              <a:t>Vertical </a:t>
            </a:r>
            <a:r>
              <a:rPr lang="en-US" altLang="ja-JP" sz="1800" b="1" i="0" spc="5" dirty="0" smtClean="0">
                <a:solidFill>
                  <a:schemeClr val="tx1"/>
                </a:solidFill>
                <a:latin typeface="Arial"/>
                <a:ea typeface="ＭＳ Ｐゴシック"/>
                <a:sym typeface="Wingdings"/>
              </a:rPr>
              <a:t>jaw</a:t>
            </a:r>
            <a:endParaRPr lang="ja-JP" altLang="en-US" sz="1800" b="1" i="0" spc="5" dirty="0">
              <a:solidFill>
                <a:schemeClr val="tx1"/>
              </a:solidFill>
              <a:latin typeface="Arial"/>
              <a:ea typeface="ＭＳ Ｐゴシック"/>
              <a:sym typeface="Wingdings"/>
            </a:endParaRPr>
          </a:p>
        </p:txBody>
      </p:sp>
      <p:sp>
        <p:nvSpPr>
          <p:cNvPr id="18" name="四角形 17"/>
          <p:cNvSpPr/>
          <p:nvPr/>
        </p:nvSpPr>
        <p:spPr>
          <a:xfrm>
            <a:off x="3878418" y="2660263"/>
            <a:ext cx="222391" cy="173144"/>
          </a:xfrm>
          <a:prstGeom prst="rect">
            <a:avLst/>
          </a:prstGeom>
          <a:solidFill>
            <a:srgbClr val="E9EF00"/>
          </a:solidFill>
          <a:ln w="9467" cap="rnd" cmpd="sng" algn="ctr">
            <a:solidFill>
              <a:srgbClr val="000000"/>
            </a:solidFill>
            <a:prstDash val="solid"/>
            <a:round/>
          </a:ln>
        </p:spPr>
      </p:sp>
      <p:sp>
        <p:nvSpPr>
          <p:cNvPr id="19" name="四角形 18"/>
          <p:cNvSpPr/>
          <p:nvPr/>
        </p:nvSpPr>
        <p:spPr>
          <a:xfrm>
            <a:off x="6117854" y="2660263"/>
            <a:ext cx="223898" cy="30206"/>
          </a:xfrm>
          <a:prstGeom prst="rect">
            <a:avLst/>
          </a:prstGeom>
          <a:solidFill>
            <a:srgbClr val="E9EF00"/>
          </a:solidFill>
          <a:ln w="9467" cap="rnd" cmpd="sng" algn="ctr">
            <a:solidFill>
              <a:srgbClr val="000000"/>
            </a:solidFill>
            <a:prstDash val="solid"/>
            <a:round/>
          </a:ln>
        </p:spPr>
      </p:sp>
      <p:sp>
        <p:nvSpPr>
          <p:cNvPr id="20" name="四角形 19"/>
          <p:cNvSpPr/>
          <p:nvPr/>
        </p:nvSpPr>
        <p:spPr>
          <a:xfrm>
            <a:off x="5201432" y="3111303"/>
            <a:ext cx="2121845" cy="373257"/>
          </a:xfrm>
          <a:prstGeom prst="rect">
            <a:avLst/>
          </a:prstGeom>
          <a:solidFill>
            <a:schemeClr val="bg1"/>
          </a:solidFill>
          <a:ln w="9523" cap="rnd" cmpd="sng" algn="ctr">
            <a:solidFill>
              <a:srgbClr val="000000"/>
            </a:solidFill>
            <a:prstDash val="solid"/>
            <a:round/>
          </a:ln>
        </p:spPr>
        <p:txBody>
          <a:bodyPr vert="horz" wrap="square" lIns="89939" tIns="46728" rIns="89939" bIns="46728" anchor="t">
            <a:noAutofit/>
          </a:bodyPr>
          <a:lstStyle/>
          <a:p>
            <a:pPr marL="0" lvl="0" indent="0" algn="l" defTabSz="900112">
              <a:lnSpc>
                <a:spcPct val="100000"/>
              </a:lnSpc>
              <a:spcBef>
                <a:spcPct val="0"/>
              </a:spcBef>
              <a:spcAft>
                <a:spcPct val="0"/>
              </a:spcAft>
              <a:buClr>
                <a:srgbClr val="000000">
                  <a:alpha val="100000"/>
                </a:srgbClr>
              </a:buClr>
              <a:buSzPct val="100000"/>
              <a:buNone/>
            </a:pPr>
            <a:r>
              <a:rPr lang="en-US" altLang="ja-JP" b="1" spc="5" dirty="0" smtClean="0">
                <a:solidFill>
                  <a:srgbClr val="000000">
                    <a:alpha val="100000"/>
                  </a:srgbClr>
                </a:solidFill>
                <a:latin typeface="Arial"/>
                <a:ea typeface="ＭＳ Ｐゴシック"/>
                <a:sym typeface="Wingdings"/>
              </a:rPr>
              <a:t>Range</a:t>
            </a:r>
            <a:r>
              <a:rPr lang="ja-JP" altLang="en-US" sz="1800" b="1" i="0" spc="5" dirty="0" smtClean="0">
                <a:solidFill>
                  <a:srgbClr val="000000">
                    <a:alpha val="100000"/>
                  </a:srgbClr>
                </a:solidFill>
                <a:latin typeface="Arial"/>
                <a:ea typeface="ＭＳ Ｐゴシック"/>
                <a:sym typeface="Wingdings"/>
              </a:rPr>
              <a:t>： </a:t>
            </a:r>
            <a:r>
              <a:rPr lang="ja-JP" altLang="en-US" sz="1800" b="1" i="0" spc="5" dirty="0">
                <a:solidFill>
                  <a:srgbClr val="000000">
                    <a:alpha val="100000"/>
                  </a:srgbClr>
                </a:solidFill>
                <a:latin typeface="Arial"/>
                <a:ea typeface="ＭＳ Ｐゴシック"/>
                <a:sym typeface="Wingdings"/>
              </a:rPr>
              <a:t>±10 mm</a:t>
            </a:r>
          </a:p>
        </p:txBody>
      </p:sp>
      <p:sp>
        <p:nvSpPr>
          <p:cNvPr id="23" name="タイトル 1"/>
          <p:cNvSpPr txBox="1">
            <a:spLocks/>
          </p:cNvSpPr>
          <p:nvPr/>
        </p:nvSpPr>
        <p:spPr>
          <a:xfrm>
            <a:off x="2" y="-28296"/>
            <a:ext cx="9143389" cy="864324"/>
          </a:xfrm>
          <a:prstGeom prst="rect">
            <a:avLst/>
          </a:prstGeom>
          <a:solidFill>
            <a:srgbClr val="00FFFF"/>
          </a:solidFill>
          <a:ln w="25400" cap="flat" cmpd="sng" algn="ctr">
            <a:noFill/>
            <a:prstDash val="solid"/>
            <a:round/>
          </a:ln>
        </p:spPr>
        <p:txBody>
          <a:bodyPr vert="horz" wrap="square" lIns="89994" tIns="46783" rIns="89994" bIns="4678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0000" indent="-450000" defTabSz="900112">
              <a:spcAft>
                <a:spcPct val="0"/>
              </a:spcAft>
              <a:buClr>
                <a:srgbClr val="000000">
                  <a:alpha val="100000"/>
                </a:srgbClr>
              </a:buClr>
              <a:buSzPct val="100000"/>
            </a:pPr>
            <a:r>
              <a:rPr lang="en-US" altLang="ja-JP" b="1" spc="5" dirty="0" smtClean="0">
                <a:solidFill>
                  <a:srgbClr val="0000FF"/>
                </a:solidFill>
                <a:latin typeface="Arial"/>
                <a:ea typeface="ＭＳ Ｐゴシック"/>
                <a:sym typeface="ＭＳ Ｐゴシック"/>
              </a:rPr>
              <a:t>Structure of Collimator Duct</a:t>
            </a:r>
            <a:endParaRPr lang="ja-JP" altLang="en-US" b="1" spc="5" dirty="0">
              <a:solidFill>
                <a:srgbClr val="0000FF"/>
              </a:solidFill>
              <a:latin typeface="Arial"/>
              <a:ea typeface="ＭＳ Ｐゴシック"/>
              <a:sym typeface="ＭＳ Ｐゴシック"/>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836028"/>
            <a:ext cx="78962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07120" y="107199"/>
            <a:ext cx="5132174" cy="584775"/>
          </a:xfrm>
          <a:prstGeom prst="rect">
            <a:avLst/>
          </a:prstGeom>
          <a:noFill/>
        </p:spPr>
        <p:txBody>
          <a:bodyPr wrap="none" rtlCol="0">
            <a:spAutoFit/>
          </a:bodyPr>
          <a:lstStyle/>
          <a:p>
            <a:r>
              <a:rPr kumimoji="1" lang="en-US" altLang="ja-JP" sz="3200" b="1" dirty="0" smtClean="0"/>
              <a:t>Example of beam collimation</a:t>
            </a:r>
            <a:endParaRPr kumimoji="1" lang="ja-JP" altLang="en-US" sz="3200" b="1" dirty="0"/>
          </a:p>
        </p:txBody>
      </p:sp>
      <p:sp>
        <p:nvSpPr>
          <p:cNvPr id="4" name="テキスト ボックス 3"/>
          <p:cNvSpPr txBox="1"/>
          <p:nvPr/>
        </p:nvSpPr>
        <p:spPr>
          <a:xfrm>
            <a:off x="539282" y="5589810"/>
            <a:ext cx="8334654" cy="646331"/>
          </a:xfrm>
          <a:prstGeom prst="rect">
            <a:avLst/>
          </a:prstGeom>
          <a:noFill/>
        </p:spPr>
        <p:txBody>
          <a:bodyPr wrap="none" rtlCol="0">
            <a:spAutoFit/>
          </a:bodyPr>
          <a:lstStyle/>
          <a:p>
            <a:r>
              <a:rPr kumimoji="1" lang="en-US" altLang="ja-JP" dirty="0" smtClean="0"/>
              <a:t>Layout of the jaw locations of the required apertures</a:t>
            </a:r>
          </a:p>
          <a:p>
            <a:r>
              <a:rPr kumimoji="1" lang="en-US" altLang="ja-JP" dirty="0" smtClean="0"/>
              <a:t>In order to achieve them, the beam duct including the jaws should be moved ±10 mm.</a:t>
            </a:r>
            <a:endParaRPr kumimoji="1" lang="ja-JP" altLang="en-US" dirty="0"/>
          </a:p>
        </p:txBody>
      </p:sp>
      <p:sp>
        <p:nvSpPr>
          <p:cNvPr id="5" name="テキスト ボックス 4"/>
          <p:cNvSpPr txBox="1"/>
          <p:nvPr/>
        </p:nvSpPr>
        <p:spPr>
          <a:xfrm>
            <a:off x="4860902" y="980082"/>
            <a:ext cx="2861489" cy="369332"/>
          </a:xfrm>
          <a:prstGeom prst="rect">
            <a:avLst/>
          </a:prstGeom>
          <a:noFill/>
          <a:ln>
            <a:solidFill>
              <a:schemeClr val="tx1"/>
            </a:solidFill>
          </a:ln>
        </p:spPr>
        <p:txBody>
          <a:bodyPr wrap="none" rtlCol="0">
            <a:spAutoFit/>
          </a:bodyPr>
          <a:lstStyle/>
          <a:p>
            <a:r>
              <a:rPr kumimoji="1" lang="en-US" altLang="ja-JP" dirty="0" smtClean="0"/>
              <a:t>In case of collimator unit-11</a:t>
            </a:r>
            <a:endParaRPr kumimoji="1" lang="ja-JP" altLang="en-US" dirty="0"/>
          </a:p>
        </p:txBody>
      </p:sp>
    </p:spTree>
    <p:extLst>
      <p:ext uri="{BB962C8B-B14F-4D97-AF65-F5344CB8AC3E}">
        <p14:creationId xmlns:p14="http://schemas.microsoft.com/office/powerpoint/2010/main" val="760493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elitzia.j-parc.jp\public\メールから\3-50BT_photos\BTC\P1010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20" y="1779810"/>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trelitzia.j-parc.jp\public\メールから\3-50BT_photos\BTC\P10107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524" y="2813055"/>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07120" y="107199"/>
            <a:ext cx="2698367" cy="584775"/>
          </a:xfrm>
          <a:prstGeom prst="rect">
            <a:avLst/>
          </a:prstGeom>
          <a:noFill/>
        </p:spPr>
        <p:txBody>
          <a:bodyPr wrap="none" rtlCol="0">
            <a:spAutoFit/>
          </a:bodyPr>
          <a:lstStyle/>
          <a:p>
            <a:r>
              <a:rPr kumimoji="1" lang="en-US" altLang="ja-JP" sz="3200" b="1" dirty="0" smtClean="0"/>
              <a:t>Collimator Jaw</a:t>
            </a:r>
            <a:endParaRPr kumimoji="1" lang="ja-JP" altLang="en-US" sz="3200" b="1" dirty="0"/>
          </a:p>
        </p:txBody>
      </p:sp>
      <p:sp>
        <p:nvSpPr>
          <p:cNvPr id="3" name="テキスト ボックス 2"/>
          <p:cNvSpPr txBox="1"/>
          <p:nvPr/>
        </p:nvSpPr>
        <p:spPr>
          <a:xfrm>
            <a:off x="323202" y="980082"/>
            <a:ext cx="4793424" cy="646331"/>
          </a:xfrm>
          <a:prstGeom prst="rect">
            <a:avLst/>
          </a:prstGeom>
          <a:noFill/>
        </p:spPr>
        <p:txBody>
          <a:bodyPr wrap="square" rtlCol="0">
            <a:spAutoFit/>
          </a:bodyPr>
          <a:lstStyle/>
          <a:p>
            <a:r>
              <a:rPr kumimoji="1" lang="en-US" altLang="ja-JP" dirty="0" smtClean="0"/>
              <a:t>Collimator jaws are made of Tantalum. The jaw is bonded by hot </a:t>
            </a:r>
            <a:r>
              <a:rPr kumimoji="1" lang="en-US" altLang="ja-JP" dirty="0" err="1" smtClean="0"/>
              <a:t>isostatic</a:t>
            </a:r>
            <a:r>
              <a:rPr kumimoji="1" lang="en-US" altLang="ja-JP" dirty="0" smtClean="0"/>
              <a:t> pressing method (HIP)</a:t>
            </a:r>
            <a:endParaRPr kumimoji="1" lang="ja-JP" altLang="en-US" dirty="0"/>
          </a:p>
        </p:txBody>
      </p:sp>
      <p:sp>
        <p:nvSpPr>
          <p:cNvPr id="4" name="テキスト ボックス 3"/>
          <p:cNvSpPr txBox="1"/>
          <p:nvPr/>
        </p:nvSpPr>
        <p:spPr>
          <a:xfrm>
            <a:off x="683336" y="4718055"/>
            <a:ext cx="1693092" cy="369332"/>
          </a:xfrm>
          <a:prstGeom prst="rect">
            <a:avLst/>
          </a:prstGeom>
          <a:solidFill>
            <a:schemeClr val="bg1"/>
          </a:solidFill>
          <a:ln>
            <a:solidFill>
              <a:schemeClr val="tx1"/>
            </a:solidFill>
          </a:ln>
        </p:spPr>
        <p:txBody>
          <a:bodyPr wrap="none" rtlCol="0">
            <a:spAutoFit/>
          </a:bodyPr>
          <a:lstStyle/>
          <a:p>
            <a:r>
              <a:rPr kumimoji="1" lang="en-US" altLang="ja-JP" dirty="0" smtClean="0"/>
              <a:t>Jaw block piece</a:t>
            </a:r>
            <a:endParaRPr kumimoji="1" lang="ja-JP" altLang="en-US" dirty="0"/>
          </a:p>
        </p:txBody>
      </p:sp>
      <p:sp>
        <p:nvSpPr>
          <p:cNvPr id="6" name="テキスト ボックス 5"/>
          <p:cNvSpPr txBox="1"/>
          <p:nvPr/>
        </p:nvSpPr>
        <p:spPr>
          <a:xfrm>
            <a:off x="5653199" y="1619128"/>
            <a:ext cx="1872702" cy="369332"/>
          </a:xfrm>
          <a:prstGeom prst="rect">
            <a:avLst/>
          </a:prstGeom>
          <a:noFill/>
          <a:ln>
            <a:solidFill>
              <a:schemeClr val="tx1"/>
            </a:solidFill>
          </a:ln>
        </p:spPr>
        <p:txBody>
          <a:bodyPr wrap="square" rtlCol="0">
            <a:spAutoFit/>
          </a:bodyPr>
          <a:lstStyle/>
          <a:p>
            <a:r>
              <a:rPr kumimoji="1" lang="en-US" altLang="ja-JP" dirty="0" smtClean="0"/>
              <a:t>Collimator duct</a:t>
            </a:r>
            <a:endParaRPr kumimoji="1" lang="ja-JP" altLang="en-US" dirty="0"/>
          </a:p>
        </p:txBody>
      </p:sp>
      <p:sp>
        <p:nvSpPr>
          <p:cNvPr id="8" name="テキスト ボックス 7"/>
          <p:cNvSpPr txBox="1"/>
          <p:nvPr/>
        </p:nvSpPr>
        <p:spPr>
          <a:xfrm>
            <a:off x="6658444" y="2411425"/>
            <a:ext cx="1997663" cy="369332"/>
          </a:xfrm>
          <a:prstGeom prst="rect">
            <a:avLst/>
          </a:prstGeom>
          <a:noFill/>
        </p:spPr>
        <p:txBody>
          <a:bodyPr wrap="none" rtlCol="0">
            <a:spAutoFit/>
          </a:bodyPr>
          <a:lstStyle/>
          <a:p>
            <a:r>
              <a:rPr kumimoji="1" lang="en-US" altLang="ja-JP" dirty="0" smtClean="0"/>
              <a:t>Jaw-2 behind jaw-1</a:t>
            </a:r>
            <a:endParaRPr kumimoji="1" lang="ja-JP" altLang="en-US" dirty="0"/>
          </a:p>
        </p:txBody>
      </p:sp>
      <p:sp>
        <p:nvSpPr>
          <p:cNvPr id="11" name="テキスト ボックス 10"/>
          <p:cNvSpPr txBox="1"/>
          <p:nvPr/>
        </p:nvSpPr>
        <p:spPr>
          <a:xfrm>
            <a:off x="4572995" y="4509405"/>
            <a:ext cx="720069" cy="369332"/>
          </a:xfrm>
          <a:prstGeom prst="rect">
            <a:avLst/>
          </a:prstGeom>
          <a:noFill/>
        </p:spPr>
        <p:txBody>
          <a:bodyPr wrap="none" rtlCol="0">
            <a:spAutoFit/>
          </a:bodyPr>
          <a:lstStyle/>
          <a:p>
            <a:r>
              <a:rPr kumimoji="1" lang="en-US" altLang="ja-JP" dirty="0" smtClean="0"/>
              <a:t>Jaw-1</a:t>
            </a:r>
            <a:endParaRPr kumimoji="1" lang="ja-JP" altLang="en-US" dirty="0"/>
          </a:p>
        </p:txBody>
      </p:sp>
      <p:cxnSp>
        <p:nvCxnSpPr>
          <p:cNvPr id="10" name="直線矢印コネクタ 9"/>
          <p:cNvCxnSpPr/>
          <p:nvPr/>
        </p:nvCxnSpPr>
        <p:spPr>
          <a:xfrm>
            <a:off x="5293064" y="4694071"/>
            <a:ext cx="79229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6392524" y="2934008"/>
            <a:ext cx="989323" cy="15753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528330" y="2956226"/>
            <a:ext cx="379465" cy="32872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2877514" y="3140892"/>
            <a:ext cx="420143" cy="72027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187525" y="2596091"/>
            <a:ext cx="349776" cy="369332"/>
          </a:xfrm>
          <a:prstGeom prst="rect">
            <a:avLst/>
          </a:prstGeom>
          <a:solidFill>
            <a:schemeClr val="bg1"/>
          </a:solidFill>
          <a:ln>
            <a:solidFill>
              <a:schemeClr val="tx1"/>
            </a:solidFill>
          </a:ln>
        </p:spPr>
        <p:txBody>
          <a:bodyPr wrap="none" rtlCol="0">
            <a:spAutoFit/>
          </a:bodyPr>
          <a:lstStyle/>
          <a:p>
            <a:r>
              <a:rPr kumimoji="1" lang="en-US" altLang="ja-JP" dirty="0" smtClean="0"/>
              <a:t>Ti</a:t>
            </a:r>
            <a:endParaRPr kumimoji="1" lang="ja-JP" altLang="en-US" dirty="0"/>
          </a:p>
        </p:txBody>
      </p:sp>
      <p:sp>
        <p:nvSpPr>
          <p:cNvPr id="18" name="テキスト ボックス 17"/>
          <p:cNvSpPr txBox="1"/>
          <p:nvPr/>
        </p:nvSpPr>
        <p:spPr>
          <a:xfrm>
            <a:off x="3102923" y="2771560"/>
            <a:ext cx="389466" cy="369332"/>
          </a:xfrm>
          <a:prstGeom prst="rect">
            <a:avLst/>
          </a:prstGeom>
          <a:solidFill>
            <a:schemeClr val="bg1"/>
          </a:solidFill>
          <a:ln>
            <a:solidFill>
              <a:schemeClr val="tx1"/>
            </a:solidFill>
          </a:ln>
        </p:spPr>
        <p:txBody>
          <a:bodyPr wrap="none" rtlCol="0">
            <a:spAutoFit/>
          </a:bodyPr>
          <a:lstStyle/>
          <a:p>
            <a:r>
              <a:rPr kumimoji="1" lang="en-US" altLang="ja-JP" dirty="0" smtClean="0"/>
              <a:t>Ta</a:t>
            </a:r>
            <a:endParaRPr kumimoji="1" lang="ja-JP" altLang="en-US" dirty="0"/>
          </a:p>
        </p:txBody>
      </p:sp>
      <p:sp>
        <p:nvSpPr>
          <p:cNvPr id="5" name="テキスト ボックス 4"/>
          <p:cNvSpPr txBox="1"/>
          <p:nvPr/>
        </p:nvSpPr>
        <p:spPr>
          <a:xfrm>
            <a:off x="6085361" y="662471"/>
            <a:ext cx="2759282" cy="461665"/>
          </a:xfrm>
          <a:prstGeom prst="rect">
            <a:avLst/>
          </a:prstGeom>
          <a:noFill/>
          <a:ln>
            <a:solidFill>
              <a:schemeClr val="tx1"/>
            </a:solidFill>
          </a:ln>
        </p:spPr>
        <p:txBody>
          <a:bodyPr wrap="none" rtlCol="0">
            <a:spAutoFit/>
          </a:bodyPr>
          <a:lstStyle/>
          <a:p>
            <a:r>
              <a:rPr kumimoji="1" lang="en-US" altLang="ja-JP" sz="1200" b="1" dirty="0" smtClean="0"/>
              <a:t>Notice:</a:t>
            </a:r>
          </a:p>
          <a:p>
            <a:r>
              <a:rPr kumimoji="1" lang="en-US" altLang="ja-JP" sz="1200" dirty="0" smtClean="0"/>
              <a:t>We also used tungsten in MR collimators </a:t>
            </a:r>
            <a:endParaRPr kumimoji="1" lang="ja-JP" altLang="en-US" sz="1200" dirty="0"/>
          </a:p>
        </p:txBody>
      </p:sp>
    </p:spTree>
    <p:extLst>
      <p:ext uri="{BB962C8B-B14F-4D97-AF65-F5344CB8AC3E}">
        <p14:creationId xmlns:p14="http://schemas.microsoft.com/office/powerpoint/2010/main" val="267452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120" y="115758"/>
            <a:ext cx="7220246" cy="584775"/>
          </a:xfrm>
          <a:prstGeom prst="rect">
            <a:avLst/>
          </a:prstGeom>
          <a:noFill/>
        </p:spPr>
        <p:txBody>
          <a:bodyPr wrap="none" rtlCol="0">
            <a:spAutoFit/>
          </a:bodyPr>
          <a:lstStyle/>
          <a:p>
            <a:r>
              <a:rPr kumimoji="1" lang="en-US" altLang="ja-JP" sz="3200" b="1" dirty="0" smtClean="0"/>
              <a:t>Tensile Strength of HIP between Ti and Ta</a:t>
            </a:r>
            <a:endParaRPr kumimoji="1" lang="ja-JP" altLang="en-US"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90" y="4833069"/>
            <a:ext cx="345948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4860902" y="5822824"/>
            <a:ext cx="1094915" cy="369332"/>
          </a:xfrm>
          <a:prstGeom prst="rect">
            <a:avLst/>
          </a:prstGeom>
          <a:noFill/>
        </p:spPr>
        <p:txBody>
          <a:bodyPr wrap="none" rtlCol="0">
            <a:spAutoFit/>
          </a:bodyPr>
          <a:lstStyle/>
          <a:p>
            <a:r>
              <a:rPr kumimoji="1" lang="en-US" altLang="ja-JP" dirty="0"/>
              <a:t>t</a:t>
            </a:r>
            <a:r>
              <a:rPr kumimoji="1" lang="en-US" altLang="ja-JP" dirty="0" smtClean="0"/>
              <a:t>est piece</a:t>
            </a:r>
            <a:endParaRPr kumimoji="1" lang="ja-JP" altLang="en-US" dirty="0"/>
          </a:p>
        </p:txBody>
      </p:sp>
      <p:sp>
        <p:nvSpPr>
          <p:cNvPr id="6" name="右矢印 5"/>
          <p:cNvSpPr/>
          <p:nvPr/>
        </p:nvSpPr>
        <p:spPr>
          <a:xfrm flipH="1">
            <a:off x="4398765" y="5875467"/>
            <a:ext cx="390110" cy="328720"/>
          </a:xfrm>
          <a:prstGeom prst="rightArrow">
            <a:avLst/>
          </a:pr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763071" y="836028"/>
            <a:ext cx="7699181" cy="4226833"/>
            <a:chOff x="827390" y="836028"/>
            <a:chExt cx="7699181" cy="4226833"/>
          </a:xfrm>
        </p:grpSpPr>
        <p:pic>
          <p:nvPicPr>
            <p:cNvPr id="4" name="Picture 3" descr="C:\Users\M. J. Shir\Pictures\引っ張り試験図.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390" y="836028"/>
              <a:ext cx="7699181" cy="422683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852524" y="4509405"/>
              <a:ext cx="702436" cy="338554"/>
            </a:xfrm>
            <a:prstGeom prst="rect">
              <a:avLst/>
            </a:prstGeom>
            <a:noFill/>
          </p:spPr>
          <p:txBody>
            <a:bodyPr wrap="none" rtlCol="0">
              <a:spAutoFit/>
            </a:bodyPr>
            <a:lstStyle/>
            <a:p>
              <a:r>
                <a:rPr lang="en-US" altLang="ja-JP" sz="1600" dirty="0"/>
                <a:t>405</a:t>
              </a:r>
              <a:r>
                <a:rPr lang="ja-JP" altLang="en-US" sz="1600" dirty="0"/>
                <a:t>℃</a:t>
              </a:r>
              <a:endParaRPr kumimoji="1" lang="ja-JP" altLang="en-US" sz="1600" dirty="0"/>
            </a:p>
          </p:txBody>
        </p:sp>
        <p:sp>
          <p:nvSpPr>
            <p:cNvPr id="7" name="テキスト ボックス 6"/>
            <p:cNvSpPr txBox="1"/>
            <p:nvPr/>
          </p:nvSpPr>
          <p:spPr>
            <a:xfrm>
              <a:off x="3281915" y="879158"/>
              <a:ext cx="762453" cy="276999"/>
            </a:xfrm>
            <a:prstGeom prst="rect">
              <a:avLst/>
            </a:prstGeom>
            <a:noFill/>
          </p:spPr>
          <p:txBody>
            <a:bodyPr wrap="none" rtlCol="0">
              <a:spAutoFit/>
            </a:bodyPr>
            <a:lstStyle/>
            <a:p>
              <a:r>
                <a:rPr kumimoji="1" lang="en-US" altLang="ja-JP" sz="1200" dirty="0" smtClean="0"/>
                <a:t>Tantalum</a:t>
              </a:r>
              <a:endParaRPr kumimoji="1" lang="ja-JP" altLang="en-US" sz="1200" dirty="0"/>
            </a:p>
          </p:txBody>
        </p:sp>
        <p:sp>
          <p:nvSpPr>
            <p:cNvPr id="11" name="テキスト ボックス 10"/>
            <p:cNvSpPr txBox="1"/>
            <p:nvPr/>
          </p:nvSpPr>
          <p:spPr>
            <a:xfrm>
              <a:off x="1870272" y="2195915"/>
              <a:ext cx="737446" cy="276999"/>
            </a:xfrm>
            <a:prstGeom prst="rect">
              <a:avLst/>
            </a:prstGeom>
            <a:noFill/>
          </p:spPr>
          <p:txBody>
            <a:bodyPr wrap="none" rtlCol="0">
              <a:spAutoFit/>
            </a:bodyPr>
            <a:lstStyle/>
            <a:p>
              <a:r>
                <a:rPr kumimoji="1" lang="en-US" altLang="ja-JP" sz="1200" dirty="0" smtClean="0"/>
                <a:t>Titanium</a:t>
              </a:r>
              <a:endParaRPr kumimoji="1" lang="ja-JP" altLang="en-US" sz="1200" dirty="0"/>
            </a:p>
          </p:txBody>
        </p:sp>
        <p:sp>
          <p:nvSpPr>
            <p:cNvPr id="12" name="テキスト ボックス 11"/>
            <p:cNvSpPr txBox="1"/>
            <p:nvPr/>
          </p:nvSpPr>
          <p:spPr>
            <a:xfrm>
              <a:off x="7387454" y="2170037"/>
              <a:ext cx="737446" cy="276999"/>
            </a:xfrm>
            <a:prstGeom prst="rect">
              <a:avLst/>
            </a:prstGeom>
            <a:noFill/>
          </p:spPr>
          <p:txBody>
            <a:bodyPr wrap="none" rtlCol="0">
              <a:spAutoFit/>
            </a:bodyPr>
            <a:lstStyle/>
            <a:p>
              <a:r>
                <a:rPr kumimoji="1" lang="en-US" altLang="ja-JP" sz="1200" dirty="0" smtClean="0"/>
                <a:t>Titanium</a:t>
              </a:r>
              <a:endParaRPr kumimoji="1" lang="ja-JP" altLang="en-US" sz="1200" dirty="0"/>
            </a:p>
          </p:txBody>
        </p:sp>
        <p:sp>
          <p:nvSpPr>
            <p:cNvPr id="13" name="テキスト ボックス 12"/>
            <p:cNvSpPr txBox="1"/>
            <p:nvPr/>
          </p:nvSpPr>
          <p:spPr>
            <a:xfrm>
              <a:off x="3276308" y="3440109"/>
              <a:ext cx="1129155" cy="276999"/>
            </a:xfrm>
            <a:prstGeom prst="rect">
              <a:avLst/>
            </a:prstGeom>
            <a:noFill/>
          </p:spPr>
          <p:txBody>
            <a:bodyPr wrap="none" rtlCol="0">
              <a:spAutoFit/>
            </a:bodyPr>
            <a:lstStyle/>
            <a:p>
              <a:r>
                <a:rPr kumimoji="1" lang="en-US" altLang="ja-JP" sz="1200" dirty="0" smtClean="0"/>
                <a:t>Thermo couple</a:t>
              </a:r>
              <a:endParaRPr kumimoji="1" lang="ja-JP" altLang="en-US" sz="1200" dirty="0"/>
            </a:p>
          </p:txBody>
        </p:sp>
      </p:grpSp>
      <p:sp>
        <p:nvSpPr>
          <p:cNvPr id="9" name="テキスト ボックス 8"/>
          <p:cNvSpPr txBox="1"/>
          <p:nvPr/>
        </p:nvSpPr>
        <p:spPr>
          <a:xfrm>
            <a:off x="6229415" y="5373729"/>
            <a:ext cx="2448918" cy="646331"/>
          </a:xfrm>
          <a:prstGeom prst="rect">
            <a:avLst/>
          </a:prstGeom>
          <a:noFill/>
          <a:ln>
            <a:solidFill>
              <a:schemeClr val="tx1"/>
            </a:solidFill>
          </a:ln>
        </p:spPr>
        <p:txBody>
          <a:bodyPr wrap="square" rtlCol="0">
            <a:spAutoFit/>
          </a:bodyPr>
          <a:lstStyle/>
          <a:p>
            <a:r>
              <a:rPr kumimoji="1" lang="en-US" altLang="ja-JP" dirty="0" smtClean="0"/>
              <a:t>Test pieces are made of the jaw sample.</a:t>
            </a:r>
            <a:endParaRPr kumimoji="1" lang="ja-JP" altLang="en-US" dirty="0"/>
          </a:p>
        </p:txBody>
      </p:sp>
      <p:sp>
        <p:nvSpPr>
          <p:cNvPr id="10" name="テキスト ボックス 9"/>
          <p:cNvSpPr txBox="1"/>
          <p:nvPr/>
        </p:nvSpPr>
        <p:spPr>
          <a:xfrm>
            <a:off x="3598822" y="6382107"/>
            <a:ext cx="2895793" cy="369332"/>
          </a:xfrm>
          <a:prstGeom prst="rect">
            <a:avLst/>
          </a:prstGeom>
          <a:noFill/>
        </p:spPr>
        <p:txBody>
          <a:bodyPr wrap="none" rtlCol="0">
            <a:spAutoFit/>
          </a:bodyPr>
          <a:lstStyle/>
          <a:p>
            <a:r>
              <a:rPr kumimoji="1" lang="en-US" altLang="ja-JP" dirty="0"/>
              <a:t>c</a:t>
            </a:r>
            <a:r>
              <a:rPr kumimoji="1" lang="en-US" altLang="ja-JP" dirty="0" smtClean="0"/>
              <a:t>ut to the specified diameter</a:t>
            </a:r>
            <a:endParaRPr kumimoji="1" lang="ja-JP" altLang="en-US" dirty="0"/>
          </a:p>
        </p:txBody>
      </p:sp>
      <p:cxnSp>
        <p:nvCxnSpPr>
          <p:cNvPr id="15" name="直線矢印コネクタ 14"/>
          <p:cNvCxnSpPr/>
          <p:nvPr/>
        </p:nvCxnSpPr>
        <p:spPr>
          <a:xfrm flipH="1" flipV="1">
            <a:off x="3348335" y="6310080"/>
            <a:ext cx="250487" cy="2566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564416" y="4757823"/>
            <a:ext cx="1728648" cy="461665"/>
          </a:xfrm>
          <a:prstGeom prst="rect">
            <a:avLst/>
          </a:prstGeom>
          <a:solidFill>
            <a:schemeClr val="bg1"/>
          </a:solidFill>
        </p:spPr>
        <p:txBody>
          <a:bodyPr wrap="square" rtlCol="0">
            <a:spAutoFit/>
          </a:bodyPr>
          <a:lstStyle/>
          <a:p>
            <a:r>
              <a:rPr kumimoji="1" lang="en-US" altLang="ja-JP" sz="1200" dirty="0" smtClean="0"/>
              <a:t>Higher than TIG welding at the duct making</a:t>
            </a:r>
            <a:endParaRPr kumimoji="1" lang="ja-JP" altLang="en-US" sz="1200" dirty="0"/>
          </a:p>
        </p:txBody>
      </p:sp>
    </p:spTree>
    <p:extLst>
      <p:ext uri="{BB962C8B-B14F-4D97-AF65-F5344CB8AC3E}">
        <p14:creationId xmlns:p14="http://schemas.microsoft.com/office/powerpoint/2010/main" val="1758684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3131</TotalTime>
  <Words>1283</Words>
  <Application>Microsoft Office PowerPoint</Application>
  <PresentationFormat>ユーザー設定</PresentationFormat>
  <Paragraphs>266</Paragraphs>
  <Slides>23</Slides>
  <Notes>2</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Structure and Operation of the Collimator System in J-PARC 3-50BT Line</vt:lpstr>
      <vt:lpstr>PowerPoint プレゼンテーション</vt:lpstr>
      <vt:lpstr>3-50 Beam Transport Line</vt:lpstr>
      <vt:lpstr>PowerPoint プレゼンテーション</vt:lpstr>
      <vt:lpstr>Optics of Collimator System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Collimator in J-PARC 3-50BT</dc:title>
  <dc:subject/>
  <dc:creator/>
  <cp:keywords/>
  <dc:description/>
  <cp:lastModifiedBy>M. J. Shir</cp:lastModifiedBy>
  <cp:revision>239</cp:revision>
  <cp:lastPrinted>2014-05-09T13:43:29Z</cp:lastPrinted>
  <dcterms:modified xsi:type="dcterms:W3CDTF">2014-05-13T10:00:43Z</dcterms:modified>
  <cp:category/>
</cp:coreProperties>
</file>