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avi" ContentType="video/x-msvideo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sldIdLst>
    <p:sldId id="257" r:id="rId2"/>
    <p:sldId id="259" r:id="rId3"/>
    <p:sldId id="29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302" r:id="rId12"/>
    <p:sldId id="300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304" r:id="rId28"/>
    <p:sldId id="294" r:id="rId29"/>
    <p:sldId id="295" r:id="rId30"/>
    <p:sldId id="296" r:id="rId31"/>
    <p:sldId id="297" r:id="rId32"/>
    <p:sldId id="298" r:id="rId33"/>
    <p:sldId id="30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9" r:id="rId43"/>
    <p:sldId id="303" r:id="rId44"/>
    <p:sldId id="261" r:id="rId45"/>
    <p:sldId id="25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BBE"/>
    <a:srgbClr val="104282"/>
    <a:srgbClr val="0B387C"/>
    <a:srgbClr val="0055A0"/>
    <a:srgbClr val="0C377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42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c\cbracco\Desktop\TCDI_AutoToo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c\cbracco\Desktop\TCDI_AutoToo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c\cbracco\Desktop\TCDI_AutoTool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cern.ch\dfs\Workspaces\c\cbracco\Talks_LHC\ESS_Workshop\Copy%20of%20TCDI_validation_28Mar12-withAnalysis_cleaned%20(2)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cern.ch\dfs\Workspaces\c\cbracco\Talks_LHC\ESS_Workshop\Copy%20of%20TCDI_validation_28Mar12-withAnalysis_cleaned%20(2)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cern.ch\dfs\Users\f\fmaciari\Desktop\Carbon%20Conference\Confronto%20material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plotArea>
      <c:layout>
        <c:manualLayout>
          <c:layoutTarget val="inner"/>
          <c:xMode val="edge"/>
          <c:yMode val="edge"/>
          <c:x val="6.3857108046058014E-2"/>
          <c:y val="3.9310928181399939E-2"/>
          <c:w val="0.90603806655040664"/>
          <c:h val="0.78518118903034029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Sheet1!$B$67:$B$79</c:f>
              <c:numCache>
                <c:formatCode>General</c:formatCode>
                <c:ptCount val="13"/>
                <c:pt idx="0">
                  <c:v>-0.51</c:v>
                </c:pt>
                <c:pt idx="1">
                  <c:v>-1.01</c:v>
                </c:pt>
                <c:pt idx="2">
                  <c:v>-1.51</c:v>
                </c:pt>
                <c:pt idx="3">
                  <c:v>-2.0099999999999998</c:v>
                </c:pt>
                <c:pt idx="4">
                  <c:v>-2.5099999999999998</c:v>
                </c:pt>
                <c:pt idx="5">
                  <c:v>-3.01</c:v>
                </c:pt>
                <c:pt idx="6">
                  <c:v>-3.51</c:v>
                </c:pt>
                <c:pt idx="7">
                  <c:v>-1.0000000000000023E-2</c:v>
                </c:pt>
                <c:pt idx="8">
                  <c:v>0.49000000000000027</c:v>
                </c:pt>
                <c:pt idx="9">
                  <c:v>0.99</c:v>
                </c:pt>
                <c:pt idx="10">
                  <c:v>1.49</c:v>
                </c:pt>
                <c:pt idx="11">
                  <c:v>1.9900000000000002</c:v>
                </c:pt>
                <c:pt idx="12">
                  <c:v>2.4899999999999998</c:v>
                </c:pt>
              </c:numCache>
            </c:numRef>
          </c:xVal>
          <c:yVal>
            <c:numRef>
              <c:f>Sheet1!$D$67:$D$74</c:f>
              <c:numCache>
                <c:formatCode>General</c:formatCode>
                <c:ptCount val="8"/>
                <c:pt idx="0">
                  <c:v>0.26</c:v>
                </c:pt>
                <c:pt idx="1">
                  <c:v>0.6500000000000008</c:v>
                </c:pt>
                <c:pt idx="2">
                  <c:v>1.170000000000001</c:v>
                </c:pt>
                <c:pt idx="3">
                  <c:v>3.25</c:v>
                </c:pt>
                <c:pt idx="4">
                  <c:v>6.5</c:v>
                </c:pt>
                <c:pt idx="5">
                  <c:v>8.7100000000000009</c:v>
                </c:pt>
                <c:pt idx="6">
                  <c:v>13.39</c:v>
                </c:pt>
                <c:pt idx="7">
                  <c:v>0.26</c:v>
                </c:pt>
              </c:numCache>
            </c:numRef>
          </c:yVal>
        </c:ser>
        <c:axId val="60541952"/>
        <c:axId val="66401792"/>
      </c:scatterChart>
      <c:valAx>
        <c:axId val="60541952"/>
        <c:scaling>
          <c:orientation val="minMax"/>
          <c:max val="4"/>
        </c:scaling>
        <c:axPos val="b"/>
        <c:majorGridlines>
          <c:spPr>
            <a:ln w="12700"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Jaw </a:t>
                </a:r>
                <a:r>
                  <a:rPr lang="en-US" sz="1400" dirty="0" smtClean="0"/>
                  <a:t>position </a:t>
                </a:r>
                <a:r>
                  <a:rPr lang="en-US" sz="1400" dirty="0"/>
                  <a:t>[sigma]</a:t>
                </a:r>
              </a:p>
            </c:rich>
          </c:tx>
          <c:layout>
            <c:manualLayout>
              <c:xMode val="edge"/>
              <c:yMode val="edge"/>
              <c:x val="0.37127271935509187"/>
              <c:y val="0.90277720440674969"/>
            </c:manualLayout>
          </c:layout>
        </c:title>
        <c:numFmt formatCode="General" sourceLinked="1"/>
        <c:tickLblPos val="nextTo"/>
        <c:crossAx val="66401792"/>
        <c:crosses val="autoZero"/>
        <c:crossBetween val="midCat"/>
      </c:valAx>
      <c:valAx>
        <c:axId val="66401792"/>
        <c:scaling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BLM [mGy]</a:t>
                </a:r>
              </a:p>
            </c:rich>
          </c:tx>
          <c:layout>
            <c:manualLayout>
              <c:xMode val="edge"/>
              <c:yMode val="edge"/>
              <c:x val="9.3214019388516162E-3"/>
              <c:y val="0.31435103373118378"/>
            </c:manualLayout>
          </c:layout>
        </c:title>
        <c:numFmt formatCode="General" sourceLinked="1"/>
        <c:tickLblPos val="nextTo"/>
        <c:crossAx val="60541952"/>
        <c:crosses val="autoZero"/>
        <c:crossBetween val="midCat"/>
      </c:valAx>
      <c:spPr>
        <a:noFill/>
        <a:ln>
          <a:solidFill>
            <a:schemeClr val="tx1">
              <a:lumMod val="85000"/>
              <a:lumOff val="15000"/>
            </a:schemeClr>
          </a:solidFill>
        </a:ln>
      </c:spPr>
    </c:plotArea>
    <c:plotVisOnly val="1"/>
    <c:dispBlanksAs val="gap"/>
  </c:chart>
  <c:spPr>
    <a:solidFill>
      <a:schemeClr val="bg1"/>
    </a:solidFill>
    <a:effectLst>
      <a:outerShdw blurRad="50800" dist="38100" dir="13500000" algn="br" rotWithShape="0">
        <a:prstClr val="black">
          <a:alpha val="40000"/>
        </a:prstClr>
      </a:outerShdw>
    </a:effectLst>
  </c:spPr>
  <c:txPr>
    <a:bodyPr/>
    <a:lstStyle/>
    <a:p>
      <a:pPr>
        <a:defRPr sz="105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plotArea>
      <c:layout>
        <c:manualLayout>
          <c:layoutTarget val="inner"/>
          <c:xMode val="edge"/>
          <c:yMode val="edge"/>
          <c:x val="6.8517894446039077E-2"/>
          <c:y val="3.9310928181399911E-2"/>
          <c:w val="0.90137742758249462"/>
          <c:h val="0.8008639623871787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Sheet1!$B$67:$B$79</c:f>
              <c:numCache>
                <c:formatCode>General</c:formatCode>
                <c:ptCount val="13"/>
                <c:pt idx="0">
                  <c:v>-0.51</c:v>
                </c:pt>
                <c:pt idx="1">
                  <c:v>-1.01</c:v>
                </c:pt>
                <c:pt idx="2">
                  <c:v>-1.51</c:v>
                </c:pt>
                <c:pt idx="3">
                  <c:v>-2.0099999999999998</c:v>
                </c:pt>
                <c:pt idx="4">
                  <c:v>-2.5099999999999998</c:v>
                </c:pt>
                <c:pt idx="5">
                  <c:v>-3.01</c:v>
                </c:pt>
                <c:pt idx="6">
                  <c:v>-3.51</c:v>
                </c:pt>
                <c:pt idx="7">
                  <c:v>-1.0000000000000019E-2</c:v>
                </c:pt>
                <c:pt idx="8">
                  <c:v>0.49000000000000027</c:v>
                </c:pt>
                <c:pt idx="9">
                  <c:v>0.99</c:v>
                </c:pt>
                <c:pt idx="10">
                  <c:v>1.49</c:v>
                </c:pt>
                <c:pt idx="11">
                  <c:v>1.9900000000000011</c:v>
                </c:pt>
                <c:pt idx="12">
                  <c:v>2.4899999999999998</c:v>
                </c:pt>
              </c:numCache>
            </c:numRef>
          </c:xVal>
          <c:yVal>
            <c:numRef>
              <c:f>Sheet1!$D$67:$D$79</c:f>
              <c:numCache>
                <c:formatCode>General</c:formatCode>
                <c:ptCount val="13"/>
                <c:pt idx="0">
                  <c:v>0.26</c:v>
                </c:pt>
                <c:pt idx="1">
                  <c:v>0.6500000000000008</c:v>
                </c:pt>
                <c:pt idx="2">
                  <c:v>1.170000000000001</c:v>
                </c:pt>
                <c:pt idx="3">
                  <c:v>3.25</c:v>
                </c:pt>
                <c:pt idx="4">
                  <c:v>6.5</c:v>
                </c:pt>
                <c:pt idx="5">
                  <c:v>8.7100000000000009</c:v>
                </c:pt>
                <c:pt idx="6">
                  <c:v>13.39</c:v>
                </c:pt>
                <c:pt idx="7">
                  <c:v>0.26</c:v>
                </c:pt>
                <c:pt idx="8">
                  <c:v>0.39000000000000035</c:v>
                </c:pt>
                <c:pt idx="9">
                  <c:v>1.56</c:v>
                </c:pt>
                <c:pt idx="10">
                  <c:v>2.4699999999999998</c:v>
                </c:pt>
                <c:pt idx="11">
                  <c:v>6.37</c:v>
                </c:pt>
                <c:pt idx="12">
                  <c:v>9.1</c:v>
                </c:pt>
              </c:numCache>
            </c:numRef>
          </c:yVal>
        </c:ser>
        <c:axId val="66460288"/>
        <c:axId val="66466944"/>
      </c:scatterChart>
      <c:valAx>
        <c:axId val="66460288"/>
        <c:scaling>
          <c:orientation val="minMax"/>
          <c:max val="4"/>
        </c:scaling>
        <c:axPos val="b"/>
        <c:majorGridlines>
          <c:spPr>
            <a:ln w="12700"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Jaw </a:t>
                </a:r>
                <a:r>
                  <a:rPr lang="en-US" sz="1400" dirty="0" smtClean="0"/>
                  <a:t>position </a:t>
                </a:r>
                <a:r>
                  <a:rPr lang="en-US" sz="1400" dirty="0"/>
                  <a:t>[sigma]</a:t>
                </a:r>
              </a:p>
            </c:rich>
          </c:tx>
          <c:layout>
            <c:manualLayout>
              <c:xMode val="edge"/>
              <c:yMode val="edge"/>
              <c:x val="0.38856745214834121"/>
              <c:y val="0.90277712781058861"/>
            </c:manualLayout>
          </c:layout>
        </c:title>
        <c:numFmt formatCode="General" sourceLinked="1"/>
        <c:tickLblPos val="nextTo"/>
        <c:crossAx val="66466944"/>
        <c:crosses val="autoZero"/>
        <c:crossBetween val="midCat"/>
      </c:valAx>
      <c:valAx>
        <c:axId val="66466944"/>
        <c:scaling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BLM [mGy]</a:t>
                </a:r>
              </a:p>
            </c:rich>
          </c:tx>
          <c:layout>
            <c:manualLayout>
              <c:xMode val="edge"/>
              <c:yMode val="edge"/>
              <c:x val="1.5473887814313362E-2"/>
              <c:y val="0.31435103945340181"/>
            </c:manualLayout>
          </c:layout>
        </c:title>
        <c:numFmt formatCode="General" sourceLinked="1"/>
        <c:tickLblPos val="nextTo"/>
        <c:crossAx val="66460288"/>
        <c:crosses val="autoZero"/>
        <c:crossBetween val="midCat"/>
      </c:valAx>
      <c:spPr>
        <a:noFill/>
        <a:ln>
          <a:solidFill>
            <a:schemeClr val="tx1">
              <a:lumMod val="85000"/>
              <a:lumOff val="15000"/>
            </a:schemeClr>
          </a:solidFill>
        </a:ln>
      </c:spPr>
    </c:plotArea>
    <c:plotVisOnly val="1"/>
    <c:dispBlanksAs val="gap"/>
  </c:chart>
  <c:spPr>
    <a:solidFill>
      <a:schemeClr val="bg1"/>
    </a:solidFill>
    <a:effectLst>
      <a:outerShdw blurRad="50800" dist="38100" dir="13500000" algn="br" rotWithShape="0">
        <a:prstClr val="black">
          <a:alpha val="40000"/>
        </a:prstClr>
      </a:outerShdw>
    </a:effectLst>
  </c:spPr>
  <c:txPr>
    <a:bodyPr/>
    <a:lstStyle/>
    <a:p>
      <a:pPr>
        <a:defRPr sz="105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plotArea>
      <c:layout>
        <c:manualLayout>
          <c:layoutTarget val="inner"/>
          <c:xMode val="edge"/>
          <c:yMode val="edge"/>
          <c:x val="6.8517894446039077E-2"/>
          <c:y val="3.9310928181399911E-2"/>
          <c:w val="0.90137742758249462"/>
          <c:h val="0.81572230951533509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trendline>
            <c:trendlineType val="poly"/>
            <c:order val="2"/>
            <c:dispEq val="1"/>
            <c:trendlineLbl>
              <c:layout>
                <c:manualLayout>
                  <c:x val="0.18587434051938392"/>
                  <c:y val="-0.24712223490588839"/>
                </c:manualLayout>
              </c:layout>
              <c:numFmt formatCode="General" sourceLinked="0"/>
            </c:trendlineLbl>
          </c:trendline>
          <c:xVal>
            <c:numRef>
              <c:f>Sheet1!$B$67:$B$79</c:f>
              <c:numCache>
                <c:formatCode>General</c:formatCode>
                <c:ptCount val="13"/>
                <c:pt idx="0">
                  <c:v>-0.51</c:v>
                </c:pt>
                <c:pt idx="1">
                  <c:v>-1.01</c:v>
                </c:pt>
                <c:pt idx="2">
                  <c:v>-1.51</c:v>
                </c:pt>
                <c:pt idx="3">
                  <c:v>-2.0099999999999998</c:v>
                </c:pt>
                <c:pt idx="4">
                  <c:v>-2.5099999999999998</c:v>
                </c:pt>
                <c:pt idx="5">
                  <c:v>-3.01</c:v>
                </c:pt>
                <c:pt idx="6">
                  <c:v>-3.51</c:v>
                </c:pt>
                <c:pt idx="7">
                  <c:v>-1.0000000000000019E-2</c:v>
                </c:pt>
                <c:pt idx="8">
                  <c:v>0.49000000000000027</c:v>
                </c:pt>
                <c:pt idx="9">
                  <c:v>0.99</c:v>
                </c:pt>
                <c:pt idx="10">
                  <c:v>1.49</c:v>
                </c:pt>
                <c:pt idx="11">
                  <c:v>1.9900000000000011</c:v>
                </c:pt>
                <c:pt idx="12">
                  <c:v>2.4899999999999998</c:v>
                </c:pt>
              </c:numCache>
            </c:numRef>
          </c:xVal>
          <c:yVal>
            <c:numRef>
              <c:f>Sheet1!$D$67:$D$79</c:f>
              <c:numCache>
                <c:formatCode>General</c:formatCode>
                <c:ptCount val="13"/>
                <c:pt idx="0">
                  <c:v>0.26</c:v>
                </c:pt>
                <c:pt idx="1">
                  <c:v>0.6500000000000008</c:v>
                </c:pt>
                <c:pt idx="2">
                  <c:v>1.170000000000001</c:v>
                </c:pt>
                <c:pt idx="3">
                  <c:v>3.25</c:v>
                </c:pt>
                <c:pt idx="4">
                  <c:v>6.5</c:v>
                </c:pt>
                <c:pt idx="5">
                  <c:v>8.7100000000000009</c:v>
                </c:pt>
                <c:pt idx="6">
                  <c:v>13.39</c:v>
                </c:pt>
                <c:pt idx="7">
                  <c:v>0.26</c:v>
                </c:pt>
                <c:pt idx="8">
                  <c:v>0.39000000000000035</c:v>
                </c:pt>
                <c:pt idx="9">
                  <c:v>1.56</c:v>
                </c:pt>
                <c:pt idx="10">
                  <c:v>2.4699999999999998</c:v>
                </c:pt>
                <c:pt idx="11">
                  <c:v>6.37</c:v>
                </c:pt>
                <c:pt idx="12">
                  <c:v>9.1</c:v>
                </c:pt>
              </c:numCache>
            </c:numRef>
          </c:yVal>
        </c:ser>
        <c:axId val="60443648"/>
        <c:axId val="60486784"/>
      </c:scatterChart>
      <c:valAx>
        <c:axId val="60443648"/>
        <c:scaling>
          <c:orientation val="minMax"/>
          <c:max val="4"/>
        </c:scaling>
        <c:axPos val="b"/>
        <c:majorGridlines>
          <c:spPr>
            <a:ln w="12700"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Jaw </a:t>
                </a:r>
                <a:r>
                  <a:rPr lang="en-US" sz="1400" dirty="0" smtClean="0"/>
                  <a:t>position </a:t>
                </a:r>
                <a:r>
                  <a:rPr lang="en-US" sz="1400" dirty="0"/>
                  <a:t>[sigma]</a:t>
                </a:r>
              </a:p>
            </c:rich>
          </c:tx>
          <c:layout>
            <c:manualLayout>
              <c:xMode val="edge"/>
              <c:yMode val="edge"/>
              <c:x val="0.37976596910295868"/>
              <c:y val="0.90782259621303951"/>
            </c:manualLayout>
          </c:layout>
        </c:title>
        <c:numFmt formatCode="General" sourceLinked="1"/>
        <c:tickLblPos val="nextTo"/>
        <c:crossAx val="60486784"/>
        <c:crosses val="autoZero"/>
        <c:crossBetween val="midCat"/>
      </c:valAx>
      <c:valAx>
        <c:axId val="60486784"/>
        <c:scaling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BLM [mGy]</a:t>
                </a:r>
              </a:p>
            </c:rich>
          </c:tx>
          <c:layout>
            <c:manualLayout>
              <c:xMode val="edge"/>
              <c:yMode val="edge"/>
              <c:x val="1.5473887814313362E-2"/>
              <c:y val="0.31435103945340181"/>
            </c:manualLayout>
          </c:layout>
        </c:title>
        <c:numFmt formatCode="General" sourceLinked="1"/>
        <c:tickLblPos val="nextTo"/>
        <c:crossAx val="60443648"/>
        <c:crosses val="autoZero"/>
        <c:crossBetween val="midCat"/>
      </c:valAx>
      <c:spPr>
        <a:noFill/>
        <a:ln>
          <a:solidFill>
            <a:schemeClr val="tx1">
              <a:lumMod val="85000"/>
              <a:lumOff val="15000"/>
            </a:schemeClr>
          </a:solidFill>
        </a:ln>
      </c:spPr>
    </c:plotArea>
    <c:plotVisOnly val="1"/>
    <c:dispBlanksAs val="gap"/>
  </c:chart>
  <c:spPr>
    <a:solidFill>
      <a:schemeClr val="bg1"/>
    </a:solidFill>
  </c:spPr>
  <c:txPr>
    <a:bodyPr/>
    <a:lstStyle/>
    <a:p>
      <a:pPr>
        <a:defRPr sz="105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4369777548298299"/>
          <c:y val="0.10274314668999707"/>
          <c:w val="0.81787702766662451"/>
          <c:h val="0.7468824730242065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accent6"/>
              </a:solidFill>
            </c:spPr>
          </c:marker>
          <c:errBars>
            <c:errDir val="y"/>
            <c:errBarType val="both"/>
            <c:errValType val="fixedVal"/>
            <c:val val="0"/>
          </c:errBars>
          <c:errBars>
            <c:errDir val="x"/>
            <c:errBarType val="both"/>
            <c:errValType val="cust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xVal>
            <c:numRef>
              <c:f>'TI2'!$C$57:$C$98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180</c:v>
                </c:pt>
                <c:pt idx="4">
                  <c:v>180</c:v>
                </c:pt>
                <c:pt idx="5">
                  <c:v>180</c:v>
                </c:pt>
                <c:pt idx="6">
                  <c:v>180</c:v>
                </c:pt>
                <c:pt idx="8">
                  <c:v>30</c:v>
                </c:pt>
                <c:pt idx="9">
                  <c:v>30</c:v>
                </c:pt>
                <c:pt idx="10">
                  <c:v>30</c:v>
                </c:pt>
                <c:pt idx="11">
                  <c:v>210</c:v>
                </c:pt>
                <c:pt idx="12">
                  <c:v>210</c:v>
                </c:pt>
                <c:pt idx="13">
                  <c:v>210</c:v>
                </c:pt>
                <c:pt idx="15">
                  <c:v>60</c:v>
                </c:pt>
                <c:pt idx="16">
                  <c:v>60</c:v>
                </c:pt>
                <c:pt idx="17">
                  <c:v>60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2">
                  <c:v>90</c:v>
                </c:pt>
                <c:pt idx="23">
                  <c:v>90</c:v>
                </c:pt>
                <c:pt idx="24">
                  <c:v>90</c:v>
                </c:pt>
                <c:pt idx="25">
                  <c:v>270</c:v>
                </c:pt>
                <c:pt idx="26">
                  <c:v>270</c:v>
                </c:pt>
                <c:pt idx="27">
                  <c:v>270</c:v>
                </c:pt>
                <c:pt idx="29">
                  <c:v>150</c:v>
                </c:pt>
                <c:pt idx="30">
                  <c:v>150</c:v>
                </c:pt>
                <c:pt idx="31">
                  <c:v>150</c:v>
                </c:pt>
                <c:pt idx="32">
                  <c:v>330</c:v>
                </c:pt>
                <c:pt idx="33">
                  <c:v>330</c:v>
                </c:pt>
                <c:pt idx="34">
                  <c:v>330</c:v>
                </c:pt>
                <c:pt idx="36">
                  <c:v>120</c:v>
                </c:pt>
                <c:pt idx="37">
                  <c:v>120</c:v>
                </c:pt>
                <c:pt idx="38">
                  <c:v>120</c:v>
                </c:pt>
                <c:pt idx="39">
                  <c:v>300</c:v>
                </c:pt>
                <c:pt idx="40">
                  <c:v>300</c:v>
                </c:pt>
                <c:pt idx="41">
                  <c:v>300</c:v>
                </c:pt>
              </c:numCache>
            </c:numRef>
          </c:xVal>
          <c:yVal>
            <c:numRef>
              <c:f>'TI2'!$N$57:$N$98</c:f>
              <c:numCache>
                <c:formatCode>0.00E+00</c:formatCode>
                <c:ptCount val="42"/>
                <c:pt idx="1">
                  <c:v>4.9714365510636584</c:v>
                </c:pt>
                <c:pt idx="5">
                  <c:v>5.2311332272460218</c:v>
                </c:pt>
                <c:pt idx="9">
                  <c:v>4.8585069281667836</c:v>
                </c:pt>
                <c:pt idx="12">
                  <c:v>4.7925743531001208</c:v>
                </c:pt>
                <c:pt idx="16">
                  <c:v>4.9123692508075054</c:v>
                </c:pt>
                <c:pt idx="19">
                  <c:v>4.8354763695392871</c:v>
                </c:pt>
                <c:pt idx="23">
                  <c:v>4.9193534507092114</c:v>
                </c:pt>
                <c:pt idx="26">
                  <c:v>5.0453759913036471</c:v>
                </c:pt>
                <c:pt idx="30">
                  <c:v>4.7548260755770242</c:v>
                </c:pt>
                <c:pt idx="33">
                  <c:v>4.6767229631027885</c:v>
                </c:pt>
                <c:pt idx="37">
                  <c:v>4.8136921530365484</c:v>
                </c:pt>
                <c:pt idx="40">
                  <c:v>4.8782165050592674</c:v>
                </c:pt>
              </c:numCache>
            </c:numRef>
          </c:yVal>
        </c:ser>
        <c:axId val="70812032"/>
        <c:axId val="70813952"/>
      </c:scatterChart>
      <c:scatterChart>
        <c:scatterStyle val="smoothMarker"/>
        <c:ser>
          <c:idx val="1"/>
          <c:order val="1"/>
          <c:tx>
            <c:v>tolerance</c:v>
          </c:tx>
          <c:marker>
            <c:symbol val="none"/>
          </c:marker>
          <c:dPt>
            <c:idx val="1"/>
            <c:spPr>
              <a:ln w="25400">
                <a:solidFill>
                  <a:srgbClr val="0070C0"/>
                </a:solidFill>
                <a:prstDash val="dash"/>
              </a:ln>
            </c:spPr>
          </c:dPt>
          <c:xVal>
            <c:numRef>
              <c:f>'TI2'!$G$3:$G$4</c:f>
              <c:numCache>
                <c:formatCode>General</c:formatCode>
                <c:ptCount val="2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'TI2'!$J$3:$J$4</c:f>
              <c:numCache>
                <c:formatCode>General</c:formatCode>
                <c:ptCount val="2"/>
                <c:pt idx="0">
                  <c:v>5.9</c:v>
                </c:pt>
                <c:pt idx="1">
                  <c:v>5.9</c:v>
                </c:pt>
              </c:numCache>
            </c:numRef>
          </c:yVal>
          <c:smooth val="1"/>
        </c:ser>
        <c:ser>
          <c:idx val="2"/>
          <c:order val="2"/>
          <c:tx>
            <c:v>Protection aperture</c:v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'TI2'!$G$3:$G$4</c:f>
              <c:numCache>
                <c:formatCode>General</c:formatCode>
                <c:ptCount val="2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'TI2'!$I$3:$I$4</c:f>
              <c:numCache>
                <c:formatCode>General</c:formatCode>
                <c:ptCount val="2"/>
                <c:pt idx="0">
                  <c:v>7</c:v>
                </c:pt>
                <c:pt idx="1">
                  <c:v>7</c:v>
                </c:pt>
              </c:numCache>
            </c:numRef>
          </c:yVal>
          <c:smooth val="1"/>
        </c:ser>
        <c:ser>
          <c:idx val="3"/>
          <c:order val="3"/>
          <c:tx>
            <c:v>setting</c:v>
          </c:tx>
          <c:spPr>
            <a:ln w="25400">
              <a:solidFill>
                <a:srgbClr val="00B050"/>
              </a:solidFill>
              <a:prstDash val="dash"/>
            </a:ln>
          </c:spPr>
          <c:marker>
            <c:symbol val="none"/>
          </c:marker>
          <c:xVal>
            <c:numRef>
              <c:f>'TI2'!$G$3:$G$4</c:f>
              <c:numCache>
                <c:formatCode>General</c:formatCode>
                <c:ptCount val="2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'TI2'!$K$3:$K$4</c:f>
              <c:numCache>
                <c:formatCode>General</c:formatCode>
                <c:ptCount val="2"/>
                <c:pt idx="0">
                  <c:v>4.5</c:v>
                </c:pt>
                <c:pt idx="1">
                  <c:v>4.5</c:v>
                </c:pt>
              </c:numCache>
            </c:numRef>
          </c:yVal>
          <c:smooth val="1"/>
        </c:ser>
        <c:axId val="70812032"/>
        <c:axId val="70813952"/>
      </c:scatterChart>
      <c:valAx>
        <c:axId val="70812032"/>
        <c:scaling>
          <c:orientation val="minMax"/>
          <c:max val="350"/>
          <c:min val="0"/>
        </c:scaling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US" dirty="0" smtClean="0"/>
                  <a:t>Phase advance [</a:t>
                </a:r>
                <a:r>
                  <a:rPr lang="en-US" dirty="0" err="1" smtClean="0"/>
                  <a:t>deg</a:t>
                </a:r>
                <a:r>
                  <a:rPr lang="en-US" dirty="0" smtClean="0"/>
                  <a:t>]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70813952"/>
        <c:crosses val="autoZero"/>
        <c:crossBetween val="midCat"/>
      </c:valAx>
      <c:valAx>
        <c:axId val="70813952"/>
        <c:scaling>
          <c:orientation val="minMax"/>
          <c:max val="10"/>
        </c:scaling>
        <c:axPos val="l"/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US" dirty="0"/>
                  <a:t>Amplitude </a:t>
                </a:r>
                <a:r>
                  <a:rPr lang="en-US" dirty="0" smtClean="0"/>
                  <a:t>[</a:t>
                </a:r>
                <a:r>
                  <a:rPr lang="en-US" dirty="0" smtClean="0">
                    <a:latin typeface="Symbol" panose="05050102010706020507" pitchFamily="18" charset="2"/>
                  </a:rPr>
                  <a:t>s</a:t>
                </a:r>
                <a:r>
                  <a:rPr lang="en-US" dirty="0" smtClean="0"/>
                  <a:t>]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3040316681726337E-2"/>
              <c:y val="0.28507584194655627"/>
            </c:manualLayout>
          </c:layout>
        </c:title>
        <c:numFmt formatCode="#,##0.0" sourceLinked="0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70812032"/>
        <c:crosses val="autoZero"/>
        <c:crossBetween val="midCat"/>
      </c:val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4369777548298299"/>
          <c:y val="0.10274314668999707"/>
          <c:w val="0.81787702766662451"/>
          <c:h val="0.7468824730242065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accent6"/>
              </a:solidFill>
            </c:spPr>
          </c:marker>
          <c:errBars>
            <c:errDir val="y"/>
            <c:errBarType val="both"/>
            <c:errValType val="fixedVal"/>
            <c:val val="0"/>
          </c:errBars>
          <c:errBars>
            <c:errDir val="x"/>
            <c:errBarType val="both"/>
            <c:errValType val="cust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xVal>
            <c:numRef>
              <c:f>'TI2'!$C$57:$C$98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180</c:v>
                </c:pt>
                <c:pt idx="4">
                  <c:v>180</c:v>
                </c:pt>
                <c:pt idx="5">
                  <c:v>180</c:v>
                </c:pt>
                <c:pt idx="6">
                  <c:v>180</c:v>
                </c:pt>
                <c:pt idx="8">
                  <c:v>30</c:v>
                </c:pt>
                <c:pt idx="9">
                  <c:v>30</c:v>
                </c:pt>
                <c:pt idx="10">
                  <c:v>30</c:v>
                </c:pt>
                <c:pt idx="11">
                  <c:v>210</c:v>
                </c:pt>
                <c:pt idx="12">
                  <c:v>210</c:v>
                </c:pt>
                <c:pt idx="13">
                  <c:v>210</c:v>
                </c:pt>
                <c:pt idx="15">
                  <c:v>60</c:v>
                </c:pt>
                <c:pt idx="16">
                  <c:v>60</c:v>
                </c:pt>
                <c:pt idx="17">
                  <c:v>60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2">
                  <c:v>90</c:v>
                </c:pt>
                <c:pt idx="23">
                  <c:v>90</c:v>
                </c:pt>
                <c:pt idx="24">
                  <c:v>90</c:v>
                </c:pt>
                <c:pt idx="25">
                  <c:v>270</c:v>
                </c:pt>
                <c:pt idx="26">
                  <c:v>270</c:v>
                </c:pt>
                <c:pt idx="27">
                  <c:v>270</c:v>
                </c:pt>
                <c:pt idx="29">
                  <c:v>150</c:v>
                </c:pt>
                <c:pt idx="30">
                  <c:v>150</c:v>
                </c:pt>
                <c:pt idx="31">
                  <c:v>150</c:v>
                </c:pt>
                <c:pt idx="32">
                  <c:v>330</c:v>
                </c:pt>
                <c:pt idx="33">
                  <c:v>330</c:v>
                </c:pt>
                <c:pt idx="34">
                  <c:v>330</c:v>
                </c:pt>
                <c:pt idx="36">
                  <c:v>120</c:v>
                </c:pt>
                <c:pt idx="37">
                  <c:v>120</c:v>
                </c:pt>
                <c:pt idx="38">
                  <c:v>120</c:v>
                </c:pt>
                <c:pt idx="39">
                  <c:v>300</c:v>
                </c:pt>
                <c:pt idx="40">
                  <c:v>300</c:v>
                </c:pt>
                <c:pt idx="41">
                  <c:v>300</c:v>
                </c:pt>
              </c:numCache>
            </c:numRef>
          </c:xVal>
          <c:yVal>
            <c:numRef>
              <c:f>'TI2'!$N$57:$N$98</c:f>
              <c:numCache>
                <c:formatCode>0.00E+00</c:formatCode>
                <c:ptCount val="42"/>
                <c:pt idx="1">
                  <c:v>4.9714365510636584</c:v>
                </c:pt>
                <c:pt idx="5">
                  <c:v>5.2311332272460218</c:v>
                </c:pt>
                <c:pt idx="9">
                  <c:v>4.8585069281667836</c:v>
                </c:pt>
                <c:pt idx="12">
                  <c:v>4.7925743531001208</c:v>
                </c:pt>
                <c:pt idx="16">
                  <c:v>4.9123692508075054</c:v>
                </c:pt>
                <c:pt idx="19">
                  <c:v>4.8354763695392871</c:v>
                </c:pt>
                <c:pt idx="23">
                  <c:v>4.9193534507092114</c:v>
                </c:pt>
                <c:pt idx="26">
                  <c:v>5.0453759913036471</c:v>
                </c:pt>
                <c:pt idx="30">
                  <c:v>4.7548260755770242</c:v>
                </c:pt>
                <c:pt idx="33">
                  <c:v>4.6767229631027885</c:v>
                </c:pt>
                <c:pt idx="37">
                  <c:v>4.8136921530365484</c:v>
                </c:pt>
                <c:pt idx="40">
                  <c:v>4.8782165050592674</c:v>
                </c:pt>
              </c:numCache>
            </c:numRef>
          </c:yVal>
        </c:ser>
        <c:axId val="70950272"/>
        <c:axId val="70956544"/>
      </c:scatterChart>
      <c:scatterChart>
        <c:scatterStyle val="smoothMarker"/>
        <c:ser>
          <c:idx val="1"/>
          <c:order val="1"/>
          <c:tx>
            <c:v>tolerance</c:v>
          </c:tx>
          <c:marker>
            <c:symbol val="none"/>
          </c:marker>
          <c:dPt>
            <c:idx val="1"/>
            <c:spPr>
              <a:ln w="25400">
                <a:solidFill>
                  <a:srgbClr val="0070C0"/>
                </a:solidFill>
                <a:prstDash val="dash"/>
              </a:ln>
            </c:spPr>
          </c:dPt>
          <c:xVal>
            <c:numRef>
              <c:f>'TI2'!$G$3:$G$4</c:f>
              <c:numCache>
                <c:formatCode>General</c:formatCode>
                <c:ptCount val="2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'TI2'!$J$3:$J$4</c:f>
              <c:numCache>
                <c:formatCode>General</c:formatCode>
                <c:ptCount val="2"/>
                <c:pt idx="0">
                  <c:v>5.9</c:v>
                </c:pt>
                <c:pt idx="1">
                  <c:v>5.9</c:v>
                </c:pt>
              </c:numCache>
            </c:numRef>
          </c:yVal>
          <c:smooth val="1"/>
        </c:ser>
        <c:ser>
          <c:idx val="2"/>
          <c:order val="2"/>
          <c:tx>
            <c:v>Protection aperture</c:v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'TI2'!$G$3:$G$4</c:f>
              <c:numCache>
                <c:formatCode>General</c:formatCode>
                <c:ptCount val="2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'TI2'!$I$3:$I$4</c:f>
              <c:numCache>
                <c:formatCode>General</c:formatCode>
                <c:ptCount val="2"/>
                <c:pt idx="0">
                  <c:v>7</c:v>
                </c:pt>
                <c:pt idx="1">
                  <c:v>7</c:v>
                </c:pt>
              </c:numCache>
            </c:numRef>
          </c:yVal>
          <c:smooth val="1"/>
        </c:ser>
        <c:ser>
          <c:idx val="3"/>
          <c:order val="3"/>
          <c:tx>
            <c:v>setting</c:v>
          </c:tx>
          <c:spPr>
            <a:ln w="25400">
              <a:solidFill>
                <a:srgbClr val="00B050"/>
              </a:solidFill>
              <a:prstDash val="dash"/>
            </a:ln>
          </c:spPr>
          <c:marker>
            <c:symbol val="none"/>
          </c:marker>
          <c:xVal>
            <c:numRef>
              <c:f>'TI2'!$G$3:$G$4</c:f>
              <c:numCache>
                <c:formatCode>General</c:formatCode>
                <c:ptCount val="2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'TI2'!$K$3:$K$4</c:f>
              <c:numCache>
                <c:formatCode>General</c:formatCode>
                <c:ptCount val="2"/>
                <c:pt idx="0">
                  <c:v>4.5</c:v>
                </c:pt>
                <c:pt idx="1">
                  <c:v>4.5</c:v>
                </c:pt>
              </c:numCache>
            </c:numRef>
          </c:yVal>
          <c:smooth val="1"/>
        </c:ser>
        <c:axId val="70950272"/>
        <c:axId val="70956544"/>
      </c:scatterChart>
      <c:valAx>
        <c:axId val="70950272"/>
        <c:scaling>
          <c:orientation val="minMax"/>
          <c:max val="350"/>
          <c:min val="0"/>
        </c:scaling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US" dirty="0" smtClean="0"/>
                  <a:t>Phase advance [</a:t>
                </a:r>
                <a:r>
                  <a:rPr lang="en-US" dirty="0" err="1" smtClean="0"/>
                  <a:t>deg</a:t>
                </a:r>
                <a:r>
                  <a:rPr lang="en-US" dirty="0" smtClean="0"/>
                  <a:t>]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70956544"/>
        <c:crosses val="autoZero"/>
        <c:crossBetween val="midCat"/>
      </c:valAx>
      <c:valAx>
        <c:axId val="70956544"/>
        <c:scaling>
          <c:orientation val="minMax"/>
          <c:max val="10"/>
        </c:scaling>
        <c:axPos val="l"/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US" dirty="0"/>
                  <a:t>Amplitude </a:t>
                </a:r>
                <a:r>
                  <a:rPr lang="en-US" dirty="0" smtClean="0"/>
                  <a:t>[</a:t>
                </a:r>
                <a:r>
                  <a:rPr lang="en-US" dirty="0" smtClean="0">
                    <a:latin typeface="Symbol" panose="05050102010706020507" pitchFamily="18" charset="2"/>
                  </a:rPr>
                  <a:t>s</a:t>
                </a:r>
                <a:r>
                  <a:rPr lang="en-US" dirty="0" smtClean="0"/>
                  <a:t>]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3040316681726337E-2"/>
              <c:y val="0.28507584194655627"/>
            </c:manualLayout>
          </c:layout>
        </c:title>
        <c:numFmt formatCode="#,##0.0" sourceLinked="0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70950272"/>
        <c:crosses val="autoZero"/>
        <c:crossBetween val="midCat"/>
      </c:val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600"/>
              <a:t>Temperature</a:t>
            </a:r>
            <a:r>
              <a:rPr lang="en-US" sz="1600" baseline="0"/>
              <a:t> Distribution</a:t>
            </a:r>
            <a:endParaRPr lang="en-US" sz="1600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Graphite R4550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Sheet1!$C$4:$C$52</c:f>
              <c:numCache>
                <c:formatCode>0.00E+00</c:formatCode>
                <c:ptCount val="49"/>
                <c:pt idx="0" formatCode="General">
                  <c:v>0</c:v>
                </c:pt>
                <c:pt idx="1">
                  <c:v>3.437500000000001E-2</c:v>
                </c:pt>
                <c:pt idx="2">
                  <c:v>6.8750000000000019E-2</c:v>
                </c:pt>
                <c:pt idx="3" formatCode="General">
                  <c:v>0.10313000000000007</c:v>
                </c:pt>
                <c:pt idx="4" formatCode="General">
                  <c:v>0.13750000000000001</c:v>
                </c:pt>
                <c:pt idx="5" formatCode="General">
                  <c:v>0.17188000000000001</c:v>
                </c:pt>
                <c:pt idx="6" formatCode="General">
                  <c:v>0.20625000000000004</c:v>
                </c:pt>
                <c:pt idx="7" formatCode="General">
                  <c:v>0.24062</c:v>
                </c:pt>
                <c:pt idx="8" formatCode="General">
                  <c:v>0.27500000000000002</c:v>
                </c:pt>
                <c:pt idx="9" formatCode="General">
                  <c:v>0.30937000000000042</c:v>
                </c:pt>
                <c:pt idx="10" formatCode="General">
                  <c:v>0.34375000000000006</c:v>
                </c:pt>
                <c:pt idx="11" formatCode="General">
                  <c:v>0.37812000000000034</c:v>
                </c:pt>
                <c:pt idx="12" formatCode="General">
                  <c:v>0.41250000000000026</c:v>
                </c:pt>
                <c:pt idx="13" formatCode="General">
                  <c:v>0.44687000000000032</c:v>
                </c:pt>
                <c:pt idx="14" formatCode="General">
                  <c:v>0.48125000000000001</c:v>
                </c:pt>
                <c:pt idx="15" formatCode="General">
                  <c:v>0.51561999999999997</c:v>
                </c:pt>
                <c:pt idx="16" formatCode="General">
                  <c:v>0.55000000000000004</c:v>
                </c:pt>
                <c:pt idx="17" formatCode="General">
                  <c:v>0.58436999999999917</c:v>
                </c:pt>
                <c:pt idx="18" formatCode="General">
                  <c:v>0.6187500000000008</c:v>
                </c:pt>
                <c:pt idx="19" formatCode="General">
                  <c:v>0.65312000000000081</c:v>
                </c:pt>
                <c:pt idx="20" formatCode="General">
                  <c:v>0.68750000000000011</c:v>
                </c:pt>
                <c:pt idx="21" formatCode="General">
                  <c:v>0.72187000000000068</c:v>
                </c:pt>
                <c:pt idx="22" formatCode="General">
                  <c:v>0.75625000000000053</c:v>
                </c:pt>
                <c:pt idx="23" formatCode="General">
                  <c:v>0.79061999999999999</c:v>
                </c:pt>
                <c:pt idx="24" formatCode="General">
                  <c:v>0.82500000000000051</c:v>
                </c:pt>
                <c:pt idx="25" formatCode="General">
                  <c:v>0.85936999999999997</c:v>
                </c:pt>
                <c:pt idx="26" formatCode="General">
                  <c:v>0.8937500000000006</c:v>
                </c:pt>
                <c:pt idx="27" formatCode="General">
                  <c:v>0.9281199999999995</c:v>
                </c:pt>
                <c:pt idx="28" formatCode="General">
                  <c:v>0.96250000000000002</c:v>
                </c:pt>
                <c:pt idx="29" formatCode="General">
                  <c:v>0.99687000000000003</c:v>
                </c:pt>
                <c:pt idx="30" formatCode="General">
                  <c:v>1.0311999999999988</c:v>
                </c:pt>
                <c:pt idx="31" formatCode="General">
                  <c:v>1.065599999999999</c:v>
                </c:pt>
                <c:pt idx="32" formatCode="General">
                  <c:v>1.1000000000000001</c:v>
                </c:pt>
                <c:pt idx="33" formatCode="General">
                  <c:v>1.1344000000000001</c:v>
                </c:pt>
                <c:pt idx="34" formatCode="General">
                  <c:v>1.1688000000000001</c:v>
                </c:pt>
                <c:pt idx="35" formatCode="General">
                  <c:v>1.2030999999999989</c:v>
                </c:pt>
                <c:pt idx="36" formatCode="General">
                  <c:v>1.2374999999999989</c:v>
                </c:pt>
                <c:pt idx="37" formatCode="General">
                  <c:v>1.2718999999999987</c:v>
                </c:pt>
                <c:pt idx="38" formatCode="General">
                  <c:v>1.3062</c:v>
                </c:pt>
                <c:pt idx="39" formatCode="General">
                  <c:v>1.3406</c:v>
                </c:pt>
                <c:pt idx="40" formatCode="General">
                  <c:v>1.375</c:v>
                </c:pt>
                <c:pt idx="41" formatCode="General">
                  <c:v>1.4093999999999982</c:v>
                </c:pt>
                <c:pt idx="42" formatCode="General">
                  <c:v>1.4436999999999982</c:v>
                </c:pt>
                <c:pt idx="43" formatCode="General">
                  <c:v>1.4781</c:v>
                </c:pt>
                <c:pt idx="44" formatCode="General">
                  <c:v>1.5125</c:v>
                </c:pt>
                <c:pt idx="45" formatCode="General">
                  <c:v>1.5468999999999988</c:v>
                </c:pt>
                <c:pt idx="46" formatCode="General">
                  <c:v>1.5811999999999988</c:v>
                </c:pt>
                <c:pt idx="47" formatCode="General">
                  <c:v>1.6155999999999988</c:v>
                </c:pt>
                <c:pt idx="48" formatCode="General">
                  <c:v>1.6500000000000001</c:v>
                </c:pt>
              </c:numCache>
            </c:numRef>
          </c:cat>
          <c:val>
            <c:numRef>
              <c:f>Sheet1!$D$4:$D$52</c:f>
              <c:numCache>
                <c:formatCode>General</c:formatCode>
                <c:ptCount val="49"/>
                <c:pt idx="0">
                  <c:v>1164.3</c:v>
                </c:pt>
                <c:pt idx="1">
                  <c:v>1290.7</c:v>
                </c:pt>
                <c:pt idx="2">
                  <c:v>1368.7</c:v>
                </c:pt>
                <c:pt idx="3">
                  <c:v>1398.3</c:v>
                </c:pt>
                <c:pt idx="4">
                  <c:v>1400.1</c:v>
                </c:pt>
                <c:pt idx="5">
                  <c:v>1377.7</c:v>
                </c:pt>
                <c:pt idx="6">
                  <c:v>1355.9</c:v>
                </c:pt>
                <c:pt idx="7">
                  <c:v>1328.8</c:v>
                </c:pt>
                <c:pt idx="8">
                  <c:v>1292.9000000000001</c:v>
                </c:pt>
                <c:pt idx="9">
                  <c:v>1252.8</c:v>
                </c:pt>
                <c:pt idx="10">
                  <c:v>1209.8</c:v>
                </c:pt>
                <c:pt idx="11">
                  <c:v>1173.4000000000001</c:v>
                </c:pt>
                <c:pt idx="12">
                  <c:v>1139.7</c:v>
                </c:pt>
                <c:pt idx="13">
                  <c:v>1099.4000000000001</c:v>
                </c:pt>
                <c:pt idx="14">
                  <c:v>1070.5</c:v>
                </c:pt>
                <c:pt idx="15">
                  <c:v>1030.5</c:v>
                </c:pt>
                <c:pt idx="16">
                  <c:v>990.79000000000053</c:v>
                </c:pt>
                <c:pt idx="17">
                  <c:v>961.71</c:v>
                </c:pt>
                <c:pt idx="18">
                  <c:v>929.18000000000052</c:v>
                </c:pt>
                <c:pt idx="19">
                  <c:v>891.49</c:v>
                </c:pt>
                <c:pt idx="20">
                  <c:v>855.47</c:v>
                </c:pt>
                <c:pt idx="21">
                  <c:v>825.87</c:v>
                </c:pt>
                <c:pt idx="22">
                  <c:v>799.30999999999938</c:v>
                </c:pt>
                <c:pt idx="23">
                  <c:v>769.73</c:v>
                </c:pt>
                <c:pt idx="24">
                  <c:v>749.5</c:v>
                </c:pt>
                <c:pt idx="25">
                  <c:v>719.59</c:v>
                </c:pt>
                <c:pt idx="26">
                  <c:v>695.34999999999854</c:v>
                </c:pt>
                <c:pt idx="27">
                  <c:v>662.09</c:v>
                </c:pt>
                <c:pt idx="28">
                  <c:v>638.31999999999937</c:v>
                </c:pt>
                <c:pt idx="29">
                  <c:v>613.92999999999938</c:v>
                </c:pt>
                <c:pt idx="30">
                  <c:v>593.75</c:v>
                </c:pt>
                <c:pt idx="31">
                  <c:v>575.83999999999855</c:v>
                </c:pt>
                <c:pt idx="32">
                  <c:v>557.45999999999867</c:v>
                </c:pt>
                <c:pt idx="33">
                  <c:v>532.16999999999996</c:v>
                </c:pt>
                <c:pt idx="34">
                  <c:v>513.16999999999996</c:v>
                </c:pt>
                <c:pt idx="35">
                  <c:v>497.17</c:v>
                </c:pt>
                <c:pt idx="36">
                  <c:v>480.13</c:v>
                </c:pt>
                <c:pt idx="37">
                  <c:v>462.83</c:v>
                </c:pt>
                <c:pt idx="38">
                  <c:v>451.08</c:v>
                </c:pt>
                <c:pt idx="39">
                  <c:v>431.91999999999973</c:v>
                </c:pt>
                <c:pt idx="40">
                  <c:v>415.51</c:v>
                </c:pt>
                <c:pt idx="41">
                  <c:v>401.68</c:v>
                </c:pt>
                <c:pt idx="42">
                  <c:v>386.86</c:v>
                </c:pt>
                <c:pt idx="43">
                  <c:v>377.4</c:v>
                </c:pt>
                <c:pt idx="44">
                  <c:v>363.89</c:v>
                </c:pt>
                <c:pt idx="45">
                  <c:v>351.69</c:v>
                </c:pt>
                <c:pt idx="46">
                  <c:v>338.91999999999973</c:v>
                </c:pt>
                <c:pt idx="47">
                  <c:v>329.26</c:v>
                </c:pt>
                <c:pt idx="48">
                  <c:v>325.98999999999967</c:v>
                </c:pt>
              </c:numCache>
            </c:numRef>
          </c:val>
        </c:ser>
        <c:ser>
          <c:idx val="1"/>
          <c:order val="1"/>
          <c:tx>
            <c:v>BN5000</c:v>
          </c:tx>
          <c:marker>
            <c:symbol val="none"/>
          </c:marker>
          <c:cat>
            <c:numRef>
              <c:f>Sheet1!$C$4:$C$52</c:f>
              <c:numCache>
                <c:formatCode>0.00E+00</c:formatCode>
                <c:ptCount val="49"/>
                <c:pt idx="0" formatCode="General">
                  <c:v>0</c:v>
                </c:pt>
                <c:pt idx="1">
                  <c:v>3.437500000000001E-2</c:v>
                </c:pt>
                <c:pt idx="2">
                  <c:v>6.8750000000000019E-2</c:v>
                </c:pt>
                <c:pt idx="3" formatCode="General">
                  <c:v>0.10313000000000007</c:v>
                </c:pt>
                <c:pt idx="4" formatCode="General">
                  <c:v>0.13750000000000001</c:v>
                </c:pt>
                <c:pt idx="5" formatCode="General">
                  <c:v>0.17188000000000001</c:v>
                </c:pt>
                <c:pt idx="6" formatCode="General">
                  <c:v>0.20625000000000004</c:v>
                </c:pt>
                <c:pt idx="7" formatCode="General">
                  <c:v>0.24062</c:v>
                </c:pt>
                <c:pt idx="8" formatCode="General">
                  <c:v>0.27500000000000002</c:v>
                </c:pt>
                <c:pt idx="9" formatCode="General">
                  <c:v>0.30937000000000042</c:v>
                </c:pt>
                <c:pt idx="10" formatCode="General">
                  <c:v>0.34375000000000006</c:v>
                </c:pt>
                <c:pt idx="11" formatCode="General">
                  <c:v>0.37812000000000034</c:v>
                </c:pt>
                <c:pt idx="12" formatCode="General">
                  <c:v>0.41250000000000026</c:v>
                </c:pt>
                <c:pt idx="13" formatCode="General">
                  <c:v>0.44687000000000032</c:v>
                </c:pt>
                <c:pt idx="14" formatCode="General">
                  <c:v>0.48125000000000001</c:v>
                </c:pt>
                <c:pt idx="15" formatCode="General">
                  <c:v>0.51561999999999997</c:v>
                </c:pt>
                <c:pt idx="16" formatCode="General">
                  <c:v>0.55000000000000004</c:v>
                </c:pt>
                <c:pt idx="17" formatCode="General">
                  <c:v>0.58436999999999917</c:v>
                </c:pt>
                <c:pt idx="18" formatCode="General">
                  <c:v>0.6187500000000008</c:v>
                </c:pt>
                <c:pt idx="19" formatCode="General">
                  <c:v>0.65312000000000081</c:v>
                </c:pt>
                <c:pt idx="20" formatCode="General">
                  <c:v>0.68750000000000011</c:v>
                </c:pt>
                <c:pt idx="21" formatCode="General">
                  <c:v>0.72187000000000068</c:v>
                </c:pt>
                <c:pt idx="22" formatCode="General">
                  <c:v>0.75625000000000053</c:v>
                </c:pt>
                <c:pt idx="23" formatCode="General">
                  <c:v>0.79061999999999999</c:v>
                </c:pt>
                <c:pt idx="24" formatCode="General">
                  <c:v>0.82500000000000051</c:v>
                </c:pt>
                <c:pt idx="25" formatCode="General">
                  <c:v>0.85936999999999997</c:v>
                </c:pt>
                <c:pt idx="26" formatCode="General">
                  <c:v>0.8937500000000006</c:v>
                </c:pt>
                <c:pt idx="27" formatCode="General">
                  <c:v>0.9281199999999995</c:v>
                </c:pt>
                <c:pt idx="28" formatCode="General">
                  <c:v>0.96250000000000002</c:v>
                </c:pt>
                <c:pt idx="29" formatCode="General">
                  <c:v>0.99687000000000003</c:v>
                </c:pt>
                <c:pt idx="30" formatCode="General">
                  <c:v>1.0311999999999988</c:v>
                </c:pt>
                <c:pt idx="31" formatCode="General">
                  <c:v>1.065599999999999</c:v>
                </c:pt>
                <c:pt idx="32" formatCode="General">
                  <c:v>1.1000000000000001</c:v>
                </c:pt>
                <c:pt idx="33" formatCode="General">
                  <c:v>1.1344000000000001</c:v>
                </c:pt>
                <c:pt idx="34" formatCode="General">
                  <c:v>1.1688000000000001</c:v>
                </c:pt>
                <c:pt idx="35" formatCode="General">
                  <c:v>1.2030999999999989</c:v>
                </c:pt>
                <c:pt idx="36" formatCode="General">
                  <c:v>1.2374999999999989</c:v>
                </c:pt>
                <c:pt idx="37" formatCode="General">
                  <c:v>1.2718999999999987</c:v>
                </c:pt>
                <c:pt idx="38" formatCode="General">
                  <c:v>1.3062</c:v>
                </c:pt>
                <c:pt idx="39" formatCode="General">
                  <c:v>1.3406</c:v>
                </c:pt>
                <c:pt idx="40" formatCode="General">
                  <c:v>1.375</c:v>
                </c:pt>
                <c:pt idx="41" formatCode="General">
                  <c:v>1.4093999999999982</c:v>
                </c:pt>
                <c:pt idx="42" formatCode="General">
                  <c:v>1.4436999999999982</c:v>
                </c:pt>
                <c:pt idx="43" formatCode="General">
                  <c:v>1.4781</c:v>
                </c:pt>
                <c:pt idx="44" formatCode="General">
                  <c:v>1.5125</c:v>
                </c:pt>
                <c:pt idx="45" formatCode="General">
                  <c:v>1.5468999999999988</c:v>
                </c:pt>
                <c:pt idx="46" formatCode="General">
                  <c:v>1.5811999999999988</c:v>
                </c:pt>
                <c:pt idx="47" formatCode="General">
                  <c:v>1.6155999999999988</c:v>
                </c:pt>
                <c:pt idx="48" formatCode="General">
                  <c:v>1.6500000000000001</c:v>
                </c:pt>
              </c:numCache>
            </c:numRef>
          </c:cat>
          <c:val>
            <c:numRef>
              <c:f>Sheet1!$E$4:$E$52</c:f>
              <c:numCache>
                <c:formatCode>General</c:formatCode>
                <c:ptCount val="49"/>
                <c:pt idx="0">
                  <c:v>1094.5999999999999</c:v>
                </c:pt>
                <c:pt idx="1">
                  <c:v>1199</c:v>
                </c:pt>
                <c:pt idx="2">
                  <c:v>1273.5</c:v>
                </c:pt>
                <c:pt idx="3">
                  <c:v>1304.9000000000001</c:v>
                </c:pt>
                <c:pt idx="4">
                  <c:v>1310.4000000000001</c:v>
                </c:pt>
                <c:pt idx="5">
                  <c:v>1307.3</c:v>
                </c:pt>
                <c:pt idx="6">
                  <c:v>1295.2</c:v>
                </c:pt>
                <c:pt idx="7">
                  <c:v>1275.5</c:v>
                </c:pt>
                <c:pt idx="8">
                  <c:v>1248.3</c:v>
                </c:pt>
                <c:pt idx="9">
                  <c:v>1221.5999999999999</c:v>
                </c:pt>
                <c:pt idx="10">
                  <c:v>1197.3</c:v>
                </c:pt>
                <c:pt idx="11">
                  <c:v>1173</c:v>
                </c:pt>
                <c:pt idx="12">
                  <c:v>1136.9000000000001</c:v>
                </c:pt>
                <c:pt idx="13">
                  <c:v>1119.7</c:v>
                </c:pt>
                <c:pt idx="14">
                  <c:v>1091.0999999999999</c:v>
                </c:pt>
                <c:pt idx="15">
                  <c:v>1065.2</c:v>
                </c:pt>
                <c:pt idx="16">
                  <c:v>1042.4000000000001</c:v>
                </c:pt>
                <c:pt idx="17">
                  <c:v>1017.9</c:v>
                </c:pt>
                <c:pt idx="18">
                  <c:v>988.75</c:v>
                </c:pt>
                <c:pt idx="19">
                  <c:v>966.58</c:v>
                </c:pt>
                <c:pt idx="20">
                  <c:v>950.09</c:v>
                </c:pt>
                <c:pt idx="21">
                  <c:v>929.07</c:v>
                </c:pt>
                <c:pt idx="22">
                  <c:v>905.26</c:v>
                </c:pt>
                <c:pt idx="23">
                  <c:v>878.94999999999936</c:v>
                </c:pt>
                <c:pt idx="24">
                  <c:v>855.65</c:v>
                </c:pt>
                <c:pt idx="25">
                  <c:v>837.9</c:v>
                </c:pt>
                <c:pt idx="26">
                  <c:v>816.43999999999937</c:v>
                </c:pt>
                <c:pt idx="27">
                  <c:v>797.73</c:v>
                </c:pt>
                <c:pt idx="28">
                  <c:v>780.77000000000055</c:v>
                </c:pt>
                <c:pt idx="29">
                  <c:v>761.94999999999936</c:v>
                </c:pt>
                <c:pt idx="30">
                  <c:v>743.72</c:v>
                </c:pt>
                <c:pt idx="31">
                  <c:v>726.58</c:v>
                </c:pt>
                <c:pt idx="32">
                  <c:v>709.52</c:v>
                </c:pt>
                <c:pt idx="33">
                  <c:v>694.30999999999938</c:v>
                </c:pt>
                <c:pt idx="34">
                  <c:v>673.79000000000053</c:v>
                </c:pt>
                <c:pt idx="35">
                  <c:v>655.7</c:v>
                </c:pt>
                <c:pt idx="36">
                  <c:v>647.59</c:v>
                </c:pt>
                <c:pt idx="37">
                  <c:v>619.29000000000053</c:v>
                </c:pt>
                <c:pt idx="38">
                  <c:v>605.25</c:v>
                </c:pt>
                <c:pt idx="39">
                  <c:v>592.47</c:v>
                </c:pt>
                <c:pt idx="40">
                  <c:v>576.75</c:v>
                </c:pt>
                <c:pt idx="41">
                  <c:v>561.47</c:v>
                </c:pt>
                <c:pt idx="42">
                  <c:v>539.26</c:v>
                </c:pt>
                <c:pt idx="43">
                  <c:v>525.98</c:v>
                </c:pt>
                <c:pt idx="44">
                  <c:v>516.93999999999937</c:v>
                </c:pt>
                <c:pt idx="45">
                  <c:v>500.52</c:v>
                </c:pt>
                <c:pt idx="46">
                  <c:v>487.19</c:v>
                </c:pt>
                <c:pt idx="47">
                  <c:v>474.37</c:v>
                </c:pt>
                <c:pt idx="48">
                  <c:v>458.36</c:v>
                </c:pt>
              </c:numCache>
            </c:numRef>
          </c:val>
        </c:ser>
        <c:ser>
          <c:idx val="2"/>
          <c:order val="2"/>
          <c:tx>
            <c:v>CFC 1.7</c:v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numRef>
              <c:f>Sheet1!$C$4:$C$52</c:f>
              <c:numCache>
                <c:formatCode>0.00E+00</c:formatCode>
                <c:ptCount val="49"/>
                <c:pt idx="0" formatCode="General">
                  <c:v>0</c:v>
                </c:pt>
                <c:pt idx="1">
                  <c:v>3.437500000000001E-2</c:v>
                </c:pt>
                <c:pt idx="2">
                  <c:v>6.8750000000000019E-2</c:v>
                </c:pt>
                <c:pt idx="3" formatCode="General">
                  <c:v>0.10313000000000007</c:v>
                </c:pt>
                <c:pt idx="4" formatCode="General">
                  <c:v>0.13750000000000001</c:v>
                </c:pt>
                <c:pt idx="5" formatCode="General">
                  <c:v>0.17188000000000001</c:v>
                </c:pt>
                <c:pt idx="6" formatCode="General">
                  <c:v>0.20625000000000004</c:v>
                </c:pt>
                <c:pt idx="7" formatCode="General">
                  <c:v>0.24062</c:v>
                </c:pt>
                <c:pt idx="8" formatCode="General">
                  <c:v>0.27500000000000002</c:v>
                </c:pt>
                <c:pt idx="9" formatCode="General">
                  <c:v>0.30937000000000042</c:v>
                </c:pt>
                <c:pt idx="10" formatCode="General">
                  <c:v>0.34375000000000006</c:v>
                </c:pt>
                <c:pt idx="11" formatCode="General">
                  <c:v>0.37812000000000034</c:v>
                </c:pt>
                <c:pt idx="12" formatCode="General">
                  <c:v>0.41250000000000026</c:v>
                </c:pt>
                <c:pt idx="13" formatCode="General">
                  <c:v>0.44687000000000032</c:v>
                </c:pt>
                <c:pt idx="14" formatCode="General">
                  <c:v>0.48125000000000001</c:v>
                </c:pt>
                <c:pt idx="15" formatCode="General">
                  <c:v>0.51561999999999997</c:v>
                </c:pt>
                <c:pt idx="16" formatCode="General">
                  <c:v>0.55000000000000004</c:v>
                </c:pt>
                <c:pt idx="17" formatCode="General">
                  <c:v>0.58436999999999917</c:v>
                </c:pt>
                <c:pt idx="18" formatCode="General">
                  <c:v>0.6187500000000008</c:v>
                </c:pt>
                <c:pt idx="19" formatCode="General">
                  <c:v>0.65312000000000081</c:v>
                </c:pt>
                <c:pt idx="20" formatCode="General">
                  <c:v>0.68750000000000011</c:v>
                </c:pt>
                <c:pt idx="21" formatCode="General">
                  <c:v>0.72187000000000068</c:v>
                </c:pt>
                <c:pt idx="22" formatCode="General">
                  <c:v>0.75625000000000053</c:v>
                </c:pt>
                <c:pt idx="23" formatCode="General">
                  <c:v>0.79061999999999999</c:v>
                </c:pt>
                <c:pt idx="24" formatCode="General">
                  <c:v>0.82500000000000051</c:v>
                </c:pt>
                <c:pt idx="25" formatCode="General">
                  <c:v>0.85936999999999997</c:v>
                </c:pt>
                <c:pt idx="26" formatCode="General">
                  <c:v>0.8937500000000006</c:v>
                </c:pt>
                <c:pt idx="27" formatCode="General">
                  <c:v>0.9281199999999995</c:v>
                </c:pt>
                <c:pt idx="28" formatCode="General">
                  <c:v>0.96250000000000002</c:v>
                </c:pt>
                <c:pt idx="29" formatCode="General">
                  <c:v>0.99687000000000003</c:v>
                </c:pt>
                <c:pt idx="30" formatCode="General">
                  <c:v>1.0311999999999988</c:v>
                </c:pt>
                <c:pt idx="31" formatCode="General">
                  <c:v>1.065599999999999</c:v>
                </c:pt>
                <c:pt idx="32" formatCode="General">
                  <c:v>1.1000000000000001</c:v>
                </c:pt>
                <c:pt idx="33" formatCode="General">
                  <c:v>1.1344000000000001</c:v>
                </c:pt>
                <c:pt idx="34" formatCode="General">
                  <c:v>1.1688000000000001</c:v>
                </c:pt>
                <c:pt idx="35" formatCode="General">
                  <c:v>1.2030999999999989</c:v>
                </c:pt>
                <c:pt idx="36" formatCode="General">
                  <c:v>1.2374999999999989</c:v>
                </c:pt>
                <c:pt idx="37" formatCode="General">
                  <c:v>1.2718999999999987</c:v>
                </c:pt>
                <c:pt idx="38" formatCode="General">
                  <c:v>1.3062</c:v>
                </c:pt>
                <c:pt idx="39" formatCode="General">
                  <c:v>1.3406</c:v>
                </c:pt>
                <c:pt idx="40" formatCode="General">
                  <c:v>1.375</c:v>
                </c:pt>
                <c:pt idx="41" formatCode="General">
                  <c:v>1.4093999999999982</c:v>
                </c:pt>
                <c:pt idx="42" formatCode="General">
                  <c:v>1.4436999999999982</c:v>
                </c:pt>
                <c:pt idx="43" formatCode="General">
                  <c:v>1.4781</c:v>
                </c:pt>
                <c:pt idx="44" formatCode="General">
                  <c:v>1.5125</c:v>
                </c:pt>
                <c:pt idx="45" formatCode="General">
                  <c:v>1.5468999999999988</c:v>
                </c:pt>
                <c:pt idx="46" formatCode="General">
                  <c:v>1.5811999999999988</c:v>
                </c:pt>
                <c:pt idx="47" formatCode="General">
                  <c:v>1.6155999999999988</c:v>
                </c:pt>
                <c:pt idx="48" formatCode="General">
                  <c:v>1.6500000000000001</c:v>
                </c:pt>
              </c:numCache>
            </c:numRef>
          </c:cat>
          <c:val>
            <c:numRef>
              <c:f>Sheet1!$F$4:$F$52</c:f>
              <c:numCache>
                <c:formatCode>General</c:formatCode>
                <c:ptCount val="49"/>
                <c:pt idx="0">
                  <c:v>1099.5999999999999</c:v>
                </c:pt>
                <c:pt idx="1">
                  <c:v>1239.2</c:v>
                </c:pt>
                <c:pt idx="2">
                  <c:v>1321.8</c:v>
                </c:pt>
                <c:pt idx="3">
                  <c:v>1346.7</c:v>
                </c:pt>
                <c:pt idx="4">
                  <c:v>1346.3</c:v>
                </c:pt>
                <c:pt idx="5">
                  <c:v>1334.6</c:v>
                </c:pt>
                <c:pt idx="6">
                  <c:v>1297.2</c:v>
                </c:pt>
                <c:pt idx="7">
                  <c:v>1266.9000000000001</c:v>
                </c:pt>
                <c:pt idx="8">
                  <c:v>1224.2</c:v>
                </c:pt>
                <c:pt idx="9">
                  <c:v>1202.7</c:v>
                </c:pt>
                <c:pt idx="10">
                  <c:v>1145.5</c:v>
                </c:pt>
                <c:pt idx="11">
                  <c:v>1104.0999999999999</c:v>
                </c:pt>
                <c:pt idx="12">
                  <c:v>1063.3</c:v>
                </c:pt>
                <c:pt idx="13">
                  <c:v>1031.0999999999999</c:v>
                </c:pt>
                <c:pt idx="14">
                  <c:v>1002.5</c:v>
                </c:pt>
                <c:pt idx="15">
                  <c:v>960.49</c:v>
                </c:pt>
                <c:pt idx="16">
                  <c:v>930.16</c:v>
                </c:pt>
                <c:pt idx="17">
                  <c:v>885.24</c:v>
                </c:pt>
                <c:pt idx="18">
                  <c:v>847.71</c:v>
                </c:pt>
                <c:pt idx="19">
                  <c:v>801.95999999999867</c:v>
                </c:pt>
                <c:pt idx="20">
                  <c:v>774.4</c:v>
                </c:pt>
                <c:pt idx="21">
                  <c:v>740.08</c:v>
                </c:pt>
                <c:pt idx="22">
                  <c:v>704.80999999999938</c:v>
                </c:pt>
                <c:pt idx="23">
                  <c:v>683.94999999999936</c:v>
                </c:pt>
                <c:pt idx="24">
                  <c:v>654.71</c:v>
                </c:pt>
                <c:pt idx="25">
                  <c:v>621.57000000000005</c:v>
                </c:pt>
                <c:pt idx="26">
                  <c:v>606.29000000000053</c:v>
                </c:pt>
                <c:pt idx="27">
                  <c:v>579.43999999999937</c:v>
                </c:pt>
                <c:pt idx="28">
                  <c:v>557.04</c:v>
                </c:pt>
                <c:pt idx="29">
                  <c:v>532.95999999999867</c:v>
                </c:pt>
                <c:pt idx="30">
                  <c:v>519.75</c:v>
                </c:pt>
                <c:pt idx="31">
                  <c:v>498.89</c:v>
                </c:pt>
                <c:pt idx="32">
                  <c:v>480.87</c:v>
                </c:pt>
                <c:pt idx="33">
                  <c:v>457.19</c:v>
                </c:pt>
                <c:pt idx="34">
                  <c:v>443.13</c:v>
                </c:pt>
                <c:pt idx="35">
                  <c:v>428.44</c:v>
                </c:pt>
                <c:pt idx="36">
                  <c:v>411.12</c:v>
                </c:pt>
                <c:pt idx="37">
                  <c:v>398.2</c:v>
                </c:pt>
                <c:pt idx="38">
                  <c:v>381.37</c:v>
                </c:pt>
                <c:pt idx="39">
                  <c:v>368.06</c:v>
                </c:pt>
                <c:pt idx="40">
                  <c:v>351.97999999999973</c:v>
                </c:pt>
                <c:pt idx="41">
                  <c:v>337.88</c:v>
                </c:pt>
                <c:pt idx="42">
                  <c:v>325.63</c:v>
                </c:pt>
                <c:pt idx="43">
                  <c:v>312.89999999999969</c:v>
                </c:pt>
                <c:pt idx="44">
                  <c:v>300.91999999999973</c:v>
                </c:pt>
                <c:pt idx="45">
                  <c:v>291.64999999999998</c:v>
                </c:pt>
                <c:pt idx="46">
                  <c:v>282.14000000000027</c:v>
                </c:pt>
                <c:pt idx="47">
                  <c:v>271.68</c:v>
                </c:pt>
                <c:pt idx="48">
                  <c:v>262.20999999999964</c:v>
                </c:pt>
              </c:numCache>
            </c:numRef>
          </c:val>
        </c:ser>
        <c:marker val="1"/>
        <c:axId val="71003136"/>
        <c:axId val="72147712"/>
      </c:lineChart>
      <c:catAx>
        <c:axId val="71003136"/>
        <c:scaling>
          <c:orientation val="minMax"/>
        </c:scaling>
        <c:axPos val="b"/>
        <c:numFmt formatCode="General" sourceLinked="1"/>
        <c:majorTickMark val="none"/>
        <c:tickLblPos val="nextTo"/>
        <c:crossAx val="72147712"/>
        <c:crosses val="autoZero"/>
        <c:auto val="1"/>
        <c:lblAlgn val="ctr"/>
        <c:lblOffset val="100"/>
      </c:catAx>
      <c:valAx>
        <c:axId val="7214771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</a:t>
                </a:r>
                <a:r>
                  <a:rPr lang="en-US" baseline="0"/>
                  <a:t> [</a:t>
                </a:r>
                <a:r>
                  <a:rPr lang="en-US" baseline="0">
                    <a:latin typeface="Palatino Linotype"/>
                  </a:rPr>
                  <a:t>°C</a:t>
                </a:r>
                <a:r>
                  <a:rPr lang="en-US" baseline="0"/>
                  <a:t>]</a:t>
                </a:r>
                <a:endParaRPr lang="en-US"/>
              </a:p>
            </c:rich>
          </c:tx>
          <c:layout/>
        </c:title>
        <c:numFmt formatCode="General" sourceLinked="1"/>
        <c:majorTickMark val="none"/>
        <c:tickLblPos val="nextTo"/>
        <c:crossAx val="7100313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0.14228</cdr:x>
      <cdr:y>0.27115</cdr:y>
    </cdr:from>
    <cdr:to>
      <cdr:x>0.32162</cdr:x>
      <cdr:y>0.33516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70432" y="1265530"/>
          <a:ext cx="1475360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0.14228</cdr:x>
      <cdr:y>0.35579</cdr:y>
    </cdr:from>
    <cdr:to>
      <cdr:x>0.32236</cdr:x>
      <cdr:y>0.41979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170432" y="1660550"/>
          <a:ext cx="1481456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0.14636</cdr:x>
      <cdr:y>0.51722</cdr:y>
    </cdr:from>
    <cdr:to>
      <cdr:x>0.21927</cdr:x>
      <cdr:y>0.57327</cdr:y>
    </cdr:to>
    <cdr:sp macro="" textlink="">
      <cdr:nvSpPr>
        <cdr:cNvPr id="5" name="TextBox 5"/>
        <cdr:cNvSpPr txBox="1"/>
      </cdr:nvSpPr>
      <cdr:spPr>
        <a:xfrm xmlns:a="http://schemas.openxmlformats.org/drawingml/2006/main">
          <a:off x="1203990" y="2414001"/>
          <a:ext cx="599844" cy="2616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 smtClean="0">
              <a:solidFill>
                <a:srgbClr val="00B050"/>
              </a:solidFill>
            </a:rPr>
            <a:t>Setting</a:t>
          </a:r>
          <a:endParaRPr lang="en-US" sz="1100" b="1" dirty="0">
            <a:solidFill>
              <a:srgbClr val="00B05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0.14228</cdr:x>
      <cdr:y>0.27115</cdr:y>
    </cdr:from>
    <cdr:to>
      <cdr:x>0.32162</cdr:x>
      <cdr:y>0.33516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70432" y="1265530"/>
          <a:ext cx="1475360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0.14228</cdr:x>
      <cdr:y>0.35579</cdr:y>
    </cdr:from>
    <cdr:to>
      <cdr:x>0.32236</cdr:x>
      <cdr:y>0.41979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170432" y="1660550"/>
          <a:ext cx="1481456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0.14636</cdr:x>
      <cdr:y>0.51722</cdr:y>
    </cdr:from>
    <cdr:to>
      <cdr:x>0.21927</cdr:x>
      <cdr:y>0.57327</cdr:y>
    </cdr:to>
    <cdr:sp macro="" textlink="">
      <cdr:nvSpPr>
        <cdr:cNvPr id="5" name="TextBox 5"/>
        <cdr:cNvSpPr txBox="1"/>
      </cdr:nvSpPr>
      <cdr:spPr>
        <a:xfrm xmlns:a="http://schemas.openxmlformats.org/drawingml/2006/main">
          <a:off x="1203990" y="2414001"/>
          <a:ext cx="599844" cy="2616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dirty="0" smtClean="0">
              <a:solidFill>
                <a:srgbClr val="00B050"/>
              </a:solidFill>
            </a:rPr>
            <a:t>Setting</a:t>
          </a:r>
          <a:endParaRPr lang="en-US" sz="1100" b="1" dirty="0">
            <a:solidFill>
              <a:srgbClr val="00B05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0.76882</cdr:x>
      <cdr:y>0.80752</cdr:y>
    </cdr:from>
    <cdr:to>
      <cdr:x>0.84798</cdr:x>
      <cdr:y>0.91863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67046" y="2730526"/>
          <a:ext cx="459939" cy="375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b="1"/>
            <a:t>[m]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73FFF-7806-4207-81FE-3874FB1B3E23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4AABE-4557-445E-8540-D3732162B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534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4AABE-4557-445E-8540-D3732162B5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316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923108"/>
            <a:ext cx="9144000" cy="54619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1799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9" r:id="rId2"/>
    <p:sldLayoutId id="2147483677" r:id="rId3"/>
    <p:sldLayoutId id="2147483678" r:id="rId4"/>
    <p:sldLayoutId id="2147483680" r:id="rId5"/>
    <p:sldLayoutId id="2147483664" r:id="rId6"/>
    <p:sldLayoutId id="2147483665" r:id="rId7"/>
    <p:sldLayoutId id="2147483661" r:id="rId8"/>
    <p:sldLayoutId id="2147483667" r:id="rId9"/>
    <p:sldLayoutId id="2147483668" r:id="rId10"/>
    <p:sldLayoutId id="2147483669" r:id="rId11"/>
    <p:sldLayoutId id="2147483674" r:id="rId12"/>
    <p:sldLayoutId id="2147483682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Overview of Present and Upgraded SPS-to-LHC Collimation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199" y="3700962"/>
            <a:ext cx="6376220" cy="419653"/>
          </a:xfrm>
        </p:spPr>
        <p:txBody>
          <a:bodyPr>
            <a:noAutofit/>
          </a:bodyPr>
          <a:lstStyle/>
          <a:p>
            <a:r>
              <a:rPr lang="en-GB" sz="1800" dirty="0" smtClean="0"/>
              <a:t>A. Mereghetti, C. Bracco, </a:t>
            </a:r>
            <a:r>
              <a:rPr lang="en-GB" sz="1800" dirty="0"/>
              <a:t>V. </a:t>
            </a:r>
            <a:r>
              <a:rPr lang="en-GB" sz="1800" dirty="0" smtClean="0"/>
              <a:t>Kain, G.E. Steele, F.M. Velotti</a:t>
            </a:r>
            <a:endParaRPr lang="en-GB" sz="18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52285" y="4621160"/>
            <a:ext cx="8563895" cy="688263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Acknowledgements:</a:t>
            </a:r>
          </a:p>
          <a:p>
            <a:r>
              <a:rPr lang="en-GB" dirty="0" smtClean="0"/>
              <a:t>O. </a:t>
            </a:r>
            <a:r>
              <a:rPr lang="en-GB" dirty="0" err="1" smtClean="0"/>
              <a:t>Aberle</a:t>
            </a:r>
            <a:r>
              <a:rPr lang="en-GB" dirty="0" smtClean="0"/>
              <a:t>, F. </a:t>
            </a:r>
            <a:r>
              <a:rPr lang="en-GB" dirty="0" err="1" smtClean="0"/>
              <a:t>Cerutti</a:t>
            </a:r>
            <a:r>
              <a:rPr lang="en-GB" dirty="0"/>
              <a:t>, </a:t>
            </a:r>
            <a:r>
              <a:rPr lang="en-GB" dirty="0" smtClean="0"/>
              <a:t>L. </a:t>
            </a:r>
            <a:r>
              <a:rPr lang="en-GB" dirty="0" err="1" smtClean="0"/>
              <a:t>Drosdal</a:t>
            </a:r>
            <a:r>
              <a:rPr lang="en-GB" dirty="0" smtClean="0"/>
              <a:t>, E</a:t>
            </a:r>
            <a:r>
              <a:rPr lang="en-GB" dirty="0"/>
              <a:t>. </a:t>
            </a:r>
            <a:r>
              <a:rPr lang="en-GB" dirty="0" err="1" smtClean="0"/>
              <a:t>Gianfelice</a:t>
            </a:r>
            <a:r>
              <a:rPr lang="en-GB" dirty="0" smtClean="0"/>
              <a:t>-Wendt, B. Goddard, </a:t>
            </a:r>
            <a:r>
              <a:rPr lang="en-GB" dirty="0"/>
              <a:t>F.L. </a:t>
            </a:r>
            <a:r>
              <a:rPr lang="en-GB" dirty="0" err="1"/>
              <a:t>Maciariello</a:t>
            </a:r>
            <a:r>
              <a:rPr lang="en-GB" dirty="0" smtClean="0"/>
              <a:t>, M. </a:t>
            </a:r>
            <a:r>
              <a:rPr lang="en-GB" dirty="0" err="1" smtClean="0"/>
              <a:t>Meddahi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828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tc_pycollimate (1)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00"/>
          <a:stretch/>
        </p:blipFill>
        <p:spPr>
          <a:xfrm>
            <a:off x="7048500" y="847494"/>
            <a:ext cx="2076336" cy="5190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Simulation </a:t>
            </a:r>
            <a:r>
              <a:rPr lang="en-GB" sz="3600" dirty="0" smtClean="0"/>
              <a:t>Tools </a:t>
            </a:r>
            <a:r>
              <a:rPr lang="en-GB" sz="3600" dirty="0"/>
              <a:t>for TL Loss </a:t>
            </a:r>
            <a:r>
              <a:rPr lang="en-GB" sz="3600" dirty="0" smtClean="0"/>
              <a:t>Maps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82"/>
          <a:stretch/>
        </p:blipFill>
        <p:spPr>
          <a:xfrm>
            <a:off x="52530" y="2127662"/>
            <a:ext cx="6995970" cy="356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966244">
            <a:off x="570355" y="2609378"/>
            <a:ext cx="2262158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VERY PRELIMIRAY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RESULTS!!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7652" y="1785420"/>
            <a:ext cx="42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Loss map of TI2 tracking 5 </a:t>
            </a:r>
            <a:r>
              <a:rPr lang="en-GB" dirty="0" smtClean="0">
                <a:latin typeface="Symbol" charset="2"/>
                <a:cs typeface="Symbol" charset="2"/>
              </a:rPr>
              <a:t>s</a:t>
            </a:r>
            <a:r>
              <a:rPr lang="en-GB" dirty="0" smtClean="0"/>
              <a:t> beam halo 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040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SixTrack-Fluka</a:t>
            </a:r>
            <a:r>
              <a:rPr lang="en-US" dirty="0" smtClean="0"/>
              <a:t> Coupling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13/5/2014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2" y="1425947"/>
            <a:ext cx="2824629" cy="16784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0452" y="1146611"/>
            <a:ext cx="5275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55A0"/>
                </a:solidFill>
              </a:rPr>
              <a:t>Fluka</a:t>
            </a:r>
            <a:r>
              <a:rPr lang="en-US" sz="1600" dirty="0" smtClean="0">
                <a:solidFill>
                  <a:srgbClr val="0055A0"/>
                </a:solidFill>
              </a:rPr>
              <a:t> and </a:t>
            </a:r>
            <a:r>
              <a:rPr lang="en-US" sz="1600" dirty="0" err="1" smtClean="0">
                <a:solidFill>
                  <a:srgbClr val="0055A0"/>
                </a:solidFill>
              </a:rPr>
              <a:t>SixTrack</a:t>
            </a:r>
            <a:r>
              <a:rPr lang="en-US" sz="1600" dirty="0" smtClean="0">
                <a:solidFill>
                  <a:srgbClr val="0055A0"/>
                </a:solidFill>
              </a:rPr>
              <a:t> run </a:t>
            </a:r>
            <a:r>
              <a:rPr lang="en-US" sz="1600" dirty="0" smtClean="0">
                <a:solidFill>
                  <a:srgbClr val="00B0F0"/>
                </a:solidFill>
              </a:rPr>
              <a:t>independently</a:t>
            </a:r>
            <a:r>
              <a:rPr lang="en-US" sz="1600" dirty="0" smtClean="0">
                <a:solidFill>
                  <a:srgbClr val="0055A0"/>
                </a:solidFill>
              </a:rPr>
              <a:t> at the </a:t>
            </a:r>
            <a:r>
              <a:rPr lang="en-US" sz="1600" dirty="0" smtClean="0">
                <a:solidFill>
                  <a:srgbClr val="00B0F0"/>
                </a:solidFill>
              </a:rPr>
              <a:t>same time</a:t>
            </a:r>
            <a:r>
              <a:rPr lang="en-US" sz="1600" dirty="0" smtClean="0">
                <a:solidFill>
                  <a:srgbClr val="0055A0"/>
                </a:solidFill>
              </a:rPr>
              <a:t>, </a:t>
            </a:r>
            <a:r>
              <a:rPr lang="en-US" sz="1600" dirty="0" smtClean="0">
                <a:solidFill>
                  <a:srgbClr val="00B0F0"/>
                </a:solidFill>
              </a:rPr>
              <a:t>communicating</a:t>
            </a:r>
            <a:r>
              <a:rPr lang="en-US" sz="1600" dirty="0" smtClean="0">
                <a:solidFill>
                  <a:srgbClr val="0055A0"/>
                </a:solidFill>
              </a:rPr>
              <a:t> with each other;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55A0"/>
                </a:solidFill>
              </a:rPr>
              <a:t>One or more portions of the accelerator lattice are covered by </a:t>
            </a:r>
            <a:r>
              <a:rPr lang="en-US" sz="1600" dirty="0" err="1" smtClean="0">
                <a:solidFill>
                  <a:srgbClr val="0055A0"/>
                </a:solidFill>
              </a:rPr>
              <a:t>Fluka</a:t>
            </a:r>
            <a:r>
              <a:rPr lang="en-US" sz="1600" dirty="0" smtClean="0">
                <a:solidFill>
                  <a:srgbClr val="0055A0"/>
                </a:solidFill>
              </a:rPr>
              <a:t>, the rest by </a:t>
            </a:r>
            <a:r>
              <a:rPr lang="en-US" sz="1600" dirty="0" err="1" smtClean="0">
                <a:solidFill>
                  <a:srgbClr val="0055A0"/>
                </a:solidFill>
              </a:rPr>
              <a:t>SixTrack</a:t>
            </a:r>
            <a:r>
              <a:rPr lang="en-US" sz="1600" dirty="0">
                <a:solidFill>
                  <a:srgbClr val="0055A0"/>
                </a:solidFill>
              </a:rPr>
              <a:t>:</a:t>
            </a:r>
            <a:endParaRPr lang="en-US" sz="1600" dirty="0" smtClean="0">
              <a:solidFill>
                <a:srgbClr val="0055A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B050"/>
                </a:solidFill>
              </a:rPr>
              <a:t>Fluka</a:t>
            </a:r>
            <a:r>
              <a:rPr lang="en-US" sz="1600" dirty="0" smtClean="0">
                <a:solidFill>
                  <a:srgbClr val="0055A0"/>
                </a:solidFill>
              </a:rPr>
              <a:t>: </a:t>
            </a:r>
            <a:r>
              <a:rPr lang="en-US" sz="1600" dirty="0" smtClean="0">
                <a:solidFill>
                  <a:srgbClr val="00B0F0"/>
                </a:solidFill>
              </a:rPr>
              <a:t>interaction</a:t>
            </a:r>
            <a:r>
              <a:rPr lang="en-US" sz="1600" dirty="0" smtClean="0">
                <a:solidFill>
                  <a:srgbClr val="0055A0"/>
                </a:solidFill>
              </a:rPr>
              <a:t> of the beam with the material;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B050"/>
                </a:solidFill>
              </a:rPr>
              <a:t>SixTrack</a:t>
            </a:r>
            <a:r>
              <a:rPr lang="en-US" sz="1600" dirty="0" smtClean="0">
                <a:solidFill>
                  <a:srgbClr val="0055A0"/>
                </a:solidFill>
              </a:rPr>
              <a:t>: </a:t>
            </a:r>
            <a:r>
              <a:rPr lang="en-US" sz="1600" dirty="0" smtClean="0">
                <a:solidFill>
                  <a:srgbClr val="00B0F0"/>
                </a:solidFill>
              </a:rPr>
              <a:t>tracking</a:t>
            </a:r>
            <a:r>
              <a:rPr lang="en-US" sz="1600" dirty="0" smtClean="0">
                <a:solidFill>
                  <a:srgbClr val="0055A0"/>
                </a:solidFill>
              </a:rPr>
              <a:t> beam particles through the </a:t>
            </a:r>
            <a:r>
              <a:rPr lang="en-US" sz="1600" dirty="0" smtClean="0">
                <a:solidFill>
                  <a:srgbClr val="00B0F0"/>
                </a:solidFill>
              </a:rPr>
              <a:t>accelerator lattice</a:t>
            </a:r>
            <a:r>
              <a:rPr lang="en-US" sz="1600" dirty="0" smtClean="0">
                <a:solidFill>
                  <a:srgbClr val="0055A0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55A0"/>
                </a:solidFill>
              </a:rPr>
              <a:t>The two codes exchange particles at </a:t>
            </a:r>
            <a:r>
              <a:rPr lang="en-US" sz="1600" dirty="0" smtClean="0">
                <a:solidFill>
                  <a:srgbClr val="00B0F0"/>
                </a:solidFill>
              </a:rPr>
              <a:t>run-time</a:t>
            </a:r>
            <a:r>
              <a:rPr lang="en-US" sz="1600" dirty="0" smtClean="0">
                <a:solidFill>
                  <a:srgbClr val="0055A0"/>
                </a:solidFill>
              </a:rPr>
              <a:t> through a </a:t>
            </a:r>
            <a:r>
              <a:rPr lang="en-US" sz="1600" dirty="0" smtClean="0">
                <a:solidFill>
                  <a:srgbClr val="00B0F0"/>
                </a:solidFill>
              </a:rPr>
              <a:t>network port</a:t>
            </a:r>
            <a:r>
              <a:rPr lang="en-US" sz="1600" dirty="0" smtClean="0">
                <a:solidFill>
                  <a:srgbClr val="0055A0"/>
                </a:solidFill>
              </a:rPr>
              <a:t>, by means of a dedicated communication protocol (C/C++);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3549780"/>
            <a:ext cx="874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Assets</a:t>
            </a:r>
            <a:r>
              <a:rPr lang="en-US" sz="1600" dirty="0" smtClean="0">
                <a:solidFill>
                  <a:srgbClr val="0055A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55A0"/>
                </a:solidFill>
              </a:rPr>
              <a:t>More </a:t>
            </a:r>
            <a:r>
              <a:rPr lang="en-US" sz="1600" dirty="0" smtClean="0">
                <a:solidFill>
                  <a:srgbClr val="00B050"/>
                </a:solidFill>
              </a:rPr>
              <a:t>accurate predictions</a:t>
            </a:r>
            <a:r>
              <a:rPr lang="en-US" sz="1600" dirty="0" smtClean="0">
                <a:solidFill>
                  <a:srgbClr val="0055A0"/>
                </a:solidFill>
              </a:rPr>
              <a:t>, relying on the </a:t>
            </a:r>
            <a:r>
              <a:rPr lang="en-US" sz="1600" dirty="0" smtClean="0">
                <a:solidFill>
                  <a:srgbClr val="00B050"/>
                </a:solidFill>
              </a:rPr>
              <a:t>best</a:t>
            </a:r>
            <a:r>
              <a:rPr lang="en-US" sz="1600" dirty="0" smtClean="0">
                <a:solidFill>
                  <a:srgbClr val="0055A0"/>
                </a:solidFill>
              </a:rPr>
              <a:t> of the two </a:t>
            </a:r>
            <a:r>
              <a:rPr lang="en-US" sz="1600" dirty="0" smtClean="0">
                <a:solidFill>
                  <a:srgbClr val="0055A0"/>
                </a:solidFill>
              </a:rPr>
              <a:t>codes (development</a:t>
            </a:r>
            <a:r>
              <a:rPr lang="en-US" sz="1600" dirty="0" smtClean="0">
                <a:solidFill>
                  <a:srgbClr val="0055A0"/>
                </a:solidFill>
              </a:rPr>
              <a:t>, benchmarking…);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self-consistency</a:t>
            </a:r>
            <a:r>
              <a:rPr lang="en-US" sz="1600" dirty="0" smtClean="0">
                <a:solidFill>
                  <a:srgbClr val="0055A0"/>
                </a:solidFill>
              </a:rPr>
              <a:t>: limited human intervention, less error prone method, automatic change of reference systems…</a:t>
            </a:r>
          </a:p>
        </p:txBody>
      </p:sp>
      <p:pic>
        <p:nvPicPr>
          <p:cNvPr id="10" name="Picture 2" descr="C:\Users\amereghe\Desktop\coupling_abstrac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9" y="4893658"/>
            <a:ext cx="3753946" cy="1098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21393" y="4698770"/>
            <a:ext cx="5024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55A0"/>
                </a:solidFill>
              </a:rPr>
              <a:t>Successfully used for studying the </a:t>
            </a:r>
            <a:r>
              <a:rPr lang="en-US" sz="1600" dirty="0" smtClean="0">
                <a:solidFill>
                  <a:srgbClr val="00B0F0"/>
                </a:solidFill>
              </a:rPr>
              <a:t>SPS</a:t>
            </a:r>
            <a:r>
              <a:rPr lang="en-US" sz="1600" dirty="0" smtClean="0">
                <a:solidFill>
                  <a:srgbClr val="0055A0"/>
                </a:solidFill>
              </a:rPr>
              <a:t> scraper system and its possible upgrade;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55A0"/>
                </a:solidFill>
              </a:rPr>
              <a:t>Development / validation for </a:t>
            </a:r>
            <a:r>
              <a:rPr lang="en-US" sz="1600" dirty="0" smtClean="0">
                <a:solidFill>
                  <a:srgbClr val="00B0F0"/>
                </a:solidFill>
              </a:rPr>
              <a:t>LHC</a:t>
            </a:r>
            <a:r>
              <a:rPr lang="en-US" sz="1600" dirty="0" smtClean="0">
                <a:solidFill>
                  <a:srgbClr val="0055A0"/>
                </a:solidFill>
              </a:rPr>
              <a:t> and </a:t>
            </a:r>
            <a:r>
              <a:rPr lang="en-US" sz="1600" dirty="0" smtClean="0">
                <a:solidFill>
                  <a:srgbClr val="00B0F0"/>
                </a:solidFill>
              </a:rPr>
              <a:t>ions</a:t>
            </a:r>
            <a:r>
              <a:rPr lang="en-US" sz="1600" dirty="0" smtClean="0">
                <a:solidFill>
                  <a:srgbClr val="0055A0"/>
                </a:solidFill>
              </a:rPr>
              <a:t> on-going (collaboration between the </a:t>
            </a:r>
            <a:r>
              <a:rPr lang="en-US" sz="1600" dirty="0" err="1" smtClean="0">
                <a:solidFill>
                  <a:srgbClr val="0055A0"/>
                </a:solidFill>
              </a:rPr>
              <a:t>Fluka</a:t>
            </a:r>
            <a:r>
              <a:rPr lang="en-US" sz="1600" dirty="0" smtClean="0">
                <a:solidFill>
                  <a:srgbClr val="0055A0"/>
                </a:solidFill>
              </a:rPr>
              <a:t> Team and the LHC Collimation Team);</a:t>
            </a:r>
            <a:endParaRPr lang="en-US" sz="1600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42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Operational aspects of the Present System</a:t>
            </a:r>
          </a:p>
        </p:txBody>
      </p:sp>
    </p:spTree>
    <p:extLst>
      <p:ext uri="{BB962C8B-B14F-4D97-AF65-F5344CB8AC3E}">
        <p14:creationId xmlns="" xmlns:p14="http://schemas.microsoft.com/office/powerpoint/2010/main" val="6550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TCDI Alignment Procedure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8529" y="1526163"/>
            <a:ext cx="3553700" cy="814425"/>
            <a:chOff x="1462993" y="2082784"/>
            <a:chExt cx="5519113" cy="1387862"/>
          </a:xfrm>
        </p:grpSpPr>
        <p:grpSp>
          <p:nvGrpSpPr>
            <p:cNvPr id="22" name="Group 21"/>
            <p:cNvGrpSpPr/>
            <p:nvPr/>
          </p:nvGrpSpPr>
          <p:grpSpPr>
            <a:xfrm>
              <a:off x="1462993" y="2082784"/>
              <a:ext cx="5519113" cy="1387862"/>
              <a:chOff x="229681" y="2082784"/>
              <a:chExt cx="5519113" cy="138786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29681" y="2285668"/>
                <a:ext cx="5519113" cy="1184978"/>
                <a:chOff x="637261" y="1638545"/>
                <a:chExt cx="5519113" cy="1888844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2253409" y="1942411"/>
                  <a:ext cx="1998921" cy="12755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45000">
                      <a:srgbClr val="FF0000"/>
                    </a:gs>
                    <a:gs pos="70000">
                      <a:srgbClr val="FFC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637261" y="2580165"/>
                  <a:ext cx="5519113" cy="3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2044649" y="1638545"/>
                  <a:ext cx="2523460" cy="28353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044649" y="3243855"/>
                  <a:ext cx="2523460" cy="28353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263851" y="1922081"/>
                  <a:ext cx="0" cy="631220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3270939" y="2569536"/>
                  <a:ext cx="0" cy="631220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3263851" y="188969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267044" y="247957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4903744" y="2082784"/>
                <a:ext cx="755006" cy="26226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29" name="Picture 2" descr="Gaussia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1647485" y="2314177"/>
              <a:ext cx="1049354" cy="1111108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30498" y="2720850"/>
            <a:ext cx="3766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Set up TCDI jaws at ± 4.5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around reference trajectory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Pilot beam (5E9 </a:t>
            </a:r>
            <a:r>
              <a:rPr lang="en-GB" dirty="0" smtClean="0">
                <a:sym typeface="Wingdings" panose="05000000000000000000" pitchFamily="2" charset="2"/>
              </a:rPr>
              <a:t></a:t>
            </a:r>
            <a:r>
              <a:rPr lang="en-GB" dirty="0" smtClean="0"/>
              <a:t> 1E10) in </a:t>
            </a:r>
            <a:r>
              <a:rPr lang="en-GB" dirty="0" err="1" smtClean="0"/>
              <a:t>Inject&amp;Dump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615798" y="1759911"/>
            <a:ext cx="155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Reference trajectory</a:t>
            </a:r>
            <a:endParaRPr lang="en-GB" sz="1200" dirty="0"/>
          </a:p>
        </p:txBody>
      </p:sp>
    </p:spTree>
    <p:extLst>
      <p:ext uri="{BB962C8B-B14F-4D97-AF65-F5344CB8AC3E}">
        <p14:creationId xmlns="" xmlns:p14="http://schemas.microsoft.com/office/powerpoint/2010/main" val="34168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6" descr="http://www.springerimages.com/img/Images/Springer/PUB=Springer_Netherlands-Dordrecht/JOU=10686/VOL=2009.25/ISU=1-3/ART=2009_9151/MediaObjects/MEDIUM_10686_2009_9151_Fig2_HTM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671" r="-90" b="2521"/>
          <a:stretch/>
        </p:blipFill>
        <p:spPr bwMode="auto">
          <a:xfrm rot="16200000">
            <a:off x="5556355" y="701250"/>
            <a:ext cx="2157064" cy="2226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TCDI Alignment Procedure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8529" y="1526163"/>
            <a:ext cx="3553700" cy="814425"/>
            <a:chOff x="1462993" y="2082784"/>
            <a:chExt cx="5519113" cy="1387862"/>
          </a:xfrm>
        </p:grpSpPr>
        <p:grpSp>
          <p:nvGrpSpPr>
            <p:cNvPr id="22" name="Group 21"/>
            <p:cNvGrpSpPr/>
            <p:nvPr/>
          </p:nvGrpSpPr>
          <p:grpSpPr>
            <a:xfrm>
              <a:off x="1462993" y="2082784"/>
              <a:ext cx="5519113" cy="1387862"/>
              <a:chOff x="229681" y="2082784"/>
              <a:chExt cx="5519113" cy="138786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29681" y="2285668"/>
                <a:ext cx="5519113" cy="1184978"/>
                <a:chOff x="637261" y="1638545"/>
                <a:chExt cx="5519113" cy="1888844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2253409" y="1942411"/>
                  <a:ext cx="1998921" cy="12755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45000">
                      <a:srgbClr val="FF0000"/>
                    </a:gs>
                    <a:gs pos="70000">
                      <a:srgbClr val="FFC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637261" y="2580165"/>
                  <a:ext cx="5519113" cy="3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2044649" y="1638545"/>
                  <a:ext cx="2523460" cy="28353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044649" y="3243855"/>
                  <a:ext cx="2523460" cy="28353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263851" y="1922081"/>
                  <a:ext cx="0" cy="631220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3270939" y="2569536"/>
                  <a:ext cx="0" cy="631220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3263851" y="188969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267044" y="247957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4903744" y="2082784"/>
                <a:ext cx="755006" cy="26226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29" name="Picture 2" descr="Gaussi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647485" y="2314177"/>
              <a:ext cx="1049354" cy="1111108"/>
            </a:xfrm>
            <a:prstGeom prst="rect">
              <a:avLst/>
            </a:prstGeom>
            <a:noFill/>
          </p:spPr>
        </p:pic>
      </p:grpSp>
      <p:grpSp>
        <p:nvGrpSpPr>
          <p:cNvPr id="23" name="Group 22"/>
          <p:cNvGrpSpPr/>
          <p:nvPr/>
        </p:nvGrpSpPr>
        <p:grpSpPr>
          <a:xfrm>
            <a:off x="4162616" y="1526147"/>
            <a:ext cx="3495722" cy="931449"/>
            <a:chOff x="1462993" y="2082784"/>
            <a:chExt cx="5429069" cy="1587302"/>
          </a:xfrm>
        </p:grpSpPr>
        <p:grpSp>
          <p:nvGrpSpPr>
            <p:cNvPr id="24" name="Group 23"/>
            <p:cNvGrpSpPr/>
            <p:nvPr/>
          </p:nvGrpSpPr>
          <p:grpSpPr>
            <a:xfrm>
              <a:off x="1462993" y="2082784"/>
              <a:ext cx="5429069" cy="1587302"/>
              <a:chOff x="229681" y="2082784"/>
              <a:chExt cx="5429069" cy="158730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29681" y="2476291"/>
                <a:ext cx="4707372" cy="1193795"/>
                <a:chOff x="637261" y="1942411"/>
                <a:chExt cx="4707372" cy="1902897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53409" y="1942411"/>
                  <a:ext cx="1998921" cy="12755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45000">
                      <a:srgbClr val="FF0000"/>
                    </a:gs>
                    <a:gs pos="70000">
                      <a:srgbClr val="FFC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637261" y="2580166"/>
                  <a:ext cx="4707372" cy="1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044649" y="1956465"/>
                  <a:ext cx="2523460" cy="28353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044649" y="3561770"/>
                  <a:ext cx="2523460" cy="28353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3263852" y="2240004"/>
                  <a:ext cx="0" cy="631226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3270940" y="2887454"/>
                  <a:ext cx="0" cy="631226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263852" y="2207617"/>
                  <a:ext cx="744279" cy="841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267045" y="2797494"/>
                  <a:ext cx="744279" cy="841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4903744" y="2082784"/>
                <a:ext cx="755006" cy="26226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25" name="Picture 2" descr="Gaussi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647485" y="2314177"/>
              <a:ext cx="1049354" cy="1111108"/>
            </a:xfrm>
            <a:prstGeom prst="rect">
              <a:avLst/>
            </a:prstGeom>
            <a:noFill/>
          </p:spPr>
        </p:pic>
      </p:grpSp>
      <p:graphicFrame>
        <p:nvGraphicFramePr>
          <p:cNvPr id="39" name="Chart 38"/>
          <p:cNvGraphicFramePr>
            <a:graphicFrameLocks/>
          </p:cNvGraphicFramePr>
          <p:nvPr>
            <p:extLst/>
          </p:nvPr>
        </p:nvGraphicFramePr>
        <p:xfrm>
          <a:off x="4262843" y="3105049"/>
          <a:ext cx="4454957" cy="2494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Left Arrow 39"/>
          <p:cNvSpPr/>
          <p:nvPr/>
        </p:nvSpPr>
        <p:spPr>
          <a:xfrm>
            <a:off x="5359919" y="4000492"/>
            <a:ext cx="636422" cy="131673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Left Arrow 40"/>
          <p:cNvSpPr/>
          <p:nvPr/>
        </p:nvSpPr>
        <p:spPr>
          <a:xfrm rot="16200000">
            <a:off x="5655932" y="1463693"/>
            <a:ext cx="381696" cy="131674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0498" y="2720850"/>
            <a:ext cx="3766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Set up TCDI jaws at ± 4.5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around reference trajectory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Pilot beam (5E9 </a:t>
            </a:r>
            <a:r>
              <a:rPr lang="en-GB" dirty="0" smtClean="0">
                <a:sym typeface="Wingdings" panose="05000000000000000000" pitchFamily="2" charset="2"/>
              </a:rPr>
              <a:t></a:t>
            </a:r>
            <a:r>
              <a:rPr lang="en-GB" dirty="0" smtClean="0"/>
              <a:t> 1E10) in </a:t>
            </a:r>
            <a:r>
              <a:rPr lang="en-GB" dirty="0" err="1" smtClean="0"/>
              <a:t>Inject&amp;Dump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Move one TCDI jaw, keeping gap fixed, into the beam with 0.5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steps </a:t>
            </a:r>
            <a:r>
              <a:rPr lang="en-GB" dirty="0" smtClean="0">
                <a:sym typeface="Wingdings" panose="05000000000000000000" pitchFamily="2" charset="2"/>
              </a:rPr>
              <a:t> beam  BLM losses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 next step</a:t>
            </a:r>
            <a:r>
              <a:rPr lang="en-GB" dirty="0" smtClean="0"/>
              <a:t>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615798" y="1759911"/>
            <a:ext cx="155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Reference trajectory</a:t>
            </a:r>
            <a:endParaRPr lang="en-GB" sz="1200" dirty="0"/>
          </a:p>
        </p:txBody>
      </p:sp>
    </p:spTree>
    <p:extLst>
      <p:ext uri="{BB962C8B-B14F-4D97-AF65-F5344CB8AC3E}">
        <p14:creationId xmlns="" xmlns:p14="http://schemas.microsoft.com/office/powerpoint/2010/main" val="807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6" descr="http://www.springerimages.com/img/Images/Springer/PUB=Springer_Netherlands-Dordrecht/JOU=10686/VOL=2009.25/ISU=1-3/ART=2009_9151/MediaObjects/MEDIUM_10686_2009_9151_Fig2_HTM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671" r="-90" b="2521"/>
          <a:stretch/>
        </p:blipFill>
        <p:spPr bwMode="auto">
          <a:xfrm rot="16200000">
            <a:off x="5556355" y="1045055"/>
            <a:ext cx="2157064" cy="2226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TCDI Alignment Procedure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8529" y="1526163"/>
            <a:ext cx="3495722" cy="814425"/>
            <a:chOff x="1462993" y="2082784"/>
            <a:chExt cx="5429069" cy="1387862"/>
          </a:xfrm>
        </p:grpSpPr>
        <p:grpSp>
          <p:nvGrpSpPr>
            <p:cNvPr id="22" name="Group 21"/>
            <p:cNvGrpSpPr/>
            <p:nvPr/>
          </p:nvGrpSpPr>
          <p:grpSpPr>
            <a:xfrm>
              <a:off x="1462993" y="2082784"/>
              <a:ext cx="5429069" cy="1387862"/>
              <a:chOff x="229681" y="2082784"/>
              <a:chExt cx="5429069" cy="138786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29681" y="2285668"/>
                <a:ext cx="4707372" cy="1184978"/>
                <a:chOff x="637261" y="1638545"/>
                <a:chExt cx="4707372" cy="1888844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2253409" y="1942411"/>
                  <a:ext cx="1998921" cy="12755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45000">
                      <a:srgbClr val="FF0000"/>
                    </a:gs>
                    <a:gs pos="70000">
                      <a:srgbClr val="FFC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637261" y="2580166"/>
                  <a:ext cx="4707372" cy="1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2044649" y="1638545"/>
                  <a:ext cx="2523460" cy="28353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044649" y="3243855"/>
                  <a:ext cx="2523460" cy="28353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263851" y="1922081"/>
                  <a:ext cx="0" cy="631220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3270939" y="2569536"/>
                  <a:ext cx="0" cy="631220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3263851" y="188969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267044" y="247957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4903744" y="2082784"/>
                <a:ext cx="755006" cy="26226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29" name="Picture 2" descr="Gaussi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647485" y="2314177"/>
              <a:ext cx="1049354" cy="1111108"/>
            </a:xfrm>
            <a:prstGeom prst="rect">
              <a:avLst/>
            </a:prstGeom>
            <a:noFill/>
          </p:spPr>
        </p:pic>
      </p:grpSp>
      <p:grpSp>
        <p:nvGrpSpPr>
          <p:cNvPr id="23" name="Group 22"/>
          <p:cNvGrpSpPr/>
          <p:nvPr/>
        </p:nvGrpSpPr>
        <p:grpSpPr>
          <a:xfrm>
            <a:off x="4162616" y="1526172"/>
            <a:ext cx="3495722" cy="769692"/>
            <a:chOff x="1462993" y="2082784"/>
            <a:chExt cx="5429069" cy="1311624"/>
          </a:xfrm>
        </p:grpSpPr>
        <p:grpSp>
          <p:nvGrpSpPr>
            <p:cNvPr id="24" name="Group 23"/>
            <p:cNvGrpSpPr/>
            <p:nvPr/>
          </p:nvGrpSpPr>
          <p:grpSpPr>
            <a:xfrm>
              <a:off x="1462993" y="2082784"/>
              <a:ext cx="5429069" cy="1213353"/>
              <a:chOff x="229681" y="2082784"/>
              <a:chExt cx="5429069" cy="121335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29681" y="2111158"/>
                <a:ext cx="4707372" cy="1184979"/>
                <a:chOff x="637261" y="1360365"/>
                <a:chExt cx="4707372" cy="1888844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53409" y="1942411"/>
                  <a:ext cx="1998921" cy="12755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45000">
                      <a:srgbClr val="FF0000"/>
                    </a:gs>
                    <a:gs pos="70000">
                      <a:srgbClr val="FFC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637261" y="2580166"/>
                  <a:ext cx="4707372" cy="1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044649" y="1360365"/>
                  <a:ext cx="2523460" cy="283533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044649" y="2965676"/>
                  <a:ext cx="2523460" cy="283533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3263852" y="1643898"/>
                  <a:ext cx="0" cy="631214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3270940" y="2291352"/>
                  <a:ext cx="0" cy="631214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263852" y="1611512"/>
                  <a:ext cx="744279" cy="841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267045" y="2201394"/>
                  <a:ext cx="744279" cy="841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4903744" y="2082784"/>
                <a:ext cx="755006" cy="26226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25" name="Picture 2" descr="Gaussi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647485" y="2314177"/>
              <a:ext cx="1049354" cy="1111108"/>
            </a:xfrm>
            <a:prstGeom prst="rect">
              <a:avLst/>
            </a:prstGeom>
            <a:noFill/>
          </p:spPr>
        </p:pic>
      </p:grpSp>
      <p:sp>
        <p:nvSpPr>
          <p:cNvPr id="42" name="Left Arrow 41"/>
          <p:cNvSpPr/>
          <p:nvPr/>
        </p:nvSpPr>
        <p:spPr>
          <a:xfrm rot="5400000" flipV="1">
            <a:off x="5663247" y="2363438"/>
            <a:ext cx="381696" cy="131674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3" name="Chart 42"/>
          <p:cNvGraphicFramePr>
            <a:graphicFrameLocks/>
          </p:cNvGraphicFramePr>
          <p:nvPr>
            <p:extLst/>
          </p:nvPr>
        </p:nvGraphicFramePr>
        <p:xfrm>
          <a:off x="4235667" y="3105048"/>
          <a:ext cx="4482133" cy="256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Left Arrow 39"/>
          <p:cNvSpPr/>
          <p:nvPr/>
        </p:nvSpPr>
        <p:spPr>
          <a:xfrm flipH="1">
            <a:off x="6778845" y="4052619"/>
            <a:ext cx="636422" cy="131673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30498" y="2720850"/>
            <a:ext cx="3766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Set up TCDI jaws at ± 4.5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around reference trajectory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Pilot beam (5E9 </a:t>
            </a:r>
            <a:r>
              <a:rPr lang="en-GB" dirty="0" smtClean="0">
                <a:sym typeface="Wingdings" panose="05000000000000000000" pitchFamily="2" charset="2"/>
              </a:rPr>
              <a:t></a:t>
            </a:r>
            <a:r>
              <a:rPr lang="en-GB" dirty="0" smtClean="0"/>
              <a:t> 1E10) in </a:t>
            </a:r>
            <a:r>
              <a:rPr lang="en-GB" dirty="0" err="1" smtClean="0"/>
              <a:t>Inject&amp;Dump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Move one TCDI jaw, keeping gap fixed, into the beam with 0.5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steps </a:t>
            </a:r>
            <a:r>
              <a:rPr lang="en-GB" dirty="0" smtClean="0">
                <a:sym typeface="Wingdings" panose="05000000000000000000" pitchFamily="2" charset="2"/>
              </a:rPr>
              <a:t> beam  BLM losses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 next step</a:t>
            </a:r>
            <a:r>
              <a:rPr lang="en-GB" dirty="0" smtClean="0"/>
              <a:t>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Repeat with other jaw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2615798" y="1759911"/>
            <a:ext cx="155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Reference trajectory</a:t>
            </a:r>
            <a:endParaRPr lang="en-GB" sz="1200" dirty="0"/>
          </a:p>
        </p:txBody>
      </p:sp>
    </p:spTree>
    <p:extLst>
      <p:ext uri="{BB962C8B-B14F-4D97-AF65-F5344CB8AC3E}">
        <p14:creationId xmlns="" xmlns:p14="http://schemas.microsoft.com/office/powerpoint/2010/main" val="21619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6" descr="http://www.springerimages.com/img/Images/Springer/PUB=Springer_Netherlands-Dordrecht/JOU=10686/VOL=2009.25/ISU=1-3/ART=2009_9151/MediaObjects/MEDIUM_10686_2009_9151_Fig2_HTM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671" r="-90" b="2521"/>
          <a:stretch/>
        </p:blipFill>
        <p:spPr bwMode="auto">
          <a:xfrm rot="16200000">
            <a:off x="5556355" y="1045055"/>
            <a:ext cx="2157064" cy="2226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TCDI Alignment Procedure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8529" y="1526163"/>
            <a:ext cx="3495722" cy="814425"/>
            <a:chOff x="1462993" y="2082784"/>
            <a:chExt cx="5429069" cy="1387862"/>
          </a:xfrm>
        </p:grpSpPr>
        <p:grpSp>
          <p:nvGrpSpPr>
            <p:cNvPr id="22" name="Group 21"/>
            <p:cNvGrpSpPr/>
            <p:nvPr/>
          </p:nvGrpSpPr>
          <p:grpSpPr>
            <a:xfrm>
              <a:off x="1462993" y="2082784"/>
              <a:ext cx="5429069" cy="1387862"/>
              <a:chOff x="229681" y="2082784"/>
              <a:chExt cx="5429069" cy="138786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29681" y="2285668"/>
                <a:ext cx="4707372" cy="1184978"/>
                <a:chOff x="637261" y="1638545"/>
                <a:chExt cx="4707372" cy="1888844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2253409" y="1942411"/>
                  <a:ext cx="1998921" cy="12755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45000">
                      <a:srgbClr val="FF0000"/>
                    </a:gs>
                    <a:gs pos="70000">
                      <a:srgbClr val="FFC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637261" y="2580166"/>
                  <a:ext cx="4707372" cy="1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2044649" y="1638545"/>
                  <a:ext cx="2523460" cy="28353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044649" y="3243855"/>
                  <a:ext cx="2523460" cy="28353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263851" y="1922081"/>
                  <a:ext cx="0" cy="631220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3270939" y="2569536"/>
                  <a:ext cx="0" cy="631220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3263851" y="188969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267044" y="247957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4903744" y="2082784"/>
                <a:ext cx="755006" cy="26226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29" name="Picture 2" descr="Gaussi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647485" y="2314177"/>
              <a:ext cx="1049354" cy="1111108"/>
            </a:xfrm>
            <a:prstGeom prst="rect">
              <a:avLst/>
            </a:prstGeom>
            <a:noFill/>
          </p:spPr>
        </p:pic>
      </p:grpSp>
      <p:grpSp>
        <p:nvGrpSpPr>
          <p:cNvPr id="23" name="Group 22"/>
          <p:cNvGrpSpPr/>
          <p:nvPr/>
        </p:nvGrpSpPr>
        <p:grpSpPr>
          <a:xfrm>
            <a:off x="4162616" y="1526172"/>
            <a:ext cx="3495722" cy="769692"/>
            <a:chOff x="1462993" y="2082784"/>
            <a:chExt cx="5429069" cy="1311624"/>
          </a:xfrm>
        </p:grpSpPr>
        <p:grpSp>
          <p:nvGrpSpPr>
            <p:cNvPr id="24" name="Group 23"/>
            <p:cNvGrpSpPr/>
            <p:nvPr/>
          </p:nvGrpSpPr>
          <p:grpSpPr>
            <a:xfrm>
              <a:off x="1462993" y="2082784"/>
              <a:ext cx="5429069" cy="1213353"/>
              <a:chOff x="229681" y="2082784"/>
              <a:chExt cx="5429069" cy="121335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29681" y="2111158"/>
                <a:ext cx="4707372" cy="1184979"/>
                <a:chOff x="637261" y="1360365"/>
                <a:chExt cx="4707372" cy="1888844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53409" y="1942411"/>
                  <a:ext cx="1998921" cy="127551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45000">
                      <a:srgbClr val="FF0000"/>
                    </a:gs>
                    <a:gs pos="70000">
                      <a:srgbClr val="FFC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637261" y="2580166"/>
                  <a:ext cx="4707372" cy="1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044649" y="1360365"/>
                  <a:ext cx="2523460" cy="283533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044649" y="2965676"/>
                  <a:ext cx="2523460" cy="283533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3263852" y="1643898"/>
                  <a:ext cx="0" cy="631214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3270940" y="2291352"/>
                  <a:ext cx="0" cy="631214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263852" y="1611512"/>
                  <a:ext cx="744279" cy="841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267045" y="2201394"/>
                  <a:ext cx="744279" cy="841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4903744" y="2082784"/>
                <a:ext cx="755006" cy="26226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25" name="Picture 2" descr="Gaussi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647485" y="2314177"/>
              <a:ext cx="1049354" cy="1111108"/>
            </a:xfrm>
            <a:prstGeom prst="rect">
              <a:avLst/>
            </a:prstGeom>
            <a:noFill/>
          </p:spPr>
        </p:pic>
      </p:grpSp>
      <p:sp>
        <p:nvSpPr>
          <p:cNvPr id="42" name="Left Arrow 41"/>
          <p:cNvSpPr/>
          <p:nvPr/>
        </p:nvSpPr>
        <p:spPr>
          <a:xfrm rot="5400000" flipV="1">
            <a:off x="5663247" y="2363438"/>
            <a:ext cx="381696" cy="131674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Left Arrow 39"/>
          <p:cNvSpPr/>
          <p:nvPr/>
        </p:nvSpPr>
        <p:spPr>
          <a:xfrm flipH="1">
            <a:off x="6778845" y="4052619"/>
            <a:ext cx="636422" cy="131673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30498" y="2720850"/>
            <a:ext cx="3766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Set up TCDI jaws at ± 4.5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around reference trajectory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Pilot beam (5E9 </a:t>
            </a:r>
            <a:r>
              <a:rPr lang="en-GB" dirty="0" smtClean="0">
                <a:sym typeface="Wingdings" panose="05000000000000000000" pitchFamily="2" charset="2"/>
              </a:rPr>
              <a:t></a:t>
            </a:r>
            <a:r>
              <a:rPr lang="en-GB" dirty="0" smtClean="0"/>
              <a:t> 1E10) in </a:t>
            </a:r>
            <a:r>
              <a:rPr lang="en-GB" dirty="0" err="1" smtClean="0"/>
              <a:t>Inject&amp;Dump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Move one TCDI jaw, keeping gap fixed, into the beam with 0.5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steps </a:t>
            </a:r>
            <a:r>
              <a:rPr lang="en-GB" dirty="0" smtClean="0">
                <a:sym typeface="Wingdings" panose="05000000000000000000" pitchFamily="2" charset="2"/>
              </a:rPr>
              <a:t> beam  BLM losses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 next step</a:t>
            </a:r>
            <a:r>
              <a:rPr lang="en-GB" dirty="0" smtClean="0"/>
              <a:t>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Repeat with other jaw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2615798" y="1759911"/>
            <a:ext cx="155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Reference trajectory</a:t>
            </a:r>
            <a:endParaRPr lang="en-GB" sz="1200" dirty="0"/>
          </a:p>
        </p:txBody>
      </p:sp>
      <p:graphicFrame>
        <p:nvGraphicFramePr>
          <p:cNvPr id="41" name="Chart 40"/>
          <p:cNvGraphicFramePr>
            <a:graphicFrameLocks/>
          </p:cNvGraphicFramePr>
          <p:nvPr>
            <p:extLst/>
          </p:nvPr>
        </p:nvGraphicFramePr>
        <p:xfrm>
          <a:off x="4235667" y="3101136"/>
          <a:ext cx="4448387" cy="2631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4522099" y="5761952"/>
            <a:ext cx="277246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Beam Centre = -0.243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endParaRPr lang="en-GB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70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TCDI Alignment Procedure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67" y="1265530"/>
            <a:ext cx="4972734" cy="34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1389888"/>
            <a:ext cx="3584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Automatic JAVA-tool: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Send command to move collimator jaws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 beam extraction from SPS into 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Record BLM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If no beam extracted </a:t>
            </a:r>
            <a:r>
              <a:rPr lang="en-GB" dirty="0" smtClean="0">
                <a:sym typeface="Wingdings" panose="05000000000000000000" pitchFamily="2" charset="2"/>
              </a:rPr>
              <a:t> wait for next shot before moving collimator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689769" y="1360628"/>
            <a:ext cx="1122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Y. Le </a:t>
            </a:r>
            <a:r>
              <a:rPr lang="en-GB" sz="1100" dirty="0" err="1"/>
              <a:t>B</a:t>
            </a:r>
            <a:r>
              <a:rPr lang="en-GB" sz="1100" dirty="0" err="1" smtClean="0"/>
              <a:t>orgne</a:t>
            </a:r>
            <a:endParaRPr lang="en-GB" sz="1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350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TCDI Alignment Procedure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67" y="1265530"/>
            <a:ext cx="4972734" cy="34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1389888"/>
            <a:ext cx="35844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Automatic JAVA-tool: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Send command to move collimator jaws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 beam extraction from SPS into 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Record BLM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If no beam extracted </a:t>
            </a:r>
            <a:r>
              <a:rPr lang="en-GB" dirty="0" smtClean="0">
                <a:sym typeface="Wingdings" panose="05000000000000000000" pitchFamily="2" charset="2"/>
              </a:rPr>
              <a:t> wait for next shot before moving collimator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Perform the data analysis: beam centre!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Possible sending beam centre position to LHC “TRIM” application (operational settings)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58" y="3160166"/>
            <a:ext cx="4313026" cy="346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89769" y="1360628"/>
            <a:ext cx="1122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Y. Le </a:t>
            </a:r>
            <a:r>
              <a:rPr lang="en-GB" sz="1100" dirty="0" err="1"/>
              <a:t>B</a:t>
            </a:r>
            <a:r>
              <a:rPr lang="en-GB" sz="1100" dirty="0" err="1" smtClean="0"/>
              <a:t>orgne</a:t>
            </a:r>
            <a:endParaRPr lang="en-GB" sz="11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2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2363045"/>
            <a:ext cx="7535266" cy="3941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TCDI Setup Validation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56616" y="1081772"/>
            <a:ext cx="83119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collimators at </a:t>
            </a:r>
            <a:r>
              <a:rPr lang="en-GB" dirty="0" smtClean="0"/>
              <a:t>4.5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baseline="-25000" dirty="0" smtClean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(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dirty="0" smtClean="0">
                <a:latin typeface="+mj-lt"/>
              </a:rPr>
              <a:t> calculated for nominal </a:t>
            </a:r>
            <a:r>
              <a:rPr lang="en-GB" dirty="0" err="1" smtClean="0">
                <a:latin typeface="+mj-lt"/>
              </a:rPr>
              <a:t>emittance</a:t>
            </a:r>
            <a:r>
              <a:rPr lang="en-GB" dirty="0" smtClean="0">
                <a:latin typeface="+mj-lt"/>
              </a:rPr>
              <a:t> and </a:t>
            </a:r>
            <a:r>
              <a:rPr lang="en-GB" dirty="0" smtClean="0">
                <a:latin typeface="Symbol" panose="05050102010706020507" pitchFamily="18" charset="2"/>
              </a:rPr>
              <a:t>b</a:t>
            </a:r>
            <a:r>
              <a:rPr lang="en-GB" dirty="0" smtClean="0">
                <a:latin typeface="+mj-lt"/>
              </a:rPr>
              <a:t> function)</a:t>
            </a:r>
            <a:endParaRPr lang="en-GB" baseline="-25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Knob: oscillations with varying </a:t>
            </a:r>
            <a:r>
              <a:rPr lang="en-GB" dirty="0" smtClean="0"/>
              <a:t>phase and amplitude (using correctors in TL)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Phase from 0 </a:t>
            </a:r>
            <a:r>
              <a:rPr lang="en-GB" dirty="0" smtClean="0">
                <a:sym typeface="Wingdings" panose="05000000000000000000" pitchFamily="2" charset="2"/>
              </a:rPr>
              <a:t> 2</a:t>
            </a:r>
            <a:r>
              <a:rPr lang="en-GB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sym typeface="Wingdings" panose="05000000000000000000" pitchFamily="2" charset="2"/>
              </a:rPr>
              <a:t>Amplitude from 4</a:t>
            </a:r>
            <a:r>
              <a:rPr lang="en-GB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  5</a:t>
            </a:r>
            <a:r>
              <a:rPr lang="en-GB" dirty="0" smtClean="0">
                <a:latin typeface="Symbol" panose="05050102010706020507" pitchFamily="18" charset="2"/>
                <a:sym typeface="Wingdings" panose="05000000000000000000" pitchFamily="2" charset="2"/>
              </a:rPr>
              <a:t>s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 (0.</a:t>
            </a:r>
            <a:r>
              <a:rPr lang="en-GB" dirty="0" smtClean="0">
                <a:sym typeface="Wingdings" panose="05000000000000000000" pitchFamily="2" charset="2"/>
              </a:rPr>
              <a:t>5</a:t>
            </a:r>
            <a:r>
              <a:rPr lang="en-GB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 step)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sym typeface="Wingdings" panose="05000000000000000000" pitchFamily="2" charset="2"/>
              </a:rPr>
              <a:t>Repeat in H and V plane </a:t>
            </a:r>
          </a:p>
          <a:p>
            <a:pPr lvl="1"/>
            <a:endParaRPr lang="en-GB" dirty="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60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Design of the Present System</a:t>
            </a:r>
          </a:p>
          <a:p>
            <a:pPr lvl="1"/>
            <a:r>
              <a:rPr lang="en-GB" dirty="0" smtClean="0"/>
              <a:t>Overview of the system;</a:t>
            </a:r>
          </a:p>
          <a:p>
            <a:pPr lvl="1"/>
            <a:r>
              <a:rPr lang="en-GB" dirty="0" smtClean="0"/>
              <a:t>Phase space coverage;</a:t>
            </a:r>
          </a:p>
          <a:p>
            <a:pPr lvl="1"/>
            <a:r>
              <a:rPr lang="en-GB" dirty="0" smtClean="0"/>
              <a:t>First tracking results;</a:t>
            </a:r>
          </a:p>
          <a:p>
            <a:r>
              <a:rPr lang="en-GB" dirty="0"/>
              <a:t>Operational aspects of the Present </a:t>
            </a:r>
            <a:r>
              <a:rPr lang="en-GB" dirty="0" smtClean="0"/>
              <a:t>System</a:t>
            </a:r>
          </a:p>
          <a:p>
            <a:pPr lvl="1"/>
            <a:r>
              <a:rPr lang="en-GB" dirty="0" smtClean="0"/>
              <a:t>Alignment procedure</a:t>
            </a:r>
          </a:p>
          <a:p>
            <a:pPr lvl="1"/>
            <a:r>
              <a:rPr lang="en-GB" dirty="0" smtClean="0"/>
              <a:t>Setup validation</a:t>
            </a:r>
          </a:p>
          <a:p>
            <a:pPr lvl="1"/>
            <a:r>
              <a:rPr lang="en-GB" dirty="0" smtClean="0"/>
              <a:t>Interlocks</a:t>
            </a:r>
          </a:p>
          <a:p>
            <a:r>
              <a:rPr lang="en-GB" dirty="0" smtClean="0"/>
              <a:t>Design of the Upgraded System</a:t>
            </a:r>
          </a:p>
          <a:p>
            <a:pPr lvl="1"/>
            <a:r>
              <a:rPr lang="en-GB" dirty="0" smtClean="0"/>
              <a:t>Collimator design</a:t>
            </a:r>
          </a:p>
          <a:p>
            <a:pPr lvl="1"/>
            <a:r>
              <a:rPr lang="en-GB" dirty="0" smtClean="0"/>
              <a:t>Local and global protection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22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2363045"/>
            <a:ext cx="7535266" cy="3941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TCDI Setup Validation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56616" y="1081772"/>
            <a:ext cx="83119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collimators at </a:t>
            </a:r>
            <a:r>
              <a:rPr lang="en-GB" dirty="0" smtClean="0"/>
              <a:t>4.5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baseline="-25000" dirty="0" smtClean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(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dirty="0" smtClean="0">
                <a:latin typeface="+mj-lt"/>
              </a:rPr>
              <a:t> calculated for nominal </a:t>
            </a:r>
            <a:r>
              <a:rPr lang="en-GB" dirty="0" err="1" smtClean="0">
                <a:latin typeface="+mj-lt"/>
              </a:rPr>
              <a:t>emittance</a:t>
            </a:r>
            <a:r>
              <a:rPr lang="en-GB" dirty="0" smtClean="0">
                <a:latin typeface="+mj-lt"/>
              </a:rPr>
              <a:t> and </a:t>
            </a:r>
            <a:r>
              <a:rPr lang="en-GB" dirty="0" smtClean="0">
                <a:latin typeface="Symbol" panose="05050102010706020507" pitchFamily="18" charset="2"/>
              </a:rPr>
              <a:t>b</a:t>
            </a:r>
            <a:r>
              <a:rPr lang="en-GB" dirty="0" smtClean="0">
                <a:latin typeface="+mj-lt"/>
              </a:rPr>
              <a:t> function)</a:t>
            </a:r>
            <a:endParaRPr lang="en-GB" baseline="-25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Knob: oscillations with varying </a:t>
            </a:r>
            <a:r>
              <a:rPr lang="en-GB" dirty="0" smtClean="0"/>
              <a:t>phase and amplitude (using correctors in TL)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Phase from 0 </a:t>
            </a:r>
            <a:r>
              <a:rPr lang="en-GB" dirty="0" smtClean="0">
                <a:sym typeface="Wingdings" panose="05000000000000000000" pitchFamily="2" charset="2"/>
              </a:rPr>
              <a:t> 2</a:t>
            </a:r>
            <a:r>
              <a:rPr lang="en-GB" dirty="0" smtClean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sym typeface="Wingdings" panose="05000000000000000000" pitchFamily="2" charset="2"/>
              </a:rPr>
              <a:t>Amplitude from 4</a:t>
            </a:r>
            <a:r>
              <a:rPr lang="en-GB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  5</a:t>
            </a:r>
            <a:r>
              <a:rPr lang="en-GB" dirty="0" smtClean="0">
                <a:latin typeface="Symbol" panose="05050102010706020507" pitchFamily="18" charset="2"/>
                <a:sym typeface="Wingdings" panose="05000000000000000000" pitchFamily="2" charset="2"/>
              </a:rPr>
              <a:t>s 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 (0.</a:t>
            </a:r>
            <a:r>
              <a:rPr lang="en-GB" dirty="0" smtClean="0">
                <a:sym typeface="Wingdings" panose="05000000000000000000" pitchFamily="2" charset="2"/>
              </a:rPr>
              <a:t>5</a:t>
            </a:r>
            <a:r>
              <a:rPr lang="en-GB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dirty="0" smtClean="0">
                <a:latin typeface="+mj-lt"/>
                <a:sym typeface="Wingdings" panose="05000000000000000000" pitchFamily="2" charset="2"/>
              </a:rPr>
              <a:t> step)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sym typeface="Wingdings" panose="05000000000000000000" pitchFamily="2" charset="2"/>
              </a:rPr>
              <a:t>Repeat in H and V plane </a:t>
            </a:r>
          </a:p>
          <a:p>
            <a:pPr lvl="1"/>
            <a:endParaRPr lang="en-GB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02935" y="1762880"/>
            <a:ext cx="3816759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What is the real “cut” </a:t>
            </a:r>
            <a:r>
              <a:rPr lang="en-GB" dirty="0" err="1" smtClean="0"/>
              <a:t>n</a:t>
            </a:r>
            <a:r>
              <a:rPr lang="en-GB" dirty="0" err="1" smtClean="0">
                <a:latin typeface="Symbol" panose="05050102010706020507" pitchFamily="18" charset="2"/>
              </a:rPr>
              <a:t>s</a:t>
            </a:r>
            <a:r>
              <a:rPr lang="en-GB" baseline="-25000" dirty="0" err="1" smtClean="0"/>
              <a:t>r</a:t>
            </a:r>
            <a:r>
              <a:rPr lang="en-GB" dirty="0" smtClean="0"/>
              <a:t>?</a:t>
            </a:r>
          </a:p>
          <a:p>
            <a:pPr algn="ctr"/>
            <a:r>
              <a:rPr lang="en-GB" dirty="0" smtClean="0">
                <a:latin typeface="+mj-lt"/>
              </a:rPr>
              <a:t>(tolerances: alignment, flatness, </a:t>
            </a:r>
            <a:r>
              <a:rPr lang="en-GB" dirty="0" smtClean="0">
                <a:latin typeface="Symbol" panose="05050102010706020507" pitchFamily="18" charset="2"/>
              </a:rPr>
              <a:t>b</a:t>
            </a:r>
            <a:r>
              <a:rPr lang="en-GB" dirty="0" smtClean="0">
                <a:latin typeface="+mj-lt"/>
              </a:rPr>
              <a:t> errors, real </a:t>
            </a:r>
            <a:r>
              <a:rPr lang="en-GB" dirty="0" err="1" smtClean="0">
                <a:latin typeface="+mj-lt"/>
              </a:rPr>
              <a:t>emittance</a:t>
            </a:r>
            <a:r>
              <a:rPr lang="en-GB" dirty="0" smtClean="0">
                <a:latin typeface="+mj-lt"/>
              </a:rPr>
              <a:t>, dispersion) </a:t>
            </a:r>
            <a:endParaRPr lang="en-GB" dirty="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92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TCDI Setup Validation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54699" y="1701462"/>
            <a:ext cx="3743896" cy="1897616"/>
            <a:chOff x="1462993" y="1798087"/>
            <a:chExt cx="5274481" cy="2110811"/>
          </a:xfrm>
        </p:grpSpPr>
        <p:pic>
          <p:nvPicPr>
            <p:cNvPr id="28" name="Picture 2" descr="Gaussia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400000">
              <a:off x="2903958" y="2828668"/>
              <a:ext cx="1049353" cy="1111108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462993" y="1798087"/>
              <a:ext cx="5274481" cy="1596305"/>
              <a:chOff x="229681" y="1798087"/>
              <a:chExt cx="5274481" cy="159630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29681" y="1798087"/>
                <a:ext cx="4707372" cy="1596305"/>
                <a:chOff x="637261" y="861395"/>
                <a:chExt cx="4707372" cy="2544473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637261" y="3405868"/>
                  <a:ext cx="4707372" cy="0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065259" y="861395"/>
                  <a:ext cx="2535878" cy="2096483"/>
                </a:xfrm>
                <a:prstGeom prst="rect">
                  <a:avLst/>
                </a:prstGeom>
                <a:noFill/>
                <a:ln w="28575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4749156" y="1891712"/>
                <a:ext cx="755006" cy="26227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2069179" y="182988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TCDI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03885"/>
            <a:ext cx="164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Calibration</a:t>
            </a:r>
            <a:endParaRPr lang="en-GB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38327" y="2905062"/>
            <a:ext cx="0" cy="238541"/>
          </a:xfrm>
          <a:prstGeom prst="straightConnector1">
            <a:avLst/>
          </a:prstGeom>
          <a:ln w="9525">
            <a:solidFill>
              <a:srgbClr val="10428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38327" y="2876523"/>
            <a:ext cx="5282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accent6"/>
                </a:solidFill>
              </a:rPr>
              <a:t>1</a:t>
            </a:r>
            <a:r>
              <a:rPr lang="en-GB" sz="105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s</a:t>
            </a:r>
            <a:endParaRPr lang="en-GB" sz="1050" baseline="-25000" dirty="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649938" y="2974213"/>
            <a:ext cx="0" cy="180000"/>
          </a:xfrm>
          <a:prstGeom prst="straightConnector1">
            <a:avLst/>
          </a:prstGeom>
          <a:ln w="9525">
            <a:solidFill>
              <a:srgbClr val="10428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61226" y="2937255"/>
            <a:ext cx="5282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accent6"/>
                </a:solidFill>
              </a:rPr>
              <a:t>1</a:t>
            </a:r>
            <a:r>
              <a:rPr lang="en-GB" sz="105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s</a:t>
            </a:r>
            <a:r>
              <a:rPr lang="en-GB" sz="1050" baseline="-25000" dirty="0">
                <a:solidFill>
                  <a:schemeClr val="accent6"/>
                </a:solidFill>
                <a:latin typeface="+mj-lt"/>
              </a:rPr>
              <a:t>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28185" y="1071928"/>
            <a:ext cx="46158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j-lt"/>
                <a:sym typeface="Wingdings" panose="05000000000000000000" pitchFamily="2" charset="2"/>
              </a:rPr>
              <a:t>Calibration procedure: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Measure </a:t>
            </a:r>
            <a:r>
              <a:rPr lang="en-GB" sz="1600" dirty="0" err="1" smtClean="0">
                <a:latin typeface="+mj-lt"/>
                <a:sym typeface="Wingdings" panose="05000000000000000000" pitchFamily="2" charset="2"/>
              </a:rPr>
              <a:t>emittance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GB" sz="1600" baseline="-25000" dirty="0" err="1" smtClean="0">
                <a:latin typeface="+mj-lt"/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 and 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GB" sz="1600" dirty="0" err="1" smtClean="0">
                <a:latin typeface="+mj-lt"/>
                <a:sym typeface="Wingdings" panose="05000000000000000000" pitchFamily="2" charset="2"/>
              </a:rPr>
              <a:t>p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/p in SPS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Define 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baseline="-25000" dirty="0" err="1" smtClean="0">
                <a:latin typeface="+mj-lt"/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 using 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GB" sz="1600" baseline="-25000" dirty="0" err="1" smtClean="0">
                <a:latin typeface="+mj-lt"/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 and taking into account the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+mj-lt"/>
              <a:sym typeface="Wingdings" panose="05000000000000000000" pitchFamily="2" charset="2"/>
            </a:endParaRPr>
          </a:p>
          <a:p>
            <a:endParaRPr lang="en-GB" sz="1600" dirty="0" smtClean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TCDI Collimator set @ 1</a:t>
            </a:r>
            <a:r>
              <a:rPr lang="en-GB" sz="1600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dirty="0">
                <a:sym typeface="Wingdings" panose="05000000000000000000" pitchFamily="2" charset="2"/>
              </a:rPr>
              <a:t> (other TCDIs open</a:t>
            </a:r>
            <a:r>
              <a:rPr lang="en-GB" sz="1600" dirty="0" smtClean="0">
                <a:sym typeface="Wingdings" panose="05000000000000000000" pitchFamily="2" charset="2"/>
              </a:rPr>
              <a:t>)  convert into </a:t>
            </a:r>
            <a:r>
              <a:rPr lang="en-GB" sz="1600" i="1" dirty="0" err="1" smtClean="0">
                <a:sym typeface="Wingdings" panose="05000000000000000000" pitchFamily="2" charset="2"/>
              </a:rPr>
              <a:t>n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baseline="-25000" dirty="0" err="1" smtClean="0">
                <a:latin typeface="+mj-lt"/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sym typeface="Wingdings" panose="05000000000000000000" pitchFamily="2" charset="2"/>
              </a:rPr>
              <a:t>  </a:t>
            </a:r>
            <a:r>
              <a:rPr lang="en-GB" sz="1600" i="1" dirty="0" err="1" smtClean="0">
                <a:sym typeface="Wingdings" panose="05000000000000000000" pitchFamily="2" charset="2"/>
              </a:rPr>
              <a:t>n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baseline="-25000" dirty="0" err="1" smtClean="0"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sym typeface="Wingdings" panose="05000000000000000000" pitchFamily="2" charset="2"/>
              </a:rPr>
              <a:t>  </a:t>
            </a:r>
            <a:r>
              <a:rPr lang="en-GB" sz="1600" dirty="0">
                <a:sym typeface="Wingdings" panose="05000000000000000000" pitchFamily="2" charset="2"/>
              </a:rPr>
              <a:t>= </a:t>
            </a:r>
            <a:r>
              <a:rPr lang="en-GB" sz="1600" i="1" dirty="0">
                <a:sym typeface="Wingdings" panose="05000000000000000000" pitchFamily="2" charset="2"/>
              </a:rPr>
              <a:t>xx</a:t>
            </a:r>
            <a:r>
              <a:rPr lang="en-GB" sz="1600" dirty="0">
                <a:sym typeface="Wingdings" panose="05000000000000000000" pitchFamily="2" charset="2"/>
              </a:rPr>
              <a:t>% beam intercepted (from theory for a perfect Gaussian distribution)</a:t>
            </a:r>
            <a:endParaRPr lang="en-GB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anose="05000000000000000000" pitchFamily="2" charset="2"/>
              </a:rPr>
              <a:t>Extract beam on TCDI  K = BLM signal normalised </a:t>
            </a:r>
            <a:r>
              <a:rPr lang="en-GB" sz="1600" dirty="0" err="1" smtClean="0">
                <a:sym typeface="Wingdings" panose="05000000000000000000" pitchFamily="2" charset="2"/>
              </a:rPr>
              <a:t>wrt</a:t>
            </a:r>
            <a:r>
              <a:rPr lang="en-GB" sz="1600" dirty="0" smtClean="0">
                <a:sym typeface="Wingdings" panose="05000000000000000000" pitchFamily="2" charset="2"/>
              </a:rPr>
              <a:t> beam intensity (FBCT)  reference value K for </a:t>
            </a:r>
            <a:r>
              <a:rPr lang="en-GB" sz="1600" i="1" dirty="0" smtClean="0">
                <a:sym typeface="Wingdings" panose="05000000000000000000" pitchFamily="2" charset="2"/>
              </a:rPr>
              <a:t>xx</a:t>
            </a:r>
            <a:r>
              <a:rPr lang="en-GB" sz="1600" dirty="0" smtClean="0">
                <a:sym typeface="Wingdings" panose="05000000000000000000" pitchFamily="2" charset="2"/>
              </a:rPr>
              <a:t>% intercepted beam</a:t>
            </a:r>
          </a:p>
          <a:p>
            <a:endParaRPr lang="en-GB" sz="1600" dirty="0" smtClean="0">
              <a:latin typeface="+mj-lt"/>
              <a:sym typeface="Wingdings" panose="05000000000000000000" pitchFamily="2" charset="2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/>
          </p:nvPr>
        </p:nvGraphicFramePr>
        <p:xfrm>
          <a:off x="5353556" y="2129078"/>
          <a:ext cx="2365147" cy="423608"/>
        </p:xfrm>
        <a:graphic>
          <a:graphicData uri="http://schemas.openxmlformats.org/presentationml/2006/ole">
            <p:oleObj spid="_x0000_s1043" name="Equation" r:id="rId4" imgW="1701800" imgH="3048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9394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TCDI Setup Validation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228185" y="1071928"/>
            <a:ext cx="46158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j-lt"/>
                <a:sym typeface="Wingdings" panose="05000000000000000000" pitchFamily="2" charset="2"/>
              </a:rPr>
              <a:t>Calibration procedure: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Measure </a:t>
            </a:r>
            <a:r>
              <a:rPr lang="en-GB" sz="1600" dirty="0" err="1" smtClean="0">
                <a:latin typeface="+mj-lt"/>
                <a:sym typeface="Wingdings" panose="05000000000000000000" pitchFamily="2" charset="2"/>
              </a:rPr>
              <a:t>emittance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GB" sz="1600" baseline="-25000" dirty="0" err="1" smtClean="0">
                <a:latin typeface="+mj-lt"/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 and 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GB" sz="1600" dirty="0" err="1" smtClean="0">
                <a:latin typeface="+mj-lt"/>
                <a:sym typeface="Wingdings" panose="05000000000000000000" pitchFamily="2" charset="2"/>
              </a:rPr>
              <a:t>p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/p in SPS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Define 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baseline="-25000" dirty="0" err="1" smtClean="0">
                <a:latin typeface="+mj-lt"/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 using 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GB" sz="1600" baseline="-25000" dirty="0" err="1" smtClean="0">
                <a:latin typeface="+mj-lt"/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 and taking into account the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+mj-lt"/>
              <a:sym typeface="Wingdings" panose="05000000000000000000" pitchFamily="2" charset="2"/>
            </a:endParaRPr>
          </a:p>
          <a:p>
            <a:endParaRPr lang="en-GB" sz="1600" dirty="0" smtClean="0">
              <a:latin typeface="+mj-l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TCDI Collimator set @ 1</a:t>
            </a:r>
            <a:r>
              <a:rPr lang="en-GB" sz="1600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dirty="0">
                <a:sym typeface="Wingdings" panose="05000000000000000000" pitchFamily="2" charset="2"/>
              </a:rPr>
              <a:t> (other TCDIs open</a:t>
            </a:r>
            <a:r>
              <a:rPr lang="en-GB" sz="1600" dirty="0" smtClean="0">
                <a:sym typeface="Wingdings" panose="05000000000000000000" pitchFamily="2" charset="2"/>
              </a:rPr>
              <a:t>)  convert into </a:t>
            </a:r>
            <a:r>
              <a:rPr lang="en-GB" sz="1600" i="1" dirty="0" err="1" smtClean="0">
                <a:sym typeface="Wingdings" panose="05000000000000000000" pitchFamily="2" charset="2"/>
              </a:rPr>
              <a:t>n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baseline="-25000" dirty="0" err="1" smtClean="0">
                <a:latin typeface="+mj-lt"/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sym typeface="Wingdings" panose="05000000000000000000" pitchFamily="2" charset="2"/>
              </a:rPr>
              <a:t>  </a:t>
            </a:r>
            <a:r>
              <a:rPr lang="en-GB" sz="1600" i="1" dirty="0" err="1" smtClean="0">
                <a:sym typeface="Wingdings" panose="05000000000000000000" pitchFamily="2" charset="2"/>
              </a:rPr>
              <a:t>n</a:t>
            </a:r>
            <a:r>
              <a:rPr lang="en-GB" sz="16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baseline="-25000" dirty="0" err="1" smtClean="0">
                <a:sym typeface="Wingdings" panose="05000000000000000000" pitchFamily="2" charset="2"/>
              </a:rPr>
              <a:t>r</a:t>
            </a:r>
            <a:r>
              <a:rPr lang="en-GB" sz="1600" dirty="0" smtClean="0">
                <a:sym typeface="Wingdings" panose="05000000000000000000" pitchFamily="2" charset="2"/>
              </a:rPr>
              <a:t>  </a:t>
            </a:r>
            <a:r>
              <a:rPr lang="en-GB" sz="1600" dirty="0">
                <a:sym typeface="Wingdings" panose="05000000000000000000" pitchFamily="2" charset="2"/>
              </a:rPr>
              <a:t>= </a:t>
            </a:r>
            <a:r>
              <a:rPr lang="en-GB" sz="1600" i="1" dirty="0">
                <a:sym typeface="Wingdings" panose="05000000000000000000" pitchFamily="2" charset="2"/>
              </a:rPr>
              <a:t>xx</a:t>
            </a:r>
            <a:r>
              <a:rPr lang="en-GB" sz="1600" dirty="0">
                <a:sym typeface="Wingdings" panose="05000000000000000000" pitchFamily="2" charset="2"/>
              </a:rPr>
              <a:t>% beam intercepted (from theory for a perfect Gaussian distribution)</a:t>
            </a:r>
            <a:endParaRPr lang="en-GB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anose="05000000000000000000" pitchFamily="2" charset="2"/>
              </a:rPr>
              <a:t>Extract beam on TCDI  K = BLM signal normalised </a:t>
            </a:r>
            <a:r>
              <a:rPr lang="en-GB" sz="1600" dirty="0" err="1" smtClean="0">
                <a:sym typeface="Wingdings" panose="05000000000000000000" pitchFamily="2" charset="2"/>
              </a:rPr>
              <a:t>wrt</a:t>
            </a:r>
            <a:r>
              <a:rPr lang="en-GB" sz="1600" dirty="0" smtClean="0">
                <a:sym typeface="Wingdings" panose="05000000000000000000" pitchFamily="2" charset="2"/>
              </a:rPr>
              <a:t> beam intensity (FBCT)  reference value K for </a:t>
            </a:r>
            <a:r>
              <a:rPr lang="en-GB" sz="1600" i="1" dirty="0" smtClean="0">
                <a:sym typeface="Wingdings" panose="05000000000000000000" pitchFamily="2" charset="2"/>
              </a:rPr>
              <a:t>xx</a:t>
            </a:r>
            <a:r>
              <a:rPr lang="en-GB" sz="1600" dirty="0" smtClean="0">
                <a:sym typeface="Wingdings" panose="05000000000000000000" pitchFamily="2" charset="2"/>
              </a:rPr>
              <a:t>% intercepted beam</a:t>
            </a:r>
          </a:p>
          <a:p>
            <a:endParaRPr lang="en-GB" sz="1600" dirty="0" smtClean="0">
              <a:latin typeface="+mj-lt"/>
              <a:sym typeface="Wingdings" panose="05000000000000000000" pitchFamily="2" charset="2"/>
            </a:endParaRPr>
          </a:p>
          <a:p>
            <a:r>
              <a:rPr lang="en-GB" sz="1600" dirty="0" smtClean="0">
                <a:latin typeface="+mj-lt"/>
                <a:sym typeface="Wingdings" panose="05000000000000000000" pitchFamily="2" charset="2"/>
              </a:rPr>
              <a:t>Validation: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All TCDIs at 4.5</a:t>
            </a:r>
            <a:r>
              <a:rPr lang="en-GB" sz="1600" dirty="0" smtClean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  <a:sym typeface="Wingdings" panose="05000000000000000000" pitchFamily="2" charset="2"/>
              </a:rPr>
              <a:t>Oscillations with increasing amplitude  BLM signal </a:t>
            </a:r>
            <a:r>
              <a:rPr lang="en-GB" sz="1600" dirty="0">
                <a:sym typeface="Wingdings" panose="05000000000000000000" pitchFamily="2" charset="2"/>
              </a:rPr>
              <a:t>normalised </a:t>
            </a:r>
            <a:r>
              <a:rPr lang="en-GB" sz="1600" dirty="0" err="1" smtClean="0">
                <a:sym typeface="Wingdings" panose="05000000000000000000" pitchFamily="2" charset="2"/>
              </a:rPr>
              <a:t>wrt</a:t>
            </a:r>
            <a:r>
              <a:rPr lang="en-GB" sz="1600" dirty="0" smtClean="0">
                <a:sym typeface="Wingdings" panose="05000000000000000000" pitchFamily="2" charset="2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beam </a:t>
            </a:r>
            <a:r>
              <a:rPr lang="en-GB" sz="1600" dirty="0" smtClean="0">
                <a:sym typeface="Wingdings" panose="05000000000000000000" pitchFamily="2" charset="2"/>
              </a:rPr>
              <a:t>intensity  xx% intercepted beam (normalising </a:t>
            </a:r>
            <a:r>
              <a:rPr lang="en-GB" sz="1600" dirty="0" err="1" smtClean="0">
                <a:sym typeface="Wingdings" panose="05000000000000000000" pitchFamily="2" charset="2"/>
              </a:rPr>
              <a:t>wrt</a:t>
            </a:r>
            <a:r>
              <a:rPr lang="en-GB" sz="1600" dirty="0" smtClean="0">
                <a:sym typeface="Wingdings" panose="05000000000000000000" pitchFamily="2" charset="2"/>
              </a:rPr>
              <a:t> K)  </a:t>
            </a:r>
            <a:r>
              <a:rPr lang="en-GB" sz="1600" dirty="0" err="1">
                <a:sym typeface="Wingdings" panose="05000000000000000000" pitchFamily="2" charset="2"/>
              </a:rPr>
              <a:t>n</a:t>
            </a:r>
            <a:r>
              <a:rPr lang="en-GB" sz="1600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GB" sz="1600" baseline="-25000" dirty="0" err="1">
                <a:sym typeface="Wingdings" panose="05000000000000000000" pitchFamily="2" charset="2"/>
              </a:rPr>
              <a:t>r</a:t>
            </a:r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ym typeface="Wingdings" panose="05000000000000000000" pitchFamily="2" charset="2"/>
              </a:rPr>
              <a:t>(from theory for perfect Gaussian)</a:t>
            </a:r>
            <a:endParaRPr lang="en-GB" sz="1600" dirty="0" smtClean="0"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4699" y="1701462"/>
            <a:ext cx="3743896" cy="1897616"/>
            <a:chOff x="1462993" y="1798087"/>
            <a:chExt cx="5274481" cy="2110811"/>
          </a:xfrm>
        </p:grpSpPr>
        <p:pic>
          <p:nvPicPr>
            <p:cNvPr id="28" name="Picture 2" descr="Gaussia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400000">
              <a:off x="2903958" y="2828668"/>
              <a:ext cx="1049353" cy="1111108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462993" y="1798087"/>
              <a:ext cx="5274481" cy="1596305"/>
              <a:chOff x="229681" y="1798087"/>
              <a:chExt cx="5274481" cy="159630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29681" y="1798087"/>
                <a:ext cx="4707372" cy="1596305"/>
                <a:chOff x="637261" y="861395"/>
                <a:chExt cx="4707372" cy="2544473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637261" y="3405868"/>
                  <a:ext cx="4707372" cy="0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065259" y="861395"/>
                  <a:ext cx="2535878" cy="2096483"/>
                </a:xfrm>
                <a:prstGeom prst="rect">
                  <a:avLst/>
                </a:prstGeom>
                <a:noFill/>
                <a:ln w="28575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4749156" y="1891712"/>
                <a:ext cx="755006" cy="26227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2069179" y="182988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TCDI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03885"/>
            <a:ext cx="164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Calibration</a:t>
            </a:r>
            <a:endParaRPr lang="en-GB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38327" y="2905062"/>
            <a:ext cx="0" cy="238541"/>
          </a:xfrm>
          <a:prstGeom prst="straightConnector1">
            <a:avLst/>
          </a:prstGeom>
          <a:ln w="9525">
            <a:solidFill>
              <a:srgbClr val="10428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38327" y="2876523"/>
            <a:ext cx="5282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accent6"/>
                </a:solidFill>
              </a:rPr>
              <a:t>1</a:t>
            </a:r>
            <a:r>
              <a:rPr lang="en-GB" sz="105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s</a:t>
            </a:r>
            <a:endParaRPr lang="en-GB" sz="1050" baseline="-25000" dirty="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649938" y="2974213"/>
            <a:ext cx="0" cy="180000"/>
          </a:xfrm>
          <a:prstGeom prst="straightConnector1">
            <a:avLst/>
          </a:prstGeom>
          <a:ln w="9525">
            <a:solidFill>
              <a:srgbClr val="10428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61226" y="2937255"/>
            <a:ext cx="5282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accent6"/>
                </a:solidFill>
              </a:rPr>
              <a:t>1</a:t>
            </a:r>
            <a:r>
              <a:rPr lang="en-GB" sz="105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s</a:t>
            </a:r>
            <a:r>
              <a:rPr lang="en-GB" sz="1050" baseline="-25000" dirty="0">
                <a:solidFill>
                  <a:schemeClr val="accent6"/>
                </a:solidFill>
                <a:latin typeface="+mj-lt"/>
              </a:rPr>
              <a:t>r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353556" y="2129078"/>
          <a:ext cx="2365147" cy="423608"/>
        </p:xfrm>
        <a:graphic>
          <a:graphicData uri="http://schemas.openxmlformats.org/presentationml/2006/ole">
            <p:oleObj spid="_x0000_s2067" name="Equation" r:id="rId4" imgW="1701800" imgH="304800" progId="Equation.3">
              <p:embed/>
            </p:oleObj>
          </a:graphicData>
        </a:graphic>
      </p:graphicFrame>
      <p:pic>
        <p:nvPicPr>
          <p:cNvPr id="38" name="Picture 2" descr="Gaussi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45908" y="4611259"/>
            <a:ext cx="804225" cy="788679"/>
          </a:xfrm>
          <a:prstGeom prst="rect">
            <a:avLst/>
          </a:prstGeom>
          <a:noFill/>
        </p:spPr>
      </p:pic>
      <p:grpSp>
        <p:nvGrpSpPr>
          <p:cNvPr id="39" name="Group 38"/>
          <p:cNvGrpSpPr/>
          <p:nvPr/>
        </p:nvGrpSpPr>
        <p:grpSpPr>
          <a:xfrm>
            <a:off x="254698" y="3956896"/>
            <a:ext cx="3743897" cy="2142736"/>
            <a:chOff x="1462993" y="1113065"/>
            <a:chExt cx="5274482" cy="2795834"/>
          </a:xfrm>
        </p:grpSpPr>
        <p:grpSp>
          <p:nvGrpSpPr>
            <p:cNvPr id="40" name="Group 39"/>
            <p:cNvGrpSpPr/>
            <p:nvPr/>
          </p:nvGrpSpPr>
          <p:grpSpPr>
            <a:xfrm>
              <a:off x="1462993" y="1113065"/>
              <a:ext cx="5274482" cy="2281344"/>
              <a:chOff x="229681" y="1113065"/>
              <a:chExt cx="5274482" cy="228134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29681" y="1113065"/>
                <a:ext cx="4707372" cy="2281344"/>
                <a:chOff x="637261" y="-230593"/>
                <a:chExt cx="4707372" cy="3636461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637261" y="3405868"/>
                  <a:ext cx="4707372" cy="0"/>
                </a:xfrm>
                <a:prstGeom prst="straightConnector1">
                  <a:avLst/>
                </a:prstGeom>
                <a:ln w="9525">
                  <a:solidFill>
                    <a:schemeClr val="accent3">
                      <a:lumMod val="75000"/>
                    </a:schemeClr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44"/>
                <p:cNvSpPr/>
                <p:nvPr/>
              </p:nvSpPr>
              <p:spPr>
                <a:xfrm>
                  <a:off x="2054954" y="-230593"/>
                  <a:ext cx="2535878" cy="2096481"/>
                </a:xfrm>
                <a:prstGeom prst="rect">
                  <a:avLst/>
                </a:prstGeom>
                <a:noFill/>
                <a:ln w="28575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3263850" y="1922081"/>
                  <a:ext cx="0" cy="1467549"/>
                </a:xfrm>
                <a:prstGeom prst="straightConnector1">
                  <a:avLst/>
                </a:prstGeom>
                <a:ln w="9525">
                  <a:solidFill>
                    <a:srgbClr val="10428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3263851" y="1889692"/>
                  <a:ext cx="744279" cy="841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smtClean="0">
                      <a:solidFill>
                        <a:schemeClr val="accent6"/>
                      </a:solidFill>
                    </a:rPr>
                    <a:t>4.5</a:t>
                  </a:r>
                  <a:r>
                    <a:rPr lang="en-GB" sz="1050" dirty="0" smtClean="0">
                      <a:solidFill>
                        <a:schemeClr val="accent6"/>
                      </a:solidFill>
                      <a:latin typeface="Symbol" panose="05050102010706020507" pitchFamily="18" charset="2"/>
                    </a:rPr>
                    <a:t>s</a:t>
                  </a:r>
                  <a:endParaRPr lang="en-GB" sz="1050" dirty="0">
                    <a:solidFill>
                      <a:schemeClr val="accent6"/>
                    </a:solidFill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4749157" y="1615087"/>
                <a:ext cx="755006" cy="26226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 smtClean="0">
                    <a:solidFill>
                      <a:sysClr val="windowText" lastClr="000000"/>
                    </a:solidFill>
                  </a:rPr>
                  <a:t>BLM</a:t>
                </a:r>
                <a:endParaRPr lang="en-GB" sz="105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41" name="Picture 2" descr="Gaussia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400000">
              <a:off x="1595156" y="2828668"/>
              <a:ext cx="1049354" cy="1111108"/>
            </a:xfrm>
            <a:prstGeom prst="rect">
              <a:avLst/>
            </a:prstGeom>
            <a:noFill/>
          </p:spPr>
        </p:pic>
      </p:grpSp>
      <p:sp>
        <p:nvSpPr>
          <p:cNvPr id="48" name="Rectangle 47"/>
          <p:cNvSpPr/>
          <p:nvPr/>
        </p:nvSpPr>
        <p:spPr>
          <a:xfrm>
            <a:off x="1794950" y="4341255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TCDI</a:t>
            </a:r>
            <a:endParaRPr lang="en-GB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253681" y="5049488"/>
            <a:ext cx="0" cy="648000"/>
          </a:xfrm>
          <a:prstGeom prst="straightConnector1">
            <a:avLst/>
          </a:prstGeom>
          <a:ln w="9525">
            <a:solidFill>
              <a:srgbClr val="10428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383870" y="5178720"/>
            <a:ext cx="5282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accent6"/>
                </a:solidFill>
              </a:rPr>
              <a:t>4.5</a:t>
            </a:r>
            <a:r>
              <a:rPr lang="en-GB" sz="105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s</a:t>
            </a:r>
            <a:r>
              <a:rPr lang="en-GB" sz="1050" baseline="-25000" dirty="0" smtClean="0">
                <a:solidFill>
                  <a:schemeClr val="accent6"/>
                </a:solidFill>
                <a:latin typeface="+mj-lt"/>
              </a:rPr>
              <a:t>r</a:t>
            </a:r>
            <a:r>
              <a:rPr lang="en-GB" sz="105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              </a:t>
            </a:r>
            <a:endParaRPr lang="en-GB" sz="1050" dirty="0">
              <a:solidFill>
                <a:schemeClr val="accent6"/>
              </a:solidFill>
              <a:latin typeface="Symbol" panose="05050102010706020507" pitchFamily="18" charset="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2" y="3772230"/>
            <a:ext cx="164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Validation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454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TCDI Setup Validation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25563"/>
          <a:ext cx="8226425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16198" y="1398715"/>
            <a:ext cx="318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Real Measurement </a:t>
            </a:r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200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TCDI Setup Validation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25563"/>
          <a:ext cx="8226425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16198" y="1398715"/>
            <a:ext cx="318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Real Measurement 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077517" y="4515485"/>
            <a:ext cx="6773875" cy="147732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Limits: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Still nominal </a:t>
            </a:r>
            <a:r>
              <a:rPr lang="en-GB" dirty="0" smtClean="0">
                <a:latin typeface="Symbol" panose="05050102010706020507" pitchFamily="18" charset="2"/>
              </a:rPr>
              <a:t>b</a:t>
            </a:r>
            <a:r>
              <a:rPr lang="en-GB" dirty="0" smtClean="0">
                <a:latin typeface="+mj-lt"/>
              </a:rPr>
              <a:t> and dispersion (very close to nominal)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Perfect Gaussian beam (see next slide)</a:t>
            </a:r>
          </a:p>
          <a:p>
            <a:endParaRPr lang="en-GB" dirty="0">
              <a:latin typeface="+mj-lt"/>
            </a:endParaRPr>
          </a:p>
          <a:p>
            <a:r>
              <a:rPr lang="en-GB" b="1" dirty="0" smtClean="0">
                <a:latin typeface="+mj-lt"/>
              </a:rPr>
              <a:t>Post LS1 operation: use reference loss maps for validation!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07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Gaussian Beam?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2" descr="http://elogbook.cern.ch/eLogbook/attach_reader?attach_id=109003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48" t="12301" r="3270" b="6446"/>
          <a:stretch/>
        </p:blipFill>
        <p:spPr bwMode="auto">
          <a:xfrm>
            <a:off x="4307917" y="2702005"/>
            <a:ext cx="4666761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logbook.cern.ch/eLogbook/attach_reader?attach_id=109003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42" t="11542" r="6410" b="6446"/>
          <a:stretch/>
        </p:blipFill>
        <p:spPr bwMode="auto">
          <a:xfrm>
            <a:off x="0" y="2676587"/>
            <a:ext cx="4407867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6252" y="5436051"/>
            <a:ext cx="456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Double Gaussian (highly populated tails)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936193" y="5436636"/>
            <a:ext cx="211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Gaussian Beam 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98041" y="2327086"/>
            <a:ext cx="2534605" cy="484192"/>
            <a:chOff x="1300451" y="1273726"/>
            <a:chExt cx="2534605" cy="484192"/>
          </a:xfrm>
        </p:grpSpPr>
        <p:sp>
          <p:nvSpPr>
            <p:cNvPr id="9" name="Rectangle 8"/>
            <p:cNvSpPr/>
            <p:nvPr/>
          </p:nvSpPr>
          <p:spPr>
            <a:xfrm>
              <a:off x="1300451" y="1273726"/>
              <a:ext cx="25346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/>
                <a:t>Nominal TCDI settings = 4.5</a:t>
              </a:r>
              <a:r>
                <a:rPr lang="en-GB" sz="1400" dirty="0">
                  <a:latin typeface="Symbol" panose="05050102010706020507" pitchFamily="18" charset="2"/>
                </a:rPr>
                <a:t>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786268" y="1546445"/>
              <a:ext cx="0" cy="211473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3441324" y="1542909"/>
              <a:ext cx="0" cy="211473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61741" y="2278462"/>
            <a:ext cx="2534605" cy="522966"/>
            <a:chOff x="1611816" y="1234952"/>
            <a:chExt cx="2534605" cy="522966"/>
          </a:xfrm>
        </p:grpSpPr>
        <p:sp>
          <p:nvSpPr>
            <p:cNvPr id="20" name="Rectangle 19"/>
            <p:cNvSpPr/>
            <p:nvPr/>
          </p:nvSpPr>
          <p:spPr>
            <a:xfrm>
              <a:off x="1611816" y="1234952"/>
              <a:ext cx="25346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/>
                <a:t>Nominal TCDI settings = 4.5</a:t>
              </a:r>
              <a:r>
                <a:rPr lang="en-GB" sz="1400" dirty="0">
                  <a:latin typeface="Symbol" panose="05050102010706020507" pitchFamily="18" charset="2"/>
                </a:rPr>
                <a:t>s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1786268" y="1546445"/>
              <a:ext cx="0" cy="211473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3987100" y="1542909"/>
              <a:ext cx="0" cy="211473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1499" y="1184753"/>
            <a:ext cx="531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not Gaussian unless scraping in the SPS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8345" y="1591572"/>
            <a:ext cx="889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TL measurements: TCDI </a:t>
            </a:r>
            <a:r>
              <a:rPr lang="en-GB" dirty="0"/>
              <a:t>jaw scan, 0.5</a:t>
            </a:r>
            <a:r>
              <a:rPr lang="en-GB" dirty="0">
                <a:latin typeface="Symbol" panose="05050102010706020507" pitchFamily="18" charset="2"/>
              </a:rPr>
              <a:t> s</a:t>
            </a:r>
            <a:r>
              <a:rPr lang="en-GB" dirty="0"/>
              <a:t> steps into the beam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7593" y="3277193"/>
            <a:ext cx="144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scraping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406895" y="3413743"/>
            <a:ext cx="144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craping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55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3" y="1770714"/>
            <a:ext cx="8226425" cy="38233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Gaussian Beam?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99" y="1184753"/>
            <a:ext cx="531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Beam not Gaussian unless scraping in the SPS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8345" y="1591572"/>
            <a:ext cx="889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LHC measurements: full beam scraping with a primary collimator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1498" y="5859475"/>
            <a:ext cx="3288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Courtesy of collimation team </a:t>
            </a:r>
            <a:endParaRPr lang="en-GB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99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0332"/>
            <a:ext cx="4193059" cy="445218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Dedicated periods of repeated extractions on TEDs at the end of TI2 and TI8 with 12 bunches for study of shot-by-shot variations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b="1" dirty="0" smtClean="0"/>
              <a:t>TI 2: 82 Shots, 19 June 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Horizontal plane: max 760 </a:t>
            </a:r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m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Vertical plane: max 260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/>
              <a:t>m</a:t>
            </a:r>
          </a:p>
          <a:p>
            <a:endParaRPr lang="en-US" sz="1800" dirty="0" smtClean="0"/>
          </a:p>
          <a:p>
            <a:r>
              <a:rPr lang="en-US" sz="1800" b="1" dirty="0" smtClean="0"/>
              <a:t>TI 8: 117 Shots, 2 November 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Horizontal plane: max 770 </a:t>
            </a:r>
            <a:r>
              <a:rPr lang="en-US" sz="18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m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Vertical plane: max 260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/>
              <a:t>m</a:t>
            </a:r>
          </a:p>
          <a:p>
            <a:endParaRPr lang="en-US" sz="1800" dirty="0"/>
          </a:p>
        </p:txBody>
      </p:sp>
      <p:pic>
        <p:nvPicPr>
          <p:cNvPr id="7" name="Picture 6" descr="TI2H-Jun-760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3" t="4846" r="8216"/>
          <a:stretch>
            <a:fillRect/>
          </a:stretch>
        </p:blipFill>
        <p:spPr>
          <a:xfrm>
            <a:off x="3893707" y="1437215"/>
            <a:ext cx="4945487" cy="38958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3629" y="126428"/>
            <a:ext cx="7730278" cy="680483"/>
          </a:xfrm>
        </p:spPr>
        <p:txBody>
          <a:bodyPr>
            <a:normAutofit/>
          </a:bodyPr>
          <a:lstStyle/>
          <a:p>
            <a:r>
              <a:rPr lang="en-US" sz="3600" b="0" dirty="0" smtClean="0">
                <a:latin typeface="+mj-lt"/>
              </a:rPr>
              <a:t>Shot-by-Shot </a:t>
            </a:r>
            <a:r>
              <a:rPr lang="en-US" sz="3600" b="0" dirty="0" smtClean="0">
                <a:latin typeface="+mj-lt"/>
              </a:rPr>
              <a:t>Stability Studies</a:t>
            </a:r>
            <a:endParaRPr lang="en-US" sz="3600" b="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5850" y="5544819"/>
            <a:ext cx="8058150" cy="1200328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used data in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odel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ndependent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nalysis to find strongest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Eigenmodes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of oscillations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  <a:sym typeface="Wingdings"/>
              </a:rPr>
              <a:t> MSE (SPS extraction Septum)</a:t>
            </a:r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7112595" y="1971420"/>
            <a:ext cx="371475" cy="2752725"/>
            <a:chOff x="7400925" y="1847850"/>
            <a:chExt cx="371475" cy="2752725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7577138" y="1847850"/>
              <a:ext cx="0" cy="275272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7400925" y="1852613"/>
              <a:ext cx="36195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7410450" y="4600575"/>
              <a:ext cx="36195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7227927" y="2063068"/>
            <a:ext cx="12715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+mj-lt"/>
              </a:rPr>
              <a:t>760 </a:t>
            </a:r>
            <a:r>
              <a:rPr lang="en-US" sz="1100" b="1" dirty="0" smtClean="0">
                <a:latin typeface="Symbol" pitchFamily="18" charset="2"/>
              </a:rPr>
              <a:t>m</a:t>
            </a:r>
            <a:r>
              <a:rPr lang="en-US" sz="1100" b="1" dirty="0" smtClean="0">
                <a:latin typeface="+mj-lt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75" y="960289"/>
            <a:ext cx="2611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+mj-lt"/>
              </a:rPr>
              <a:t>L. </a:t>
            </a:r>
            <a:r>
              <a:rPr lang="en-US" sz="1400" dirty="0" err="1" smtClean="0">
                <a:solidFill>
                  <a:schemeClr val="accent6"/>
                </a:solidFill>
                <a:latin typeface="+mj-lt"/>
              </a:rPr>
              <a:t>Drøsdal</a:t>
            </a:r>
            <a:r>
              <a:rPr lang="en-US" sz="1400" dirty="0" smtClean="0">
                <a:solidFill>
                  <a:schemeClr val="accent6"/>
                </a:solidFill>
                <a:latin typeface="+mj-lt"/>
              </a:rPr>
              <a:t>, Evian 2011</a:t>
            </a:r>
            <a:endParaRPr lang="en-US" sz="14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9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Interlock Logics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95630" y="1904819"/>
            <a:ext cx="2060437" cy="1814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53528" y="2086231"/>
            <a:ext cx="327491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327610" y="2397221"/>
            <a:ext cx="3312000" cy="20732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09" y="2500885"/>
            <a:ext cx="90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  <a:cs typeface="Bookman Old Style"/>
              </a:rPr>
              <a:t>Beam </a:t>
            </a:r>
            <a:endParaRPr lang="en-GB" sz="1400" dirty="0">
              <a:latin typeface="+mj-lt"/>
              <a:cs typeface="Bookman Old Style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0420" y="2212715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3528" y="1955063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77141" y="1904819"/>
            <a:ext cx="15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  <a:cs typeface="Bookman Old Style"/>
              </a:rPr>
              <a:t>Jaw position  </a:t>
            </a:r>
            <a:endParaRPr lang="en-GB" sz="1400" dirty="0">
              <a:latin typeface="+mj-lt"/>
              <a:cs typeface="Bookman Old Styl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6991" y="1668479"/>
            <a:ext cx="180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+mj-lt"/>
                <a:cs typeface="Bookman Old Style"/>
              </a:rPr>
              <a:t>Out threshold  </a:t>
            </a:r>
            <a:endParaRPr lang="en-GB" sz="1400" dirty="0">
              <a:solidFill>
                <a:srgbClr val="FF0000"/>
              </a:solidFill>
              <a:latin typeface="+mj-lt"/>
              <a:cs typeface="Bookman Old Sty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6842" y="2092997"/>
            <a:ext cx="180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+mj-lt"/>
                <a:cs typeface="Bookman Old Style"/>
              </a:rPr>
              <a:t>In threshold  </a:t>
            </a:r>
            <a:endParaRPr lang="en-GB" sz="1400" dirty="0">
              <a:solidFill>
                <a:srgbClr val="FF0000"/>
              </a:solidFill>
              <a:latin typeface="+mj-lt"/>
              <a:cs typeface="Bookman Old Styl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3912" y="1953556"/>
            <a:ext cx="474086" cy="5458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1548" y="3370986"/>
            <a:ext cx="2060437" cy="1814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+mj-l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79446" y="3552398"/>
            <a:ext cx="327491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>
            <a:off x="353528" y="4109590"/>
            <a:ext cx="3312000" cy="20732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528" y="4316918"/>
            <a:ext cx="90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  <a:cs typeface="Bookman Old Style"/>
              </a:rPr>
              <a:t>Beam </a:t>
            </a:r>
            <a:endParaRPr lang="en-GB" sz="1400" dirty="0">
              <a:latin typeface="+mj-lt"/>
              <a:cs typeface="Bookman Old Style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76338" y="3925084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79446" y="3667432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03059" y="3345070"/>
            <a:ext cx="15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  <a:cs typeface="Bookman Old Style"/>
              </a:rPr>
              <a:t>Jaw position  </a:t>
            </a:r>
            <a:endParaRPr lang="en-GB" sz="1400" dirty="0">
              <a:latin typeface="+mj-lt"/>
              <a:cs typeface="Bookman Old Styl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12909" y="3549302"/>
            <a:ext cx="180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+mj-lt"/>
                <a:cs typeface="Bookman Old Style"/>
              </a:rPr>
              <a:t>Out threshold  </a:t>
            </a:r>
            <a:endParaRPr lang="en-GB" sz="1400" dirty="0">
              <a:solidFill>
                <a:srgbClr val="FF0000"/>
              </a:solidFill>
              <a:latin typeface="+mj-lt"/>
              <a:cs typeface="Bookman Old Styl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22760" y="3805366"/>
            <a:ext cx="180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+mj-lt"/>
                <a:cs typeface="Bookman Old Style"/>
              </a:rPr>
              <a:t>In threshold  </a:t>
            </a:r>
            <a:endParaRPr lang="en-GB" sz="1400" dirty="0">
              <a:solidFill>
                <a:srgbClr val="FF0000"/>
              </a:solidFill>
              <a:latin typeface="+mj-lt"/>
              <a:cs typeface="Bookman Old Style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31399" y="5366766"/>
            <a:ext cx="2060437" cy="1814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+mj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9297" y="5548178"/>
            <a:ext cx="327491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363379" y="5587050"/>
            <a:ext cx="3312000" cy="20732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3379" y="5713913"/>
            <a:ext cx="90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  <a:cs typeface="Bookman Old Style"/>
              </a:rPr>
              <a:t>Beam </a:t>
            </a:r>
            <a:endParaRPr lang="en-GB" sz="1400" dirty="0">
              <a:latin typeface="+mj-lt"/>
              <a:cs typeface="Bookman Old Style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86189" y="5402544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89297" y="5144892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612910" y="5340850"/>
            <a:ext cx="15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  <a:cs typeface="Bookman Old Style"/>
              </a:rPr>
              <a:t>Jaw position  </a:t>
            </a:r>
            <a:endParaRPr lang="en-GB" sz="1400" dirty="0">
              <a:latin typeface="+mj-lt"/>
              <a:cs typeface="Bookman Old Styl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22760" y="4923098"/>
            <a:ext cx="180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+mj-lt"/>
                <a:cs typeface="Bookman Old Style"/>
              </a:rPr>
              <a:t>Out threshold  </a:t>
            </a:r>
            <a:endParaRPr lang="en-GB" sz="1400" dirty="0">
              <a:solidFill>
                <a:srgbClr val="FF0000"/>
              </a:solidFill>
              <a:latin typeface="+mj-lt"/>
              <a:cs typeface="Bookman Old Style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32611" y="5153246"/>
            <a:ext cx="180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+mj-lt"/>
                <a:cs typeface="Bookman Old Style"/>
              </a:rPr>
              <a:t>In threshold  </a:t>
            </a:r>
            <a:endParaRPr lang="en-GB" sz="1400" dirty="0">
              <a:solidFill>
                <a:srgbClr val="FF0000"/>
              </a:solidFill>
              <a:latin typeface="+mj-lt"/>
              <a:cs typeface="Bookman Old Style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6970" y="4316918"/>
            <a:ext cx="483775" cy="55697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8128" y="1236270"/>
            <a:ext cx="872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system of redundant interlocks is implemented to check the collimator position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6159398" y="2054528"/>
            <a:ext cx="2776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Position interlock: ±1/4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around actual position;</a:t>
            </a:r>
            <a:endParaRPr lang="en-GB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4627088" y="2554367"/>
            <a:ext cx="184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  <a:cs typeface="Bookman Old Style"/>
              </a:rPr>
              <a:t>LHC injection</a:t>
            </a:r>
          </a:p>
          <a:p>
            <a:pPr algn="ctr"/>
            <a:r>
              <a:rPr lang="en-GB" sz="1400" dirty="0" smtClean="0">
                <a:latin typeface="+mj-lt"/>
                <a:cs typeface="Bookman Old Style"/>
              </a:rPr>
              <a:t>Allowed!</a:t>
            </a:r>
            <a:endParaRPr lang="en-GB" sz="1400" dirty="0">
              <a:latin typeface="+mj-lt"/>
              <a:cs typeface="Bookman Old Styl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13989" y="5120036"/>
            <a:ext cx="184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  <a:cs typeface="Bookman Old Style"/>
              </a:rPr>
              <a:t>LHC injection</a:t>
            </a:r>
          </a:p>
          <a:p>
            <a:pPr algn="ctr"/>
            <a:r>
              <a:rPr lang="en-GB" sz="1400" dirty="0" smtClean="0">
                <a:latin typeface="+mj-lt"/>
                <a:cs typeface="Bookman Old Style"/>
              </a:rPr>
              <a:t>Inhibit!</a:t>
            </a:r>
            <a:endParaRPr lang="en-GB" sz="1400" dirty="0">
              <a:latin typeface="+mj-lt"/>
              <a:cs typeface="Bookman Old Styl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47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Interlock Logics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95630" y="1904819"/>
            <a:ext cx="2060437" cy="1814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53528" y="2086231"/>
            <a:ext cx="327491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>
            <a:off x="327610" y="2397221"/>
            <a:ext cx="3312000" cy="20732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09" y="2500885"/>
            <a:ext cx="90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  <a:cs typeface="Bookman Old Style"/>
              </a:rPr>
              <a:t>Beam </a:t>
            </a:r>
            <a:endParaRPr lang="en-GB" sz="1400" dirty="0">
              <a:latin typeface="+mj-lt"/>
              <a:cs typeface="Bookman Old Styl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63379" y="1993937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96587" y="2247165"/>
            <a:ext cx="99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  <a:latin typeface="+mj-lt"/>
                <a:cs typeface="Bookman Old Style"/>
              </a:rPr>
              <a:t>Maximum gap</a:t>
            </a:r>
            <a:endParaRPr lang="en-GB" sz="1400" dirty="0">
              <a:solidFill>
                <a:srgbClr val="FF0000"/>
              </a:solidFill>
              <a:latin typeface="+mj-lt"/>
              <a:cs typeface="Bookman Old Styl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3912" y="1953556"/>
            <a:ext cx="474086" cy="5458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95630" y="2934353"/>
            <a:ext cx="2060437" cy="1814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+mj-lt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6970" y="4316918"/>
            <a:ext cx="483775" cy="55697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8128" y="1236270"/>
            <a:ext cx="872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system of redundant interlocks is implemented to check the collimator position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4627088" y="2554367"/>
            <a:ext cx="184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  <a:cs typeface="Bookman Old Style"/>
              </a:rPr>
              <a:t>LHC injection</a:t>
            </a:r>
          </a:p>
          <a:p>
            <a:pPr algn="ctr"/>
            <a:r>
              <a:rPr lang="en-GB" sz="1400" dirty="0" smtClean="0">
                <a:latin typeface="+mj-lt"/>
                <a:cs typeface="Bookman Old Style"/>
              </a:rPr>
              <a:t>Allowed!</a:t>
            </a:r>
            <a:endParaRPr lang="en-GB" sz="1400" dirty="0">
              <a:latin typeface="+mj-lt"/>
              <a:cs typeface="Bookman Old Styl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13989" y="5120036"/>
            <a:ext cx="184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  <a:cs typeface="Bookman Old Style"/>
              </a:rPr>
              <a:t>LHC injection</a:t>
            </a:r>
          </a:p>
          <a:p>
            <a:pPr algn="ctr"/>
            <a:r>
              <a:rPr lang="en-GB" sz="1400" dirty="0" smtClean="0">
                <a:latin typeface="+mj-lt"/>
                <a:cs typeface="Bookman Old Style"/>
              </a:rPr>
              <a:t>Inhibit!</a:t>
            </a:r>
            <a:endParaRPr lang="en-GB" sz="1400" dirty="0">
              <a:latin typeface="+mj-lt"/>
              <a:cs typeface="Bookman Old Style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89297" y="2926568"/>
            <a:ext cx="327491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59398" y="2054528"/>
            <a:ext cx="277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Position interlock: ±1/4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around actual position;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Energy interlock: actual gap </a:t>
            </a:r>
            <a:r>
              <a:rPr lang="en-GB" sz="1600" dirty="0" smtClean="0"/>
              <a:t>±1/2 </a:t>
            </a:r>
            <a:r>
              <a:rPr lang="en-GB" sz="1600" dirty="0" smtClean="0">
                <a:latin typeface="Symbol" panose="05050102010706020507" pitchFamily="18" charset="2"/>
              </a:rPr>
              <a:t>s;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89297" y="3023471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ight Brace 2"/>
          <p:cNvSpPr/>
          <p:nvPr/>
        </p:nvSpPr>
        <p:spPr>
          <a:xfrm>
            <a:off x="3639610" y="1993937"/>
            <a:ext cx="222816" cy="103112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1002461" y="3922600"/>
            <a:ext cx="2060437" cy="1814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+mj-lt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460359" y="4104012"/>
            <a:ext cx="327491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ight Arrow 57"/>
          <p:cNvSpPr/>
          <p:nvPr/>
        </p:nvSpPr>
        <p:spPr>
          <a:xfrm>
            <a:off x="434441" y="4583247"/>
            <a:ext cx="3312000" cy="20732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4440" y="4686911"/>
            <a:ext cx="90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j-lt"/>
                <a:cs typeface="Bookman Old Style"/>
              </a:rPr>
              <a:t>Beam </a:t>
            </a:r>
            <a:endParaRPr lang="en-GB" sz="1400" dirty="0">
              <a:latin typeface="+mj-lt"/>
              <a:cs typeface="Bookman Old Style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470210" y="4179963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903418" y="4433191"/>
            <a:ext cx="99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  <a:latin typeface="+mj-lt"/>
                <a:cs typeface="Bookman Old Style"/>
              </a:rPr>
              <a:t>Maximum gap</a:t>
            </a:r>
            <a:endParaRPr lang="en-GB" sz="1400" dirty="0">
              <a:solidFill>
                <a:srgbClr val="FF0000"/>
              </a:solidFill>
              <a:latin typeface="+mj-lt"/>
              <a:cs typeface="Bookman Old Style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2461" y="5281309"/>
            <a:ext cx="2060437" cy="1814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latin typeface="+mj-lt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496128" y="5273524"/>
            <a:ext cx="3274913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96128" y="5209497"/>
            <a:ext cx="327491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ight Brace 64"/>
          <p:cNvSpPr/>
          <p:nvPr/>
        </p:nvSpPr>
        <p:spPr>
          <a:xfrm>
            <a:off x="3746441" y="4179963"/>
            <a:ext cx="222816" cy="103112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717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Design of the Present System</a:t>
            </a:r>
          </a:p>
        </p:txBody>
      </p:sp>
    </p:spTree>
    <p:extLst>
      <p:ext uri="{BB962C8B-B14F-4D97-AF65-F5344CB8AC3E}">
        <p14:creationId xmlns="" xmlns:p14="http://schemas.microsoft.com/office/powerpoint/2010/main" val="22529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Interlock Logics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1464" y="2224561"/>
            <a:ext cx="474086" cy="5458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4522" y="4399435"/>
            <a:ext cx="483775" cy="55697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8128" y="1236270"/>
            <a:ext cx="872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system of redundant interlocks is implemented to check the collimator position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4599871" y="2808662"/>
            <a:ext cx="184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  <a:cs typeface="Bookman Old Style"/>
              </a:rPr>
              <a:t>LHC injection</a:t>
            </a:r>
          </a:p>
          <a:p>
            <a:pPr algn="ctr"/>
            <a:r>
              <a:rPr lang="en-GB" sz="1400" dirty="0" smtClean="0">
                <a:latin typeface="+mj-lt"/>
                <a:cs typeface="Bookman Old Style"/>
              </a:rPr>
              <a:t>Allowed!</a:t>
            </a:r>
            <a:endParaRPr lang="en-GB" sz="1400" dirty="0">
              <a:latin typeface="+mj-lt"/>
              <a:cs typeface="Bookman Old Styl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95240" y="5079006"/>
            <a:ext cx="184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  <a:cs typeface="Bookman Old Style"/>
              </a:rPr>
              <a:t>LHC injection</a:t>
            </a:r>
          </a:p>
          <a:p>
            <a:pPr algn="ctr"/>
            <a:r>
              <a:rPr lang="en-GB" sz="1400" dirty="0" smtClean="0">
                <a:latin typeface="+mj-lt"/>
                <a:cs typeface="Bookman Old Style"/>
              </a:rPr>
              <a:t>Inhibit!</a:t>
            </a:r>
            <a:endParaRPr lang="en-GB" sz="1400" dirty="0">
              <a:latin typeface="+mj-lt"/>
              <a:cs typeface="Bookman Old Style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59397" y="2054528"/>
            <a:ext cx="28675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Position interlock: ±1/4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around actual position;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Energy interlock: actual gap </a:t>
            </a:r>
            <a:r>
              <a:rPr lang="en-GB" sz="1600" dirty="0" smtClean="0"/>
              <a:t>±1/2 </a:t>
            </a:r>
            <a:r>
              <a:rPr lang="en-GB" sz="1600" dirty="0" smtClean="0">
                <a:latin typeface="Symbol" panose="05050102010706020507" pitchFamily="18" charset="2"/>
              </a:rPr>
              <a:t>s;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O</a:t>
            </a:r>
            <a:r>
              <a:rPr lang="en-GB" sz="1600" dirty="0" smtClean="0"/>
              <a:t>ptics </a:t>
            </a:r>
            <a:r>
              <a:rPr lang="en-GB" sz="1600" dirty="0" smtClean="0"/>
              <a:t>interlock: actual </a:t>
            </a:r>
            <a:r>
              <a:rPr lang="en-GB" sz="1600" dirty="0"/>
              <a:t>gap </a:t>
            </a:r>
            <a:r>
              <a:rPr lang="en-GB" sz="1600" dirty="0" smtClean="0"/>
              <a:t>±1/2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(quads current associated to a given </a:t>
            </a:r>
            <a:r>
              <a:rPr lang="en-GB" sz="1600" dirty="0">
                <a:latin typeface="Symbol" panose="05050102010706020507" pitchFamily="18" charset="2"/>
              </a:rPr>
              <a:t>b</a:t>
            </a:r>
            <a:r>
              <a:rPr lang="en-GB" sz="1600" dirty="0" smtClean="0"/>
              <a:t>*);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27609" y="3922600"/>
            <a:ext cx="5114502" cy="1540121"/>
            <a:chOff x="327609" y="3922600"/>
            <a:chExt cx="5190522" cy="1540121"/>
          </a:xfrm>
        </p:grpSpPr>
        <p:sp>
          <p:nvSpPr>
            <p:cNvPr id="32" name="Rectangle 31"/>
            <p:cNvSpPr/>
            <p:nvPr/>
          </p:nvSpPr>
          <p:spPr>
            <a:xfrm>
              <a:off x="1002461" y="3922600"/>
              <a:ext cx="2060437" cy="181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60359" y="4104012"/>
              <a:ext cx="3274913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ight Arrow 33"/>
            <p:cNvSpPr/>
            <p:nvPr/>
          </p:nvSpPr>
          <p:spPr>
            <a:xfrm>
              <a:off x="434441" y="4583247"/>
              <a:ext cx="3312000" cy="20732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4440" y="4686911"/>
              <a:ext cx="905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+mj-lt"/>
                  <a:cs typeface="Bookman Old Style"/>
                </a:rPr>
                <a:t>Beam </a:t>
              </a:r>
              <a:endParaRPr lang="en-GB" sz="1400" dirty="0">
                <a:latin typeface="+mj-lt"/>
                <a:cs typeface="Bookman Old Style"/>
              </a:endParaRPr>
            </a:p>
          </p:txBody>
        </p:sp>
        <p:cxnSp>
          <p:nvCxnSpPr>
            <p:cNvPr id="36" name="Straight Connector 35"/>
            <p:cNvCxnSpPr>
              <a:endCxn id="47" idx="0"/>
            </p:cNvCxnSpPr>
            <p:nvPr/>
          </p:nvCxnSpPr>
          <p:spPr>
            <a:xfrm>
              <a:off x="327609" y="4179963"/>
              <a:ext cx="4108247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520263" y="4433191"/>
              <a:ext cx="997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+mj-lt"/>
                  <a:cs typeface="Bookman Old Style"/>
                </a:rPr>
                <a:t>Maximum gap</a:t>
              </a:r>
              <a:endParaRPr lang="en-GB" sz="1400" dirty="0">
                <a:solidFill>
                  <a:srgbClr val="FF0000"/>
                </a:solidFill>
                <a:latin typeface="+mj-lt"/>
                <a:cs typeface="Bookman Old Style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02461" y="5281309"/>
              <a:ext cx="2060437" cy="181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96128" y="5273524"/>
              <a:ext cx="3274913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endCxn id="47" idx="2"/>
            </p:cNvCxnSpPr>
            <p:nvPr/>
          </p:nvCxnSpPr>
          <p:spPr>
            <a:xfrm>
              <a:off x="496128" y="5209497"/>
              <a:ext cx="3939728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ight Brace 46"/>
            <p:cNvSpPr/>
            <p:nvPr/>
          </p:nvSpPr>
          <p:spPr>
            <a:xfrm>
              <a:off x="4435856" y="4179963"/>
              <a:ext cx="222816" cy="103112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3280" y="4332363"/>
              <a:ext cx="3274913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60540" y="5077418"/>
              <a:ext cx="3274913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ight Brace 49"/>
            <p:cNvSpPr/>
            <p:nvPr/>
          </p:nvSpPr>
          <p:spPr>
            <a:xfrm>
              <a:off x="3681131" y="4332363"/>
              <a:ext cx="181295" cy="746643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65505" y="4425301"/>
              <a:ext cx="997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+mj-lt"/>
                  <a:cs typeface="Bookman Old Style"/>
                </a:rPr>
                <a:t>Minimum gap</a:t>
              </a:r>
              <a:endParaRPr lang="en-GB" sz="1400" dirty="0">
                <a:solidFill>
                  <a:srgbClr val="FF0000"/>
                </a:solidFill>
                <a:latin typeface="+mj-lt"/>
                <a:cs typeface="Bookman Old Style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62049" y="1904819"/>
            <a:ext cx="5180062" cy="1210946"/>
            <a:chOff x="262048" y="1904819"/>
            <a:chExt cx="5427437" cy="1210946"/>
          </a:xfrm>
        </p:grpSpPr>
        <p:sp>
          <p:nvSpPr>
            <p:cNvPr id="53" name="Rectangle 52"/>
            <p:cNvSpPr/>
            <p:nvPr/>
          </p:nvSpPr>
          <p:spPr>
            <a:xfrm>
              <a:off x="895630" y="1904819"/>
              <a:ext cx="2060437" cy="181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53528" y="2086231"/>
              <a:ext cx="3274913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ight Arrow 54"/>
            <p:cNvSpPr/>
            <p:nvPr/>
          </p:nvSpPr>
          <p:spPr>
            <a:xfrm>
              <a:off x="327610" y="2397221"/>
              <a:ext cx="3312000" cy="20732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27609" y="2500885"/>
              <a:ext cx="905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+mj-lt"/>
                  <a:cs typeface="Bookman Old Style"/>
                </a:rPr>
                <a:t>Beam </a:t>
              </a:r>
              <a:endParaRPr lang="en-GB" sz="1400" dirty="0">
                <a:latin typeface="+mj-lt"/>
                <a:cs typeface="Bookman Old Style"/>
              </a:endParaRPr>
            </a:p>
          </p:txBody>
        </p:sp>
        <p:cxnSp>
          <p:nvCxnSpPr>
            <p:cNvPr id="67" name="Straight Connector 66"/>
            <p:cNvCxnSpPr>
              <a:endCxn id="72" idx="0"/>
            </p:cNvCxnSpPr>
            <p:nvPr/>
          </p:nvCxnSpPr>
          <p:spPr>
            <a:xfrm>
              <a:off x="316597" y="1993937"/>
              <a:ext cx="4218043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4691617" y="2247165"/>
              <a:ext cx="997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+mj-lt"/>
                  <a:cs typeface="Bookman Old Style"/>
                </a:rPr>
                <a:t>Maximum gap</a:t>
              </a:r>
              <a:endParaRPr lang="en-GB" sz="1400" dirty="0">
                <a:solidFill>
                  <a:srgbClr val="FF0000"/>
                </a:solidFill>
                <a:latin typeface="+mj-lt"/>
                <a:cs typeface="Bookman Old Style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95630" y="2934353"/>
              <a:ext cx="2060437" cy="181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389297" y="2926568"/>
              <a:ext cx="3274913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endCxn id="72" idx="2"/>
            </p:cNvCxnSpPr>
            <p:nvPr/>
          </p:nvCxnSpPr>
          <p:spPr>
            <a:xfrm>
              <a:off x="389297" y="3023471"/>
              <a:ext cx="4145343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ight Brace 71"/>
            <p:cNvSpPr/>
            <p:nvPr/>
          </p:nvSpPr>
          <p:spPr>
            <a:xfrm>
              <a:off x="4534640" y="1993937"/>
              <a:ext cx="222816" cy="103112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3" name="Group 20"/>
            <p:cNvGrpSpPr/>
            <p:nvPr/>
          </p:nvGrpSpPr>
          <p:grpSpPr>
            <a:xfrm>
              <a:off x="262048" y="2170752"/>
              <a:ext cx="4427803" cy="674073"/>
              <a:chOff x="605680" y="4484763"/>
              <a:chExt cx="4427803" cy="674073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605680" y="4484763"/>
                <a:ext cx="3274913" cy="158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612940" y="5157248"/>
                <a:ext cx="3274913" cy="158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4035615" y="4577701"/>
                <a:ext cx="99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rgbClr val="FF0000"/>
                    </a:solidFill>
                    <a:latin typeface="+mj-lt"/>
                    <a:cs typeface="Bookman Old Style"/>
                  </a:rPr>
                  <a:t>Minimum gap</a:t>
                </a:r>
                <a:endParaRPr lang="en-GB" sz="1400" dirty="0">
                  <a:solidFill>
                    <a:srgbClr val="FF0000"/>
                  </a:solidFill>
                  <a:latin typeface="+mj-lt"/>
                  <a:cs typeface="Bookman Old Style"/>
                </a:endParaRPr>
              </a:p>
            </p:txBody>
          </p:sp>
        </p:grpSp>
        <p:sp>
          <p:nvSpPr>
            <p:cNvPr id="74" name="Right Brace 73"/>
            <p:cNvSpPr/>
            <p:nvPr/>
          </p:nvSpPr>
          <p:spPr>
            <a:xfrm>
              <a:off x="3616792" y="2170752"/>
              <a:ext cx="147762" cy="674073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="" xmlns:p14="http://schemas.microsoft.com/office/powerpoint/2010/main" val="5293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Interlock Logics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08128" y="1236270"/>
            <a:ext cx="872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system of redundant interlocks is implemented to check the collimator position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6159397" y="2054528"/>
            <a:ext cx="28675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Position interlock: ±1/4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around actual position;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Energy interlock: actual gap </a:t>
            </a:r>
            <a:r>
              <a:rPr lang="en-GB" sz="1600" dirty="0" smtClean="0"/>
              <a:t>±1/2 </a:t>
            </a:r>
            <a:r>
              <a:rPr lang="en-GB" sz="1600" dirty="0" smtClean="0">
                <a:latin typeface="Symbol" panose="05050102010706020507" pitchFamily="18" charset="2"/>
              </a:rPr>
              <a:t>s;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O</a:t>
            </a:r>
            <a:r>
              <a:rPr lang="en-GB" sz="1600" dirty="0" smtClean="0"/>
              <a:t>ptics </a:t>
            </a:r>
            <a:r>
              <a:rPr lang="en-GB" sz="1600" dirty="0" smtClean="0"/>
              <a:t>interlock: actual </a:t>
            </a:r>
            <a:r>
              <a:rPr lang="en-GB" sz="1600" dirty="0"/>
              <a:t>gap </a:t>
            </a:r>
            <a:r>
              <a:rPr lang="en-GB" sz="1600" dirty="0" smtClean="0"/>
              <a:t>±1/2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(quads current associated to a given </a:t>
            </a:r>
            <a:r>
              <a:rPr lang="en-GB" sz="1600" dirty="0" smtClean="0">
                <a:latin typeface="Symbol" panose="05050102010706020507" pitchFamily="18" charset="2"/>
              </a:rPr>
              <a:t>b</a:t>
            </a:r>
            <a:r>
              <a:rPr lang="en-GB" sz="1600" dirty="0" smtClean="0"/>
              <a:t>*);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Magnet powering check (SPS/TL/LHC)!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1464" y="2224561"/>
            <a:ext cx="474086" cy="5458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4522" y="4399435"/>
            <a:ext cx="483775" cy="55697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599871" y="2808662"/>
            <a:ext cx="184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  <a:cs typeface="Bookman Old Style"/>
              </a:rPr>
              <a:t>LHC injection</a:t>
            </a:r>
          </a:p>
          <a:p>
            <a:pPr algn="ctr"/>
            <a:r>
              <a:rPr lang="en-GB" sz="1400" dirty="0" smtClean="0">
                <a:latin typeface="+mj-lt"/>
                <a:cs typeface="Bookman Old Style"/>
              </a:rPr>
              <a:t>Allowed!</a:t>
            </a:r>
            <a:endParaRPr lang="en-GB" sz="1400" dirty="0">
              <a:latin typeface="+mj-lt"/>
              <a:cs typeface="Bookman Old Styl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95240" y="5079006"/>
            <a:ext cx="184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  <a:cs typeface="Bookman Old Style"/>
              </a:rPr>
              <a:t>LHC injection</a:t>
            </a:r>
          </a:p>
          <a:p>
            <a:pPr algn="ctr"/>
            <a:r>
              <a:rPr lang="en-GB" sz="1400" dirty="0" smtClean="0">
                <a:latin typeface="+mj-lt"/>
                <a:cs typeface="Bookman Old Style"/>
              </a:rPr>
              <a:t>Inhibit!</a:t>
            </a:r>
            <a:endParaRPr lang="en-GB" sz="1400" dirty="0">
              <a:latin typeface="+mj-lt"/>
              <a:cs typeface="Bookman Old Style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27609" y="3922600"/>
            <a:ext cx="5114502" cy="1540121"/>
            <a:chOff x="327609" y="3922600"/>
            <a:chExt cx="5190522" cy="1540121"/>
          </a:xfrm>
        </p:grpSpPr>
        <p:sp>
          <p:nvSpPr>
            <p:cNvPr id="36" name="Rectangle 35"/>
            <p:cNvSpPr/>
            <p:nvPr/>
          </p:nvSpPr>
          <p:spPr>
            <a:xfrm>
              <a:off x="1002461" y="3922600"/>
              <a:ext cx="2060437" cy="181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60359" y="4104012"/>
              <a:ext cx="3274913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ight Arrow 37"/>
            <p:cNvSpPr/>
            <p:nvPr/>
          </p:nvSpPr>
          <p:spPr>
            <a:xfrm>
              <a:off x="434441" y="4583247"/>
              <a:ext cx="3312000" cy="20732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4440" y="4686911"/>
              <a:ext cx="905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+mj-lt"/>
                  <a:cs typeface="Bookman Old Style"/>
                </a:rPr>
                <a:t>Beam </a:t>
              </a:r>
              <a:endParaRPr lang="en-GB" sz="1400" dirty="0">
                <a:latin typeface="+mj-lt"/>
                <a:cs typeface="Bookman Old Style"/>
              </a:endParaRPr>
            </a:p>
          </p:txBody>
        </p:sp>
        <p:cxnSp>
          <p:nvCxnSpPr>
            <p:cNvPr id="46" name="Straight Connector 45"/>
            <p:cNvCxnSpPr>
              <a:endCxn id="51" idx="0"/>
            </p:cNvCxnSpPr>
            <p:nvPr/>
          </p:nvCxnSpPr>
          <p:spPr>
            <a:xfrm>
              <a:off x="327609" y="4179963"/>
              <a:ext cx="4108247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520263" y="4433191"/>
              <a:ext cx="997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+mj-lt"/>
                  <a:cs typeface="Bookman Old Style"/>
                </a:rPr>
                <a:t>Maximum gap</a:t>
              </a:r>
              <a:endParaRPr lang="en-GB" sz="1400" dirty="0">
                <a:solidFill>
                  <a:srgbClr val="FF0000"/>
                </a:solidFill>
                <a:latin typeface="+mj-lt"/>
                <a:cs typeface="Bookman Old Style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02461" y="5281309"/>
              <a:ext cx="2060437" cy="181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96128" y="5273524"/>
              <a:ext cx="3274913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51" idx="2"/>
            </p:cNvCxnSpPr>
            <p:nvPr/>
          </p:nvCxnSpPr>
          <p:spPr>
            <a:xfrm>
              <a:off x="496128" y="5209497"/>
              <a:ext cx="3939728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ight Brace 50"/>
            <p:cNvSpPr/>
            <p:nvPr/>
          </p:nvSpPr>
          <p:spPr>
            <a:xfrm>
              <a:off x="4435856" y="4179963"/>
              <a:ext cx="222816" cy="103112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53280" y="4332363"/>
              <a:ext cx="3274913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60540" y="5077418"/>
              <a:ext cx="3274913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ight Brace 53"/>
            <p:cNvSpPr/>
            <p:nvPr/>
          </p:nvSpPr>
          <p:spPr>
            <a:xfrm>
              <a:off x="3681131" y="4332363"/>
              <a:ext cx="181295" cy="746643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65505" y="4425301"/>
              <a:ext cx="997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+mj-lt"/>
                  <a:cs typeface="Bookman Old Style"/>
                </a:rPr>
                <a:t>Minimum gap</a:t>
              </a:r>
              <a:endParaRPr lang="en-GB" sz="1400" dirty="0">
                <a:solidFill>
                  <a:srgbClr val="FF0000"/>
                </a:solidFill>
                <a:latin typeface="+mj-lt"/>
                <a:cs typeface="Bookman Old Style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62049" y="1904819"/>
            <a:ext cx="5180062" cy="1210946"/>
            <a:chOff x="262048" y="1904819"/>
            <a:chExt cx="5427437" cy="1210946"/>
          </a:xfrm>
        </p:grpSpPr>
        <p:sp>
          <p:nvSpPr>
            <p:cNvPr id="67" name="Rectangle 66"/>
            <p:cNvSpPr/>
            <p:nvPr/>
          </p:nvSpPr>
          <p:spPr>
            <a:xfrm>
              <a:off x="895630" y="1904819"/>
              <a:ext cx="2060437" cy="181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353528" y="2086231"/>
              <a:ext cx="3274913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ight Arrow 68"/>
            <p:cNvSpPr/>
            <p:nvPr/>
          </p:nvSpPr>
          <p:spPr>
            <a:xfrm>
              <a:off x="327610" y="2397221"/>
              <a:ext cx="3312000" cy="20732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7609" y="2500885"/>
              <a:ext cx="9056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+mj-lt"/>
                  <a:cs typeface="Bookman Old Style"/>
                </a:rPr>
                <a:t>Beam </a:t>
              </a:r>
              <a:endParaRPr lang="en-GB" sz="1400" dirty="0">
                <a:latin typeface="+mj-lt"/>
                <a:cs typeface="Bookman Old Style"/>
              </a:endParaRPr>
            </a:p>
          </p:txBody>
        </p:sp>
        <p:cxnSp>
          <p:nvCxnSpPr>
            <p:cNvPr id="71" name="Straight Connector 70"/>
            <p:cNvCxnSpPr>
              <a:endCxn id="76" idx="0"/>
            </p:cNvCxnSpPr>
            <p:nvPr/>
          </p:nvCxnSpPr>
          <p:spPr>
            <a:xfrm>
              <a:off x="316597" y="1993937"/>
              <a:ext cx="4218043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4691617" y="2247165"/>
              <a:ext cx="997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FF0000"/>
                  </a:solidFill>
                  <a:latin typeface="+mj-lt"/>
                  <a:cs typeface="Bookman Old Style"/>
                </a:rPr>
                <a:t>Maximum gap</a:t>
              </a:r>
              <a:endParaRPr lang="en-GB" sz="1400" dirty="0">
                <a:solidFill>
                  <a:srgbClr val="FF0000"/>
                </a:solidFill>
                <a:latin typeface="+mj-lt"/>
                <a:cs typeface="Bookman Old Style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95630" y="2934353"/>
              <a:ext cx="2060437" cy="1814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389297" y="2926568"/>
              <a:ext cx="3274913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76" idx="2"/>
            </p:cNvCxnSpPr>
            <p:nvPr/>
          </p:nvCxnSpPr>
          <p:spPr>
            <a:xfrm>
              <a:off x="389297" y="3023471"/>
              <a:ext cx="4145343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ight Brace 75"/>
            <p:cNvSpPr/>
            <p:nvPr/>
          </p:nvSpPr>
          <p:spPr>
            <a:xfrm>
              <a:off x="4534640" y="1993937"/>
              <a:ext cx="222816" cy="103112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7" name="Group 20"/>
            <p:cNvGrpSpPr/>
            <p:nvPr/>
          </p:nvGrpSpPr>
          <p:grpSpPr>
            <a:xfrm>
              <a:off x="262048" y="2170752"/>
              <a:ext cx="4427803" cy="674073"/>
              <a:chOff x="605680" y="4484763"/>
              <a:chExt cx="4427803" cy="674073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605680" y="4484763"/>
                <a:ext cx="3274913" cy="158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12940" y="5157248"/>
                <a:ext cx="3274913" cy="158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4035615" y="4577701"/>
                <a:ext cx="99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rgbClr val="FF0000"/>
                    </a:solidFill>
                    <a:latin typeface="+mj-lt"/>
                    <a:cs typeface="Bookman Old Style"/>
                  </a:rPr>
                  <a:t>Minimum gap</a:t>
                </a:r>
                <a:endParaRPr lang="en-GB" sz="1400" dirty="0">
                  <a:solidFill>
                    <a:srgbClr val="FF0000"/>
                  </a:solidFill>
                  <a:latin typeface="+mj-lt"/>
                  <a:cs typeface="Bookman Old Style"/>
                </a:endParaRPr>
              </a:p>
            </p:txBody>
          </p:sp>
        </p:grpSp>
        <p:sp>
          <p:nvSpPr>
            <p:cNvPr id="78" name="Right Brace 77"/>
            <p:cNvSpPr/>
            <p:nvPr/>
          </p:nvSpPr>
          <p:spPr>
            <a:xfrm>
              <a:off x="3616792" y="2170752"/>
              <a:ext cx="147762" cy="674073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="" xmlns:p14="http://schemas.microsoft.com/office/powerpoint/2010/main" val="21871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Operational 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77" y="1352217"/>
            <a:ext cx="8386877" cy="4667421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en-GB" sz="2800" dirty="0" smtClean="0"/>
              <a:t>TCDI </a:t>
            </a:r>
            <a:r>
              <a:rPr lang="en-GB" sz="2800" dirty="0" smtClean="0">
                <a:solidFill>
                  <a:srgbClr val="00B0F0"/>
                </a:solidFill>
              </a:rPr>
              <a:t>setup</a:t>
            </a:r>
            <a:r>
              <a:rPr lang="en-GB" sz="2800" dirty="0" smtClean="0"/>
              <a:t> and </a:t>
            </a:r>
            <a:r>
              <a:rPr lang="en-GB" sz="2800" dirty="0" smtClean="0">
                <a:solidFill>
                  <a:srgbClr val="00B0F0"/>
                </a:solidFill>
              </a:rPr>
              <a:t>validation</a:t>
            </a:r>
            <a:r>
              <a:rPr lang="en-GB" sz="2800" dirty="0" smtClean="0"/>
              <a:t> have to be performed:</a:t>
            </a:r>
          </a:p>
          <a:p>
            <a:pPr marL="36576" indent="0">
              <a:buNone/>
            </a:pPr>
            <a:endParaRPr lang="en-GB" sz="2000" dirty="0" smtClean="0"/>
          </a:p>
          <a:p>
            <a:r>
              <a:rPr lang="en-GB" sz="2800" dirty="0" smtClean="0"/>
              <a:t>During </a:t>
            </a:r>
            <a:r>
              <a:rPr lang="en-GB" sz="2800" b="1" dirty="0" smtClean="0"/>
              <a:t>commissioning</a:t>
            </a:r>
            <a:r>
              <a:rPr lang="en-GB" sz="2800" dirty="0" smtClean="0"/>
              <a:t> time following long technical stops (Xmas break, long shutdown)</a:t>
            </a:r>
          </a:p>
          <a:p>
            <a:r>
              <a:rPr lang="en-GB" sz="2800" dirty="0" smtClean="0"/>
              <a:t>In case of </a:t>
            </a:r>
            <a:r>
              <a:rPr lang="en-GB" sz="2800" b="1" dirty="0" smtClean="0"/>
              <a:t>optics</a:t>
            </a:r>
            <a:r>
              <a:rPr lang="en-GB" sz="2800" dirty="0" smtClean="0"/>
              <a:t> and/or </a:t>
            </a:r>
            <a:r>
              <a:rPr lang="en-GB" sz="2800" b="1" dirty="0" smtClean="0"/>
              <a:t>HW </a:t>
            </a:r>
            <a:r>
              <a:rPr lang="en-GB" sz="2800" dirty="0" smtClean="0"/>
              <a:t>(TCDIs or magnetic elements in the TL) </a:t>
            </a:r>
            <a:r>
              <a:rPr lang="en-GB" sz="2800" b="1" dirty="0" smtClean="0"/>
              <a:t>change</a:t>
            </a:r>
          </a:p>
          <a:p>
            <a:r>
              <a:rPr lang="en-GB" sz="2800" dirty="0" smtClean="0"/>
              <a:t>In case of significant </a:t>
            </a:r>
            <a:r>
              <a:rPr lang="en-GB" sz="2800" b="1" dirty="0" smtClean="0"/>
              <a:t>TL trajectory drifts </a:t>
            </a:r>
            <a:r>
              <a:rPr lang="en-GB" sz="2800" dirty="0" smtClean="0"/>
              <a:t>(not possible to steer back to reference trajectory)</a:t>
            </a:r>
          </a:p>
          <a:p>
            <a:r>
              <a:rPr lang="en-GB" sz="2800" dirty="0" smtClean="0"/>
              <a:t>O</a:t>
            </a:r>
            <a:r>
              <a:rPr lang="en-GB" sz="2800" dirty="0" smtClean="0"/>
              <a:t>n </a:t>
            </a:r>
            <a:r>
              <a:rPr lang="en-GB" sz="2800" dirty="0" smtClean="0"/>
              <a:t>average </a:t>
            </a:r>
            <a:r>
              <a:rPr lang="en-GB" sz="2800" b="1" dirty="0" smtClean="0"/>
              <a:t>1-2 setups </a:t>
            </a:r>
            <a:r>
              <a:rPr lang="en-GB" sz="2800" dirty="0" smtClean="0"/>
              <a:t>and </a:t>
            </a:r>
            <a:r>
              <a:rPr lang="en-GB" sz="2800" b="1" dirty="0" smtClean="0"/>
              <a:t>validations per year </a:t>
            </a:r>
          </a:p>
          <a:p>
            <a:r>
              <a:rPr lang="en-GB" sz="2800" dirty="0" smtClean="0"/>
              <a:t>Time: about one shift (</a:t>
            </a:r>
            <a:r>
              <a:rPr lang="en-GB" sz="2800" b="1" dirty="0" smtClean="0"/>
              <a:t>8 hours</a:t>
            </a:r>
            <a:r>
              <a:rPr lang="en-GB" sz="2800" dirty="0" smtClean="0"/>
              <a:t>) </a:t>
            </a:r>
            <a:r>
              <a:rPr lang="en-GB" sz="2800" b="1" dirty="0" smtClean="0"/>
              <a:t>per beam line  </a:t>
            </a:r>
            <a:endParaRPr lang="en-GB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6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Design of the Upgraded System</a:t>
            </a:r>
          </a:p>
        </p:txBody>
      </p:sp>
    </p:spTree>
    <p:extLst>
      <p:ext uri="{BB962C8B-B14F-4D97-AF65-F5344CB8AC3E}">
        <p14:creationId xmlns="" xmlns:p14="http://schemas.microsoft.com/office/powerpoint/2010/main" val="34316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Parameters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4181242"/>
              </p:ext>
            </p:extLst>
          </p:nvPr>
        </p:nvGraphicFramePr>
        <p:xfrm>
          <a:off x="210168" y="1167999"/>
          <a:ext cx="8707998" cy="2433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0320"/>
                <a:gridCol w="1456760"/>
                <a:gridCol w="742851"/>
                <a:gridCol w="733203"/>
                <a:gridCol w="723557"/>
                <a:gridCol w="1109452"/>
                <a:gridCol w="1063182"/>
                <a:gridCol w="1348673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Structure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</a:t>
                      </a:r>
                      <a:r>
                        <a:rPr lang="en-US" sz="1600" baseline="-25000" dirty="0" smtClean="0"/>
                        <a:t>p</a:t>
                      </a:r>
                    </a:p>
                    <a:p>
                      <a:pPr algn="ctr"/>
                      <a:r>
                        <a:rPr lang="en-US" sz="1600" dirty="0" smtClean="0"/>
                        <a:t>[10</a:t>
                      </a:r>
                      <a:r>
                        <a:rPr lang="en-US" sz="1600" baseline="30000" dirty="0" smtClean="0"/>
                        <a:t>11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1600" baseline="30000" dirty="0" err="1" smtClean="0"/>
                        <a:t>N</a:t>
                      </a:r>
                      <a:r>
                        <a:rPr lang="en-US" sz="1600" baseline="-25000" dirty="0" err="1" smtClean="0"/>
                        <a:t>x,y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[m</a:t>
                      </a:r>
                      <a:r>
                        <a:rPr lang="en-US" sz="1600" dirty="0" smtClean="0"/>
                        <a:t>m]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dirty="0" err="1" smtClean="0"/>
                        <a:t>p</a:t>
                      </a:r>
                      <a:r>
                        <a:rPr lang="en-US" sz="1600" dirty="0" smtClean="0"/>
                        <a:t>/p </a:t>
                      </a:r>
                    </a:p>
                    <a:p>
                      <a:pPr algn="ctr"/>
                      <a:r>
                        <a:rPr lang="en-US" sz="1600" dirty="0" smtClean="0"/>
                        <a:t>[10</a:t>
                      </a:r>
                      <a:r>
                        <a:rPr lang="en-US" sz="1600" baseline="30000" dirty="0" smtClean="0"/>
                        <a:t>-3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(N</a:t>
                      </a:r>
                      <a:r>
                        <a:rPr lang="en-US" sz="1600" baseline="-25000" dirty="0" smtClean="0"/>
                        <a:t>p</a:t>
                      </a: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/</a:t>
                      </a:r>
                      <a:r>
                        <a:rPr lang="en-US" sz="160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1600" baseline="30000" dirty="0" err="1" smtClean="0"/>
                        <a:t>N</a:t>
                      </a:r>
                      <a:r>
                        <a:rPr lang="en-US" sz="1600" baseline="0" dirty="0" smtClean="0">
                          <a:latin typeface="Symbol" panose="05050102010706020507" pitchFamily="18" charset="2"/>
                        </a:rPr>
                        <a:t>)/</a:t>
                      </a:r>
                      <a:endParaRPr lang="en-US" sz="1600" baseline="-25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(N</a:t>
                      </a:r>
                      <a:r>
                        <a:rPr lang="en-US" sz="1600" baseline="-25000" dirty="0" smtClean="0"/>
                        <a:t>p</a:t>
                      </a: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/</a:t>
                      </a:r>
                      <a:r>
                        <a:rPr lang="en-US" sz="160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1600" baseline="30000" dirty="0" err="1" smtClean="0"/>
                        <a:t>N</a:t>
                      </a: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)</a:t>
                      </a:r>
                      <a:r>
                        <a:rPr lang="en-US" sz="1600" baseline="-25000" dirty="0" err="1" smtClean="0"/>
                        <a:t>Ult</a:t>
                      </a:r>
                      <a:endParaRPr lang="en-US" sz="16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Att</a:t>
                      </a:r>
                      <a:r>
                        <a:rPr lang="en-US" sz="1600" dirty="0" smtClean="0"/>
                        <a:t> Fact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Stored</a:t>
                      </a:r>
                      <a:r>
                        <a:rPr lang="en-US" sz="1600" baseline="0" dirty="0" smtClean="0"/>
                        <a:t> Energy [MJ]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Nominal LHC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288b (25ns)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1.15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3.5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0.68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14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2.38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Ultimate LHC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288b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dirty="0" smtClean="0"/>
                        <a:t>25ns)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1.7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3.5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1.0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20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3.53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Run</a:t>
                      </a:r>
                      <a:r>
                        <a:rPr lang="en-US" sz="1600" baseline="0" dirty="0" smtClean="0"/>
                        <a:t> 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144b (50ns)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1.87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HL-LHC</a:t>
                      </a:r>
                      <a:r>
                        <a:rPr lang="en-US" sz="1600" baseline="0" dirty="0" smtClean="0"/>
                        <a:t> req.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288b (25ns)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2.3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2.1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2.3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45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030A0"/>
                          </a:solidFill>
                        </a:rPr>
                        <a:t>4.77</a:t>
                      </a:r>
                      <a:endParaRPr lang="en-US" sz="16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BCMS LIU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288</a:t>
                      </a:r>
                      <a:r>
                        <a:rPr lang="en-US" sz="1600" baseline="0" dirty="0" smtClean="0"/>
                        <a:t>b (</a:t>
                      </a:r>
                      <a:r>
                        <a:rPr lang="en-US" sz="1600" dirty="0" smtClean="0"/>
                        <a:t>25ns)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2.0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3.2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63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4.15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0999" y="3863066"/>
            <a:ext cx="8448675" cy="1813833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1800" dirty="0" smtClean="0">
                <a:solidFill>
                  <a:srgbClr val="00B0F0"/>
                </a:solidFill>
              </a:rPr>
              <a:t>Challenging</a:t>
            </a:r>
            <a:r>
              <a:rPr lang="en-GB" sz="1800" dirty="0" smtClean="0"/>
              <a:t> new beam parameters for the </a:t>
            </a:r>
            <a:r>
              <a:rPr lang="en-GB" sz="1800" dirty="0" smtClean="0">
                <a:solidFill>
                  <a:srgbClr val="00B0F0"/>
                </a:solidFill>
              </a:rPr>
              <a:t>LIU </a:t>
            </a:r>
            <a:r>
              <a:rPr lang="en-GB" sz="1800" dirty="0" smtClean="0">
                <a:solidFill>
                  <a:srgbClr val="00B0F0"/>
                </a:solidFill>
              </a:rPr>
              <a:t>era</a:t>
            </a:r>
            <a:r>
              <a:rPr lang="en-GB" sz="1800" dirty="0" smtClean="0"/>
              <a:t> (linear scaling with </a:t>
            </a:r>
            <a:r>
              <a:rPr lang="en-GB" sz="1800" dirty="0" err="1" smtClean="0"/>
              <a:t>N</a:t>
            </a:r>
            <a:r>
              <a:rPr lang="en-GB" sz="1800" baseline="-25000" dirty="0" err="1" smtClean="0"/>
              <a:t>p</a:t>
            </a:r>
            <a:r>
              <a:rPr lang="en-GB" sz="1800" dirty="0" smtClean="0"/>
              <a:t> and </a:t>
            </a:r>
            <a:r>
              <a:rPr lang="en-GB" sz="1800" dirty="0" err="1" smtClean="0">
                <a:latin typeface="Symbol" panose="05050102010706020507" pitchFamily="18" charset="2"/>
              </a:rPr>
              <a:t>e</a:t>
            </a:r>
            <a:r>
              <a:rPr lang="en-GB" sz="1800" baseline="-25000" dirty="0" err="1" smtClean="0"/>
              <a:t>N</a:t>
            </a:r>
            <a:r>
              <a:rPr lang="en-GB" sz="1800" dirty="0" smtClean="0"/>
              <a:t>):</a:t>
            </a:r>
            <a:endParaRPr lang="en-GB" sz="1800" dirty="0" smtClean="0"/>
          </a:p>
          <a:p>
            <a:r>
              <a:rPr lang="en-GB" sz="1800" dirty="0" smtClean="0">
                <a:solidFill>
                  <a:srgbClr val="00B0F0"/>
                </a:solidFill>
              </a:rPr>
              <a:t>damage</a:t>
            </a:r>
            <a:r>
              <a:rPr lang="en-GB" sz="1800" dirty="0" smtClean="0"/>
              <a:t> to </a:t>
            </a:r>
            <a:r>
              <a:rPr lang="en-GB" sz="1800" dirty="0"/>
              <a:t>jaw (</a:t>
            </a:r>
            <a:r>
              <a:rPr lang="en-GB" sz="1800" dirty="0">
                <a:solidFill>
                  <a:srgbClr val="00B0F0"/>
                </a:solidFill>
              </a:rPr>
              <a:t>‘sacrificial’ </a:t>
            </a:r>
            <a:r>
              <a:rPr lang="en-GB" sz="1800" dirty="0" smtClean="0">
                <a:solidFill>
                  <a:srgbClr val="00B0F0"/>
                </a:solidFill>
              </a:rPr>
              <a:t>design</a:t>
            </a:r>
            <a:r>
              <a:rPr lang="en-GB" sz="1800" dirty="0" smtClean="0"/>
              <a:t>?);</a:t>
            </a:r>
          </a:p>
          <a:p>
            <a:r>
              <a:rPr lang="en-GB" sz="1800" dirty="0">
                <a:solidFill>
                  <a:srgbClr val="00B0F0"/>
                </a:solidFill>
              </a:rPr>
              <a:t>a</a:t>
            </a:r>
            <a:r>
              <a:rPr lang="en-GB" sz="1800" dirty="0" smtClean="0">
                <a:solidFill>
                  <a:srgbClr val="00B0F0"/>
                </a:solidFill>
              </a:rPr>
              <a:t>ttenuation</a:t>
            </a:r>
            <a:r>
              <a:rPr lang="en-GB" sz="1800" dirty="0" smtClean="0"/>
              <a:t> </a:t>
            </a:r>
            <a:r>
              <a:rPr lang="en-GB" sz="1800" dirty="0" smtClean="0"/>
              <a:t>requirements;</a:t>
            </a:r>
            <a:endParaRPr lang="en-GB" sz="1800" dirty="0" smtClean="0"/>
          </a:p>
          <a:p>
            <a:pPr marL="36576" indent="0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Not achievable</a:t>
            </a:r>
            <a:r>
              <a:rPr lang="en-GB" sz="1800" dirty="0" smtClean="0"/>
              <a:t> with present collimation system, especially in case of </a:t>
            </a:r>
            <a:r>
              <a:rPr lang="en-GB" sz="1800" dirty="0" smtClean="0">
                <a:solidFill>
                  <a:srgbClr val="FF0000"/>
                </a:solidFill>
              </a:rPr>
              <a:t>BCMS LIU</a:t>
            </a:r>
            <a:r>
              <a:rPr lang="en-GB" sz="1800" dirty="0" smtClean="0"/>
              <a:t> (</a:t>
            </a:r>
            <a:r>
              <a:rPr lang="en-GB" sz="1800" dirty="0" smtClean="0">
                <a:sym typeface="Wingdings" panose="05000000000000000000" pitchFamily="2" charset="2"/>
              </a:rPr>
              <a:t> </a:t>
            </a:r>
            <a:r>
              <a:rPr lang="en-GB" sz="1800" dirty="0" smtClean="0"/>
              <a:t>really required?)</a:t>
            </a:r>
            <a:endParaRPr lang="en-GB" sz="1800" dirty="0"/>
          </a:p>
        </p:txBody>
      </p:sp>
    </p:spTree>
    <p:extLst>
      <p:ext uri="{BB962C8B-B14F-4D97-AF65-F5344CB8AC3E}">
        <p14:creationId xmlns="" xmlns:p14="http://schemas.microsoft.com/office/powerpoint/2010/main" val="5724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Constraining the Optics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" y="1304229"/>
            <a:ext cx="3348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A-priori</a:t>
            </a:r>
            <a:r>
              <a:rPr lang="en-US" dirty="0" smtClean="0"/>
              <a:t> case: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00B0F0"/>
                </a:solidFill>
                <a:latin typeface="Symbol" panose="05050102010706020507" pitchFamily="18" charset="2"/>
              </a:rPr>
              <a:t>D</a:t>
            </a:r>
            <a:r>
              <a:rPr lang="en-US" dirty="0" err="1" smtClean="0">
                <a:solidFill>
                  <a:srgbClr val="00B0F0"/>
                </a:solidFill>
              </a:rPr>
              <a:t>T</a:t>
            </a:r>
            <a:r>
              <a:rPr lang="en-US" baseline="-25000" dirty="0" err="1" smtClean="0">
                <a:solidFill>
                  <a:srgbClr val="00B0F0"/>
                </a:solidFill>
              </a:rPr>
              <a:t>max</a:t>
            </a:r>
            <a:r>
              <a:rPr lang="en-US" dirty="0" smtClean="0">
                <a:solidFill>
                  <a:srgbClr val="00B0F0"/>
                </a:solidFill>
              </a:rPr>
              <a:t>&lt;1500°C</a:t>
            </a:r>
            <a:endParaRPr lang="en-US" dirty="0" smtClean="0"/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/>
              <a:t>For BCMS LIU:</a:t>
            </a:r>
          </a:p>
          <a:p>
            <a:r>
              <a:rPr lang="en-US" dirty="0"/>
              <a:t>	</a:t>
            </a:r>
            <a:r>
              <a:rPr lang="en-US" dirty="0" err="1" smtClean="0">
                <a:solidFill>
                  <a:srgbClr val="00B0F0"/>
                </a:solidFill>
                <a:latin typeface="Symbol" panose="05050102010706020507" pitchFamily="18" charset="2"/>
              </a:rPr>
              <a:t>b</a:t>
            </a:r>
            <a:r>
              <a:rPr lang="en-US" baseline="-25000" dirty="0" err="1" smtClean="0">
                <a:solidFill>
                  <a:srgbClr val="00B0F0"/>
                </a:solidFill>
              </a:rPr>
              <a:t>x</a:t>
            </a:r>
            <a:r>
              <a:rPr lang="en-US" dirty="0">
                <a:solidFill>
                  <a:srgbClr val="00B0F0"/>
                </a:solidFill>
                <a:latin typeface="Symbol" panose="05050102010706020507" pitchFamily="18" charset="2"/>
              </a:rPr>
              <a:t> </a:t>
            </a:r>
            <a:r>
              <a:rPr lang="en-US" dirty="0" smtClean="0">
                <a:solidFill>
                  <a:srgbClr val="00B0F0"/>
                </a:solidFill>
                <a:latin typeface="Symbol" panose="05050102010706020507" pitchFamily="18" charset="2"/>
              </a:rPr>
              <a:t>b</a:t>
            </a:r>
            <a:r>
              <a:rPr lang="en-US" baseline="-25000" dirty="0" smtClean="0">
                <a:solidFill>
                  <a:srgbClr val="00B0F0"/>
                </a:solidFill>
              </a:rPr>
              <a:t>y</a:t>
            </a:r>
            <a:r>
              <a:rPr lang="en-US" dirty="0" smtClean="0">
                <a:solidFill>
                  <a:srgbClr val="00B0F0"/>
                </a:solidFill>
              </a:rPr>
              <a:t> &gt; 3500 m</a:t>
            </a:r>
            <a:r>
              <a:rPr lang="en-US" baseline="30000" dirty="0" smtClean="0">
                <a:solidFill>
                  <a:srgbClr val="00B0F0"/>
                </a:solidFill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Conditions can be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met</a:t>
            </a:r>
            <a:r>
              <a:rPr lang="en-US" dirty="0" smtClean="0">
                <a:sym typeface="Wingdings" panose="05000000000000000000" pitchFamily="2" charset="2"/>
              </a:rPr>
              <a:t>!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…but: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tensile stresses above </a:t>
            </a:r>
            <a:r>
              <a:rPr lang="en-US" dirty="0">
                <a:sym typeface="Wingdings" panose="05000000000000000000" pitchFamily="2" charset="2"/>
              </a:rPr>
              <a:t>limit (F.L. </a:t>
            </a:r>
            <a:r>
              <a:rPr lang="en-US" dirty="0" err="1">
                <a:sym typeface="Wingdings" panose="05000000000000000000" pitchFamily="2" charset="2"/>
              </a:rPr>
              <a:t>Maciariello</a:t>
            </a:r>
            <a:r>
              <a:rPr lang="en-US" dirty="0" smtClean="0">
                <a:sym typeface="Wingdings" panose="05000000000000000000" pitchFamily="2" charset="2"/>
              </a:rPr>
              <a:t>):</a:t>
            </a:r>
          </a:p>
          <a:p>
            <a:pPr marL="285750"/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32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MPa</a:t>
            </a:r>
            <a:r>
              <a:rPr lang="en-US" dirty="0" smtClean="0">
                <a:sym typeface="Wingdings" panose="05000000000000000000" pitchFamily="2" charset="2"/>
              </a:rPr>
              <a:t> / </a:t>
            </a:r>
            <a:r>
              <a:rPr lang="en-US" dirty="0" smtClean="0">
                <a:solidFill>
                  <a:srgbClr val="7030A0"/>
                </a:solidFill>
                <a:sym typeface="Wingdings" panose="05000000000000000000" pitchFamily="2" charset="2"/>
              </a:rPr>
              <a:t>29 </a:t>
            </a:r>
            <a:r>
              <a:rPr lang="en-US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Mpa</a:t>
            </a:r>
            <a:r>
              <a:rPr lang="en-US" dirty="0" smtClean="0">
                <a:sym typeface="Wingdings" panose="05000000000000000000" pitchFamily="2" charset="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Power supplies + integration problems;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0969" y="5138132"/>
            <a:ext cx="8867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Safe conditions</a:t>
            </a:r>
            <a:r>
              <a:rPr lang="en-US" sz="1600" dirty="0" smtClean="0"/>
              <a:t> (same spot size):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en-US" sz="1600" dirty="0" err="1" smtClean="0">
                <a:solidFill>
                  <a:srgbClr val="00B05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00B050"/>
                </a:solidFill>
              </a:rPr>
              <a:t>max</a:t>
            </a:r>
            <a:r>
              <a:rPr lang="en-US" sz="1600" dirty="0" smtClean="0">
                <a:solidFill>
                  <a:srgbClr val="00B050"/>
                </a:solidFill>
              </a:rPr>
              <a:t>&lt;1100°C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(F.L. </a:t>
            </a:r>
            <a:r>
              <a:rPr lang="en-US" sz="1600" dirty="0" err="1" smtClean="0">
                <a:sym typeface="Wingdings" panose="05000000000000000000" pitchFamily="2" charset="2"/>
              </a:rPr>
              <a:t>Maciariello</a:t>
            </a:r>
            <a:r>
              <a:rPr lang="en-US" sz="1600" dirty="0" smtClean="0">
                <a:sym typeface="Wingdings" panose="05000000000000000000" pitchFamily="2" charset="2"/>
              </a:rPr>
              <a:t>)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en-US" sz="1600" baseline="-25000" dirty="0" err="1">
                <a:solidFill>
                  <a:srgbClr val="00B050"/>
                </a:solidFill>
              </a:rPr>
              <a:t>x</a:t>
            </a:r>
            <a:r>
              <a:rPr lang="en-US" sz="1600" dirty="0">
                <a:solidFill>
                  <a:srgbClr val="00B050"/>
                </a:solidFill>
                <a:latin typeface="Symbol" panose="05050102010706020507" pitchFamily="18" charset="2"/>
              </a:rPr>
              <a:t> b</a:t>
            </a:r>
            <a:r>
              <a:rPr lang="en-US" sz="1600" baseline="-25000" dirty="0">
                <a:solidFill>
                  <a:srgbClr val="00B050"/>
                </a:solidFill>
              </a:rPr>
              <a:t>y</a:t>
            </a:r>
            <a:r>
              <a:rPr lang="en-US" sz="1600" dirty="0">
                <a:solidFill>
                  <a:srgbClr val="00B050"/>
                </a:solidFill>
              </a:rPr>
              <a:t> &gt; 9200 </a:t>
            </a:r>
            <a:r>
              <a:rPr lang="en-US" sz="1600" dirty="0" smtClean="0">
                <a:solidFill>
                  <a:srgbClr val="00B050"/>
                </a:solidFill>
              </a:rPr>
              <a:t>m</a:t>
            </a:r>
            <a:r>
              <a:rPr lang="en-US" sz="1600" baseline="30000" dirty="0" smtClean="0">
                <a:solidFill>
                  <a:srgbClr val="00B050"/>
                </a:solidFill>
              </a:rPr>
              <a:t>2 </a:t>
            </a:r>
            <a:r>
              <a:rPr lang="en-US" sz="1600" dirty="0" smtClean="0"/>
              <a:t>(BCMS LIU);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hard</a:t>
            </a:r>
            <a:r>
              <a:rPr lang="en-US" sz="1600" dirty="0" smtClean="0">
                <a:sym typeface="Wingdings" panose="05000000000000000000" pitchFamily="2" charset="2"/>
              </a:rPr>
              <a:t> to achieve!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en-US" sz="1600" dirty="0" err="1" smtClean="0">
                <a:solidFill>
                  <a:srgbClr val="00B05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00B050"/>
                </a:solidFill>
              </a:rPr>
              <a:t>max</a:t>
            </a:r>
            <a:r>
              <a:rPr lang="en-US" sz="1600" dirty="0" smtClean="0">
                <a:solidFill>
                  <a:srgbClr val="00B050"/>
                </a:solidFill>
              </a:rPr>
              <a:t>&lt;1200°C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(F.L. </a:t>
            </a:r>
            <a:r>
              <a:rPr lang="en-US" sz="1600" dirty="0" err="1" smtClean="0">
                <a:sym typeface="Wingdings" panose="05000000000000000000" pitchFamily="2" charset="2"/>
              </a:rPr>
              <a:t>Maciariello</a:t>
            </a:r>
            <a:r>
              <a:rPr lang="en-US" sz="1600" dirty="0" smtClean="0">
                <a:sym typeface="Wingdings" panose="05000000000000000000" pitchFamily="2" charset="2"/>
              </a:rPr>
              <a:t>)</a:t>
            </a:r>
            <a:r>
              <a:rPr lang="en-US" sz="1600" dirty="0" smtClean="0">
                <a:solidFill>
                  <a:srgbClr val="00B050"/>
                </a:solidFill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en-US" sz="1600" baseline="-25000" dirty="0" err="1">
                <a:solidFill>
                  <a:srgbClr val="00B050"/>
                </a:solidFill>
              </a:rPr>
              <a:t>x</a:t>
            </a:r>
            <a:r>
              <a:rPr lang="en-US" sz="1600" dirty="0">
                <a:solidFill>
                  <a:srgbClr val="00B050"/>
                </a:solidFill>
                <a:latin typeface="Symbol" panose="05050102010706020507" pitchFamily="18" charset="2"/>
              </a:rPr>
              <a:t> b</a:t>
            </a:r>
            <a:r>
              <a:rPr lang="en-US" sz="1600" baseline="-25000" dirty="0">
                <a:solidFill>
                  <a:srgbClr val="00B050"/>
                </a:solidFill>
              </a:rPr>
              <a:t>y</a:t>
            </a:r>
            <a:r>
              <a:rPr lang="en-US" sz="1600" dirty="0">
                <a:solidFill>
                  <a:srgbClr val="00B050"/>
                </a:solidFill>
              </a:rPr>
              <a:t> &gt; </a:t>
            </a:r>
            <a:r>
              <a:rPr lang="en-US" sz="1600" dirty="0" smtClean="0">
                <a:solidFill>
                  <a:srgbClr val="00B050"/>
                </a:solidFill>
              </a:rPr>
              <a:t>3600 </a:t>
            </a:r>
            <a:r>
              <a:rPr lang="en-US" sz="1600" dirty="0">
                <a:solidFill>
                  <a:srgbClr val="00B050"/>
                </a:solidFill>
              </a:rPr>
              <a:t>m</a:t>
            </a:r>
            <a:r>
              <a:rPr lang="en-US" sz="1600" baseline="30000" dirty="0">
                <a:solidFill>
                  <a:srgbClr val="00B050"/>
                </a:solidFill>
              </a:rPr>
              <a:t>2 </a:t>
            </a:r>
            <a:r>
              <a:rPr lang="en-US" sz="1600" dirty="0" smtClean="0"/>
              <a:t>(HL-LHC </a:t>
            </a:r>
            <a:r>
              <a:rPr lang="en-US" sz="1600" dirty="0" err="1" smtClean="0"/>
              <a:t>req</a:t>
            </a:r>
            <a:r>
              <a:rPr lang="en-US" sz="1600" dirty="0" smtClean="0"/>
              <a:t>);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B0F0"/>
                </a:solidFill>
                <a:sym typeface="Wingdings" panose="05000000000000000000" pitchFamily="2" charset="2"/>
              </a:rPr>
              <a:t>no sacrificial</a:t>
            </a:r>
            <a:r>
              <a:rPr lang="en-US" sz="1600" dirty="0" smtClean="0">
                <a:sym typeface="Wingdings" panose="05000000000000000000" pitchFamily="2" charset="2"/>
              </a:rPr>
              <a:t> design!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160381" y="1133832"/>
            <a:ext cx="6189359" cy="4846320"/>
            <a:chOff x="3160381" y="1154430"/>
            <a:chExt cx="6189359" cy="48463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381" y="1218063"/>
              <a:ext cx="6189359" cy="478268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54105" y="1154430"/>
              <a:ext cx="3638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Graphite R4550 @ 1.83 g cm</a:t>
              </a:r>
              <a:r>
                <a:rPr lang="en-US" sz="1400" baseline="30000" dirty="0" smtClean="0"/>
                <a:t>-3</a:t>
              </a:r>
              <a:r>
                <a:rPr lang="en-US" sz="1400" dirty="0" smtClean="0"/>
                <a:t>, with optics constrained to fulfill the </a:t>
              </a:r>
              <a:r>
                <a:rPr lang="en-US" sz="1400" dirty="0" smtClean="0">
                  <a:solidFill>
                    <a:srgbClr val="00B0F0"/>
                  </a:solidFill>
                </a:rPr>
                <a:t>a-priori</a:t>
              </a:r>
              <a:r>
                <a:rPr lang="en-US" sz="1400" dirty="0" smtClean="0"/>
                <a:t> case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42365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8" y="1169741"/>
            <a:ext cx="8226854" cy="466742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Low </a:t>
            </a:r>
            <a:r>
              <a:rPr lang="en-US" sz="2400" dirty="0" smtClean="0">
                <a:solidFill>
                  <a:srgbClr val="00B0F0"/>
                </a:solidFill>
                <a:latin typeface="Symbol" panose="05050102010706020507" pitchFamily="18" charset="2"/>
              </a:rPr>
              <a:t>r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00B0F0"/>
                </a:solidFill>
              </a:rPr>
              <a:t>Z</a:t>
            </a:r>
            <a:r>
              <a:rPr lang="en-US" sz="2400" dirty="0" smtClean="0"/>
              <a:t> materials:</a:t>
            </a:r>
          </a:p>
          <a:p>
            <a:pPr lvl="1"/>
            <a:r>
              <a:rPr lang="en-US" sz="2000" dirty="0" smtClean="0">
                <a:solidFill>
                  <a:srgbClr val="00B050"/>
                </a:solidFill>
              </a:rPr>
              <a:t>Lower </a:t>
            </a:r>
            <a:r>
              <a:rPr lang="en-US" sz="2000" dirty="0" err="1" smtClean="0">
                <a:solidFill>
                  <a:srgbClr val="00B050"/>
                </a:solidFill>
              </a:rPr>
              <a:t>endep</a:t>
            </a:r>
            <a:r>
              <a:rPr lang="en-US" sz="2000" dirty="0" smtClean="0"/>
              <a:t> values;</a:t>
            </a:r>
          </a:p>
          <a:p>
            <a:pPr lvl="1"/>
            <a:r>
              <a:rPr lang="en-US" sz="2000" dirty="0" smtClean="0"/>
              <a:t>More suitable for </a:t>
            </a:r>
            <a:r>
              <a:rPr lang="en-US" sz="2000" dirty="0" smtClean="0">
                <a:solidFill>
                  <a:srgbClr val="00B050"/>
                </a:solidFill>
              </a:rPr>
              <a:t>RP</a:t>
            </a:r>
            <a:r>
              <a:rPr lang="en-US" sz="2000" dirty="0" smtClean="0"/>
              <a:t>;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Longer</a:t>
            </a:r>
            <a:r>
              <a:rPr lang="en-US" sz="2000" dirty="0" smtClean="0"/>
              <a:t> jaws (attenuation);</a:t>
            </a:r>
          </a:p>
          <a:p>
            <a:pPr marL="448056" lvl="1" indent="0">
              <a:buNone/>
            </a:pPr>
            <a:r>
              <a:rPr lang="en-US" sz="2000" dirty="0" smtClean="0"/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Is there enough </a:t>
            </a:r>
            <a:r>
              <a:rPr lang="en-US" sz="2000" dirty="0" smtClean="0">
                <a:solidFill>
                  <a:srgbClr val="FF0000"/>
                </a:solidFill>
              </a:rPr>
              <a:t>space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45882953"/>
              </p:ext>
            </p:extLst>
          </p:nvPr>
        </p:nvGraphicFramePr>
        <p:xfrm>
          <a:off x="1114516" y="3435045"/>
          <a:ext cx="7070860" cy="2559244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981583"/>
                <a:gridCol w="902500"/>
                <a:gridCol w="1022510"/>
                <a:gridCol w="665950"/>
                <a:gridCol w="1746731"/>
                <a:gridCol w="1751586"/>
              </a:tblGrid>
              <a:tr h="793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Material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Density </a:t>
                      </a:r>
                      <a:r>
                        <a:rPr lang="en-GB" sz="1100" dirty="0" smtClean="0">
                          <a:effectLst/>
                        </a:rPr>
                        <a:t>  [</a:t>
                      </a:r>
                      <a:r>
                        <a:rPr lang="en-GB" sz="1100" dirty="0">
                          <a:effectLst/>
                        </a:rPr>
                        <a:t>g/cm</a:t>
                      </a:r>
                      <a:r>
                        <a:rPr lang="en-GB" sz="1050" baseline="30000" dirty="0">
                          <a:effectLst/>
                        </a:rPr>
                        <a:t>3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Mohr-Coulomb S.F.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Max T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[°C]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Tensile </a:t>
                      </a:r>
                      <a:r>
                        <a:rPr lang="en-GB" sz="1100" dirty="0" smtClean="0">
                          <a:effectLst/>
                        </a:rPr>
                        <a:t>strength </a:t>
                      </a:r>
                      <a:r>
                        <a:rPr lang="en-GB" sz="1100" dirty="0">
                          <a:effectLst/>
                        </a:rPr>
                        <a:t>/Max </a:t>
                      </a:r>
                      <a:r>
                        <a:rPr lang="en-GB" sz="1100" dirty="0" smtClean="0">
                          <a:effectLst/>
                        </a:rPr>
                        <a:t>Tensile </a:t>
                      </a:r>
                      <a:r>
                        <a:rPr lang="en-GB" sz="1100" dirty="0">
                          <a:effectLst/>
                        </a:rPr>
                        <a:t>S</a:t>
                      </a:r>
                      <a:r>
                        <a:rPr lang="en-GB" sz="1100" dirty="0" smtClean="0">
                          <a:effectLst/>
                        </a:rPr>
                        <a:t>tress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 err="1">
                          <a:effectLst/>
                        </a:rPr>
                        <a:t>MPa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Compressive </a:t>
                      </a:r>
                      <a:r>
                        <a:rPr lang="en-GB" sz="1100" dirty="0" smtClean="0">
                          <a:effectLst/>
                        </a:rPr>
                        <a:t>strength /Max Compressive Stress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 err="1">
                          <a:effectLst/>
                        </a:rPr>
                        <a:t>MPa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83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BN5000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1.9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b="1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0.46</a:t>
                      </a:r>
                      <a:endParaRPr lang="en-US" sz="800" b="1" dirty="0">
                        <a:solidFill>
                          <a:srgbClr val="FF000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1311</a:t>
                      </a:r>
                      <a:endParaRPr lang="en-US" sz="800" dirty="0">
                        <a:solidFill>
                          <a:srgbClr val="00B05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b="1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3/11</a:t>
                      </a:r>
                      <a:endParaRPr lang="en-US" sz="800" b="1" dirty="0">
                        <a:solidFill>
                          <a:srgbClr val="FF000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b="1" dirty="0" smtClean="0">
                        <a:solidFill>
                          <a:srgbClr val="00800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008000"/>
                          </a:solidFill>
                          <a:effectLst/>
                        </a:rPr>
                        <a:t>104/59</a:t>
                      </a:r>
                      <a:endParaRPr lang="en-US" sz="800" b="1" dirty="0">
                        <a:solidFill>
                          <a:srgbClr val="00800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2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Graphite </a:t>
                      </a:r>
                      <a:r>
                        <a:rPr lang="en-GB" sz="1100" dirty="0">
                          <a:effectLst/>
                        </a:rPr>
                        <a:t>R4550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1.8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b="1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6600"/>
                          </a:solidFill>
                          <a:effectLst/>
                        </a:rPr>
                        <a:t>0.9</a:t>
                      </a:r>
                      <a:endParaRPr lang="en-US" sz="800" b="1" dirty="0">
                        <a:solidFill>
                          <a:srgbClr val="FF660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1400</a:t>
                      </a:r>
                      <a:endParaRPr lang="en-US" sz="800" dirty="0">
                        <a:solidFill>
                          <a:srgbClr val="00B05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b="1" dirty="0" smtClean="0">
                        <a:effectLst/>
                      </a:endParaRPr>
                    </a:p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dirty="0" smtClean="0">
                          <a:solidFill>
                            <a:srgbClr val="FF6600"/>
                          </a:solidFill>
                          <a:effectLst/>
                        </a:rPr>
                        <a:t>29/32</a:t>
                      </a:r>
                      <a:endParaRPr lang="en-US" sz="1100" b="1" kern="1200" dirty="0">
                        <a:solidFill>
                          <a:srgbClr val="FF66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b="1" dirty="0" smtClean="0">
                        <a:solidFill>
                          <a:srgbClr val="00800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008000"/>
                          </a:solidFill>
                          <a:effectLst/>
                        </a:rPr>
                        <a:t>118/81</a:t>
                      </a:r>
                      <a:endParaRPr lang="en-US" sz="800" b="1" dirty="0">
                        <a:solidFill>
                          <a:srgbClr val="00800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32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CFC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1.7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_</a:t>
                      </a:r>
                      <a:endParaRPr lang="en-US" sz="800" dirty="0"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1370</a:t>
                      </a:r>
                      <a:endParaRPr lang="en-US" sz="800" dirty="0">
                        <a:solidFill>
                          <a:srgbClr val="00B05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b="1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12.8/20</a:t>
                      </a:r>
                      <a:endParaRPr lang="en-US" sz="800" b="1" dirty="0">
                        <a:solidFill>
                          <a:srgbClr val="FF000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b="1" dirty="0" smtClean="0">
                        <a:solidFill>
                          <a:srgbClr val="00800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008000"/>
                          </a:solidFill>
                          <a:effectLst/>
                        </a:rPr>
                        <a:t>132/38</a:t>
                      </a:r>
                      <a:endParaRPr lang="en-US" sz="800" b="1" dirty="0">
                        <a:solidFill>
                          <a:srgbClr val="008000"/>
                        </a:solidFill>
                        <a:effectLst/>
                        <a:latin typeface="Courie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="" xmlns:p14="http://schemas.microsoft.com/office/powerpoint/2010/main" val="1539751225"/>
              </p:ext>
            </p:extLst>
          </p:nvPr>
        </p:nvGraphicFramePr>
        <p:xfrm>
          <a:off x="4459639" y="355002"/>
          <a:ext cx="4390179" cy="285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22293" y="5810904"/>
            <a:ext cx="14630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F.L. </a:t>
            </a:r>
            <a:r>
              <a:rPr lang="en-US" sz="1400" dirty="0" err="1" smtClean="0"/>
              <a:t>Maciariello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27230" y="971863"/>
            <a:ext cx="14630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F.L. </a:t>
            </a:r>
            <a:r>
              <a:rPr lang="en-US" sz="1400" dirty="0" err="1" smtClean="0"/>
              <a:t>Maciariello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1923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442" y="1045898"/>
            <a:ext cx="8226854" cy="23527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Sandwich structure with </a:t>
            </a:r>
            <a:r>
              <a:rPr lang="en-US" sz="2000" dirty="0" smtClean="0">
                <a:solidFill>
                  <a:srgbClr val="00B0F0"/>
                </a:solidFill>
              </a:rPr>
              <a:t>high 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r</a:t>
            </a:r>
            <a:r>
              <a:rPr lang="en-US" sz="2000" dirty="0"/>
              <a:t> / </a:t>
            </a:r>
            <a:r>
              <a:rPr lang="en-US" sz="2000" dirty="0">
                <a:solidFill>
                  <a:srgbClr val="00B0F0"/>
                </a:solidFill>
              </a:rPr>
              <a:t>Z</a:t>
            </a:r>
            <a:r>
              <a:rPr lang="en-US" sz="2000" dirty="0"/>
              <a:t> </a:t>
            </a:r>
            <a:r>
              <a:rPr lang="en-US" sz="2000" dirty="0" smtClean="0"/>
              <a:t>materials</a:t>
            </a:r>
          </a:p>
          <a:p>
            <a:pPr lvl="1"/>
            <a:r>
              <a:rPr lang="en-US" sz="1800" dirty="0" smtClean="0"/>
              <a:t>Keep </a:t>
            </a:r>
            <a:r>
              <a:rPr lang="en-US" sz="1800" dirty="0" smtClean="0">
                <a:solidFill>
                  <a:srgbClr val="00B050"/>
                </a:solidFill>
              </a:rPr>
              <a:t>present</a:t>
            </a:r>
            <a:r>
              <a:rPr lang="en-US" sz="1800" dirty="0" smtClean="0"/>
              <a:t> locations, optics and lengths;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Sacrificial</a:t>
            </a:r>
            <a:r>
              <a:rPr lang="en-US" sz="1800" dirty="0" smtClean="0"/>
              <a:t> design;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quick plug-in</a:t>
            </a:r>
            <a:r>
              <a:rPr lang="en-US" sz="1800" dirty="0" smtClean="0">
                <a:sym typeface="Wingdings" panose="05000000000000000000" pitchFamily="2" charset="2"/>
              </a:rPr>
              <a:t> (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RP</a:t>
            </a:r>
            <a:r>
              <a:rPr lang="en-US" sz="1800" dirty="0" smtClean="0">
                <a:sym typeface="Wingdings" panose="05000000000000000000" pitchFamily="2" charset="2"/>
              </a:rPr>
              <a:t>!) systems needed;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Material break: 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pollution</a:t>
            </a:r>
            <a:r>
              <a:rPr lang="en-US" sz="1800" dirty="0" smtClean="0">
                <a:sym typeface="Wingdings" panose="05000000000000000000" pitchFamily="2" charset="2"/>
              </a:rPr>
              <a:t>? No proven solution…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283"/>
          <a:stretch/>
        </p:blipFill>
        <p:spPr>
          <a:xfrm>
            <a:off x="707263" y="2582092"/>
            <a:ext cx="7156580" cy="27493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259" y="2806908"/>
            <a:ext cx="259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7264" y="5051004"/>
            <a:ext cx="8188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Sandwich structures investigated used </a:t>
            </a:r>
            <a:r>
              <a:rPr lang="en-US" sz="2000" dirty="0" smtClean="0">
                <a:solidFill>
                  <a:srgbClr val="00B050"/>
                </a:solidFill>
              </a:rPr>
              <a:t>graphite</a:t>
            </a:r>
            <a:r>
              <a:rPr lang="en-US" sz="2000" dirty="0" smtClean="0"/>
              <a:t> as initial material, </a:t>
            </a:r>
            <a:r>
              <a:rPr lang="en-US" sz="2000" dirty="0" err="1" smtClean="0">
                <a:solidFill>
                  <a:srgbClr val="00B0F0"/>
                </a:solidFill>
              </a:rPr>
              <a:t>SiC</a:t>
            </a:r>
            <a:r>
              <a:rPr lang="en-US" sz="2000" dirty="0" smtClean="0"/>
              <a:t> or </a:t>
            </a:r>
            <a:r>
              <a:rPr lang="en-US" sz="2000" dirty="0" smtClean="0">
                <a:solidFill>
                  <a:srgbClr val="00B0F0"/>
                </a:solidFill>
              </a:rPr>
              <a:t>Al300</a:t>
            </a:r>
            <a:r>
              <a:rPr lang="en-US" sz="2000" dirty="0" smtClean="0"/>
              <a:t> and then </a:t>
            </a:r>
            <a:r>
              <a:rPr lang="en-US" sz="2000" dirty="0" smtClean="0">
                <a:solidFill>
                  <a:srgbClr val="FF0000"/>
                </a:solidFill>
              </a:rPr>
              <a:t>Cu</a:t>
            </a:r>
            <a:r>
              <a:rPr lang="en-US" sz="2000" dirty="0" smtClean="0"/>
              <a:t> or </a:t>
            </a:r>
            <a:r>
              <a:rPr lang="en-US" sz="2000" dirty="0" smtClean="0">
                <a:solidFill>
                  <a:srgbClr val="FF0000"/>
                </a:solidFill>
              </a:rPr>
              <a:t>W</a:t>
            </a:r>
            <a:r>
              <a:rPr lang="en-US" sz="2000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 all cases, final metal would </a:t>
            </a:r>
            <a:r>
              <a:rPr lang="en-US" sz="2000" dirty="0" smtClean="0">
                <a:solidFill>
                  <a:srgbClr val="FF0000"/>
                </a:solidFill>
              </a:rPr>
              <a:t>melt</a:t>
            </a:r>
            <a:r>
              <a:rPr lang="en-US" sz="2000" dirty="0" smtClean="0"/>
              <a:t>;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9830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Local Protection of Warm Magnets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173"/>
            <a:ext cx="8226854" cy="1557448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endep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in warm magnets just downstream of TCDIs (e.g. deformation of Cu coils, overpressure in cooling circuits…);</a:t>
            </a:r>
          </a:p>
          <a:p>
            <a:pPr marL="36576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 use of </a:t>
            </a:r>
            <a:r>
              <a:rPr lang="en-US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masks</a:t>
            </a:r>
            <a:r>
              <a:rPr lang="en-US" sz="2000" dirty="0" smtClean="0">
                <a:sym typeface="Wingdings" panose="05000000000000000000" pitchFamily="2" charset="2"/>
              </a:rPr>
              <a:t>;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7498" y="3487943"/>
            <a:ext cx="2506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Collimator–magnet distance</a:t>
            </a:r>
            <a:r>
              <a:rPr lang="en-US" dirty="0" smtClean="0"/>
              <a:t> is the key factor!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75" y="1473102"/>
            <a:ext cx="6396347" cy="4942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68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Local Protection of Warm Magnets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02202" y="1062955"/>
            <a:ext cx="4825025" cy="1632744"/>
            <a:chOff x="102202" y="1062955"/>
            <a:chExt cx="4825025" cy="16327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1620"/>
            <a:stretch/>
          </p:blipFill>
          <p:spPr>
            <a:xfrm>
              <a:off x="333487" y="1062955"/>
              <a:ext cx="3946208" cy="16327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2202" y="1511045"/>
              <a:ext cx="1957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TCDIH.NEW3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69335" y="1710524"/>
              <a:ext cx="1957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TCDIM.87708 + MBIBV.877*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807522" y="2167236"/>
              <a:ext cx="1303893" cy="41741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624404" y="2276874"/>
              <a:ext cx="360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p</a:t>
              </a:r>
              <a:r>
                <a:rPr lang="en-US" sz="1400" baseline="30000" dirty="0" smtClean="0">
                  <a:solidFill>
                    <a:srgbClr val="FF0000"/>
                  </a:solidFill>
                </a:rPr>
                <a:t>+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76411" y="3804002"/>
            <a:ext cx="4370891" cy="2083118"/>
            <a:chOff x="4276411" y="3804002"/>
            <a:chExt cx="4370891" cy="20831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094" y="3804002"/>
              <a:ext cx="3946208" cy="20831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651610" y="5404458"/>
              <a:ext cx="1957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20BBE"/>
                  </a:solidFill>
                </a:rPr>
                <a:t>TCDIV.NEW4</a:t>
              </a:r>
              <a:endParaRPr lang="en-US" sz="1400" dirty="0">
                <a:solidFill>
                  <a:srgbClr val="020BB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76411" y="4104567"/>
              <a:ext cx="22749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20BBE"/>
                  </a:solidFill>
                </a:rPr>
                <a:t>TCDIM.88132 + MSIB.*</a:t>
              </a:r>
              <a:endParaRPr lang="en-US" sz="1400" dirty="0">
                <a:solidFill>
                  <a:srgbClr val="020BBE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6855169" y="4637269"/>
              <a:ext cx="1706940" cy="323955"/>
            </a:xfrm>
            <a:prstGeom prst="straightConnector1">
              <a:avLst/>
            </a:prstGeom>
            <a:ln w="31750">
              <a:solidFill>
                <a:srgbClr val="020BB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418883" y="4418506"/>
              <a:ext cx="360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20BBE"/>
                  </a:solidFill>
                </a:rPr>
                <a:t>p</a:t>
              </a:r>
              <a:r>
                <a:rPr lang="en-US" sz="1400" baseline="30000" dirty="0" smtClean="0">
                  <a:solidFill>
                    <a:srgbClr val="020BBE"/>
                  </a:solidFill>
                </a:rPr>
                <a:t>+</a:t>
              </a:r>
              <a:endParaRPr lang="en-US" sz="1400" baseline="30000" dirty="0">
                <a:solidFill>
                  <a:srgbClr val="020BB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26" y="666817"/>
            <a:ext cx="4716156" cy="36443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86" y="2681498"/>
            <a:ext cx="4763491" cy="36808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24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2014-05-13_ESS-workshop\pictures\SP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010" y="2353935"/>
            <a:ext cx="5511184" cy="33202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SPS-to-LHC Collimation System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55" y="1325606"/>
            <a:ext cx="8610221" cy="1702729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rgbClr val="00B0F0"/>
                </a:solidFill>
              </a:rPr>
              <a:t>Full</a:t>
            </a:r>
            <a:r>
              <a:rPr lang="en-GB" sz="2000" dirty="0" smtClean="0"/>
              <a:t> SPS </a:t>
            </a:r>
            <a:r>
              <a:rPr lang="en-GB" sz="2000" dirty="0" smtClean="0">
                <a:solidFill>
                  <a:srgbClr val="00B0F0"/>
                </a:solidFill>
              </a:rPr>
              <a:t>nominal</a:t>
            </a:r>
            <a:r>
              <a:rPr lang="en-GB" sz="2000" dirty="0" smtClean="0"/>
              <a:t> batch at </a:t>
            </a:r>
            <a:r>
              <a:rPr lang="en-GB" sz="2000" dirty="0"/>
              <a:t>extraction (450 </a:t>
            </a:r>
            <a:r>
              <a:rPr lang="en-GB" sz="2000" dirty="0" err="1" smtClean="0"/>
              <a:t>GeV</a:t>
            </a:r>
            <a:r>
              <a:rPr lang="en-GB" sz="2000" dirty="0" smtClean="0"/>
              <a:t>): 3.3 10</a:t>
            </a:r>
            <a:r>
              <a:rPr lang="en-GB" sz="2000" baseline="30000" dirty="0" smtClean="0"/>
              <a:t>13</a:t>
            </a:r>
            <a:r>
              <a:rPr lang="en-GB" sz="2000" dirty="0"/>
              <a:t> p</a:t>
            </a:r>
            <a:r>
              <a:rPr lang="en-GB" sz="2000" baseline="30000" dirty="0" smtClean="0"/>
              <a:t>+</a:t>
            </a:r>
            <a:r>
              <a:rPr lang="en-GB" sz="2000" dirty="0" smtClean="0"/>
              <a:t>;</a:t>
            </a:r>
          </a:p>
          <a:p>
            <a:pPr marL="36576" indent="0">
              <a:buNone/>
            </a:pPr>
            <a:r>
              <a:rPr lang="en-GB" sz="2000" dirty="0" smtClean="0">
                <a:sym typeface="Wingdings" panose="05000000000000000000" pitchFamily="2" charset="2"/>
              </a:rPr>
              <a:t> </a:t>
            </a:r>
            <a:r>
              <a:rPr lang="en-GB" sz="2000" dirty="0" smtClean="0"/>
              <a:t>more than </a:t>
            </a:r>
            <a:r>
              <a:rPr lang="en-GB" sz="2000" dirty="0" smtClean="0">
                <a:solidFill>
                  <a:srgbClr val="FF0000"/>
                </a:solidFill>
              </a:rPr>
              <a:t>one order of magnitude</a:t>
            </a:r>
            <a:r>
              <a:rPr lang="en-GB" sz="2000" dirty="0" smtClean="0"/>
              <a:t> above </a:t>
            </a:r>
            <a:r>
              <a:rPr lang="en-GB" sz="2000" dirty="0" smtClean="0">
                <a:solidFill>
                  <a:srgbClr val="FF0000"/>
                </a:solidFill>
              </a:rPr>
              <a:t>assumed damage level</a:t>
            </a:r>
            <a:r>
              <a:rPr lang="en-GB" sz="2000" dirty="0" smtClean="0"/>
              <a:t>;</a:t>
            </a:r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Aperture to be protected:</a:t>
            </a:r>
          </a:p>
          <a:p>
            <a:pPr lvl="1"/>
            <a:r>
              <a:rPr lang="en-US" sz="1600" dirty="0" smtClean="0"/>
              <a:t>LHC arc: </a:t>
            </a:r>
            <a:r>
              <a:rPr lang="en-US" sz="1600" dirty="0" smtClean="0">
                <a:solidFill>
                  <a:srgbClr val="0070C0"/>
                </a:solidFill>
              </a:rPr>
              <a:t>7</a:t>
            </a:r>
            <a:r>
              <a:rPr lang="en-US" sz="1600" dirty="0" smtClean="0">
                <a:solidFill>
                  <a:srgbClr val="0070C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@ injection energy;</a:t>
            </a:r>
          </a:p>
          <a:p>
            <a:pPr lvl="1"/>
            <a:r>
              <a:rPr lang="en-US" sz="1600" dirty="0"/>
              <a:t>I</a:t>
            </a:r>
            <a:r>
              <a:rPr lang="en-US" sz="1600" dirty="0" smtClean="0"/>
              <a:t>njection septa MSI;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055" y="3352799"/>
            <a:ext cx="4092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Robust</a:t>
            </a:r>
            <a:r>
              <a:rPr lang="en-GB" dirty="0"/>
              <a:t> system of </a:t>
            </a:r>
            <a:r>
              <a:rPr lang="en-GB" dirty="0" smtClean="0">
                <a:solidFill>
                  <a:srgbClr val="00B0F0"/>
                </a:solidFill>
              </a:rPr>
              <a:t>collimators</a:t>
            </a:r>
            <a:r>
              <a:rPr lang="en-GB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TCDI</a:t>
            </a:r>
            <a:r>
              <a:rPr lang="en-GB" dirty="0" smtClean="0"/>
              <a:t>: </a:t>
            </a:r>
            <a:r>
              <a:rPr lang="en-GB" dirty="0" smtClean="0">
                <a:solidFill>
                  <a:srgbClr val="00B050"/>
                </a:solidFill>
              </a:rPr>
              <a:t>SPS-to-LHC Transfer Lines</a:t>
            </a:r>
            <a:r>
              <a:rPr lang="en-GB" dirty="0" smtClean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7030A0"/>
                </a:solidFill>
              </a:rPr>
              <a:t>TDI</a:t>
            </a:r>
            <a:r>
              <a:rPr lang="en-GB" dirty="0"/>
              <a:t>:</a:t>
            </a:r>
            <a:r>
              <a:rPr lang="en-GB" dirty="0" smtClean="0">
                <a:solidFill>
                  <a:srgbClr val="7030A0"/>
                </a:solidFill>
              </a:rPr>
              <a:t> LHC </a:t>
            </a:r>
            <a:r>
              <a:rPr lang="en-GB" dirty="0">
                <a:solidFill>
                  <a:srgbClr val="7030A0"/>
                </a:solidFill>
              </a:rPr>
              <a:t>injection </a:t>
            </a:r>
            <a:r>
              <a:rPr lang="en-GB" dirty="0" smtClean="0">
                <a:solidFill>
                  <a:srgbClr val="7030A0"/>
                </a:solidFill>
              </a:rPr>
              <a:t>region</a:t>
            </a:r>
            <a:r>
              <a:rPr lang="en-GB" dirty="0" smtClean="0"/>
              <a:t>;</a:t>
            </a:r>
          </a:p>
          <a:p>
            <a:r>
              <a:rPr lang="en-US" dirty="0" smtClean="0"/>
              <a:t>to </a:t>
            </a:r>
            <a:r>
              <a:rPr lang="en-US" dirty="0"/>
              <a:t>protect against </a:t>
            </a:r>
            <a:r>
              <a:rPr lang="en-US" dirty="0" smtClean="0">
                <a:solidFill>
                  <a:srgbClr val="FF0000"/>
                </a:solidFill>
              </a:rPr>
              <a:t>any </a:t>
            </a:r>
            <a:r>
              <a:rPr lang="en-US" dirty="0">
                <a:solidFill>
                  <a:srgbClr val="FF0000"/>
                </a:solidFill>
              </a:rPr>
              <a:t>failure</a:t>
            </a:r>
            <a:r>
              <a:rPr lang="en-US" dirty="0"/>
              <a:t> from SPS extraction or transfer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042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 smtClean="0"/>
              <a:t>Cross-Talk on LHC Magnets</a:t>
            </a:r>
            <a:endParaRPr lang="en-US" sz="4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56" y="1228785"/>
            <a:ext cx="8299530" cy="1320777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800" dirty="0" smtClean="0"/>
              <a:t>TCDI collimators close to LHC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p</a:t>
            </a:r>
            <a:r>
              <a:rPr lang="en-US" sz="2800" dirty="0" smtClean="0">
                <a:sym typeface="Wingdings" panose="05000000000000000000" pitchFamily="2" charset="2"/>
              </a:rPr>
              <a:t>ossible effects: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Heat load on SC magnets: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quench</a:t>
            </a:r>
            <a:r>
              <a:rPr lang="en-US" sz="2400" dirty="0" smtClean="0">
                <a:sym typeface="Wingdings" panose="05000000000000000000" pitchFamily="2" charset="2"/>
              </a:rPr>
              <a:t>, totals…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BLM signals: un-wanted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beam dumps</a:t>
            </a:r>
            <a:r>
              <a:rPr lang="en-US" sz="2400" dirty="0" smtClean="0">
                <a:sym typeface="Wingdings" panose="05000000000000000000" pitchFamily="2" charset="2"/>
              </a:rPr>
              <a:t>…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aless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4430" y="2855253"/>
            <a:ext cx="2969111" cy="1561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151" y="2907350"/>
            <a:ext cx="5608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Example: heat load on LHC SC magnets in case of beam loss at TCDIH.87904: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 impact;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 </a:t>
            </a:r>
            <a:r>
              <a:rPr lang="en-US" dirty="0"/>
              <a:t>impact;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TCDI modules;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252" b="47076"/>
          <a:stretch/>
        </p:blipFill>
        <p:spPr>
          <a:xfrm>
            <a:off x="97119" y="4584839"/>
            <a:ext cx="8947015" cy="6669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646381" y="3550024"/>
            <a:ext cx="2097741" cy="1290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072" y="5357309"/>
            <a:ext cx="842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Fluka</a:t>
            </a:r>
            <a:r>
              <a:rPr lang="en-US" dirty="0" smtClean="0"/>
              <a:t> geometry built with </a:t>
            </a:r>
            <a:r>
              <a:rPr lang="en-US" dirty="0" err="1" smtClean="0">
                <a:solidFill>
                  <a:srgbClr val="00B0F0"/>
                </a:solidFill>
              </a:rPr>
              <a:t>fedb</a:t>
            </a:r>
            <a:r>
              <a:rPr lang="en-US" dirty="0" smtClean="0"/>
              <a:t> (</a:t>
            </a:r>
            <a:r>
              <a:rPr lang="en-US" dirty="0" err="1" smtClean="0"/>
              <a:t>Fluka</a:t>
            </a:r>
            <a:r>
              <a:rPr lang="en-US" dirty="0" smtClean="0"/>
              <a:t> Element </a:t>
            </a:r>
            <a:r>
              <a:rPr lang="en-US" dirty="0" err="1" smtClean="0"/>
              <a:t>DataBase</a:t>
            </a:r>
            <a:r>
              <a:rPr lang="en-US" dirty="0" smtClean="0"/>
              <a:t>) and </a:t>
            </a:r>
            <a:r>
              <a:rPr lang="en-US" dirty="0" err="1" smtClean="0">
                <a:solidFill>
                  <a:srgbClr val="00B0F0"/>
                </a:solidFill>
              </a:rPr>
              <a:t>LineBuilder</a:t>
            </a:r>
            <a:r>
              <a:rPr lang="en-US" dirty="0" smtClean="0"/>
              <a:t>;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21243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/>
              <a:t>Cross-Talk</a:t>
            </a:r>
            <a:r>
              <a:rPr lang="en-US" sz="4000" dirty="0"/>
              <a:t> on LHC </a:t>
            </a:r>
            <a:r>
              <a:rPr lang="en-US" sz="4000" dirty="0" smtClean="0"/>
              <a:t>Magnets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252" b="47076"/>
          <a:stretch/>
        </p:blipFill>
        <p:spPr>
          <a:xfrm>
            <a:off x="97119" y="5359398"/>
            <a:ext cx="8947015" cy="666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9" y="633642"/>
            <a:ext cx="4794895" cy="3705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33366" y="1170259"/>
            <a:ext cx="4292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Totals: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</a:t>
            </a:r>
            <a:r>
              <a:rPr lang="en-US" sz="1600" dirty="0">
                <a:latin typeface="Symbol" panose="05050102010706020507" pitchFamily="18" charset="2"/>
              </a:rPr>
              <a:t>s</a:t>
            </a:r>
            <a:r>
              <a:rPr lang="en-US" sz="1600" dirty="0"/>
              <a:t> </a:t>
            </a:r>
            <a:r>
              <a:rPr lang="en-US" sz="1600" dirty="0" smtClean="0"/>
              <a:t>vs 10</a:t>
            </a:r>
            <a:r>
              <a:rPr lang="en-US" sz="1600" dirty="0" smtClean="0">
                <a:latin typeface="Symbol" panose="05050102010706020507" pitchFamily="18" charset="2"/>
              </a:rPr>
              <a:t>s: </a:t>
            </a:r>
            <a:r>
              <a:rPr lang="en-US" sz="1600" dirty="0" smtClean="0"/>
              <a:t>little difference.  1</a:t>
            </a:r>
            <a:r>
              <a:rPr lang="en-US" sz="1600" dirty="0">
                <a:latin typeface="Symbol" panose="05050102010706020507" pitchFamily="18" charset="2"/>
              </a:rPr>
              <a:t>s</a:t>
            </a:r>
            <a:r>
              <a:rPr lang="en-US" sz="1600" dirty="0" smtClean="0"/>
              <a:t> needed for final word on role of impact parameter;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modules: reduced effects downstream;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1452" y="4053904"/>
            <a:ext cx="4166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Peaks:</a:t>
            </a:r>
          </a:p>
          <a:p>
            <a:r>
              <a:rPr lang="en-US" sz="1600" dirty="0" smtClean="0"/>
              <a:t>Higher peak in MB.A8R8 with two modules;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 Play off: more local showering for better protection downstream;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32" y="1932570"/>
            <a:ext cx="4724268" cy="3650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05834" y="2656341"/>
            <a:ext cx="147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MQM.A7R8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20682" y="2999578"/>
            <a:ext cx="147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MQM.B7R8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12276" y="4552967"/>
            <a:ext cx="12835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MB.A8R8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9" idx="2"/>
          </p:cNvCxnSpPr>
          <p:nvPr/>
        </p:nvCxnSpPr>
        <p:spPr>
          <a:xfrm flipH="1">
            <a:off x="5821933" y="3025673"/>
            <a:ext cx="320743" cy="834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353299" y="3318239"/>
            <a:ext cx="523384" cy="9549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487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1832218"/>
          </a:xfrm>
        </p:spPr>
        <p:txBody>
          <a:bodyPr>
            <a:normAutofit/>
          </a:bodyPr>
          <a:lstStyle/>
          <a:p>
            <a:r>
              <a:rPr lang="en-GB" dirty="0" smtClean="0"/>
              <a:t>How can our experience be of help for you?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5473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Spare Slides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118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Requirements for TCDIs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100816"/>
            <a:ext cx="8477725" cy="1612421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GB" sz="1800" dirty="0" smtClean="0"/>
              <a:t>TCDI collimators are diluters:</a:t>
            </a:r>
          </a:p>
          <a:p>
            <a:r>
              <a:rPr lang="en-GB" sz="1800" dirty="0" smtClean="0">
                <a:solidFill>
                  <a:srgbClr val="00B0F0"/>
                </a:solidFill>
              </a:rPr>
              <a:t>Protection downstream</a:t>
            </a:r>
            <a:r>
              <a:rPr lang="en-GB" sz="1800" dirty="0" smtClean="0"/>
              <a:t>:</a:t>
            </a:r>
          </a:p>
          <a:p>
            <a:pPr marL="36576" indent="0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	stringent</a:t>
            </a:r>
            <a:r>
              <a:rPr lang="en-GB" sz="1800" dirty="0" smtClean="0"/>
              <a:t> requirements on attenuating beam below a </a:t>
            </a:r>
            <a:r>
              <a:rPr lang="en-GB" sz="1800" dirty="0" smtClean="0">
                <a:solidFill>
                  <a:srgbClr val="00B0F0"/>
                </a:solidFill>
              </a:rPr>
              <a:t>‘safe’ level</a:t>
            </a:r>
            <a:r>
              <a:rPr lang="en-GB" sz="1800" dirty="0" smtClean="0"/>
              <a:t>;</a:t>
            </a:r>
          </a:p>
          <a:p>
            <a:r>
              <a:rPr lang="en-GB" sz="1800" dirty="0" smtClean="0">
                <a:solidFill>
                  <a:srgbClr val="00B0F0"/>
                </a:solidFill>
              </a:rPr>
              <a:t>Device integrity</a:t>
            </a:r>
            <a:r>
              <a:rPr lang="en-GB" sz="1800" dirty="0" smtClean="0"/>
              <a:t>:</a:t>
            </a:r>
          </a:p>
          <a:p>
            <a:pPr marL="36576" indent="0">
              <a:buNone/>
            </a:pPr>
            <a:r>
              <a:rPr lang="en-GB" sz="1800" dirty="0" smtClean="0">
                <a:solidFill>
                  <a:srgbClr val="00B050"/>
                </a:solidFill>
              </a:rPr>
              <a:t>	less stringent</a:t>
            </a:r>
            <a:r>
              <a:rPr lang="en-GB" sz="1800" dirty="0" smtClean="0"/>
              <a:t> requirements on jaw integrity after </a:t>
            </a:r>
            <a:r>
              <a:rPr lang="en-GB" sz="1800" dirty="0"/>
              <a:t>hit (</a:t>
            </a:r>
            <a:r>
              <a:rPr lang="en-GB" sz="1800" dirty="0">
                <a:solidFill>
                  <a:srgbClr val="00B0F0"/>
                </a:solidFill>
              </a:rPr>
              <a:t>‘sacrificial’ design</a:t>
            </a:r>
            <a:r>
              <a:rPr lang="en-GB" sz="1800" dirty="0"/>
              <a:t>);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1010" y="2977242"/>
            <a:ext cx="5151120" cy="2191023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GB" sz="1800" dirty="0" smtClean="0"/>
              <a:t>How to define a </a:t>
            </a:r>
            <a:r>
              <a:rPr lang="en-GB" sz="1800" dirty="0" smtClean="0">
                <a:solidFill>
                  <a:srgbClr val="00B0F0"/>
                </a:solidFill>
              </a:rPr>
              <a:t>‘safe’ level</a:t>
            </a:r>
            <a:r>
              <a:rPr lang="en-GB" sz="1800" dirty="0" smtClean="0"/>
              <a:t>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800" dirty="0" smtClean="0">
                <a:sym typeface="Wingdings" panose="05000000000000000000" pitchFamily="2" charset="2"/>
              </a:rPr>
              <a:t>Experiment in TT40 @ CERN: check beam intensity needed for actually </a:t>
            </a:r>
            <a:r>
              <a:rPr lang="en-GB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melting Cu</a:t>
            </a:r>
            <a:r>
              <a:rPr lang="en-GB" sz="1800" dirty="0" smtClean="0">
                <a:sym typeface="Wingdings" panose="05000000000000000000" pitchFamily="2" charset="2"/>
              </a:rPr>
              <a:t> (</a:t>
            </a:r>
            <a:r>
              <a:rPr lang="en-GB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s=</a:t>
            </a:r>
            <a:r>
              <a:rPr lang="en-GB" sz="1800" dirty="0" smtClean="0">
                <a:sym typeface="Wingdings" panose="05000000000000000000" pitchFamily="2" charset="2"/>
              </a:rPr>
              <a:t>0.5 – 1 mm, </a:t>
            </a:r>
            <a:r>
              <a:rPr lang="en-GB" sz="18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GB" sz="1800" baseline="-25000" dirty="0" err="1" smtClean="0">
                <a:sym typeface="Wingdings" panose="05000000000000000000" pitchFamily="2" charset="2"/>
              </a:rPr>
              <a:t>N</a:t>
            </a:r>
            <a:r>
              <a:rPr lang="en-GB" sz="1800" dirty="0" smtClean="0">
                <a:sym typeface="Wingdings" panose="05000000000000000000" pitchFamily="2" charset="2"/>
              </a:rPr>
              <a:t>=3.5 </a:t>
            </a:r>
            <a:r>
              <a:rPr lang="en-GB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GB" sz="1800" dirty="0" smtClean="0">
                <a:sym typeface="Wingdings" panose="05000000000000000000" pitchFamily="2" charset="2"/>
              </a:rPr>
              <a:t>m);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1800" dirty="0" smtClean="0">
                <a:solidFill>
                  <a:srgbClr val="00B0F0"/>
                </a:solidFill>
              </a:rPr>
              <a:t>2.3 </a:t>
            </a:r>
            <a:r>
              <a:rPr lang="en-US" sz="1800" dirty="0">
                <a:solidFill>
                  <a:srgbClr val="00B0F0"/>
                </a:solidFill>
              </a:rPr>
              <a:t>10</a:t>
            </a:r>
            <a:r>
              <a:rPr lang="en-US" sz="1800" baseline="30000" dirty="0">
                <a:solidFill>
                  <a:srgbClr val="00B0F0"/>
                </a:solidFill>
              </a:rPr>
              <a:t>12</a:t>
            </a:r>
            <a:r>
              <a:rPr lang="en-US" sz="1800" dirty="0">
                <a:solidFill>
                  <a:srgbClr val="00B0F0"/>
                </a:solidFill>
              </a:rPr>
              <a:t> p</a:t>
            </a:r>
            <a:r>
              <a:rPr lang="en-US" sz="1800" baseline="30000" dirty="0" smtClean="0">
                <a:solidFill>
                  <a:srgbClr val="00B0F0"/>
                </a:solidFill>
              </a:rPr>
              <a:t>+</a:t>
            </a:r>
            <a:r>
              <a:rPr lang="en-GB" sz="1800" dirty="0">
                <a:sym typeface="Wingdings" panose="05000000000000000000" pitchFamily="2" charset="2"/>
              </a:rPr>
              <a:t>;</a:t>
            </a:r>
            <a:endParaRPr lang="en-US" sz="1800" baseline="30000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GB" sz="1800" dirty="0" smtClean="0"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7" y="4607667"/>
            <a:ext cx="1960063" cy="1439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19" y="4514742"/>
            <a:ext cx="3166110" cy="1642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90" y="3116193"/>
            <a:ext cx="3111335" cy="1445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0" y="4524907"/>
            <a:ext cx="3343022" cy="6008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213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755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SPS-to-LHC Collimation System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3254861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Composed of </a:t>
            </a:r>
            <a:r>
              <a:rPr lang="en-GB" sz="2800" dirty="0" smtClean="0">
                <a:solidFill>
                  <a:srgbClr val="00B0F0"/>
                </a:solidFill>
              </a:rPr>
              <a:t>7 collimators</a:t>
            </a:r>
            <a:r>
              <a:rPr lang="en-GB" sz="2800" dirty="0" smtClean="0"/>
              <a:t>:</a:t>
            </a:r>
          </a:p>
          <a:p>
            <a:pPr lvl="1"/>
            <a:r>
              <a:rPr lang="en-GB" sz="2400" dirty="0" smtClean="0"/>
              <a:t>Jaw: </a:t>
            </a:r>
            <a:r>
              <a:rPr lang="en-GB" sz="2400" dirty="0" smtClean="0">
                <a:solidFill>
                  <a:srgbClr val="00B0F0"/>
                </a:solidFill>
              </a:rPr>
              <a:t>1.2 m</a:t>
            </a:r>
            <a:r>
              <a:rPr lang="en-GB" sz="2400" dirty="0" smtClean="0"/>
              <a:t> of </a:t>
            </a:r>
            <a:r>
              <a:rPr lang="en-GB" sz="2400" dirty="0" smtClean="0">
                <a:solidFill>
                  <a:srgbClr val="00B0F0"/>
                </a:solidFill>
              </a:rPr>
              <a:t>Graphite R4550</a:t>
            </a:r>
            <a:r>
              <a:rPr lang="en-GB" sz="2400" dirty="0"/>
              <a:t> </a:t>
            </a:r>
            <a:r>
              <a:rPr lang="en-GB" sz="2400" dirty="0" smtClean="0"/>
              <a:t>@ 1.83 g cm</a:t>
            </a:r>
            <a:r>
              <a:rPr lang="en-GB" sz="2400" baseline="30000" dirty="0" smtClean="0"/>
              <a:t>-3</a:t>
            </a:r>
            <a:r>
              <a:rPr lang="en-GB" sz="2400" dirty="0" smtClean="0"/>
              <a:t>;</a:t>
            </a:r>
          </a:p>
          <a:p>
            <a:pPr lvl="1"/>
            <a:r>
              <a:rPr lang="en-GB" sz="2400" dirty="0" smtClean="0">
                <a:solidFill>
                  <a:srgbClr val="00B0F0"/>
                </a:solidFill>
              </a:rPr>
              <a:t>3</a:t>
            </a:r>
            <a:r>
              <a:rPr lang="en-GB" sz="2400" dirty="0" smtClean="0"/>
              <a:t> vertical and horizontal collimators at </a:t>
            </a:r>
            <a:r>
              <a:rPr lang="en-GB" sz="2400" dirty="0" smtClean="0">
                <a:solidFill>
                  <a:srgbClr val="00B0F0"/>
                </a:solidFill>
              </a:rPr>
              <a:t>0</a:t>
            </a:r>
            <a:r>
              <a:rPr lang="en-GB" sz="2400" baseline="30000" dirty="0" smtClean="0">
                <a:solidFill>
                  <a:srgbClr val="00B0F0"/>
                </a:solidFill>
              </a:rPr>
              <a:t>o</a:t>
            </a:r>
            <a:r>
              <a:rPr lang="en-GB" sz="2400" dirty="0" smtClean="0"/>
              <a:t>, </a:t>
            </a:r>
            <a:r>
              <a:rPr lang="en-GB" sz="2400" dirty="0" smtClean="0">
                <a:solidFill>
                  <a:srgbClr val="00B0F0"/>
                </a:solidFill>
              </a:rPr>
              <a:t>60</a:t>
            </a:r>
            <a:r>
              <a:rPr lang="en-GB" sz="2400" baseline="30000" dirty="0" smtClean="0">
                <a:solidFill>
                  <a:srgbClr val="00B0F0"/>
                </a:solidFill>
              </a:rPr>
              <a:t>o</a:t>
            </a:r>
            <a:r>
              <a:rPr lang="en-GB" sz="2400" dirty="0" smtClean="0"/>
              <a:t> and </a:t>
            </a:r>
            <a:r>
              <a:rPr lang="en-GB" sz="2400" dirty="0" smtClean="0">
                <a:solidFill>
                  <a:srgbClr val="00B0F0"/>
                </a:solidFill>
              </a:rPr>
              <a:t>120</a:t>
            </a:r>
            <a:r>
              <a:rPr lang="en-GB" sz="2400" baseline="30000" dirty="0" smtClean="0">
                <a:solidFill>
                  <a:srgbClr val="00B0F0"/>
                </a:solidFill>
              </a:rPr>
              <a:t>o</a:t>
            </a:r>
            <a:r>
              <a:rPr lang="en-GB" sz="2400" dirty="0" smtClean="0"/>
              <a:t> upstream of the MSI, </a:t>
            </a:r>
            <a:r>
              <a:rPr lang="en-GB" sz="2400" dirty="0" smtClean="0"/>
              <a:t>respectively</a:t>
            </a:r>
            <a:r>
              <a:rPr lang="en-GB" sz="2400" dirty="0" smtClean="0"/>
              <a:t>;</a:t>
            </a:r>
            <a:endParaRPr lang="en-GB" sz="2400" baseline="30000" dirty="0" smtClean="0"/>
          </a:p>
          <a:p>
            <a:pPr lvl="1"/>
            <a:r>
              <a:rPr lang="en-GB" sz="2400" dirty="0" smtClean="0"/>
              <a:t>a </a:t>
            </a:r>
            <a:r>
              <a:rPr lang="en-GB" sz="2400" dirty="0" smtClean="0">
                <a:solidFill>
                  <a:srgbClr val="00B0F0"/>
                </a:solidFill>
              </a:rPr>
              <a:t>momentum</a:t>
            </a:r>
            <a:r>
              <a:rPr lang="en-GB" sz="2400" dirty="0" smtClean="0"/>
              <a:t> collimator at the first available location with large dispersion (v for TI2 and h for TI8</a:t>
            </a:r>
            <a:r>
              <a:rPr lang="en-GB" sz="2400" dirty="0" smtClean="0"/>
              <a:t>).</a:t>
            </a: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457200" y="4521020"/>
            <a:ext cx="7848600" cy="1409171"/>
            <a:chOff x="432" y="3408"/>
            <a:chExt cx="4800" cy="749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355" y="3984"/>
              <a:ext cx="3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</a:rPr>
                <a:t>TED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792" y="3984"/>
              <a:ext cx="3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2"/>
                  </a:solidFill>
                </a:rPr>
                <a:t>TED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531" y="3984"/>
              <a:ext cx="2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800080"/>
                  </a:solidFill>
                </a:rPr>
                <a:t>TDI</a:t>
              </a:r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432" y="3408"/>
              <a:ext cx="4800" cy="701"/>
              <a:chOff x="432" y="3408"/>
              <a:chExt cx="4800" cy="701"/>
            </a:xfrm>
          </p:grpSpPr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432" y="3792"/>
                <a:ext cx="4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864" y="3648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" name="Group 11"/>
              <p:cNvGrpSpPr>
                <a:grpSpLocks/>
              </p:cNvGrpSpPr>
              <p:nvPr/>
            </p:nvGrpSpPr>
            <p:grpSpPr bwMode="auto">
              <a:xfrm>
                <a:off x="528" y="3648"/>
                <a:ext cx="336" cy="288"/>
                <a:chOff x="528" y="3648"/>
                <a:chExt cx="336" cy="288"/>
              </a:xfrm>
            </p:grpSpPr>
            <p:sp>
              <p:nvSpPr>
                <p:cNvPr id="58" name="Line 12"/>
                <p:cNvSpPr>
                  <a:spLocks noChangeShapeType="1"/>
                </p:cNvSpPr>
                <p:nvPr/>
              </p:nvSpPr>
              <p:spPr bwMode="auto">
                <a:xfrm>
                  <a:off x="528" y="364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13"/>
                <p:cNvSpPr>
                  <a:spLocks noChangeShapeType="1"/>
                </p:cNvSpPr>
                <p:nvPr/>
              </p:nvSpPr>
              <p:spPr bwMode="auto">
                <a:xfrm>
                  <a:off x="528" y="3936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864" y="3648"/>
                <a:ext cx="96" cy="28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1056" y="3648"/>
                <a:ext cx="384" cy="2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1488" y="3600"/>
                <a:ext cx="48" cy="38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1584" y="3648"/>
                <a:ext cx="2304" cy="2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936" y="3600"/>
                <a:ext cx="48" cy="38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4032" y="3648"/>
                <a:ext cx="336" cy="2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4368" y="3648"/>
                <a:ext cx="96" cy="28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4464" y="3648"/>
                <a:ext cx="144" cy="2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48" cy="144"/>
              </a:xfrm>
              <a:prstGeom prst="rect">
                <a:avLst/>
              </a:prstGeom>
              <a:solidFill>
                <a:srgbClr val="9933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4656" y="3840"/>
                <a:ext cx="48" cy="144"/>
              </a:xfrm>
              <a:prstGeom prst="rect">
                <a:avLst/>
              </a:prstGeom>
              <a:solidFill>
                <a:srgbClr val="99336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4752" y="3648"/>
                <a:ext cx="336" cy="288"/>
                <a:chOff x="528" y="3648"/>
                <a:chExt cx="336" cy="288"/>
              </a:xfrm>
            </p:grpSpPr>
            <p:sp>
              <p:nvSpPr>
                <p:cNvPr id="56" name="Line 25"/>
                <p:cNvSpPr>
                  <a:spLocks noChangeShapeType="1"/>
                </p:cNvSpPr>
                <p:nvPr/>
              </p:nvSpPr>
              <p:spPr bwMode="auto">
                <a:xfrm>
                  <a:off x="528" y="364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26"/>
                <p:cNvSpPr>
                  <a:spLocks noChangeShapeType="1"/>
                </p:cNvSpPr>
                <p:nvPr/>
              </p:nvSpPr>
              <p:spPr bwMode="auto">
                <a:xfrm>
                  <a:off x="528" y="3936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>
                <a:off x="4752" y="3648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" name="Group 28"/>
              <p:cNvGrpSpPr>
                <a:grpSpLocks/>
              </p:cNvGrpSpPr>
              <p:nvPr/>
            </p:nvGrpSpPr>
            <p:grpSpPr bwMode="auto">
              <a:xfrm>
                <a:off x="3840" y="3600"/>
                <a:ext cx="29" cy="384"/>
                <a:chOff x="3840" y="3600"/>
                <a:chExt cx="29" cy="384"/>
              </a:xfrm>
            </p:grpSpPr>
            <p:sp>
              <p:nvSpPr>
                <p:cNvPr id="54" name="Rectangle 29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Rectangle 30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31"/>
              <p:cNvGrpSpPr>
                <a:grpSpLocks/>
              </p:cNvGrpSpPr>
              <p:nvPr/>
            </p:nvGrpSpPr>
            <p:grpSpPr bwMode="auto">
              <a:xfrm>
                <a:off x="3792" y="3600"/>
                <a:ext cx="29" cy="384"/>
                <a:chOff x="3840" y="3600"/>
                <a:chExt cx="29" cy="384"/>
              </a:xfrm>
            </p:grpSpPr>
            <p:sp>
              <p:nvSpPr>
                <p:cNvPr id="52" name="Rectangle 32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Rectangle 33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34"/>
              <p:cNvGrpSpPr>
                <a:grpSpLocks/>
              </p:cNvGrpSpPr>
              <p:nvPr/>
            </p:nvGrpSpPr>
            <p:grpSpPr bwMode="auto">
              <a:xfrm>
                <a:off x="4272" y="3600"/>
                <a:ext cx="29" cy="384"/>
                <a:chOff x="3840" y="3600"/>
                <a:chExt cx="29" cy="384"/>
              </a:xfrm>
            </p:grpSpPr>
            <p:sp>
              <p:nvSpPr>
                <p:cNvPr id="50" name="Rectangle 35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Rectangle 36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37"/>
              <p:cNvGrpSpPr>
                <a:grpSpLocks/>
              </p:cNvGrpSpPr>
              <p:nvPr/>
            </p:nvGrpSpPr>
            <p:grpSpPr bwMode="auto">
              <a:xfrm>
                <a:off x="4232" y="3600"/>
                <a:ext cx="29" cy="384"/>
                <a:chOff x="3840" y="3600"/>
                <a:chExt cx="29" cy="384"/>
              </a:xfrm>
            </p:grpSpPr>
            <p:sp>
              <p:nvSpPr>
                <p:cNvPr id="48" name="Rectangle 38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Rectangle 39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40"/>
              <p:cNvGrpSpPr>
                <a:grpSpLocks/>
              </p:cNvGrpSpPr>
              <p:nvPr/>
            </p:nvGrpSpPr>
            <p:grpSpPr bwMode="auto">
              <a:xfrm>
                <a:off x="4032" y="3600"/>
                <a:ext cx="29" cy="384"/>
                <a:chOff x="3840" y="3600"/>
                <a:chExt cx="29" cy="384"/>
              </a:xfrm>
            </p:grpSpPr>
            <p:sp>
              <p:nvSpPr>
                <p:cNvPr id="46" name="Rectangle 41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Rectangle 42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43"/>
              <p:cNvGrpSpPr>
                <a:grpSpLocks/>
              </p:cNvGrpSpPr>
              <p:nvPr/>
            </p:nvGrpSpPr>
            <p:grpSpPr bwMode="auto">
              <a:xfrm>
                <a:off x="4128" y="3600"/>
                <a:ext cx="29" cy="384"/>
                <a:chOff x="3840" y="3600"/>
                <a:chExt cx="29" cy="384"/>
              </a:xfrm>
            </p:grpSpPr>
            <p:sp>
              <p:nvSpPr>
                <p:cNvPr id="44" name="Rectangle 44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Rectangle 45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1824" y="3600"/>
                <a:ext cx="29" cy="384"/>
                <a:chOff x="3840" y="3600"/>
                <a:chExt cx="29" cy="384"/>
              </a:xfrm>
            </p:grpSpPr>
            <p:sp>
              <p:nvSpPr>
                <p:cNvPr id="42" name="Rectangle 47"/>
                <p:cNvSpPr>
                  <a:spLocks noChangeArrowheads="1"/>
                </p:cNvSpPr>
                <p:nvPr/>
              </p:nvSpPr>
              <p:spPr bwMode="auto">
                <a:xfrm>
                  <a:off x="3840" y="360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48"/>
                <p:cNvSpPr>
                  <a:spLocks noChangeArrowheads="1"/>
                </p:cNvSpPr>
                <p:nvPr/>
              </p:nvSpPr>
              <p:spPr bwMode="auto">
                <a:xfrm>
                  <a:off x="3840" y="3840"/>
                  <a:ext cx="29" cy="144"/>
                </a:xfrm>
                <a:prstGeom prst="rect">
                  <a:avLst/>
                </a:prstGeom>
                <a:solidFill>
                  <a:srgbClr val="FF99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" name="Text Box 49"/>
              <p:cNvSpPr txBox="1">
                <a:spLocks noChangeArrowheads="1"/>
              </p:cNvSpPr>
              <p:nvPr/>
            </p:nvSpPr>
            <p:spPr bwMode="auto">
              <a:xfrm>
                <a:off x="718" y="3936"/>
                <a:ext cx="32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3300"/>
                    </a:solidFill>
                  </a:rPr>
                  <a:t>MKE</a:t>
                </a:r>
              </a:p>
            </p:txBody>
          </p:sp>
          <p:sp>
            <p:nvSpPr>
              <p:cNvPr id="35" name="Text Box 50"/>
              <p:cNvSpPr txBox="1">
                <a:spLocks noChangeArrowheads="1"/>
              </p:cNvSpPr>
              <p:nvPr/>
            </p:nvSpPr>
            <p:spPr bwMode="auto">
              <a:xfrm>
                <a:off x="4291" y="3936"/>
                <a:ext cx="2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3300"/>
                    </a:solidFill>
                  </a:rPr>
                  <a:t>MKI</a:t>
                </a:r>
              </a:p>
            </p:txBody>
          </p:sp>
          <p:sp>
            <p:nvSpPr>
              <p:cNvPr id="36" name="Text Box 51"/>
              <p:cNvSpPr txBox="1">
                <a:spLocks noChangeArrowheads="1"/>
              </p:cNvSpPr>
              <p:nvPr/>
            </p:nvSpPr>
            <p:spPr bwMode="auto">
              <a:xfrm>
                <a:off x="1548" y="3456"/>
                <a:ext cx="615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9900"/>
                    </a:solidFill>
                  </a:rPr>
                  <a:t>TCDI_MOM</a:t>
                </a:r>
                <a:endParaRPr lang="en-US" sz="1200" b="1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37" name="Text Box 52"/>
              <p:cNvSpPr txBox="1">
                <a:spLocks noChangeArrowheads="1"/>
              </p:cNvSpPr>
              <p:nvPr/>
            </p:nvSpPr>
            <p:spPr bwMode="auto">
              <a:xfrm>
                <a:off x="3782" y="3408"/>
                <a:ext cx="50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rgbClr val="FF9900"/>
                    </a:solidFill>
                  </a:rPr>
                  <a:t>TCDIH/V</a:t>
                </a:r>
              </a:p>
            </p:txBody>
          </p:sp>
          <p:sp>
            <p:nvSpPr>
              <p:cNvPr id="38" name="Text Box 53"/>
              <p:cNvSpPr txBox="1">
                <a:spLocks noChangeArrowheads="1"/>
              </p:cNvSpPr>
              <p:nvPr/>
            </p:nvSpPr>
            <p:spPr bwMode="auto">
              <a:xfrm>
                <a:off x="480" y="3792"/>
                <a:ext cx="3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SPS</a:t>
                </a:r>
              </a:p>
            </p:txBody>
          </p:sp>
          <p:sp>
            <p:nvSpPr>
              <p:cNvPr id="39" name="Text Box 54"/>
              <p:cNvSpPr txBox="1">
                <a:spLocks noChangeArrowheads="1"/>
              </p:cNvSpPr>
              <p:nvPr/>
            </p:nvSpPr>
            <p:spPr bwMode="auto">
              <a:xfrm>
                <a:off x="1025" y="3792"/>
                <a:ext cx="47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TT40/60</a:t>
                </a:r>
              </a:p>
            </p:txBody>
          </p:sp>
          <p:sp>
            <p:nvSpPr>
              <p:cNvPr id="40" name="Text Box 55"/>
              <p:cNvSpPr txBox="1">
                <a:spLocks noChangeArrowheads="1"/>
              </p:cNvSpPr>
              <p:nvPr/>
            </p:nvSpPr>
            <p:spPr bwMode="auto">
              <a:xfrm>
                <a:off x="2472" y="3792"/>
                <a:ext cx="3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TI 8/2</a:t>
                </a:r>
              </a:p>
            </p:txBody>
          </p:sp>
          <p:sp>
            <p:nvSpPr>
              <p:cNvPr id="41" name="Text Box 56"/>
              <p:cNvSpPr txBox="1">
                <a:spLocks noChangeArrowheads="1"/>
              </p:cNvSpPr>
              <p:nvPr/>
            </p:nvSpPr>
            <p:spPr bwMode="auto">
              <a:xfrm>
                <a:off x="4838" y="3792"/>
                <a:ext cx="31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LHC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7791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Phase-Space Coverage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790"/>
            <a:ext cx="8418167" cy="4821194"/>
          </a:xfrm>
        </p:spPr>
        <p:txBody>
          <a:bodyPr>
            <a:normAutofit fontScale="85000" lnSpcReduction="20000"/>
          </a:bodyPr>
          <a:lstStyle/>
          <a:p>
            <a:pPr marL="36576" indent="0">
              <a:buNone/>
            </a:pPr>
            <a:r>
              <a:rPr lang="en-US" dirty="0"/>
              <a:t>“three-phase” collimation system at </a:t>
            </a:r>
            <a:r>
              <a:rPr lang="en-US" dirty="0" err="1">
                <a:solidFill>
                  <a:srgbClr val="00B050"/>
                </a:solidFill>
              </a:rPr>
              <a:t>n</a:t>
            </a:r>
            <a:r>
              <a:rPr lang="en-US" baseline="-25000" dirty="0" err="1">
                <a:solidFill>
                  <a:srgbClr val="00B050"/>
                </a:solidFill>
              </a:rPr>
              <a:t>nominal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smtClean="0">
                <a:solidFill>
                  <a:srgbClr val="00B050"/>
                </a:solidFill>
              </a:rPr>
              <a:t>4.5</a:t>
            </a:r>
            <a:r>
              <a:rPr lang="en-US" dirty="0" smtClean="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dirty="0" smtClean="0"/>
              <a:t>;</a:t>
            </a:r>
          </a:p>
          <a:p>
            <a:pPr marL="36576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theoretical 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5.2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dirty="0" smtClean="0"/>
              <a:t>;</a:t>
            </a:r>
            <a:endParaRPr lang="en-US" dirty="0" smtClean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endParaRPr lang="en-US" dirty="0" smtClean="0">
              <a:latin typeface="Symbol" panose="05050102010706020507" pitchFamily="18" charset="2"/>
            </a:endParaRPr>
          </a:p>
          <a:p>
            <a:endParaRPr lang="en-US" dirty="0">
              <a:latin typeface="Symbol" panose="05050102010706020507" pitchFamily="18" charset="2"/>
            </a:endParaRPr>
          </a:p>
          <a:p>
            <a:endParaRPr lang="en-US" dirty="0" smtClean="0">
              <a:latin typeface="Symbol" panose="05050102010706020507" pitchFamily="18" charset="2"/>
            </a:endParaRPr>
          </a:p>
          <a:p>
            <a:endParaRPr lang="en-US" dirty="0">
              <a:latin typeface="Symbol" panose="05050102010706020507" pitchFamily="18" charset="2"/>
            </a:endParaRPr>
          </a:p>
          <a:p>
            <a:endParaRPr lang="en-US" dirty="0" smtClean="0">
              <a:latin typeface="Symbol" panose="05050102010706020507" pitchFamily="18" charset="2"/>
            </a:endParaRPr>
          </a:p>
          <a:p>
            <a:endParaRPr lang="en-US" dirty="0">
              <a:latin typeface="Symbol" panose="05050102010706020507" pitchFamily="18" charset="2"/>
            </a:endParaRPr>
          </a:p>
          <a:p>
            <a:endParaRPr lang="en-US" dirty="0" smtClean="0">
              <a:latin typeface="Symbol" panose="05050102010706020507" pitchFamily="18" charset="2"/>
            </a:endParaRPr>
          </a:p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total </a:t>
            </a:r>
            <a:r>
              <a:rPr lang="en-GB" dirty="0" smtClean="0"/>
              <a:t>estimated </a:t>
            </a:r>
            <a:r>
              <a:rPr lang="en-GB" dirty="0"/>
              <a:t>error is </a:t>
            </a:r>
            <a:r>
              <a:rPr lang="en-GB" dirty="0" smtClean="0">
                <a:solidFill>
                  <a:srgbClr val="00B0F0"/>
                </a:solidFill>
              </a:rPr>
              <a:t>1.4</a:t>
            </a:r>
            <a:r>
              <a:rPr lang="en-GB" dirty="0" smtClean="0">
                <a:solidFill>
                  <a:srgbClr val="00B0F0"/>
                </a:solidFill>
                <a:latin typeface="Symbol" charset="2"/>
                <a:cs typeface="Symbol" charset="2"/>
              </a:rPr>
              <a:t>s</a:t>
            </a:r>
            <a:r>
              <a:rPr lang="en-GB" dirty="0" smtClean="0"/>
              <a:t>;</a:t>
            </a:r>
          </a:p>
          <a:p>
            <a:pPr marL="36576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Max particle </a:t>
            </a:r>
            <a:r>
              <a:rPr lang="en-GB" dirty="0"/>
              <a:t>amplitude </a:t>
            </a:r>
            <a:r>
              <a:rPr lang="en-GB" dirty="0" smtClean="0"/>
              <a:t>permitted: </a:t>
            </a:r>
            <a:r>
              <a:rPr lang="en-GB" dirty="0" err="1" smtClean="0">
                <a:solidFill>
                  <a:srgbClr val="7030A0"/>
                </a:solidFill>
              </a:rPr>
              <a:t>n</a:t>
            </a:r>
            <a:r>
              <a:rPr lang="en-GB" baseline="-25000" dirty="0" err="1" smtClean="0">
                <a:solidFill>
                  <a:srgbClr val="7030A0"/>
                </a:solidFill>
              </a:rPr>
              <a:t>max</a:t>
            </a:r>
            <a:r>
              <a:rPr lang="en-GB" dirty="0" smtClean="0"/>
              <a:t> = </a:t>
            </a:r>
            <a:r>
              <a:rPr lang="en-GB" dirty="0" smtClean="0">
                <a:solidFill>
                  <a:srgbClr val="7030A0"/>
                </a:solidFill>
              </a:rPr>
              <a:t>6.8</a:t>
            </a:r>
            <a:r>
              <a:rPr lang="en-GB" dirty="0" smtClean="0">
                <a:solidFill>
                  <a:srgbClr val="7030A0"/>
                </a:solidFill>
                <a:latin typeface="Symbol" charset="2"/>
                <a:cs typeface="Symbol" charset="2"/>
              </a:rPr>
              <a:t>s</a:t>
            </a:r>
            <a:r>
              <a:rPr lang="en-GB" dirty="0" smtClean="0"/>
              <a:t>;</a:t>
            </a:r>
            <a:endParaRPr lang="en-GB" dirty="0" smtClean="0">
              <a:solidFill>
                <a:srgbClr val="7030A0"/>
              </a:solidFill>
              <a:latin typeface="Symbol" charset="2"/>
              <a:cs typeface="Symbol" charset="2"/>
            </a:endParaRPr>
          </a:p>
          <a:p>
            <a:r>
              <a:rPr lang="en-GB" dirty="0" smtClean="0">
                <a:cs typeface="Symbol" charset="2"/>
              </a:rPr>
              <a:t>Goal: to </a:t>
            </a:r>
            <a:r>
              <a:rPr lang="en-GB" dirty="0" smtClean="0">
                <a:solidFill>
                  <a:srgbClr val="00B050"/>
                </a:solidFill>
                <a:cs typeface="Symbol" charset="2"/>
              </a:rPr>
              <a:t>protect</a:t>
            </a:r>
            <a:r>
              <a:rPr lang="en-GB" dirty="0" smtClean="0">
                <a:cs typeface="Symbol" charset="2"/>
              </a:rPr>
              <a:t> the LHC </a:t>
            </a:r>
            <a:r>
              <a:rPr lang="en-GB" dirty="0" smtClean="0">
                <a:solidFill>
                  <a:srgbClr val="FF0000"/>
                </a:solidFill>
                <a:cs typeface="Symbol" charset="2"/>
              </a:rPr>
              <a:t>7</a:t>
            </a:r>
            <a:r>
              <a:rPr lang="en-GB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GB" dirty="0" smtClean="0">
                <a:cs typeface="Symbol" charset="2"/>
              </a:rPr>
              <a:t> aperture in both </a:t>
            </a:r>
            <a:r>
              <a:rPr lang="en-GB" dirty="0" smtClean="0">
                <a:cs typeface="Symbol" charset="2"/>
              </a:rPr>
              <a:t>planes</a:t>
            </a:r>
            <a:r>
              <a:rPr lang="en-GB" dirty="0" smtClean="0"/>
              <a:t>;</a:t>
            </a:r>
            <a:endParaRPr lang="en-GB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latex-image-1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4" y="2822191"/>
            <a:ext cx="2649301" cy="85654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01275" y="2023430"/>
            <a:ext cx="2988380" cy="2342828"/>
            <a:chOff x="2983291" y="2151246"/>
            <a:chExt cx="2988380" cy="23428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5147"/>
            <a:stretch/>
          </p:blipFill>
          <p:spPr bwMode="auto">
            <a:xfrm>
              <a:off x="2983291" y="2151246"/>
              <a:ext cx="2988380" cy="234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H="1" flipV="1">
              <a:off x="3728965" y="3034176"/>
              <a:ext cx="908857" cy="266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023833" y="2942838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rgbClr val="FF0000"/>
                  </a:solidFill>
                </a:rPr>
                <a:t>5.2</a:t>
              </a:r>
              <a:r>
                <a:rPr lang="en-GB" sz="12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endParaRPr lang="en-GB" sz="12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637822" y="2668826"/>
              <a:ext cx="371804" cy="63175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707556" y="2942838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rgbClr val="00B050"/>
                  </a:solidFill>
                </a:rPr>
                <a:t>4.5</a:t>
              </a:r>
              <a:r>
                <a:rPr lang="en-GB" sz="1200" b="1" dirty="0" smtClean="0">
                  <a:solidFill>
                    <a:srgbClr val="00B050"/>
                  </a:solidFill>
                  <a:latin typeface="Symbol" panose="05050102010706020507" pitchFamily="18" charset="2"/>
                </a:rPr>
                <a:t>s</a:t>
              </a:r>
              <a:endParaRPr lang="en-GB" sz="1200" b="1" dirty="0">
                <a:solidFill>
                  <a:srgbClr val="00B050"/>
                </a:solidFill>
                <a:latin typeface="Symbol" panose="05050102010706020507" pitchFamily="18" charset="2"/>
              </a:endParaRPr>
            </a:p>
          </p:txBody>
        </p:sp>
      </p:grpSp>
      <p:pic>
        <p:nvPicPr>
          <p:cNvPr id="15" name="Picture 8" descr="D:\Profiles\fvelotti\Downloads\tcdi_rew\x_ps_n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00"/>
          <a:stretch/>
        </p:blipFill>
        <p:spPr bwMode="auto">
          <a:xfrm>
            <a:off x="5987681" y="2034865"/>
            <a:ext cx="2730060" cy="2331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53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_current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952" b="5744"/>
          <a:stretch/>
        </p:blipFill>
        <p:spPr>
          <a:xfrm>
            <a:off x="6413414" y="1712109"/>
            <a:ext cx="2613638" cy="16999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3913" y="4119131"/>
            <a:ext cx="4608147" cy="1900288"/>
            <a:chOff x="2852275" y="4592165"/>
            <a:chExt cx="4883147" cy="1909641"/>
          </a:xfrm>
        </p:grpSpPr>
        <p:pic>
          <p:nvPicPr>
            <p:cNvPr id="9" name="Picture 8" descr="D:\Profiles\fvelotti\Downloads\tcdi_rew\x_6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5100"/>
            <a:stretch/>
          </p:blipFill>
          <p:spPr bwMode="auto">
            <a:xfrm>
              <a:off x="2852275" y="4592165"/>
              <a:ext cx="2515351" cy="19096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D:\Profiles\fvelotti\Downloads\tcdi_rew\y_6.pn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5100"/>
            <a:stretch/>
          </p:blipFill>
          <p:spPr bwMode="auto">
            <a:xfrm>
              <a:off x="5220072" y="4592165"/>
              <a:ext cx="2515350" cy="190964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Phase-Space Coverage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04" y="1194010"/>
            <a:ext cx="8886037" cy="3102687"/>
          </a:xfrm>
        </p:spPr>
        <p:txBody>
          <a:bodyPr>
            <a:noAutofit/>
          </a:bodyPr>
          <a:lstStyle/>
          <a:p>
            <a:r>
              <a:rPr lang="en-GB" sz="1800" dirty="0"/>
              <a:t>tracking </a:t>
            </a:r>
            <a:r>
              <a:rPr lang="en-GB" sz="1800" dirty="0" smtClean="0"/>
              <a:t>simulations run to check the </a:t>
            </a:r>
            <a:r>
              <a:rPr lang="en-GB" sz="1800" dirty="0" smtClean="0">
                <a:solidFill>
                  <a:srgbClr val="00B0F0"/>
                </a:solidFill>
              </a:rPr>
              <a:t>actual coverage ensured</a:t>
            </a:r>
            <a:r>
              <a:rPr lang="en-GB" sz="1800" dirty="0" smtClean="0"/>
              <a:t>:</a:t>
            </a:r>
          </a:p>
          <a:p>
            <a:pPr lvl="1"/>
            <a:r>
              <a:rPr lang="en-GB" sz="1600" dirty="0" smtClean="0">
                <a:solidFill>
                  <a:srgbClr val="00B0F0"/>
                </a:solidFill>
              </a:rPr>
              <a:t>PTC</a:t>
            </a:r>
            <a:r>
              <a:rPr lang="en-GB" sz="1600" dirty="0" smtClean="0"/>
              <a:t> code;</a:t>
            </a:r>
          </a:p>
          <a:p>
            <a:pPr lvl="1"/>
            <a:r>
              <a:rPr lang="en-GB" sz="1600" dirty="0" smtClean="0"/>
              <a:t>Whole beam line, from </a:t>
            </a:r>
            <a:r>
              <a:rPr lang="en-GB" sz="1600" dirty="0" smtClean="0">
                <a:solidFill>
                  <a:srgbClr val="00B0F0"/>
                </a:solidFill>
              </a:rPr>
              <a:t>SPS</a:t>
            </a:r>
            <a:r>
              <a:rPr lang="en-GB" sz="1600" dirty="0" smtClean="0"/>
              <a:t> extraction to </a:t>
            </a:r>
            <a:r>
              <a:rPr lang="en-GB" sz="1600" dirty="0" smtClean="0">
                <a:solidFill>
                  <a:srgbClr val="00B0F0"/>
                </a:solidFill>
              </a:rPr>
              <a:t>MSI</a:t>
            </a:r>
            <a:r>
              <a:rPr lang="en-GB" sz="1600" dirty="0" smtClean="0"/>
              <a:t> entrance;</a:t>
            </a:r>
          </a:p>
          <a:p>
            <a:pPr lvl="1"/>
            <a:r>
              <a:rPr lang="en-GB" sz="1600" dirty="0" smtClean="0"/>
              <a:t>Jaws:</a:t>
            </a:r>
            <a:r>
              <a:rPr lang="en-GB" sz="1600" dirty="0" smtClean="0">
                <a:solidFill>
                  <a:srgbClr val="00B0F0"/>
                </a:solidFill>
              </a:rPr>
              <a:t> 4.5</a:t>
            </a:r>
            <a:r>
              <a:rPr lang="en-GB" sz="1600" dirty="0" smtClean="0">
                <a:solidFill>
                  <a:srgbClr val="00B0F0"/>
                </a:solidFill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</a:t>
            </a:r>
            <a:r>
              <a:rPr lang="en-GB" sz="1600" dirty="0"/>
              <a:t>nominal </a:t>
            </a:r>
            <a:r>
              <a:rPr lang="en-GB" sz="1600" dirty="0" smtClean="0"/>
              <a:t>aperture + </a:t>
            </a:r>
            <a:r>
              <a:rPr lang="en-GB" sz="1600" dirty="0" smtClean="0">
                <a:solidFill>
                  <a:srgbClr val="00B0F0"/>
                </a:solidFill>
              </a:rPr>
              <a:t>0.53</a:t>
            </a:r>
            <a:r>
              <a:rPr lang="en-GB" sz="1600" dirty="0" smtClean="0">
                <a:solidFill>
                  <a:srgbClr val="00B0F0"/>
                </a:solidFill>
                <a:latin typeface="Symbol" charset="2"/>
                <a:cs typeface="Symbol" charset="2"/>
              </a:rPr>
              <a:t>s</a:t>
            </a:r>
            <a:r>
              <a:rPr lang="en-GB" sz="1600" dirty="0" smtClean="0"/>
              <a:t> misalignment error;</a:t>
            </a:r>
          </a:p>
          <a:p>
            <a:pPr lvl="1"/>
            <a:r>
              <a:rPr lang="en-GB" sz="1600" dirty="0" smtClean="0"/>
              <a:t>Halo distribution:</a:t>
            </a:r>
          </a:p>
          <a:p>
            <a:pPr lvl="2"/>
            <a:r>
              <a:rPr lang="en-GB" sz="1400" dirty="0" smtClean="0"/>
              <a:t>HL-LHC Beam;</a:t>
            </a:r>
          </a:p>
          <a:p>
            <a:pPr lvl="2"/>
            <a:r>
              <a:rPr lang="en-GB" sz="1400" dirty="0" smtClean="0"/>
              <a:t>MC with 300 different seeds;</a:t>
            </a:r>
          </a:p>
          <a:p>
            <a:pPr lvl="2"/>
            <a:r>
              <a:rPr lang="en-GB" sz="1400" dirty="0"/>
              <a:t>Between </a:t>
            </a:r>
            <a:r>
              <a:rPr lang="en-GB" sz="1400" dirty="0">
                <a:solidFill>
                  <a:srgbClr val="00B0F0"/>
                </a:solidFill>
              </a:rPr>
              <a:t>4.6</a:t>
            </a:r>
            <a:r>
              <a:rPr lang="en-GB" sz="1400" dirty="0">
                <a:solidFill>
                  <a:srgbClr val="00B0F0"/>
                </a:solidFill>
                <a:latin typeface="Symbol" panose="05050102010706020507" pitchFamily="18" charset="2"/>
              </a:rPr>
              <a:t>s</a:t>
            </a:r>
            <a:r>
              <a:rPr lang="en-GB" sz="1400" dirty="0"/>
              <a:t> and </a:t>
            </a:r>
            <a:r>
              <a:rPr lang="en-GB" sz="1400" dirty="0" smtClean="0">
                <a:solidFill>
                  <a:srgbClr val="00B0F0"/>
                </a:solidFill>
              </a:rPr>
              <a:t>7.0</a:t>
            </a:r>
            <a:r>
              <a:rPr lang="en-GB" sz="1400" dirty="0" smtClean="0">
                <a:solidFill>
                  <a:srgbClr val="00B0F0"/>
                </a:solidFill>
                <a:latin typeface="Symbol" panose="05050102010706020507" pitchFamily="18" charset="2"/>
              </a:rPr>
              <a:t>s</a:t>
            </a:r>
            <a:r>
              <a:rPr lang="en-GB" sz="1400" dirty="0" smtClean="0">
                <a:latin typeface="Symbol" panose="05050102010706020507" pitchFamily="18" charset="2"/>
              </a:rPr>
              <a:t>,</a:t>
            </a:r>
            <a:r>
              <a:rPr lang="en-GB" sz="1400" dirty="0" smtClean="0"/>
              <a:t> with </a:t>
            </a:r>
            <a:r>
              <a:rPr lang="en-GB" sz="1400" dirty="0"/>
              <a:t>0.1</a:t>
            </a:r>
            <a:r>
              <a:rPr lang="en-GB" sz="1400" dirty="0">
                <a:latin typeface="Symbol" panose="05050102010706020507" pitchFamily="18" charset="2"/>
              </a:rPr>
              <a:t>s</a:t>
            </a:r>
            <a:r>
              <a:rPr lang="en-GB" sz="1400" dirty="0"/>
              <a:t> </a:t>
            </a:r>
            <a:r>
              <a:rPr lang="en-GB" sz="1400" dirty="0" smtClean="0"/>
              <a:t>step;</a:t>
            </a:r>
          </a:p>
          <a:p>
            <a:r>
              <a:rPr lang="en-GB" sz="1800" dirty="0" smtClean="0"/>
              <a:t>Collimators: </a:t>
            </a:r>
            <a:r>
              <a:rPr lang="en-GB" sz="1800" dirty="0" smtClean="0">
                <a:solidFill>
                  <a:srgbClr val="00B0F0"/>
                </a:solidFill>
              </a:rPr>
              <a:t>black-hole</a:t>
            </a:r>
            <a:r>
              <a:rPr lang="en-GB" sz="1800" dirty="0" smtClean="0"/>
              <a:t> absorbers, i.e. protons </a:t>
            </a:r>
            <a:r>
              <a:rPr lang="en-GB" sz="1800" dirty="0" smtClean="0">
                <a:solidFill>
                  <a:srgbClr val="00B0F0"/>
                </a:solidFill>
              </a:rPr>
              <a:t>killed</a:t>
            </a:r>
            <a:r>
              <a:rPr lang="en-GB" sz="1800" dirty="0" smtClean="0"/>
              <a:t> at interaction;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More imperfections</a:t>
            </a:r>
            <a:r>
              <a:rPr lang="en-GB" sz="1800" dirty="0" smtClean="0"/>
              <a:t> and also </a:t>
            </a:r>
            <a:r>
              <a:rPr lang="en-GB" sz="1800" dirty="0" smtClean="0">
                <a:solidFill>
                  <a:srgbClr val="FF0000"/>
                </a:solidFill>
              </a:rPr>
              <a:t>scattering</a:t>
            </a:r>
            <a:r>
              <a:rPr lang="en-GB" sz="1800" dirty="0" smtClean="0"/>
              <a:t> inside the jaws </a:t>
            </a:r>
            <a:r>
              <a:rPr lang="en-GB" sz="1800" dirty="0" smtClean="0">
                <a:solidFill>
                  <a:srgbClr val="FF0000"/>
                </a:solidFill>
              </a:rPr>
              <a:t>to be considered</a:t>
            </a:r>
            <a:r>
              <a:rPr lang="en-GB" sz="1800" dirty="0" smtClean="0"/>
              <a:t>;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latex-image-1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24" y="4417120"/>
            <a:ext cx="4527275" cy="1091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51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Simulation Tools for TL Loss Maps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325606"/>
            <a:ext cx="8226854" cy="4667421"/>
          </a:xfrm>
        </p:spPr>
        <p:txBody>
          <a:bodyPr>
            <a:normAutofit/>
          </a:bodyPr>
          <a:lstStyle/>
          <a:p>
            <a:r>
              <a:rPr lang="en-GB" dirty="0" smtClean="0"/>
              <a:t>For a </a:t>
            </a:r>
            <a:r>
              <a:rPr lang="en-GB" dirty="0" smtClean="0">
                <a:solidFill>
                  <a:srgbClr val="00B0F0"/>
                </a:solidFill>
              </a:rPr>
              <a:t>realistic</a:t>
            </a:r>
            <a:r>
              <a:rPr lang="en-GB" dirty="0" smtClean="0"/>
              <a:t> loss map:</a:t>
            </a:r>
          </a:p>
          <a:p>
            <a:pPr marL="461963" indent="0">
              <a:buNone/>
            </a:pPr>
            <a:r>
              <a:rPr lang="en-GB" dirty="0" smtClean="0"/>
              <a:t>Important to take into account also </a:t>
            </a:r>
            <a:r>
              <a:rPr lang="en-GB" dirty="0" smtClean="0">
                <a:solidFill>
                  <a:srgbClr val="00B0F0"/>
                </a:solidFill>
              </a:rPr>
              <a:t>scattered primary particles</a:t>
            </a:r>
            <a:r>
              <a:rPr lang="en-GB" dirty="0" smtClean="0"/>
              <a:t> after traversing the whole, or part, of the collimator jaws</a:t>
            </a:r>
          </a:p>
          <a:p>
            <a:r>
              <a:rPr lang="en-GB" dirty="0" err="1" smtClean="0">
                <a:solidFill>
                  <a:srgbClr val="00B0F0"/>
                </a:solidFill>
              </a:rPr>
              <a:t>SixTrack</a:t>
            </a:r>
            <a:r>
              <a:rPr lang="en-GB" dirty="0" smtClean="0">
                <a:solidFill>
                  <a:srgbClr val="00B0F0"/>
                </a:solidFill>
              </a:rPr>
              <a:t> extended for collimation</a:t>
            </a:r>
            <a:r>
              <a:rPr lang="en-GB" dirty="0" smtClean="0"/>
              <a:t> would need some modifications in order to be used with non-circular machines</a:t>
            </a:r>
          </a:p>
          <a:p>
            <a:r>
              <a:rPr lang="en-GB" dirty="0" smtClean="0"/>
              <a:t>A </a:t>
            </a:r>
            <a:r>
              <a:rPr lang="en-GB" dirty="0" smtClean="0">
                <a:solidFill>
                  <a:srgbClr val="00B0F0"/>
                </a:solidFill>
              </a:rPr>
              <a:t>new scattering routine</a:t>
            </a:r>
            <a:r>
              <a:rPr lang="en-GB" dirty="0" smtClean="0"/>
              <a:t>, written in Python and interfaced with </a:t>
            </a:r>
            <a:r>
              <a:rPr lang="en-GB" dirty="0" smtClean="0">
                <a:solidFill>
                  <a:srgbClr val="00B0F0"/>
                </a:solidFill>
              </a:rPr>
              <a:t>PTC</a:t>
            </a:r>
            <a:r>
              <a:rPr lang="en-GB" dirty="0" smtClean="0"/>
              <a:t>, is in development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341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tc_pycollimate (1)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00"/>
          <a:stretch/>
        </p:blipFill>
        <p:spPr>
          <a:xfrm>
            <a:off x="7048500" y="847494"/>
            <a:ext cx="2076336" cy="5190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Simulation </a:t>
            </a:r>
            <a:r>
              <a:rPr lang="en-GB" sz="3600" dirty="0" smtClean="0"/>
              <a:t>Tools </a:t>
            </a:r>
            <a:r>
              <a:rPr lang="en-GB" sz="3600" dirty="0"/>
              <a:t>for TL Loss </a:t>
            </a:r>
            <a:r>
              <a:rPr lang="en-GB" sz="3600" dirty="0" smtClean="0"/>
              <a:t>Maps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13/5/2014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1300" y="1325607"/>
            <a:ext cx="6934200" cy="442062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integration of the new scattering routine and PTC is done exploiting the MAD-X - PTC interface</a:t>
            </a:r>
          </a:p>
          <a:p>
            <a:r>
              <a:rPr lang="en-GB" dirty="0" smtClean="0"/>
              <a:t>Use of physical model implemented in </a:t>
            </a:r>
            <a:r>
              <a:rPr lang="en-GB" u="sng" dirty="0" smtClean="0"/>
              <a:t>K2</a:t>
            </a:r>
            <a:r>
              <a:rPr lang="en-GB" dirty="0" smtClean="0"/>
              <a:t>* (</a:t>
            </a:r>
            <a:r>
              <a:rPr lang="en-GB" dirty="0" err="1" smtClean="0"/>
              <a:t>SixTrack</a:t>
            </a:r>
            <a:r>
              <a:rPr lang="en-GB" dirty="0" smtClean="0"/>
              <a:t>) and </a:t>
            </a:r>
            <a:r>
              <a:rPr lang="en-GB" u="sng" dirty="0" err="1" smtClean="0"/>
              <a:t>collimate.cc</a:t>
            </a:r>
            <a:r>
              <a:rPr lang="en-GB" dirty="0" smtClean="0"/>
              <a:t>** (cross sections, edge effects, etc…)</a:t>
            </a:r>
          </a:p>
          <a:p>
            <a:r>
              <a:rPr lang="en-GB" dirty="0" smtClean="0"/>
              <a:t>Complete flexibility on the position, errors, material characteristics, initial distribution, and also it is completely modular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400" y="5746234"/>
            <a:ext cx="70191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*  K2: A Software Package evaluating Collimation System in Circular  Colliders, T. </a:t>
            </a:r>
            <a:r>
              <a:rPr lang="en-GB" sz="1100" dirty="0" err="1" smtClean="0"/>
              <a:t>Trenkler</a:t>
            </a:r>
            <a:r>
              <a:rPr lang="en-GB" sz="1100" dirty="0"/>
              <a:t> </a:t>
            </a:r>
            <a:r>
              <a:rPr lang="en-GB" sz="1100" dirty="0" smtClean="0"/>
              <a:t>and J.B. </a:t>
            </a:r>
            <a:r>
              <a:rPr lang="en-GB" sz="1100" dirty="0" err="1" smtClean="0"/>
              <a:t>Jeanneret</a:t>
            </a:r>
            <a:endParaRPr lang="en-GB" sz="1100" dirty="0" smtClean="0"/>
          </a:p>
          <a:p>
            <a:r>
              <a:rPr lang="en-GB" sz="1100" dirty="0" smtClean="0"/>
              <a:t>**Scattering routine of Orbit, S. </a:t>
            </a:r>
            <a:r>
              <a:rPr lang="en-GB" sz="1100" dirty="0" err="1" smtClean="0"/>
              <a:t>Cousineau</a:t>
            </a:r>
            <a:r>
              <a:rPr lang="en-GB" sz="1100" dirty="0" smtClean="0"/>
              <a:t>, J. Holmes</a:t>
            </a:r>
            <a:endParaRPr lang="en-GB" sz="1100" dirty="0"/>
          </a:p>
        </p:txBody>
      </p:sp>
    </p:spTree>
    <p:extLst>
      <p:ext uri="{BB962C8B-B14F-4D97-AF65-F5344CB8AC3E}">
        <p14:creationId xmlns="" xmlns:p14="http://schemas.microsoft.com/office/powerpoint/2010/main" val="19250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</Template>
  <TotalTime>2643</TotalTime>
  <Words>2594</Words>
  <Application>Microsoft Office PowerPoint</Application>
  <PresentationFormat>On-screen Show (4:3)</PresentationFormat>
  <Paragraphs>583</Paragraphs>
  <Slides>45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CERNCorporate4-3</vt:lpstr>
      <vt:lpstr>Equation</vt:lpstr>
      <vt:lpstr>Overview of Present and Upgraded SPS-to-LHC Collimation System</vt:lpstr>
      <vt:lpstr>Outline</vt:lpstr>
      <vt:lpstr>Design of the Present System</vt:lpstr>
      <vt:lpstr>SPS-to-LHC Collimation System</vt:lpstr>
      <vt:lpstr>SPS-to-LHC Collimation System</vt:lpstr>
      <vt:lpstr>Phase-Space Coverage</vt:lpstr>
      <vt:lpstr>Phase-Space Coverage</vt:lpstr>
      <vt:lpstr>Simulation Tools for TL Loss Maps</vt:lpstr>
      <vt:lpstr>Simulation Tools for TL Loss Maps</vt:lpstr>
      <vt:lpstr>Simulation Tools for TL Loss Maps</vt:lpstr>
      <vt:lpstr>SixTrack-Fluka Coupling</vt:lpstr>
      <vt:lpstr>Operational aspects of the Present System</vt:lpstr>
      <vt:lpstr>TCDI Alignment Procedure</vt:lpstr>
      <vt:lpstr>TCDI Alignment Procedure</vt:lpstr>
      <vt:lpstr>TCDI Alignment Procedure</vt:lpstr>
      <vt:lpstr>TCDI Alignment Procedure</vt:lpstr>
      <vt:lpstr>TCDI Alignment Procedure</vt:lpstr>
      <vt:lpstr>TCDI Alignment Procedure</vt:lpstr>
      <vt:lpstr>TCDI Setup Validation</vt:lpstr>
      <vt:lpstr>TCDI Setup Validation</vt:lpstr>
      <vt:lpstr>TCDI Setup Validation</vt:lpstr>
      <vt:lpstr>TCDI Setup Validation</vt:lpstr>
      <vt:lpstr>TCDI Setup Validation</vt:lpstr>
      <vt:lpstr>TCDI Setup Validation</vt:lpstr>
      <vt:lpstr>Gaussian Beam?</vt:lpstr>
      <vt:lpstr>Gaussian Beam?</vt:lpstr>
      <vt:lpstr>Shot-by-Shot Stability Studies</vt:lpstr>
      <vt:lpstr>Interlock Logics</vt:lpstr>
      <vt:lpstr>Interlock Logics</vt:lpstr>
      <vt:lpstr>Interlock Logics</vt:lpstr>
      <vt:lpstr>Interlock Logics</vt:lpstr>
      <vt:lpstr>Operational Impact</vt:lpstr>
      <vt:lpstr>Design of the Upgraded System</vt:lpstr>
      <vt:lpstr>Beam Parameters</vt:lpstr>
      <vt:lpstr>Constraining the Optics</vt:lpstr>
      <vt:lpstr>Materials</vt:lpstr>
      <vt:lpstr>Materials</vt:lpstr>
      <vt:lpstr>Local Protection of Warm Magnets</vt:lpstr>
      <vt:lpstr>Local Protection of Warm Magnets</vt:lpstr>
      <vt:lpstr>Cross-Talk on LHC Magnets</vt:lpstr>
      <vt:lpstr>Cross-Talk on LHC Magnets</vt:lpstr>
      <vt:lpstr>How can our experience be of help for you?</vt:lpstr>
      <vt:lpstr>Spare Slides</vt:lpstr>
      <vt:lpstr>Requirements for TCDIs</vt:lpstr>
      <vt:lpstr>Slide 45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Chiara Bracco</dc:creator>
  <cp:lastModifiedBy>Alessio Mereghetti</cp:lastModifiedBy>
  <cp:revision>120</cp:revision>
  <dcterms:created xsi:type="dcterms:W3CDTF">2014-04-28T11:56:00Z</dcterms:created>
  <dcterms:modified xsi:type="dcterms:W3CDTF">2014-05-12T15:50:49Z</dcterms:modified>
</cp:coreProperties>
</file>