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717" r:id="rId3"/>
    <p:sldId id="715" r:id="rId4"/>
    <p:sldId id="718" r:id="rId5"/>
    <p:sldId id="714" r:id="rId6"/>
    <p:sldId id="708" r:id="rId7"/>
    <p:sldId id="719" r:id="rId8"/>
    <p:sldId id="680" r:id="rId9"/>
    <p:sldId id="713" r:id="rId1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orkshop intro" id="{4190D21A-EE3C-3E4B-9601-75AE8AD8BDF6}">
          <p14:sldIdLst>
            <p14:sldId id="717"/>
            <p14:sldId id="715"/>
            <p14:sldId id="718"/>
            <p14:sldId id="714"/>
            <p14:sldId id="708"/>
            <p14:sldId id="719"/>
            <p14:sldId id="680"/>
            <p14:sldId id="7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1493"/>
    <a:srgbClr val="4F4B8E"/>
    <a:srgbClr val="3EF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77986" autoAdjust="0"/>
  </p:normalViewPr>
  <p:slideViewPr>
    <p:cSldViewPr snapToGrid="0">
      <p:cViewPr varScale="1">
        <p:scale>
          <a:sx n="74" d="100"/>
          <a:sy n="74" d="100"/>
        </p:scale>
        <p:origin x="-2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24336F51-B51D-422F-B746-798AE6117A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3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B838336-306B-450D-902A-70991943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May be differences in machines, but...</a:t>
            </a:r>
          </a:p>
          <a:p>
            <a:r>
              <a:rPr lang="en-US" dirty="0" smtClean="0"/>
              <a:t>- Major challenge: today's and future high intensity machines are</a:t>
            </a:r>
          </a:p>
          <a:p>
            <a:r>
              <a:rPr lang="en-US" dirty="0" smtClean="0"/>
              <a:t>limited by uncontrolled losses </a:t>
            </a:r>
          </a:p>
          <a:p>
            <a:r>
              <a:rPr lang="en-US" dirty="0" smtClean="0"/>
              <a:t>ESS: 1 W / m ~ 200 PPB / m, hands on maintenance</a:t>
            </a:r>
          </a:p>
          <a:p>
            <a:endParaRPr lang="en-US" dirty="0" smtClean="0"/>
          </a:p>
          <a:p>
            <a:r>
              <a:rPr lang="en-US" dirty="0" smtClean="0"/>
              <a:t>- A process of revising top level parameters, </a:t>
            </a:r>
            <a:r>
              <a:rPr lang="en-US" dirty="0" err="1" smtClean="0"/>
              <a:t>linac</a:t>
            </a:r>
            <a:r>
              <a:rPr lang="en-US" dirty="0" smtClean="0"/>
              <a:t> and beam</a:t>
            </a:r>
          </a:p>
          <a:p>
            <a:r>
              <a:rPr lang="en-US" dirty="0" smtClean="0"/>
              <a:t>  optics. Revise collimator strategy? Hope you will help</a:t>
            </a:r>
          </a:p>
          <a:p>
            <a:r>
              <a:rPr lang="en-US" dirty="0" smtClean="0"/>
              <a:t>- Motivation: learn how present and future facilities approach the</a:t>
            </a:r>
          </a:p>
          <a:p>
            <a:r>
              <a:rPr lang="en-US" dirty="0" smtClean="0"/>
              <a:t>  collimator vs. beam loss challenge.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'Open discussion' = buffers, hope for discussions after each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protons: H-</a:t>
            </a:r>
            <a:r>
              <a:rPr lang="en-US" baseline="0" dirty="0" smtClean="0"/>
              <a:t> loss mechanisms</a:t>
            </a:r>
            <a:r>
              <a:rPr lang="en-US" dirty="0" smtClean="0"/>
              <a:t>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Space charge drives halo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activation, aperture contingency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Collimators offer contingency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baseline="0" dirty="0" smtClean="0">
                <a:solidFill>
                  <a:schemeClr val="bg1"/>
                </a:solidFill>
              </a:rPr>
              <a:t>May13,</a:t>
            </a:r>
            <a:r>
              <a:rPr lang="en-US" sz="900" dirty="0" smtClean="0">
                <a:solidFill>
                  <a:schemeClr val="bg1"/>
                </a:solidFill>
              </a:rPr>
              <a:t> 2014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79B-40E3-4705-8CDE-3963BC706BDC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B908-E74B-4E7F-AD5B-EF6F120E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3B82-882E-484E-914C-E58A52747F5F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5D-E06A-44D6-BA6A-CC45E6A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B438-C890-45D8-85C3-A054C7B00D43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4A1-C338-4D04-90CB-12FE17C5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9B9-D511-450A-8C57-3E4C3892A1A2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927-958D-4B3E-A62D-F4068BC8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E34-972E-4ADC-9509-1B7F217099F0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9EF1-55C5-4B59-86A9-B418F51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327-B3AA-443B-AC05-CD2506688F6F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6C84-EB4E-45B8-8FE6-4A8F016E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042-7638-4927-AC22-52688E689097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0C6-5743-4DD7-A302-6BE3B96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AA51-D4B4-4FDE-BF18-5789897FD55F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111-92AD-4121-A8EF-B593B417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DC9A-F222-4F9F-BBB9-3A5498C81B81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E09-1F3A-40F9-84D3-C83DC99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2A90-3582-45FD-92AE-BAC1D21E180E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6124-8C1C-426C-A96F-4E8398B6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5AB0-EBC1-4395-B346-914DA92DE344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C7C5-EE47-44D8-BF4D-592A5E78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AE042-E7E6-4183-A4F4-8D0509352EBD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HEINE DØLRATH THOMSEN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baseline="0" dirty="0" smtClean="0">
                <a:solidFill>
                  <a:schemeClr val="bg2"/>
                </a:solidFill>
              </a:rPr>
              <a:t>May 13</a:t>
            </a:r>
            <a:r>
              <a:rPr lang="en-US" sz="900" dirty="0" smtClean="0">
                <a:solidFill>
                  <a:schemeClr val="bg2"/>
                </a:solidFill>
              </a:rPr>
              <a:t>, 2014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F8D43-719F-4AD9-8751-337F4205B6CD}" type="datetimeFigureOut">
              <a:rPr lang="en-US"/>
              <a:pPr>
                <a:defRPr/>
              </a:pPr>
              <a:t>12/05/14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65FF5-3AF5-4A7C-B0D1-DE66BEC2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5" y="273844"/>
            <a:ext cx="2817887" cy="1683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128" y="3252989"/>
            <a:ext cx="6812245" cy="2366654"/>
          </a:xfrm>
          <a:prstGeom prst="rect">
            <a:avLst/>
          </a:prstGeom>
          <a:noFill/>
        </p:spPr>
        <p:txBody>
          <a:bodyPr wrap="none" lIns="85707" tIns="42853" rIns="85707" bIns="42853" rtlCol="0">
            <a:spAutoFit/>
          </a:bodyPr>
          <a:lstStyle/>
          <a:p>
            <a:pPr marL="57145"/>
            <a:r>
              <a:rPr lang="en-US" sz="4000" dirty="0">
                <a:solidFill>
                  <a:schemeClr val="bg1"/>
                </a:solidFill>
              </a:rPr>
              <a:t>Beam Losses and </a:t>
            </a:r>
            <a:r>
              <a:rPr lang="en-US" sz="4000" dirty="0" smtClean="0">
                <a:solidFill>
                  <a:schemeClr val="bg1"/>
                </a:solidFill>
              </a:rPr>
              <a:t>Collimators</a:t>
            </a:r>
          </a:p>
          <a:p>
            <a:pPr marL="57145"/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dirty="0">
                <a:solidFill>
                  <a:schemeClr val="bg1"/>
                </a:solidFill>
              </a:rPr>
              <a:t>Transfer Lines</a:t>
            </a:r>
            <a:endParaRPr lang="en-US" sz="1900" dirty="0">
              <a:solidFill>
                <a:schemeClr val="bg1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45"/>
            <a:endParaRPr lang="en-US" sz="1700" dirty="0">
              <a:solidFill>
                <a:schemeClr val="bg1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45"/>
            <a:r>
              <a:rPr lang="en-US" sz="1900" dirty="0" smtClean="0">
                <a:solidFill>
                  <a:schemeClr val="bg1"/>
                </a:solidFill>
                <a:ea typeface="ＭＳ Ｐゴシック" charset="0"/>
                <a:cs typeface="Arial"/>
                <a:sym typeface="Helvetica" charset="0"/>
              </a:rPr>
              <a:t>ESS Workshop</a:t>
            </a:r>
            <a:endParaRPr lang="en-US" sz="1900" dirty="0">
              <a:solidFill>
                <a:schemeClr val="bg1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45"/>
            <a:r>
              <a:rPr lang="en-US" sz="1900" dirty="0" smtClean="0">
                <a:solidFill>
                  <a:schemeClr val="bg1"/>
                </a:solidFill>
                <a:ea typeface="ＭＳ Ｐゴシック" charset="0"/>
                <a:cs typeface="Arial"/>
                <a:sym typeface="Helvetica" charset="0"/>
              </a:rPr>
              <a:t>May 13-14 </a:t>
            </a:r>
            <a:r>
              <a:rPr lang="en-US" sz="1900" dirty="0">
                <a:solidFill>
                  <a:schemeClr val="bg1"/>
                </a:solidFill>
                <a:ea typeface="ＭＳ Ｐゴシック" charset="0"/>
                <a:cs typeface="Arial"/>
                <a:sym typeface="Helvetica" charset="0"/>
              </a:rPr>
              <a:t>2014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Workshop?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~10 facilities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Uncontrolled losses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1 W/m ~ 200 PPB/</a:t>
            </a:r>
            <a:r>
              <a:rPr lang="en-US" dirty="0" smtClean="0"/>
              <a:t>m at </a:t>
            </a:r>
            <a:r>
              <a:rPr lang="en-US" dirty="0"/>
              <a:t>5 MW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Collimation strategies?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 has undergone major revisions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B5BE5-5DDD-4AAD-AA96-06E856BFD8D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75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108200"/>
            <a:ext cx="9144000" cy="3335860"/>
            <a:chOff x="0" y="2108200"/>
            <a:chExt cx="9144000" cy="3335860"/>
          </a:xfrm>
        </p:grpSpPr>
        <p:pic>
          <p:nvPicPr>
            <p:cNvPr id="6" name="Picture 5" descr="linac_error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93440"/>
              <a:ext cx="9144000" cy="295062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 bwMode="auto">
            <a:xfrm>
              <a:off x="428625" y="2651125"/>
              <a:ext cx="873125" cy="2460625"/>
            </a:xfrm>
            <a:prstGeom prst="roundRect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311275" y="2644775"/>
              <a:ext cx="1339850" cy="2460625"/>
            </a:xfrm>
            <a:prstGeom prst="roundRect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654300" y="2638425"/>
              <a:ext cx="1885950" cy="2460625"/>
            </a:xfrm>
            <a:prstGeom prst="roundRect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552949" y="2647950"/>
              <a:ext cx="4162425" cy="2460625"/>
            </a:xfrm>
            <a:prstGeom prst="roundRect">
              <a:avLst/>
            </a:prstGeom>
            <a:noFill/>
            <a:ln w="1778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3875" y="2111375"/>
              <a:ext cx="67197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3428E"/>
                  </a:solidFill>
                </a:rPr>
                <a:t>DTL</a:t>
              </a:r>
              <a:endParaRPr lang="en-US" sz="2400" dirty="0">
                <a:solidFill>
                  <a:srgbClr val="03428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5114" y="2120900"/>
              <a:ext cx="1031051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3428E"/>
                  </a:solidFill>
                </a:rPr>
                <a:t>Spoke</a:t>
              </a:r>
              <a:endParaRPr lang="en-US" sz="2400" dirty="0">
                <a:solidFill>
                  <a:srgbClr val="03428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3800" y="2114550"/>
              <a:ext cx="153948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3428E"/>
                  </a:solidFill>
                </a:rPr>
                <a:t>Med-beta</a:t>
              </a:r>
              <a:endParaRPr lang="en-US" sz="2400" dirty="0">
                <a:solidFill>
                  <a:srgbClr val="03428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6245" y="2108200"/>
              <a:ext cx="1569646" cy="53860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3428E"/>
                  </a:solidFill>
                </a:rPr>
                <a:t>High-beta</a:t>
              </a:r>
              <a:endParaRPr lang="en-US" sz="2400" dirty="0">
                <a:solidFill>
                  <a:srgbClr val="03428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Physics &amp; Losses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73238"/>
            <a:ext cx="4133850" cy="44005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0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38889 -2.96296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8889 -2.96296E-6 L -0.32292 -2.96296E-6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Systems: Process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Machine type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eam physics</a:t>
            </a:r>
          </a:p>
          <a:p>
            <a:pPr lvl="1"/>
            <a:r>
              <a:rPr lang="en-US" dirty="0" smtClean="0"/>
              <a:t>Problems?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Purpose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1-stage, 2-stage, etc.</a:t>
            </a:r>
          </a:p>
          <a:p>
            <a:pPr lvl="1"/>
            <a:r>
              <a:rPr lang="en-US" dirty="0" smtClean="0"/>
              <a:t>NPS coverage</a:t>
            </a:r>
          </a:p>
          <a:p>
            <a:endParaRPr lang="en-US" dirty="0"/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Cooling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CE848-D8C4-4B1C-977B-8F8F1DC76689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grpSp>
        <p:nvGrpSpPr>
          <p:cNvPr id="9" name="Group 8"/>
          <p:cNvGrpSpPr/>
          <p:nvPr/>
        </p:nvGrpSpPr>
        <p:grpSpPr>
          <a:xfrm>
            <a:off x="5218091" y="2247036"/>
            <a:ext cx="2634130" cy="2369880"/>
            <a:chOff x="4409774" y="3251922"/>
            <a:chExt cx="2634130" cy="2369880"/>
          </a:xfrm>
        </p:grpSpPr>
        <p:sp>
          <p:nvSpPr>
            <p:cNvPr id="7" name="TextBox 6"/>
            <p:cNvSpPr txBox="1">
              <a:spLocks noChangeAspect="1"/>
            </p:cNvSpPr>
            <p:nvPr/>
          </p:nvSpPr>
          <p:spPr>
            <a:xfrm>
              <a:off x="4409774" y="3251922"/>
              <a:ext cx="2634130" cy="2369880"/>
            </a:xfrm>
            <a:prstGeom prst="rect">
              <a:avLst/>
            </a:prstGeom>
            <a:noFill/>
            <a:ln>
              <a:solidFill>
                <a:srgbClr val="03428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1800" dirty="0" smtClean="0">
                <a:solidFill>
                  <a:schemeClr val="bg2"/>
                </a:solidFill>
              </a:endParaRPr>
            </a:p>
            <a:p>
              <a:pPr algn="ctr"/>
              <a:endParaRPr lang="en-US" sz="3200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9600" dirty="0" smtClean="0">
                  <a:solidFill>
                    <a:schemeClr val="bg2"/>
                  </a:solidFill>
                </a:rPr>
                <a:t>Ct</a:t>
              </a:r>
            </a:p>
            <a:p>
              <a:pPr algn="ctr"/>
              <a:r>
                <a:rPr lang="en-US" sz="3200" dirty="0" err="1" smtClean="0">
                  <a:solidFill>
                    <a:schemeClr val="bg2"/>
                  </a:solidFill>
                </a:rPr>
                <a:t>Collimantium</a:t>
              </a:r>
              <a:endParaRPr lang="en-US" sz="3200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bg2"/>
                  </a:solidFill>
                </a:rPr>
                <a:t>Atomic mass</a:t>
              </a:r>
              <a:endParaRPr 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33809" y="3251924"/>
              <a:ext cx="55276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3428E"/>
                  </a:solidFill>
                </a:rPr>
                <a:t>Z</a:t>
              </a:r>
              <a:r>
                <a:rPr lang="en-US" sz="2400" dirty="0" smtClean="0">
                  <a:solidFill>
                    <a:srgbClr val="03428E"/>
                  </a:solidFill>
                </a:rPr>
                <a:t>Z</a:t>
              </a:r>
              <a:endParaRPr lang="en-US" sz="2400" dirty="0">
                <a:solidFill>
                  <a:srgbClr val="03428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01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B5BE5-5DDD-4AAD-AA96-06E856BFD8D5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65478"/>
              </p:ext>
            </p:extLst>
          </p:nvPr>
        </p:nvGraphicFramePr>
        <p:xfrm>
          <a:off x="195370" y="2344735"/>
          <a:ext cx="8791636" cy="339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595"/>
                <a:gridCol w="3975945"/>
                <a:gridCol w="3472096"/>
              </a:tblGrid>
              <a:tr h="6459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Condition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Nominal Beam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Off-Nominal Beam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2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3428E"/>
                          </a:solidFill>
                        </a:rPr>
                        <a:t>Purpose</a:t>
                      </a:r>
                    </a:p>
                    <a:p>
                      <a:endParaRPr lang="en-US" sz="1800" b="1" dirty="0">
                        <a:solidFill>
                          <a:srgbClr val="0342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Induce controlled, localized losses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(Destructive halo monitor?)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Mask sensitive components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40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3428E"/>
                          </a:solidFill>
                        </a:rPr>
                        <a:t>Conditions</a:t>
                      </a:r>
                      <a:endParaRPr lang="en-US" sz="1800" b="1" dirty="0">
                        <a:solidFill>
                          <a:srgbClr val="0342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Halo: sparse tails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Modest relative power intercepted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Phase coverage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lnSpc>
                          <a:spcPts val="2100"/>
                        </a:lnSpc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Beam core: ~Gaussian</a:t>
                      </a:r>
                    </a:p>
                    <a:p>
                      <a:pPr marL="285750" lvl="1" indent="-285750">
                        <a:lnSpc>
                          <a:spcPts val="2100"/>
                        </a:lnSpc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Infrequent, energetic pulses</a:t>
                      </a:r>
                    </a:p>
                    <a:p>
                      <a:pPr marL="285750" lvl="1" indent="-285750">
                        <a:lnSpc>
                          <a:spcPts val="2100"/>
                        </a:lnSpc>
                        <a:buFontTx/>
                        <a:buChar char="-"/>
                      </a:pPr>
                      <a:r>
                        <a:rPr lang="en-US" sz="1800" i="1" dirty="0" smtClean="0">
                          <a:solidFill>
                            <a:srgbClr val="03428E"/>
                          </a:solidFill>
                        </a:rPr>
                        <a:t>n</a:t>
                      </a: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 x π, </a:t>
                      </a:r>
                      <a:r>
                        <a:rPr lang="en-US" sz="1800" i="1" dirty="0" smtClean="0">
                          <a:solidFill>
                            <a:srgbClr val="03428E"/>
                          </a:solidFill>
                        </a:rPr>
                        <a:t>n</a:t>
                      </a: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 = 0,1,…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3428E"/>
                          </a:solidFill>
                        </a:rPr>
                        <a:t>Challenges</a:t>
                      </a:r>
                      <a:endParaRPr lang="en-US" sz="1800" b="1" dirty="0">
                        <a:solidFill>
                          <a:srgbClr val="0342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Anticipating beam quality</a:t>
                      </a:r>
                      <a:r>
                        <a:rPr lang="en-US" sz="1800" baseline="0" dirty="0" smtClean="0">
                          <a:solidFill>
                            <a:srgbClr val="03428E"/>
                          </a:solidFill>
                        </a:rPr>
                        <a:t> (</a:t>
                      </a:r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codes!)</a:t>
                      </a:r>
                      <a:endParaRPr lang="en-US" sz="1800" dirty="0">
                        <a:solidFill>
                          <a:srgbClr val="0342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3428E"/>
                          </a:solidFill>
                        </a:rPr>
                        <a:t>Covering all</a:t>
                      </a:r>
                      <a:r>
                        <a:rPr lang="en-US" sz="1800" baseline="0" dirty="0" smtClean="0">
                          <a:solidFill>
                            <a:srgbClr val="03428E"/>
                          </a:solidFill>
                        </a:rPr>
                        <a:t> scenarios?</a:t>
                      </a:r>
                      <a:endParaRPr lang="en-US" sz="1800" dirty="0">
                        <a:solidFill>
                          <a:srgbClr val="03428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1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6547D-5DE5-4FBB-8DBE-C7382C6BA00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4" name="Picture 3" descr="chris-prior---overview-of-the-field116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" y="14942"/>
            <a:ext cx="9122437" cy="7019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" y="6170900"/>
            <a:ext cx="282610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(Courtesy of Chris Prior)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Beam?</a:t>
            </a:r>
            <a:endParaRPr lang="en-US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Core: 2D Gaussian</a:t>
            </a:r>
            <a:endParaRPr lang="en-US" dirty="0"/>
          </a:p>
        </p:txBody>
      </p:sp>
      <p:pic>
        <p:nvPicPr>
          <p:cNvPr id="7" name="Content Placeholder 6" descr="out_phases_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100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Halo: Core-Less Exponential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9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Thanks already!</a:t>
            </a:r>
          </a:p>
          <a:p>
            <a:pPr lvl="1"/>
            <a:r>
              <a:rPr lang="en-US" sz="2400" dirty="0" smtClean="0"/>
              <a:t>You: </a:t>
            </a:r>
            <a:r>
              <a:rPr lang="en-US" sz="2400" smtClean="0"/>
              <a:t>for participating</a:t>
            </a:r>
            <a:endParaRPr lang="en-US" sz="2400" dirty="0" smtClean="0"/>
          </a:p>
          <a:p>
            <a:pPr lvl="1"/>
            <a:r>
              <a:rPr lang="en-US" sz="2400" dirty="0" smtClean="0"/>
              <a:t>ESS: for hospitality &amp; dinner tonight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19</a:t>
            </a:r>
            <a:r>
              <a:rPr lang="en-US" sz="2800" dirty="0"/>
              <a:t>:00 </a:t>
            </a:r>
            <a:r>
              <a:rPr lang="en-US" sz="2800" i="1" dirty="0" err="1"/>
              <a:t>Glorias</a:t>
            </a:r>
            <a:r>
              <a:rPr lang="en-US" sz="2800" dirty="0"/>
              <a:t>, Sankt Petri </a:t>
            </a:r>
            <a:r>
              <a:rPr lang="en-US" sz="2800" dirty="0" err="1"/>
              <a:t>Kyrkogata</a:t>
            </a:r>
            <a:r>
              <a:rPr lang="en-US" sz="2800" dirty="0"/>
              <a:t> </a:t>
            </a:r>
            <a:r>
              <a:rPr lang="en-US" sz="2800" dirty="0" smtClean="0"/>
              <a:t>9</a:t>
            </a:r>
          </a:p>
          <a:p>
            <a:pPr lvl="1"/>
            <a:r>
              <a:rPr lang="en-US" sz="2000" dirty="0" smtClean="0"/>
              <a:t>Please confirm attendance</a:t>
            </a:r>
          </a:p>
          <a:p>
            <a:pPr lvl="1"/>
            <a:r>
              <a:rPr lang="en-US" sz="2000" dirty="0" smtClean="0"/>
              <a:t>Special diet!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29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B3D0F4"/>
      </a:hlink>
      <a:folHlink>
        <a:srgbClr val="A9C7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65734</TotalTime>
  <Words>335</Words>
  <Application>Microsoft Macintosh PowerPoint</Application>
  <PresentationFormat>On-screen Show (4:3)</PresentationFormat>
  <Paragraphs>107</Paragraphs>
  <Slides>8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</vt:lpstr>
      <vt:lpstr>Custom Design</vt:lpstr>
      <vt:lpstr>PowerPoint Presentation</vt:lpstr>
      <vt:lpstr>Purpose of Workshop?</vt:lpstr>
      <vt:lpstr>Beam Physics &amp; Losses?</vt:lpstr>
      <vt:lpstr>Collimation Systems: Process</vt:lpstr>
      <vt:lpstr>Approach</vt:lpstr>
      <vt:lpstr>PowerPoint Presentation</vt:lpstr>
      <vt:lpstr>Input Beam?</vt:lpstr>
      <vt:lpstr>PowerPoint Presentation</vt:lpstr>
    </vt:vector>
  </TitlesOfParts>
  <Manager/>
  <Company>IFA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subject/>
  <dc:creator>Heine Thomsen</dc:creator>
  <cp:keywords/>
  <dc:description/>
  <cp:lastModifiedBy>Heine Thomsen</cp:lastModifiedBy>
  <cp:revision>3980</cp:revision>
  <cp:lastPrinted>2014-04-08T07:21:55Z</cp:lastPrinted>
  <dcterms:created xsi:type="dcterms:W3CDTF">2009-01-29T11:45:53Z</dcterms:created>
  <dcterms:modified xsi:type="dcterms:W3CDTF">2014-05-12T19:34:30Z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