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1"/>
  </p:notesMasterIdLst>
  <p:handoutMasterIdLst>
    <p:handoutMasterId r:id="rId52"/>
  </p:handoutMasterIdLst>
  <p:sldIdLst>
    <p:sldId id="386" r:id="rId3"/>
    <p:sldId id="712" r:id="rId4"/>
    <p:sldId id="698" r:id="rId5"/>
    <p:sldId id="702" r:id="rId6"/>
    <p:sldId id="668" r:id="rId7"/>
    <p:sldId id="703" r:id="rId8"/>
    <p:sldId id="647" r:id="rId9"/>
    <p:sldId id="699" r:id="rId10"/>
    <p:sldId id="672" r:id="rId11"/>
    <p:sldId id="707" r:id="rId12"/>
    <p:sldId id="696" r:id="rId13"/>
    <p:sldId id="695" r:id="rId14"/>
    <p:sldId id="677" r:id="rId15"/>
    <p:sldId id="705" r:id="rId16"/>
    <p:sldId id="706" r:id="rId17"/>
    <p:sldId id="685" r:id="rId18"/>
    <p:sldId id="684" r:id="rId19"/>
    <p:sldId id="650" r:id="rId20"/>
    <p:sldId id="709" r:id="rId21"/>
    <p:sldId id="686" r:id="rId22"/>
    <p:sldId id="618" r:id="rId23"/>
    <p:sldId id="689" r:id="rId24"/>
    <p:sldId id="711" r:id="rId25"/>
    <p:sldId id="654" r:id="rId26"/>
    <p:sldId id="521" r:id="rId27"/>
    <p:sldId id="593" r:id="rId28"/>
    <p:sldId id="691" r:id="rId29"/>
    <p:sldId id="692" r:id="rId30"/>
    <p:sldId id="710" r:id="rId31"/>
    <p:sldId id="697" r:id="rId32"/>
    <p:sldId id="718" r:id="rId33"/>
    <p:sldId id="719" r:id="rId34"/>
    <p:sldId id="720" r:id="rId35"/>
    <p:sldId id="671" r:id="rId36"/>
    <p:sldId id="704" r:id="rId37"/>
    <p:sldId id="690" r:id="rId38"/>
    <p:sldId id="688" r:id="rId39"/>
    <p:sldId id="675" r:id="rId40"/>
    <p:sldId id="700" r:id="rId41"/>
    <p:sldId id="701" r:id="rId42"/>
    <p:sldId id="694" r:id="rId43"/>
    <p:sldId id="681" r:id="rId44"/>
    <p:sldId id="682" r:id="rId45"/>
    <p:sldId id="683" r:id="rId46"/>
    <p:sldId id="664" r:id="rId47"/>
    <p:sldId id="607" r:id="rId48"/>
    <p:sldId id="609" r:id="rId49"/>
    <p:sldId id="620" r:id="rId50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4572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9144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3716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18288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24AF1E7-3D74-F344-9CEA-494D72FD4B1C}">
          <p14:sldIdLst>
            <p14:sldId id="386"/>
            <p14:sldId id="712"/>
            <p14:sldId id="698"/>
          </p14:sldIdLst>
        </p14:section>
        <p14:section name="MCS" id="{30E9AEE1-DD75-1242-A33D-CB5E411308F5}">
          <p14:sldIdLst>
            <p14:sldId id="702"/>
            <p14:sldId id="668"/>
            <p14:sldId id="703"/>
            <p14:sldId id="647"/>
            <p14:sldId id="699"/>
            <p14:sldId id="672"/>
            <p14:sldId id="707"/>
            <p14:sldId id="696"/>
            <p14:sldId id="695"/>
            <p14:sldId id="677"/>
            <p14:sldId id="705"/>
            <p14:sldId id="706"/>
            <p14:sldId id="685"/>
            <p14:sldId id="684"/>
          </p14:sldIdLst>
        </p14:section>
        <p14:section name="A2T" id="{ACF55862-1E04-A947-B0E4-BE2921A665D4}">
          <p14:sldIdLst>
            <p14:sldId id="650"/>
            <p14:sldId id="709"/>
            <p14:sldId id="686"/>
            <p14:sldId id="618"/>
            <p14:sldId id="689"/>
            <p14:sldId id="711"/>
            <p14:sldId id="654"/>
            <p14:sldId id="521"/>
            <p14:sldId id="593"/>
            <p14:sldId id="691"/>
            <p14:sldId id="692"/>
            <p14:sldId id="710"/>
            <p14:sldId id="697"/>
            <p14:sldId id="718"/>
            <p14:sldId id="719"/>
            <p14:sldId id="720"/>
          </p14:sldIdLst>
        </p14:section>
        <p14:section name="Conclusion" id="{E3EE4107-36E3-0A48-9DB9-C713950DA32B}">
          <p14:sldIdLst>
            <p14:sldId id="671"/>
          </p14:sldIdLst>
        </p14:section>
        <p14:section name="Extras" id="{64F44E41-843C-E34B-A48E-59B571EFF5B3}">
          <p14:sldIdLst>
            <p14:sldId id="704"/>
            <p14:sldId id="690"/>
            <p14:sldId id="688"/>
            <p14:sldId id="675"/>
            <p14:sldId id="700"/>
            <p14:sldId id="701"/>
            <p14:sldId id="694"/>
            <p14:sldId id="681"/>
            <p14:sldId id="682"/>
            <p14:sldId id="683"/>
            <p14:sldId id="664"/>
            <p14:sldId id="607"/>
            <p14:sldId id="609"/>
            <p14:sldId id="6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1493"/>
    <a:srgbClr val="4F4B8E"/>
    <a:srgbClr val="3EF60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5" autoAdjust="0"/>
    <p:restoredTop sz="77986" autoAdjust="0"/>
  </p:normalViewPr>
  <p:slideViewPr>
    <p:cSldViewPr snapToGrid="0">
      <p:cViewPr varScale="1">
        <p:scale>
          <a:sx n="74" d="100"/>
          <a:sy n="74" d="100"/>
        </p:scale>
        <p:origin x="-219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24336F51-B51D-422F-B746-798AE6117A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4137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EB838336-306B-450D-902A-709919433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12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59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rpm, 7t</a:t>
            </a:r>
          </a:p>
          <a:p>
            <a:r>
              <a:rPr lang="en-US" dirty="0" smtClean="0"/>
              <a:t>He cooled</a:t>
            </a:r>
          </a:p>
          <a:p>
            <a:r>
              <a:rPr lang="en-US" dirty="0" smtClean="0"/>
              <a:t>Green:</a:t>
            </a:r>
            <a:r>
              <a:rPr lang="en-US" baseline="0" dirty="0" smtClean="0"/>
              <a:t> 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0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Balance losses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Jmax</a:t>
            </a:r>
            <a:endParaRPr lang="en-US" dirty="0" smtClean="0"/>
          </a:p>
          <a:p>
            <a:r>
              <a:rPr lang="en-US" dirty="0" smtClean="0"/>
              <a:t>Primary beam power ~5-25</a:t>
            </a:r>
            <a:r>
              <a:rPr lang="en-US" baseline="0" dirty="0" smtClean="0"/>
              <a:t> kW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20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86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36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NSW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location of fixed collimator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36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113/83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86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Karol &amp; </a:t>
            </a:r>
            <a:r>
              <a:rPr lang="en-US" dirty="0" err="1" smtClean="0"/>
              <a:t>Piotr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39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47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Sensitive towards</a:t>
            </a:r>
            <a:r>
              <a:rPr lang="en-US" baseline="0" dirty="0" smtClean="0"/>
              <a:t> halo</a:t>
            </a:r>
          </a:p>
          <a:p>
            <a:r>
              <a:rPr lang="en-US" baseline="0" dirty="0" smtClean="0"/>
              <a:t>Truncated distributions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0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Rhombic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5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Normalized aperture &gt; 10</a:t>
            </a:r>
            <a:endParaRPr lang="en-US" dirty="0" smtClean="0"/>
          </a:p>
          <a:p>
            <a:pPr lvl="0"/>
            <a:r>
              <a:rPr lang="en-US" dirty="0" smtClean="0"/>
              <a:t>Bends:</a:t>
            </a:r>
            <a:r>
              <a:rPr lang="en-US" baseline="0" dirty="0" smtClean="0"/>
              <a:t> momentum collimation</a:t>
            </a:r>
          </a:p>
          <a:p>
            <a:pPr lvl="0"/>
            <a:r>
              <a:rPr lang="en-US" baseline="0" dirty="0" smtClean="0"/>
              <a:t>Change in ACH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8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95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designed by NCBJ, </a:t>
            </a:r>
            <a:r>
              <a:rPr lang="en-US" dirty="0" err="1" smtClean="0"/>
              <a:t>Świerk</a:t>
            </a:r>
            <a:r>
              <a:rPr lang="en-US" dirty="0" smtClean="0"/>
              <a:t>, Poland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Requirements outdated?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92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Bends:</a:t>
            </a:r>
            <a:r>
              <a:rPr lang="en-US" baseline="0" dirty="0" smtClean="0"/>
              <a:t> momentum collimation</a:t>
            </a:r>
          </a:p>
          <a:p>
            <a:pPr lvl="0"/>
            <a:r>
              <a:rPr lang="en-US" baseline="0" dirty="0" smtClean="0"/>
              <a:t>Normalized aperture &gt; 10</a:t>
            </a:r>
          </a:p>
          <a:p>
            <a:pPr lvl="0"/>
            <a:r>
              <a:rPr lang="en-US" baseline="0" dirty="0" smtClean="0"/>
              <a:t>Change in </a:t>
            </a:r>
            <a:r>
              <a:rPr lang="en-US" baseline="0" dirty="0" err="1" smtClean="0"/>
              <a:t>DgLg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8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7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Proper</a:t>
            </a:r>
            <a:r>
              <a:rPr lang="en-US" baseline="0" dirty="0" smtClean="0"/>
              <a:t> halo reduction requires a transverse phase advance (or zero!)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1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Difficult to evaluate need – contingency!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35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37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Bends:</a:t>
            </a:r>
            <a:r>
              <a:rPr lang="en-US" baseline="0" dirty="0" smtClean="0"/>
              <a:t> momentum collimation</a:t>
            </a:r>
          </a:p>
          <a:p>
            <a:pPr lvl="0"/>
            <a:r>
              <a:rPr lang="en-US" baseline="0" dirty="0" smtClean="0"/>
              <a:t>Normalized aperture &gt; 10</a:t>
            </a:r>
          </a:p>
          <a:p>
            <a:pPr lvl="0"/>
            <a:r>
              <a:rPr lang="en-US" baseline="0" dirty="0" smtClean="0"/>
              <a:t>Change in ACH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8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3368675" y="5772150"/>
            <a:ext cx="5399088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defRPr/>
            </a:pPr>
            <a:r>
              <a:rPr lang="da-DK" sz="5500">
                <a:solidFill>
                  <a:schemeClr val="tx2"/>
                </a:solidFill>
                <a:latin typeface="AU Peto" pitchFamily="82" charset="0"/>
              </a:rPr>
              <a:t>TATION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3368675" y="5772150"/>
            <a:ext cx="5399088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/>
          <a:lstStyle/>
          <a:p>
            <a:pPr algn="r">
              <a:defRPr/>
            </a:pPr>
            <a:r>
              <a:rPr lang="da-DK" sz="5500">
                <a:solidFill>
                  <a:schemeClr val="accent1"/>
                </a:solidFill>
                <a:latin typeface="AU Peto" pitchFamily="82" charset="0"/>
              </a:rPr>
              <a:t>pRÆSEN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358775" y="2773363"/>
            <a:ext cx="1403350" cy="0"/>
          </a:xfrm>
          <a:prstGeom prst="line">
            <a:avLst/>
          </a:prstGeom>
          <a:noFill/>
          <a:ln w="1778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56500" y="358775"/>
            <a:ext cx="1223963" cy="71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8" name="Group 23"/>
          <p:cNvGrpSpPr>
            <a:grpSpLocks noChangeAspect="1"/>
          </p:cNvGrpSpPr>
          <p:nvPr/>
        </p:nvGrpSpPr>
        <p:grpSpPr bwMode="auto">
          <a:xfrm>
            <a:off x="358775" y="358775"/>
            <a:ext cx="590550" cy="295275"/>
            <a:chOff x="454" y="227"/>
            <a:chExt cx="384" cy="192"/>
          </a:xfrm>
        </p:grpSpPr>
        <p:sp>
          <p:nvSpPr>
            <p:cNvPr id="9" name="Freeform 24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/>
              <a:ahLst/>
              <a:cxnLst>
                <a:cxn ang="0">
                  <a:pos x="8139" y="416"/>
                </a:cxn>
                <a:cxn ang="0">
                  <a:pos x="8033" y="1019"/>
                </a:cxn>
                <a:cxn ang="0">
                  <a:pos x="7841" y="1587"/>
                </a:cxn>
                <a:cxn ang="0">
                  <a:pos x="7571" y="2114"/>
                </a:cxn>
                <a:cxn ang="0">
                  <a:pos x="7231" y="2594"/>
                </a:cxn>
                <a:cxn ang="0">
                  <a:pos x="6827" y="3019"/>
                </a:cxn>
                <a:cxn ang="0">
                  <a:pos x="6365" y="3382"/>
                </a:cxn>
                <a:cxn ang="0">
                  <a:pos x="5853" y="3677"/>
                </a:cxn>
                <a:cxn ang="0">
                  <a:pos x="5297" y="3896"/>
                </a:cxn>
                <a:cxn ang="0">
                  <a:pos x="4703" y="4033"/>
                </a:cxn>
                <a:cxn ang="0">
                  <a:pos x="4080" y="4080"/>
                </a:cxn>
                <a:cxn ang="0">
                  <a:pos x="3460" y="4033"/>
                </a:cxn>
                <a:cxn ang="0">
                  <a:pos x="2868" y="3896"/>
                </a:cxn>
                <a:cxn ang="0">
                  <a:pos x="2313" y="3677"/>
                </a:cxn>
                <a:cxn ang="0">
                  <a:pos x="1800" y="3382"/>
                </a:cxn>
                <a:cxn ang="0">
                  <a:pos x="1338" y="3019"/>
                </a:cxn>
                <a:cxn ang="0">
                  <a:pos x="933" y="2594"/>
                </a:cxn>
                <a:cxn ang="0">
                  <a:pos x="592" y="2114"/>
                </a:cxn>
                <a:cxn ang="0">
                  <a:pos x="321" y="1587"/>
                </a:cxn>
                <a:cxn ang="0">
                  <a:pos x="129" y="1019"/>
                </a:cxn>
                <a:cxn ang="0">
                  <a:pos x="21" y="416"/>
                </a:cxn>
                <a:cxn ang="0">
                  <a:pos x="2040" y="0"/>
                </a:cxn>
                <a:cxn ang="0">
                  <a:pos x="2064" y="309"/>
                </a:cxn>
                <a:cxn ang="0">
                  <a:pos x="2133" y="604"/>
                </a:cxn>
                <a:cxn ang="0">
                  <a:pos x="2243" y="881"/>
                </a:cxn>
                <a:cxn ang="0">
                  <a:pos x="2391" y="1137"/>
                </a:cxn>
                <a:cxn ang="0">
                  <a:pos x="2572" y="1369"/>
                </a:cxn>
                <a:cxn ang="0">
                  <a:pos x="2786" y="1572"/>
                </a:cxn>
                <a:cxn ang="0">
                  <a:pos x="3025" y="1743"/>
                </a:cxn>
                <a:cxn ang="0">
                  <a:pos x="3290" y="1879"/>
                </a:cxn>
                <a:cxn ang="0">
                  <a:pos x="3573" y="1976"/>
                </a:cxn>
                <a:cxn ang="0">
                  <a:pos x="3873" y="2030"/>
                </a:cxn>
                <a:cxn ang="0">
                  <a:pos x="4186" y="2037"/>
                </a:cxn>
                <a:cxn ang="0">
                  <a:pos x="4492" y="1998"/>
                </a:cxn>
                <a:cxn ang="0">
                  <a:pos x="4784" y="1916"/>
                </a:cxn>
                <a:cxn ang="0">
                  <a:pos x="5054" y="1792"/>
                </a:cxn>
                <a:cxn ang="0">
                  <a:pos x="5303" y="1632"/>
                </a:cxn>
                <a:cxn ang="0">
                  <a:pos x="5524" y="1439"/>
                </a:cxn>
                <a:cxn ang="0">
                  <a:pos x="5716" y="1217"/>
                </a:cxn>
                <a:cxn ang="0">
                  <a:pos x="5875" y="969"/>
                </a:cxn>
                <a:cxn ang="0">
                  <a:pos x="5997" y="699"/>
                </a:cxn>
                <a:cxn ang="0">
                  <a:pos x="6079" y="409"/>
                </a:cxn>
                <a:cxn ang="0">
                  <a:pos x="6118" y="104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5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/>
              <a:ahLst/>
              <a:cxnLst>
                <a:cxn ang="0">
                  <a:pos x="2878" y="8160"/>
                </a:cxn>
                <a:cxn ang="0">
                  <a:pos x="0" y="8160"/>
                </a:cxn>
                <a:cxn ang="0">
                  <a:pos x="8160" y="0"/>
                </a:cxn>
                <a:cxn ang="0">
                  <a:pos x="8160" y="2892"/>
                </a:cxn>
                <a:cxn ang="0">
                  <a:pos x="2878" y="8160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" name="bmkFldDate"/>
          <p:cNvSpPr txBox="1">
            <a:spLocks noChangeArrowheads="1"/>
          </p:cNvSpPr>
          <p:nvPr/>
        </p:nvSpPr>
        <p:spPr bwMode="auto">
          <a:xfrm>
            <a:off x="7556500" y="554038"/>
            <a:ext cx="1223963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defRPr/>
            </a:pPr>
            <a:r>
              <a:rPr lang="en-US" sz="900" baseline="0" dirty="0" smtClean="0">
                <a:solidFill>
                  <a:schemeClr val="bg1"/>
                </a:solidFill>
              </a:rPr>
              <a:t>May13,</a:t>
            </a:r>
            <a:r>
              <a:rPr lang="en-US" sz="900" dirty="0" smtClean="0">
                <a:solidFill>
                  <a:schemeClr val="bg1"/>
                </a:solidFill>
              </a:rPr>
              <a:t> 2014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2" name="bmkFldMainEntity"/>
          <p:cNvSpPr txBox="1">
            <a:spLocks noChangeArrowheads="1"/>
          </p:cNvSpPr>
          <p:nvPr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>
              <a:lnSpc>
                <a:spcPct val="95000"/>
              </a:lnSpc>
              <a:defRPr/>
            </a:pPr>
            <a:r>
              <a:rPr lang="en-US" sz="1100">
                <a:solidFill>
                  <a:schemeClr val="bg1"/>
                </a:solidFill>
              </a:rPr>
              <a:t>AARHUS</a:t>
            </a:r>
          </a:p>
          <a:p>
            <a:pPr>
              <a:lnSpc>
                <a:spcPct val="95000"/>
              </a:lnSpc>
              <a:defRPr/>
            </a:pPr>
            <a:r>
              <a:rPr lang="en-US" sz="1100">
                <a:solidFill>
                  <a:schemeClr val="bg1"/>
                </a:solidFill>
              </a:rPr>
              <a:t>UNIVERSITET</a:t>
            </a:r>
          </a:p>
        </p:txBody>
      </p:sp>
      <p:sp>
        <p:nvSpPr>
          <p:cNvPr id="13" name="bmkFldSubEntity"/>
          <p:cNvSpPr txBox="1">
            <a:spLocks noChangeArrowheads="1"/>
          </p:cNvSpPr>
          <p:nvPr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1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1619250"/>
            <a:ext cx="8421688" cy="949325"/>
          </a:xfrm>
        </p:spPr>
        <p:txBody>
          <a:bodyPr/>
          <a:lstStyle>
            <a:lvl1pPr>
              <a:lnSpc>
                <a:spcPts val="3600"/>
              </a:lnSpc>
              <a:defRPr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75" y="2935288"/>
            <a:ext cx="8421688" cy="334962"/>
          </a:xfrm>
        </p:spPr>
        <p:txBody>
          <a:bodyPr/>
          <a:lstStyle>
            <a:lvl1pPr marL="0" indent="0">
              <a:lnSpc>
                <a:spcPct val="97000"/>
              </a:lnSpc>
              <a:buFont typeface="AU Passata" pitchFamily="34" charset="0"/>
              <a:buNone/>
              <a:defRPr sz="1200"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pic>
        <p:nvPicPr>
          <p:cNvPr id="14" name="Picture 13" descr="ESS_Logo_Expl_Larg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62" y="245208"/>
            <a:ext cx="970943" cy="516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E99B8-27DF-48E0-9B01-CE4B5B0E639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5438" y="981075"/>
            <a:ext cx="2105025" cy="5192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775" y="981075"/>
            <a:ext cx="6164263" cy="5192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B7DE3-2AB8-4B2F-911F-28FDD95EE7C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6E79B-40E3-4705-8CDE-3963BC706BDC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1B908-E74B-4E7F-AD5B-EF6F120E7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3B82-882E-484E-914C-E58A52747F5F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ADE5D-E06A-44D6-BA6A-CC45E6AAC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DB438-C890-45D8-85C3-A054C7B00D43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34A1-C338-4D04-90CB-12FE17C56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6B9B9-D511-450A-8C57-3E4C3892A1A2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6927-958D-4B3E-A62D-F4068BC82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D5E34-972E-4ADC-9509-1B7F217099F0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19EF1-55C5-4B59-86A9-B418F513E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8F327-B3AA-443B-AC05-CD2506688F6F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66C84-EB4E-45B8-8FE6-4A8F016E3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1F042-7638-4927-AC22-52688E689097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860C6-5743-4DD7-A302-6BE3B96E8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AA51-D4B4-4FDE-BF18-5789897FD55F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6D111-92AD-4121-A8EF-B593B4177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EDC9A-F222-4F9F-BBB9-3A5498C81B81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64E09-1F3A-40F9-84D3-C83DC9966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2A90-3582-45FD-92AE-BAC1D21E180E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56124-8C1C-426C-A96F-4E8398B69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B5AB0-EBC1-4395-B346-914DA92DE344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9C7C5-EE47-44D8-BF4D-592A5E787A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6E08-52E8-4076-B1C2-6DB03A5D07B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773238"/>
            <a:ext cx="4133850" cy="4400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773238"/>
            <a:ext cx="4135438" cy="4400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3B077-37AA-48F4-99B7-C581F53B809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B5BE5-5DDD-4AAD-AA96-06E856BFD8D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6547D-5DE5-4FBB-8DBE-C7382C6BA002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CE848-D8C4-4B1C-977B-8F8F1DC7668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33C3E-5FEE-4D0A-BB20-0BA2698F19B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CF122-DA28-44C3-9D6B-560F405D73B8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981075"/>
            <a:ext cx="84216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a-DK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73238"/>
            <a:ext cx="84216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6863" y="6245225"/>
            <a:ext cx="21336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2000"/>
              </a:lnSpc>
              <a:buFontTx/>
              <a:buNone/>
              <a:defRPr sz="9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EAAE042-E7E6-4183-A4F4-8D0509352EBD}" type="slidenum">
              <a:rPr lang="da-DK" smtClean="0"/>
              <a:pPr>
                <a:defRPr/>
              </a:pPr>
              <a:t>‹#›</a:t>
            </a:fld>
            <a:endParaRPr lang="da-DK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556500" y="358775"/>
            <a:ext cx="1223963" cy="71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749800" y="358775"/>
            <a:ext cx="2627313" cy="714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32" name="Group 21"/>
          <p:cNvGrpSpPr>
            <a:grpSpLocks noChangeAspect="1"/>
          </p:cNvGrpSpPr>
          <p:nvPr/>
        </p:nvGrpSpPr>
        <p:grpSpPr bwMode="auto">
          <a:xfrm>
            <a:off x="358775" y="358775"/>
            <a:ext cx="590550" cy="295275"/>
            <a:chOff x="454" y="227"/>
            <a:chExt cx="384" cy="192"/>
          </a:xfrm>
        </p:grpSpPr>
        <p:sp>
          <p:nvSpPr>
            <p:cNvPr id="1046" name="Freeform 22"/>
            <p:cNvSpPr>
              <a:spLocks noChangeAspect="1"/>
            </p:cNvSpPr>
            <p:nvPr/>
          </p:nvSpPr>
          <p:spPr bwMode="auto">
            <a:xfrm>
              <a:off x="646" y="323"/>
              <a:ext cx="192" cy="96"/>
            </a:xfrm>
            <a:custGeom>
              <a:avLst/>
              <a:gdLst/>
              <a:ahLst/>
              <a:cxnLst>
                <a:cxn ang="0">
                  <a:pos x="8139" y="416"/>
                </a:cxn>
                <a:cxn ang="0">
                  <a:pos x="8033" y="1019"/>
                </a:cxn>
                <a:cxn ang="0">
                  <a:pos x="7841" y="1587"/>
                </a:cxn>
                <a:cxn ang="0">
                  <a:pos x="7571" y="2114"/>
                </a:cxn>
                <a:cxn ang="0">
                  <a:pos x="7231" y="2594"/>
                </a:cxn>
                <a:cxn ang="0">
                  <a:pos x="6827" y="3019"/>
                </a:cxn>
                <a:cxn ang="0">
                  <a:pos x="6365" y="3382"/>
                </a:cxn>
                <a:cxn ang="0">
                  <a:pos x="5853" y="3677"/>
                </a:cxn>
                <a:cxn ang="0">
                  <a:pos x="5297" y="3896"/>
                </a:cxn>
                <a:cxn ang="0">
                  <a:pos x="4703" y="4033"/>
                </a:cxn>
                <a:cxn ang="0">
                  <a:pos x="4080" y="4080"/>
                </a:cxn>
                <a:cxn ang="0">
                  <a:pos x="3460" y="4033"/>
                </a:cxn>
                <a:cxn ang="0">
                  <a:pos x="2868" y="3896"/>
                </a:cxn>
                <a:cxn ang="0">
                  <a:pos x="2313" y="3677"/>
                </a:cxn>
                <a:cxn ang="0">
                  <a:pos x="1800" y="3382"/>
                </a:cxn>
                <a:cxn ang="0">
                  <a:pos x="1338" y="3019"/>
                </a:cxn>
                <a:cxn ang="0">
                  <a:pos x="933" y="2594"/>
                </a:cxn>
                <a:cxn ang="0">
                  <a:pos x="592" y="2114"/>
                </a:cxn>
                <a:cxn ang="0">
                  <a:pos x="321" y="1587"/>
                </a:cxn>
                <a:cxn ang="0">
                  <a:pos x="129" y="1019"/>
                </a:cxn>
                <a:cxn ang="0">
                  <a:pos x="21" y="416"/>
                </a:cxn>
                <a:cxn ang="0">
                  <a:pos x="2040" y="0"/>
                </a:cxn>
                <a:cxn ang="0">
                  <a:pos x="2064" y="309"/>
                </a:cxn>
                <a:cxn ang="0">
                  <a:pos x="2133" y="604"/>
                </a:cxn>
                <a:cxn ang="0">
                  <a:pos x="2243" y="881"/>
                </a:cxn>
                <a:cxn ang="0">
                  <a:pos x="2391" y="1137"/>
                </a:cxn>
                <a:cxn ang="0">
                  <a:pos x="2572" y="1369"/>
                </a:cxn>
                <a:cxn ang="0">
                  <a:pos x="2786" y="1572"/>
                </a:cxn>
                <a:cxn ang="0">
                  <a:pos x="3025" y="1743"/>
                </a:cxn>
                <a:cxn ang="0">
                  <a:pos x="3290" y="1879"/>
                </a:cxn>
                <a:cxn ang="0">
                  <a:pos x="3573" y="1976"/>
                </a:cxn>
                <a:cxn ang="0">
                  <a:pos x="3873" y="2030"/>
                </a:cxn>
                <a:cxn ang="0">
                  <a:pos x="4186" y="2037"/>
                </a:cxn>
                <a:cxn ang="0">
                  <a:pos x="4492" y="1998"/>
                </a:cxn>
                <a:cxn ang="0">
                  <a:pos x="4784" y="1916"/>
                </a:cxn>
                <a:cxn ang="0">
                  <a:pos x="5054" y="1792"/>
                </a:cxn>
                <a:cxn ang="0">
                  <a:pos x="5303" y="1632"/>
                </a:cxn>
                <a:cxn ang="0">
                  <a:pos x="5524" y="1439"/>
                </a:cxn>
                <a:cxn ang="0">
                  <a:pos x="5716" y="1217"/>
                </a:cxn>
                <a:cxn ang="0">
                  <a:pos x="5875" y="969"/>
                </a:cxn>
                <a:cxn ang="0">
                  <a:pos x="5997" y="699"/>
                </a:cxn>
                <a:cxn ang="0">
                  <a:pos x="6079" y="409"/>
                </a:cxn>
                <a:cxn ang="0">
                  <a:pos x="6118" y="104"/>
                </a:cxn>
              </a:cxnLst>
              <a:rect l="0" t="0" r="r" b="b"/>
              <a:pathLst>
                <a:path w="8160" h="4080">
                  <a:moveTo>
                    <a:pt x="8160" y="0"/>
                  </a:moveTo>
                  <a:lnTo>
                    <a:pt x="8155" y="209"/>
                  </a:lnTo>
                  <a:lnTo>
                    <a:pt x="8139" y="416"/>
                  </a:lnTo>
                  <a:lnTo>
                    <a:pt x="8113" y="620"/>
                  </a:lnTo>
                  <a:lnTo>
                    <a:pt x="8077" y="821"/>
                  </a:lnTo>
                  <a:lnTo>
                    <a:pt x="8033" y="1019"/>
                  </a:lnTo>
                  <a:lnTo>
                    <a:pt x="7977" y="1212"/>
                  </a:lnTo>
                  <a:lnTo>
                    <a:pt x="7913" y="1401"/>
                  </a:lnTo>
                  <a:lnTo>
                    <a:pt x="7841" y="1587"/>
                  </a:lnTo>
                  <a:lnTo>
                    <a:pt x="7759" y="1768"/>
                  </a:lnTo>
                  <a:lnTo>
                    <a:pt x="7669" y="1943"/>
                  </a:lnTo>
                  <a:lnTo>
                    <a:pt x="7571" y="2114"/>
                  </a:lnTo>
                  <a:lnTo>
                    <a:pt x="7465" y="2280"/>
                  </a:lnTo>
                  <a:lnTo>
                    <a:pt x="7352" y="2440"/>
                  </a:lnTo>
                  <a:lnTo>
                    <a:pt x="7231" y="2594"/>
                  </a:lnTo>
                  <a:lnTo>
                    <a:pt x="7103" y="2742"/>
                  </a:lnTo>
                  <a:lnTo>
                    <a:pt x="6968" y="2884"/>
                  </a:lnTo>
                  <a:lnTo>
                    <a:pt x="6827" y="3019"/>
                  </a:lnTo>
                  <a:lnTo>
                    <a:pt x="6679" y="3148"/>
                  </a:lnTo>
                  <a:lnTo>
                    <a:pt x="6525" y="3268"/>
                  </a:lnTo>
                  <a:lnTo>
                    <a:pt x="6365" y="3382"/>
                  </a:lnTo>
                  <a:lnTo>
                    <a:pt x="6200" y="3488"/>
                  </a:lnTo>
                  <a:lnTo>
                    <a:pt x="6028" y="3586"/>
                  </a:lnTo>
                  <a:lnTo>
                    <a:pt x="5853" y="3677"/>
                  </a:lnTo>
                  <a:lnTo>
                    <a:pt x="5671" y="3759"/>
                  </a:lnTo>
                  <a:lnTo>
                    <a:pt x="5487" y="3832"/>
                  </a:lnTo>
                  <a:lnTo>
                    <a:pt x="5297" y="3896"/>
                  </a:lnTo>
                  <a:lnTo>
                    <a:pt x="5103" y="3951"/>
                  </a:lnTo>
                  <a:lnTo>
                    <a:pt x="4905" y="3997"/>
                  </a:lnTo>
                  <a:lnTo>
                    <a:pt x="4703" y="4033"/>
                  </a:lnTo>
                  <a:lnTo>
                    <a:pt x="4499" y="4059"/>
                  </a:lnTo>
                  <a:lnTo>
                    <a:pt x="4291" y="4075"/>
                  </a:lnTo>
                  <a:lnTo>
                    <a:pt x="4080" y="4080"/>
                  </a:lnTo>
                  <a:lnTo>
                    <a:pt x="3871" y="4075"/>
                  </a:lnTo>
                  <a:lnTo>
                    <a:pt x="3664" y="4059"/>
                  </a:lnTo>
                  <a:lnTo>
                    <a:pt x="3460" y="4033"/>
                  </a:lnTo>
                  <a:lnTo>
                    <a:pt x="3259" y="3997"/>
                  </a:lnTo>
                  <a:lnTo>
                    <a:pt x="3062" y="3951"/>
                  </a:lnTo>
                  <a:lnTo>
                    <a:pt x="2868" y="3896"/>
                  </a:lnTo>
                  <a:lnTo>
                    <a:pt x="2679" y="3832"/>
                  </a:lnTo>
                  <a:lnTo>
                    <a:pt x="2494" y="3759"/>
                  </a:lnTo>
                  <a:lnTo>
                    <a:pt x="2313" y="3677"/>
                  </a:lnTo>
                  <a:lnTo>
                    <a:pt x="2137" y="3586"/>
                  </a:lnTo>
                  <a:lnTo>
                    <a:pt x="1967" y="3488"/>
                  </a:lnTo>
                  <a:lnTo>
                    <a:pt x="1800" y="3382"/>
                  </a:lnTo>
                  <a:lnTo>
                    <a:pt x="1640" y="3268"/>
                  </a:lnTo>
                  <a:lnTo>
                    <a:pt x="1486" y="3148"/>
                  </a:lnTo>
                  <a:lnTo>
                    <a:pt x="1338" y="3019"/>
                  </a:lnTo>
                  <a:lnTo>
                    <a:pt x="1196" y="2884"/>
                  </a:lnTo>
                  <a:lnTo>
                    <a:pt x="1061" y="2742"/>
                  </a:lnTo>
                  <a:lnTo>
                    <a:pt x="933" y="2594"/>
                  </a:lnTo>
                  <a:lnTo>
                    <a:pt x="812" y="2440"/>
                  </a:lnTo>
                  <a:lnTo>
                    <a:pt x="698" y="2280"/>
                  </a:lnTo>
                  <a:lnTo>
                    <a:pt x="592" y="2114"/>
                  </a:lnTo>
                  <a:lnTo>
                    <a:pt x="493" y="1943"/>
                  </a:lnTo>
                  <a:lnTo>
                    <a:pt x="403" y="1768"/>
                  </a:lnTo>
                  <a:lnTo>
                    <a:pt x="321" y="1587"/>
                  </a:lnTo>
                  <a:lnTo>
                    <a:pt x="248" y="1401"/>
                  </a:lnTo>
                  <a:lnTo>
                    <a:pt x="184" y="1212"/>
                  </a:lnTo>
                  <a:lnTo>
                    <a:pt x="129" y="1019"/>
                  </a:lnTo>
                  <a:lnTo>
                    <a:pt x="83" y="821"/>
                  </a:lnTo>
                  <a:lnTo>
                    <a:pt x="47" y="620"/>
                  </a:lnTo>
                  <a:lnTo>
                    <a:pt x="21" y="416"/>
                  </a:lnTo>
                  <a:lnTo>
                    <a:pt x="5" y="209"/>
                  </a:lnTo>
                  <a:lnTo>
                    <a:pt x="0" y="0"/>
                  </a:lnTo>
                  <a:lnTo>
                    <a:pt x="2040" y="0"/>
                  </a:lnTo>
                  <a:lnTo>
                    <a:pt x="2043" y="104"/>
                  </a:lnTo>
                  <a:lnTo>
                    <a:pt x="2051" y="207"/>
                  </a:lnTo>
                  <a:lnTo>
                    <a:pt x="2064" y="309"/>
                  </a:lnTo>
                  <a:lnTo>
                    <a:pt x="2082" y="409"/>
                  </a:lnTo>
                  <a:lnTo>
                    <a:pt x="2105" y="507"/>
                  </a:lnTo>
                  <a:lnTo>
                    <a:pt x="2133" y="604"/>
                  </a:lnTo>
                  <a:lnTo>
                    <a:pt x="2164" y="699"/>
                  </a:lnTo>
                  <a:lnTo>
                    <a:pt x="2201" y="791"/>
                  </a:lnTo>
                  <a:lnTo>
                    <a:pt x="2243" y="881"/>
                  </a:lnTo>
                  <a:lnTo>
                    <a:pt x="2288" y="969"/>
                  </a:lnTo>
                  <a:lnTo>
                    <a:pt x="2337" y="1055"/>
                  </a:lnTo>
                  <a:lnTo>
                    <a:pt x="2391" y="1137"/>
                  </a:lnTo>
                  <a:lnTo>
                    <a:pt x="2448" y="1217"/>
                  </a:lnTo>
                  <a:lnTo>
                    <a:pt x="2508" y="1294"/>
                  </a:lnTo>
                  <a:lnTo>
                    <a:pt x="2572" y="1369"/>
                  </a:lnTo>
                  <a:lnTo>
                    <a:pt x="2641" y="1439"/>
                  </a:lnTo>
                  <a:lnTo>
                    <a:pt x="2711" y="1508"/>
                  </a:lnTo>
                  <a:lnTo>
                    <a:pt x="2786" y="1572"/>
                  </a:lnTo>
                  <a:lnTo>
                    <a:pt x="2863" y="1632"/>
                  </a:lnTo>
                  <a:lnTo>
                    <a:pt x="2943" y="1689"/>
                  </a:lnTo>
                  <a:lnTo>
                    <a:pt x="3025" y="1743"/>
                  </a:lnTo>
                  <a:lnTo>
                    <a:pt x="3111" y="1792"/>
                  </a:lnTo>
                  <a:lnTo>
                    <a:pt x="3199" y="1838"/>
                  </a:lnTo>
                  <a:lnTo>
                    <a:pt x="3290" y="1879"/>
                  </a:lnTo>
                  <a:lnTo>
                    <a:pt x="3381" y="1916"/>
                  </a:lnTo>
                  <a:lnTo>
                    <a:pt x="3476" y="1948"/>
                  </a:lnTo>
                  <a:lnTo>
                    <a:pt x="3573" y="1976"/>
                  </a:lnTo>
                  <a:lnTo>
                    <a:pt x="3671" y="1998"/>
                  </a:lnTo>
                  <a:lnTo>
                    <a:pt x="3771" y="2017"/>
                  </a:lnTo>
                  <a:lnTo>
                    <a:pt x="3873" y="2030"/>
                  </a:lnTo>
                  <a:lnTo>
                    <a:pt x="3976" y="2037"/>
                  </a:lnTo>
                  <a:lnTo>
                    <a:pt x="4080" y="2040"/>
                  </a:lnTo>
                  <a:lnTo>
                    <a:pt x="4186" y="2037"/>
                  </a:lnTo>
                  <a:lnTo>
                    <a:pt x="4289" y="2030"/>
                  </a:lnTo>
                  <a:lnTo>
                    <a:pt x="4392" y="2017"/>
                  </a:lnTo>
                  <a:lnTo>
                    <a:pt x="4492" y="1998"/>
                  </a:lnTo>
                  <a:lnTo>
                    <a:pt x="4591" y="1976"/>
                  </a:lnTo>
                  <a:lnTo>
                    <a:pt x="4688" y="1948"/>
                  </a:lnTo>
                  <a:lnTo>
                    <a:pt x="4784" y="1916"/>
                  </a:lnTo>
                  <a:lnTo>
                    <a:pt x="4876" y="1879"/>
                  </a:lnTo>
                  <a:lnTo>
                    <a:pt x="4966" y="1838"/>
                  </a:lnTo>
                  <a:lnTo>
                    <a:pt x="5054" y="1792"/>
                  </a:lnTo>
                  <a:lnTo>
                    <a:pt x="5140" y="1743"/>
                  </a:lnTo>
                  <a:lnTo>
                    <a:pt x="5222" y="1689"/>
                  </a:lnTo>
                  <a:lnTo>
                    <a:pt x="5303" y="1632"/>
                  </a:lnTo>
                  <a:lnTo>
                    <a:pt x="5379" y="1572"/>
                  </a:lnTo>
                  <a:lnTo>
                    <a:pt x="5454" y="1508"/>
                  </a:lnTo>
                  <a:lnTo>
                    <a:pt x="5524" y="1439"/>
                  </a:lnTo>
                  <a:lnTo>
                    <a:pt x="5592" y="1369"/>
                  </a:lnTo>
                  <a:lnTo>
                    <a:pt x="5656" y="1294"/>
                  </a:lnTo>
                  <a:lnTo>
                    <a:pt x="5716" y="1217"/>
                  </a:lnTo>
                  <a:lnTo>
                    <a:pt x="5773" y="1137"/>
                  </a:lnTo>
                  <a:lnTo>
                    <a:pt x="5826" y="1055"/>
                  </a:lnTo>
                  <a:lnTo>
                    <a:pt x="5875" y="969"/>
                  </a:lnTo>
                  <a:lnTo>
                    <a:pt x="5920" y="881"/>
                  </a:lnTo>
                  <a:lnTo>
                    <a:pt x="5961" y="791"/>
                  </a:lnTo>
                  <a:lnTo>
                    <a:pt x="5997" y="699"/>
                  </a:lnTo>
                  <a:lnTo>
                    <a:pt x="6029" y="604"/>
                  </a:lnTo>
                  <a:lnTo>
                    <a:pt x="6057" y="507"/>
                  </a:lnTo>
                  <a:lnTo>
                    <a:pt x="6079" y="409"/>
                  </a:lnTo>
                  <a:lnTo>
                    <a:pt x="6097" y="309"/>
                  </a:lnTo>
                  <a:lnTo>
                    <a:pt x="6110" y="207"/>
                  </a:lnTo>
                  <a:lnTo>
                    <a:pt x="6118" y="104"/>
                  </a:lnTo>
                  <a:lnTo>
                    <a:pt x="6120" y="0"/>
                  </a:lnTo>
                  <a:lnTo>
                    <a:pt x="816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7" name="Freeform 23"/>
            <p:cNvSpPr>
              <a:spLocks noChangeAspect="1"/>
            </p:cNvSpPr>
            <p:nvPr/>
          </p:nvSpPr>
          <p:spPr bwMode="auto">
            <a:xfrm>
              <a:off x="454" y="227"/>
              <a:ext cx="192" cy="192"/>
            </a:xfrm>
            <a:custGeom>
              <a:avLst/>
              <a:gdLst/>
              <a:ahLst/>
              <a:cxnLst>
                <a:cxn ang="0">
                  <a:pos x="2878" y="8160"/>
                </a:cxn>
                <a:cxn ang="0">
                  <a:pos x="0" y="8160"/>
                </a:cxn>
                <a:cxn ang="0">
                  <a:pos x="8160" y="0"/>
                </a:cxn>
                <a:cxn ang="0">
                  <a:pos x="8160" y="2892"/>
                </a:cxn>
                <a:cxn ang="0">
                  <a:pos x="2878" y="8160"/>
                </a:cxn>
              </a:cxnLst>
              <a:rect l="0" t="0" r="r" b="b"/>
              <a:pathLst>
                <a:path w="8160" h="8160">
                  <a:moveTo>
                    <a:pt x="2878" y="8160"/>
                  </a:moveTo>
                  <a:lnTo>
                    <a:pt x="0" y="8160"/>
                  </a:lnTo>
                  <a:lnTo>
                    <a:pt x="8160" y="0"/>
                  </a:lnTo>
                  <a:lnTo>
                    <a:pt x="8160" y="2892"/>
                  </a:lnTo>
                  <a:lnTo>
                    <a:pt x="2878" y="816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55" name="bmkFldAuthorName"/>
          <p:cNvSpPr txBox="1">
            <a:spLocks noChangeArrowheads="1"/>
          </p:cNvSpPr>
          <p:nvPr/>
        </p:nvSpPr>
        <p:spPr bwMode="auto">
          <a:xfrm>
            <a:off x="4767263" y="548680"/>
            <a:ext cx="2609850" cy="14446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defRPr/>
            </a:pPr>
            <a:r>
              <a:rPr lang="en-US" sz="900" dirty="0" smtClean="0">
                <a:solidFill>
                  <a:schemeClr val="bg2"/>
                </a:solidFill>
              </a:rPr>
              <a:t>HEINE DØLRATH THOMSEN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060" name="bmkFld2Date"/>
          <p:cNvSpPr txBox="1">
            <a:spLocks noChangeArrowheads="1"/>
          </p:cNvSpPr>
          <p:nvPr/>
        </p:nvSpPr>
        <p:spPr bwMode="auto">
          <a:xfrm>
            <a:off x="7556500" y="554038"/>
            <a:ext cx="1223963" cy="14446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lnSpc>
                <a:spcPct val="102000"/>
              </a:lnSpc>
              <a:defRPr/>
            </a:pPr>
            <a:r>
              <a:rPr lang="en-US" sz="900" baseline="0" dirty="0" smtClean="0">
                <a:solidFill>
                  <a:schemeClr val="bg2"/>
                </a:solidFill>
              </a:rPr>
              <a:t>May 13</a:t>
            </a:r>
            <a:r>
              <a:rPr lang="en-US" sz="900" dirty="0" smtClean="0">
                <a:solidFill>
                  <a:schemeClr val="bg2"/>
                </a:solidFill>
              </a:rPr>
              <a:t>, 2014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1064" name="bmkFld2MainEntity"/>
          <p:cNvSpPr txBox="1">
            <a:spLocks noChangeArrowheads="1"/>
          </p:cNvSpPr>
          <p:nvPr/>
        </p:nvSpPr>
        <p:spPr bwMode="auto">
          <a:xfrm>
            <a:off x="1120775" y="187325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 anchor="b"/>
          <a:lstStyle/>
          <a:p>
            <a:pPr>
              <a:lnSpc>
                <a:spcPct val="95000"/>
              </a:lnSpc>
              <a:defRPr/>
            </a:pPr>
            <a:r>
              <a:rPr lang="en-US" sz="1100" dirty="0">
                <a:solidFill>
                  <a:schemeClr val="bg2"/>
                </a:solidFill>
              </a:rPr>
              <a:t>AARHUS</a:t>
            </a:r>
          </a:p>
          <a:p>
            <a:pPr>
              <a:lnSpc>
                <a:spcPct val="95000"/>
              </a:lnSpc>
              <a:defRPr/>
            </a:pPr>
            <a:r>
              <a:rPr lang="en-US" sz="1100" dirty="0">
                <a:solidFill>
                  <a:schemeClr val="bg2"/>
                </a:solidFill>
              </a:rPr>
              <a:t>UNIVERSITET</a:t>
            </a:r>
          </a:p>
        </p:txBody>
      </p:sp>
      <p:sp>
        <p:nvSpPr>
          <p:cNvPr id="1065" name="bmkFld2SubEntity"/>
          <p:cNvSpPr txBox="1">
            <a:spLocks noChangeArrowheads="1"/>
          </p:cNvSpPr>
          <p:nvPr/>
        </p:nvSpPr>
        <p:spPr bwMode="auto">
          <a:xfrm>
            <a:off x="1120775" y="723900"/>
            <a:ext cx="2041525" cy="4953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2"/>
              </a:solidFill>
            </a:endParaRPr>
          </a:p>
          <a:p>
            <a:pPr>
              <a:lnSpc>
                <a:spcPct val="95000"/>
              </a:lnSpc>
              <a:defRPr/>
            </a:pPr>
            <a:endParaRPr lang="en-US" sz="80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2pPr>
      <a:lvl3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3pPr>
      <a:lvl4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4pPr>
      <a:lvl5pPr algn="l" rtl="0" eaLnBrk="0" fontAlgn="base" hangingPunct="0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5pPr>
      <a:lvl6pPr marL="4572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6pPr>
      <a:lvl7pPr marL="9144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7pPr>
      <a:lvl8pPr marL="13716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8pPr>
      <a:lvl9pPr marL="1828800" algn="l" rtl="0" fontAlgn="base">
        <a:lnSpc>
          <a:spcPct val="83000"/>
        </a:lnSpc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U Passata" pitchFamily="34" charset="0"/>
        </a:defRPr>
      </a:lvl9pPr>
    </p:titleStyle>
    <p:bodyStyle>
      <a:lvl1pPr marL="174625" indent="-174625" algn="l" rtl="0" eaLnBrk="0" fontAlgn="base" hangingPunct="0">
        <a:lnSpc>
          <a:spcPts val="2100"/>
        </a:lnSpc>
        <a:spcBef>
          <a:spcPct val="0"/>
        </a:spcBef>
        <a:spcAft>
          <a:spcPct val="0"/>
        </a:spcAft>
        <a:buFont typeface="AU Passata" pitchFamily="34" charset="0"/>
        <a:buChar char="›"/>
        <a:defRPr>
          <a:solidFill>
            <a:schemeClr val="bg2"/>
          </a:solidFill>
          <a:latin typeface="+mn-lt"/>
          <a:ea typeface="+mn-ea"/>
          <a:cs typeface="+mn-cs"/>
        </a:defRPr>
      </a:lvl1pPr>
      <a:lvl2pPr marL="360363" indent="-184150" algn="l" rtl="0" eaLnBrk="0" fontAlgn="base" hangingPunct="0">
        <a:lnSpc>
          <a:spcPct val="101000"/>
        </a:lnSpc>
        <a:spcBef>
          <a:spcPct val="0"/>
        </a:spcBef>
        <a:spcAft>
          <a:spcPct val="0"/>
        </a:spcAft>
        <a:buFont typeface="AU Passata" pitchFamily="34" charset="0"/>
        <a:buChar char="›"/>
        <a:defRPr sz="1400">
          <a:solidFill>
            <a:schemeClr val="bg2"/>
          </a:solidFill>
          <a:latin typeface="+mn-lt"/>
        </a:defRPr>
      </a:lvl2pPr>
      <a:lvl3pPr marL="544513" indent="-182563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3pPr>
      <a:lvl4pPr marL="711200" indent="-165100" algn="l" rtl="0" eaLnBrk="0" fontAlgn="base" hangingPunct="0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4pPr>
      <a:lvl5pPr marL="895350" indent="-176213" algn="l" rtl="0" eaLnBrk="0" fontAlgn="base" hangingPunct="0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5pPr>
      <a:lvl6pPr marL="13525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6pPr>
      <a:lvl7pPr marL="18097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7pPr>
      <a:lvl8pPr marL="22669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8pPr>
      <a:lvl9pPr marL="2724150" indent="-176213" algn="l" rtl="0" fontAlgn="base">
        <a:spcBef>
          <a:spcPct val="20000"/>
        </a:spcBef>
        <a:spcAft>
          <a:spcPct val="0"/>
        </a:spcAft>
        <a:buFont typeface="AU Passata" pitchFamily="34" charset="0"/>
        <a:buChar char="›"/>
        <a:defRPr sz="12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CF8D43-719F-4AD9-8751-337F4205B6CD}" type="datetimeFigureOut">
              <a:rPr lang="en-US"/>
              <a:pPr>
                <a:defRPr/>
              </a:pPr>
              <a:t>12/05/14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E65FF5-3AF5-4A7C-B0D1-DE66BEC2E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gif"/><Relationship Id="rId3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heine/Desktop/oct_mech.tiff" TargetMode="External"/><Relationship Id="rId5" Type="http://schemas.openxmlformats.org/officeDocument/2006/relationships/image" Target="../media/image26.tiff"/><Relationship Id="rId6" Type="http://schemas.openxmlformats.org/officeDocument/2006/relationships/image" Target="file://localhost/Users/heine/Desktop/sfm_mech.tiff" TargetMode="External"/><Relationship Id="rId7" Type="http://schemas.openxmlformats.org/officeDocument/2006/relationships/image" Target="../media/image27.tiff"/><Relationship Id="rId8" Type="http://schemas.openxmlformats.org/officeDocument/2006/relationships/image" Target="../media/image28.png"/><Relationship Id="rId9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microsoft.com/office/2007/relationships/hdphoto" Target="../media/hdphoto1.wdp"/><Relationship Id="rId6" Type="http://schemas.openxmlformats.org/officeDocument/2006/relationships/image" Target="file://localhost/Users/heine/Desktop/oct_mech.tiff" TargetMode="External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gif"/><Relationship Id="rId5" Type="http://schemas.openxmlformats.org/officeDocument/2006/relationships/image" Target="file://localhost/Users/heine/Dropbox/rasterAPT/scans/raster_anim_path.gif" TargetMode="External"/><Relationship Id="rId6" Type="http://schemas.openxmlformats.org/officeDocument/2006/relationships/image" Target="../media/image36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2.wdp"/><Relationship Id="rId5" Type="http://schemas.openxmlformats.org/officeDocument/2006/relationships/image" Target="../media/image57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The ESS HEBT Beam Physics:</a:t>
            </a:r>
            <a:br>
              <a:rPr lang="en-US" sz="3200" dirty="0" smtClean="0"/>
            </a:br>
            <a:r>
              <a:rPr lang="en-US" sz="3200" dirty="0" smtClean="0"/>
              <a:t>Collimator Opportunities &amp; Requirements</a:t>
            </a:r>
            <a:endParaRPr lang="en-US" sz="32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 smtClean="0"/>
              <a:t>Heine </a:t>
            </a:r>
            <a:r>
              <a:rPr lang="en-US" sz="1800" dirty="0" err="1"/>
              <a:t>Dølrath</a:t>
            </a:r>
            <a:r>
              <a:rPr lang="en-US" sz="1800" dirty="0"/>
              <a:t> </a:t>
            </a:r>
            <a:r>
              <a:rPr lang="en-US" sz="1800" dirty="0" smtClean="0"/>
              <a:t>Thomsen, ISA</a:t>
            </a:r>
            <a:r>
              <a:rPr lang="en-US" sz="1800" dirty="0"/>
              <a:t>, Aarhus </a:t>
            </a:r>
            <a:r>
              <a:rPr lang="en-US" sz="1800" dirty="0" smtClean="0"/>
              <a:t>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245225"/>
            <a:ext cx="2133600" cy="139700"/>
          </a:xfrm>
        </p:spPr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13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_mo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058"/>
            <a:ext cx="9144000" cy="5715000"/>
          </a:xfrm>
          <a:prstGeom prst="rect">
            <a:avLst/>
          </a:prstGeom>
        </p:spPr>
      </p:pic>
      <p:pic>
        <p:nvPicPr>
          <p:cNvPr id="10" name="Picture 9" descr="out_col_placem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774" y="1469699"/>
            <a:ext cx="4966229" cy="2353474"/>
          </a:xfrm>
          <a:prstGeom prst="rect">
            <a:avLst/>
          </a:prstGeom>
        </p:spPr>
      </p:pic>
      <p:pic>
        <p:nvPicPr>
          <p:cNvPr id="11" name="Picture 10" descr="out_col_transver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2772"/>
            <a:ext cx="1891267" cy="1834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Movable Collimators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10</a:t>
            </a:fld>
            <a:endParaRPr lang="da-DK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50" y="1875768"/>
            <a:ext cx="911559" cy="111912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V="1">
            <a:off x="2243165" y="3230543"/>
            <a:ext cx="3602196" cy="1996729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rgbClr val="03428E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 rot="19860000">
            <a:off x="3198405" y="3826210"/>
            <a:ext cx="1116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μ</a:t>
            </a:r>
            <a:r>
              <a:rPr lang="en-US" sz="1800" b="1" baseline="-25000" dirty="0" err="1">
                <a:solidFill>
                  <a:srgbClr val="FF0000"/>
                </a:solidFill>
              </a:rPr>
              <a:t>x,y</a:t>
            </a:r>
            <a:r>
              <a:rPr lang="en-US" sz="1800" b="1" dirty="0">
                <a:solidFill>
                  <a:srgbClr val="FF0000"/>
                </a:solidFill>
              </a:rPr>
              <a:t> = </a:t>
            </a:r>
            <a:r>
              <a:rPr lang="en-US" sz="1800" b="1" dirty="0" smtClean="0">
                <a:solidFill>
                  <a:srgbClr val="FF0000"/>
                </a:solidFill>
              </a:rPr>
              <a:t>60</a:t>
            </a:r>
            <a:r>
              <a:rPr lang="en-US" sz="1800" b="1" dirty="0">
                <a:solidFill>
                  <a:srgbClr val="FF0000"/>
                </a:solidFill>
              </a:rPr>
              <a:t>°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182877" y="4487235"/>
            <a:ext cx="5194174" cy="292300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Uncontrollable </a:t>
            </a:r>
            <a:r>
              <a:rPr lang="en-US" sz="2400" dirty="0"/>
              <a:t>losses in HEBT -&gt; controllable </a:t>
            </a:r>
            <a:r>
              <a:rPr lang="en-US" sz="2400" dirty="0" smtClean="0"/>
              <a:t>losses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Protect </a:t>
            </a:r>
            <a:r>
              <a:rPr lang="en-US" sz="2400" dirty="0" smtClean="0"/>
              <a:t>downstream aperture restrictions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Handle and measure </a:t>
            </a:r>
            <a:r>
              <a:rPr lang="en-US" sz="2400" dirty="0" smtClean="0">
                <a:solidFill>
                  <a:srgbClr val="FF0000"/>
                </a:solidFill>
              </a:rPr>
              <a:t>unforeseen</a:t>
            </a:r>
            <a:r>
              <a:rPr lang="en-US" sz="2400" dirty="0" smtClean="0"/>
              <a:t> halo?</a:t>
            </a:r>
            <a:endParaRPr lang="en-US" sz="2400" dirty="0"/>
          </a:p>
        </p:txBody>
      </p:sp>
      <p:sp>
        <p:nvSpPr>
          <p:cNvPr id="29" name="Oval 28"/>
          <p:cNvSpPr/>
          <p:nvPr/>
        </p:nvSpPr>
        <p:spPr bwMode="auto">
          <a:xfrm>
            <a:off x="2001705" y="4845811"/>
            <a:ext cx="1076780" cy="1021625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522493" y="2858321"/>
            <a:ext cx="1076780" cy="1021625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7980306" y="1436867"/>
            <a:ext cx="1076780" cy="1021625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5832977" y="1808552"/>
            <a:ext cx="2582010" cy="1431232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rgbClr val="03428E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 rot="19860000">
            <a:off x="6387876" y="2073418"/>
            <a:ext cx="1116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μ</a:t>
            </a:r>
            <a:r>
              <a:rPr lang="en-US" sz="1800" b="1" baseline="-25000" dirty="0" err="1">
                <a:solidFill>
                  <a:srgbClr val="FF0000"/>
                </a:solidFill>
              </a:rPr>
              <a:t>x,y</a:t>
            </a:r>
            <a:r>
              <a:rPr lang="en-US" sz="1800" b="1" dirty="0">
                <a:solidFill>
                  <a:srgbClr val="FF0000"/>
                </a:solidFill>
              </a:rPr>
              <a:t> = </a:t>
            </a:r>
            <a:r>
              <a:rPr lang="en-US" sz="1800" b="1" dirty="0" smtClean="0">
                <a:solidFill>
                  <a:srgbClr val="FF0000"/>
                </a:solidFill>
              </a:rPr>
              <a:t>60</a:t>
            </a:r>
            <a:r>
              <a:rPr lang="en-US" sz="1800" b="1" dirty="0">
                <a:solidFill>
                  <a:srgbClr val="FF0000"/>
                </a:solidFill>
              </a:rPr>
              <a:t>°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982" y="2290474"/>
            <a:ext cx="911559" cy="111912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14" y="5562436"/>
            <a:ext cx="911559" cy="11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  <p:pic>
        <p:nvPicPr>
          <p:cNvPr id="6" name="Picture 5" descr="out_NPS_dist_2012.11.21_11M-4sigma_Gaussian_atRFQinput_accelerated-HB-ou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1857" y="0"/>
            <a:ext cx="6640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1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ol_anim.ver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92" b="-25292"/>
          <a:stretch>
            <a:fillRect/>
          </a:stretch>
        </p:blipFill>
        <p:spPr>
          <a:xfrm>
            <a:off x="2783740" y="610852"/>
            <a:ext cx="6360260" cy="6767999"/>
          </a:xfrm>
        </p:spPr>
      </p:pic>
      <p:pic>
        <p:nvPicPr>
          <p:cNvPr id="6" name="Content Placeholder 5" descr="col_anim.hor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21" b="-25321"/>
          <a:stretch>
            <a:fillRect/>
          </a:stretch>
        </p:blipFill>
        <p:spPr>
          <a:xfrm>
            <a:off x="-1846737" y="620675"/>
            <a:ext cx="6339362" cy="67483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Body Absorbers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85069" y="6385093"/>
            <a:ext cx="7752976" cy="0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chemeClr val="bg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918995" y="5834324"/>
            <a:ext cx="6771183" cy="434500"/>
            <a:chOff x="918995" y="5834324"/>
            <a:chExt cx="6771183" cy="434500"/>
          </a:xfrm>
        </p:grpSpPr>
        <p:sp>
          <p:nvSpPr>
            <p:cNvPr id="8" name="Rectangle 7"/>
            <p:cNvSpPr/>
            <p:nvPr/>
          </p:nvSpPr>
          <p:spPr bwMode="auto">
            <a:xfrm>
              <a:off x="918995" y="5834324"/>
              <a:ext cx="133672" cy="434500"/>
            </a:xfrm>
            <a:prstGeom prst="rect">
              <a:avLst/>
            </a:prstGeom>
            <a:solidFill>
              <a:srgbClr val="FF0000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237750" y="5834324"/>
              <a:ext cx="133672" cy="434500"/>
            </a:xfrm>
            <a:prstGeom prst="rect">
              <a:avLst/>
            </a:prstGeom>
            <a:solidFill>
              <a:srgbClr val="FF0000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556506" y="5834324"/>
              <a:ext cx="133672" cy="434500"/>
            </a:xfrm>
            <a:prstGeom prst="rect">
              <a:avLst/>
            </a:prstGeom>
            <a:solidFill>
              <a:srgbClr val="FF0000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1522" y="6501362"/>
            <a:ext cx="6771183" cy="434500"/>
            <a:chOff x="1121522" y="6557190"/>
            <a:chExt cx="6771183" cy="4345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121522" y="6557190"/>
              <a:ext cx="133672" cy="434500"/>
            </a:xfrm>
            <a:prstGeom prst="rect">
              <a:avLst/>
            </a:prstGeom>
            <a:solidFill>
              <a:srgbClr val="FF0000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440277" y="6557190"/>
              <a:ext cx="133672" cy="434500"/>
            </a:xfrm>
            <a:prstGeom prst="rect">
              <a:avLst/>
            </a:prstGeom>
            <a:solidFill>
              <a:srgbClr val="FF0000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759033" y="6557190"/>
              <a:ext cx="133672" cy="434500"/>
            </a:xfrm>
            <a:prstGeom prst="rect">
              <a:avLst/>
            </a:prstGeom>
            <a:solidFill>
              <a:srgbClr val="FF0000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46623" y="5812426"/>
            <a:ext cx="31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0758" y="5812426"/>
            <a:ext cx="31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3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2043" y="5812426"/>
            <a:ext cx="31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68798" y="6285837"/>
            <a:ext cx="31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2933" y="6285837"/>
            <a:ext cx="31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4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24218" y="6285837"/>
            <a:ext cx="31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6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19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Emittance</a:t>
            </a:r>
            <a:r>
              <a:rPr lang="en-US" dirty="0" smtClean="0"/>
              <a:t> Conservation?</a:t>
            </a:r>
            <a:endParaRPr lang="en-US" dirty="0"/>
          </a:p>
        </p:txBody>
      </p:sp>
      <p:pic>
        <p:nvPicPr>
          <p:cNvPr id="6" name="Content Placeholder 5" descr="out_corr_2012.12.11_5M_RB_3C_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-63"/>
          <a:stretch/>
        </p:blipFill>
        <p:spPr>
          <a:xfrm rot="5400000">
            <a:off x="2693576" y="-497207"/>
            <a:ext cx="3858973" cy="894323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  <p:sp>
        <p:nvSpPr>
          <p:cNvPr id="4" name="TextBox 3"/>
          <p:cNvSpPr txBox="1"/>
          <p:nvPr/>
        </p:nvSpPr>
        <p:spPr>
          <a:xfrm>
            <a:off x="1467989" y="1567071"/>
            <a:ext cx="1787902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Horizontal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7135" y="1571012"/>
            <a:ext cx="137246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Vertical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3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14</a:t>
            </a:fld>
            <a:endParaRPr lang="da-DK" dirty="0"/>
          </a:p>
        </p:txBody>
      </p:sp>
      <p:pic>
        <p:nvPicPr>
          <p:cNvPr id="5" name="Picture 4" descr="col_anim_transpo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6527" y="-223309"/>
            <a:ext cx="10480189" cy="740583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6729654" y="1"/>
            <a:ext cx="659770" cy="3958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5777" y="-131960"/>
            <a:ext cx="147756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Element no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9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9CE848-D8C4-4B1C-977B-8F8F1DC76689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  <p:pic>
        <p:nvPicPr>
          <p:cNvPr id="3" name="Picture 2" descr="out_losses_3x3.4_5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397"/>
            <a:ext cx="9144000" cy="4333301"/>
          </a:xfrm>
          <a:prstGeom prst="rect">
            <a:avLst/>
          </a:prstGeom>
        </p:spPr>
      </p:pic>
      <p:pic>
        <p:nvPicPr>
          <p:cNvPr id="4" name="Picture 3" descr="out_losses_compari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397"/>
            <a:ext cx="9144000" cy="43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9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</a:t>
            </a:r>
            <a:r>
              <a:rPr lang="en-US" dirty="0" err="1" smtClean="0"/>
              <a:t>Achromat</a:t>
            </a:r>
            <a:r>
              <a:rPr lang="en-US" dirty="0" smtClean="0"/>
              <a:t> to Ring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  <p:pic>
        <p:nvPicPr>
          <p:cNvPr id="5" name="Picture 4" descr="IMG_189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6371" r="3627" b="35093"/>
          <a:stretch/>
        </p:blipFill>
        <p:spPr>
          <a:xfrm>
            <a:off x="1390291" y="1570273"/>
            <a:ext cx="6363419" cy="5299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3930" y="3624253"/>
            <a:ext cx="177484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3428E"/>
                </a:solidFill>
              </a:rPr>
              <a:t>mrem</a:t>
            </a:r>
            <a:r>
              <a:rPr lang="en-US" sz="2800" dirty="0" smtClean="0">
                <a:solidFill>
                  <a:srgbClr val="03428E"/>
                </a:solidFill>
              </a:rPr>
              <a:t> / </a:t>
            </a:r>
            <a:r>
              <a:rPr lang="en-US" sz="2800" dirty="0" err="1" smtClean="0">
                <a:solidFill>
                  <a:srgbClr val="03428E"/>
                </a:solidFill>
              </a:rPr>
              <a:t>hr</a:t>
            </a:r>
            <a:endParaRPr lang="en-US" sz="2800" dirty="0" smtClean="0">
              <a:solidFill>
                <a:srgbClr val="03428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2725" y="5549160"/>
            <a:ext cx="1730095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3428E"/>
                </a:solidFill>
              </a:rPr>
              <a:t>10 </a:t>
            </a:r>
            <a:r>
              <a:rPr lang="en-US" sz="2800" dirty="0" err="1" smtClean="0">
                <a:solidFill>
                  <a:srgbClr val="03428E"/>
                </a:solidFill>
              </a:rPr>
              <a:t>mSv</a:t>
            </a:r>
            <a:r>
              <a:rPr lang="en-US" sz="2800" dirty="0" smtClean="0">
                <a:solidFill>
                  <a:srgbClr val="03428E"/>
                </a:solidFill>
              </a:rPr>
              <a:t>/h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316527" y="5010475"/>
            <a:ext cx="1102443" cy="11444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67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  <p:pic>
        <p:nvPicPr>
          <p:cNvPr id="4" name="Picture 3" descr="Eshraqi_TAC9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1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Accelerator-to-Target (a2T)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0599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99" y="1277384"/>
            <a:ext cx="9695337" cy="3105727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9155"/>
            <a:ext cx="9144000" cy="2159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3417" y="2660661"/>
            <a:ext cx="19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UHB, 15 periods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Layout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2889" y="4938523"/>
            <a:ext cx="211667" cy="550333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1830" y="6288613"/>
            <a:ext cx="362452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EWU with </a:t>
            </a:r>
            <a:r>
              <a:rPr lang="en-US" sz="2000" dirty="0" err="1" smtClean="0">
                <a:solidFill>
                  <a:srgbClr val="03428E"/>
                </a:solidFill>
              </a:rPr>
              <a:t>quadrupole</a:t>
            </a:r>
            <a:r>
              <a:rPr lang="en-US" sz="2000" dirty="0" smtClean="0">
                <a:solidFill>
                  <a:srgbClr val="03428E"/>
                </a:solidFill>
              </a:rPr>
              <a:t> doublet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0333" y="1491020"/>
            <a:ext cx="4516744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067078" y="1492353"/>
            <a:ext cx="2416083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483162" y="1493679"/>
            <a:ext cx="1606006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13797" y="1863190"/>
            <a:ext cx="105711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4</a:t>
            </a:r>
            <a:r>
              <a:rPr lang="en-US" sz="2000" baseline="30000" dirty="0" smtClean="0">
                <a:solidFill>
                  <a:srgbClr val="FF0000"/>
                </a:solidFill>
              </a:rPr>
              <a:t>o </a:t>
            </a:r>
            <a:r>
              <a:rPr lang="en-US" sz="2000" dirty="0" err="1" smtClean="0">
                <a:solidFill>
                  <a:srgbClr val="FF0000"/>
                </a:solidFill>
              </a:rPr>
              <a:t>DgLg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6581" y="1854196"/>
            <a:ext cx="6335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A2T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0"/>
            <a:endCxn id="12" idx="2"/>
          </p:cNvCxnSpPr>
          <p:nvPr/>
        </p:nvCxnSpPr>
        <p:spPr>
          <a:xfrm flipH="1" flipV="1">
            <a:off x="1488723" y="5488856"/>
            <a:ext cx="465371" cy="799757"/>
          </a:xfrm>
          <a:prstGeom prst="straightConnector1">
            <a:avLst/>
          </a:prstGeom>
          <a:ln>
            <a:solidFill>
              <a:srgbClr val="03428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2196" y="2636895"/>
            <a:ext cx="4527455" cy="0"/>
          </a:xfrm>
          <a:prstGeom prst="straightConnector1">
            <a:avLst/>
          </a:prstGeom>
          <a:ln>
            <a:solidFill>
              <a:srgbClr val="03428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4013" y="2092203"/>
            <a:ext cx="90972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128 m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0910" y="4277381"/>
            <a:ext cx="1577841" cy="52835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10 RMS, X</a:t>
            </a:r>
            <a:r>
              <a:rPr lang="en-US" sz="2000" dirty="0" smtClean="0">
                <a:solidFill>
                  <a:schemeClr val="bg2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Y,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5205065" y="3780727"/>
            <a:ext cx="2346373" cy="0"/>
          </a:xfrm>
          <a:prstGeom prst="line">
            <a:avLst/>
          </a:prstGeom>
          <a:solidFill>
            <a:schemeClr val="accent2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36464" y="3440367"/>
            <a:ext cx="86433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DUMP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579118" y="3485444"/>
            <a:ext cx="972216" cy="578556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2155" y="1507330"/>
            <a:ext cx="1568868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Quadrupole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296701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99" y="1277384"/>
            <a:ext cx="9695337" cy="3105727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9155"/>
            <a:ext cx="9144000" cy="2159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3417" y="2660661"/>
            <a:ext cx="19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UHB, 15 periods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Layout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2889" y="4938523"/>
            <a:ext cx="211667" cy="550333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1830" y="6288613"/>
            <a:ext cx="362452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EWU with </a:t>
            </a:r>
            <a:r>
              <a:rPr lang="en-US" sz="2000" dirty="0" err="1" smtClean="0">
                <a:solidFill>
                  <a:srgbClr val="03428E"/>
                </a:solidFill>
              </a:rPr>
              <a:t>quadrupole</a:t>
            </a:r>
            <a:r>
              <a:rPr lang="en-US" sz="2000" dirty="0" smtClean="0">
                <a:solidFill>
                  <a:srgbClr val="03428E"/>
                </a:solidFill>
              </a:rPr>
              <a:t> doublet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0333" y="1491020"/>
            <a:ext cx="4516744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067078" y="1492353"/>
            <a:ext cx="2416083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483162" y="1493679"/>
            <a:ext cx="1606006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45601" y="1863190"/>
            <a:ext cx="99350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4</a:t>
            </a:r>
            <a:r>
              <a:rPr lang="en-US" sz="2000" baseline="30000" dirty="0" smtClean="0">
                <a:solidFill>
                  <a:srgbClr val="FF0000"/>
                </a:solidFill>
              </a:rPr>
              <a:t>o </a:t>
            </a:r>
            <a:r>
              <a:rPr lang="en-US" sz="2000" dirty="0" smtClean="0">
                <a:solidFill>
                  <a:srgbClr val="FF0000"/>
                </a:solidFill>
              </a:rPr>
              <a:t>ACH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6581" y="1854196"/>
            <a:ext cx="6335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A2T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0"/>
            <a:endCxn id="12" idx="2"/>
          </p:cNvCxnSpPr>
          <p:nvPr/>
        </p:nvCxnSpPr>
        <p:spPr>
          <a:xfrm flipH="1" flipV="1">
            <a:off x="1488723" y="5488856"/>
            <a:ext cx="465371" cy="799757"/>
          </a:xfrm>
          <a:prstGeom prst="straightConnector1">
            <a:avLst/>
          </a:prstGeom>
          <a:ln>
            <a:solidFill>
              <a:srgbClr val="03428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2196" y="2636895"/>
            <a:ext cx="4527455" cy="0"/>
          </a:xfrm>
          <a:prstGeom prst="straightConnector1">
            <a:avLst/>
          </a:prstGeom>
          <a:ln>
            <a:solidFill>
              <a:srgbClr val="03428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4013" y="2092203"/>
            <a:ext cx="90972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128 m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0910" y="4277381"/>
            <a:ext cx="1577841" cy="52835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10 RMS, X</a:t>
            </a:r>
            <a:r>
              <a:rPr lang="en-US" sz="2000" dirty="0" smtClean="0">
                <a:solidFill>
                  <a:schemeClr val="bg2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Y,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5205065" y="3780727"/>
            <a:ext cx="2346373" cy="0"/>
          </a:xfrm>
          <a:prstGeom prst="line">
            <a:avLst/>
          </a:prstGeom>
          <a:solidFill>
            <a:schemeClr val="accent2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36464" y="3440367"/>
            <a:ext cx="86433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DUMP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579118" y="3485444"/>
            <a:ext cx="972216" cy="578556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2155" y="1507330"/>
            <a:ext cx="1568868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Quadrupole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2736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b="5043"/>
          <a:stretch/>
        </p:blipFill>
        <p:spPr bwMode="auto">
          <a:xfrm>
            <a:off x="0" y="1418643"/>
            <a:ext cx="9144000" cy="543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Wheel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  <p:sp>
        <p:nvSpPr>
          <p:cNvPr id="9" name="TextBox 8"/>
          <p:cNvSpPr txBox="1"/>
          <p:nvPr/>
        </p:nvSpPr>
        <p:spPr>
          <a:xfrm>
            <a:off x="15875" y="3619500"/>
            <a:ext cx="2076538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EF608"/>
                </a:solidFill>
              </a:rPr>
              <a:t>W pieces</a:t>
            </a:r>
            <a:endParaRPr lang="en-US" dirty="0">
              <a:solidFill>
                <a:srgbClr val="3EF608"/>
              </a:solidFill>
            </a:endParaRPr>
          </a:p>
        </p:txBody>
      </p:sp>
      <p:sp>
        <p:nvSpPr>
          <p:cNvPr id="10" name="Right Arrow 6"/>
          <p:cNvSpPr>
            <a:spLocks noChangeArrowheads="1"/>
          </p:cNvSpPr>
          <p:nvPr/>
        </p:nvSpPr>
        <p:spPr bwMode="auto">
          <a:xfrm rot="13487739">
            <a:off x="3409129" y="6041817"/>
            <a:ext cx="708324" cy="185251"/>
          </a:xfrm>
          <a:prstGeom prst="rightArrow">
            <a:avLst>
              <a:gd name="adj1" fmla="val 50000"/>
              <a:gd name="adj2" fmla="val 50148"/>
            </a:avLst>
          </a:prstGeom>
          <a:solidFill>
            <a:srgbClr val="FF0000"/>
          </a:solidFill>
          <a:ln>
            <a:noFill/>
          </a:ln>
        </p:spPr>
        <p:txBody>
          <a:bodyPr/>
          <a:lstStyle/>
          <a:p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3694830" y="6178550"/>
            <a:ext cx="165504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Proton Beam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2279" y="6313775"/>
            <a:ext cx="105670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He flow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5904" y="869950"/>
            <a:ext cx="287771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Rotating seal for He gas</a:t>
            </a:r>
            <a:endParaRPr lang="en-US" sz="2000" dirty="0">
              <a:solidFill>
                <a:srgbClr val="0342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8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History of Beam Expander Systems…</a:t>
            </a:r>
            <a:endParaRPr lang="en-US" dirty="0"/>
          </a:p>
        </p:txBody>
      </p:sp>
      <p:pic>
        <p:nvPicPr>
          <p:cNvPr id="31" name="Content Placeholder 12"/>
          <p:cNvPicPr>
            <a:picLocks noChangeAspect="1"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8" b="97720" l="6268" r="97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853" y="719963"/>
            <a:ext cx="1965468" cy="184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2201555" y="650370"/>
            <a:ext cx="3917845" cy="2092368"/>
            <a:chOff x="2256774" y="710196"/>
            <a:chExt cx="3917845" cy="2092368"/>
          </a:xfrm>
        </p:grpSpPr>
        <p:pic>
          <p:nvPicPr>
            <p:cNvPr id="32" name="sfm_mech.tiff" descr="/Users/heine/Desktop/sfm_mech.tiff"/>
            <p:cNvPicPr>
              <a:picLocks noChangeAspect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4" r="-15504"/>
            <a:stretch>
              <a:fillRect/>
            </a:stretch>
          </p:blipFill>
          <p:spPr>
            <a:xfrm>
              <a:off x="2256774" y="710196"/>
              <a:ext cx="2588727" cy="2092368"/>
            </a:xfrm>
            <a:prstGeom prst="rect">
              <a:avLst/>
            </a:prstGeom>
          </p:spPr>
        </p:pic>
        <p:pic>
          <p:nvPicPr>
            <p:cNvPr id="33" name="Content Placeholder 6" descr="atp_nonlin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32" b="-1232"/>
            <a:stretch>
              <a:fillRect/>
            </a:stretch>
          </p:blipFill>
          <p:spPr>
            <a:xfrm>
              <a:off x="4403598" y="848257"/>
              <a:ext cx="1771021" cy="188528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6206679" y="568832"/>
            <a:ext cx="2297123" cy="2049656"/>
            <a:chOff x="-934064" y="599027"/>
            <a:chExt cx="5426689" cy="4989732"/>
          </a:xfrm>
        </p:grpSpPr>
        <p:pic>
          <p:nvPicPr>
            <p:cNvPr id="35" name="Content Placeholder 9" descr="rm_geo.tiff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98" b="100000" l="0" r="100000">
                          <a14:foregroundMark x1="66980" y1="5814" x2="66980" y2="58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836" b="-15836"/>
            <a:stretch>
              <a:fillRect/>
            </a:stretch>
          </p:blipFill>
          <p:spPr>
            <a:xfrm>
              <a:off x="358775" y="1188209"/>
              <a:ext cx="4133850" cy="440055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-934064" y="599027"/>
              <a:ext cx="5279104" cy="4462937"/>
              <a:chOff x="-934064" y="599027"/>
              <a:chExt cx="5279104" cy="4462937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 flipH="1">
                <a:off x="373891" y="1850105"/>
                <a:ext cx="675636" cy="140419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-459189" y="620815"/>
                <a:ext cx="2231654" cy="1261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3428E"/>
                    </a:solidFill>
                  </a:rPr>
                  <a:t>200 mm</a:t>
                </a:r>
                <a:endParaRPr lang="en-US" sz="16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 flipH="1">
                <a:off x="1018041" y="1755639"/>
                <a:ext cx="3326999" cy="94466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1561367" y="599027"/>
                <a:ext cx="2231654" cy="1261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3428E"/>
                    </a:solidFill>
                  </a:rPr>
                  <a:t>160 mm</a:t>
                </a:r>
                <a:endParaRPr lang="en-US" sz="16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flipH="1" flipV="1">
                <a:off x="1028538" y="1850107"/>
                <a:ext cx="146932" cy="3211857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-934064" y="2536011"/>
                <a:ext cx="2231655" cy="1261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3428E"/>
                    </a:solidFill>
                  </a:rPr>
                  <a:t>140 mm</a:t>
                </a:r>
                <a:endParaRPr lang="en-US" sz="1600" dirty="0">
                  <a:solidFill>
                    <a:srgbClr val="03428E"/>
                  </a:solidFill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62288" y="2383757"/>
            <a:ext cx="2453209" cy="2388864"/>
            <a:chOff x="262288" y="2277911"/>
            <a:chExt cx="2453209" cy="2388864"/>
          </a:xfrm>
        </p:grpSpPr>
        <p:grpSp>
          <p:nvGrpSpPr>
            <p:cNvPr id="13" name="Group 12"/>
            <p:cNvGrpSpPr/>
            <p:nvPr/>
          </p:nvGrpSpPr>
          <p:grpSpPr>
            <a:xfrm>
              <a:off x="262288" y="2277911"/>
              <a:ext cx="2453209" cy="2388864"/>
              <a:chOff x="262288" y="4169333"/>
              <a:chExt cx="2453209" cy="2388864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>
                <a:off x="262288" y="5564247"/>
                <a:ext cx="2360637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rot="16200000">
                <a:off x="448656" y="5564247"/>
                <a:ext cx="1987901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1035363" y="4169333"/>
                <a:ext cx="428322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y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402591" y="5467609"/>
                <a:ext cx="312906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x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2" name="Curved Connector 11"/>
            <p:cNvCxnSpPr/>
            <p:nvPr/>
          </p:nvCxnSpPr>
          <p:spPr bwMode="auto">
            <a:xfrm rot="16200000" flipH="1">
              <a:off x="462400" y="2850921"/>
              <a:ext cx="1960415" cy="1642780"/>
            </a:xfrm>
            <a:prstGeom prst="curvedConnector3">
              <a:avLst/>
            </a:prstGeom>
            <a:solidFill>
              <a:schemeClr val="accent2"/>
            </a:solidFill>
            <a:ln w="1778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" name="Straight Connector 29"/>
          <p:cNvCxnSpPr/>
          <p:nvPr/>
        </p:nvCxnSpPr>
        <p:spPr bwMode="auto">
          <a:xfrm>
            <a:off x="6281215" y="3129267"/>
            <a:ext cx="2098340" cy="0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6035403" y="2384369"/>
            <a:ext cx="2944783" cy="2388864"/>
            <a:chOff x="6035403" y="2292790"/>
            <a:chExt cx="2944783" cy="2388864"/>
          </a:xfrm>
        </p:grpSpPr>
        <p:grpSp>
          <p:nvGrpSpPr>
            <p:cNvPr id="24" name="Group 23"/>
            <p:cNvGrpSpPr/>
            <p:nvPr/>
          </p:nvGrpSpPr>
          <p:grpSpPr>
            <a:xfrm>
              <a:off x="6035403" y="2292790"/>
              <a:ext cx="2698530" cy="2388864"/>
              <a:chOff x="262288" y="4169333"/>
              <a:chExt cx="2453209" cy="2388864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262288" y="5564247"/>
                <a:ext cx="2360637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rot="16200000">
                <a:off x="448656" y="5564247"/>
                <a:ext cx="1987901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1035363" y="4169333"/>
                <a:ext cx="428322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y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02591" y="5467609"/>
                <a:ext cx="312906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x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9" name="Straight Connector 38"/>
            <p:cNvCxnSpPr/>
            <p:nvPr/>
          </p:nvCxnSpPr>
          <p:spPr bwMode="auto">
            <a:xfrm>
              <a:off x="6281762" y="4432143"/>
              <a:ext cx="2098340" cy="0"/>
            </a:xfrm>
            <a:prstGeom prst="line">
              <a:avLst/>
            </a:prstGeom>
            <a:solidFill>
              <a:schemeClr val="accent2"/>
            </a:solidFill>
            <a:ln w="1778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7331641" y="3065912"/>
              <a:ext cx="1648545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rgbClr val="FF0000"/>
                  </a:solidFill>
                </a:rPr>
                <a:t>f</a:t>
              </a:r>
              <a:r>
                <a:rPr lang="en-US" sz="2000" baseline="-25000" dirty="0" err="1" smtClean="0">
                  <a:solidFill>
                    <a:srgbClr val="FF0000"/>
                  </a:solidFill>
                </a:rPr>
                <a:t>raster</a:t>
              </a:r>
              <a:r>
                <a:rPr lang="en-US" sz="2000" dirty="0" smtClean="0">
                  <a:solidFill>
                    <a:srgbClr val="FF0000"/>
                  </a:solidFill>
                </a:rPr>
                <a:t> ~40 kHz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6293059" y="3012393"/>
              <a:ext cx="2098340" cy="0"/>
            </a:xfrm>
            <a:prstGeom prst="line">
              <a:avLst/>
            </a:prstGeom>
            <a:solidFill>
              <a:schemeClr val="accent2"/>
            </a:solidFill>
            <a:ln w="1778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3024674" y="2384294"/>
            <a:ext cx="2700041" cy="2388864"/>
            <a:chOff x="3024674" y="2278448"/>
            <a:chExt cx="2700041" cy="2388864"/>
          </a:xfrm>
        </p:grpSpPr>
        <p:grpSp>
          <p:nvGrpSpPr>
            <p:cNvPr id="14" name="Group 13"/>
            <p:cNvGrpSpPr/>
            <p:nvPr/>
          </p:nvGrpSpPr>
          <p:grpSpPr>
            <a:xfrm>
              <a:off x="3026185" y="2278448"/>
              <a:ext cx="2698530" cy="2388864"/>
              <a:chOff x="262288" y="4169333"/>
              <a:chExt cx="2453209" cy="2388864"/>
            </a:xfrm>
          </p:grpSpPr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262288" y="5564247"/>
                <a:ext cx="2360637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 rot="16200000">
                <a:off x="448656" y="5564247"/>
                <a:ext cx="1987901" cy="0"/>
              </a:xfrm>
              <a:prstGeom prst="straightConnector1">
                <a:avLst/>
              </a:prstGeom>
              <a:solidFill>
                <a:schemeClr val="accent2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1035363" y="4169333"/>
                <a:ext cx="428322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B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y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402591" y="5467609"/>
                <a:ext cx="312906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x</a:t>
                </a:r>
                <a:endParaRPr lang="en-US" sz="2000" baseline="-25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3024674" y="3021772"/>
              <a:ext cx="2615257" cy="1300652"/>
              <a:chOff x="3024674" y="4904838"/>
              <a:chExt cx="2615257" cy="1300652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4323035" y="5555423"/>
                <a:ext cx="1316896" cy="650067"/>
                <a:chOff x="4323035" y="5555423"/>
                <a:chExt cx="1316896" cy="650067"/>
              </a:xfrm>
            </p:grpSpPr>
            <p:cxnSp>
              <p:nvCxnSpPr>
                <p:cNvPr id="42" name="Curved Connector 41"/>
                <p:cNvCxnSpPr/>
                <p:nvPr/>
              </p:nvCxnSpPr>
              <p:spPr bwMode="auto">
                <a:xfrm rot="10800000" flipH="1" flipV="1">
                  <a:off x="4323035" y="5555423"/>
                  <a:ext cx="775758" cy="650067"/>
                </a:xfrm>
                <a:prstGeom prst="curvedConnector3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5097389" y="6205490"/>
                  <a:ext cx="542542" cy="0"/>
                </a:xfrm>
                <a:prstGeom prst="line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0" name="Group 49"/>
              <p:cNvGrpSpPr/>
              <p:nvPr/>
            </p:nvGrpSpPr>
            <p:grpSpPr>
              <a:xfrm>
                <a:off x="3024674" y="4904838"/>
                <a:ext cx="1300265" cy="650067"/>
                <a:chOff x="3024674" y="4904838"/>
                <a:chExt cx="1300265" cy="650067"/>
              </a:xfrm>
            </p:grpSpPr>
            <p:cxnSp>
              <p:nvCxnSpPr>
                <p:cNvPr id="46" name="Curved Connector 45"/>
                <p:cNvCxnSpPr/>
                <p:nvPr/>
              </p:nvCxnSpPr>
              <p:spPr bwMode="auto">
                <a:xfrm rot="10800000">
                  <a:off x="3549181" y="4904838"/>
                  <a:ext cx="775758" cy="650067"/>
                </a:xfrm>
                <a:prstGeom prst="curvedConnector3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 flipH="1">
                  <a:off x="3024674" y="4904838"/>
                  <a:ext cx="525911" cy="0"/>
                </a:xfrm>
                <a:prstGeom prst="line">
                  <a:avLst/>
                </a:prstGeom>
                <a:solidFill>
                  <a:schemeClr val="accent2"/>
                </a:solidFill>
                <a:ln w="1778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54" name="Content Placeholder 9"/>
          <p:cNvSpPr txBox="1">
            <a:spLocks/>
          </p:cNvSpPr>
          <p:nvPr/>
        </p:nvSpPr>
        <p:spPr>
          <a:xfrm>
            <a:off x="5896862" y="4744574"/>
            <a:ext cx="2988000" cy="2219272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dirty="0" smtClean="0"/>
              <a:t>Suitable for CW or long-pulse machines</a:t>
            </a:r>
          </a:p>
          <a:p>
            <a:endParaRPr lang="en-US" sz="2000" dirty="0" smtClean="0"/>
          </a:p>
          <a:p>
            <a:r>
              <a:rPr lang="en-US" sz="2000" dirty="0" smtClean="0"/>
              <a:t>Linear focusing and pattern is decoupled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55" name="Content Placeholder 9"/>
          <p:cNvSpPr txBox="1">
            <a:spLocks/>
          </p:cNvSpPr>
          <p:nvPr/>
        </p:nvSpPr>
        <p:spPr>
          <a:xfrm>
            <a:off x="0" y="4744574"/>
            <a:ext cx="2988000" cy="2219272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dirty="0" smtClean="0"/>
              <a:t>Non-linear DC field </a:t>
            </a:r>
            <a:r>
              <a:rPr lang="en-US" sz="2000" dirty="0"/>
              <a:t>distorts phase </a:t>
            </a:r>
            <a:r>
              <a:rPr lang="en-US" sz="2000" dirty="0" smtClean="0"/>
              <a:t>space and focuses tails</a:t>
            </a:r>
          </a:p>
          <a:p>
            <a:endParaRPr lang="en-US" sz="2000" dirty="0"/>
          </a:p>
          <a:p>
            <a:r>
              <a:rPr lang="en-US" sz="2000" dirty="0" smtClean="0"/>
              <a:t>Complex tuning</a:t>
            </a:r>
          </a:p>
          <a:p>
            <a:endParaRPr lang="en-US" sz="2000" dirty="0"/>
          </a:p>
          <a:p>
            <a:r>
              <a:rPr lang="en-US" sz="2000" dirty="0" err="1"/>
              <a:t>Overfocusing</a:t>
            </a:r>
            <a:r>
              <a:rPr lang="en-US" sz="2000" dirty="0"/>
              <a:t> of halo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56" name="Content Placeholder 9"/>
          <p:cNvSpPr txBox="1">
            <a:spLocks/>
          </p:cNvSpPr>
          <p:nvPr/>
        </p:nvSpPr>
        <p:spPr>
          <a:xfrm>
            <a:off x="2885765" y="4744574"/>
            <a:ext cx="2988000" cy="2219272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000" dirty="0" err="1" smtClean="0"/>
              <a:t>Dodecapole</a:t>
            </a:r>
            <a:r>
              <a:rPr lang="en-US" sz="2000" dirty="0" smtClean="0"/>
              <a:t> comp.: </a:t>
            </a:r>
            <a:r>
              <a:rPr lang="en-US" sz="2000" dirty="0" err="1" smtClean="0"/>
              <a:t>overfocusing</a:t>
            </a:r>
            <a:r>
              <a:rPr lang="en-US" sz="2000" dirty="0" smtClean="0"/>
              <a:t> is  neutralized</a:t>
            </a:r>
          </a:p>
          <a:p>
            <a:endParaRPr lang="en-US" sz="2000" dirty="0" smtClean="0"/>
          </a:p>
          <a:p>
            <a:r>
              <a:rPr lang="en-US" sz="2000" dirty="0" smtClean="0"/>
              <a:t>SFM: cheap magnet?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5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8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254 L -0.00139 0.20918 L -0.00139 -0.00254 Z " pathEditMode="relative" ptsTypes="AAA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/>
      <p:bldP spid="55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Over-Focusing of Halo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22</a:t>
            </a:fld>
            <a:endParaRPr lang="da-DK" dirty="0"/>
          </a:p>
        </p:txBody>
      </p:sp>
      <p:pic>
        <p:nvPicPr>
          <p:cNvPr id="7" name="Content Placeholder 6" descr="out_octu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5" r="-3765"/>
          <a:stretch>
            <a:fillRect/>
          </a:stretch>
        </p:blipFill>
        <p:spPr>
          <a:xfrm>
            <a:off x="-190321" y="1529612"/>
            <a:ext cx="9693366" cy="5065035"/>
          </a:xfrm>
        </p:spPr>
      </p:pic>
      <p:sp>
        <p:nvSpPr>
          <p:cNvPr id="8" name="TextBox 7"/>
          <p:cNvSpPr txBox="1"/>
          <p:nvPr/>
        </p:nvSpPr>
        <p:spPr>
          <a:xfrm>
            <a:off x="981316" y="3333408"/>
            <a:ext cx="4145876" cy="54886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Focusing = (Lin. – non-</a:t>
            </a:r>
            <a:r>
              <a:rPr lang="en-US" sz="2800" dirty="0" err="1" smtClean="0"/>
              <a:t>lin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>
          <a:blip r:embed="rId4" r:link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7720" l="6268" r="97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5851" y="599396"/>
            <a:ext cx="1730784" cy="162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6" idx="1"/>
          </p:cNvCxnSpPr>
          <p:nvPr/>
        </p:nvCxnSpPr>
        <p:spPr bwMode="auto">
          <a:xfrm flipH="1">
            <a:off x="3713510" y="1410547"/>
            <a:ext cx="1532341" cy="1033069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638436" y="1562947"/>
            <a:ext cx="759816" cy="866863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63" y="4028094"/>
            <a:ext cx="1100966" cy="2395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113" y="1500796"/>
            <a:ext cx="1100966" cy="26024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3888" y="1046755"/>
            <a:ext cx="72327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PBW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3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im_add_gaus15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5" r="-3765"/>
          <a:stretch>
            <a:fillRect/>
          </a:stretch>
        </p:blipFill>
        <p:spPr>
          <a:xfrm>
            <a:off x="358775" y="1349908"/>
            <a:ext cx="8421688" cy="4400550"/>
          </a:xfrm>
        </p:spPr>
      </p:pic>
      <p:sp>
        <p:nvSpPr>
          <p:cNvPr id="3" name="TextBox 2"/>
          <p:cNvSpPr txBox="1"/>
          <p:nvPr/>
        </p:nvSpPr>
        <p:spPr>
          <a:xfrm>
            <a:off x="150537" y="5686781"/>
            <a:ext cx="3557384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Magnification</a:t>
            </a:r>
            <a:endParaRPr lang="en-US" dirty="0">
              <a:solidFill>
                <a:schemeClr val="bg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Deflection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Expander </a:t>
            </a:r>
            <a:r>
              <a:rPr lang="en-US" dirty="0" smtClean="0"/>
              <a:t>Systems: </a:t>
            </a:r>
            <a:r>
              <a:rPr lang="en-US" dirty="0"/>
              <a:t>1D </a:t>
            </a:r>
            <a:r>
              <a:rPr lang="en-US" dirty="0" err="1"/>
              <a:t>Rastering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146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3428E"/>
                </a:solidFill>
              </a:rPr>
              <a:t>Beam Optics: </a:t>
            </a:r>
            <a:r>
              <a:rPr lang="en-US" sz="3200" dirty="0" smtClean="0">
                <a:solidFill>
                  <a:srgbClr val="03428E"/>
                </a:solidFill>
              </a:rPr>
              <a:t>LANL MTS Concept </a:t>
            </a:r>
            <a:r>
              <a:rPr lang="en-US" sz="2400" dirty="0" smtClean="0">
                <a:solidFill>
                  <a:srgbClr val="03428E"/>
                </a:solidFill>
              </a:rPr>
              <a:t>(</a:t>
            </a:r>
            <a:r>
              <a:rPr lang="en-US" sz="2400" dirty="0">
                <a:solidFill>
                  <a:srgbClr val="03428E"/>
                </a:solidFill>
              </a:rPr>
              <a:t>B. Blind</a:t>
            </a:r>
            <a:r>
              <a:rPr lang="en-US" sz="2400" i="1" dirty="0">
                <a:solidFill>
                  <a:srgbClr val="03428E"/>
                </a:solidFill>
              </a:rPr>
              <a:t> et </a:t>
            </a:r>
            <a:r>
              <a:rPr lang="en-US" sz="2400" i="1" dirty="0" smtClean="0">
                <a:solidFill>
                  <a:srgbClr val="03428E"/>
                </a:solidFill>
              </a:rPr>
              <a:t>al</a:t>
            </a:r>
            <a:r>
              <a:rPr lang="en-US" sz="2400" dirty="0" smtClean="0">
                <a:solidFill>
                  <a:srgbClr val="03428E"/>
                </a:solidFill>
              </a:rPr>
              <a:t>)</a:t>
            </a:r>
            <a:endParaRPr lang="en-US" dirty="0">
              <a:solidFill>
                <a:srgbClr val="03428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24</a:t>
            </a:fld>
            <a:endParaRPr lang="da-DK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478551" y="1657884"/>
            <a:ext cx="0" cy="2674227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88006" y="1662546"/>
            <a:ext cx="91609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ACH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7556" y="2881237"/>
            <a:ext cx="166511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 smtClean="0">
                <a:solidFill>
                  <a:schemeClr val="bg2"/>
                </a:solidFill>
              </a:rPr>
              <a:t>Matching</a:t>
            </a:r>
            <a:r>
              <a:rPr lang="da-DK" sz="2000" dirty="0" smtClean="0">
                <a:solidFill>
                  <a:schemeClr val="bg2"/>
                </a:solidFill>
              </a:rPr>
              <a:t> Q’s</a:t>
            </a:r>
            <a:endParaRPr lang="da-DK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2164" y="4607586"/>
            <a:ext cx="62775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AP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8959" y="4607586"/>
            <a:ext cx="73609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CO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3047" y="4607586"/>
            <a:ext cx="119328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Target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99036" y="1673835"/>
            <a:ext cx="81304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A2T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5776" y="2875592"/>
            <a:ext cx="1492469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 smtClean="0">
                <a:solidFill>
                  <a:schemeClr val="bg2"/>
                </a:solidFill>
              </a:rPr>
              <a:t>RMs</a:t>
            </a:r>
            <a:endParaRPr lang="da-DK" sz="2000" b="1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722349" y="3556865"/>
            <a:ext cx="1083449" cy="650083"/>
            <a:chOff x="1722349" y="3556865"/>
            <a:chExt cx="1083449" cy="650083"/>
          </a:xfrm>
        </p:grpSpPr>
        <p:sp>
          <p:nvSpPr>
            <p:cNvPr id="17" name="Rectangle 16"/>
            <p:cNvSpPr/>
            <p:nvPr/>
          </p:nvSpPr>
          <p:spPr bwMode="auto">
            <a:xfrm>
              <a:off x="1722349" y="3556865"/>
              <a:ext cx="136094" cy="65008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33664" y="3556865"/>
              <a:ext cx="136094" cy="65008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358368" y="3556865"/>
              <a:ext cx="136094" cy="65008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669704" y="3556865"/>
              <a:ext cx="136094" cy="650083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085970" y="3627793"/>
            <a:ext cx="947264" cy="508226"/>
            <a:chOff x="3085970" y="3627882"/>
            <a:chExt cx="947264" cy="508226"/>
          </a:xfrm>
        </p:grpSpPr>
        <p:sp>
          <p:nvSpPr>
            <p:cNvPr id="27" name="Rectangle 26"/>
            <p:cNvSpPr/>
            <p:nvPr/>
          </p:nvSpPr>
          <p:spPr bwMode="auto">
            <a:xfrm>
              <a:off x="3085970" y="3627882"/>
              <a:ext cx="106397" cy="508226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  <a:gs pos="50000">
                  <a:schemeClr val="bg1"/>
                </a:gs>
              </a:gsLst>
              <a:lin ang="16200000" scaled="0"/>
              <a:tileRect/>
            </a:gra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332839" y="3627882"/>
              <a:ext cx="106397" cy="508226"/>
            </a:xfrm>
            <a:prstGeom prst="rect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/>
                </a:gs>
                <a:gs pos="50000">
                  <a:schemeClr val="bg1"/>
                </a:gs>
              </a:gsLst>
              <a:lin ang="16200000" scaled="0"/>
              <a:tileRect/>
            </a:gra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926837" y="3627882"/>
              <a:ext cx="106397" cy="508226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0000"/>
                </a:gs>
                <a:gs pos="50000">
                  <a:schemeClr val="bg1"/>
                </a:gs>
              </a:gsLst>
              <a:lin ang="16200000" scaled="0"/>
              <a:tileRect/>
            </a:gra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679968" y="3627882"/>
              <a:ext cx="106397" cy="508226"/>
            </a:xfrm>
            <a:prstGeom prst="rect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bg2"/>
                </a:gs>
                <a:gs pos="50000">
                  <a:schemeClr val="bg1"/>
                </a:gs>
              </a:gsLst>
              <a:lin ang="16200000" scaled="0"/>
              <a:tileRect/>
            </a:gradFill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93107" y="2878414"/>
            <a:ext cx="1492469" cy="1325711"/>
            <a:chOff x="5306265" y="2878414"/>
            <a:chExt cx="1492469" cy="1325711"/>
          </a:xfrm>
        </p:grpSpPr>
        <p:sp>
          <p:nvSpPr>
            <p:cNvPr id="10" name="TextBox 9"/>
            <p:cNvSpPr txBox="1"/>
            <p:nvPr/>
          </p:nvSpPr>
          <p:spPr>
            <a:xfrm>
              <a:off x="5306265" y="2878414"/>
              <a:ext cx="1492469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dirty="0" smtClean="0">
                  <a:solidFill>
                    <a:schemeClr val="bg2"/>
                  </a:solidFill>
                </a:rPr>
                <a:t>CO Q’s</a:t>
              </a:r>
              <a:endParaRPr lang="da-DK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822100" y="3554042"/>
              <a:ext cx="460798" cy="650083"/>
              <a:chOff x="5854953" y="3554042"/>
              <a:chExt cx="460798" cy="650083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5854953" y="3554042"/>
                <a:ext cx="136094" cy="65008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U Passata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6179657" y="3554042"/>
                <a:ext cx="136094" cy="650083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U Passata" pitchFamily="34" charset="0"/>
                </a:endParaRPr>
              </a:p>
            </p:txBody>
          </p:sp>
        </p:grpSp>
      </p:grpSp>
      <p:cxnSp>
        <p:nvCxnSpPr>
          <p:cNvPr id="46" name="Straight Connector 45"/>
          <p:cNvCxnSpPr/>
          <p:nvPr/>
        </p:nvCxnSpPr>
        <p:spPr bwMode="auto">
          <a:xfrm rot="5400000">
            <a:off x="2548810" y="2879008"/>
            <a:ext cx="12523" cy="2007971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 flipV="1">
            <a:off x="3552044" y="3876064"/>
            <a:ext cx="2314631" cy="175617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V="1">
            <a:off x="6199322" y="2207259"/>
            <a:ext cx="2373887" cy="2177024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1584703" y="3886914"/>
            <a:ext cx="6984455" cy="0"/>
          </a:xfrm>
          <a:prstGeom prst="line">
            <a:avLst/>
          </a:prstGeom>
          <a:solidFill>
            <a:schemeClr val="accent2"/>
          </a:solidFill>
          <a:ln w="63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3553521" y="3441224"/>
            <a:ext cx="5031028" cy="1356554"/>
            <a:chOff x="3553521" y="3441224"/>
            <a:chExt cx="5031028" cy="2069466"/>
          </a:xfrm>
        </p:grpSpPr>
        <p:cxnSp>
          <p:nvCxnSpPr>
            <p:cNvPr id="32" name="Straight Connector 31"/>
            <p:cNvCxnSpPr/>
            <p:nvPr/>
          </p:nvCxnSpPr>
          <p:spPr bwMode="auto">
            <a:xfrm>
              <a:off x="3553521" y="3502719"/>
              <a:ext cx="12523" cy="2007971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6730317" y="3499800"/>
              <a:ext cx="12523" cy="2007971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8572026" y="3441224"/>
              <a:ext cx="12523" cy="2007971"/>
            </a:xfrm>
            <a:prstGeom prst="line">
              <a:avLst/>
            </a:prstGeom>
            <a:solidFill>
              <a:schemeClr val="accent2"/>
            </a:solidFill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8" name="Straight Connector 47"/>
          <p:cNvCxnSpPr/>
          <p:nvPr/>
        </p:nvCxnSpPr>
        <p:spPr bwMode="auto">
          <a:xfrm flipH="1" flipV="1">
            <a:off x="5866675" y="4051681"/>
            <a:ext cx="332648" cy="33260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 descr="raster_magnet_ge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74"/>
          <a:stretch/>
        </p:blipFill>
        <p:spPr>
          <a:xfrm>
            <a:off x="104424" y="5362227"/>
            <a:ext cx="4925568" cy="7620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2977444" y="3443111"/>
            <a:ext cx="550334" cy="86077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pic>
        <p:nvPicPr>
          <p:cNvPr id="56" name="Picture 55" descr="raster_magnet_ge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08"/>
          <a:stretch/>
        </p:blipFill>
        <p:spPr>
          <a:xfrm>
            <a:off x="5475111" y="5455242"/>
            <a:ext cx="3531391" cy="1096762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05556" y="3873500"/>
            <a:ext cx="4332111" cy="1672167"/>
            <a:chOff x="705556" y="3873500"/>
            <a:chExt cx="4332111" cy="1672167"/>
          </a:xfrm>
        </p:grpSpPr>
        <p:cxnSp>
          <p:nvCxnSpPr>
            <p:cNvPr id="25" name="Straight Connector 24"/>
            <p:cNvCxnSpPr>
              <a:stCxn id="23" idx="2"/>
            </p:cNvCxnSpPr>
            <p:nvPr/>
          </p:nvCxnSpPr>
          <p:spPr bwMode="auto">
            <a:xfrm flipH="1">
              <a:off x="705556" y="3873500"/>
              <a:ext cx="2271888" cy="1672167"/>
            </a:xfrm>
            <a:prstGeom prst="line">
              <a:avLst/>
            </a:prstGeom>
            <a:solidFill>
              <a:schemeClr val="accent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>
              <a:stCxn id="23" idx="6"/>
            </p:cNvCxnSpPr>
            <p:nvPr/>
          </p:nvCxnSpPr>
          <p:spPr bwMode="auto">
            <a:xfrm>
              <a:off x="3527778" y="3873500"/>
              <a:ext cx="1509889" cy="1672167"/>
            </a:xfrm>
            <a:prstGeom prst="line">
              <a:avLst/>
            </a:prstGeom>
            <a:solidFill>
              <a:schemeClr val="accent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1035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‘Raster25’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6" y="1613794"/>
            <a:ext cx="8840467" cy="468959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25</a:t>
            </a:fld>
            <a:endParaRPr lang="da-DK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57226" y="1657884"/>
            <a:ext cx="0" cy="4264352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-78099" y="3607860"/>
            <a:ext cx="916090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ACH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2363" y="3117722"/>
            <a:ext cx="32123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bg2"/>
                </a:solidFill>
              </a:rPr>
              <a:t>B</a:t>
            </a:r>
            <a:r>
              <a:rPr lang="da-DK" sz="2000" baseline="-25000" dirty="0" smtClean="0">
                <a:solidFill>
                  <a:schemeClr val="bg2"/>
                </a:solidFill>
              </a:rPr>
              <a:t>y</a:t>
            </a:r>
            <a:r>
              <a:rPr lang="da-DK" sz="2000" dirty="0" smtClean="0">
                <a:solidFill>
                  <a:schemeClr val="bg2"/>
                </a:solidFill>
              </a:rPr>
              <a:t> B</a:t>
            </a:r>
            <a:r>
              <a:rPr lang="da-DK" sz="2000" baseline="-25000" dirty="0" smtClean="0">
                <a:solidFill>
                  <a:schemeClr val="bg2"/>
                </a:solidFill>
              </a:rPr>
              <a:t>y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err="1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err="1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err="1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03428E"/>
                </a:solidFill>
              </a:rPr>
              <a:t> </a:t>
            </a:r>
            <a:r>
              <a:rPr lang="da-DK" sz="2000" b="1" dirty="0" smtClean="0"/>
              <a:t>|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 err="1">
                <a:solidFill>
                  <a:srgbClr val="FF0000"/>
                </a:solidFill>
              </a:rPr>
              <a:t>B</a:t>
            </a:r>
            <a:r>
              <a:rPr lang="da-DK" sz="2000" baseline="-25000" dirty="0" err="1">
                <a:solidFill>
                  <a:srgbClr val="FF0000"/>
                </a:solidFill>
              </a:rPr>
              <a:t>x</a:t>
            </a:r>
            <a:r>
              <a:rPr lang="da-DK" sz="2000" dirty="0">
                <a:solidFill>
                  <a:srgbClr val="FF0000"/>
                </a:solidFill>
              </a:rPr>
              <a:t> </a:t>
            </a:r>
            <a:r>
              <a:rPr lang="da-DK" sz="2000" dirty="0" err="1">
                <a:solidFill>
                  <a:srgbClr val="FF0000"/>
                </a:solidFill>
              </a:rPr>
              <a:t>B</a:t>
            </a:r>
            <a:r>
              <a:rPr lang="da-DK" sz="2000" baseline="-25000" dirty="0" err="1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smtClean="0">
                <a:solidFill>
                  <a:srgbClr val="03428E"/>
                </a:solidFill>
              </a:rPr>
              <a:t>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r>
              <a:rPr lang="da-DK" sz="2000" dirty="0" smtClean="0">
                <a:solidFill>
                  <a:srgbClr val="03428E"/>
                </a:solidFill>
              </a:rPr>
              <a:t> 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endParaRPr lang="da-DK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1495" y="3989922"/>
            <a:ext cx="62775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AP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14" name="Trapezoid 13"/>
          <p:cNvSpPr/>
          <p:nvPr/>
        </p:nvSpPr>
        <p:spPr bwMode="auto">
          <a:xfrm>
            <a:off x="1526139" y="2906535"/>
            <a:ext cx="2855821" cy="429660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6123" y="3605335"/>
            <a:ext cx="813043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dirty="0" smtClean="0">
                <a:solidFill>
                  <a:srgbClr val="FF0000"/>
                </a:solidFill>
              </a:rPr>
              <a:t>A2T</a:t>
            </a:r>
            <a:endParaRPr lang="da-DK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044" y="1334995"/>
            <a:ext cx="201571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bg2"/>
                </a:solidFill>
              </a:rPr>
              <a:t>QP1-4</a:t>
            </a:r>
            <a:endParaRPr lang="da-DK" sz="2400" b="1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50344" y="1873604"/>
            <a:ext cx="1144630" cy="561430"/>
            <a:chOff x="1050344" y="1873604"/>
            <a:chExt cx="1144630" cy="561430"/>
          </a:xfrm>
        </p:grpSpPr>
        <p:cxnSp>
          <p:nvCxnSpPr>
            <p:cNvPr id="21" name="Straight Arrow Connector 20"/>
            <p:cNvCxnSpPr>
              <a:stCxn id="8" idx="2"/>
            </p:cNvCxnSpPr>
            <p:nvPr/>
          </p:nvCxnSpPr>
          <p:spPr bwMode="auto">
            <a:xfrm flipH="1">
              <a:off x="1050344" y="1873604"/>
              <a:ext cx="706559" cy="553507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8" idx="2"/>
            </p:cNvCxnSpPr>
            <p:nvPr/>
          </p:nvCxnSpPr>
          <p:spPr bwMode="auto">
            <a:xfrm flipH="1">
              <a:off x="1302636" y="1873604"/>
              <a:ext cx="454267" cy="561430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>
              <a:stCxn id="8" idx="2"/>
            </p:cNvCxnSpPr>
            <p:nvPr/>
          </p:nvCxnSpPr>
          <p:spPr bwMode="auto">
            <a:xfrm>
              <a:off x="1756903" y="1873604"/>
              <a:ext cx="203388" cy="556206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8" idx="2"/>
            </p:cNvCxnSpPr>
            <p:nvPr/>
          </p:nvCxnSpPr>
          <p:spPr bwMode="auto">
            <a:xfrm>
              <a:off x="1756903" y="1873604"/>
              <a:ext cx="438071" cy="556206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3225252" y="1332172"/>
            <a:ext cx="1492469" cy="1097037"/>
            <a:chOff x="4495312" y="1332172"/>
            <a:chExt cx="1492469" cy="1097037"/>
          </a:xfrm>
        </p:grpSpPr>
        <p:sp>
          <p:nvSpPr>
            <p:cNvPr id="10" name="TextBox 9"/>
            <p:cNvSpPr txBox="1"/>
            <p:nvPr/>
          </p:nvSpPr>
          <p:spPr>
            <a:xfrm>
              <a:off x="4495312" y="1332172"/>
              <a:ext cx="149246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dirty="0" smtClean="0">
                  <a:solidFill>
                    <a:schemeClr val="bg2"/>
                  </a:solidFill>
                </a:rPr>
                <a:t>QP5,6</a:t>
              </a:r>
              <a:endParaRPr lang="da-DK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5745" y="1870781"/>
              <a:ext cx="367012" cy="558428"/>
              <a:chOff x="5085745" y="1870781"/>
              <a:chExt cx="367012" cy="558428"/>
            </a:xfrm>
          </p:grpSpPr>
          <p:cxnSp>
            <p:nvCxnSpPr>
              <p:cNvPr id="41" name="Straight Arrow Connector 40"/>
              <p:cNvCxnSpPr>
                <a:stCxn id="10" idx="2"/>
              </p:cNvCxnSpPr>
              <p:nvPr/>
            </p:nvCxnSpPr>
            <p:spPr bwMode="auto">
              <a:xfrm>
                <a:off x="5241547" y="1870781"/>
                <a:ext cx="211210" cy="558428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10" idx="2"/>
              </p:cNvCxnSpPr>
              <p:nvPr/>
            </p:nvCxnSpPr>
            <p:spPr bwMode="auto">
              <a:xfrm flipH="1">
                <a:off x="5085745" y="1870781"/>
                <a:ext cx="155802" cy="558428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3" name="TextBox 2"/>
          <p:cNvSpPr txBox="1"/>
          <p:nvPr/>
        </p:nvSpPr>
        <p:spPr>
          <a:xfrm>
            <a:off x="442371" y="6149905"/>
            <a:ext cx="8360251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3428E"/>
                </a:solidFill>
              </a:rPr>
              <a:t>2.0 </a:t>
            </a:r>
            <a:r>
              <a:rPr lang="en-US" sz="2800" dirty="0" err="1" smtClean="0">
                <a:solidFill>
                  <a:srgbClr val="03428E"/>
                </a:solidFill>
              </a:rPr>
              <a:t>GeV</a:t>
            </a:r>
            <a:r>
              <a:rPr lang="en-US" sz="2800" dirty="0" smtClean="0">
                <a:solidFill>
                  <a:srgbClr val="03428E"/>
                </a:solidFill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</a:rPr>
              <a:t>B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800" dirty="0" smtClean="0">
                <a:solidFill>
                  <a:srgbClr val="03428E"/>
                </a:solidFill>
              </a:rPr>
              <a:t> = </a:t>
            </a:r>
            <a:r>
              <a:rPr lang="en-US" sz="2800" dirty="0" smtClean="0">
                <a:solidFill>
                  <a:schemeClr val="bg2"/>
                </a:solidFill>
              </a:rPr>
              <a:t>±</a:t>
            </a:r>
            <a:r>
              <a:rPr lang="en-US" sz="2800" dirty="0" smtClean="0">
                <a:solidFill>
                  <a:srgbClr val="03428E"/>
                </a:solidFill>
              </a:rPr>
              <a:t>1.96 </a:t>
            </a:r>
            <a:r>
              <a:rPr lang="en-US" sz="2800" dirty="0" err="1" smtClean="0">
                <a:solidFill>
                  <a:srgbClr val="03428E"/>
                </a:solidFill>
              </a:rPr>
              <a:t>mT.m</a:t>
            </a:r>
            <a:r>
              <a:rPr lang="en-US" sz="2800" dirty="0" smtClean="0">
                <a:solidFill>
                  <a:schemeClr val="bg2"/>
                </a:solidFill>
              </a:rPr>
              <a:t>, B</a:t>
            </a:r>
            <a:r>
              <a:rPr lang="en-US" sz="2800" baseline="-25000" dirty="0" smtClean="0">
                <a:solidFill>
                  <a:schemeClr val="bg2"/>
                </a:solidFill>
              </a:rPr>
              <a:t>y</a:t>
            </a:r>
            <a:r>
              <a:rPr lang="en-US" sz="2800" dirty="0" smtClean="0">
                <a:solidFill>
                  <a:schemeClr val="bg2"/>
                </a:solidFill>
              </a:rPr>
              <a:t> </a:t>
            </a:r>
            <a:r>
              <a:rPr lang="en-US" sz="2800" dirty="0">
                <a:solidFill>
                  <a:schemeClr val="bg2"/>
                </a:solidFill>
              </a:rPr>
              <a:t>= ±</a:t>
            </a:r>
            <a:r>
              <a:rPr lang="en-US" sz="2800" dirty="0" smtClean="0">
                <a:solidFill>
                  <a:schemeClr val="bg2"/>
                </a:solidFill>
              </a:rPr>
              <a:t>2.28 </a:t>
            </a:r>
            <a:r>
              <a:rPr lang="en-US" sz="2800" dirty="0" err="1" smtClean="0">
                <a:solidFill>
                  <a:schemeClr val="bg2"/>
                </a:solidFill>
              </a:rPr>
              <a:t>mT.m</a:t>
            </a:r>
            <a:r>
              <a:rPr lang="en-US" sz="2800" dirty="0" smtClean="0">
                <a:solidFill>
                  <a:schemeClr val="bg2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±</a:t>
            </a:r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 err="1">
                <a:solidFill>
                  <a:srgbClr val="FF0000"/>
                </a:solidFill>
              </a:rPr>
              <a:t>mT.m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152027" y="1260858"/>
            <a:ext cx="1876358" cy="53860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bg2"/>
                </a:solidFill>
              </a:rPr>
              <a:t>PBW</a:t>
            </a:r>
            <a:endParaRPr lang="da-DK" sz="2000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8080251" y="1808286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7911841" y="1247586"/>
            <a:ext cx="18763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smtClean="0">
                <a:solidFill>
                  <a:schemeClr val="bg2"/>
                </a:solidFill>
              </a:rPr>
              <a:t>BEW</a:t>
            </a:r>
            <a:endParaRPr lang="da-DK" sz="2000" b="1" dirty="0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8922895" y="1795014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839042" y="800692"/>
            <a:ext cx="282436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rgbClr val="FF1493"/>
                </a:solidFill>
              </a:rPr>
              <a:t>Centroid</a:t>
            </a:r>
            <a:endParaRPr lang="da-DK" sz="2400" dirty="0" smtClean="0">
              <a:solidFill>
                <a:srgbClr val="FF1493"/>
              </a:solidFill>
            </a:endParaRPr>
          </a:p>
          <a:p>
            <a:pPr algn="ctr"/>
            <a:r>
              <a:rPr lang="da-DK" sz="2400" dirty="0" smtClean="0">
                <a:solidFill>
                  <a:srgbClr val="3366FF"/>
                </a:solidFill>
              </a:rPr>
              <a:t>10 x RMS </a:t>
            </a:r>
            <a:r>
              <a:rPr lang="da-DK" sz="2400" dirty="0" err="1" smtClean="0">
                <a:solidFill>
                  <a:srgbClr val="3366FF"/>
                </a:solidFill>
              </a:rPr>
              <a:t>beamlet</a:t>
            </a:r>
            <a:endParaRPr lang="da-DK" sz="2000" dirty="0">
              <a:solidFill>
                <a:srgbClr val="3366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17444" y="1303949"/>
            <a:ext cx="201571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chemeClr val="bg2"/>
                </a:solidFill>
              </a:rPr>
              <a:t>RMs</a:t>
            </a:r>
            <a:endParaRPr lang="da-DK" sz="24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6267" y="4767312"/>
            <a:ext cx="2537274" cy="437445"/>
            <a:chOff x="946267" y="4767312"/>
            <a:chExt cx="2537274" cy="437445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44363" y="2480652"/>
            <a:ext cx="2537274" cy="437445"/>
            <a:chOff x="946267" y="4767312"/>
            <a:chExt cx="2537274" cy="437445"/>
          </a:xfrm>
        </p:grpSpPr>
        <p:sp>
          <p:nvSpPr>
            <p:cNvPr id="43" name="Rectangle 4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50" name="Rounded Rectangle 49"/>
          <p:cNvSpPr/>
          <p:nvPr/>
        </p:nvSpPr>
        <p:spPr>
          <a:xfrm>
            <a:off x="2555321" y="1802796"/>
            <a:ext cx="746680" cy="4081538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451625" y="3986697"/>
            <a:ext cx="736099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srgbClr val="FF0000"/>
                </a:solidFill>
              </a:rPr>
              <a:t>CO</a:t>
            </a:r>
            <a:endParaRPr lang="da-D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3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3428E"/>
                </a:solidFill>
              </a:rPr>
              <a:t>Raster Pattern</a:t>
            </a:r>
            <a:endParaRPr lang="en-US" dirty="0">
              <a:solidFill>
                <a:srgbClr val="03428E"/>
              </a:solidFill>
            </a:endParaRPr>
          </a:p>
        </p:txBody>
      </p:sp>
      <p:pic>
        <p:nvPicPr>
          <p:cNvPr id="7" name="raster_mech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3" y="2468613"/>
            <a:ext cx="4396210" cy="2840296"/>
          </a:xfrm>
        </p:spPr>
      </p:pic>
      <p:pic>
        <p:nvPicPr>
          <p:cNvPr id="6" name="raster_anim_path.gif" descr="/Users/heine/Dropbox/rasterAPT/scans/raster_anim_path.gif"/>
          <p:cNvPicPr>
            <a:picLocks noGrp="1" noChangeAspect="1"/>
          </p:cNvPicPr>
          <p:nvPr>
            <p:ph sz="half" idx="2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5" b="-3205"/>
          <a:stretch>
            <a:fillRect/>
          </a:stretch>
        </p:blipFill>
        <p:spPr>
          <a:xfrm>
            <a:off x="4461653" y="1578111"/>
            <a:ext cx="4704008" cy="500556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26</a:t>
            </a:fld>
            <a:endParaRPr lang="da-DK"/>
          </a:p>
        </p:txBody>
      </p:sp>
      <p:sp>
        <p:nvSpPr>
          <p:cNvPr id="3" name="TextBox 2"/>
          <p:cNvSpPr txBox="1"/>
          <p:nvPr/>
        </p:nvSpPr>
        <p:spPr>
          <a:xfrm rot="16200000">
            <a:off x="3591615" y="4854309"/>
            <a:ext cx="173509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</a:rPr>
              <a:t>x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solidFill>
                  <a:srgbClr val="FF0000"/>
                </a:solidFill>
              </a:rPr>
              <a:t>y</a:t>
            </a:r>
            <a:r>
              <a:rPr lang="en-US" sz="2000" dirty="0" smtClean="0">
                <a:solidFill>
                  <a:schemeClr val="bg2"/>
                </a:solidFill>
              </a:rPr>
              <a:t> [</a:t>
            </a:r>
            <a:r>
              <a:rPr lang="en-US" sz="2000" dirty="0" err="1" smtClean="0">
                <a:solidFill>
                  <a:schemeClr val="bg2"/>
                </a:solidFill>
              </a:rPr>
              <a:t>arb</a:t>
            </a:r>
            <a:r>
              <a:rPr lang="en-US" sz="2000" dirty="0" smtClean="0">
                <a:solidFill>
                  <a:schemeClr val="bg2"/>
                </a:solidFill>
              </a:rPr>
              <a:t>. units]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5485" y="5964688"/>
            <a:ext cx="3882008" cy="52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One pattern cycle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0273" y="1496159"/>
            <a:ext cx="226211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smtClean="0">
                <a:solidFill>
                  <a:schemeClr val="bg2"/>
                </a:solidFill>
              </a:rPr>
              <a:t>f</a:t>
            </a:r>
            <a:r>
              <a:rPr lang="da-DK" baseline="-25000" dirty="0" smtClean="0">
                <a:solidFill>
                  <a:schemeClr val="bg2"/>
                </a:solidFill>
              </a:rPr>
              <a:t>y </a:t>
            </a:r>
            <a:r>
              <a:rPr lang="da-DK" dirty="0" smtClean="0">
                <a:solidFill>
                  <a:schemeClr val="bg2"/>
                </a:solidFill>
              </a:rPr>
              <a:t>/ f</a:t>
            </a:r>
            <a:r>
              <a:rPr lang="da-DK" baseline="-25000" dirty="0" smtClean="0">
                <a:solidFill>
                  <a:schemeClr val="bg2"/>
                </a:solidFill>
              </a:rPr>
              <a:t>x</a:t>
            </a:r>
            <a:r>
              <a:rPr lang="da-DK" dirty="0" smtClean="0">
                <a:solidFill>
                  <a:schemeClr val="bg2"/>
                </a:solidFill>
              </a:rPr>
              <a:t> = 5:4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4341981" y="4223975"/>
            <a:ext cx="4475512" cy="23851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err="1" smtClean="0"/>
              <a:t>f</a:t>
            </a:r>
            <a:r>
              <a:rPr lang="en-US" sz="2800" baseline="-25000" dirty="0" err="1" smtClean="0"/>
              <a:t>w</a:t>
            </a:r>
            <a:r>
              <a:rPr lang="en-US" sz="2800" dirty="0" smtClean="0"/>
              <a:t> ~ </a:t>
            </a:r>
            <a:r>
              <a:rPr lang="en-US" sz="2800" dirty="0" smtClean="0">
                <a:solidFill>
                  <a:srgbClr val="FF0000"/>
                </a:solidFill>
              </a:rPr>
              <a:t>40 kHz, </a:t>
            </a:r>
            <a:r>
              <a:rPr lang="en-US" sz="2800" dirty="0" err="1" smtClean="0">
                <a:solidFill>
                  <a:srgbClr val="FF0000"/>
                </a:solidFill>
              </a:rPr>
              <a:t>T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p</a:t>
            </a:r>
            <a:r>
              <a:rPr lang="en-US" sz="2800" baseline="-25000" dirty="0" smtClean="0">
                <a:solidFill>
                  <a:srgbClr val="FF0000"/>
                </a:solidFill>
              </a:rPr>
              <a:t>-p</a:t>
            </a:r>
            <a:r>
              <a:rPr lang="en-US" sz="2800" dirty="0" smtClean="0">
                <a:solidFill>
                  <a:srgbClr val="FF0000"/>
                </a:solidFill>
              </a:rPr>
              <a:t> = 12.5 us </a:t>
            </a:r>
            <a:r>
              <a:rPr lang="en-US" sz="2800" dirty="0" smtClean="0"/>
              <a:t>(w = </a:t>
            </a:r>
            <a:r>
              <a:rPr lang="en-US" sz="2800" dirty="0" err="1" smtClean="0"/>
              <a:t>x,y</a:t>
            </a:r>
            <a:r>
              <a:rPr lang="en-US" sz="28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3523" y="5752359"/>
            <a:ext cx="5970477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Max(∆x) ~ </a:t>
            </a:r>
            <a:r>
              <a:rPr lang="en-US" sz="2400" dirty="0" smtClean="0">
                <a:solidFill>
                  <a:srgbClr val="FF0000"/>
                </a:solidFill>
              </a:rPr>
              <a:t>90 mm</a:t>
            </a:r>
            <a:r>
              <a:rPr lang="en-US" sz="2400" dirty="0" smtClean="0">
                <a:solidFill>
                  <a:schemeClr val="bg2"/>
                </a:solidFill>
              </a:rPr>
              <a:t>, max(∆y) = </a:t>
            </a:r>
            <a:r>
              <a:rPr lang="en-US" sz="2400" dirty="0" smtClean="0">
                <a:solidFill>
                  <a:srgbClr val="FF0000"/>
                </a:solidFill>
              </a:rPr>
              <a:t>16 mm</a:t>
            </a:r>
            <a:r>
              <a:rPr lang="en-US" sz="2400" dirty="0" smtClean="0">
                <a:solidFill>
                  <a:schemeClr val="bg2"/>
                </a:solidFill>
              </a:rPr>
              <a:t>,</a:t>
            </a:r>
          </a:p>
          <a:p>
            <a:r>
              <a:rPr lang="en-US" sz="2400" dirty="0" smtClean="0">
                <a:solidFill>
                  <a:schemeClr val="bg2"/>
                </a:solidFill>
              </a:rPr>
              <a:t>RMS(x-∆x) = </a:t>
            </a:r>
            <a:r>
              <a:rPr lang="en-US" sz="2400" dirty="0" smtClean="0">
                <a:solidFill>
                  <a:srgbClr val="FF0000"/>
                </a:solidFill>
              </a:rPr>
              <a:t>12.6 mm</a:t>
            </a:r>
            <a:r>
              <a:rPr lang="en-US" sz="2400" dirty="0" smtClean="0">
                <a:solidFill>
                  <a:schemeClr val="bg2"/>
                </a:solidFill>
              </a:rPr>
              <a:t>, </a:t>
            </a:r>
            <a:r>
              <a:rPr lang="en-US" sz="2400" dirty="0">
                <a:solidFill>
                  <a:schemeClr val="bg2"/>
                </a:solidFill>
              </a:rPr>
              <a:t>RMS</a:t>
            </a:r>
            <a:r>
              <a:rPr lang="en-US" sz="2400" dirty="0" smtClean="0">
                <a:solidFill>
                  <a:schemeClr val="bg2"/>
                </a:solidFill>
              </a:rPr>
              <a:t>(y-∆y) </a:t>
            </a:r>
            <a:r>
              <a:rPr lang="en-US" sz="2400" dirty="0">
                <a:solidFill>
                  <a:schemeClr val="bg2"/>
                </a:solidFill>
              </a:rPr>
              <a:t>= </a:t>
            </a:r>
            <a:r>
              <a:rPr lang="en-US" sz="2400" dirty="0" smtClean="0">
                <a:solidFill>
                  <a:srgbClr val="FF0000"/>
                </a:solidFill>
              </a:rPr>
              <a:t>6.3 mm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" name="Content Placeholder 8" descr="apt_rm_photo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t="8729" r="18640" b="5076"/>
          <a:stretch/>
        </p:blipFill>
        <p:spPr bwMode="auto">
          <a:xfrm flipH="1">
            <a:off x="153303" y="5308038"/>
            <a:ext cx="1549849" cy="142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556560" y="3881147"/>
            <a:ext cx="1" cy="1384085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4637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27</a:t>
            </a:fld>
            <a:endParaRPr lang="da-D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4" y="1529612"/>
            <a:ext cx="9014556" cy="5065035"/>
          </a:xfrm>
        </p:spPr>
      </p:pic>
      <p:cxnSp>
        <p:nvCxnSpPr>
          <p:cNvPr id="9" name="Straight Arrow Connector 8"/>
          <p:cNvCxnSpPr/>
          <p:nvPr/>
        </p:nvCxnSpPr>
        <p:spPr bwMode="auto">
          <a:xfrm>
            <a:off x="6854680" y="1598706"/>
            <a:ext cx="0" cy="1006869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670164" y="1060413"/>
            <a:ext cx="23532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chemeClr val="bg2"/>
                </a:solidFill>
              </a:rPr>
              <a:t>Waist</a:t>
            </a:r>
            <a:endParaRPr lang="da-DK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2994" y="6286269"/>
            <a:ext cx="209490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Outdated optics!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0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28</a:t>
            </a:fld>
            <a:endParaRPr lang="da-DK" dirty="0"/>
          </a:p>
        </p:txBody>
      </p:sp>
      <p:pic>
        <p:nvPicPr>
          <p:cNvPr id="7" name="Content Placeholder 6" descr="out_octu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5" r="-3765"/>
          <a:stretch>
            <a:fillRect/>
          </a:stretch>
        </p:blipFill>
        <p:spPr>
          <a:xfrm>
            <a:off x="-190321" y="1529612"/>
            <a:ext cx="9693366" cy="5065035"/>
          </a:xfrm>
        </p:spPr>
      </p:pic>
      <p:sp>
        <p:nvSpPr>
          <p:cNvPr id="8" name="TextBox 7"/>
          <p:cNvSpPr txBox="1"/>
          <p:nvPr/>
        </p:nvSpPr>
        <p:spPr>
          <a:xfrm>
            <a:off x="981316" y="3333408"/>
            <a:ext cx="4145876" cy="54886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Focusing = (Lin. – non-</a:t>
            </a:r>
            <a:r>
              <a:rPr lang="en-US" sz="2800" dirty="0" err="1" smtClean="0"/>
              <a:t>lin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137512" y="1598706"/>
            <a:ext cx="0" cy="1006869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952996" y="1060413"/>
            <a:ext cx="23532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 err="1" smtClean="0">
                <a:solidFill>
                  <a:schemeClr val="bg2"/>
                </a:solidFill>
              </a:rPr>
              <a:t>Waist</a:t>
            </a:r>
            <a:endParaRPr lang="da-DK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8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Collimator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B5BE5-5DDD-4AAD-AA96-06E856BFD8D5}" type="slidenum">
              <a:rPr lang="da-DK" smtClean="0"/>
              <a:pPr>
                <a:defRPr/>
              </a:pPr>
              <a:t>29</a:t>
            </a:fld>
            <a:endParaRPr lang="da-DK"/>
          </a:p>
        </p:txBody>
      </p:sp>
      <p:pic>
        <p:nvPicPr>
          <p:cNvPr id="9" name="Picture 8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292"/>
            <a:ext cx="9144000" cy="5029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5425313" y="2871591"/>
            <a:ext cx="1076780" cy="1021625"/>
          </a:xfrm>
          <a:prstGeom prst="ellips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4464" y="5136117"/>
            <a:ext cx="8405531" cy="2923005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400" dirty="0" smtClean="0"/>
              <a:t>Extreme halo &amp; errant beams (larger gap)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Location: Upstream of PBW, target, etc.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</a:p>
          <a:p>
            <a:endParaRPr lang="en-US" sz="2400" dirty="0" smtClean="0"/>
          </a:p>
          <a:p>
            <a:r>
              <a:rPr lang="en-US" sz="2400" dirty="0" smtClean="0"/>
              <a:t>Errant beams now even more interesting to study</a:t>
            </a:r>
          </a:p>
        </p:txBody>
      </p:sp>
    </p:spTree>
    <p:extLst>
      <p:ext uri="{BB962C8B-B14F-4D97-AF65-F5344CB8AC3E}">
        <p14:creationId xmlns:p14="http://schemas.microsoft.com/office/powerpoint/2010/main" val="103474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 HEBT Collimators: Strategy?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 ring, straight to target</a:t>
            </a:r>
          </a:p>
          <a:p>
            <a:pPr lvl="1"/>
            <a:r>
              <a:rPr lang="en-US" dirty="0"/>
              <a:t>No build-up of errors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Collimation efficiency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Phase </a:t>
            </a:r>
            <a:r>
              <a:rPr lang="en-US" dirty="0">
                <a:solidFill>
                  <a:srgbClr val="FF0000"/>
                </a:solidFill>
              </a:rPr>
              <a:t>coverage?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Single-stage</a:t>
            </a:r>
          </a:p>
          <a:p>
            <a:endParaRPr lang="en-US" dirty="0"/>
          </a:p>
          <a:p>
            <a:r>
              <a:rPr lang="en-US" dirty="0"/>
              <a:t>Only 2 </a:t>
            </a:r>
            <a:r>
              <a:rPr lang="en-US" dirty="0" smtClean="0"/>
              <a:t>bends (V)</a:t>
            </a:r>
            <a:endParaRPr lang="en-US" dirty="0"/>
          </a:p>
          <a:p>
            <a:pPr lvl="1"/>
            <a:r>
              <a:rPr lang="en-US" i="1" dirty="0" err="1"/>
              <a:t>D</a:t>
            </a:r>
            <a:r>
              <a:rPr lang="en-US" i="1" baseline="-25000" dirty="0" err="1"/>
              <a:t>y</a:t>
            </a:r>
            <a:r>
              <a:rPr lang="en-US" dirty="0"/>
              <a:t> &lt; 0.9 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Movable collimators:</a:t>
            </a:r>
          </a:p>
          <a:p>
            <a:r>
              <a:rPr lang="en-US" dirty="0" smtClean="0"/>
              <a:t>βcollimation</a:t>
            </a:r>
          </a:p>
          <a:p>
            <a:pPr marL="174625" lvl="1" indent="-174625">
              <a:lnSpc>
                <a:spcPts val="2100"/>
              </a:lnSpc>
            </a:pPr>
            <a:r>
              <a:rPr lang="en-US" dirty="0"/>
              <a:t>No </a:t>
            </a:r>
            <a:r>
              <a:rPr lang="en-US" i="1" dirty="0"/>
              <a:t>p</a:t>
            </a:r>
            <a:r>
              <a:rPr lang="en-US" dirty="0"/>
              <a:t> collimation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Fixed collimator</a:t>
            </a:r>
          </a:p>
          <a:p>
            <a:r>
              <a:rPr lang="en-US" dirty="0" smtClean="0"/>
              <a:t>Mask target, etc.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3</a:t>
            </a:fld>
            <a:endParaRPr lang="da-DK" dirty="0"/>
          </a:p>
        </p:txBody>
      </p:sp>
      <p:sp>
        <p:nvSpPr>
          <p:cNvPr id="6" name="TextBox 5"/>
          <p:cNvSpPr txBox="1"/>
          <p:nvPr/>
        </p:nvSpPr>
        <p:spPr>
          <a:xfrm>
            <a:off x="2595626" y="4968605"/>
            <a:ext cx="3795436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Many recent changes…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ut_raster21_-30MeVinp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9"/>
          <a:stretch/>
        </p:blipFill>
        <p:spPr>
          <a:xfrm>
            <a:off x="0" y="1483966"/>
            <a:ext cx="9144000" cy="3148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Errors &amp; Acceptance?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30</a:t>
            </a:fld>
            <a:endParaRPr lang="da-DK"/>
          </a:p>
        </p:txBody>
      </p:sp>
      <p:grpSp>
        <p:nvGrpSpPr>
          <p:cNvPr id="8" name="Group 7"/>
          <p:cNvGrpSpPr/>
          <p:nvPr/>
        </p:nvGrpSpPr>
        <p:grpSpPr>
          <a:xfrm>
            <a:off x="1546147" y="1372377"/>
            <a:ext cx="2076038" cy="2824025"/>
            <a:chOff x="1546147" y="1372377"/>
            <a:chExt cx="2076038" cy="2824025"/>
          </a:xfrm>
        </p:grpSpPr>
        <p:sp>
          <p:nvSpPr>
            <p:cNvPr id="6" name="Rounded Rectangle 5"/>
            <p:cNvSpPr/>
            <p:nvPr/>
          </p:nvSpPr>
          <p:spPr>
            <a:xfrm>
              <a:off x="1546147" y="1573851"/>
              <a:ext cx="2076038" cy="2622551"/>
            </a:xfrm>
            <a:prstGeom prst="roundRect">
              <a:avLst>
                <a:gd name="adj" fmla="val 0"/>
              </a:avLst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99195" y="1372377"/>
              <a:ext cx="707112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ACH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49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31</a:t>
            </a:fld>
            <a:endParaRPr lang="da-DK"/>
          </a:p>
        </p:txBody>
      </p:sp>
      <p:pic>
        <p:nvPicPr>
          <p:cNvPr id="4" name="Picture 3" descr="out_bew_de_dep_ras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627"/>
            <a:ext cx="9144000" cy="52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Raster26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32</a:t>
            </a:fld>
            <a:endParaRPr lang="da-DK"/>
          </a:p>
        </p:txBody>
      </p:sp>
      <p:pic>
        <p:nvPicPr>
          <p:cNvPr id="6" name="Picture 5" descr="out_bew_de_dep_ras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627"/>
            <a:ext cx="9144000" cy="52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ut_bew_de_dep_ras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627"/>
            <a:ext cx="9144000" cy="5251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Raster27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47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3284093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Fixed Target Collimator: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3934995"/>
            <a:ext cx="4040188" cy="2923005"/>
          </a:xfrm>
        </p:spPr>
        <p:txBody>
          <a:bodyPr/>
          <a:lstStyle/>
          <a:p>
            <a:r>
              <a:rPr lang="en-US" strike="sngStrike" dirty="0" smtClean="0"/>
              <a:t>Halo &amp; over</a:t>
            </a:r>
            <a:r>
              <a:rPr lang="en-US" strike="sngStrike" dirty="0"/>
              <a:t>-focused </a:t>
            </a:r>
            <a:r>
              <a:rPr lang="en-US" strike="sngStrike" dirty="0" smtClean="0"/>
              <a:t>particles</a:t>
            </a:r>
          </a:p>
          <a:p>
            <a:endParaRPr lang="en-US" dirty="0"/>
          </a:p>
          <a:p>
            <a:r>
              <a:rPr lang="en-US" dirty="0" smtClean="0"/>
              <a:t>Errant beams?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Location: Upstream of PBW, target, etc.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3284093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Movable </a:t>
            </a:r>
            <a:r>
              <a:rPr lang="en-US" dirty="0">
                <a:solidFill>
                  <a:srgbClr val="FF0000"/>
                </a:solidFill>
              </a:rPr>
              <a:t>Collimators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3934995"/>
            <a:ext cx="4041775" cy="2923005"/>
          </a:xfrm>
        </p:spPr>
        <p:txBody>
          <a:bodyPr/>
          <a:lstStyle/>
          <a:p>
            <a:r>
              <a:rPr lang="en-US" dirty="0" smtClean="0"/>
              <a:t>Uncontrollable </a:t>
            </a:r>
            <a:r>
              <a:rPr lang="en-US" dirty="0"/>
              <a:t>losses in </a:t>
            </a:r>
            <a:r>
              <a:rPr lang="en-US" dirty="0" smtClean="0"/>
              <a:t>HEBT, </a:t>
            </a:r>
            <a:r>
              <a:rPr lang="en-US" b="1" dirty="0" smtClean="0">
                <a:solidFill>
                  <a:srgbClr val="FF0000"/>
                </a:solidFill>
              </a:rPr>
              <a:t>12 kW / 12 jaws?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Protect downstream aperture restrictions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Handle and measure unforeseen halo?</a:t>
            </a:r>
          </a:p>
          <a:p>
            <a:endParaRPr lang="en-US" dirty="0"/>
          </a:p>
          <a:p>
            <a:r>
              <a:rPr lang="en-US" dirty="0" smtClean="0"/>
              <a:t>Location: UHB (</a:t>
            </a:r>
            <a:r>
              <a:rPr lang="en-US" dirty="0" err="1" smtClean="0"/>
              <a:t>DgLg</a:t>
            </a:r>
            <a:r>
              <a:rPr lang="en-US" dirty="0" smtClean="0"/>
              <a:t>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34</a:t>
            </a:fld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1" y="1364094"/>
            <a:ext cx="2956250" cy="22591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39506" y="980054"/>
            <a:ext cx="4842518" cy="2555677"/>
            <a:chOff x="4139506" y="980054"/>
            <a:chExt cx="4842518" cy="2555677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7721347" y="2482172"/>
              <a:ext cx="1260677" cy="289"/>
            </a:xfrm>
            <a:prstGeom prst="line">
              <a:avLst/>
            </a:prstGeom>
            <a:solidFill>
              <a:schemeClr val="accent2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grpSp>
          <p:nvGrpSpPr>
            <p:cNvPr id="17" name="Group 16"/>
            <p:cNvGrpSpPr/>
            <p:nvPr/>
          </p:nvGrpSpPr>
          <p:grpSpPr>
            <a:xfrm>
              <a:off x="4139506" y="1422973"/>
              <a:ext cx="4438936" cy="2112758"/>
              <a:chOff x="4139506" y="1422973"/>
              <a:chExt cx="4438936" cy="211275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465" y="1424097"/>
                <a:ext cx="1719977" cy="211163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8985" y="1422973"/>
                <a:ext cx="1719977" cy="211163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506" y="1424097"/>
                <a:ext cx="1719977" cy="2111634"/>
              </a:xfrm>
              <a:prstGeom prst="rect">
                <a:avLst/>
              </a:prstGeom>
            </p:spPr>
          </p:pic>
        </p:grpSp>
        <p:cxnSp>
          <p:nvCxnSpPr>
            <p:cNvPr id="26" name="Straight Arrow Connector 25"/>
            <p:cNvCxnSpPr/>
            <p:nvPr/>
          </p:nvCxnSpPr>
          <p:spPr bwMode="auto">
            <a:xfrm>
              <a:off x="6293696" y="1537048"/>
              <a:ext cx="1415896" cy="0"/>
            </a:xfrm>
            <a:prstGeom prst="straightConnector1">
              <a:avLst/>
            </a:prstGeom>
            <a:solidFill>
              <a:schemeClr val="accent2"/>
            </a:solidFill>
            <a:ln w="28575" cap="flat" cmpd="sng" algn="ctr">
              <a:solidFill>
                <a:srgbClr val="03428E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6273318" y="980054"/>
              <a:ext cx="1426830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</a:rPr>
                <a:t>μ</a:t>
              </a:r>
              <a:r>
                <a:rPr lang="en-US" sz="2400" b="1" baseline="-25000" dirty="0" err="1">
                  <a:solidFill>
                    <a:srgbClr val="FF0000"/>
                  </a:solidFill>
                </a:rPr>
                <a:t>x,y</a:t>
              </a:r>
              <a:r>
                <a:rPr lang="en-US" sz="2400" b="1" dirty="0">
                  <a:solidFill>
                    <a:srgbClr val="FF0000"/>
                  </a:solidFill>
                </a:rPr>
                <a:t> =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60</a:t>
              </a:r>
              <a:r>
                <a:rPr lang="en-US" sz="2400" b="1" dirty="0">
                  <a:solidFill>
                    <a:srgbClr val="FF0000"/>
                  </a:solidFill>
                </a:rPr>
                <a:t>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40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873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max</a:t>
            </a:r>
            <a:r>
              <a:rPr lang="en-US" dirty="0" smtClean="0"/>
              <a:t> @ BEW vs. PBW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9543513"/>
              </p:ext>
            </p:extLst>
          </p:nvPr>
        </p:nvGraphicFramePr>
        <p:xfrm>
          <a:off x="4645025" y="1773238"/>
          <a:ext cx="4135440" cy="398271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53020"/>
                <a:gridCol w="914700"/>
                <a:gridCol w="1033860"/>
                <a:gridCol w="1033860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Unit \ Location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PBW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BEW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amp. 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55.42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chemeClr val="bg2"/>
                          </a:solidFill>
                          <a:effectLst/>
                        </a:rPr>
                        <a:t>70.00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amp. 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12.67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3428E"/>
                          </a:solidFill>
                          <a:effectLst/>
                        </a:rPr>
                        <a:t>16.00</a:t>
                      </a:r>
                      <a:endParaRPr lang="en-US" sz="1400" b="1" i="0" u="none" strike="noStrike" dirty="0">
                        <a:solidFill>
                          <a:srgbClr val="03428E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 (x)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10.00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12.64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 (y)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3428E"/>
                          </a:solidFill>
                          <a:effectLst/>
                          <a:latin typeface="+mn-lt"/>
                        </a:rPr>
                        <a:t>5.00</a:t>
                      </a:r>
                      <a:endParaRPr lang="en-US" sz="1400" b="1" i="0" u="none" strike="noStrike" dirty="0">
                        <a:solidFill>
                          <a:srgbClr val="03428E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6.32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(x)*</a:t>
                      </a:r>
                      <a:r>
                        <a:rPr lang="en-US" sz="1400" u="none" strike="noStrike" dirty="0" err="1">
                          <a:effectLst/>
                        </a:rPr>
                        <a:t>rms</a:t>
                      </a:r>
                      <a:r>
                        <a:rPr lang="en-US" sz="1400" u="none" strike="noStrike" dirty="0">
                          <a:effectLst/>
                        </a:rPr>
                        <a:t>(y)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mm^2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3428E"/>
                          </a:solidFill>
                          <a:effectLst/>
                          <a:latin typeface="+mn-lt"/>
                        </a:rPr>
                        <a:t>50.0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79.9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Jmax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err="1">
                          <a:effectLst/>
                        </a:rPr>
                        <a:t>uA</a:t>
                      </a:r>
                      <a:r>
                        <a:rPr lang="en-US" sz="1400" u="none" strike="noStrike" dirty="0">
                          <a:effectLst/>
                        </a:rPr>
                        <a:t>/cm^2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</a:rPr>
                        <a:t>88.2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55.6</a:t>
                      </a:r>
                      <a:endParaRPr lang="en-US" sz="1400" b="1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160x60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2.40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180x64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0.07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Outside 180x62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36</a:t>
            </a:fld>
            <a:endParaRPr lang="da-DK"/>
          </a:p>
        </p:txBody>
      </p:sp>
      <p:sp>
        <p:nvSpPr>
          <p:cNvPr id="6" name="TextBox 5"/>
          <p:cNvSpPr txBox="1"/>
          <p:nvPr/>
        </p:nvSpPr>
        <p:spPr>
          <a:xfrm>
            <a:off x="936051" y="6153719"/>
            <a:ext cx="71381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Geometry: |</a:t>
            </a:r>
            <a:r>
              <a:rPr lang="en-US" sz="2400" dirty="0">
                <a:solidFill>
                  <a:schemeClr val="bg2"/>
                </a:solidFill>
              </a:rPr>
              <a:t>CO &lt;-&gt; BEW</a:t>
            </a:r>
            <a:r>
              <a:rPr lang="en-US" sz="2400" dirty="0" smtClean="0">
                <a:solidFill>
                  <a:schemeClr val="bg2"/>
                </a:solidFill>
              </a:rPr>
              <a:t>| / |</a:t>
            </a:r>
            <a:r>
              <a:rPr lang="en-US" sz="2400" dirty="0">
                <a:solidFill>
                  <a:schemeClr val="bg2"/>
                </a:solidFill>
              </a:rPr>
              <a:t>CO &lt;-&gt; PBW</a:t>
            </a:r>
            <a:r>
              <a:rPr lang="en-US" sz="2400" dirty="0" smtClean="0">
                <a:solidFill>
                  <a:schemeClr val="bg2"/>
                </a:solidFill>
              </a:rPr>
              <a:t>| = </a:t>
            </a:r>
            <a:r>
              <a:rPr lang="en-US" sz="2400" dirty="0" smtClean="0">
                <a:solidFill>
                  <a:srgbClr val="008000"/>
                </a:solidFill>
              </a:rPr>
              <a:t>1.263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" y="1546246"/>
            <a:ext cx="4518418" cy="43626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81" y="1546783"/>
            <a:ext cx="4518418" cy="43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2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B5BE5-5DDD-4AAD-AA96-06E856BFD8D5}" type="slidenum">
              <a:rPr lang="da-DK" smtClean="0"/>
              <a:pPr>
                <a:defRPr/>
              </a:pPr>
              <a:t>37</a:t>
            </a:fld>
            <a:endParaRPr lang="da-DK"/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43" b="-12943"/>
          <a:stretch>
            <a:fillRect/>
          </a:stretch>
        </p:blipFill>
        <p:spPr bwMode="auto">
          <a:xfrm>
            <a:off x="1007755" y="82836"/>
            <a:ext cx="7266163" cy="710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553901" y="3285768"/>
            <a:ext cx="4169069" cy="79199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3751" y="1449595"/>
            <a:ext cx="3597249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Dummy footprint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4786" y="6160193"/>
            <a:ext cx="485668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264" y="1289932"/>
            <a:ext cx="453970" cy="5693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20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black absorbers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775" y="1838820"/>
            <a:ext cx="4133849" cy="4269386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5025" y="1838000"/>
            <a:ext cx="4135437" cy="427102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108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Aperture – RMs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39</a:t>
            </a:fld>
            <a:endParaRPr lang="da-DK" dirty="0"/>
          </a:p>
        </p:txBody>
      </p:sp>
      <p:pic>
        <p:nvPicPr>
          <p:cNvPr id="7" name="Content Placeholder 6" descr="out_envelope_raster25_noras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r="-2653"/>
          <a:stretch>
            <a:fillRect/>
          </a:stretch>
        </p:blipFill>
        <p:spPr/>
      </p:pic>
      <p:grpSp>
        <p:nvGrpSpPr>
          <p:cNvPr id="34" name="Group 33"/>
          <p:cNvGrpSpPr/>
          <p:nvPr/>
        </p:nvGrpSpPr>
        <p:grpSpPr>
          <a:xfrm>
            <a:off x="1352877" y="989308"/>
            <a:ext cx="7808910" cy="4461421"/>
            <a:chOff x="1352877" y="989308"/>
            <a:chExt cx="7808910" cy="4461421"/>
          </a:xfrm>
        </p:grpSpPr>
        <p:grpSp>
          <p:nvGrpSpPr>
            <p:cNvPr id="18" name="Group 17"/>
            <p:cNvGrpSpPr/>
            <p:nvPr/>
          </p:nvGrpSpPr>
          <p:grpSpPr>
            <a:xfrm>
              <a:off x="1352877" y="4922379"/>
              <a:ext cx="5328680" cy="528350"/>
              <a:chOff x="1352877" y="4922379"/>
              <a:chExt cx="5328680" cy="52835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H="1">
                <a:off x="1352877" y="5025300"/>
                <a:ext cx="5328680" cy="0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3386521" y="4922379"/>
                <a:ext cx="1337278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Ø100 mm</a:t>
                </a:r>
                <a:endParaRPr lang="en-US" sz="2000" dirty="0">
                  <a:solidFill>
                    <a:srgbClr val="03428E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778387" y="4917821"/>
              <a:ext cx="1337278" cy="528350"/>
              <a:chOff x="6778387" y="4917821"/>
              <a:chExt cx="1337278" cy="528350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778387" y="4917821"/>
                <a:ext cx="1337278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Ø120 mm</a:t>
                </a:r>
                <a:endParaRPr lang="en-US" sz="20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7110054" y="5025836"/>
                <a:ext cx="696061" cy="0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3714064" y="2606254"/>
              <a:ext cx="2936118" cy="1974070"/>
              <a:chOff x="3714064" y="2606254"/>
              <a:chExt cx="2936118" cy="197407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714064" y="2606254"/>
                <a:ext cx="2670950" cy="990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Dipoles:</a:t>
                </a:r>
              </a:p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H x V = 50 x 100 mm</a:t>
                </a:r>
                <a:r>
                  <a:rPr lang="en-US" sz="2000" baseline="30000" dirty="0" smtClean="0">
                    <a:solidFill>
                      <a:srgbClr val="03428E"/>
                    </a:solidFill>
                  </a:rPr>
                  <a:t>2</a:t>
                </a:r>
                <a:endParaRPr lang="en-US" sz="2000" baseline="300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13" name="Straight Arrow Connector 12"/>
              <p:cNvCxnSpPr>
                <a:stCxn id="12" idx="2"/>
              </p:cNvCxnSpPr>
              <p:nvPr/>
            </p:nvCxnSpPr>
            <p:spPr>
              <a:xfrm>
                <a:off x="5049539" y="3596269"/>
                <a:ext cx="1600643" cy="984055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7064573" y="989308"/>
              <a:ext cx="2097214" cy="3058508"/>
              <a:chOff x="6950405" y="889425"/>
              <a:chExt cx="2097214" cy="3058508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H="1">
                <a:off x="7987056" y="1897766"/>
                <a:ext cx="4578" cy="2050167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950405" y="889425"/>
                <a:ext cx="2097214" cy="990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Final drift - </a:t>
                </a:r>
              </a:p>
              <a:p>
                <a:pPr algn="ctr"/>
                <a:r>
                  <a:rPr lang="en-US" sz="2000" dirty="0" smtClean="0">
                    <a:solidFill>
                      <a:srgbClr val="FF0000"/>
                    </a:solidFill>
                  </a:rPr>
                  <a:t>400 x 200 mm</a:t>
                </a:r>
                <a:r>
                  <a:rPr lang="en-US" sz="2000" baseline="30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?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072198" y="1431647"/>
              <a:ext cx="2391418" cy="2221197"/>
              <a:chOff x="5072198" y="1431647"/>
              <a:chExt cx="2391418" cy="2221197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072198" y="1431647"/>
                <a:ext cx="2000523" cy="990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Raster magnets:</a:t>
                </a:r>
              </a:p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Ø80 mm</a:t>
                </a:r>
                <a:endParaRPr lang="en-US" sz="20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26" name="Straight Arrow Connector 25"/>
              <p:cNvCxnSpPr>
                <a:stCxn id="25" idx="2"/>
              </p:cNvCxnSpPr>
              <p:nvPr/>
            </p:nvCxnSpPr>
            <p:spPr>
              <a:xfrm>
                <a:off x="6072460" y="2421662"/>
                <a:ext cx="1391156" cy="1231182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/>
          <p:cNvSpPr txBox="1"/>
          <p:nvPr/>
        </p:nvSpPr>
        <p:spPr>
          <a:xfrm>
            <a:off x="1056037" y="6149905"/>
            <a:ext cx="702779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To be followed up by error studies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29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Movable Collimator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595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Aperture</a:t>
            </a:r>
            <a:r>
              <a:rPr lang="en-US" dirty="0"/>
              <a:t> – RMs </a:t>
            </a:r>
            <a:r>
              <a:rPr lang="en-US" dirty="0" smtClean="0"/>
              <a:t>@ 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40</a:t>
            </a:fld>
            <a:endParaRPr lang="da-DK" dirty="0"/>
          </a:p>
        </p:txBody>
      </p:sp>
      <p:pic>
        <p:nvPicPr>
          <p:cNvPr id="5" name="Content Placeholder 4" descr="out_envelope_raster2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3" r="-2653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056037" y="6149905"/>
            <a:ext cx="702779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To be followed up by error studies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52877" y="989308"/>
            <a:ext cx="7808910" cy="4461421"/>
            <a:chOff x="1352877" y="989308"/>
            <a:chExt cx="7808910" cy="4461421"/>
          </a:xfrm>
        </p:grpSpPr>
        <p:grpSp>
          <p:nvGrpSpPr>
            <p:cNvPr id="21" name="Group 20"/>
            <p:cNvGrpSpPr/>
            <p:nvPr/>
          </p:nvGrpSpPr>
          <p:grpSpPr>
            <a:xfrm>
              <a:off x="1352877" y="4922379"/>
              <a:ext cx="5328680" cy="528350"/>
              <a:chOff x="1352877" y="4922379"/>
              <a:chExt cx="5328680" cy="528350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H="1">
                <a:off x="1352877" y="5025300"/>
                <a:ext cx="5328680" cy="0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3386521" y="4922379"/>
                <a:ext cx="1337278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Ø100 mm</a:t>
                </a:r>
                <a:endParaRPr lang="en-US" sz="2000" dirty="0">
                  <a:solidFill>
                    <a:srgbClr val="03428E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778387" y="4917821"/>
              <a:ext cx="1337278" cy="528350"/>
              <a:chOff x="6778387" y="4917821"/>
              <a:chExt cx="1337278" cy="528350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6778387" y="4917821"/>
                <a:ext cx="1337278" cy="528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Ø120 mm</a:t>
                </a:r>
                <a:endParaRPr lang="en-US" sz="20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7110054" y="5025836"/>
                <a:ext cx="696061" cy="0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3714064" y="2606254"/>
              <a:ext cx="2936118" cy="1974070"/>
              <a:chOff x="3714064" y="2606254"/>
              <a:chExt cx="2936118" cy="1974070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3714064" y="2606254"/>
                <a:ext cx="2670950" cy="990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Dipoles:</a:t>
                </a:r>
              </a:p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H x V = 50 x 100 mm</a:t>
                </a:r>
                <a:r>
                  <a:rPr lang="en-US" sz="2000" baseline="30000" dirty="0" smtClean="0">
                    <a:solidFill>
                      <a:srgbClr val="03428E"/>
                    </a:solidFill>
                  </a:rPr>
                  <a:t>2</a:t>
                </a:r>
                <a:endParaRPr lang="en-US" sz="2000" baseline="300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31" name="Straight Arrow Connector 30"/>
              <p:cNvCxnSpPr>
                <a:stCxn id="30" idx="2"/>
              </p:cNvCxnSpPr>
              <p:nvPr/>
            </p:nvCxnSpPr>
            <p:spPr>
              <a:xfrm>
                <a:off x="5049539" y="3596269"/>
                <a:ext cx="1600643" cy="984055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7064573" y="989308"/>
              <a:ext cx="2097214" cy="3058508"/>
              <a:chOff x="6950405" y="889425"/>
              <a:chExt cx="2097214" cy="3058508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H="1">
                <a:off x="7987056" y="1897766"/>
                <a:ext cx="4578" cy="2050167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6950405" y="889425"/>
                <a:ext cx="2097214" cy="990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Final drift - </a:t>
                </a:r>
              </a:p>
              <a:p>
                <a:pPr algn="ctr"/>
                <a:r>
                  <a:rPr lang="en-US" sz="2000" dirty="0" smtClean="0">
                    <a:solidFill>
                      <a:srgbClr val="FF0000"/>
                    </a:solidFill>
                  </a:rPr>
                  <a:t>400 x 200 mm</a:t>
                </a:r>
                <a:r>
                  <a:rPr lang="en-US" sz="2000" baseline="30000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?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072198" y="1431647"/>
              <a:ext cx="2391418" cy="2221197"/>
              <a:chOff x="5072198" y="1431647"/>
              <a:chExt cx="2391418" cy="2221197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5072198" y="1431647"/>
                <a:ext cx="2000523" cy="990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Raster magnets:</a:t>
                </a:r>
              </a:p>
              <a:p>
                <a:pPr algn="ctr"/>
                <a:r>
                  <a:rPr lang="en-US" sz="2000" dirty="0" smtClean="0">
                    <a:solidFill>
                      <a:srgbClr val="03428E"/>
                    </a:solidFill>
                  </a:rPr>
                  <a:t>Ø80 mm</a:t>
                </a:r>
                <a:endParaRPr lang="en-US" sz="2000" dirty="0">
                  <a:solidFill>
                    <a:srgbClr val="03428E"/>
                  </a:solidFill>
                </a:endParaRPr>
              </a:p>
            </p:txBody>
          </p:sp>
          <p:cxnSp>
            <p:nvCxnSpPr>
              <p:cNvPr id="27" name="Straight Arrow Connector 26"/>
              <p:cNvCxnSpPr>
                <a:stCxn id="26" idx="2"/>
              </p:cNvCxnSpPr>
              <p:nvPr/>
            </p:nvCxnSpPr>
            <p:spPr>
              <a:xfrm>
                <a:off x="6072460" y="2421662"/>
                <a:ext cx="1391156" cy="1231182"/>
              </a:xfrm>
              <a:prstGeom prst="straightConnector1">
                <a:avLst/>
              </a:prstGeom>
              <a:ln>
                <a:solidFill>
                  <a:srgbClr val="03428E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8292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1D: Phasing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41</a:t>
            </a:fld>
            <a:endParaRPr lang="da-DK"/>
          </a:p>
        </p:txBody>
      </p:sp>
      <p:cxnSp>
        <p:nvCxnSpPr>
          <p:cNvPr id="14" name="Straight Connector 13"/>
          <p:cNvCxnSpPr>
            <a:stCxn id="8" idx="1"/>
            <a:endCxn id="11" idx="3"/>
          </p:cNvCxnSpPr>
          <p:nvPr/>
        </p:nvCxnSpPr>
        <p:spPr bwMode="auto">
          <a:xfrm>
            <a:off x="234465" y="3974123"/>
            <a:ext cx="8729786" cy="0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1" name="Group 40"/>
          <p:cNvGrpSpPr/>
          <p:nvPr/>
        </p:nvGrpSpPr>
        <p:grpSpPr>
          <a:xfrm>
            <a:off x="234465" y="1776046"/>
            <a:ext cx="8729786" cy="4396153"/>
            <a:chOff x="234465" y="1776046"/>
            <a:chExt cx="8729786" cy="4396153"/>
          </a:xfrm>
        </p:grpSpPr>
        <p:grpSp>
          <p:nvGrpSpPr>
            <p:cNvPr id="39" name="Group 38"/>
            <p:cNvGrpSpPr/>
            <p:nvPr/>
          </p:nvGrpSpPr>
          <p:grpSpPr>
            <a:xfrm>
              <a:off x="234465" y="1776046"/>
              <a:ext cx="8729786" cy="4396153"/>
              <a:chOff x="234465" y="1776046"/>
              <a:chExt cx="8729786" cy="4396153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234465" y="1776046"/>
                <a:ext cx="2178539" cy="4396153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U Passata" pitchFamily="34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2418214" y="1776046"/>
                <a:ext cx="2178539" cy="4396153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U Passata" pitchFamily="34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4601963" y="1776046"/>
                <a:ext cx="2178539" cy="4396153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U Passata" pitchFamily="34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6785712" y="1776046"/>
                <a:ext cx="2178539" cy="4396153"/>
              </a:xfrm>
              <a:prstGeom prst="roundRec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ts val="3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U Passata" pitchFamily="34" charset="0"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U Passata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736771" y="3395784"/>
              <a:ext cx="7697882" cy="1155701"/>
              <a:chOff x="736771" y="3395784"/>
              <a:chExt cx="7697882" cy="1155701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36771" y="3395784"/>
                <a:ext cx="6619630" cy="576385"/>
                <a:chOff x="205164" y="3395784"/>
                <a:chExt cx="6619630" cy="576385"/>
              </a:xfrm>
            </p:grpSpPr>
            <p:sp>
              <p:nvSpPr>
                <p:cNvPr id="15" name="Rectangle 14"/>
                <p:cNvSpPr/>
                <p:nvPr/>
              </p:nvSpPr>
              <p:spPr bwMode="auto">
                <a:xfrm>
                  <a:off x="205164" y="3395784"/>
                  <a:ext cx="87923" cy="576385"/>
                </a:xfrm>
                <a:prstGeom prst="rect">
                  <a:avLst/>
                </a:prstGeom>
                <a:solidFill>
                  <a:srgbClr val="FF0000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2382400" y="3395784"/>
                  <a:ext cx="87923" cy="576385"/>
                </a:xfrm>
                <a:prstGeom prst="rect">
                  <a:avLst/>
                </a:prstGeom>
                <a:solidFill>
                  <a:srgbClr val="FF0000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 bwMode="auto">
                <a:xfrm>
                  <a:off x="4559636" y="3395784"/>
                  <a:ext cx="87923" cy="576385"/>
                </a:xfrm>
                <a:prstGeom prst="rect">
                  <a:avLst/>
                </a:prstGeom>
                <a:solidFill>
                  <a:srgbClr val="FF0000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6736871" y="3395784"/>
                  <a:ext cx="87923" cy="576385"/>
                </a:xfrm>
                <a:prstGeom prst="rect">
                  <a:avLst/>
                </a:prstGeom>
                <a:solidFill>
                  <a:srgbClr val="FF0000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785715" y="3975100"/>
                <a:ext cx="6648938" cy="576385"/>
                <a:chOff x="191472" y="3975100"/>
                <a:chExt cx="6648938" cy="576385"/>
              </a:xfrm>
            </p:grpSpPr>
            <p:sp>
              <p:nvSpPr>
                <p:cNvPr id="16" name="Rectangle 15"/>
                <p:cNvSpPr/>
                <p:nvPr/>
              </p:nvSpPr>
              <p:spPr bwMode="auto">
                <a:xfrm>
                  <a:off x="191472" y="3975100"/>
                  <a:ext cx="87923" cy="576385"/>
                </a:xfrm>
                <a:prstGeom prst="rect">
                  <a:avLst/>
                </a:prstGeom>
                <a:solidFill>
                  <a:schemeClr val="bg2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6752487" y="3975100"/>
                  <a:ext cx="87923" cy="576385"/>
                </a:xfrm>
                <a:prstGeom prst="rect">
                  <a:avLst/>
                </a:prstGeom>
                <a:solidFill>
                  <a:schemeClr val="bg2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 bwMode="auto">
                <a:xfrm>
                  <a:off x="4565482" y="3975100"/>
                  <a:ext cx="87923" cy="576385"/>
                </a:xfrm>
                <a:prstGeom prst="rect">
                  <a:avLst/>
                </a:prstGeom>
                <a:solidFill>
                  <a:schemeClr val="bg2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 bwMode="auto">
                <a:xfrm>
                  <a:off x="2378477" y="3975100"/>
                  <a:ext cx="87923" cy="576385"/>
                </a:xfrm>
                <a:prstGeom prst="rect">
                  <a:avLst/>
                </a:prstGeom>
                <a:solidFill>
                  <a:schemeClr val="bg2"/>
                </a:solidFill>
                <a:ln w="1778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ts val="3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U Passata" pitchFamily="34" charset="0"/>
                    <a:buNone/>
                    <a:tabLst/>
                  </a:pPr>
                  <a:endParaRPr kumimoji="0" lang="en-US" sz="3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U Passata" pitchFamily="34" charset="0"/>
                  </a:endParaRPr>
                </a:p>
              </p:txBody>
            </p:sp>
          </p:grpSp>
        </p:grpSp>
      </p:grpSp>
      <p:sp>
        <p:nvSpPr>
          <p:cNvPr id="29" name="Double Bracket 28"/>
          <p:cNvSpPr/>
          <p:nvPr/>
        </p:nvSpPr>
        <p:spPr bwMode="auto">
          <a:xfrm>
            <a:off x="1172667" y="4205807"/>
            <a:ext cx="207060" cy="308302"/>
          </a:xfrm>
          <a:prstGeom prst="bracketPair">
            <a:avLst>
              <a:gd name="adj" fmla="val 29712"/>
            </a:avLst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30" name="Double Bracket 29"/>
          <p:cNvSpPr/>
          <p:nvPr/>
        </p:nvSpPr>
        <p:spPr bwMode="auto">
          <a:xfrm>
            <a:off x="3362651" y="4202888"/>
            <a:ext cx="207060" cy="308302"/>
          </a:xfrm>
          <a:prstGeom prst="bracketPair">
            <a:avLst>
              <a:gd name="adj" fmla="val 29712"/>
            </a:avLst>
          </a:prstGeom>
          <a:noFill/>
          <a:ln w="381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495606" y="4732783"/>
            <a:ext cx="1273160" cy="798734"/>
            <a:chOff x="4495606" y="4732783"/>
            <a:chExt cx="1273160" cy="798734"/>
          </a:xfrm>
        </p:grpSpPr>
        <p:sp>
          <p:nvSpPr>
            <p:cNvPr id="31" name="Double Bracket 30"/>
            <p:cNvSpPr/>
            <p:nvPr/>
          </p:nvSpPr>
          <p:spPr bwMode="auto">
            <a:xfrm>
              <a:off x="4495606" y="4732783"/>
              <a:ext cx="207060" cy="308302"/>
            </a:xfrm>
            <a:prstGeom prst="bracketPair">
              <a:avLst>
                <a:gd name="adj" fmla="val 29712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3" name="Double Bracket 32"/>
            <p:cNvSpPr/>
            <p:nvPr/>
          </p:nvSpPr>
          <p:spPr bwMode="auto">
            <a:xfrm>
              <a:off x="5561706" y="5223215"/>
              <a:ext cx="207060" cy="308302"/>
            </a:xfrm>
            <a:prstGeom prst="bracketPair">
              <a:avLst>
                <a:gd name="adj" fmla="val 29712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85590" y="4729864"/>
            <a:ext cx="1273160" cy="798734"/>
            <a:chOff x="6685590" y="4729864"/>
            <a:chExt cx="1273160" cy="798734"/>
          </a:xfrm>
        </p:grpSpPr>
        <p:sp>
          <p:nvSpPr>
            <p:cNvPr id="32" name="Double Bracket 31"/>
            <p:cNvSpPr/>
            <p:nvPr/>
          </p:nvSpPr>
          <p:spPr bwMode="auto">
            <a:xfrm>
              <a:off x="6685590" y="4729864"/>
              <a:ext cx="207060" cy="308302"/>
            </a:xfrm>
            <a:prstGeom prst="bracketPair">
              <a:avLst>
                <a:gd name="adj" fmla="val 29712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4" name="Double Bracket 33"/>
            <p:cNvSpPr/>
            <p:nvPr/>
          </p:nvSpPr>
          <p:spPr bwMode="auto">
            <a:xfrm>
              <a:off x="7751690" y="5220296"/>
              <a:ext cx="207060" cy="308302"/>
            </a:xfrm>
            <a:prstGeom prst="bracketPair">
              <a:avLst>
                <a:gd name="adj" fmla="val 29712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cxnSp>
        <p:nvCxnSpPr>
          <p:cNvPr id="43" name="Straight Arrow Connector 42"/>
          <p:cNvCxnSpPr/>
          <p:nvPr/>
        </p:nvCxnSpPr>
        <p:spPr bwMode="auto">
          <a:xfrm>
            <a:off x="237566" y="2750052"/>
            <a:ext cx="2174641" cy="0"/>
          </a:xfrm>
          <a:prstGeom prst="straightConnector1">
            <a:avLst/>
          </a:prstGeom>
          <a:solidFill>
            <a:schemeClr val="accent2"/>
          </a:solidFill>
          <a:ln w="1778" cap="flat" cmpd="sng" algn="ctr">
            <a:solidFill>
              <a:schemeClr val="bg2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3280199" y="6267572"/>
            <a:ext cx="264075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3428E"/>
                </a:solidFill>
              </a:rPr>
              <a:t>n</a:t>
            </a:r>
            <a:r>
              <a:rPr lang="en-US" baseline="-25000" dirty="0">
                <a:solidFill>
                  <a:srgbClr val="03428E"/>
                </a:solidFill>
              </a:rPr>
              <a:t>2</a:t>
            </a:r>
            <a:r>
              <a:rPr lang="en-US" dirty="0" smtClean="0">
                <a:solidFill>
                  <a:srgbClr val="03428E"/>
                </a:solidFill>
              </a:rPr>
              <a:t>/n</a:t>
            </a:r>
            <a:r>
              <a:rPr lang="en-US" baseline="-25000" dirty="0" smtClean="0">
                <a:solidFill>
                  <a:srgbClr val="03428E"/>
                </a:solidFill>
              </a:rPr>
              <a:t>1</a:t>
            </a:r>
            <a:r>
              <a:rPr lang="en-US" dirty="0" smtClean="0">
                <a:solidFill>
                  <a:srgbClr val="03428E"/>
                </a:solidFill>
              </a:rPr>
              <a:t> = 1.41</a:t>
            </a:r>
            <a:endParaRPr lang="en-US" dirty="0">
              <a:solidFill>
                <a:srgbClr val="03428E"/>
              </a:solidFill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5" y="2110796"/>
            <a:ext cx="20320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(to be detailed)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2013: Conceptual design of the collimators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2014</a:t>
            </a:r>
            <a:r>
              <a:rPr lang="en-US" dirty="0"/>
              <a:t>: Detailed technical design of the collimators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2015</a:t>
            </a:r>
            <a:r>
              <a:rPr lang="en-US" dirty="0"/>
              <a:t>: Prototype of movable collimator finished and tested.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2017</a:t>
            </a:r>
            <a:r>
              <a:rPr lang="en-US" dirty="0"/>
              <a:t>: All collimator system ready for installation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B5BE5-5DDD-4AAD-AA96-06E856BFD8D5}" type="slidenum">
              <a:rPr lang="da-DK" smtClean="0"/>
              <a:pPr>
                <a:defRPr/>
              </a:pPr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737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Jaw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H Phase space </a:t>
            </a:r>
            <a:r>
              <a:rPr lang="en-US" sz="2000" dirty="0" smtClean="0">
                <a:solidFill>
                  <a:srgbClr val="FF0000"/>
                </a:solidFill>
              </a:rPr>
              <a:t>before</a:t>
            </a:r>
            <a:r>
              <a:rPr lang="en-US" sz="2000" dirty="0" smtClean="0"/>
              <a:t> </a:t>
            </a: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Jaw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000" dirty="0" smtClean="0"/>
              <a:t>H Phase </a:t>
            </a:r>
            <a:r>
              <a:rPr lang="en-US" sz="2000" dirty="0"/>
              <a:t>space </a:t>
            </a:r>
            <a:r>
              <a:rPr lang="en-US" sz="2000" dirty="0" smtClean="0"/>
              <a:t>density </a:t>
            </a:r>
            <a:r>
              <a:rPr lang="en-US" sz="2000" dirty="0" smtClean="0">
                <a:solidFill>
                  <a:srgbClr val="FF0000"/>
                </a:solidFill>
              </a:rPr>
              <a:t>after</a:t>
            </a:r>
            <a:r>
              <a:rPr lang="en-US" sz="2000" dirty="0" smtClean="0"/>
              <a:t> </a:t>
            </a: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Jaw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97761"/>
            <a:ext cx="4040188" cy="390551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196994"/>
            <a:ext cx="4041775" cy="3907049"/>
          </a:xfrm>
        </p:spPr>
      </p:pic>
      <p:sp>
        <p:nvSpPr>
          <p:cNvPr id="12" name="TextBox 11"/>
          <p:cNvSpPr txBox="1"/>
          <p:nvPr/>
        </p:nvSpPr>
        <p:spPr>
          <a:xfrm>
            <a:off x="3409490" y="5930317"/>
            <a:ext cx="554289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2"/>
                </a:solidFill>
              </a:rPr>
              <a:t>(~6% @ 800 mm) </a:t>
            </a:r>
            <a:r>
              <a:rPr lang="en-US" sz="2400" dirty="0" smtClean="0">
                <a:solidFill>
                  <a:schemeClr val="bg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chemeClr val="bg2"/>
                </a:solidFill>
              </a:rPr>
              <a:t> masks &amp; absorbers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15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624" y="2194202"/>
            <a:ext cx="4040187" cy="390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4812925" y="5480830"/>
            <a:ext cx="913564" cy="601555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729552" y="2751555"/>
            <a:ext cx="102335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 RMS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 bwMode="auto">
          <a:xfrm flipH="1">
            <a:off x="2740694" y="3279905"/>
            <a:ext cx="500537" cy="474241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065965" y="4764318"/>
            <a:ext cx="10733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3.3 RMS</a:t>
            </a:r>
            <a:endParaRPr lang="en-US" sz="2000" dirty="0">
              <a:solidFill>
                <a:schemeClr val="bg2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882834" y="4366841"/>
            <a:ext cx="523628" cy="601554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3517320" y="3287485"/>
            <a:ext cx="2398567" cy="800858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 rot="17640000">
            <a:off x="6182065" y="2993519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bg2"/>
                </a:solidFill>
              </a:rPr>
              <a:t>Transmission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7880000">
            <a:off x="5248671" y="4660944"/>
            <a:ext cx="1566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err="1" smtClean="0">
                <a:solidFill>
                  <a:schemeClr val="bg2"/>
                </a:solidFill>
              </a:rPr>
              <a:t>Outscattering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8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821" y="1969870"/>
            <a:ext cx="4400706" cy="441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Particles on Collimator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Proton </a:t>
            </a:r>
            <a:r>
              <a:rPr lang="en-US" dirty="0" err="1"/>
              <a:t>Fluence</a:t>
            </a:r>
            <a:r>
              <a:rPr lang="en-US" dirty="0"/>
              <a:t> @ 3.4 </a:t>
            </a:r>
            <a:r>
              <a:rPr lang="en-US" dirty="0" err="1"/>
              <a:t>σ</a:t>
            </a:r>
            <a:r>
              <a:rPr lang="en-US" dirty="0"/>
              <a:t> </a:t>
            </a:r>
            <a:r>
              <a:rPr lang="en-US" dirty="0" smtClean="0"/>
              <a:t>Coll.</a:t>
            </a:r>
            <a:endParaRPr lang="en-US" dirty="0"/>
          </a:p>
        </p:txBody>
      </p:sp>
      <p:pic>
        <p:nvPicPr>
          <p:cNvPr id="10" name="Content Placeholder 9" descr="out_col_fluence_200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100"/>
          <a:stretch>
            <a:fillRect/>
          </a:stretch>
        </p:blipFill>
        <p:spPr>
          <a:xfrm>
            <a:off x="212096" y="2026652"/>
            <a:ext cx="4433713" cy="4300810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Further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/>
          </a:p>
          <a:p>
            <a:pPr lvl="1"/>
            <a:r>
              <a:rPr lang="en-US" dirty="0" smtClean="0"/>
              <a:t>Materials and dim.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Masks? Activation?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Repeat optimized col. system after 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x,y</a:t>
            </a:r>
            <a:r>
              <a:rPr lang="en-US" dirty="0" smtClean="0"/>
              <a:t> = 90°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Effects of beam offsets for</a:t>
            </a:r>
          </a:p>
          <a:p>
            <a:pPr lvl="2"/>
            <a:r>
              <a:rPr lang="en-US" dirty="0" smtClean="0"/>
              <a:t>Collimators</a:t>
            </a:r>
          </a:p>
          <a:p>
            <a:pPr lvl="2"/>
            <a:r>
              <a:rPr lang="en-US" dirty="0" smtClean="0"/>
              <a:t>Beam on target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B5BE5-5DDD-4AAD-AA96-06E856BFD8D5}" type="slidenum">
              <a:rPr lang="da-DK" smtClean="0"/>
              <a:pPr>
                <a:defRPr/>
              </a:pPr>
              <a:t>44</a:t>
            </a:fld>
            <a:endParaRPr lang="da-DK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2172501" y="3330830"/>
            <a:ext cx="2818680" cy="1191969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453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45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196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ut_df_data_triangle_zo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8" y="4994122"/>
            <a:ext cx="3742727" cy="1863878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 System</a:t>
            </a:r>
            <a:endParaRPr lang="en-US" dirty="0"/>
          </a:p>
        </p:txBody>
      </p:sp>
      <p:pic>
        <p:nvPicPr>
          <p:cNvPr id="10" name="Content Placeholder 9" descr="rm_geo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8" b="100000" l="0" r="100000">
                        <a14:foregroundMark x1="66980" y1="5814" x2="66980" y2="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836" b="-15836"/>
          <a:stretch>
            <a:fillRect/>
          </a:stretch>
        </p:blipFill>
        <p:spPr>
          <a:xfrm>
            <a:off x="358775" y="1188209"/>
            <a:ext cx="4133850" cy="440055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Raster magnets:</a:t>
            </a:r>
          </a:p>
          <a:p>
            <a:pPr lvl="1"/>
            <a:r>
              <a:rPr lang="en-US" dirty="0" smtClean="0"/>
              <a:t>Window frame ferrite yoke</a:t>
            </a:r>
            <a:endParaRPr lang="en-US" dirty="0"/>
          </a:p>
          <a:p>
            <a:pPr lvl="1"/>
            <a:r>
              <a:rPr lang="en-US" dirty="0" smtClean="0"/>
              <a:t>Cu windings (air-cooled)</a:t>
            </a:r>
          </a:p>
          <a:p>
            <a:pPr lvl="1"/>
            <a:r>
              <a:rPr lang="en-US" dirty="0" smtClean="0"/>
              <a:t>Ceramic pipe, Ø80 mm</a:t>
            </a:r>
          </a:p>
          <a:p>
            <a:pPr lvl="1"/>
            <a:r>
              <a:rPr lang="en-US" dirty="0" smtClean="0"/>
              <a:t>NI = 4 x 340 A (peak)</a:t>
            </a:r>
            <a:endParaRPr lang="en-US" dirty="0"/>
          </a:p>
          <a:p>
            <a:pPr lvl="1"/>
            <a:r>
              <a:rPr lang="en-US" dirty="0" smtClean="0"/>
              <a:t>± 5 </a:t>
            </a:r>
            <a:r>
              <a:rPr lang="en-US" dirty="0" err="1" smtClean="0"/>
              <a:t>mT.m</a:t>
            </a:r>
            <a:r>
              <a:rPr lang="en-US" dirty="0" smtClean="0"/>
              <a:t> peak field</a:t>
            </a:r>
          </a:p>
          <a:p>
            <a:pPr lvl="1"/>
            <a:endParaRPr lang="en-US" dirty="0"/>
          </a:p>
          <a:p>
            <a:r>
              <a:rPr lang="en-US" dirty="0" smtClean="0"/>
              <a:t>IGBT-based H-bridge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46</a:t>
            </a:fld>
            <a:endParaRPr lang="da-DK"/>
          </a:p>
        </p:txBody>
      </p:sp>
      <p:grpSp>
        <p:nvGrpSpPr>
          <p:cNvPr id="26" name="Group 25"/>
          <p:cNvGrpSpPr/>
          <p:nvPr/>
        </p:nvGrpSpPr>
        <p:grpSpPr>
          <a:xfrm>
            <a:off x="5789" y="1271212"/>
            <a:ext cx="4339251" cy="3790752"/>
            <a:chOff x="5789" y="1271212"/>
            <a:chExt cx="4339251" cy="3790752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373891" y="1850105"/>
              <a:ext cx="675636" cy="140419"/>
            </a:xfrm>
            <a:prstGeom prst="straightConnector1">
              <a:avLst/>
            </a:prstGeom>
            <a:ln>
              <a:solidFill>
                <a:srgbClr val="03428E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9309" y="1360227"/>
              <a:ext cx="113466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3428E"/>
                  </a:solidFill>
                </a:rPr>
                <a:t>200 mm</a:t>
              </a:r>
              <a:endParaRPr lang="en-US" sz="2000" dirty="0">
                <a:solidFill>
                  <a:srgbClr val="03428E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1018041" y="1755639"/>
              <a:ext cx="3326999" cy="94466"/>
            </a:xfrm>
            <a:prstGeom prst="straightConnector1">
              <a:avLst/>
            </a:prstGeom>
            <a:ln>
              <a:solidFill>
                <a:srgbClr val="03428E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109866" y="1271212"/>
              <a:ext cx="113466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3428E"/>
                  </a:solidFill>
                </a:rPr>
                <a:t>160 mm</a:t>
              </a:r>
              <a:endParaRPr lang="en-US" sz="2000" dirty="0">
                <a:solidFill>
                  <a:srgbClr val="03428E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028538" y="1850107"/>
              <a:ext cx="146932" cy="3211857"/>
            </a:xfrm>
            <a:prstGeom prst="straightConnector1">
              <a:avLst/>
            </a:prstGeom>
            <a:ln>
              <a:solidFill>
                <a:srgbClr val="03428E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789" y="2872105"/>
              <a:ext cx="1134660" cy="52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3428E"/>
                  </a:solidFill>
                </a:rPr>
                <a:t>140 mm</a:t>
              </a:r>
              <a:endParaRPr lang="en-US" sz="2000" dirty="0">
                <a:solidFill>
                  <a:srgbClr val="03428E"/>
                </a:solidFill>
              </a:endParaRPr>
            </a:p>
          </p:txBody>
        </p:sp>
      </p:grpSp>
      <p:pic>
        <p:nvPicPr>
          <p:cNvPr id="27" name="Content Placeholder 7" descr="rm_circuit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73" b="-16473"/>
          <a:stretch>
            <a:fillRect/>
          </a:stretch>
        </p:blipFill>
        <p:spPr bwMode="auto">
          <a:xfrm>
            <a:off x="4595189" y="4033177"/>
            <a:ext cx="4463185" cy="475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676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47</a:t>
            </a:fld>
            <a:endParaRPr lang="da-DK"/>
          </a:p>
        </p:txBody>
      </p:sp>
      <p:pic>
        <p:nvPicPr>
          <p:cNvPr id="6" name="Picture 5" descr="out_df_data_triangle_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389"/>
            <a:ext cx="9254741" cy="4608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2248" y="6153719"/>
            <a:ext cx="676575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/>
                </a:solidFill>
              </a:rPr>
              <a:t>Detailed studies: Impact of non-ideal waveforms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HEBT: 4 Principal </a:t>
            </a:r>
            <a:r>
              <a:rPr lang="en-US" dirty="0"/>
              <a:t>S</a:t>
            </a:r>
            <a:r>
              <a:rPr lang="en-US" dirty="0" smtClean="0"/>
              <a:t>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Upgrade High Beta (UHB)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Contingency</a:t>
            </a:r>
            <a:r>
              <a:rPr lang="en-US" dirty="0" smtClean="0"/>
              <a:t> towards unexpectedly poor SC </a:t>
            </a:r>
            <a:r>
              <a:rPr lang="en-US" dirty="0" err="1" smtClean="0"/>
              <a:t>linac</a:t>
            </a:r>
            <a:r>
              <a:rPr lang="en-US" dirty="0" smtClean="0"/>
              <a:t> performance: extra HB cavities can be installed!</a:t>
            </a:r>
          </a:p>
          <a:p>
            <a:pPr lvl="1"/>
            <a:r>
              <a:rPr lang="en-US" dirty="0" smtClean="0"/>
              <a:t>Transport section being mechanically identical to the MB+HB </a:t>
            </a:r>
            <a:r>
              <a:rPr lang="en-US" dirty="0" err="1" smtClean="0"/>
              <a:t>linac</a:t>
            </a:r>
            <a:r>
              <a:rPr lang="en-US" dirty="0" smtClean="0"/>
              <a:t> (apart from </a:t>
            </a:r>
            <a:r>
              <a:rPr lang="en-US" dirty="0" err="1" smtClean="0"/>
              <a:t>cryomodules</a:t>
            </a:r>
            <a:r>
              <a:rPr lang="en-US" dirty="0" smtClean="0"/>
              <a:t>, etc.)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Adjustable collimators</a:t>
            </a:r>
            <a:r>
              <a:rPr lang="en-US" dirty="0" smtClean="0"/>
              <a:t> (would be excluded by upgrade)</a:t>
            </a:r>
          </a:p>
          <a:p>
            <a:endParaRPr lang="en-US" dirty="0"/>
          </a:p>
          <a:p>
            <a:r>
              <a:rPr lang="en-US" dirty="0" err="1" smtClean="0"/>
              <a:t>Achromat</a:t>
            </a:r>
            <a:r>
              <a:rPr lang="en-US" dirty="0" smtClean="0"/>
              <a:t> (ACH)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4.5 m vertical shift</a:t>
            </a:r>
            <a:r>
              <a:rPr lang="en-US" dirty="0" smtClean="0"/>
              <a:t> of the beam from </a:t>
            </a:r>
            <a:r>
              <a:rPr lang="en-US" dirty="0" err="1" smtClean="0"/>
              <a:t>linac</a:t>
            </a:r>
            <a:r>
              <a:rPr lang="en-US" dirty="0" smtClean="0"/>
              <a:t> to target level</a:t>
            </a:r>
          </a:p>
          <a:p>
            <a:pPr lvl="1"/>
            <a:r>
              <a:rPr lang="en-US" dirty="0" smtClean="0"/>
              <a:t>Reduce dispersive effects</a:t>
            </a:r>
          </a:p>
          <a:p>
            <a:endParaRPr lang="en-US" dirty="0"/>
          </a:p>
          <a:p>
            <a:r>
              <a:rPr lang="en-US" dirty="0" smtClean="0"/>
              <a:t>Accelerator to Target (A2T)</a:t>
            </a:r>
          </a:p>
          <a:p>
            <a:pPr lvl="1"/>
            <a:r>
              <a:rPr lang="en-US" dirty="0" smtClean="0"/>
              <a:t>Reduce the </a:t>
            </a:r>
            <a:r>
              <a:rPr lang="en-US" dirty="0" smtClean="0">
                <a:solidFill>
                  <a:srgbClr val="FF0000"/>
                </a:solidFill>
              </a:rPr>
              <a:t>beam peak intensity</a:t>
            </a:r>
            <a:r>
              <a:rPr lang="en-US" dirty="0" smtClean="0"/>
              <a:t> on the target (BEW) and proton beam window (PBW), cooling + radiation damage.</a:t>
            </a:r>
          </a:p>
          <a:p>
            <a:pPr lvl="1"/>
            <a:r>
              <a:rPr lang="en-US" dirty="0" smtClean="0"/>
              <a:t>Strong requirements for the beam on PBW + BEW (several zones defined for each element)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Beam Dump Line (DMPL)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Dispose pilot beam</a:t>
            </a:r>
            <a:r>
              <a:rPr lang="en-US" dirty="0" smtClean="0"/>
              <a:t> during tuning of the </a:t>
            </a:r>
            <a:r>
              <a:rPr lang="en-US" dirty="0" err="1" smtClean="0"/>
              <a:t>linac</a:t>
            </a:r>
            <a:r>
              <a:rPr lang="en-US" dirty="0"/>
              <a:t>.</a:t>
            </a:r>
            <a:endParaRPr lang="en-US" dirty="0" smtClean="0"/>
          </a:p>
          <a:p>
            <a:pPr lvl="1"/>
            <a:r>
              <a:rPr lang="en-US" dirty="0" smtClean="0"/>
              <a:t>Up to nominal beam energy x low duty cycle =&gt; 50 kW (7.5 kW avg. beam power, passively cooled)</a:t>
            </a:r>
          </a:p>
          <a:p>
            <a:pPr lvl="1"/>
            <a:r>
              <a:rPr lang="en-US" dirty="0" smtClean="0"/>
              <a:t>Insensitive to energy fluctuations (in line of sight with </a:t>
            </a:r>
            <a:r>
              <a:rPr lang="en-US" dirty="0" err="1" smtClean="0"/>
              <a:t>linac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48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141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99" y="1277384"/>
            <a:ext cx="9695337" cy="3105727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9155"/>
            <a:ext cx="9144000" cy="2159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3417" y="2660661"/>
            <a:ext cx="19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UHB, 15 periods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Layout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2889" y="4938523"/>
            <a:ext cx="211667" cy="550333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1830" y="6288613"/>
            <a:ext cx="362452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EWU with </a:t>
            </a:r>
            <a:r>
              <a:rPr lang="en-US" sz="2000" dirty="0" err="1" smtClean="0">
                <a:solidFill>
                  <a:srgbClr val="03428E"/>
                </a:solidFill>
              </a:rPr>
              <a:t>quadrupole</a:t>
            </a:r>
            <a:r>
              <a:rPr lang="en-US" sz="2000" dirty="0" smtClean="0">
                <a:solidFill>
                  <a:srgbClr val="03428E"/>
                </a:solidFill>
              </a:rPr>
              <a:t> doublet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0333" y="1491020"/>
            <a:ext cx="4516744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067078" y="1492353"/>
            <a:ext cx="2416083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483162" y="1493679"/>
            <a:ext cx="1606006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13797" y="1863190"/>
            <a:ext cx="105711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4</a:t>
            </a:r>
            <a:r>
              <a:rPr lang="en-US" sz="2000" baseline="30000" dirty="0" smtClean="0">
                <a:solidFill>
                  <a:srgbClr val="FF0000"/>
                </a:solidFill>
              </a:rPr>
              <a:t>o </a:t>
            </a:r>
            <a:r>
              <a:rPr lang="en-US" sz="2000" dirty="0" err="1" smtClean="0">
                <a:solidFill>
                  <a:srgbClr val="FF0000"/>
                </a:solidFill>
              </a:rPr>
              <a:t>DgLg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6581" y="1854196"/>
            <a:ext cx="6335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A2T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0"/>
            <a:endCxn id="12" idx="2"/>
          </p:cNvCxnSpPr>
          <p:nvPr/>
        </p:nvCxnSpPr>
        <p:spPr>
          <a:xfrm flipH="1" flipV="1">
            <a:off x="1488723" y="5488856"/>
            <a:ext cx="465371" cy="799757"/>
          </a:xfrm>
          <a:prstGeom prst="straightConnector1">
            <a:avLst/>
          </a:prstGeom>
          <a:ln>
            <a:solidFill>
              <a:srgbClr val="03428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2196" y="2636895"/>
            <a:ext cx="4527455" cy="0"/>
          </a:xfrm>
          <a:prstGeom prst="straightConnector1">
            <a:avLst/>
          </a:prstGeom>
          <a:ln>
            <a:solidFill>
              <a:srgbClr val="03428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4013" y="2092203"/>
            <a:ext cx="90972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128 m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0910" y="4277381"/>
            <a:ext cx="1577841" cy="52835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10 RMS, X</a:t>
            </a:r>
            <a:r>
              <a:rPr lang="en-US" sz="2000" dirty="0" smtClean="0">
                <a:solidFill>
                  <a:schemeClr val="bg2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Y,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5205065" y="3780727"/>
            <a:ext cx="2346373" cy="0"/>
          </a:xfrm>
          <a:prstGeom prst="line">
            <a:avLst/>
          </a:prstGeom>
          <a:solidFill>
            <a:schemeClr val="accent2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36464" y="3440367"/>
            <a:ext cx="86433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DUMP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579118" y="3485444"/>
            <a:ext cx="972216" cy="578556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2155" y="1507330"/>
            <a:ext cx="1568868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Quadrupole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41919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ss_raster2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49" y="1291654"/>
            <a:ext cx="9718627" cy="2966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68"/>
            <a:ext cx="9144000" cy="2407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743" y="2660661"/>
            <a:ext cx="19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UHB, 21 periods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HEBT Layout – Ultimo 2013 (22 </a:t>
            </a:r>
            <a:r>
              <a:rPr lang="en-US" dirty="0" err="1" smtClean="0"/>
              <a:t>deg</a:t>
            </a:r>
            <a:r>
              <a:rPr lang="en-US" dirty="0" smtClean="0"/>
              <a:t> </a:t>
            </a:r>
            <a:r>
              <a:rPr lang="en-US" dirty="0" err="1" smtClean="0"/>
              <a:t>DgLg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82889" y="4938523"/>
            <a:ext cx="211667" cy="550333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1830" y="6288613"/>
            <a:ext cx="362452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EWU with </a:t>
            </a:r>
            <a:r>
              <a:rPr lang="en-US" sz="2000" dirty="0" err="1" smtClean="0">
                <a:solidFill>
                  <a:srgbClr val="03428E"/>
                </a:solidFill>
              </a:rPr>
              <a:t>quadrupole</a:t>
            </a:r>
            <a:r>
              <a:rPr lang="en-US" sz="2000" dirty="0" smtClean="0">
                <a:solidFill>
                  <a:srgbClr val="03428E"/>
                </a:solidFill>
              </a:rPr>
              <a:t> doublet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0333" y="1491020"/>
            <a:ext cx="6313910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864586" y="1492353"/>
            <a:ext cx="743641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7608227" y="1493679"/>
            <a:ext cx="1467285" cy="4650701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09728" y="1384752"/>
            <a:ext cx="77072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DgLg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6581" y="2659841"/>
            <a:ext cx="63350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A2T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0"/>
            <a:endCxn id="12" idx="2"/>
          </p:cNvCxnSpPr>
          <p:nvPr/>
        </p:nvCxnSpPr>
        <p:spPr>
          <a:xfrm flipH="1" flipV="1">
            <a:off x="1488723" y="5488856"/>
            <a:ext cx="465371" cy="799757"/>
          </a:xfrm>
          <a:prstGeom prst="straightConnector1">
            <a:avLst/>
          </a:prstGeom>
          <a:ln>
            <a:solidFill>
              <a:srgbClr val="03428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52195" y="2636895"/>
            <a:ext cx="6308825" cy="0"/>
          </a:xfrm>
          <a:prstGeom prst="straightConnector1">
            <a:avLst/>
          </a:prstGeom>
          <a:ln>
            <a:solidFill>
              <a:srgbClr val="03428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10765" y="2092203"/>
            <a:ext cx="90972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3428E"/>
                </a:solidFill>
              </a:rPr>
              <a:t>180 m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0910" y="4277381"/>
            <a:ext cx="1577841" cy="52835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10 RMS, X</a:t>
            </a:r>
            <a:r>
              <a:rPr lang="en-US" sz="2000" dirty="0" smtClean="0">
                <a:solidFill>
                  <a:schemeClr val="bg2"/>
                </a:solidFill>
              </a:rPr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Y,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2155" y="1507330"/>
            <a:ext cx="1568868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8000"/>
                </a:solidFill>
              </a:rPr>
              <a:t>Quadrupole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Dipole</a:t>
            </a:r>
          </a:p>
        </p:txBody>
      </p:sp>
    </p:spTree>
    <p:extLst>
      <p:ext uri="{BB962C8B-B14F-4D97-AF65-F5344CB8AC3E}">
        <p14:creationId xmlns:p14="http://schemas.microsoft.com/office/powerpoint/2010/main" val="265996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Contingency Region ~ HB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  <p:pic>
        <p:nvPicPr>
          <p:cNvPr id="7" name="Picture 6" descr="out_26_7_be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682"/>
            <a:ext cx="4555607" cy="4840778"/>
          </a:xfrm>
          <a:prstGeom prst="rect">
            <a:avLst/>
          </a:prstGeom>
        </p:spPr>
      </p:pic>
      <p:pic>
        <p:nvPicPr>
          <p:cNvPr id="11" name="Picture 10" descr="out_26_7_ph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6" y="1725717"/>
            <a:ext cx="4581049" cy="14566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88021" y="1890534"/>
            <a:ext cx="1092431" cy="2629124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54168" y="1892696"/>
            <a:ext cx="37702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7939" y="1892734"/>
            <a:ext cx="712271" cy="2629124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7985" y="1894896"/>
            <a:ext cx="38394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82644" y="1892734"/>
            <a:ext cx="899065" cy="2629124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73723" y="1894900"/>
            <a:ext cx="335988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86091" y="1894935"/>
            <a:ext cx="1224605" cy="2629124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10014" y="1883446"/>
            <a:ext cx="770721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DgLg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Elliptical LWU</a:t>
            </a:r>
            <a:r>
              <a:rPr lang="en-US" dirty="0" smtClean="0"/>
              <a:t> in Contingency Section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16547D-5DE5-4FBB-8DBE-C7382C6BA002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  <p:pic>
        <p:nvPicPr>
          <p:cNvPr id="4" name="Picture 3" descr="lwu_in_uhb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0"/>
          <a:stretch/>
        </p:blipFill>
        <p:spPr>
          <a:xfrm flipH="1">
            <a:off x="0" y="2486718"/>
            <a:ext cx="5012700" cy="112164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938185" y="2402430"/>
            <a:ext cx="3175120" cy="13572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rgbClr val="03428E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060451" y="1863772"/>
            <a:ext cx="965637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6587.6</a:t>
            </a:r>
            <a:endParaRPr lang="en-US" sz="2000" dirty="0">
              <a:solidFill>
                <a:srgbClr val="03428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0869" y="2416773"/>
            <a:ext cx="897863" cy="3838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rgbClr val="03428E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0" y="1864309"/>
            <a:ext cx="96820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1932.4</a:t>
            </a:r>
            <a:endParaRPr lang="en-US" sz="2000" dirty="0">
              <a:solidFill>
                <a:srgbClr val="03428E"/>
              </a:solidFill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55064" y="3713743"/>
            <a:ext cx="9047521" cy="3144256"/>
          </a:xfrm>
          <a:prstGeom prst="rect">
            <a:avLst/>
          </a:prstGeom>
        </p:spPr>
        <p:txBody>
          <a:bodyPr/>
          <a:lstStyle>
            <a:lvl1pPr marL="174625" indent="-174625" algn="l" rtl="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363" indent="-184150" algn="l" rtl="0" eaLnBrk="0" fontAlgn="base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1400">
                <a:solidFill>
                  <a:schemeClr val="bg2"/>
                </a:solidFill>
                <a:latin typeface="+mn-lt"/>
              </a:defRPr>
            </a:lvl2pPr>
            <a:lvl3pPr marL="544513" indent="-182563" algn="l" rtl="0" eaLnBrk="0" fontAlgn="base" hangingPunct="0">
              <a:lnSpc>
                <a:spcPct val="97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3pPr>
            <a:lvl4pPr marL="7112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4pPr>
            <a:lvl5pPr marL="8953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5pPr>
            <a:lvl6pPr marL="13525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fontAlgn="base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Before </a:t>
            </a:r>
            <a:r>
              <a:rPr lang="en-US" sz="2400" dirty="0" err="1" smtClean="0">
                <a:solidFill>
                  <a:srgbClr val="FF0000"/>
                </a:solidFill>
              </a:rPr>
              <a:t>linac</a:t>
            </a:r>
            <a:r>
              <a:rPr lang="en-US" sz="2400" dirty="0" smtClean="0">
                <a:solidFill>
                  <a:srgbClr val="FF0000"/>
                </a:solidFill>
              </a:rPr>
              <a:t> extension:</a:t>
            </a:r>
          </a:p>
          <a:p>
            <a:endParaRPr lang="en-US" sz="2400" dirty="0" smtClean="0"/>
          </a:p>
          <a:p>
            <a:r>
              <a:rPr lang="en-US" sz="2400" dirty="0" smtClean="0"/>
              <a:t>~</a:t>
            </a:r>
            <a:r>
              <a:rPr lang="en-US" sz="2400" dirty="0"/>
              <a:t>6.6 m dummy </a:t>
            </a:r>
            <a:r>
              <a:rPr lang="en-US" sz="2400" dirty="0" err="1"/>
              <a:t>cryomodule</a:t>
            </a:r>
            <a:r>
              <a:rPr lang="en-US" sz="2400" dirty="0"/>
              <a:t> (spool pipe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Suitable location for collimators: Repeated structure of 4 jaws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After </a:t>
            </a:r>
            <a:r>
              <a:rPr lang="en-US" sz="2400" dirty="0" err="1" smtClean="0">
                <a:solidFill>
                  <a:srgbClr val="FF0000"/>
                </a:solidFill>
              </a:rPr>
              <a:t>linac</a:t>
            </a:r>
            <a:r>
              <a:rPr lang="en-US" sz="2400" dirty="0" smtClean="0">
                <a:solidFill>
                  <a:srgbClr val="FF0000"/>
                </a:solidFill>
              </a:rPr>
              <a:t> extension: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All periods fully occupied by </a:t>
            </a:r>
            <a:r>
              <a:rPr lang="en-US" sz="2400" dirty="0" err="1" smtClean="0"/>
              <a:t>cryomodules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Movable collimators will have to go out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878323" y="1872841"/>
            <a:ext cx="3077720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Collimators: (</a:t>
            </a:r>
            <a:r>
              <a:rPr lang="en-US" sz="2000" dirty="0">
                <a:solidFill>
                  <a:srgbClr val="FF0000"/>
                </a:solidFill>
              </a:rPr>
              <a:t>U</a:t>
            </a:r>
            <a:r>
              <a:rPr lang="en-US" sz="2000" dirty="0" smtClean="0">
                <a:solidFill>
                  <a:srgbClr val="FF0000"/>
                </a:solidFill>
              </a:rPr>
              <a:t>+</a:t>
            </a:r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) + (D+R)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63222" y="1303082"/>
            <a:ext cx="1851789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3428E"/>
                </a:solidFill>
              </a:rPr>
              <a:t>LINAC + HEDP</a:t>
            </a:r>
            <a:endParaRPr lang="en-US" sz="2000" dirty="0">
              <a:solidFill>
                <a:srgbClr val="03428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5660" y="1839087"/>
            <a:ext cx="962188" cy="0"/>
          </a:xfrm>
          <a:prstGeom prst="straightConnector1">
            <a:avLst/>
          </a:prstGeom>
          <a:solidFill>
            <a:schemeClr val="accent2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2" descr="lwu_in_uh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488715"/>
            <a:ext cx="9144000" cy="11216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87" y="3510794"/>
            <a:ext cx="911559" cy="111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9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Normalized Phase Space Coverage</a:t>
            </a:r>
            <a:endParaRPr lang="en-US" dirty="0"/>
          </a:p>
        </p:txBody>
      </p:sp>
      <p:pic>
        <p:nvPicPr>
          <p:cNvPr id="13" name="Content Placeholder 12" descr="out_empty_2.pd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" r="1490"/>
          <a:stretch>
            <a:fillRect/>
          </a:stretch>
        </p:blipFill>
        <p:spPr>
          <a:xfrm rot="5400000">
            <a:off x="358775" y="1773238"/>
            <a:ext cx="4133850" cy="4400550"/>
          </a:xfrm>
        </p:spPr>
      </p:pic>
      <p:pic>
        <p:nvPicPr>
          <p:cNvPr id="14" name="Content Placeholder 13" descr="out_empty_3.pdf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r="1472"/>
          <a:stretch>
            <a:fillRect/>
          </a:stretch>
        </p:blipFill>
        <p:spPr>
          <a:xfrm rot="5400000">
            <a:off x="4645025" y="1773238"/>
            <a:ext cx="4135438" cy="44005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04CE44-48BD-4D43-B3DD-E6605507CBA7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  <p:sp>
        <p:nvSpPr>
          <p:cNvPr id="2" name="TextBox 1"/>
          <p:cNvSpPr txBox="1"/>
          <p:nvPr/>
        </p:nvSpPr>
        <p:spPr>
          <a:xfrm>
            <a:off x="873946" y="6035313"/>
            <a:ext cx="312357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4 jaws / plane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0278" y="6119440"/>
            <a:ext cx="312357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6</a:t>
            </a:r>
            <a:r>
              <a:rPr lang="en-US" dirty="0" smtClean="0">
                <a:solidFill>
                  <a:schemeClr val="bg2"/>
                </a:solidFill>
              </a:rPr>
              <a:t> jaws / plane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6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Custom 1">
      <a:dk1>
        <a:srgbClr val="000000"/>
      </a:dk1>
      <a:lt1>
        <a:srgbClr val="FFFFFF"/>
      </a:lt1>
      <a:dk2>
        <a:srgbClr val="81A0C6"/>
      </a:dk2>
      <a:lt2>
        <a:srgbClr val="03428E"/>
      </a:lt2>
      <a:accent1>
        <a:srgbClr val="FFFFFF"/>
      </a:accent1>
      <a:accent2>
        <a:srgbClr val="808092"/>
      </a:accent2>
      <a:accent3>
        <a:srgbClr val="FFFFFF"/>
      </a:accent3>
      <a:accent4>
        <a:srgbClr val="000000"/>
      </a:accent4>
      <a:accent5>
        <a:srgbClr val="FFFFFF"/>
      </a:accent5>
      <a:accent6>
        <a:srgbClr val="737384"/>
      </a:accent6>
      <a:hlink>
        <a:srgbClr val="B3D0F4"/>
      </a:hlink>
      <a:folHlink>
        <a:srgbClr val="A9C7E9"/>
      </a:folHlink>
    </a:clrScheme>
    <a:fontScheme name="Default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4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3428E"/>
        </a:accent1>
        <a:accent2>
          <a:srgbClr val="333399"/>
        </a:accent2>
        <a:accent3>
          <a:srgbClr val="AAB8FF"/>
        </a:accent3>
        <a:accent4>
          <a:srgbClr val="000000"/>
        </a:accent4>
        <a:accent5>
          <a:srgbClr val="AAB0C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97932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BBE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6">
        <a:dk1>
          <a:srgbClr val="000000"/>
        </a:dk1>
        <a:lt1>
          <a:srgbClr val="FFFFFF"/>
        </a:lt1>
        <a:dk2>
          <a:srgbClr val="000000"/>
        </a:dk2>
        <a:lt2>
          <a:srgbClr val="808092"/>
        </a:lt2>
        <a:accent1>
          <a:srgbClr val="03428E"/>
        </a:accent1>
        <a:accent2>
          <a:srgbClr val="81A0C6"/>
        </a:accent2>
        <a:accent3>
          <a:srgbClr val="FFFFFF"/>
        </a:accent3>
        <a:accent4>
          <a:srgbClr val="000000"/>
        </a:accent4>
        <a:accent5>
          <a:srgbClr val="AAB0C6"/>
        </a:accent5>
        <a:accent6>
          <a:srgbClr val="7491B3"/>
        </a:accent6>
        <a:hlink>
          <a:srgbClr val="E6ECF4"/>
        </a:hlink>
        <a:folHlink>
          <a:srgbClr val="E5E5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65733</TotalTime>
  <Words>1390</Words>
  <Application>Microsoft Macintosh PowerPoint</Application>
  <PresentationFormat>On-screen Show (4:3)</PresentationFormat>
  <Paragraphs>420</Paragraphs>
  <Slides>48</Slides>
  <Notes>20</Notes>
  <HiddenSlides>8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Default</vt:lpstr>
      <vt:lpstr>Custom Design</vt:lpstr>
      <vt:lpstr>The ESS HEBT Beam Physics: Collimator Opportunities &amp; Requirements</vt:lpstr>
      <vt:lpstr>HEBT Layout</vt:lpstr>
      <vt:lpstr>ESS HEBT Collimators: Strategy?</vt:lpstr>
      <vt:lpstr>Movable Collimator System</vt:lpstr>
      <vt:lpstr>HEBT Layout</vt:lpstr>
      <vt:lpstr>HEBT Layout – Ultimo 2013 (22 deg DgLg)</vt:lpstr>
      <vt:lpstr>Contingency Region ~ HB Linac</vt:lpstr>
      <vt:lpstr>Elliptical LWU in Contingency Section</vt:lpstr>
      <vt:lpstr>Normalized Phase Space Coverage</vt:lpstr>
      <vt:lpstr>Movable Collimators</vt:lpstr>
      <vt:lpstr>PowerPoint Presentation</vt:lpstr>
      <vt:lpstr>Black Body Absorbers</vt:lpstr>
      <vt:lpstr>Emittance Conservation?</vt:lpstr>
      <vt:lpstr>PowerPoint Presentation</vt:lpstr>
      <vt:lpstr>PowerPoint Presentation</vt:lpstr>
      <vt:lpstr>SNS Achromat to Ring</vt:lpstr>
      <vt:lpstr>PowerPoint Presentation</vt:lpstr>
      <vt:lpstr>Accelerator-to-Target (a2T)</vt:lpstr>
      <vt:lpstr>HEBT Layout</vt:lpstr>
      <vt:lpstr>Target Wheel Design</vt:lpstr>
      <vt:lpstr>A History of Beam Expander Systems…</vt:lpstr>
      <vt:lpstr>Over-Focusing of Halo</vt:lpstr>
      <vt:lpstr>Beam Expander Systems: 1D Rastering</vt:lpstr>
      <vt:lpstr>Beam Optics: LANL MTS Concept (B. Blind et al)</vt:lpstr>
      <vt:lpstr>‘Raster25’</vt:lpstr>
      <vt:lpstr>Raster Pattern</vt:lpstr>
      <vt:lpstr>PowerPoint Presentation</vt:lpstr>
      <vt:lpstr>PowerPoint Presentation</vt:lpstr>
      <vt:lpstr>Fixed Collimator</vt:lpstr>
      <vt:lpstr>HEBT Errors &amp; Acceptance?</vt:lpstr>
      <vt:lpstr>Raster25</vt:lpstr>
      <vt:lpstr>Raster26</vt:lpstr>
      <vt:lpstr>Raster27</vt:lpstr>
      <vt:lpstr>Conclusion</vt:lpstr>
      <vt:lpstr>Extra Slides</vt:lpstr>
      <vt:lpstr>Jmax @ BEW vs. PBW</vt:lpstr>
      <vt:lpstr>PowerPoint Presentation</vt:lpstr>
      <vt:lpstr>Results – black absorbers</vt:lpstr>
      <vt:lpstr>Normalized Aperture – RMs OFF</vt:lpstr>
      <vt:lpstr>Normalized Aperture – RMs @ MAX</vt:lpstr>
      <vt:lpstr>1D: Phasing</vt:lpstr>
      <vt:lpstr>Timeline (to be detailed)</vt:lpstr>
      <vt:lpstr>1st Jaw</vt:lpstr>
      <vt:lpstr>Particles on Collimator</vt:lpstr>
      <vt:lpstr>Extra slides</vt:lpstr>
      <vt:lpstr>Raster System</vt:lpstr>
      <vt:lpstr>Hardware</vt:lpstr>
      <vt:lpstr>HEBT: 4 Principal Sections</vt:lpstr>
    </vt:vector>
  </TitlesOfParts>
  <Manager/>
  <Company>IFA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WITH CAPITAL LETTERS]</dc:title>
  <dc:subject/>
  <dc:creator>Heine Thomsen</dc:creator>
  <cp:keywords/>
  <dc:description/>
  <cp:lastModifiedBy>Heine Thomsen</cp:lastModifiedBy>
  <cp:revision>3993</cp:revision>
  <cp:lastPrinted>2014-04-08T07:21:55Z</cp:lastPrinted>
  <dcterms:created xsi:type="dcterms:W3CDTF">2009-01-29T11:45:53Z</dcterms:created>
  <dcterms:modified xsi:type="dcterms:W3CDTF">2014-05-12T19:30:38Z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By">
    <vt:lpwstr>SkabelonDesign</vt:lpwstr>
  </property>
</Properties>
</file>