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21"/>
  </p:notesMasterIdLst>
  <p:sldIdLst>
    <p:sldId id="256" r:id="rId2"/>
    <p:sldId id="279" r:id="rId3"/>
    <p:sldId id="278" r:id="rId4"/>
    <p:sldId id="286" r:id="rId5"/>
    <p:sldId id="281" r:id="rId6"/>
    <p:sldId id="287" r:id="rId7"/>
    <p:sldId id="282" r:id="rId8"/>
    <p:sldId id="283" r:id="rId9"/>
    <p:sldId id="284" r:id="rId10"/>
    <p:sldId id="285" r:id="rId11"/>
    <p:sldId id="288" r:id="rId12"/>
    <p:sldId id="289" r:id="rId13"/>
    <p:sldId id="290" r:id="rId14"/>
    <p:sldId id="291" r:id="rId15"/>
    <p:sldId id="292" r:id="rId16"/>
    <p:sldId id="293" r:id="rId17"/>
    <p:sldId id="280" r:id="rId18"/>
    <p:sldId id="273" r:id="rId19"/>
    <p:sldId id="270" r:id="rId20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5" autoAdjust="0"/>
    <p:restoredTop sz="94583" autoAdjust="0"/>
  </p:normalViewPr>
  <p:slideViewPr>
    <p:cSldViewPr>
      <p:cViewPr>
        <p:scale>
          <a:sx n="100" d="100"/>
          <a:sy n="100" d="100"/>
        </p:scale>
        <p:origin x="-1888" y="-11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notesMaster" Target="notesMasters/notesMaster1.xml"/><Relationship Id="rId22" Type="http://schemas.openxmlformats.org/officeDocument/2006/relationships/printerSettings" Target="printerSettings/printerSettings1.bin"/><Relationship Id="rId23" Type="http://schemas.openxmlformats.org/officeDocument/2006/relationships/presProps" Target="presProps.xml"/><Relationship Id="rId24" Type="http://schemas.openxmlformats.org/officeDocument/2006/relationships/viewProps" Target="viewProps.xml"/><Relationship Id="rId25" Type="http://schemas.openxmlformats.org/officeDocument/2006/relationships/theme" Target="theme/theme1.xml"/><Relationship Id="rId26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28/03/14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28/03/14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28/03/14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28/03/14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28/03/14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28/03/14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hyperlink" Target="http://www.europeanspallationsource.se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4000" dirty="0" smtClean="0"/>
              <a:t>Integrating hardware, databases and applications into a control system</a:t>
            </a:r>
            <a:endParaRPr lang="sv-SE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r>
              <a:rPr lang="sv-SE" sz="2000" dirty="0" smtClean="0">
                <a:solidFill>
                  <a:schemeClr val="bg1"/>
                </a:solidFill>
              </a:rPr>
              <a:t>Timo Korhonen</a:t>
            </a:r>
          </a:p>
          <a:p>
            <a:r>
              <a:rPr lang="sv-SE" sz="2000" dirty="0" smtClean="0">
                <a:solidFill>
                  <a:schemeClr val="bg1"/>
                </a:solidFill>
              </a:rPr>
              <a:t>Controls Division </a:t>
            </a:r>
            <a:r>
              <a:rPr lang="sv-SE" sz="2000" dirty="0" err="1" smtClean="0">
                <a:solidFill>
                  <a:schemeClr val="bg1"/>
                </a:solidFill>
              </a:rPr>
              <a:t>Chief</a:t>
            </a:r>
            <a:r>
              <a:rPr lang="sv-SE" sz="2000" dirty="0" smtClean="0">
                <a:solidFill>
                  <a:schemeClr val="bg1"/>
                </a:solidFill>
              </a:rPr>
              <a:t> </a:t>
            </a:r>
            <a:r>
              <a:rPr lang="sv-SE" sz="2000" dirty="0" err="1" smtClean="0">
                <a:solidFill>
                  <a:schemeClr val="bg1"/>
                </a:solidFill>
              </a:rPr>
              <a:t>Engineer</a:t>
            </a:r>
            <a:endParaRPr lang="sv-SE" sz="2000" dirty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60324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sz="1600" dirty="0" smtClean="0">
              <a:solidFill>
                <a:srgbClr val="FFFFFF"/>
              </a:solidFill>
            </a:endParaRPr>
          </a:p>
          <a:p>
            <a:pPr algn="ctr"/>
            <a:r>
              <a:rPr lang="en-GB" sz="1400" dirty="0" smtClean="0">
                <a:solidFill>
                  <a:srgbClr val="FFFFFF"/>
                </a:solidFill>
              </a:rPr>
              <a:t>April 3, 2014</a:t>
            </a:r>
          </a:p>
        </p:txBody>
      </p:sp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Introduction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927781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This talk attempts to describe (from controls’ point of view):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What does one need to build and operate the facility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What work is going on at ICS to fulfill these needs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How do those things hang together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To illustrate priorities for the work so that we get the right things done in right time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Even within work packages there are priorities 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This talk can only scratch the surface – any of the items that I am going to touch could be one talk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Disclaimer: I am still new to the project so I may have missed something...</a:t>
            </a:r>
          </a:p>
          <a:p>
            <a:pPr defTabSz="642915" fontAlgn="base">
              <a:spcBef>
                <a:spcPct val="0"/>
              </a:spcBef>
              <a:spcAft>
                <a:spcPct val="0"/>
              </a:spcAft>
            </a:pPr>
            <a:endParaRPr lang="sl-SI" sz="28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683731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Control System urgency scale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496894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57200" indent="-457200" defTabSz="642915" fontAlgn="base">
              <a:spcBef>
                <a:spcPct val="0"/>
              </a:spcBef>
              <a:spcAft>
                <a:spcPct val="0"/>
              </a:spcAft>
              <a:buFont typeface="+mj-lt"/>
              <a:buAutoNum type="arabicPeriod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Bare necessities</a:t>
            </a:r>
          </a:p>
          <a:p>
            <a:pPr marL="914400" lvl="1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Absolute minimum things to get going</a:t>
            </a:r>
          </a:p>
          <a:p>
            <a:pPr marL="457200" indent="-457200" defTabSz="642915" fontAlgn="base">
              <a:spcBef>
                <a:spcPct val="0"/>
              </a:spcBef>
              <a:spcAft>
                <a:spcPct val="0"/>
              </a:spcAft>
              <a:buFont typeface="+mj-lt"/>
              <a:buAutoNum type="arabicPeriod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Tools for operation </a:t>
            </a:r>
          </a:p>
          <a:p>
            <a:pPr marL="914400" lvl="1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Needed to become an operational user facility</a:t>
            </a:r>
          </a:p>
          <a:p>
            <a:pPr marL="457200" indent="-457200" defTabSz="642915" fontAlgn="base">
              <a:spcBef>
                <a:spcPct val="0"/>
              </a:spcBef>
              <a:spcAft>
                <a:spcPct val="0"/>
              </a:spcAft>
              <a:buFont typeface="+mj-lt"/>
              <a:buAutoNum type="arabicPeriod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Tools for sustainable high performance</a:t>
            </a:r>
          </a:p>
          <a:p>
            <a:pPr marL="914400" lvl="1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 facility can be built without (some of) these – has happened in the past – but not recommended to do so</a:t>
            </a:r>
          </a:p>
          <a:p>
            <a:pPr marL="914400" lvl="1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Lack of these costs – in the long term</a:t>
            </a:r>
          </a:p>
          <a:p>
            <a:pPr marL="457200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An overall design has to contain all these components</a:t>
            </a:r>
          </a:p>
          <a:p>
            <a:pPr marL="914400" lvl="1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Numbering above does not mean order of development – more about that later</a:t>
            </a:r>
          </a:p>
          <a:p>
            <a:pPr marL="914400" lvl="1" indent="-45720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May dictate priorities, though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516270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Bare necessities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5358669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What things are absolutely needed, on “day 1” or before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Hardware, connected to subsystems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i.e., control boxes (IOCs), cabling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Network and servers infrastructure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Relates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also to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planning of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building infrastructure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Global systems: timing, MPS, PSS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These also need infrastructure planning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Working base software (EPICS)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Software development and deployment infrastructure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EPICS records, properly named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Set of generic, low-level tools for device control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GUI tools, trending display tools, etc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.</a:t>
            </a:r>
            <a:endParaRPr lang="en-US" sz="2800" dirty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321425" lvl="1" defTabSz="642915" fontAlgn="base">
              <a:spcBef>
                <a:spcPct val="0"/>
              </a:spcBef>
              <a:spcAft>
                <a:spcPct val="0"/>
              </a:spcAft>
            </a:pPr>
            <a:endParaRPr lang="en-US" sz="2800" dirty="0">
              <a:solidFill>
                <a:srgbClr val="000000"/>
              </a:solidFill>
              <a:latin typeface="Arial" charset="0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587770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operation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5358669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When machine components are running as single units, commissioning can 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start</a:t>
            </a:r>
            <a:endParaRPr lang="sl-SI" sz="2400" dirty="0">
              <a:solidFill>
                <a:srgbClr val="000000"/>
              </a:solidFill>
              <a:latin typeface="Arial"/>
              <a:cs typeface="Arial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Control room applications, beam modeling tools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Data archiving and retrieval tools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Alarm systems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Operational procedures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How to ramp up beam power, repetition rate, etc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.</a:t>
            </a:r>
            <a:endParaRPr lang="sl-SI" sz="2400" dirty="0" smtClean="0">
              <a:solidFill>
                <a:srgbClr val="000000"/>
              </a:solidFill>
              <a:latin typeface="Arial"/>
              <a:cs typeface="Arial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Machine protection in complete configuration, with post-mortem analysis tools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Optimization tools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Beam synchronous data handling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Pulse-to-pulse feedbacks, and -forwards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defTabSz="642915" fontAlgn="base">
              <a:spcBef>
                <a:spcPct val="0"/>
              </a:spcBef>
              <a:spcAft>
                <a:spcPct val="0"/>
              </a:spcAft>
            </a:pPr>
            <a:endParaRPr lang="en-US" sz="2800" dirty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723205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endParaRPr lang="en-US" sz="2800" dirty="0">
              <a:solidFill>
                <a:srgbClr val="000000"/>
              </a:solidFill>
              <a:latin typeface="Arial" charset="0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381205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sustainable high performance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496894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After first neutrons, or even before, maintenance starts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Some of these tools are needed early in the building phase to be successful! </a:t>
            </a:r>
            <a:endParaRPr lang="sl-SI" sz="2400" dirty="0">
              <a:solidFill>
                <a:srgbClr val="000000"/>
              </a:solidFill>
              <a:latin typeface="Arial"/>
              <a:cs typeface="Arial"/>
              <a:sym typeface="Arial" charset="0"/>
            </a:endParaRP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Configuration management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Things start changing as soon as they are built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Need to capture when building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Logistics procedures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Hardware maintenance procedures, support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Software configuration maintenance tools (patches, version upgrades,rollbacks)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Continuous improvement tools and procedures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Whom should users contact when there is a problem?</a:t>
            </a:r>
            <a:endParaRPr lang="en-US" sz="2400" dirty="0">
              <a:solidFill>
                <a:srgbClr val="000000"/>
              </a:solidFill>
              <a:latin typeface="Arial" charset="0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437385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Absolute necessities 1: hardware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496894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Hardware platform selection to be done by September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Prototype systems on cPCI, 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microTCA </a:t>
            </a:r>
            <a:endParaRPr lang="sl-SI" sz="2400" dirty="0" smtClean="0">
              <a:solidFill>
                <a:srgbClr val="000000"/>
              </a:solidFill>
              <a:latin typeface="Arial"/>
              <a:cs typeface="Arial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PLCs will be used extensively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What criteria to select platforms?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>
                <a:solidFill>
                  <a:srgbClr val="000000"/>
                </a:solidFill>
                <a:latin typeface="Arial" charset="0"/>
                <a:sym typeface="Arial" charset="0"/>
              </a:rPr>
              <a:t>C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over the whole range of requirements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Need to understand those well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One size does not fit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all (i.e., not a single platform)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Roadmap for future development and growth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Development model - distribution of work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Controls integration vs. Subsystem development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Cost issues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Think of total cost rather than component prices</a:t>
            </a:r>
          </a:p>
        </p:txBody>
      </p:sp>
    </p:spTree>
    <p:extLst>
      <p:ext uri="{BB962C8B-B14F-4D97-AF65-F5344CB8AC3E}">
        <p14:creationId xmlns:p14="http://schemas.microsoft.com/office/powerpoint/2010/main" val="23409098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Absolute necessities 2: network and servers infrastructure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127562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Initial steps are just been taken</a:t>
            </a:r>
            <a:endParaRPr lang="sl-SI" sz="2400" dirty="0" smtClean="0">
              <a:solidFill>
                <a:srgbClr val="000000"/>
              </a:solidFill>
              <a:latin typeface="Arial"/>
              <a:cs typeface="Arial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Affects many things in system design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Capacity planning important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Needs clear top-level requirements of what is required for operation, plus arithmetic (data flow)</a:t>
            </a:r>
          </a:p>
          <a:p>
            <a:pPr lvl="2" defTabSz="642915" fontAlgn="base">
              <a:spcBef>
                <a:spcPct val="0"/>
              </a:spcBef>
              <a:spcAft>
                <a:spcPct val="0"/>
              </a:spcAft>
            </a:pPr>
            <a:r>
              <a:rPr lang="sl-SI" sz="2400" dirty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	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e.g. What should be archived, at what frequency, how long has the data to be kept,...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Ties to the building and infrastructure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Not to be taken lightly – requires special know-how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No need to fix technology, yet, but decisions that have long impact should be done relatively soon</a:t>
            </a:r>
          </a:p>
        </p:txBody>
      </p:sp>
    </p:spTree>
    <p:extLst>
      <p:ext uri="{BB962C8B-B14F-4D97-AF65-F5344CB8AC3E}">
        <p14:creationId xmlns:p14="http://schemas.microsoft.com/office/powerpoint/2010/main" val="18653131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Absolute necessities 3: global systems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496894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Timing system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Use proven but still evolving technology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Event system from Micro-Research Finland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Wide user community, potential for application sharing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Design elaboration underway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Machine Protection System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Conceptual design and architecture proposal exists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Design principles based on best practices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Reviews are planned for later this year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Collaboration with other institutes are being set up 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CERN, etc. </a:t>
            </a:r>
          </a:p>
        </p:txBody>
      </p:sp>
    </p:spTree>
    <p:extLst>
      <p:ext uri="{BB962C8B-B14F-4D97-AF65-F5344CB8AC3E}">
        <p14:creationId xmlns:p14="http://schemas.microsoft.com/office/powerpoint/2010/main" val="9880617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Absolute necessities 4: base software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866226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EPICS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Collaboration encourages “software stealing”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Copy first, contribute when you can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Many things can be 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“just” taken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 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– get involved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Need to develop internal knowledge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Only a few internal people know EPICS well, yet</a:t>
            </a:r>
          </a:p>
          <a:p>
            <a:pPr marL="1773380" lvl="3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Trainings planned, need to build further</a:t>
            </a:r>
          </a:p>
          <a:p>
            <a:pPr marL="2230580" lvl="4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Also for upcoming hires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We also need to get our hands dirty</a:t>
            </a:r>
          </a:p>
          <a:p>
            <a:pPr marL="1773380" lvl="3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WP managers need to know at least the basics, even if not working directly with EPICS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Development strategy still needs a closer look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maturity of ITER tools, suitability for general use</a:t>
            </a:r>
          </a:p>
        </p:txBody>
      </p:sp>
    </p:spTree>
    <p:extLst>
      <p:ext uri="{BB962C8B-B14F-4D97-AF65-F5344CB8AC3E}">
        <p14:creationId xmlns:p14="http://schemas.microsoft.com/office/powerpoint/2010/main" val="21428392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operation 1: beam modeling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11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2650235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Selection of modeling environment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First version of tools (OpenXAL) soon ready to be handed over to users for evaluation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However, there is still ample time before this is really needed – no hurry. 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Try to give the users (beam physicists) what is the best match for their needs</a:t>
            </a:r>
          </a:p>
        </p:txBody>
      </p:sp>
    </p:spTree>
    <p:extLst>
      <p:ext uri="{BB962C8B-B14F-4D97-AF65-F5344CB8AC3E}">
        <p14:creationId xmlns:p14="http://schemas.microsoft.com/office/powerpoint/2010/main" val="22866522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operation 2: Archiving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12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3758231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The “bread and butter” tool for machine operation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Capacity vs. usage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Applications for retrieval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Configuration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Workflow and policy for changes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Data retention policy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hich data needs to be archivd, and how long?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Capacity planning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Archiving can heavily stress the network and storage</a:t>
            </a:r>
          </a:p>
        </p:txBody>
      </p:sp>
    </p:spTree>
    <p:extLst>
      <p:ext uri="{BB962C8B-B14F-4D97-AF65-F5344CB8AC3E}">
        <p14:creationId xmlns:p14="http://schemas.microsoft.com/office/powerpoint/2010/main" val="9195934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operation 3: Alarm strategy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127562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Proper use of alarm facilities is crucial for high availability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Setting up proper structures is difficult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Proper setup can save from a lot of trouble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Balance between completeness and simplicity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Capture everything that is important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Show only what is necessary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Provide good management tools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Work is underway to define the strategy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EPICS provides good tools to achieve these goals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But the hard work still has to be done by the user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endParaRPr lang="sl-SI" sz="2400" dirty="0" smtClean="0">
              <a:solidFill>
                <a:srgbClr val="000000"/>
              </a:solidFill>
              <a:latin typeface="Arial"/>
              <a:cs typeface="Arial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9208761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sustainability </a:t>
            </a:r>
            <a:r>
              <a:rPr lang="sl-SI" dirty="0"/>
              <a:t>1</a:t>
            </a:r>
            <a:r>
              <a:rPr lang="sl-SI" dirty="0" smtClean="0"/>
              <a:t>: Configuration management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14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866226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Control system configration database(s)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Capture system configuration 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As-planned, as-built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Only change is permanent!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Machines have been built without having these tools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Excel sheets, anybody?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This is a hard problem to do correctly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There is no unified opinion of what is the best way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But there are succesful implementations that solve at least part of the problem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Best bet is to join the forces with other labs and projects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Many share the same problem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DISCS collaboration (part of EPICS version 4 initiative)</a:t>
            </a:r>
          </a:p>
        </p:txBody>
      </p:sp>
    </p:spTree>
    <p:extLst>
      <p:ext uri="{BB962C8B-B14F-4D97-AF65-F5344CB8AC3E}">
        <p14:creationId xmlns:p14="http://schemas.microsoft.com/office/powerpoint/2010/main" val="3585085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sustainability 2: Logistics procedures (and tools)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15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3758231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This starts already in construction – and never ends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As long as the facility exists, that is.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How to: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Procure and distribute hardware to users?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Centrally or each user individually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Cost and standardization issue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O</a:t>
            </a: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rganize maintenance?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Spares policy, replacement, repairs, etc.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Minimize faults?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Testing equipment and procedures</a:t>
            </a:r>
          </a:p>
        </p:txBody>
      </p:sp>
    </p:spTree>
    <p:extLst>
      <p:ext uri="{BB962C8B-B14F-4D97-AF65-F5344CB8AC3E}">
        <p14:creationId xmlns:p14="http://schemas.microsoft.com/office/powerpoint/2010/main" val="40724277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Tools for sustainability 3: Software configuration management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16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4866226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Software evolves continuously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New versions, security patches, bugfixes,...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Management of hundreds of computers is a difficult task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And systems are very diverse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Special purpose setups, different operating systems (try to minimize – but usually resistance is futile)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Virtualization strategy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Helps a lot – but needs careful design and experience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Management tools (e.g., puppet)</a:t>
            </a:r>
          </a:p>
          <a:p>
            <a:pPr marL="1316180" lvl="2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Scheduled updates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/>
                <a:cs typeface="Arial"/>
                <a:sym typeface="Arial" charset="0"/>
              </a:rPr>
              <a:t>Testing procedures</a:t>
            </a:r>
          </a:p>
        </p:txBody>
      </p:sp>
    </p:spTree>
    <p:extLst>
      <p:ext uri="{BB962C8B-B14F-4D97-AF65-F5344CB8AC3E}">
        <p14:creationId xmlns:p14="http://schemas.microsoft.com/office/powerpoint/2010/main" val="356559004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Control System WBS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17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23529" y="1700808"/>
            <a:ext cx="8424936" cy="6220443"/>
          </a:xfrm>
          <a:prstGeom prst="rect">
            <a:avLst/>
          </a:prstGeom>
          <a:noFill/>
        </p:spPr>
        <p:txBody>
          <a:bodyPr wrap="square" lIns="64284" tIns="32142" rIns="64284" bIns="32142" rtlCol="0">
            <a:spAutoFit/>
          </a:bodyPr>
          <a:lstStyle/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sym typeface="Arial" charset="0"/>
              </a:rPr>
              <a:t>Control system core components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Applications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Hardware core components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Integration support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Physics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Control system infrastructure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endParaRPr lang="sl-SI" sz="2400" dirty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Each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work package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has components and issues in each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urgency class</a:t>
            </a:r>
            <a:endParaRPr lang="sl-SI" sz="24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Keep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the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categories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in mind to </a:t>
            </a: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prioritize work</a:t>
            </a:r>
          </a:p>
          <a:p>
            <a:pPr marL="858980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r>
              <a:rPr lang="sl-SI" sz="2400" dirty="0" smtClean="0">
                <a:solidFill>
                  <a:srgbClr val="000000"/>
                </a:solidFill>
                <a:latin typeface="Arial" charset="0"/>
                <a:sym typeface="Arial" charset="0"/>
              </a:rPr>
              <a:t>All categories are equally important but not equally urgent</a:t>
            </a:r>
          </a:p>
          <a:p>
            <a:pPr marL="401780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endParaRPr lang="sl-SI" sz="28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defTabSz="642915" fontAlgn="base">
              <a:spcBef>
                <a:spcPct val="0"/>
              </a:spcBef>
              <a:spcAft>
                <a:spcPct val="0"/>
              </a:spcAft>
            </a:pPr>
            <a:endParaRPr lang="sl-SI" sz="2800" dirty="0" smtClean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defTabSz="642915" fontAlgn="base">
              <a:spcBef>
                <a:spcPct val="0"/>
              </a:spcBef>
              <a:spcAft>
                <a:spcPct val="0"/>
              </a:spcAft>
            </a:pPr>
            <a:endParaRPr lang="en-US" sz="2800" dirty="0">
              <a:solidFill>
                <a:srgbClr val="000000"/>
              </a:solidFill>
              <a:latin typeface="Arial" charset="0"/>
              <a:sym typeface="Arial" charset="0"/>
            </a:endParaRPr>
          </a:p>
          <a:p>
            <a:pPr marL="723205" lvl="1" indent="-401780" defTabSz="642915" fontAlgn="base">
              <a:spcBef>
                <a:spcPct val="0"/>
              </a:spcBef>
              <a:spcAft>
                <a:spcPct val="0"/>
              </a:spcAft>
              <a:buFont typeface="Arial"/>
              <a:buChar char="•"/>
            </a:pPr>
            <a:endParaRPr lang="en-US" sz="2800" dirty="0">
              <a:solidFill>
                <a:srgbClr val="000000"/>
              </a:solidFill>
              <a:latin typeface="Arial" charset="0"/>
              <a:sym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5368150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l-SI" dirty="0" smtClean="0"/>
              <a:t>SUMMARY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18</a:t>
            </a:fld>
            <a:endParaRPr lang="sv-SE"/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>
          <a:xfrm>
            <a:off x="467544" y="1700808"/>
            <a:ext cx="8424936" cy="4320480"/>
          </a:xfrm>
        </p:spPr>
        <p:txBody>
          <a:bodyPr>
            <a:normAutofit/>
          </a:bodyPr>
          <a:lstStyle/>
          <a:p>
            <a:r>
              <a:rPr lang="en-GB" sz="2400" dirty="0" smtClean="0">
                <a:solidFill>
                  <a:schemeClr val="tx1"/>
                </a:solidFill>
              </a:rPr>
              <a:t>Control system is a complicated entity</a:t>
            </a:r>
          </a:p>
          <a:p>
            <a:pPr lvl="1"/>
            <a:r>
              <a:rPr lang="en-GB" dirty="0" smtClean="0">
                <a:solidFill>
                  <a:schemeClr val="tx1"/>
                </a:solidFill>
              </a:rPr>
              <a:t>Many things are not visible before they fail or are missing when needed</a:t>
            </a:r>
          </a:p>
          <a:p>
            <a:r>
              <a:rPr lang="en-GB" sz="2400" dirty="0" smtClean="0">
                <a:solidFill>
                  <a:schemeClr val="tx1"/>
                </a:solidFill>
              </a:rPr>
              <a:t>Classification helps (myself) to prioritize things within work packages</a:t>
            </a:r>
          </a:p>
          <a:p>
            <a:pPr lvl="1"/>
            <a:r>
              <a:rPr lang="en-GB" dirty="0" smtClean="0">
                <a:solidFill>
                  <a:schemeClr val="tx1"/>
                </a:solidFill>
              </a:rPr>
              <a:t>In time and in importance</a:t>
            </a:r>
          </a:p>
          <a:p>
            <a:r>
              <a:rPr lang="en-GB" sz="2400" dirty="0" smtClean="0">
                <a:solidFill>
                  <a:schemeClr val="tx1"/>
                </a:solidFill>
              </a:rPr>
              <a:t>Upcoming hires are of critical importance</a:t>
            </a:r>
          </a:p>
          <a:p>
            <a:pPr lvl="1"/>
            <a:r>
              <a:rPr lang="en-GB" dirty="0" smtClean="0">
                <a:solidFill>
                  <a:schemeClr val="tx1"/>
                </a:solidFill>
              </a:rPr>
              <a:t>But we seem to be getting good candidates</a:t>
            </a:r>
          </a:p>
          <a:p>
            <a:r>
              <a:rPr lang="en-GB" sz="2400" dirty="0" smtClean="0">
                <a:solidFill>
                  <a:schemeClr val="tx1"/>
                </a:solidFill>
              </a:rPr>
              <a:t>There is a lot of work ahead</a:t>
            </a:r>
          </a:p>
          <a:p>
            <a:pPr lvl="1"/>
            <a:r>
              <a:rPr lang="en-GB" dirty="0" smtClean="0">
                <a:solidFill>
                  <a:schemeClr val="tx1"/>
                </a:solidFill>
              </a:rPr>
              <a:t>But this is a unique and exciting chance!</a:t>
            </a:r>
          </a:p>
          <a:p>
            <a:endParaRPr lang="sl-SI" sz="2400" dirty="0">
              <a:solidFill>
                <a:schemeClr val="tx1"/>
              </a:solidFill>
            </a:endParaRPr>
          </a:p>
          <a:p>
            <a:endParaRPr lang="sl-SI" sz="2400" dirty="0" smtClean="0">
              <a:solidFill>
                <a:schemeClr val="tx1"/>
              </a:solidFill>
            </a:endParaRPr>
          </a:p>
          <a:p>
            <a:endParaRPr lang="sl-SI" sz="2400" dirty="0" smtClean="0">
              <a:solidFill>
                <a:schemeClr val="tx1"/>
              </a:solidFill>
            </a:endParaRPr>
          </a:p>
          <a:p>
            <a:endParaRPr lang="sl-SI" sz="2400" dirty="0" smtClean="0">
              <a:solidFill>
                <a:schemeClr val="tx1"/>
              </a:solidFill>
            </a:endParaRPr>
          </a:p>
          <a:p>
            <a:endParaRPr lang="sl-SI" sz="2400" dirty="0" smtClean="0">
              <a:solidFill>
                <a:schemeClr val="tx1"/>
              </a:solidFill>
            </a:endParaRPr>
          </a:p>
          <a:p>
            <a:pPr lvl="1"/>
            <a:endParaRPr lang="en-US" sz="2000" dirty="0" smtClean="0"/>
          </a:p>
          <a:p>
            <a:pPr marL="457200" lvl="1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598764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19</a:t>
            </a:fld>
            <a:endParaRPr lang="sv-SE"/>
          </a:p>
        </p:txBody>
      </p:sp>
      <p:sp>
        <p:nvSpPr>
          <p:cNvPr id="5" name="TextBox 4"/>
          <p:cNvSpPr txBox="1"/>
          <p:nvPr/>
        </p:nvSpPr>
        <p:spPr>
          <a:xfrm>
            <a:off x="3131840" y="3429000"/>
            <a:ext cx="2752752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 smtClean="0"/>
              <a:t>Questions?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94203625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Core Powerpoint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Powerpoint.pptx</Template>
  <TotalTime>4674</TotalTime>
  <Words>1315</Words>
  <Application>Microsoft Macintosh PowerPoint</Application>
  <PresentationFormat>On-screen Show (4:3)</PresentationFormat>
  <Paragraphs>214</Paragraphs>
  <Slides>19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ESS Core Powerpoint</vt:lpstr>
      <vt:lpstr>Integrating hardware, databases and applications into a control system</vt:lpstr>
      <vt:lpstr>Introduction</vt:lpstr>
      <vt:lpstr>Control System urgency scale </vt:lpstr>
      <vt:lpstr>Bare necessities </vt:lpstr>
      <vt:lpstr>Tools for operation </vt:lpstr>
      <vt:lpstr>Tools for sustainable high performance </vt:lpstr>
      <vt:lpstr>Absolute necessities 1: hardware </vt:lpstr>
      <vt:lpstr>Absolute necessities 2: network and servers infrastructure </vt:lpstr>
      <vt:lpstr>Absolute necessities 3: global systems</vt:lpstr>
      <vt:lpstr>Absolute necessities 4: base software</vt:lpstr>
      <vt:lpstr>Tools for operation 1: beam modeling</vt:lpstr>
      <vt:lpstr>Tools for operation 2: Archiving</vt:lpstr>
      <vt:lpstr>Tools for operation 3: Alarm strategy</vt:lpstr>
      <vt:lpstr>Tools for sustainability 1: Configuration management</vt:lpstr>
      <vt:lpstr>Tools for sustainability 2: Logistics procedures (and tools)</vt:lpstr>
      <vt:lpstr>Tools for sustainability 3: Software configuration management</vt:lpstr>
      <vt:lpstr>Control System WBS</vt:lpstr>
      <vt:lpstr>SUMMARY</vt:lpstr>
      <vt:lpstr>PowerPoint Presentation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Timo Korhonen</cp:lastModifiedBy>
  <cp:revision>82</cp:revision>
  <dcterms:created xsi:type="dcterms:W3CDTF">2013-10-29T16:05:10Z</dcterms:created>
  <dcterms:modified xsi:type="dcterms:W3CDTF">2014-03-28T08:48:28Z</dcterms:modified>
</cp:coreProperties>
</file>