
<file path=[Content_Types].xml><?xml version="1.0" encoding="utf-8"?>
<Types xmlns="http://schemas.openxmlformats.org/package/2006/content-types">
  <Default Extension="xml" ContentType="application/xml"/>
  <Default Extension="jpeg" ContentType="image/jpeg"/>
  <Default Extension="jpg" ContentType="image/jpeg"/>
  <Default Extension="emf" ContentType="image/x-emf"/>
  <Default Extension="rels" ContentType="application/vnd.openxmlformats-package.relationships+xml"/>
  <Default Extension="bin" ContentType="application/vnd.openxmlformats-officedocument.presentationml.printerSettings"/>
  <Default Extension="png" ContentType="image/pn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4" Type="http://schemas.openxmlformats.org/officeDocument/2006/relationships/extended-properties" Target="docProps/app.xml"/><Relationship Id="rId1" Type="http://schemas.openxmlformats.org/officeDocument/2006/relationships/officeDocument" Target="ppt/presentation.xml"/><Relationship Id="rId2" Type="http://schemas.openxmlformats.org/package/2006/relationships/metadata/thumbnail" Target="docProps/thumbnail.jpeg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>
  <p:sldMasterIdLst>
    <p:sldMasterId id="2147483648" r:id="rId1"/>
  </p:sldMasterIdLst>
  <p:notesMasterIdLst>
    <p:notesMasterId r:id="rId15"/>
  </p:notesMasterIdLst>
  <p:sldIdLst>
    <p:sldId id="256" r:id="rId2"/>
    <p:sldId id="257" r:id="rId3"/>
    <p:sldId id="260" r:id="rId4"/>
    <p:sldId id="261" r:id="rId5"/>
    <p:sldId id="263" r:id="rId6"/>
    <p:sldId id="262" r:id="rId7"/>
    <p:sldId id="265" r:id="rId8"/>
    <p:sldId id="266" r:id="rId9"/>
    <p:sldId id="270" r:id="rId10"/>
    <p:sldId id="271" r:id="rId11"/>
    <p:sldId id="269" r:id="rId12"/>
    <p:sldId id="267" r:id="rId13"/>
    <p:sldId id="268" r:id="rId14"/>
  </p:sldIdLst>
  <p:sldSz cx="9144000" cy="6858000" type="screen4x3"/>
  <p:notesSz cx="6858000" cy="9144000"/>
  <p:defaultTextStyle>
    <a:defPPr>
      <a:defRPr lang="sv-SE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0094CA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940675A-B579-460E-94D1-54222C63F5DA}" styleName="No Style, Table Grid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tx1"/>
              </a:solidFill>
            </a:ln>
          </a:left>
          <a:right>
            <a:ln w="12700" cmpd="sng">
              <a:solidFill>
                <a:schemeClr val="tx1"/>
              </a:solidFill>
            </a:ln>
          </a:right>
          <a:top>
            <a:ln w="12700" cmpd="sng">
              <a:solidFill>
                <a:schemeClr val="tx1"/>
              </a:solidFill>
            </a:ln>
          </a:top>
          <a:bottom>
            <a:ln w="12700" cmpd="sng">
              <a:solidFill>
                <a:schemeClr val="tx1"/>
              </a:solidFill>
            </a:ln>
          </a:bottom>
          <a:insideH>
            <a:ln w="12700" cmpd="sng">
              <a:solidFill>
                <a:schemeClr val="tx1"/>
              </a:solidFill>
            </a:ln>
          </a:insideH>
          <a:insideV>
            <a:ln w="12700" cmpd="sng">
              <a:solidFill>
                <a:schemeClr val="tx1"/>
              </a:solidFill>
            </a:ln>
          </a:insideV>
        </a:tcBdr>
        <a:fill>
          <a:noFill/>
        </a:fill>
      </a:tcStyle>
    </a:wholeTbl>
  </a:tblStyle>
  <a:tblStyle styleId="{3C2FFA5D-87B4-456A-9821-1D502468CF0F}" styleName="Themed Style 1 - Accent 1">
    <a:tblBg>
      <a:fillRef idx="2">
        <a:schemeClr val="accent1"/>
      </a:fillRef>
      <a:effectRef idx="1">
        <a:schemeClr val="accent1"/>
      </a:effectRef>
    </a:tblBg>
    <a:wholeTbl>
      <a:tcTxStyle>
        <a:fontRef idx="minor">
          <a:scrgbClr r="0" g="0" b="0"/>
        </a:fontRef>
        <a:schemeClr val="dk1"/>
      </a:tcTxStyle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  <a:insideH>
            <a:lnRef idx="1">
              <a:schemeClr val="accent1"/>
            </a:lnRef>
          </a:insideH>
          <a:insideV>
            <a:lnRef idx="1">
              <a:schemeClr val="accent1"/>
            </a:lnRef>
          </a:insideV>
        </a:tcBdr>
        <a:fill>
          <a:noFill/>
        </a:fill>
      </a:tcStyle>
    </a:wholeTbl>
    <a:band1H>
      <a:tcStyle>
        <a:tcBdr/>
        <a:fill>
          <a:solidFill>
            <a:schemeClr val="accent1">
              <a:alpha val="40000"/>
            </a:schemeClr>
          </a:solidFill>
        </a:fill>
      </a:tcStyle>
    </a:band1H>
    <a:band2H>
      <a:tcStyle>
        <a:tcBdr/>
      </a:tcStyle>
    </a:band2H>
    <a:band1V>
      <a:tcStyle>
        <a:tcBdr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</a:tcBdr>
        <a:fill>
          <a:solidFill>
            <a:schemeClr val="accent1">
              <a:alpha val="40000"/>
            </a:schemeClr>
          </a:solidFill>
        </a:fill>
      </a:tcStyle>
    </a:band1V>
    <a:band2V>
      <a:tcStyle>
        <a:tcBdr/>
      </a:tcStyle>
    </a:band2V>
    <a:lastCol>
      <a:tcTxStyle b="on"/>
      <a:tcStyle>
        <a:tcBdr>
          <a:left>
            <a:lnRef idx="2">
              <a:schemeClr val="accent1"/>
            </a:lnRef>
          </a:left>
          <a:right>
            <a:lnRef idx="1">
              <a:schemeClr val="accent1"/>
            </a:lnRef>
          </a:right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  <a:insideH>
            <a:lnRef idx="1">
              <a:schemeClr val="accent1"/>
            </a:lnRef>
          </a:insideH>
          <a:insideV>
            <a:ln>
              <a:noFill/>
            </a:ln>
          </a:insideV>
        </a:tcBdr>
      </a:tcStyle>
    </a:lastCol>
    <a:firstCol>
      <a:tcTxStyle b="on"/>
      <a:tcStyle>
        <a:tcBdr>
          <a:left>
            <a:lnRef idx="1">
              <a:schemeClr val="accent1"/>
            </a:lnRef>
          </a:left>
          <a:right>
            <a:lnRef idx="2">
              <a:schemeClr val="accent1"/>
            </a:lnRef>
          </a:right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  <a:insideH>
            <a:lnRef idx="1">
              <a:schemeClr val="accent1"/>
            </a:lnRef>
          </a:insideH>
          <a:insideV>
            <a:ln>
              <a:noFill/>
            </a:ln>
          </a:insideV>
        </a:tcBdr>
      </a:tcStyle>
    </a:firstCol>
    <a:lastRow>
      <a:tcTxStyle b="on"/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  <a:top>
            <a:lnRef idx="2">
              <a:schemeClr val="accent1"/>
            </a:lnRef>
          </a:top>
          <a:bottom>
            <a:lnRef idx="2">
              <a:schemeClr val="accen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  <a:top>
            <a:lnRef idx="1">
              <a:schemeClr val="accent1"/>
            </a:lnRef>
          </a:top>
          <a:bottom>
            <a:lnRef idx="2">
              <a:schemeClr val="l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1"/>
          </a:solidFill>
        </a:fill>
      </a:tcStyle>
    </a:firstRow>
  </a:tblStyle>
  <a:tblStyle styleId="{284E427A-3D55-4303-BF80-6455036E1DE7}" styleName="Themed Style 1 - Accent 2">
    <a:tblBg>
      <a:fillRef idx="2">
        <a:schemeClr val="accent2"/>
      </a:fillRef>
      <a:effectRef idx="1">
        <a:schemeClr val="accent2"/>
      </a:effectRef>
    </a:tblBg>
    <a:wholeTbl>
      <a:tcTxStyle>
        <a:fontRef idx="minor">
          <a:scrgbClr r="0" g="0" b="0"/>
        </a:fontRef>
        <a:schemeClr val="dk1"/>
      </a:tcTxStyle>
      <a:tcStyle>
        <a:tcBdr>
          <a:left>
            <a:lnRef idx="1">
              <a:schemeClr val="accent2"/>
            </a:lnRef>
          </a:left>
          <a:right>
            <a:lnRef idx="1">
              <a:schemeClr val="accent2"/>
            </a:lnRef>
          </a:right>
          <a:top>
            <a:lnRef idx="1">
              <a:schemeClr val="accent2"/>
            </a:lnRef>
          </a:top>
          <a:bottom>
            <a:lnRef idx="1">
              <a:schemeClr val="accent2"/>
            </a:lnRef>
          </a:bottom>
          <a:insideH>
            <a:lnRef idx="1">
              <a:schemeClr val="accent2"/>
            </a:lnRef>
          </a:insideH>
          <a:insideV>
            <a:lnRef idx="1">
              <a:schemeClr val="accent2"/>
            </a:lnRef>
          </a:insideV>
        </a:tcBdr>
        <a:fill>
          <a:noFill/>
        </a:fill>
      </a:tcStyle>
    </a:wholeTbl>
    <a:band1H>
      <a:tcStyle>
        <a:tcBdr/>
        <a:fill>
          <a:solidFill>
            <a:schemeClr val="accent2">
              <a:alpha val="40000"/>
            </a:schemeClr>
          </a:solidFill>
        </a:fill>
      </a:tcStyle>
    </a:band1H>
    <a:band2H>
      <a:tcStyle>
        <a:tcBdr/>
      </a:tcStyle>
    </a:band2H>
    <a:band1V>
      <a:tcStyle>
        <a:tcBdr>
          <a:top>
            <a:lnRef idx="1">
              <a:schemeClr val="accent2"/>
            </a:lnRef>
          </a:top>
          <a:bottom>
            <a:lnRef idx="1">
              <a:schemeClr val="accent2"/>
            </a:lnRef>
          </a:bottom>
        </a:tcBdr>
        <a:fill>
          <a:solidFill>
            <a:schemeClr val="accent2">
              <a:alpha val="40000"/>
            </a:schemeClr>
          </a:solidFill>
        </a:fill>
      </a:tcStyle>
    </a:band1V>
    <a:band2V>
      <a:tcStyle>
        <a:tcBdr/>
      </a:tcStyle>
    </a:band2V>
    <a:lastCol>
      <a:tcTxStyle b="on"/>
      <a:tcStyle>
        <a:tcBdr>
          <a:left>
            <a:lnRef idx="2">
              <a:schemeClr val="accent2"/>
            </a:lnRef>
          </a:left>
          <a:right>
            <a:lnRef idx="1">
              <a:schemeClr val="accent2"/>
            </a:lnRef>
          </a:right>
          <a:top>
            <a:lnRef idx="1">
              <a:schemeClr val="accent2"/>
            </a:lnRef>
          </a:top>
          <a:bottom>
            <a:lnRef idx="1">
              <a:schemeClr val="accent2"/>
            </a:lnRef>
          </a:bottom>
          <a:insideH>
            <a:lnRef idx="1">
              <a:schemeClr val="accent2"/>
            </a:lnRef>
          </a:insideH>
          <a:insideV>
            <a:ln>
              <a:noFill/>
            </a:ln>
          </a:insideV>
        </a:tcBdr>
      </a:tcStyle>
    </a:lastCol>
    <a:firstCol>
      <a:tcTxStyle b="on"/>
      <a:tcStyle>
        <a:tcBdr>
          <a:left>
            <a:lnRef idx="1">
              <a:schemeClr val="accent2"/>
            </a:lnRef>
          </a:left>
          <a:right>
            <a:lnRef idx="2">
              <a:schemeClr val="accent2"/>
            </a:lnRef>
          </a:right>
          <a:top>
            <a:lnRef idx="1">
              <a:schemeClr val="accent2"/>
            </a:lnRef>
          </a:top>
          <a:bottom>
            <a:lnRef idx="1">
              <a:schemeClr val="accent2"/>
            </a:lnRef>
          </a:bottom>
          <a:insideH>
            <a:lnRef idx="1">
              <a:schemeClr val="accent2"/>
            </a:lnRef>
          </a:insideH>
          <a:insideV>
            <a:ln>
              <a:noFill/>
            </a:ln>
          </a:insideV>
        </a:tcBdr>
      </a:tcStyle>
    </a:firstCol>
    <a:lastRow>
      <a:tcTxStyle b="on"/>
      <a:tcStyle>
        <a:tcBdr>
          <a:left>
            <a:lnRef idx="1">
              <a:schemeClr val="accent2"/>
            </a:lnRef>
          </a:left>
          <a:right>
            <a:lnRef idx="1">
              <a:schemeClr val="accent2"/>
            </a:lnRef>
          </a:right>
          <a:top>
            <a:lnRef idx="2">
              <a:schemeClr val="accent2"/>
            </a:lnRef>
          </a:top>
          <a:bottom>
            <a:lnRef idx="2">
              <a:schemeClr val="accent2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>
          <a:left>
            <a:lnRef idx="1">
              <a:schemeClr val="accent2"/>
            </a:lnRef>
          </a:left>
          <a:right>
            <a:lnRef idx="1">
              <a:schemeClr val="accent2"/>
            </a:lnRef>
          </a:right>
          <a:top>
            <a:lnRef idx="1">
              <a:schemeClr val="accent2"/>
            </a:lnRef>
          </a:top>
          <a:bottom>
            <a:lnRef idx="2">
              <a:schemeClr val="l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2"/>
          </a:solidFill>
        </a:fill>
      </a:tcStyle>
    </a:firstRow>
  </a:tblStyle>
  <a:tblStyle styleId="{69C7853C-536D-4A76-A0AE-DD22124D55A5}" styleName="Themed Style 1 - Accent 3">
    <a:tblBg>
      <a:fillRef idx="2">
        <a:schemeClr val="accent3"/>
      </a:fillRef>
      <a:effectRef idx="1">
        <a:schemeClr val="accent3"/>
      </a:effectRef>
    </a:tblBg>
    <a:wholeTbl>
      <a:tcTxStyle>
        <a:fontRef idx="minor">
          <a:scrgbClr r="0" g="0" b="0"/>
        </a:fontRef>
        <a:schemeClr val="dk1"/>
      </a:tcTxStyle>
      <a:tcStyle>
        <a:tcBdr>
          <a:left>
            <a:lnRef idx="1">
              <a:schemeClr val="accent3"/>
            </a:lnRef>
          </a:left>
          <a:right>
            <a:lnRef idx="1">
              <a:schemeClr val="accent3"/>
            </a:lnRef>
          </a:right>
          <a:top>
            <a:lnRef idx="1">
              <a:schemeClr val="accent3"/>
            </a:lnRef>
          </a:top>
          <a:bottom>
            <a:lnRef idx="1">
              <a:schemeClr val="accent3"/>
            </a:lnRef>
          </a:bottom>
          <a:insideH>
            <a:lnRef idx="1">
              <a:schemeClr val="accent3"/>
            </a:lnRef>
          </a:insideH>
          <a:insideV>
            <a:lnRef idx="1">
              <a:schemeClr val="accent3"/>
            </a:lnRef>
          </a:insideV>
        </a:tcBdr>
        <a:fill>
          <a:noFill/>
        </a:fill>
      </a:tcStyle>
    </a:wholeTbl>
    <a:band1H>
      <a:tcStyle>
        <a:tcBdr/>
        <a:fill>
          <a:solidFill>
            <a:schemeClr val="accent3">
              <a:alpha val="40000"/>
            </a:schemeClr>
          </a:solidFill>
        </a:fill>
      </a:tcStyle>
    </a:band1H>
    <a:band2H>
      <a:tcStyle>
        <a:tcBdr/>
      </a:tcStyle>
    </a:band2H>
    <a:band1V>
      <a:tcStyle>
        <a:tcBdr>
          <a:top>
            <a:lnRef idx="1">
              <a:schemeClr val="accent3"/>
            </a:lnRef>
          </a:top>
          <a:bottom>
            <a:lnRef idx="1">
              <a:schemeClr val="accent3"/>
            </a:lnRef>
          </a:bottom>
        </a:tcBdr>
        <a:fill>
          <a:solidFill>
            <a:schemeClr val="accent3">
              <a:alpha val="40000"/>
            </a:schemeClr>
          </a:solidFill>
        </a:fill>
      </a:tcStyle>
    </a:band1V>
    <a:band2V>
      <a:tcStyle>
        <a:tcBdr/>
      </a:tcStyle>
    </a:band2V>
    <a:lastCol>
      <a:tcTxStyle b="on"/>
      <a:tcStyle>
        <a:tcBdr>
          <a:left>
            <a:lnRef idx="2">
              <a:schemeClr val="accent3"/>
            </a:lnRef>
          </a:left>
          <a:right>
            <a:lnRef idx="1">
              <a:schemeClr val="accent3"/>
            </a:lnRef>
          </a:right>
          <a:top>
            <a:lnRef idx="1">
              <a:schemeClr val="accent3"/>
            </a:lnRef>
          </a:top>
          <a:bottom>
            <a:lnRef idx="1">
              <a:schemeClr val="accent3"/>
            </a:lnRef>
          </a:bottom>
          <a:insideH>
            <a:lnRef idx="1">
              <a:schemeClr val="accent3"/>
            </a:lnRef>
          </a:insideH>
          <a:insideV>
            <a:ln>
              <a:noFill/>
            </a:ln>
          </a:insideV>
        </a:tcBdr>
      </a:tcStyle>
    </a:lastCol>
    <a:firstCol>
      <a:tcTxStyle b="on"/>
      <a:tcStyle>
        <a:tcBdr>
          <a:left>
            <a:lnRef idx="1">
              <a:schemeClr val="accent3"/>
            </a:lnRef>
          </a:left>
          <a:right>
            <a:lnRef idx="2">
              <a:schemeClr val="accent3"/>
            </a:lnRef>
          </a:right>
          <a:top>
            <a:lnRef idx="1">
              <a:schemeClr val="accent3"/>
            </a:lnRef>
          </a:top>
          <a:bottom>
            <a:lnRef idx="1">
              <a:schemeClr val="accent3"/>
            </a:lnRef>
          </a:bottom>
          <a:insideH>
            <a:lnRef idx="1">
              <a:schemeClr val="accent3"/>
            </a:lnRef>
          </a:insideH>
          <a:insideV>
            <a:ln>
              <a:noFill/>
            </a:ln>
          </a:insideV>
        </a:tcBdr>
      </a:tcStyle>
    </a:firstCol>
    <a:lastRow>
      <a:tcTxStyle b="on"/>
      <a:tcStyle>
        <a:tcBdr>
          <a:left>
            <a:lnRef idx="1">
              <a:schemeClr val="accent3"/>
            </a:lnRef>
          </a:left>
          <a:right>
            <a:lnRef idx="1">
              <a:schemeClr val="accent3"/>
            </a:lnRef>
          </a:right>
          <a:top>
            <a:lnRef idx="2">
              <a:schemeClr val="accent3"/>
            </a:lnRef>
          </a:top>
          <a:bottom>
            <a:lnRef idx="2">
              <a:schemeClr val="accent3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>
          <a:left>
            <a:lnRef idx="1">
              <a:schemeClr val="accent3"/>
            </a:lnRef>
          </a:left>
          <a:right>
            <a:lnRef idx="1">
              <a:schemeClr val="accent3"/>
            </a:lnRef>
          </a:right>
          <a:top>
            <a:lnRef idx="1">
              <a:schemeClr val="accent3"/>
            </a:lnRef>
          </a:top>
          <a:bottom>
            <a:lnRef idx="2">
              <a:schemeClr val="l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3"/>
          </a:solidFill>
        </a:fill>
      </a:tcStyle>
    </a:firstRow>
  </a:tblStyle>
  <a:tblStyle styleId="{775DCB02-9BB8-47FD-8907-85C794F793BA}" styleName="Themed Style 1 - Accent 4">
    <a:tblBg>
      <a:fillRef idx="2">
        <a:schemeClr val="accent4"/>
      </a:fillRef>
      <a:effectRef idx="1">
        <a:schemeClr val="accent4"/>
      </a:effectRef>
    </a:tblBg>
    <a:wholeTbl>
      <a:tcTxStyle>
        <a:fontRef idx="minor">
          <a:scrgbClr r="0" g="0" b="0"/>
        </a:fontRef>
        <a:schemeClr val="dk1"/>
      </a:tcTxStyle>
      <a:tcStyle>
        <a:tcBdr>
          <a:left>
            <a:lnRef idx="1">
              <a:schemeClr val="accent4"/>
            </a:lnRef>
          </a:left>
          <a:right>
            <a:lnRef idx="1">
              <a:schemeClr val="accent4"/>
            </a:lnRef>
          </a:right>
          <a:top>
            <a:lnRef idx="1">
              <a:schemeClr val="accent4"/>
            </a:lnRef>
          </a:top>
          <a:bottom>
            <a:lnRef idx="1">
              <a:schemeClr val="accent4"/>
            </a:lnRef>
          </a:bottom>
          <a:insideH>
            <a:lnRef idx="1">
              <a:schemeClr val="accent4"/>
            </a:lnRef>
          </a:insideH>
          <a:insideV>
            <a:lnRef idx="1">
              <a:schemeClr val="accent4"/>
            </a:lnRef>
          </a:insideV>
        </a:tcBdr>
        <a:fill>
          <a:noFill/>
        </a:fill>
      </a:tcStyle>
    </a:wholeTbl>
    <a:band1H>
      <a:tcStyle>
        <a:tcBdr/>
        <a:fill>
          <a:solidFill>
            <a:schemeClr val="accent4">
              <a:alpha val="40000"/>
            </a:schemeClr>
          </a:solidFill>
        </a:fill>
      </a:tcStyle>
    </a:band1H>
    <a:band2H>
      <a:tcStyle>
        <a:tcBdr/>
      </a:tcStyle>
    </a:band2H>
    <a:band1V>
      <a:tcStyle>
        <a:tcBdr>
          <a:top>
            <a:lnRef idx="1">
              <a:schemeClr val="accent4"/>
            </a:lnRef>
          </a:top>
          <a:bottom>
            <a:lnRef idx="1">
              <a:schemeClr val="accent4"/>
            </a:lnRef>
          </a:bottom>
        </a:tcBdr>
        <a:fill>
          <a:solidFill>
            <a:schemeClr val="accent4">
              <a:alpha val="40000"/>
            </a:schemeClr>
          </a:solidFill>
        </a:fill>
      </a:tcStyle>
    </a:band1V>
    <a:band2V>
      <a:tcStyle>
        <a:tcBdr/>
      </a:tcStyle>
    </a:band2V>
    <a:lastCol>
      <a:tcTxStyle b="on"/>
      <a:tcStyle>
        <a:tcBdr>
          <a:left>
            <a:lnRef idx="2">
              <a:schemeClr val="accent4"/>
            </a:lnRef>
          </a:left>
          <a:right>
            <a:lnRef idx="1">
              <a:schemeClr val="accent4"/>
            </a:lnRef>
          </a:right>
          <a:top>
            <a:lnRef idx="1">
              <a:schemeClr val="accent4"/>
            </a:lnRef>
          </a:top>
          <a:bottom>
            <a:lnRef idx="1">
              <a:schemeClr val="accent4"/>
            </a:lnRef>
          </a:bottom>
          <a:insideH>
            <a:lnRef idx="1">
              <a:schemeClr val="accent4"/>
            </a:lnRef>
          </a:insideH>
          <a:insideV>
            <a:ln>
              <a:noFill/>
            </a:ln>
          </a:insideV>
        </a:tcBdr>
      </a:tcStyle>
    </a:lastCol>
    <a:firstCol>
      <a:tcTxStyle b="on"/>
      <a:tcStyle>
        <a:tcBdr>
          <a:left>
            <a:lnRef idx="1">
              <a:schemeClr val="accent4"/>
            </a:lnRef>
          </a:left>
          <a:right>
            <a:lnRef idx="2">
              <a:schemeClr val="accent4"/>
            </a:lnRef>
          </a:right>
          <a:top>
            <a:lnRef idx="1">
              <a:schemeClr val="accent4"/>
            </a:lnRef>
          </a:top>
          <a:bottom>
            <a:lnRef idx="1">
              <a:schemeClr val="accent4"/>
            </a:lnRef>
          </a:bottom>
          <a:insideH>
            <a:lnRef idx="1">
              <a:schemeClr val="accent4"/>
            </a:lnRef>
          </a:insideH>
          <a:insideV>
            <a:ln>
              <a:noFill/>
            </a:ln>
          </a:insideV>
        </a:tcBdr>
      </a:tcStyle>
    </a:firstCol>
    <a:lastRow>
      <a:tcTxStyle b="on"/>
      <a:tcStyle>
        <a:tcBdr>
          <a:left>
            <a:lnRef idx="1">
              <a:schemeClr val="accent4"/>
            </a:lnRef>
          </a:left>
          <a:right>
            <a:lnRef idx="1">
              <a:schemeClr val="accent4"/>
            </a:lnRef>
          </a:right>
          <a:top>
            <a:lnRef idx="2">
              <a:schemeClr val="accent4"/>
            </a:lnRef>
          </a:top>
          <a:bottom>
            <a:lnRef idx="2">
              <a:schemeClr val="accent4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>
          <a:left>
            <a:lnRef idx="1">
              <a:schemeClr val="accent4"/>
            </a:lnRef>
          </a:left>
          <a:right>
            <a:lnRef idx="1">
              <a:schemeClr val="accent4"/>
            </a:lnRef>
          </a:right>
          <a:top>
            <a:lnRef idx="1">
              <a:schemeClr val="accent4"/>
            </a:lnRef>
          </a:top>
          <a:bottom>
            <a:lnRef idx="2">
              <a:schemeClr val="l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4"/>
          </a:solidFill>
        </a:fill>
      </a:tcStyle>
    </a:firstRow>
  </a:tblStyle>
  <a:tblStyle styleId="{35758FB7-9AC5-4552-8A53-C91805E547FA}" styleName="Themed Style 1 - Accent 5">
    <a:tblBg>
      <a:fillRef idx="2">
        <a:schemeClr val="accent5"/>
      </a:fillRef>
      <a:effectRef idx="1">
        <a:schemeClr val="accent5"/>
      </a:effectRef>
    </a:tblBg>
    <a:wholeTbl>
      <a:tcTxStyle>
        <a:fontRef idx="minor">
          <a:scrgbClr r="0" g="0" b="0"/>
        </a:fontRef>
        <a:schemeClr val="dk1"/>
      </a:tcTxStyle>
      <a:tcStyle>
        <a:tcBdr>
          <a:left>
            <a:lnRef idx="1">
              <a:schemeClr val="accent5"/>
            </a:lnRef>
          </a:left>
          <a:right>
            <a:lnRef idx="1">
              <a:schemeClr val="accent5"/>
            </a:lnRef>
          </a:right>
          <a:top>
            <a:lnRef idx="1">
              <a:schemeClr val="accent5"/>
            </a:lnRef>
          </a:top>
          <a:bottom>
            <a:lnRef idx="1">
              <a:schemeClr val="accent5"/>
            </a:lnRef>
          </a:bottom>
          <a:insideH>
            <a:lnRef idx="1">
              <a:schemeClr val="accent5"/>
            </a:lnRef>
          </a:insideH>
          <a:insideV>
            <a:lnRef idx="1">
              <a:schemeClr val="accent5"/>
            </a:lnRef>
          </a:insideV>
        </a:tcBdr>
        <a:fill>
          <a:noFill/>
        </a:fill>
      </a:tcStyle>
    </a:wholeTbl>
    <a:band1H>
      <a:tcStyle>
        <a:tcBdr/>
        <a:fill>
          <a:solidFill>
            <a:schemeClr val="accent5">
              <a:alpha val="40000"/>
            </a:schemeClr>
          </a:solidFill>
        </a:fill>
      </a:tcStyle>
    </a:band1H>
    <a:band2H>
      <a:tcStyle>
        <a:tcBdr/>
      </a:tcStyle>
    </a:band2H>
    <a:band1V>
      <a:tcStyle>
        <a:tcBdr>
          <a:top>
            <a:lnRef idx="1">
              <a:schemeClr val="accent5"/>
            </a:lnRef>
          </a:top>
          <a:bottom>
            <a:lnRef idx="1">
              <a:schemeClr val="accent5"/>
            </a:lnRef>
          </a:bottom>
        </a:tcBdr>
        <a:fill>
          <a:solidFill>
            <a:schemeClr val="accent5">
              <a:alpha val="40000"/>
            </a:schemeClr>
          </a:solidFill>
        </a:fill>
      </a:tcStyle>
    </a:band1V>
    <a:band2V>
      <a:tcStyle>
        <a:tcBdr/>
      </a:tcStyle>
    </a:band2V>
    <a:lastCol>
      <a:tcTxStyle b="on"/>
      <a:tcStyle>
        <a:tcBdr>
          <a:left>
            <a:lnRef idx="2">
              <a:schemeClr val="accent5"/>
            </a:lnRef>
          </a:left>
          <a:right>
            <a:lnRef idx="1">
              <a:schemeClr val="accent5"/>
            </a:lnRef>
          </a:right>
          <a:top>
            <a:lnRef idx="1">
              <a:schemeClr val="accent5"/>
            </a:lnRef>
          </a:top>
          <a:bottom>
            <a:lnRef idx="1">
              <a:schemeClr val="accent5"/>
            </a:lnRef>
          </a:bottom>
          <a:insideH>
            <a:lnRef idx="1">
              <a:schemeClr val="accent5"/>
            </a:lnRef>
          </a:insideH>
          <a:insideV>
            <a:ln>
              <a:noFill/>
            </a:ln>
          </a:insideV>
        </a:tcBdr>
      </a:tcStyle>
    </a:lastCol>
    <a:firstCol>
      <a:tcTxStyle b="on"/>
      <a:tcStyle>
        <a:tcBdr>
          <a:left>
            <a:lnRef idx="1">
              <a:schemeClr val="accent5"/>
            </a:lnRef>
          </a:left>
          <a:right>
            <a:lnRef idx="2">
              <a:schemeClr val="accent5"/>
            </a:lnRef>
          </a:right>
          <a:top>
            <a:lnRef idx="1">
              <a:schemeClr val="accent5"/>
            </a:lnRef>
          </a:top>
          <a:bottom>
            <a:lnRef idx="1">
              <a:schemeClr val="accent5"/>
            </a:lnRef>
          </a:bottom>
          <a:insideH>
            <a:lnRef idx="1">
              <a:schemeClr val="accent5"/>
            </a:lnRef>
          </a:insideH>
          <a:insideV>
            <a:ln>
              <a:noFill/>
            </a:ln>
          </a:insideV>
        </a:tcBdr>
      </a:tcStyle>
    </a:firstCol>
    <a:lastRow>
      <a:tcTxStyle b="on"/>
      <a:tcStyle>
        <a:tcBdr>
          <a:left>
            <a:lnRef idx="1">
              <a:schemeClr val="accent5"/>
            </a:lnRef>
          </a:left>
          <a:right>
            <a:lnRef idx="1">
              <a:schemeClr val="accent5"/>
            </a:lnRef>
          </a:right>
          <a:top>
            <a:lnRef idx="2">
              <a:schemeClr val="accent5"/>
            </a:lnRef>
          </a:top>
          <a:bottom>
            <a:lnRef idx="2">
              <a:schemeClr val="accent5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>
          <a:left>
            <a:lnRef idx="1">
              <a:schemeClr val="accent5"/>
            </a:lnRef>
          </a:left>
          <a:right>
            <a:lnRef idx="1">
              <a:schemeClr val="accent5"/>
            </a:lnRef>
          </a:right>
          <a:top>
            <a:lnRef idx="1">
              <a:schemeClr val="accent5"/>
            </a:lnRef>
          </a:top>
          <a:bottom>
            <a:lnRef idx="2">
              <a:schemeClr val="l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5"/>
          </a:solidFill>
        </a:fill>
      </a:tcStyle>
    </a:firstRow>
  </a:tblStyle>
  <a:tblStyle styleId="{08FB837D-C827-4EFA-A057-4D05807E0F7C}" styleName="Themed Style 1 - Accent 6">
    <a:tblBg>
      <a:fillRef idx="2">
        <a:schemeClr val="accent6"/>
      </a:fillRef>
      <a:effectRef idx="1">
        <a:schemeClr val="accent6"/>
      </a:effectRef>
    </a:tblBg>
    <a:wholeTbl>
      <a:tcTxStyle>
        <a:fontRef idx="minor">
          <a:scrgbClr r="0" g="0" b="0"/>
        </a:fontRef>
        <a:schemeClr val="dk1"/>
      </a:tcTxStyle>
      <a:tcStyle>
        <a:tcBdr>
          <a:left>
            <a:lnRef idx="1">
              <a:schemeClr val="accent6"/>
            </a:lnRef>
          </a:left>
          <a:right>
            <a:lnRef idx="1">
              <a:schemeClr val="accent6"/>
            </a:lnRef>
          </a:right>
          <a:top>
            <a:lnRef idx="1">
              <a:schemeClr val="accent6"/>
            </a:lnRef>
          </a:top>
          <a:bottom>
            <a:lnRef idx="1">
              <a:schemeClr val="accent6"/>
            </a:lnRef>
          </a:bottom>
          <a:insideH>
            <a:lnRef idx="1">
              <a:schemeClr val="accent6"/>
            </a:lnRef>
          </a:insideH>
          <a:insideV>
            <a:lnRef idx="1">
              <a:schemeClr val="accent6"/>
            </a:lnRef>
          </a:insideV>
        </a:tcBdr>
        <a:fill>
          <a:noFill/>
        </a:fill>
      </a:tcStyle>
    </a:wholeTbl>
    <a:band1H>
      <a:tcStyle>
        <a:tcBdr/>
        <a:fill>
          <a:solidFill>
            <a:schemeClr val="accent6">
              <a:alpha val="40000"/>
            </a:schemeClr>
          </a:solidFill>
        </a:fill>
      </a:tcStyle>
    </a:band1H>
    <a:band2H>
      <a:tcStyle>
        <a:tcBdr/>
      </a:tcStyle>
    </a:band2H>
    <a:band1V>
      <a:tcStyle>
        <a:tcBdr>
          <a:top>
            <a:lnRef idx="1">
              <a:schemeClr val="accent6"/>
            </a:lnRef>
          </a:top>
          <a:bottom>
            <a:lnRef idx="1">
              <a:schemeClr val="accent6"/>
            </a:lnRef>
          </a:bottom>
        </a:tcBdr>
        <a:fill>
          <a:solidFill>
            <a:schemeClr val="accent6">
              <a:alpha val="40000"/>
            </a:schemeClr>
          </a:solidFill>
        </a:fill>
      </a:tcStyle>
    </a:band1V>
    <a:band2V>
      <a:tcStyle>
        <a:tcBdr/>
      </a:tcStyle>
    </a:band2V>
    <a:lastCol>
      <a:tcTxStyle b="on"/>
      <a:tcStyle>
        <a:tcBdr>
          <a:left>
            <a:lnRef idx="2">
              <a:schemeClr val="accent6"/>
            </a:lnRef>
          </a:left>
          <a:right>
            <a:lnRef idx="1">
              <a:schemeClr val="accent6"/>
            </a:lnRef>
          </a:right>
          <a:top>
            <a:lnRef idx="1">
              <a:schemeClr val="accent6"/>
            </a:lnRef>
          </a:top>
          <a:bottom>
            <a:lnRef idx="1">
              <a:schemeClr val="accent6"/>
            </a:lnRef>
          </a:bottom>
          <a:insideH>
            <a:lnRef idx="1">
              <a:schemeClr val="accent6"/>
            </a:lnRef>
          </a:insideH>
          <a:insideV>
            <a:ln>
              <a:noFill/>
            </a:ln>
          </a:insideV>
        </a:tcBdr>
      </a:tcStyle>
    </a:lastCol>
    <a:firstCol>
      <a:tcTxStyle b="on"/>
      <a:tcStyle>
        <a:tcBdr>
          <a:left>
            <a:lnRef idx="1">
              <a:schemeClr val="accent6"/>
            </a:lnRef>
          </a:left>
          <a:right>
            <a:lnRef idx="2">
              <a:schemeClr val="accent6"/>
            </a:lnRef>
          </a:right>
          <a:top>
            <a:lnRef idx="1">
              <a:schemeClr val="accent6"/>
            </a:lnRef>
          </a:top>
          <a:bottom>
            <a:lnRef idx="1">
              <a:schemeClr val="accent6"/>
            </a:lnRef>
          </a:bottom>
          <a:insideH>
            <a:lnRef idx="1">
              <a:schemeClr val="accent6"/>
            </a:lnRef>
          </a:insideH>
          <a:insideV>
            <a:ln>
              <a:noFill/>
            </a:ln>
          </a:insideV>
        </a:tcBdr>
      </a:tcStyle>
    </a:firstCol>
    <a:lastRow>
      <a:tcTxStyle b="on"/>
      <a:tcStyle>
        <a:tcBdr>
          <a:left>
            <a:lnRef idx="1">
              <a:schemeClr val="accent6"/>
            </a:lnRef>
          </a:left>
          <a:right>
            <a:lnRef idx="1">
              <a:schemeClr val="accent6"/>
            </a:lnRef>
          </a:right>
          <a:top>
            <a:lnRef idx="2">
              <a:schemeClr val="accent6"/>
            </a:lnRef>
          </a:top>
          <a:bottom>
            <a:lnRef idx="2">
              <a:schemeClr val="accent6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>
          <a:left>
            <a:lnRef idx="1">
              <a:schemeClr val="accent6"/>
            </a:lnRef>
          </a:left>
          <a:right>
            <a:lnRef idx="1">
              <a:schemeClr val="accent6"/>
            </a:lnRef>
          </a:right>
          <a:top>
            <a:lnRef idx="1">
              <a:schemeClr val="accent6"/>
            </a:lnRef>
          </a:top>
          <a:bottom>
            <a:lnRef idx="2">
              <a:schemeClr val="l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6"/>
          </a:solidFill>
        </a:fill>
      </a:tcStyle>
    </a:firstRow>
  </a:tblStyle>
  <a:tblStyle styleId="{18603FDC-E32A-4AB5-989C-0864C3EAD2B8}" styleName="Themed Style 2 - Accent 2">
    <a:tblBg>
      <a:fillRef idx="3">
        <a:schemeClr val="accent2"/>
      </a:fillRef>
      <a:effectRef idx="3">
        <a:schemeClr val="accent2"/>
      </a:effectRef>
    </a:tblBg>
    <a:wholeTbl>
      <a:tcTxStyle>
        <a:fontRef idx="minor">
          <a:scrgbClr r="0" g="0" b="0"/>
        </a:fontRef>
        <a:schemeClr val="lt1"/>
      </a:tcTxStyle>
      <a:tcStyle>
        <a:tcBdr>
          <a:left>
            <a:lnRef idx="1">
              <a:schemeClr val="accent2">
                <a:tint val="50000"/>
              </a:schemeClr>
            </a:lnRef>
          </a:left>
          <a:right>
            <a:lnRef idx="1">
              <a:schemeClr val="accent2">
                <a:tint val="50000"/>
              </a:schemeClr>
            </a:lnRef>
          </a:right>
          <a:top>
            <a:lnRef idx="1">
              <a:schemeClr val="accent2">
                <a:tint val="50000"/>
              </a:schemeClr>
            </a:lnRef>
          </a:top>
          <a:bottom>
            <a:lnRef idx="1">
              <a:schemeClr val="accent2">
                <a:tint val="50000"/>
              </a:schemeClr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lt1">
              <a:alpha val="20000"/>
            </a:schemeClr>
          </a:solidFill>
        </a:fill>
      </a:tcStyle>
    </a:band1H>
    <a:band1V>
      <a:tcStyle>
        <a:tcBdr/>
        <a:fill>
          <a:solidFill>
            <a:schemeClr val="lt1">
              <a:alpha val="20000"/>
            </a:schemeClr>
          </a:solidFill>
        </a:fill>
      </a:tcStyle>
    </a:band1V>
    <a:lastCol>
      <a:tcTxStyle b="on"/>
      <a:tcStyle>
        <a:tcBdr>
          <a:left>
            <a:lnRef idx="2">
              <a:schemeClr val="lt1"/>
            </a:lnRef>
          </a:left>
        </a:tcBdr>
      </a:tcStyle>
    </a:lastCol>
    <a:firstCol>
      <a:tcTxStyle b="on"/>
      <a:tcStyle>
        <a:tcBdr>
          <a:right>
            <a:lnRef idx="2">
              <a:schemeClr val="lt1"/>
            </a:lnRef>
          </a:right>
        </a:tcBdr>
      </a:tcStyle>
    </a:firstCol>
    <a:lastRow>
      <a:tcTxStyle b="on"/>
      <a:tcStyle>
        <a:tcBdr>
          <a:top>
            <a:lnRef idx="2">
              <a:schemeClr val="lt1"/>
            </a:lnRef>
          </a:top>
        </a:tcBdr>
        <a:fill>
          <a:noFill/>
        </a:fill>
      </a:tcStyle>
    </a:lastRow>
    <a:seCell>
      <a:tcStyle>
        <a:tcBdr>
          <a:left>
            <a:ln>
              <a:noFill/>
            </a:ln>
          </a:left>
          <a:top>
            <a:ln>
              <a:noFill/>
            </a:ln>
          </a:top>
        </a:tcBdr>
      </a:tcStyle>
    </a:seCell>
    <a:swCell>
      <a:tcStyle>
        <a:tcBdr>
          <a:right>
            <a:ln>
              <a:noFill/>
            </a:ln>
          </a:right>
          <a:top>
            <a:ln>
              <a:noFill/>
            </a:ln>
          </a:top>
        </a:tcBdr>
      </a:tcStyle>
    </a:swCell>
    <a:firstRow>
      <a:tcTxStyle b="on"/>
      <a:tcStyle>
        <a:tcBdr>
          <a:bottom>
            <a:lnRef idx="3">
              <a:schemeClr val="lt1"/>
            </a:lnRef>
          </a:bottom>
        </a:tcBdr>
        <a:fill>
          <a:noFill/>
        </a:fill>
      </a:tcStyle>
    </a:firstRow>
    <a:neCell>
      <a:tcStyle>
        <a:tcBdr>
          <a:bottom>
            <a:ln>
              <a:noFill/>
            </a:ln>
          </a:bottom>
        </a:tcBdr>
      </a:tcStyle>
    </a:neCell>
  </a:tblStyle>
  <a:tblStyle styleId="{306799F8-075E-4A3A-A7F6-7FBC6576F1A4}" styleName="Themed Style 2 - Accent 3">
    <a:tblBg>
      <a:fillRef idx="3">
        <a:schemeClr val="accent3"/>
      </a:fillRef>
      <a:effectRef idx="3">
        <a:schemeClr val="accent3"/>
      </a:effectRef>
    </a:tblBg>
    <a:wholeTbl>
      <a:tcTxStyle>
        <a:fontRef idx="minor">
          <a:scrgbClr r="0" g="0" b="0"/>
        </a:fontRef>
        <a:schemeClr val="lt1"/>
      </a:tcTxStyle>
      <a:tcStyle>
        <a:tcBdr>
          <a:left>
            <a:lnRef idx="1">
              <a:schemeClr val="accent3">
                <a:tint val="50000"/>
              </a:schemeClr>
            </a:lnRef>
          </a:left>
          <a:right>
            <a:lnRef idx="1">
              <a:schemeClr val="accent3">
                <a:tint val="50000"/>
              </a:schemeClr>
            </a:lnRef>
          </a:right>
          <a:top>
            <a:lnRef idx="1">
              <a:schemeClr val="accent3">
                <a:tint val="50000"/>
              </a:schemeClr>
            </a:lnRef>
          </a:top>
          <a:bottom>
            <a:lnRef idx="1">
              <a:schemeClr val="accent3">
                <a:tint val="50000"/>
              </a:schemeClr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lt1">
              <a:alpha val="20000"/>
            </a:schemeClr>
          </a:solidFill>
        </a:fill>
      </a:tcStyle>
    </a:band1H>
    <a:band1V>
      <a:tcStyle>
        <a:tcBdr/>
        <a:fill>
          <a:solidFill>
            <a:schemeClr val="lt1">
              <a:alpha val="20000"/>
            </a:schemeClr>
          </a:solidFill>
        </a:fill>
      </a:tcStyle>
    </a:band1V>
    <a:lastCol>
      <a:tcTxStyle b="on"/>
      <a:tcStyle>
        <a:tcBdr>
          <a:left>
            <a:lnRef idx="2">
              <a:schemeClr val="lt1"/>
            </a:lnRef>
          </a:left>
        </a:tcBdr>
      </a:tcStyle>
    </a:lastCol>
    <a:firstCol>
      <a:tcTxStyle b="on"/>
      <a:tcStyle>
        <a:tcBdr>
          <a:right>
            <a:lnRef idx="2">
              <a:schemeClr val="lt1"/>
            </a:lnRef>
          </a:right>
        </a:tcBdr>
      </a:tcStyle>
    </a:firstCol>
    <a:lastRow>
      <a:tcTxStyle b="on"/>
      <a:tcStyle>
        <a:tcBdr>
          <a:top>
            <a:lnRef idx="2">
              <a:schemeClr val="lt1"/>
            </a:lnRef>
          </a:top>
        </a:tcBdr>
        <a:fill>
          <a:noFill/>
        </a:fill>
      </a:tcStyle>
    </a:lastRow>
    <a:seCell>
      <a:tcStyle>
        <a:tcBdr>
          <a:left>
            <a:ln>
              <a:noFill/>
            </a:ln>
          </a:left>
          <a:top>
            <a:ln>
              <a:noFill/>
            </a:ln>
          </a:top>
        </a:tcBdr>
      </a:tcStyle>
    </a:seCell>
    <a:swCell>
      <a:tcStyle>
        <a:tcBdr>
          <a:right>
            <a:ln>
              <a:noFill/>
            </a:ln>
          </a:right>
          <a:top>
            <a:ln>
              <a:noFill/>
            </a:ln>
          </a:top>
        </a:tcBdr>
      </a:tcStyle>
    </a:swCell>
    <a:firstRow>
      <a:tcTxStyle b="on"/>
      <a:tcStyle>
        <a:tcBdr>
          <a:bottom>
            <a:lnRef idx="3">
              <a:schemeClr val="lt1"/>
            </a:lnRef>
          </a:bottom>
        </a:tcBdr>
        <a:fill>
          <a:noFill/>
        </a:fill>
      </a:tcStyle>
    </a:firstRow>
    <a:neCell>
      <a:tcStyle>
        <a:tcBdr>
          <a:bottom>
            <a:ln>
              <a:noFill/>
            </a:ln>
          </a:bottom>
        </a:tcBdr>
      </a:tcStyle>
    </a:neCell>
  </a:tblStyle>
  <a:tblStyle styleId="{327F97BB-C833-4FB7-BDE5-3F7075034690}" styleName="Themed Style 2 - Accent 5">
    <a:tblBg>
      <a:fillRef idx="3">
        <a:schemeClr val="accent5"/>
      </a:fillRef>
      <a:effectRef idx="3">
        <a:schemeClr val="accent5"/>
      </a:effectRef>
    </a:tblBg>
    <a:wholeTbl>
      <a:tcTxStyle>
        <a:fontRef idx="minor">
          <a:scrgbClr r="0" g="0" b="0"/>
        </a:fontRef>
        <a:schemeClr val="lt1"/>
      </a:tcTxStyle>
      <a:tcStyle>
        <a:tcBdr>
          <a:left>
            <a:lnRef idx="1">
              <a:schemeClr val="accent5">
                <a:tint val="50000"/>
              </a:schemeClr>
            </a:lnRef>
          </a:left>
          <a:right>
            <a:lnRef idx="1">
              <a:schemeClr val="accent5">
                <a:tint val="50000"/>
              </a:schemeClr>
            </a:lnRef>
          </a:right>
          <a:top>
            <a:lnRef idx="1">
              <a:schemeClr val="accent5">
                <a:tint val="50000"/>
              </a:schemeClr>
            </a:lnRef>
          </a:top>
          <a:bottom>
            <a:lnRef idx="1">
              <a:schemeClr val="accent5">
                <a:tint val="50000"/>
              </a:schemeClr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lt1">
              <a:alpha val="20000"/>
            </a:schemeClr>
          </a:solidFill>
        </a:fill>
      </a:tcStyle>
    </a:band1H>
    <a:band1V>
      <a:tcStyle>
        <a:tcBdr/>
        <a:fill>
          <a:solidFill>
            <a:schemeClr val="lt1">
              <a:alpha val="20000"/>
            </a:schemeClr>
          </a:solidFill>
        </a:fill>
      </a:tcStyle>
    </a:band1V>
    <a:lastCol>
      <a:tcTxStyle b="on"/>
      <a:tcStyle>
        <a:tcBdr>
          <a:left>
            <a:lnRef idx="2">
              <a:schemeClr val="lt1"/>
            </a:lnRef>
          </a:left>
        </a:tcBdr>
      </a:tcStyle>
    </a:lastCol>
    <a:firstCol>
      <a:tcTxStyle b="on"/>
      <a:tcStyle>
        <a:tcBdr>
          <a:right>
            <a:lnRef idx="2">
              <a:schemeClr val="lt1"/>
            </a:lnRef>
          </a:right>
        </a:tcBdr>
      </a:tcStyle>
    </a:firstCol>
    <a:lastRow>
      <a:tcTxStyle b="on"/>
      <a:tcStyle>
        <a:tcBdr>
          <a:top>
            <a:lnRef idx="2">
              <a:schemeClr val="lt1"/>
            </a:lnRef>
          </a:top>
        </a:tcBdr>
        <a:fill>
          <a:noFill/>
        </a:fill>
      </a:tcStyle>
    </a:lastRow>
    <a:seCell>
      <a:tcStyle>
        <a:tcBdr>
          <a:left>
            <a:ln>
              <a:noFill/>
            </a:ln>
          </a:left>
          <a:top>
            <a:ln>
              <a:noFill/>
            </a:ln>
          </a:top>
        </a:tcBdr>
      </a:tcStyle>
    </a:seCell>
    <a:swCell>
      <a:tcStyle>
        <a:tcBdr>
          <a:right>
            <a:ln>
              <a:noFill/>
            </a:ln>
          </a:right>
          <a:top>
            <a:ln>
              <a:noFill/>
            </a:ln>
          </a:top>
        </a:tcBdr>
      </a:tcStyle>
    </a:swCell>
    <a:firstRow>
      <a:tcTxStyle b="on"/>
      <a:tcStyle>
        <a:tcBdr>
          <a:bottom>
            <a:lnRef idx="3">
              <a:schemeClr val="lt1"/>
            </a:lnRef>
          </a:bottom>
        </a:tcBdr>
        <a:fill>
          <a:noFill/>
        </a:fill>
      </a:tcStyle>
    </a:firstRow>
    <a:neCell>
      <a:tcStyle>
        <a:tcBdr>
          <a:bottom>
            <a:ln>
              <a:noFill/>
            </a:ln>
          </a:bottom>
        </a:tcBdr>
      </a:tcStyle>
    </a:neCell>
  </a:tblStyle>
  <a:tblStyle styleId="{3B4B98B0-60AC-42C2-AFA5-B58CD77FA1E5}" styleName="Light Style 1 - Accent 1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12700" cmpd="sng">
              <a:solidFill>
                <a:schemeClr val="accent1"/>
              </a:solidFill>
            </a:ln>
          </a:top>
          <a:bottom>
            <a:ln w="12700" cmpd="sng">
              <a:solidFill>
                <a:schemeClr val="accent1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accent1">
              <a:alpha val="2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12700" cmpd="sng">
              <a:solidFill>
                <a:schemeClr val="accent1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12700" cmpd="sng">
              <a:solidFill>
                <a:schemeClr val="accent1"/>
              </a:solidFill>
            </a:ln>
          </a:bottom>
        </a:tcBdr>
        <a:fill>
          <a:noFill/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5" autoAdjust="0"/>
    <p:restoredTop sz="94676" autoAdjust="0"/>
  </p:normalViewPr>
  <p:slideViewPr>
    <p:cSldViewPr>
      <p:cViewPr varScale="1">
        <p:scale>
          <a:sx n="170" d="100"/>
          <a:sy n="170" d="100"/>
        </p:scale>
        <p:origin x="-216" y="-104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9" Type="http://schemas.openxmlformats.org/officeDocument/2006/relationships/slide" Target="slides/slide8.xml"/><Relationship Id="rId20" Type="http://schemas.openxmlformats.org/officeDocument/2006/relationships/tableStyles" Target="tableStyles.xml"/><Relationship Id="rId10" Type="http://schemas.openxmlformats.org/officeDocument/2006/relationships/slide" Target="slides/slide9.xml"/><Relationship Id="rId11" Type="http://schemas.openxmlformats.org/officeDocument/2006/relationships/slide" Target="slides/slide10.xml"/><Relationship Id="rId12" Type="http://schemas.openxmlformats.org/officeDocument/2006/relationships/slide" Target="slides/slide11.xml"/><Relationship Id="rId13" Type="http://schemas.openxmlformats.org/officeDocument/2006/relationships/slide" Target="slides/slide12.xml"/><Relationship Id="rId14" Type="http://schemas.openxmlformats.org/officeDocument/2006/relationships/slide" Target="slides/slide13.xml"/><Relationship Id="rId15" Type="http://schemas.openxmlformats.org/officeDocument/2006/relationships/notesMaster" Target="notesMasters/notesMaster1.xml"/><Relationship Id="rId16" Type="http://schemas.openxmlformats.org/officeDocument/2006/relationships/printerSettings" Target="printerSettings/printerSettings1.bin"/><Relationship Id="rId17" Type="http://schemas.openxmlformats.org/officeDocument/2006/relationships/presProps" Target="presProps.xml"/><Relationship Id="rId18" Type="http://schemas.openxmlformats.org/officeDocument/2006/relationships/viewProps" Target="viewProps.xml"/><Relationship Id="rId19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2" Type="http://schemas.openxmlformats.org/officeDocument/2006/relationships/slide" Target="slides/slide1.xml"/><Relationship Id="rId3" Type="http://schemas.openxmlformats.org/officeDocument/2006/relationships/slide" Target="slides/slide2.xml"/><Relationship Id="rId4" Type="http://schemas.openxmlformats.org/officeDocument/2006/relationships/slide" Target="slides/slide3.xml"/><Relationship Id="rId5" Type="http://schemas.openxmlformats.org/officeDocument/2006/relationships/slide" Target="slides/slide4.xml"/><Relationship Id="rId6" Type="http://schemas.openxmlformats.org/officeDocument/2006/relationships/slide" Target="slides/slide5.xml"/><Relationship Id="rId7" Type="http://schemas.openxmlformats.org/officeDocument/2006/relationships/slide" Target="slides/slide6.xml"/><Relationship Id="rId8" Type="http://schemas.openxmlformats.org/officeDocument/2006/relationships/slide" Target="slides/slide7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sv-SE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E09F57FC-B3FF-4DF2-9417-962901C07B3B}" type="datetimeFigureOut">
              <a:rPr lang="sv-SE" smtClean="0"/>
              <a:t>2014-03-21</a:t>
            </a:fld>
            <a:endParaRPr lang="sv-SE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sv-SE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sv-S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sv-SE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161A53A7-64CD-4D0E-AAE8-1AC9C79D7085}" type="slidenum">
              <a:rPr lang="sv-SE" smtClean="0"/>
              <a:t>‹#›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1284655985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.png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.png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.png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bg>
      <p:bgPr>
        <a:solidFill>
          <a:srgbClr val="0094CA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sv-SE" smtClean="0"/>
              <a:t>Click to edit Master title style</a:t>
            </a:r>
            <a:endParaRPr lang="sv-SE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sv-SE" smtClean="0"/>
              <a:t>Click to edit Master subtitle style</a:t>
            </a:r>
            <a:endParaRPr lang="sv-SE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ED7AC81-318B-4D49-A602-9E30227C87EC}" type="datetime1">
              <a:rPr lang="sv-SE" smtClean="0"/>
              <a:t>2014-03-21</a:t>
            </a:fld>
            <a:endParaRPr lang="sv-S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‹#›</a:t>
            </a:fld>
            <a:endParaRPr lang="sv-SE"/>
          </a:p>
        </p:txBody>
      </p:sp>
      <p:pic>
        <p:nvPicPr>
          <p:cNvPr id="7" name="Bildobjekt 7" descr="ESS-vit-logga.png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308304" y="260648"/>
            <a:ext cx="1656184" cy="88605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3988440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ktangel 6"/>
          <p:cNvSpPr/>
          <p:nvPr userDrawn="1"/>
        </p:nvSpPr>
        <p:spPr>
          <a:xfrm>
            <a:off x="0" y="0"/>
            <a:ext cx="9144000" cy="1434354"/>
          </a:xfrm>
          <a:prstGeom prst="rect">
            <a:avLst/>
          </a:prstGeom>
          <a:solidFill>
            <a:srgbClr val="0094CA"/>
          </a:solidFill>
          <a:ln>
            <a:noFill/>
          </a:ln>
          <a:effectLst/>
          <a:scene3d>
            <a:camera prst="orthographicFront"/>
            <a:lightRig rig="threePt" dir="t"/>
          </a:scene3d>
          <a:sp3d>
            <a:bevelT w="0"/>
          </a:sp3d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>
              <a:solidFill>
                <a:srgbClr val="0094CA"/>
              </a:solidFill>
            </a:endParaRP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 smtClean="0"/>
              <a:t>Click to edit Master title style</a:t>
            </a:r>
            <a:endParaRPr lang="sv-SE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sv-SE" smtClean="0"/>
              <a:t>Click to edit Master text styles</a:t>
            </a:r>
          </a:p>
          <a:p>
            <a:pPr lvl="1"/>
            <a:r>
              <a:rPr lang="sv-SE" smtClean="0"/>
              <a:t>Second level</a:t>
            </a:r>
          </a:p>
          <a:p>
            <a:pPr lvl="2"/>
            <a:r>
              <a:rPr lang="sv-SE" smtClean="0"/>
              <a:t>Third level</a:t>
            </a:r>
          </a:p>
          <a:p>
            <a:pPr lvl="3"/>
            <a:r>
              <a:rPr lang="sv-SE" smtClean="0"/>
              <a:t>Fourth level</a:t>
            </a:r>
          </a:p>
          <a:p>
            <a:pPr lvl="4"/>
            <a:r>
              <a:rPr lang="sv-SE" smtClean="0"/>
              <a:t>Fifth level</a:t>
            </a:r>
            <a:endParaRPr lang="sv-SE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EB99CB0-346B-43FA-9EE6-F90C3F3BC0BA}" type="datetime1">
              <a:rPr lang="sv-SE" smtClean="0"/>
              <a:t>2014-03-21</a:t>
            </a:fld>
            <a:endParaRPr lang="sv-S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‹#›</a:t>
            </a:fld>
            <a:endParaRPr lang="sv-SE"/>
          </a:p>
        </p:txBody>
      </p:sp>
      <p:pic>
        <p:nvPicPr>
          <p:cNvPr id="8" name="Bildobjekt 5" descr="ESS-vit-logga.png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594008" y="319530"/>
            <a:ext cx="1370480" cy="73320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5109921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ktangel 6"/>
          <p:cNvSpPr/>
          <p:nvPr userDrawn="1"/>
        </p:nvSpPr>
        <p:spPr>
          <a:xfrm>
            <a:off x="0" y="0"/>
            <a:ext cx="9144000" cy="1434354"/>
          </a:xfrm>
          <a:prstGeom prst="rect">
            <a:avLst/>
          </a:prstGeom>
          <a:solidFill>
            <a:srgbClr val="0094CA"/>
          </a:solidFill>
          <a:ln>
            <a:noFill/>
          </a:ln>
          <a:effectLst/>
          <a:scene3d>
            <a:camera prst="orthographicFront"/>
            <a:lightRig rig="threePt" dir="t"/>
          </a:scene3d>
          <a:sp3d>
            <a:bevelT w="0"/>
          </a:sp3d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>
              <a:solidFill>
                <a:srgbClr val="0094CA"/>
              </a:solidFill>
            </a:endParaRP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 smtClean="0"/>
              <a:t>Click to edit Master title style</a:t>
            </a:r>
            <a:endParaRPr lang="sv-SE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sv-SE" smtClean="0"/>
              <a:t>Click to edit Master text styles</a:t>
            </a:r>
          </a:p>
          <a:p>
            <a:pPr lvl="1"/>
            <a:r>
              <a:rPr lang="sv-SE" smtClean="0"/>
              <a:t>Second level</a:t>
            </a:r>
          </a:p>
          <a:p>
            <a:pPr lvl="2"/>
            <a:r>
              <a:rPr lang="sv-SE" smtClean="0"/>
              <a:t>Third level</a:t>
            </a:r>
          </a:p>
          <a:p>
            <a:pPr lvl="3"/>
            <a:r>
              <a:rPr lang="sv-SE" smtClean="0"/>
              <a:t>Fourth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sv-SE" smtClean="0"/>
              <a:t>Click to edit Master text styles</a:t>
            </a:r>
          </a:p>
          <a:p>
            <a:pPr lvl="1"/>
            <a:r>
              <a:rPr lang="sv-SE" smtClean="0"/>
              <a:t>Second level</a:t>
            </a:r>
          </a:p>
          <a:p>
            <a:pPr lvl="2"/>
            <a:r>
              <a:rPr lang="sv-SE" smtClean="0"/>
              <a:t>Third level</a:t>
            </a:r>
          </a:p>
          <a:p>
            <a:pPr lvl="3"/>
            <a:r>
              <a:rPr lang="sv-SE" smtClean="0"/>
              <a:t>Fourth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E66B7F-8271-49DA-A25A-F4BB9F476347}" type="datetime1">
              <a:rPr lang="sv-SE" smtClean="0"/>
              <a:t>2014-03-21</a:t>
            </a:fld>
            <a:endParaRPr lang="sv-S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‹#›</a:t>
            </a:fld>
            <a:endParaRPr lang="sv-SE"/>
          </a:p>
        </p:txBody>
      </p:sp>
      <p:pic>
        <p:nvPicPr>
          <p:cNvPr id="9" name="Bildobjekt 7" descr="ESS-vit-logga.png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604662" y="260648"/>
            <a:ext cx="1359826" cy="72750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628323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sv-SE" smtClean="0"/>
              <a:t>Click to edit Master title style</a:t>
            </a:r>
            <a:endParaRPr lang="sv-SE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sv-SE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sv-SE" smtClean="0"/>
              <a:t>Click to edit Master text styles</a:t>
            </a:r>
          </a:p>
          <a:p>
            <a:pPr lvl="1"/>
            <a:r>
              <a:rPr lang="sv-SE" smtClean="0"/>
              <a:t>Second level</a:t>
            </a:r>
          </a:p>
          <a:p>
            <a:pPr lvl="2"/>
            <a:r>
              <a:rPr lang="sv-SE" smtClean="0"/>
              <a:t>Third level</a:t>
            </a:r>
          </a:p>
          <a:p>
            <a:pPr lvl="3"/>
            <a:r>
              <a:rPr lang="sv-SE" smtClean="0"/>
              <a:t>Fourth level</a:t>
            </a:r>
          </a:p>
          <a:p>
            <a:pPr lvl="4"/>
            <a:r>
              <a:rPr lang="sv-SE" smtClean="0"/>
              <a:t>Fifth level</a:t>
            </a:r>
            <a:endParaRPr lang="sv-SE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sv-SE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sv-SE" smtClean="0"/>
              <a:t>Click to edit Master text styles</a:t>
            </a:r>
          </a:p>
          <a:p>
            <a:pPr lvl="1"/>
            <a:r>
              <a:rPr lang="sv-SE" smtClean="0"/>
              <a:t>Second level</a:t>
            </a:r>
          </a:p>
          <a:p>
            <a:pPr lvl="2"/>
            <a:r>
              <a:rPr lang="sv-SE" smtClean="0"/>
              <a:t>Third level</a:t>
            </a:r>
          </a:p>
          <a:p>
            <a:pPr lvl="3"/>
            <a:r>
              <a:rPr lang="sv-SE" smtClean="0"/>
              <a:t>Fourth level</a:t>
            </a:r>
          </a:p>
          <a:p>
            <a:pPr lvl="4"/>
            <a:r>
              <a:rPr lang="sv-SE" smtClean="0"/>
              <a:t>Fifth level</a:t>
            </a:r>
            <a:endParaRPr lang="sv-SE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7D23FA-05C4-4CC1-B281-2F815585BC1C}" type="datetime1">
              <a:rPr lang="sv-SE" smtClean="0"/>
              <a:t>2014-03-21</a:t>
            </a:fld>
            <a:endParaRPr lang="sv-SE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‹#›</a:t>
            </a:fld>
            <a:endParaRPr lang="sv-SE"/>
          </a:p>
        </p:txBody>
      </p:sp>
      <p:sp>
        <p:nvSpPr>
          <p:cNvPr id="10" name="Rektangel 6"/>
          <p:cNvSpPr/>
          <p:nvPr userDrawn="1"/>
        </p:nvSpPr>
        <p:spPr>
          <a:xfrm>
            <a:off x="0" y="0"/>
            <a:ext cx="9144000" cy="1434354"/>
          </a:xfrm>
          <a:prstGeom prst="rect">
            <a:avLst/>
          </a:prstGeom>
          <a:solidFill>
            <a:srgbClr val="0094CA"/>
          </a:solidFill>
          <a:ln>
            <a:noFill/>
          </a:ln>
          <a:effectLst/>
          <a:scene3d>
            <a:camera prst="orthographicFront"/>
            <a:lightRig rig="threePt" dir="t"/>
          </a:scene3d>
          <a:sp3d>
            <a:bevelT w="0"/>
          </a:sp3d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>
              <a:solidFill>
                <a:srgbClr val="0094CA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24974036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theme" Target="../theme/theme1.xml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7139136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sv-SE" smtClean="0"/>
              <a:t>Click to edit Master title style</a:t>
            </a:r>
            <a:endParaRPr lang="sv-SE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103233B-D569-4A6E-878F-CDE152514C47}" type="datetime1">
              <a:rPr lang="sv-SE" smtClean="0"/>
              <a:t>2014-03-21</a:t>
            </a:fld>
            <a:endParaRPr lang="sv-S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sv-S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51115BC-487E-4422-894C-CB7CD3E79223}" type="slidenum">
              <a:rPr lang="sv-SE" smtClean="0"/>
              <a:t>‹#›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380640801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2" r:id="rId3"/>
    <p:sldLayoutId id="2147483653" r:id="rId4"/>
  </p:sldLayoutIdLst>
  <p:hf hdr="0" ftr="0" dt="0"/>
  <p:txStyles>
    <p:titleStyle>
      <a:lvl1pPr algn="l" defTabSz="914400" rtl="0" eaLnBrk="1" latinLnBrk="0" hangingPunct="1">
        <a:spcBef>
          <a:spcPct val="0"/>
        </a:spcBef>
        <a:buNone/>
        <a:defRPr sz="3200" kern="1200" baseline="0">
          <a:solidFill>
            <a:schemeClr val="bg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800" kern="1200" baseline="0">
          <a:solidFill>
            <a:schemeClr val="bg1">
              <a:lumMod val="50000"/>
            </a:schemeClr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2400" kern="1200" baseline="0">
          <a:solidFill>
            <a:schemeClr val="bg1">
              <a:lumMod val="50000"/>
            </a:schemeClr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 baseline="0">
          <a:solidFill>
            <a:schemeClr val="bg1">
              <a:lumMod val="50000"/>
            </a:schemeClr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1800" kern="1200" baseline="0">
          <a:solidFill>
            <a:schemeClr val="bg1">
              <a:lumMod val="50000"/>
            </a:schemeClr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sv-SE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.png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3.png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4.png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5.emf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jpg"/><Relationship Id="rId4" Type="http://schemas.openxmlformats.org/officeDocument/2006/relationships/image" Target="../media/image8.jp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6.jpg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9.jpg"/><Relationship Id="rId3" Type="http://schemas.openxmlformats.org/officeDocument/2006/relationships/image" Target="../media/image10.jpg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1.jpg"/><Relationship Id="rId3" Type="http://schemas.openxmlformats.org/officeDocument/2006/relationships/image" Target="../media/image12.jpg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3.jp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jpeg"/><Relationship Id="rId4" Type="http://schemas.openxmlformats.org/officeDocument/2006/relationships/image" Target="../media/image16.jpe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4.jpeg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0094CA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>
            <a:normAutofit/>
          </a:bodyPr>
          <a:lstStyle/>
          <a:p>
            <a:pPr algn="ctr"/>
            <a:r>
              <a:rPr lang="en-GB" sz="4000" dirty="0" smtClean="0"/>
              <a:t>TAC 9</a:t>
            </a:r>
            <a:br>
              <a:rPr lang="en-GB" sz="4000" dirty="0" smtClean="0"/>
            </a:br>
            <a:r>
              <a:rPr lang="en-GB" sz="4000" dirty="0" smtClean="0"/>
              <a:t>Active Cells Update</a:t>
            </a:r>
            <a:endParaRPr lang="en-GB" sz="4000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>
            <a:noAutofit/>
          </a:bodyPr>
          <a:lstStyle/>
          <a:p>
            <a:r>
              <a:rPr lang="sv-SE" sz="2000" dirty="0" smtClean="0">
                <a:solidFill>
                  <a:schemeClr val="bg1"/>
                </a:solidFill>
              </a:rPr>
              <a:t>Magnus Göhran</a:t>
            </a:r>
          </a:p>
          <a:p>
            <a:r>
              <a:rPr lang="en-GB" sz="2000" dirty="0" smtClean="0">
                <a:solidFill>
                  <a:schemeClr val="bg1"/>
                </a:solidFill>
              </a:rPr>
              <a:t>Work Package Manager</a:t>
            </a:r>
            <a:endParaRPr lang="en-GB" sz="2000" dirty="0">
              <a:solidFill>
                <a:schemeClr val="bg1"/>
              </a:solidFill>
            </a:endParaRPr>
          </a:p>
        </p:txBody>
      </p:sp>
      <p:sp>
        <p:nvSpPr>
          <p:cNvPr id="4" name="Rectangle 3"/>
          <p:cNvSpPr/>
          <p:nvPr/>
        </p:nvSpPr>
        <p:spPr>
          <a:xfrm>
            <a:off x="2286000" y="5949280"/>
            <a:ext cx="4572000" cy="603242"/>
          </a:xfrm>
          <a:prstGeom prst="rect">
            <a:avLst/>
          </a:prstGeom>
        </p:spPr>
        <p:txBody>
          <a:bodyPr>
            <a:spAutoFit/>
          </a:bodyPr>
          <a:lstStyle/>
          <a:p>
            <a:pPr algn="ctr">
              <a:lnSpc>
                <a:spcPct val="120000"/>
              </a:lnSpc>
            </a:pPr>
            <a:r>
              <a:rPr lang="en-GB" sz="1600" dirty="0" smtClean="0">
                <a:solidFill>
                  <a:srgbClr val="FFFFFF"/>
                </a:solidFill>
              </a:rPr>
              <a:t>www.europeanspallationsource.se</a:t>
            </a:r>
          </a:p>
          <a:p>
            <a:pPr algn="ctr"/>
            <a:r>
              <a:rPr lang="en-GB" sz="1400" dirty="0" smtClean="0">
                <a:solidFill>
                  <a:srgbClr val="FFFFFF"/>
                </a:solidFill>
              </a:rPr>
              <a:t>April 2, 2014</a:t>
            </a:r>
          </a:p>
        </p:txBody>
      </p:sp>
    </p:spTree>
    <p:extLst>
      <p:ext uri="{BB962C8B-B14F-4D97-AF65-F5344CB8AC3E}">
        <p14:creationId xmlns:p14="http://schemas.microsoft.com/office/powerpoint/2010/main" val="139461338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AU" dirty="0" smtClean="0"/>
              <a:t>Outline</a:t>
            </a:r>
            <a:endParaRPr lang="en-AU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2</a:t>
            </a:fld>
            <a:endParaRPr lang="sv-SE"/>
          </a:p>
        </p:txBody>
      </p:sp>
      <p:sp>
        <p:nvSpPr>
          <p:cNvPr id="7" name="Content Placeholder 6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dirty="0" smtClean="0">
                <a:solidFill>
                  <a:schemeClr val="tx1"/>
                </a:solidFill>
              </a:rPr>
              <a:t>WP6 Project plan – Current situation</a:t>
            </a:r>
          </a:p>
          <a:p>
            <a:r>
              <a:rPr lang="en-US" dirty="0" smtClean="0">
                <a:solidFill>
                  <a:schemeClr val="tx1"/>
                </a:solidFill>
              </a:rPr>
              <a:t>Active Cells internal review</a:t>
            </a:r>
          </a:p>
          <a:p>
            <a:r>
              <a:rPr lang="en-US" dirty="0" smtClean="0">
                <a:solidFill>
                  <a:schemeClr val="tx1"/>
                </a:solidFill>
              </a:rPr>
              <a:t>Current areas of developments</a:t>
            </a:r>
          </a:p>
          <a:p>
            <a:pPr lvl="1"/>
            <a:r>
              <a:rPr lang="en-US" sz="1800" dirty="0">
                <a:solidFill>
                  <a:schemeClr val="tx1"/>
                </a:solidFill>
              </a:rPr>
              <a:t>Confinement, static &amp; dynamic barriers</a:t>
            </a:r>
          </a:p>
          <a:p>
            <a:pPr lvl="1"/>
            <a:r>
              <a:rPr lang="en-US" sz="1800" dirty="0" smtClean="0">
                <a:solidFill>
                  <a:schemeClr val="tx1"/>
                </a:solidFill>
              </a:rPr>
              <a:t>Modes of operation</a:t>
            </a:r>
          </a:p>
          <a:p>
            <a:pPr lvl="1"/>
            <a:r>
              <a:rPr lang="en-US" sz="1800" dirty="0" smtClean="0">
                <a:solidFill>
                  <a:schemeClr val="tx1"/>
                </a:solidFill>
              </a:rPr>
              <a:t>Technical development of systems</a:t>
            </a:r>
          </a:p>
          <a:p>
            <a:pPr lvl="1"/>
            <a:r>
              <a:rPr lang="en-US" sz="1800" dirty="0" smtClean="0">
                <a:solidFill>
                  <a:schemeClr val="tx1"/>
                </a:solidFill>
              </a:rPr>
              <a:t>Logistics &amp; interfaces</a:t>
            </a:r>
          </a:p>
          <a:p>
            <a:pPr lvl="1"/>
            <a:r>
              <a:rPr lang="en-US" sz="1800" dirty="0" smtClean="0">
                <a:solidFill>
                  <a:schemeClr val="tx1"/>
                </a:solidFill>
              </a:rPr>
              <a:t>Novel hot cell concept</a:t>
            </a:r>
          </a:p>
          <a:p>
            <a:r>
              <a:rPr lang="en-US" dirty="0" smtClean="0">
                <a:solidFill>
                  <a:schemeClr val="tx1"/>
                </a:solidFill>
              </a:rPr>
              <a:t>Next few months</a:t>
            </a:r>
            <a:endParaRPr lang="en-US" dirty="0">
              <a:solidFill>
                <a:schemeClr val="tx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48902854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AU" dirty="0" smtClean="0"/>
              <a:t>WP6 Project plan – Current situation</a:t>
            </a:r>
            <a:endParaRPr lang="en-AU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3</a:t>
            </a:fld>
            <a:endParaRPr lang="sv-SE"/>
          </a:p>
        </p:txBody>
      </p:sp>
      <p:pic>
        <p:nvPicPr>
          <p:cNvPr id="5" name="Content Placeholder 4"/>
          <p:cNvPicPr>
            <a:picLocks noGrp="1" noChangeAspect="1"/>
          </p:cNvPicPr>
          <p:nvPr>
            <p:ph idx="1"/>
          </p:nvPr>
        </p:nvPicPr>
        <p:blipFill rotWithShape="1">
          <a:blip r:embed="rId2"/>
          <a:srcRect l="4251" r="6886"/>
          <a:stretch/>
        </p:blipFill>
        <p:spPr>
          <a:xfrm>
            <a:off x="323528" y="1772816"/>
            <a:ext cx="8481120" cy="4525963"/>
          </a:xfrm>
        </p:spPr>
      </p:pic>
    </p:spTree>
    <p:extLst>
      <p:ext uri="{BB962C8B-B14F-4D97-AF65-F5344CB8AC3E}">
        <p14:creationId xmlns:p14="http://schemas.microsoft.com/office/powerpoint/2010/main" val="748068321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AU" dirty="0" smtClean="0"/>
              <a:t>Active Cells internal review</a:t>
            </a:r>
            <a:endParaRPr lang="en-AU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4</a:t>
            </a:fld>
            <a:endParaRPr lang="sv-SE"/>
          </a:p>
        </p:txBody>
      </p:sp>
      <p:sp>
        <p:nvSpPr>
          <p:cNvPr id="7" name="Content Placeholder 6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>
                <a:solidFill>
                  <a:srgbClr val="000000"/>
                </a:solidFill>
              </a:rPr>
              <a:t>Schedule: 25</a:t>
            </a:r>
            <a:r>
              <a:rPr lang="en-US" baseline="30000" dirty="0" smtClean="0">
                <a:solidFill>
                  <a:srgbClr val="000000"/>
                </a:solidFill>
              </a:rPr>
              <a:t>th</a:t>
            </a:r>
            <a:r>
              <a:rPr lang="en-US" dirty="0" smtClean="0">
                <a:solidFill>
                  <a:srgbClr val="000000"/>
                </a:solidFill>
              </a:rPr>
              <a:t> April 2014</a:t>
            </a:r>
          </a:p>
          <a:p>
            <a:r>
              <a:rPr lang="en-US" dirty="0" smtClean="0">
                <a:solidFill>
                  <a:srgbClr val="000000"/>
                </a:solidFill>
              </a:rPr>
              <a:t>Purpose:</a:t>
            </a:r>
          </a:p>
          <a:p>
            <a:pPr lvl="1"/>
            <a:r>
              <a:rPr lang="en-US" sz="1800" dirty="0" smtClean="0">
                <a:solidFill>
                  <a:srgbClr val="000000"/>
                </a:solidFill>
              </a:rPr>
              <a:t>Review the current design options to complete the design basis for the active cells.</a:t>
            </a:r>
          </a:p>
          <a:p>
            <a:r>
              <a:rPr lang="en-US" dirty="0" smtClean="0">
                <a:solidFill>
                  <a:srgbClr val="000000"/>
                </a:solidFill>
              </a:rPr>
              <a:t>Goal:</a:t>
            </a:r>
          </a:p>
          <a:p>
            <a:pPr lvl="1"/>
            <a:r>
              <a:rPr lang="en-US" sz="1800" dirty="0" smtClean="0">
                <a:solidFill>
                  <a:srgbClr val="000000"/>
                </a:solidFill>
              </a:rPr>
              <a:t>Get a confirmation on that we are on the correct path for the active cells </a:t>
            </a:r>
            <a:r>
              <a:rPr lang="en-US" sz="1800" dirty="0" smtClean="0">
                <a:solidFill>
                  <a:srgbClr val="000000"/>
                </a:solidFill>
              </a:rPr>
              <a:t>scope, function, layout and design and </a:t>
            </a:r>
            <a:r>
              <a:rPr lang="en-US" sz="1800" dirty="0" smtClean="0">
                <a:solidFill>
                  <a:srgbClr val="000000"/>
                </a:solidFill>
              </a:rPr>
              <a:t>to have expert input on where we need to re-think.</a:t>
            </a:r>
          </a:p>
          <a:p>
            <a:r>
              <a:rPr lang="en-US" dirty="0" smtClean="0">
                <a:solidFill>
                  <a:srgbClr val="000000"/>
                </a:solidFill>
              </a:rPr>
              <a:t>Review charge:</a:t>
            </a:r>
          </a:p>
          <a:p>
            <a:pPr lvl="1"/>
            <a:r>
              <a:rPr lang="en-US" sz="1800" dirty="0" smtClean="0">
                <a:solidFill>
                  <a:srgbClr val="000000"/>
                </a:solidFill>
              </a:rPr>
              <a:t>Will the design meet identified requirements and fulfill functions?</a:t>
            </a:r>
            <a:endParaRPr lang="en-US" sz="1800" dirty="0" smtClean="0">
              <a:solidFill>
                <a:srgbClr val="000000"/>
              </a:solidFill>
            </a:endParaRPr>
          </a:p>
          <a:p>
            <a:pPr lvl="1"/>
            <a:r>
              <a:rPr lang="en-US" sz="1800" dirty="0" smtClean="0">
                <a:solidFill>
                  <a:srgbClr val="000000"/>
                </a:solidFill>
              </a:rPr>
              <a:t>Will the planned logistics meet the identified requirements and functions?</a:t>
            </a:r>
            <a:endParaRPr lang="en-US" sz="1800" dirty="0" smtClean="0">
              <a:solidFill>
                <a:srgbClr val="000000"/>
              </a:solidFill>
            </a:endParaRPr>
          </a:p>
          <a:p>
            <a:pPr lvl="1"/>
            <a:r>
              <a:rPr lang="en-US" sz="1800" dirty="0" smtClean="0">
                <a:solidFill>
                  <a:srgbClr val="000000"/>
                </a:solidFill>
              </a:rPr>
              <a:t>Cost/Schedule (Less focus)</a:t>
            </a:r>
          </a:p>
          <a:p>
            <a:endParaRPr lang="en-US" sz="2200" dirty="0"/>
          </a:p>
        </p:txBody>
      </p:sp>
    </p:spTree>
    <p:extLst>
      <p:ext uri="{BB962C8B-B14F-4D97-AF65-F5344CB8AC3E}">
        <p14:creationId xmlns:p14="http://schemas.microsoft.com/office/powerpoint/2010/main" val="2896941223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AU" dirty="0" smtClean="0"/>
              <a:t>Current areas of development</a:t>
            </a:r>
            <a:br>
              <a:rPr lang="en-AU" dirty="0" smtClean="0"/>
            </a:br>
            <a:r>
              <a:rPr lang="en-AU" dirty="0" smtClean="0"/>
              <a:t>- Confinement, static &amp; dynamic barriers</a:t>
            </a:r>
            <a:endParaRPr lang="en-AU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5</a:t>
            </a:fld>
            <a:endParaRPr lang="sv-SE"/>
          </a:p>
        </p:txBody>
      </p:sp>
      <p:pic>
        <p:nvPicPr>
          <p:cNvPr id="3" name="Content Placeholder 2"/>
          <p:cNvPicPr>
            <a:picLocks noGrp="1" noChangeAspect="1"/>
          </p:cNvPicPr>
          <p:nvPr>
            <p:ph idx="1"/>
          </p:nvPr>
        </p:nvPicPr>
        <p:blipFill rotWithShape="1">
          <a:blip r:embed="rId2"/>
          <a:srcRect t="2348" b="4074"/>
          <a:stretch/>
        </p:blipFill>
        <p:spPr>
          <a:xfrm>
            <a:off x="457200" y="2287461"/>
            <a:ext cx="8229600" cy="3094389"/>
          </a:xfrm>
        </p:spPr>
      </p:pic>
      <p:sp>
        <p:nvSpPr>
          <p:cNvPr id="5" name="TextBox 4"/>
          <p:cNvSpPr txBox="1"/>
          <p:nvPr/>
        </p:nvSpPr>
        <p:spPr>
          <a:xfrm>
            <a:off x="2771800" y="1700808"/>
            <a:ext cx="306195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>
                <a:solidFill>
                  <a:srgbClr val="0000FF"/>
                </a:solidFill>
              </a:rPr>
              <a:t>Static Barrier – Tight enclosure</a:t>
            </a:r>
            <a:endParaRPr lang="en-US" dirty="0">
              <a:solidFill>
                <a:srgbClr val="0000FF"/>
              </a:solidFill>
            </a:endParaRPr>
          </a:p>
        </p:txBody>
      </p:sp>
      <p:sp>
        <p:nvSpPr>
          <p:cNvPr id="8" name="TextBox 7"/>
          <p:cNvSpPr txBox="1"/>
          <p:nvPr/>
        </p:nvSpPr>
        <p:spPr>
          <a:xfrm>
            <a:off x="2195736" y="5805264"/>
            <a:ext cx="3528918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>
                <a:solidFill>
                  <a:srgbClr val="FF0000"/>
                </a:solidFill>
              </a:rPr>
              <a:t>Dynamic Barrier – Pressure cascade</a:t>
            </a:r>
            <a:endParaRPr lang="en-US" dirty="0">
              <a:solidFill>
                <a:srgbClr val="FF0000"/>
              </a:solidFill>
            </a:endParaRPr>
          </a:p>
        </p:txBody>
      </p:sp>
      <p:cxnSp>
        <p:nvCxnSpPr>
          <p:cNvPr id="9" name="Straight Arrow Connector 8"/>
          <p:cNvCxnSpPr>
            <a:stCxn id="5" idx="2"/>
          </p:cNvCxnSpPr>
          <p:nvPr/>
        </p:nvCxnSpPr>
        <p:spPr>
          <a:xfrm>
            <a:off x="4302778" y="2070140"/>
            <a:ext cx="701270" cy="1070828"/>
          </a:xfrm>
          <a:prstGeom prst="straightConnector1">
            <a:avLst/>
          </a:prstGeom>
          <a:ln>
            <a:solidFill>
              <a:srgbClr val="0000FF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1" name="Straight Arrow Connector 10"/>
          <p:cNvCxnSpPr>
            <a:stCxn id="8" idx="3"/>
          </p:cNvCxnSpPr>
          <p:nvPr/>
        </p:nvCxnSpPr>
        <p:spPr>
          <a:xfrm flipV="1">
            <a:off x="5724654" y="4725144"/>
            <a:ext cx="1655658" cy="1264786"/>
          </a:xfrm>
          <a:prstGeom prst="straightConnector1">
            <a:avLst/>
          </a:prstGeom>
          <a:ln>
            <a:solidFill>
              <a:srgbClr val="FF0000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4" name="Straight Arrow Connector 13"/>
          <p:cNvCxnSpPr/>
          <p:nvPr/>
        </p:nvCxnSpPr>
        <p:spPr>
          <a:xfrm flipH="1" flipV="1">
            <a:off x="539552" y="3429000"/>
            <a:ext cx="1584176" cy="2560930"/>
          </a:xfrm>
          <a:prstGeom prst="straightConnector1">
            <a:avLst/>
          </a:prstGeom>
          <a:ln>
            <a:solidFill>
              <a:srgbClr val="FF0000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300022321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AU" dirty="0" smtClean="0"/>
              <a:t>Current areas of development</a:t>
            </a:r>
            <a:br>
              <a:rPr lang="en-AU" dirty="0" smtClean="0"/>
            </a:br>
            <a:r>
              <a:rPr lang="en-AU" dirty="0" smtClean="0"/>
              <a:t>- Modes of operation</a:t>
            </a:r>
            <a:endParaRPr lang="en-AU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6</a:t>
            </a:fld>
            <a:endParaRPr lang="sv-SE"/>
          </a:p>
        </p:txBody>
      </p:sp>
      <p:pic>
        <p:nvPicPr>
          <p:cNvPr id="6" name="Bild 61"/>
          <p:cNvPicPr/>
          <p:nvPr/>
        </p:nvPicPr>
        <p:blipFill>
          <a:blip r:embed="rId2"/>
          <a:srcRect l="3471" t="16553" r="1322" b="19501"/>
          <a:stretch>
            <a:fillRect/>
          </a:stretch>
        </p:blipFill>
        <p:spPr bwMode="auto">
          <a:xfrm>
            <a:off x="179512" y="2204864"/>
            <a:ext cx="5832648" cy="283006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8" name="Content Placeholder 6"/>
          <p:cNvSpPr>
            <a:spLocks noGrp="1"/>
          </p:cNvSpPr>
          <p:nvPr>
            <p:ph idx="1"/>
          </p:nvPr>
        </p:nvSpPr>
        <p:spPr>
          <a:xfrm>
            <a:off x="6084168" y="2132856"/>
            <a:ext cx="2952328" cy="3240360"/>
          </a:xfrm>
        </p:spPr>
        <p:txBody>
          <a:bodyPr>
            <a:normAutofit lnSpcReduction="10000"/>
          </a:bodyPr>
          <a:lstStyle/>
          <a:p>
            <a:r>
              <a:rPr lang="en-US" sz="2000" dirty="0" smtClean="0">
                <a:solidFill>
                  <a:srgbClr val="000000"/>
                </a:solidFill>
              </a:rPr>
              <a:t>Operational Mode</a:t>
            </a:r>
          </a:p>
          <a:p>
            <a:pPr lvl="1"/>
            <a:r>
              <a:rPr lang="en-US" sz="1600" dirty="0" smtClean="0">
                <a:solidFill>
                  <a:srgbClr val="000000"/>
                </a:solidFill>
              </a:rPr>
              <a:t>Logistics &amp; Transport</a:t>
            </a:r>
          </a:p>
          <a:p>
            <a:r>
              <a:rPr lang="en-US" sz="2000" dirty="0" smtClean="0">
                <a:solidFill>
                  <a:srgbClr val="000000"/>
                </a:solidFill>
              </a:rPr>
              <a:t>Process Mode</a:t>
            </a:r>
          </a:p>
          <a:p>
            <a:pPr lvl="1"/>
            <a:r>
              <a:rPr lang="en-US" sz="1600" dirty="0" smtClean="0">
                <a:solidFill>
                  <a:srgbClr val="000000"/>
                </a:solidFill>
              </a:rPr>
              <a:t>Processing on materials</a:t>
            </a:r>
          </a:p>
          <a:p>
            <a:r>
              <a:rPr lang="en-US" sz="2000" dirty="0" smtClean="0">
                <a:solidFill>
                  <a:srgbClr val="000000"/>
                </a:solidFill>
              </a:rPr>
              <a:t>Maintenance Mode</a:t>
            </a:r>
          </a:p>
          <a:p>
            <a:pPr lvl="1"/>
            <a:r>
              <a:rPr lang="en-US" sz="1600" dirty="0" smtClean="0">
                <a:solidFill>
                  <a:srgbClr val="000000"/>
                </a:solidFill>
              </a:rPr>
              <a:t>Equipment maintenance</a:t>
            </a:r>
          </a:p>
          <a:p>
            <a:r>
              <a:rPr lang="en-US" sz="2000" dirty="0" smtClean="0">
                <a:solidFill>
                  <a:srgbClr val="000000"/>
                </a:solidFill>
              </a:rPr>
              <a:t>Storage Mode</a:t>
            </a:r>
          </a:p>
          <a:p>
            <a:pPr lvl="1"/>
            <a:r>
              <a:rPr lang="en-US" sz="1600" dirty="0" smtClean="0">
                <a:solidFill>
                  <a:srgbClr val="000000"/>
                </a:solidFill>
              </a:rPr>
              <a:t>Interim storage</a:t>
            </a:r>
          </a:p>
          <a:p>
            <a:r>
              <a:rPr lang="en-US" sz="2000" dirty="0" smtClean="0">
                <a:solidFill>
                  <a:srgbClr val="000000"/>
                </a:solidFill>
              </a:rPr>
              <a:t>Shipment Mode</a:t>
            </a:r>
          </a:p>
          <a:p>
            <a:pPr lvl="1"/>
            <a:r>
              <a:rPr lang="en-US" sz="1600" dirty="0" smtClean="0">
                <a:solidFill>
                  <a:srgbClr val="000000"/>
                </a:solidFill>
              </a:rPr>
              <a:t>Off-site shipment</a:t>
            </a:r>
            <a:endParaRPr lang="en-US" sz="1600" dirty="0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69165098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AU" dirty="0" smtClean="0"/>
              <a:t>Current areas of development</a:t>
            </a:r>
            <a:br>
              <a:rPr lang="en-AU" dirty="0" smtClean="0"/>
            </a:br>
            <a:r>
              <a:rPr lang="en-AU" dirty="0" smtClean="0"/>
              <a:t>- Logistics &amp; interfaces</a:t>
            </a:r>
            <a:endParaRPr lang="en-AU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7</a:t>
            </a:fld>
            <a:endParaRPr lang="sv-SE"/>
          </a:p>
        </p:txBody>
      </p:sp>
      <p:pic>
        <p:nvPicPr>
          <p:cNvPr id="3" name="Picture 2" descr="Confinement.pdf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451" t="7168" r="-1651" b="5402"/>
          <a:stretch/>
        </p:blipFill>
        <p:spPr>
          <a:xfrm rot="5400000">
            <a:off x="1665364" y="791020"/>
            <a:ext cx="5309216" cy="655272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62426828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AU" dirty="0" smtClean="0"/>
              <a:t>Current areas of development</a:t>
            </a:r>
            <a:br>
              <a:rPr lang="en-AU" dirty="0" smtClean="0"/>
            </a:br>
            <a:r>
              <a:rPr lang="en-AU" dirty="0" smtClean="0"/>
              <a:t>- Technical developments of systems</a:t>
            </a:r>
            <a:endParaRPr lang="en-AU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8</a:t>
            </a:fld>
            <a:endParaRPr lang="sv-SE"/>
          </a:p>
        </p:txBody>
      </p:sp>
      <p:sp>
        <p:nvSpPr>
          <p:cNvPr id="7" name="Content Placeholder 6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>
                <a:solidFill>
                  <a:srgbClr val="000000"/>
                </a:solidFill>
              </a:rPr>
              <a:t>Floor valves</a:t>
            </a:r>
          </a:p>
          <a:p>
            <a:pPr marL="0" indent="0">
              <a:buNone/>
            </a:pPr>
            <a:endParaRPr lang="en-US" dirty="0"/>
          </a:p>
        </p:txBody>
      </p:sp>
      <p:pic>
        <p:nvPicPr>
          <p:cNvPr id="3" name="Picture 2" descr="Floor Valve pic1.jp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9644" y="2636912"/>
            <a:ext cx="3545040" cy="2290596"/>
          </a:xfrm>
          <a:prstGeom prst="rect">
            <a:avLst/>
          </a:prstGeom>
        </p:spPr>
      </p:pic>
      <p:pic>
        <p:nvPicPr>
          <p:cNvPr id="6" name="Picture 5" descr="Floor Valve pic5.jpg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5543" b="10743"/>
          <a:stretch/>
        </p:blipFill>
        <p:spPr>
          <a:xfrm>
            <a:off x="3779912" y="1628800"/>
            <a:ext cx="4606863" cy="2074847"/>
          </a:xfrm>
          <a:prstGeom prst="rect">
            <a:avLst/>
          </a:prstGeom>
        </p:spPr>
      </p:pic>
      <p:pic>
        <p:nvPicPr>
          <p:cNvPr id="8" name="Picture 7" descr="Floor Valve pic3.jpg"/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3344" b="16931"/>
          <a:stretch/>
        </p:blipFill>
        <p:spPr>
          <a:xfrm>
            <a:off x="3779912" y="3861048"/>
            <a:ext cx="4610573" cy="2724597"/>
          </a:xfrm>
          <a:prstGeom prst="rect">
            <a:avLst/>
          </a:prstGeom>
        </p:spPr>
      </p:pic>
      <p:sp>
        <p:nvSpPr>
          <p:cNvPr id="9" name="TextBox 8"/>
          <p:cNvSpPr txBox="1"/>
          <p:nvPr/>
        </p:nvSpPr>
        <p:spPr>
          <a:xfrm>
            <a:off x="1979712" y="5229200"/>
            <a:ext cx="168958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Sliding shielding </a:t>
            </a:r>
            <a:endParaRPr lang="en-US" dirty="0"/>
          </a:p>
        </p:txBody>
      </p:sp>
      <p:cxnSp>
        <p:nvCxnSpPr>
          <p:cNvPr id="10" name="Straight Arrow Connector 9"/>
          <p:cNvCxnSpPr>
            <a:stCxn id="9" idx="0"/>
          </p:cNvCxnSpPr>
          <p:nvPr/>
        </p:nvCxnSpPr>
        <p:spPr>
          <a:xfrm flipV="1">
            <a:off x="2824505" y="2924944"/>
            <a:ext cx="2467575" cy="2304256"/>
          </a:xfrm>
          <a:prstGeom prst="straightConnector1">
            <a:avLst/>
          </a:prstGeom>
          <a:ln>
            <a:solidFill>
              <a:schemeClr val="accent6">
                <a:lumMod val="40000"/>
                <a:lumOff val="60000"/>
              </a:schemeClr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1" name="TextBox 10"/>
          <p:cNvSpPr txBox="1"/>
          <p:nvPr/>
        </p:nvSpPr>
        <p:spPr>
          <a:xfrm>
            <a:off x="1907704" y="5949280"/>
            <a:ext cx="182202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Drive Mechanism</a:t>
            </a:r>
            <a:endParaRPr lang="en-US" dirty="0"/>
          </a:p>
        </p:txBody>
      </p:sp>
      <p:cxnSp>
        <p:nvCxnSpPr>
          <p:cNvPr id="12" name="Straight Arrow Connector 11"/>
          <p:cNvCxnSpPr>
            <a:stCxn id="11" idx="3"/>
          </p:cNvCxnSpPr>
          <p:nvPr/>
        </p:nvCxnSpPr>
        <p:spPr>
          <a:xfrm flipV="1">
            <a:off x="3729725" y="5517232"/>
            <a:ext cx="3866611" cy="616714"/>
          </a:xfrm>
          <a:prstGeom prst="straightConnector1">
            <a:avLst/>
          </a:prstGeom>
          <a:ln>
            <a:solidFill>
              <a:schemeClr val="accent6">
                <a:lumMod val="40000"/>
                <a:lumOff val="60000"/>
              </a:schemeClr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962426828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AU" dirty="0" smtClean="0"/>
              <a:t>Current areas of development</a:t>
            </a:r>
            <a:br>
              <a:rPr lang="en-AU" dirty="0" smtClean="0"/>
            </a:br>
            <a:r>
              <a:rPr lang="en-AU" dirty="0" smtClean="0"/>
              <a:t>- Technical developments of systems</a:t>
            </a:r>
            <a:endParaRPr lang="en-AU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9</a:t>
            </a:fld>
            <a:endParaRPr lang="sv-SE" dirty="0"/>
          </a:p>
        </p:txBody>
      </p:sp>
      <p:sp>
        <p:nvSpPr>
          <p:cNvPr id="7" name="Content Placeholder 6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>
                <a:solidFill>
                  <a:srgbClr val="000000"/>
                </a:solidFill>
              </a:rPr>
              <a:t>Intra bay shielded door</a:t>
            </a:r>
          </a:p>
          <a:p>
            <a:pPr marL="0" indent="0">
              <a:buNone/>
            </a:pPr>
            <a:endParaRPr lang="en-US" dirty="0"/>
          </a:p>
        </p:txBody>
      </p:sp>
      <p:pic>
        <p:nvPicPr>
          <p:cNvPr id="3" name="Picture 2" descr="Bi folding door pic2.jp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51520" y="2996952"/>
            <a:ext cx="4932040" cy="2754597"/>
          </a:xfrm>
          <a:prstGeom prst="rect">
            <a:avLst/>
          </a:prstGeom>
        </p:spPr>
      </p:pic>
      <p:pic>
        <p:nvPicPr>
          <p:cNvPr id="6" name="Picture 5" descr="Bi folding door pic7.jp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436096" y="1700808"/>
            <a:ext cx="3456384" cy="4046261"/>
          </a:xfrm>
          <a:prstGeom prst="rect">
            <a:avLst/>
          </a:prstGeom>
        </p:spPr>
      </p:pic>
      <p:sp>
        <p:nvSpPr>
          <p:cNvPr id="8" name="TextBox 7"/>
          <p:cNvSpPr txBox="1"/>
          <p:nvPr/>
        </p:nvSpPr>
        <p:spPr>
          <a:xfrm>
            <a:off x="3275856" y="2276872"/>
            <a:ext cx="170401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Folding function</a:t>
            </a:r>
            <a:endParaRPr lang="en-US" dirty="0"/>
          </a:p>
        </p:txBody>
      </p:sp>
      <p:cxnSp>
        <p:nvCxnSpPr>
          <p:cNvPr id="9" name="Straight Arrow Connector 8"/>
          <p:cNvCxnSpPr>
            <a:stCxn id="8" idx="3"/>
          </p:cNvCxnSpPr>
          <p:nvPr/>
        </p:nvCxnSpPr>
        <p:spPr>
          <a:xfrm>
            <a:off x="4979868" y="2461538"/>
            <a:ext cx="1752372" cy="175374"/>
          </a:xfrm>
          <a:prstGeom prst="straightConnector1">
            <a:avLst/>
          </a:prstGeom>
          <a:ln>
            <a:solidFill>
              <a:schemeClr val="accent6">
                <a:lumMod val="40000"/>
                <a:lumOff val="60000"/>
              </a:schemeClr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0" name="TextBox 9"/>
          <p:cNvSpPr txBox="1"/>
          <p:nvPr/>
        </p:nvSpPr>
        <p:spPr>
          <a:xfrm>
            <a:off x="5679469" y="6021288"/>
            <a:ext cx="186665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Drive mechanism</a:t>
            </a:r>
            <a:endParaRPr lang="en-US" dirty="0"/>
          </a:p>
        </p:txBody>
      </p:sp>
      <p:cxnSp>
        <p:nvCxnSpPr>
          <p:cNvPr id="11" name="Straight Arrow Connector 10"/>
          <p:cNvCxnSpPr>
            <a:stCxn id="10" idx="0"/>
          </p:cNvCxnSpPr>
          <p:nvPr/>
        </p:nvCxnSpPr>
        <p:spPr>
          <a:xfrm flipH="1" flipV="1">
            <a:off x="6012160" y="4653136"/>
            <a:ext cx="600636" cy="1368152"/>
          </a:xfrm>
          <a:prstGeom prst="straightConnector1">
            <a:avLst/>
          </a:prstGeom>
          <a:ln>
            <a:solidFill>
              <a:schemeClr val="accent6">
                <a:lumMod val="40000"/>
                <a:lumOff val="60000"/>
              </a:schemeClr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4" name="TextBox 13"/>
          <p:cNvSpPr txBox="1"/>
          <p:nvPr/>
        </p:nvSpPr>
        <p:spPr>
          <a:xfrm>
            <a:off x="3059832" y="6021288"/>
            <a:ext cx="225573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Folding shielding door</a:t>
            </a:r>
            <a:endParaRPr lang="en-US" dirty="0"/>
          </a:p>
        </p:txBody>
      </p:sp>
      <p:cxnSp>
        <p:nvCxnSpPr>
          <p:cNvPr id="15" name="Straight Arrow Connector 14"/>
          <p:cNvCxnSpPr>
            <a:stCxn id="14" idx="0"/>
          </p:cNvCxnSpPr>
          <p:nvPr/>
        </p:nvCxnSpPr>
        <p:spPr>
          <a:xfrm flipH="1" flipV="1">
            <a:off x="3275878" y="4509120"/>
            <a:ext cx="911821" cy="1512168"/>
          </a:xfrm>
          <a:prstGeom prst="straightConnector1">
            <a:avLst/>
          </a:prstGeom>
          <a:ln>
            <a:solidFill>
              <a:schemeClr val="accent6">
                <a:lumMod val="40000"/>
                <a:lumOff val="60000"/>
              </a:schemeClr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7" name="TextBox 16"/>
          <p:cNvSpPr txBox="1"/>
          <p:nvPr/>
        </p:nvSpPr>
        <p:spPr>
          <a:xfrm>
            <a:off x="395536" y="6021288"/>
            <a:ext cx="218697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Sliding shielding door</a:t>
            </a:r>
            <a:endParaRPr lang="en-US" dirty="0"/>
          </a:p>
        </p:txBody>
      </p:sp>
      <p:cxnSp>
        <p:nvCxnSpPr>
          <p:cNvPr id="18" name="Straight Arrow Connector 17"/>
          <p:cNvCxnSpPr>
            <a:stCxn id="17" idx="0"/>
          </p:cNvCxnSpPr>
          <p:nvPr/>
        </p:nvCxnSpPr>
        <p:spPr>
          <a:xfrm flipV="1">
            <a:off x="1489026" y="4869160"/>
            <a:ext cx="274662" cy="1152128"/>
          </a:xfrm>
          <a:prstGeom prst="straightConnector1">
            <a:avLst/>
          </a:prstGeom>
          <a:ln>
            <a:solidFill>
              <a:schemeClr val="accent6">
                <a:lumMod val="40000"/>
                <a:lumOff val="60000"/>
              </a:schemeClr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049815461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AU" dirty="0" smtClean="0"/>
              <a:t>Current areas of development</a:t>
            </a:r>
            <a:br>
              <a:rPr lang="en-AU" dirty="0" smtClean="0"/>
            </a:br>
            <a:r>
              <a:rPr lang="en-AU" dirty="0" smtClean="0"/>
              <a:t>- Technical developments of systems</a:t>
            </a:r>
            <a:endParaRPr lang="en-AU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10</a:t>
            </a:fld>
            <a:endParaRPr lang="sv-SE"/>
          </a:p>
        </p:txBody>
      </p:sp>
      <p:sp>
        <p:nvSpPr>
          <p:cNvPr id="7" name="Content Placeholder 6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>
                <a:solidFill>
                  <a:srgbClr val="000000"/>
                </a:solidFill>
              </a:rPr>
              <a:t>Storage pit lids</a:t>
            </a:r>
          </a:p>
        </p:txBody>
      </p:sp>
      <p:pic>
        <p:nvPicPr>
          <p:cNvPr id="3" name="Picture 2" descr="Storage Pit pic1.jp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51520" y="3212976"/>
            <a:ext cx="5652120" cy="3419481"/>
          </a:xfrm>
          <a:prstGeom prst="rect">
            <a:avLst/>
          </a:prstGeom>
        </p:spPr>
      </p:pic>
      <p:pic>
        <p:nvPicPr>
          <p:cNvPr id="6" name="Picture 5" descr="Storage Pit pic3.jp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156176" y="1556792"/>
            <a:ext cx="2787513" cy="3182857"/>
          </a:xfrm>
          <a:prstGeom prst="rect">
            <a:avLst/>
          </a:prstGeom>
        </p:spPr>
      </p:pic>
      <p:sp>
        <p:nvSpPr>
          <p:cNvPr id="5" name="TextBox 4"/>
          <p:cNvSpPr txBox="1"/>
          <p:nvPr/>
        </p:nvSpPr>
        <p:spPr>
          <a:xfrm>
            <a:off x="6228184" y="5949280"/>
            <a:ext cx="209872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Waste drum storage</a:t>
            </a:r>
            <a:endParaRPr lang="en-US" dirty="0"/>
          </a:p>
        </p:txBody>
      </p:sp>
      <p:cxnSp>
        <p:nvCxnSpPr>
          <p:cNvPr id="9" name="Straight Arrow Connector 8"/>
          <p:cNvCxnSpPr/>
          <p:nvPr/>
        </p:nvCxnSpPr>
        <p:spPr>
          <a:xfrm flipH="1" flipV="1">
            <a:off x="2699792" y="5301208"/>
            <a:ext cx="3528392" cy="864096"/>
          </a:xfrm>
          <a:prstGeom prst="straightConnector1">
            <a:avLst/>
          </a:prstGeom>
          <a:ln>
            <a:solidFill>
              <a:schemeClr val="accent6">
                <a:lumMod val="40000"/>
                <a:lumOff val="60000"/>
              </a:schemeClr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0" name="TextBox 9"/>
          <p:cNvSpPr txBox="1"/>
          <p:nvPr/>
        </p:nvSpPr>
        <p:spPr>
          <a:xfrm>
            <a:off x="6228184" y="5229200"/>
            <a:ext cx="249862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Shielding and ventilation</a:t>
            </a:r>
            <a:endParaRPr lang="en-US" dirty="0"/>
          </a:p>
        </p:txBody>
      </p:sp>
      <p:cxnSp>
        <p:nvCxnSpPr>
          <p:cNvPr id="11" name="Straight Arrow Connector 10"/>
          <p:cNvCxnSpPr>
            <a:stCxn id="10" idx="0"/>
          </p:cNvCxnSpPr>
          <p:nvPr/>
        </p:nvCxnSpPr>
        <p:spPr>
          <a:xfrm flipH="1" flipV="1">
            <a:off x="7236296" y="2852936"/>
            <a:ext cx="241201" cy="2376264"/>
          </a:xfrm>
          <a:prstGeom prst="straightConnector1">
            <a:avLst/>
          </a:prstGeom>
          <a:ln>
            <a:solidFill>
              <a:schemeClr val="accent6">
                <a:lumMod val="40000"/>
                <a:lumOff val="60000"/>
              </a:schemeClr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4" name="TextBox 13"/>
          <p:cNvSpPr txBox="1"/>
          <p:nvPr/>
        </p:nvSpPr>
        <p:spPr>
          <a:xfrm>
            <a:off x="4355976" y="2060848"/>
            <a:ext cx="107407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Tightness</a:t>
            </a:r>
            <a:endParaRPr lang="en-US" dirty="0"/>
          </a:p>
        </p:txBody>
      </p:sp>
      <p:cxnSp>
        <p:nvCxnSpPr>
          <p:cNvPr id="15" name="Straight Arrow Connector 14"/>
          <p:cNvCxnSpPr>
            <a:stCxn id="14" idx="3"/>
          </p:cNvCxnSpPr>
          <p:nvPr/>
        </p:nvCxnSpPr>
        <p:spPr>
          <a:xfrm flipV="1">
            <a:off x="5430046" y="1700808"/>
            <a:ext cx="1734242" cy="544706"/>
          </a:xfrm>
          <a:prstGeom prst="straightConnector1">
            <a:avLst/>
          </a:prstGeom>
          <a:ln>
            <a:solidFill>
              <a:schemeClr val="accent6">
                <a:lumMod val="40000"/>
                <a:lumOff val="60000"/>
              </a:schemeClr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049815461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Transfer zone assy 2.jpg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3333" r="14167"/>
          <a:stretch/>
        </p:blipFill>
        <p:spPr>
          <a:xfrm>
            <a:off x="3131840" y="1988840"/>
            <a:ext cx="4752528" cy="4217101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AU" dirty="0" smtClean="0"/>
              <a:t>Current areas of development</a:t>
            </a:r>
            <a:br>
              <a:rPr lang="en-AU" dirty="0" smtClean="0"/>
            </a:br>
            <a:r>
              <a:rPr lang="en-AU" dirty="0" smtClean="0"/>
              <a:t>- Technical developments of systems</a:t>
            </a:r>
            <a:endParaRPr lang="en-AU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11</a:t>
            </a:fld>
            <a:endParaRPr lang="sv-SE"/>
          </a:p>
        </p:txBody>
      </p:sp>
      <p:sp>
        <p:nvSpPr>
          <p:cNvPr id="7" name="Content Placeholder 6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>
                <a:solidFill>
                  <a:srgbClr val="000000"/>
                </a:solidFill>
              </a:rPr>
              <a:t>Transfer hatch</a:t>
            </a:r>
          </a:p>
          <a:p>
            <a:pPr marL="0" indent="0">
              <a:buNone/>
            </a:pPr>
            <a:endParaRPr lang="en-US" dirty="0"/>
          </a:p>
        </p:txBody>
      </p:sp>
      <p:sp>
        <p:nvSpPr>
          <p:cNvPr id="8" name="TextBox 7"/>
          <p:cNvSpPr txBox="1"/>
          <p:nvPr/>
        </p:nvSpPr>
        <p:spPr>
          <a:xfrm>
            <a:off x="1115616" y="2204864"/>
            <a:ext cx="107407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Tightness</a:t>
            </a:r>
            <a:endParaRPr lang="en-US" dirty="0"/>
          </a:p>
        </p:txBody>
      </p:sp>
      <p:cxnSp>
        <p:nvCxnSpPr>
          <p:cNvPr id="9" name="Straight Arrow Connector 8"/>
          <p:cNvCxnSpPr>
            <a:stCxn id="8" idx="3"/>
          </p:cNvCxnSpPr>
          <p:nvPr/>
        </p:nvCxnSpPr>
        <p:spPr>
          <a:xfrm flipV="1">
            <a:off x="2189686" y="2204864"/>
            <a:ext cx="3822474" cy="184666"/>
          </a:xfrm>
          <a:prstGeom prst="straightConnector1">
            <a:avLst/>
          </a:prstGeom>
          <a:ln>
            <a:solidFill>
              <a:schemeClr val="accent6">
                <a:lumMod val="40000"/>
                <a:lumOff val="60000"/>
              </a:schemeClr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0" name="TextBox 9"/>
          <p:cNvSpPr txBox="1"/>
          <p:nvPr/>
        </p:nvSpPr>
        <p:spPr>
          <a:xfrm>
            <a:off x="1115616" y="2924944"/>
            <a:ext cx="1036988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Shielding</a:t>
            </a:r>
            <a:endParaRPr lang="en-US" dirty="0"/>
          </a:p>
        </p:txBody>
      </p:sp>
      <p:cxnSp>
        <p:nvCxnSpPr>
          <p:cNvPr id="11" name="Straight Arrow Connector 10"/>
          <p:cNvCxnSpPr>
            <a:stCxn id="10" idx="3"/>
          </p:cNvCxnSpPr>
          <p:nvPr/>
        </p:nvCxnSpPr>
        <p:spPr>
          <a:xfrm flipV="1">
            <a:off x="2152604" y="2420888"/>
            <a:ext cx="4147588" cy="688722"/>
          </a:xfrm>
          <a:prstGeom prst="straightConnector1">
            <a:avLst/>
          </a:prstGeom>
          <a:ln>
            <a:solidFill>
              <a:schemeClr val="accent6">
                <a:lumMod val="40000"/>
                <a:lumOff val="60000"/>
              </a:schemeClr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2" name="TextBox 11"/>
          <p:cNvSpPr txBox="1"/>
          <p:nvPr/>
        </p:nvSpPr>
        <p:spPr>
          <a:xfrm>
            <a:off x="1115616" y="5661248"/>
            <a:ext cx="156515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Shipment Cask</a:t>
            </a:r>
            <a:endParaRPr lang="en-US" dirty="0"/>
          </a:p>
        </p:txBody>
      </p:sp>
      <p:cxnSp>
        <p:nvCxnSpPr>
          <p:cNvPr id="13" name="Straight Arrow Connector 12"/>
          <p:cNvCxnSpPr>
            <a:stCxn id="12" idx="3"/>
          </p:cNvCxnSpPr>
          <p:nvPr/>
        </p:nvCxnSpPr>
        <p:spPr>
          <a:xfrm flipV="1">
            <a:off x="2680768" y="5013176"/>
            <a:ext cx="3547416" cy="832738"/>
          </a:xfrm>
          <a:prstGeom prst="straightConnector1">
            <a:avLst/>
          </a:prstGeom>
          <a:ln>
            <a:solidFill>
              <a:schemeClr val="accent6">
                <a:lumMod val="40000"/>
                <a:lumOff val="60000"/>
              </a:schemeClr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9" name="TextBox 18"/>
          <p:cNvSpPr txBox="1"/>
          <p:nvPr/>
        </p:nvSpPr>
        <p:spPr>
          <a:xfrm>
            <a:off x="683568" y="3789040"/>
            <a:ext cx="231975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Docked Shipment Cask</a:t>
            </a:r>
            <a:endParaRPr lang="en-US" dirty="0"/>
          </a:p>
        </p:txBody>
      </p:sp>
      <p:cxnSp>
        <p:nvCxnSpPr>
          <p:cNvPr id="20" name="Straight Arrow Connector 19"/>
          <p:cNvCxnSpPr>
            <a:stCxn id="19" idx="3"/>
          </p:cNvCxnSpPr>
          <p:nvPr/>
        </p:nvCxnSpPr>
        <p:spPr>
          <a:xfrm flipV="1">
            <a:off x="3003321" y="3212976"/>
            <a:ext cx="3152855" cy="760730"/>
          </a:xfrm>
          <a:prstGeom prst="straightConnector1">
            <a:avLst/>
          </a:prstGeom>
          <a:ln>
            <a:solidFill>
              <a:schemeClr val="accent6">
                <a:lumMod val="40000"/>
                <a:lumOff val="60000"/>
              </a:schemeClr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488220122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hot cell 1.jpg"/>
          <p:cNvPicPr>
            <a:picLocks noChangeAspect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7460" r="7698" b="15449"/>
          <a:stretch/>
        </p:blipFill>
        <p:spPr>
          <a:xfrm>
            <a:off x="515106" y="3933056"/>
            <a:ext cx="4376168" cy="2761209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AU" dirty="0" smtClean="0"/>
              <a:t>Current areas of development</a:t>
            </a:r>
            <a:br>
              <a:rPr lang="en-AU" dirty="0" smtClean="0"/>
            </a:br>
            <a:r>
              <a:rPr lang="en-AU" dirty="0" smtClean="0"/>
              <a:t>- Novel hot cell concept</a:t>
            </a:r>
            <a:endParaRPr lang="en-AU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12</a:t>
            </a:fld>
            <a:endParaRPr lang="sv-SE"/>
          </a:p>
        </p:txBody>
      </p:sp>
      <p:sp>
        <p:nvSpPr>
          <p:cNvPr id="7" name="Content Placeholder 6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sz="2000" dirty="0" smtClean="0">
                <a:solidFill>
                  <a:srgbClr val="000000"/>
                </a:solidFill>
              </a:rPr>
              <a:t>MSM´s</a:t>
            </a:r>
          </a:p>
          <a:p>
            <a:r>
              <a:rPr lang="en-US" sz="2000" dirty="0" smtClean="0">
                <a:solidFill>
                  <a:srgbClr val="000000"/>
                </a:solidFill>
              </a:rPr>
              <a:t>Cameras</a:t>
            </a:r>
          </a:p>
          <a:p>
            <a:r>
              <a:rPr lang="en-US" sz="2000" dirty="0" smtClean="0">
                <a:solidFill>
                  <a:srgbClr val="000000"/>
                </a:solidFill>
              </a:rPr>
              <a:t>Lead Glasses</a:t>
            </a:r>
          </a:p>
          <a:p>
            <a:r>
              <a:rPr lang="en-US" sz="2000" dirty="0">
                <a:solidFill>
                  <a:srgbClr val="000000"/>
                </a:solidFill>
              </a:rPr>
              <a:t>Operator Interfaces</a:t>
            </a:r>
          </a:p>
          <a:p>
            <a:r>
              <a:rPr lang="en-US" sz="2000" dirty="0" smtClean="0">
                <a:solidFill>
                  <a:srgbClr val="000000"/>
                </a:solidFill>
              </a:rPr>
              <a:t>In-cell lights</a:t>
            </a:r>
          </a:p>
          <a:p>
            <a:r>
              <a:rPr lang="en-US" sz="2000" dirty="0" smtClean="0">
                <a:solidFill>
                  <a:srgbClr val="000000"/>
                </a:solidFill>
              </a:rPr>
              <a:t>Layout modularity</a:t>
            </a:r>
          </a:p>
          <a:p>
            <a:pPr marL="0" indent="0">
              <a:buNone/>
            </a:pPr>
            <a:endParaRPr lang="en-US" dirty="0">
              <a:solidFill>
                <a:srgbClr val="000000"/>
              </a:solidFill>
            </a:endParaRPr>
          </a:p>
        </p:txBody>
      </p:sp>
      <p:pic>
        <p:nvPicPr>
          <p:cNvPr id="6" name="Picture 5" descr="hot cell 3.jpg"/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1429" r="31428" b="5684"/>
          <a:stretch/>
        </p:blipFill>
        <p:spPr>
          <a:xfrm>
            <a:off x="5868144" y="3861048"/>
            <a:ext cx="2088232" cy="2961556"/>
          </a:xfrm>
          <a:prstGeom prst="rect">
            <a:avLst/>
          </a:prstGeom>
        </p:spPr>
      </p:pic>
      <p:pic>
        <p:nvPicPr>
          <p:cNvPr id="8" name="Picture 7" descr="hot cell 4.jpg"/>
          <p:cNvPicPr>
            <a:picLocks noChangeAspect="1"/>
          </p:cNvPicPr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842" t="10050" r="27778" b="26005"/>
          <a:stretch/>
        </p:blipFill>
        <p:spPr>
          <a:xfrm>
            <a:off x="4499992" y="1772816"/>
            <a:ext cx="3553250" cy="1883349"/>
          </a:xfrm>
          <a:prstGeom prst="rect">
            <a:avLst/>
          </a:prstGeom>
        </p:spPr>
      </p:pic>
      <p:sp>
        <p:nvSpPr>
          <p:cNvPr id="9" name="Rectangle 8"/>
          <p:cNvSpPr/>
          <p:nvPr/>
        </p:nvSpPr>
        <p:spPr>
          <a:xfrm>
            <a:off x="5652120" y="1412776"/>
            <a:ext cx="1036199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 smtClean="0"/>
              <a:t>ISO-View</a:t>
            </a:r>
            <a:endParaRPr lang="en-US" dirty="0"/>
          </a:p>
        </p:txBody>
      </p:sp>
      <p:sp>
        <p:nvSpPr>
          <p:cNvPr id="10" name="Rectangle 9"/>
          <p:cNvSpPr/>
          <p:nvPr/>
        </p:nvSpPr>
        <p:spPr>
          <a:xfrm>
            <a:off x="6444208" y="3645024"/>
            <a:ext cx="1074633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 smtClean="0"/>
              <a:t>Top-View</a:t>
            </a:r>
            <a:endParaRPr lang="en-US" dirty="0"/>
          </a:p>
        </p:txBody>
      </p:sp>
      <p:sp>
        <p:nvSpPr>
          <p:cNvPr id="11" name="Rectangle 10"/>
          <p:cNvSpPr/>
          <p:nvPr/>
        </p:nvSpPr>
        <p:spPr>
          <a:xfrm>
            <a:off x="2339752" y="4149080"/>
            <a:ext cx="1114307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 smtClean="0"/>
              <a:t>Side-View</a:t>
            </a:r>
            <a:endParaRPr lang="en-US" dirty="0"/>
          </a:p>
        </p:txBody>
      </p:sp>
      <p:cxnSp>
        <p:nvCxnSpPr>
          <p:cNvPr id="13" name="Straight Arrow Connector 12"/>
          <p:cNvCxnSpPr/>
          <p:nvPr/>
        </p:nvCxnSpPr>
        <p:spPr>
          <a:xfrm>
            <a:off x="1979712" y="1772816"/>
            <a:ext cx="3672408" cy="432048"/>
          </a:xfrm>
          <a:prstGeom prst="straightConnector1">
            <a:avLst/>
          </a:prstGeom>
          <a:ln>
            <a:solidFill>
              <a:srgbClr val="FCD5B5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4" name="Straight Arrow Connector 13"/>
          <p:cNvCxnSpPr/>
          <p:nvPr/>
        </p:nvCxnSpPr>
        <p:spPr>
          <a:xfrm>
            <a:off x="2123728" y="2204864"/>
            <a:ext cx="3672408" cy="216024"/>
          </a:xfrm>
          <a:prstGeom prst="straightConnector1">
            <a:avLst/>
          </a:prstGeom>
          <a:ln>
            <a:solidFill>
              <a:srgbClr val="FCD5B5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7" name="Straight Arrow Connector 16"/>
          <p:cNvCxnSpPr/>
          <p:nvPr/>
        </p:nvCxnSpPr>
        <p:spPr>
          <a:xfrm>
            <a:off x="1691680" y="3861048"/>
            <a:ext cx="360040" cy="1440160"/>
          </a:xfrm>
          <a:prstGeom prst="straightConnector1">
            <a:avLst/>
          </a:prstGeom>
          <a:ln>
            <a:solidFill>
              <a:srgbClr val="FCD5B5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3" name="Straight Arrow Connector 22"/>
          <p:cNvCxnSpPr/>
          <p:nvPr/>
        </p:nvCxnSpPr>
        <p:spPr>
          <a:xfrm>
            <a:off x="2987824" y="2924944"/>
            <a:ext cx="3600400" cy="288032"/>
          </a:xfrm>
          <a:prstGeom prst="straightConnector1">
            <a:avLst/>
          </a:prstGeom>
          <a:ln>
            <a:solidFill>
              <a:srgbClr val="FCD5B5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2" name="Straight Arrow Connector 31"/>
          <p:cNvCxnSpPr/>
          <p:nvPr/>
        </p:nvCxnSpPr>
        <p:spPr>
          <a:xfrm>
            <a:off x="2987824" y="3645024"/>
            <a:ext cx="3816424" cy="1440160"/>
          </a:xfrm>
          <a:prstGeom prst="straightConnector1">
            <a:avLst/>
          </a:prstGeom>
          <a:ln>
            <a:solidFill>
              <a:srgbClr val="FCD5B5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465492483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AU" dirty="0" smtClean="0"/>
              <a:t>Next few months</a:t>
            </a:r>
            <a:endParaRPr lang="en-AU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/>
              <a:t>13</a:t>
            </a:fld>
            <a:endParaRPr lang="sv-SE"/>
          </a:p>
        </p:txBody>
      </p:sp>
      <p:sp>
        <p:nvSpPr>
          <p:cNvPr id="7" name="Content Placeholder 6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>
                <a:solidFill>
                  <a:srgbClr val="000000"/>
                </a:solidFill>
              </a:rPr>
              <a:t>Internal review – 25</a:t>
            </a:r>
            <a:r>
              <a:rPr lang="en-US" baseline="30000" dirty="0" smtClean="0">
                <a:solidFill>
                  <a:srgbClr val="000000"/>
                </a:solidFill>
              </a:rPr>
              <a:t>th</a:t>
            </a:r>
            <a:r>
              <a:rPr lang="en-US" dirty="0" smtClean="0">
                <a:solidFill>
                  <a:srgbClr val="000000"/>
                </a:solidFill>
              </a:rPr>
              <a:t> April 2014</a:t>
            </a:r>
          </a:p>
          <a:p>
            <a:r>
              <a:rPr lang="en-US" dirty="0" smtClean="0">
                <a:solidFill>
                  <a:srgbClr val="000000"/>
                </a:solidFill>
              </a:rPr>
              <a:t>Start of the conceptual phase of the activity “Confinement” – May 2014</a:t>
            </a:r>
          </a:p>
          <a:p>
            <a:r>
              <a:rPr lang="en-US" dirty="0" smtClean="0">
                <a:solidFill>
                  <a:srgbClr val="000000"/>
                </a:solidFill>
              </a:rPr>
              <a:t>Engage in total 4 resources – 2014 </a:t>
            </a:r>
          </a:p>
          <a:p>
            <a:r>
              <a:rPr lang="en-US" dirty="0" smtClean="0">
                <a:solidFill>
                  <a:srgbClr val="000000"/>
                </a:solidFill>
              </a:rPr>
              <a:t>Preliminary Design Review of the conceptual phase of the activity “Confinement” – November 2014</a:t>
            </a:r>
            <a:endParaRPr lang="en-US" dirty="0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444767533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theme/theme1.xml><?xml version="1.0" encoding="utf-8"?>
<a:theme xmlns:a="http://schemas.openxmlformats.org/drawingml/2006/main" name="ESS Core Powerpoint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ESS Core Powerpoint.pptx</Template>
  <TotalTime>1595</TotalTime>
  <Words>337</Words>
  <Application>Microsoft Macintosh PowerPoint</Application>
  <PresentationFormat>On-screen Show (4:3)</PresentationFormat>
  <Paragraphs>89</Paragraphs>
  <Slides>13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13</vt:i4>
      </vt:variant>
    </vt:vector>
  </HeadingPairs>
  <TitlesOfParts>
    <vt:vector size="14" baseType="lpstr">
      <vt:lpstr>ESS Core Powerpoint</vt:lpstr>
      <vt:lpstr>TAC 9 Active Cells Update</vt:lpstr>
      <vt:lpstr>Outline</vt:lpstr>
      <vt:lpstr>WP6 Project plan – Current situation</vt:lpstr>
      <vt:lpstr>Active Cells internal review</vt:lpstr>
      <vt:lpstr>Current areas of development - Confinement, static &amp; dynamic barriers</vt:lpstr>
      <vt:lpstr>Current areas of development - Modes of operation</vt:lpstr>
      <vt:lpstr>Current areas of development - Logistics &amp; interfaces</vt:lpstr>
      <vt:lpstr>Current areas of development - Technical developments of systems</vt:lpstr>
      <vt:lpstr>Current areas of development - Technical developments of systems</vt:lpstr>
      <vt:lpstr>Current areas of development - Technical developments of systems</vt:lpstr>
      <vt:lpstr>Current areas of development - Technical developments of systems</vt:lpstr>
      <vt:lpstr>Current areas of development - Novel hot cell concept</vt:lpstr>
      <vt:lpstr>Next few months</vt:lpstr>
    </vt:vector>
  </TitlesOfParts>
  <Company>ESS</Company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Heléne Björkman</dc:creator>
  <cp:lastModifiedBy>Magnus Göhran</cp:lastModifiedBy>
  <cp:revision>46</cp:revision>
  <cp:lastPrinted>2013-12-19T13:00:42Z</cp:lastPrinted>
  <dcterms:created xsi:type="dcterms:W3CDTF">2013-10-29T16:05:10Z</dcterms:created>
  <dcterms:modified xsi:type="dcterms:W3CDTF">2014-03-21T11:37:02Z</dcterms:modified>
</cp:coreProperties>
</file>