
<file path=[Content_Types].xml><?xml version="1.0" encoding="utf-8"?>
<Types xmlns="http://schemas.openxmlformats.org/package/2006/content-types">
  <Default Extension="xml" ContentType="application/xml"/>
  <Default Extension="jpeg" ContentType="image/jpeg"/>
  <Default Extension="bin" ContentType="application/vnd.openxmlformats-officedocument.presentationml.printerSettings"/>
  <Default Extension="png" ContentType="image/png"/>
  <Default Extension="jpg" ContentType="image/jpeg"/>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2" Type="http://schemas.openxmlformats.org/package/2006/relationships/metadata/core-properties" Target="docProps/core.xml"/><Relationship Id="rId3"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Lst>
  <p:notesMasterIdLst>
    <p:notesMasterId r:id="rId10"/>
  </p:notesMasterIdLst>
  <p:sldIdLst>
    <p:sldId id="261" r:id="rId2"/>
    <p:sldId id="262" r:id="rId3"/>
    <p:sldId id="379" r:id="rId4"/>
    <p:sldId id="380" r:id="rId5"/>
    <p:sldId id="381" r:id="rId6"/>
    <p:sldId id="382" r:id="rId7"/>
    <p:sldId id="383" r:id="rId8"/>
    <p:sldId id="357" r:id="rId9"/>
  </p:sldIdLst>
  <p:sldSz cx="9906000" cy="6858000" type="A4"/>
  <p:notesSz cx="6858000" cy="9144000"/>
  <p:defaultText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p:clrMru>
    <a:srgbClr val="0094C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455" autoAdjust="0"/>
    <p:restoredTop sz="94676" autoAdjust="0"/>
  </p:normalViewPr>
  <p:slideViewPr>
    <p:cSldViewPr>
      <p:cViewPr>
        <p:scale>
          <a:sx n="70" d="100"/>
          <a:sy n="70" d="100"/>
        </p:scale>
        <p:origin x="-1392" y="-288"/>
      </p:cViewPr>
      <p:guideLst>
        <p:guide orient="horz" pos="2160"/>
        <p:guide pos="3120"/>
      </p:guideLst>
    </p:cSldViewPr>
  </p:slideViewPr>
  <p:outlineViewPr>
    <p:cViewPr>
      <p:scale>
        <a:sx n="33" d="100"/>
        <a:sy n="33" d="100"/>
      </p:scale>
      <p:origin x="0" y="0"/>
    </p:cViewPr>
  </p:outlin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1" Type="http://schemas.openxmlformats.org/officeDocument/2006/relationships/printerSettings" Target="printerSettings/printerSettings1.bin"/><Relationship Id="rId12" Type="http://schemas.openxmlformats.org/officeDocument/2006/relationships/presProps" Target="presProps.xml"/><Relationship Id="rId13" Type="http://schemas.openxmlformats.org/officeDocument/2006/relationships/viewProps" Target="viewProps.xml"/><Relationship Id="rId14" Type="http://schemas.openxmlformats.org/officeDocument/2006/relationships/theme" Target="theme/theme1.xml"/><Relationship Id="rId15" Type="http://schemas.openxmlformats.org/officeDocument/2006/relationships/tableStyles" Target="tableStyle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9" Type="http://schemas.openxmlformats.org/officeDocument/2006/relationships/slide" Target="slides/slide8.xml"/><Relationship Id="rId10"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09F57FC-B3FF-4DF2-9417-962901C07B3B}" type="datetimeFigureOut">
              <a:rPr lang="sv-SE" smtClean="0"/>
              <a:t>2014-04-02</a:t>
            </a:fld>
            <a:endParaRPr lang="sv-SE"/>
          </a:p>
        </p:txBody>
      </p:sp>
      <p:sp>
        <p:nvSpPr>
          <p:cNvPr id="4" name="Slide Image Placeholder 3"/>
          <p:cNvSpPr>
            <a:spLocks noGrp="1" noRot="1" noChangeAspect="1"/>
          </p:cNvSpPr>
          <p:nvPr>
            <p:ph type="sldImg" idx="2"/>
          </p:nvPr>
        </p:nvSpPr>
        <p:spPr>
          <a:xfrm>
            <a:off x="952500" y="685800"/>
            <a:ext cx="4953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sv-SE"/>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161A53A7-64CD-4D0E-AAE8-1AC9C79D7085}" type="slidenum">
              <a:rPr lang="sv-SE" smtClean="0"/>
              <a:t>‹#›</a:t>
            </a:fld>
            <a:endParaRPr lang="sv-SE"/>
          </a:p>
        </p:txBody>
      </p:sp>
    </p:spTree>
    <p:extLst>
      <p:ext uri="{BB962C8B-B14F-4D97-AF65-F5344CB8AC3E}">
        <p14:creationId xmlns:p14="http://schemas.microsoft.com/office/powerpoint/2010/main" val="12846559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p:bgPr>
        <a:solidFill>
          <a:srgbClr val="0094CA"/>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a:xfrm>
            <a:off x="742950" y="2130426"/>
            <a:ext cx="8420100" cy="1470025"/>
          </a:xfrm>
        </p:spPr>
        <p:txBody>
          <a:bodyPr/>
          <a:lstStyle/>
          <a:p>
            <a:r>
              <a:rPr lang="sv-SE" smtClean="0"/>
              <a:t>Click to edit Master title style</a:t>
            </a:r>
            <a:endParaRPr lang="sv-SE"/>
          </a:p>
        </p:txBody>
      </p:sp>
      <p:sp>
        <p:nvSpPr>
          <p:cNvPr id="3" name="Subtitle 2"/>
          <p:cNvSpPr>
            <a:spLocks noGrp="1"/>
          </p:cNvSpPr>
          <p:nvPr>
            <p:ph type="subTitle" idx="1"/>
          </p:nvPr>
        </p:nvSpPr>
        <p:spPr>
          <a:xfrm>
            <a:off x="1485900" y="3886200"/>
            <a:ext cx="69342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Click to edit Master subtitle style</a:t>
            </a:r>
            <a:endParaRPr lang="sv-SE"/>
          </a:p>
        </p:txBody>
      </p:sp>
      <p:sp>
        <p:nvSpPr>
          <p:cNvPr id="4" name="Date Placeholder 3"/>
          <p:cNvSpPr>
            <a:spLocks noGrp="1"/>
          </p:cNvSpPr>
          <p:nvPr>
            <p:ph type="dt" sz="half" idx="10"/>
          </p:nvPr>
        </p:nvSpPr>
        <p:spPr/>
        <p:txBody>
          <a:bodyPr/>
          <a:lstStyle/>
          <a:p>
            <a:fld id="{5ED7AC81-318B-4D49-A602-9E30227C87EC}" type="datetime1">
              <a:rPr lang="sv-SE" smtClean="0"/>
              <a:t>2014-04-02</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7"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7917330" y="260649"/>
            <a:ext cx="1794199" cy="886059"/>
          </a:xfrm>
          <a:prstGeom prst="rect">
            <a:avLst/>
          </a:prstGeom>
        </p:spPr>
      </p:pic>
    </p:spTree>
    <p:extLst>
      <p:ext uri="{BB962C8B-B14F-4D97-AF65-F5344CB8AC3E}">
        <p14:creationId xmlns:p14="http://schemas.microsoft.com/office/powerpoint/2010/main" val="243988440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ktangel 6"/>
          <p:cNvSpPr/>
          <p:nvPr userDrawn="1"/>
        </p:nvSpPr>
        <p:spPr>
          <a:xfrm>
            <a:off x="0" y="0"/>
            <a:ext cx="9906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idx="1"/>
          </p:nvPr>
        </p:nvSpPr>
        <p:spPr/>
        <p:txBody>
          <a:body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4" name="Date Placeholder 3"/>
          <p:cNvSpPr>
            <a:spLocks noGrp="1"/>
          </p:cNvSpPr>
          <p:nvPr>
            <p:ph type="dt" sz="half" idx="10"/>
          </p:nvPr>
        </p:nvSpPr>
        <p:spPr/>
        <p:txBody>
          <a:bodyPr/>
          <a:lstStyle/>
          <a:p>
            <a:fld id="{6EB99CB0-346B-43FA-9EE6-F90C3F3BC0BA}" type="datetime1">
              <a:rPr lang="sv-SE" smtClean="0"/>
              <a:t>2014-04-02</a:t>
            </a:fld>
            <a:endParaRPr lang="sv-SE"/>
          </a:p>
        </p:txBody>
      </p:sp>
      <p:sp>
        <p:nvSpPr>
          <p:cNvPr id="5" name="Footer Placeholder 4"/>
          <p:cNvSpPr>
            <a:spLocks noGrp="1"/>
          </p:cNvSpPr>
          <p:nvPr>
            <p:ph type="ftr" sz="quarter" idx="11"/>
          </p:nvPr>
        </p:nvSpPr>
        <p:spPr/>
        <p:txBody>
          <a:bodyPr/>
          <a:lstStyle/>
          <a:p>
            <a:endParaRPr lang="sv-SE"/>
          </a:p>
        </p:txBody>
      </p:sp>
      <p:sp>
        <p:nvSpPr>
          <p:cNvPr id="6" name="Slide Number Placeholder 5"/>
          <p:cNvSpPr>
            <a:spLocks noGrp="1"/>
          </p:cNvSpPr>
          <p:nvPr>
            <p:ph type="sldNum" sz="quarter" idx="12"/>
          </p:nvPr>
        </p:nvSpPr>
        <p:spPr/>
        <p:txBody>
          <a:bodyPr/>
          <a:lstStyle/>
          <a:p>
            <a:fld id="{551115BC-487E-4422-894C-CB7CD3E79223}" type="slidenum">
              <a:rPr lang="sv-SE" smtClean="0"/>
              <a:t>‹#›</a:t>
            </a:fld>
            <a:endParaRPr lang="sv-SE"/>
          </a:p>
        </p:txBody>
      </p:sp>
      <p:pic>
        <p:nvPicPr>
          <p:cNvPr id="8" name="Bildobjekt 5"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8226842" y="319530"/>
            <a:ext cx="1484687" cy="733206"/>
          </a:xfrm>
          <a:prstGeom prst="rect">
            <a:avLst/>
          </a:prstGeom>
        </p:spPr>
      </p:pic>
    </p:spTree>
    <p:extLst>
      <p:ext uri="{BB962C8B-B14F-4D97-AF65-F5344CB8AC3E}">
        <p14:creationId xmlns:p14="http://schemas.microsoft.com/office/powerpoint/2010/main" val="135109921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ktangel 6"/>
          <p:cNvSpPr/>
          <p:nvPr userDrawn="1"/>
        </p:nvSpPr>
        <p:spPr>
          <a:xfrm>
            <a:off x="0" y="0"/>
            <a:ext cx="9906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
        <p:nvSpPr>
          <p:cNvPr id="2" name="Title 1"/>
          <p:cNvSpPr>
            <a:spLocks noGrp="1"/>
          </p:cNvSpPr>
          <p:nvPr>
            <p:ph type="title"/>
          </p:nvPr>
        </p:nvSpPr>
        <p:spPr/>
        <p:txBody>
          <a:bodyPr/>
          <a:lstStyle/>
          <a:p>
            <a:r>
              <a:rPr lang="sv-SE" smtClean="0"/>
              <a:t>Click to edit Master title style</a:t>
            </a:r>
            <a:endParaRPr lang="sv-SE"/>
          </a:p>
        </p:txBody>
      </p:sp>
      <p:sp>
        <p:nvSpPr>
          <p:cNvPr id="3" name="Content Placeholder 2"/>
          <p:cNvSpPr>
            <a:spLocks noGrp="1"/>
          </p:cNvSpPr>
          <p:nvPr>
            <p:ph sz="half" idx="1"/>
          </p:nvPr>
        </p:nvSpPr>
        <p:spPr>
          <a:xfrm>
            <a:off x="495300" y="1600201"/>
            <a:ext cx="437515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4" name="Content Placeholder 3"/>
          <p:cNvSpPr>
            <a:spLocks noGrp="1"/>
          </p:cNvSpPr>
          <p:nvPr>
            <p:ph sz="half" idx="2"/>
          </p:nvPr>
        </p:nvSpPr>
        <p:spPr>
          <a:xfrm>
            <a:off x="5035550" y="1600201"/>
            <a:ext cx="437515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p:txBody>
      </p:sp>
      <p:sp>
        <p:nvSpPr>
          <p:cNvPr id="5" name="Date Placeholder 4"/>
          <p:cNvSpPr>
            <a:spLocks noGrp="1"/>
          </p:cNvSpPr>
          <p:nvPr>
            <p:ph type="dt" sz="half" idx="10"/>
          </p:nvPr>
        </p:nvSpPr>
        <p:spPr/>
        <p:txBody>
          <a:bodyPr/>
          <a:lstStyle/>
          <a:p>
            <a:fld id="{42E66B7F-8271-49DA-A25A-F4BB9F476347}" type="datetime1">
              <a:rPr lang="sv-SE" smtClean="0"/>
              <a:t>2014-04-02</a:t>
            </a:fld>
            <a:endParaRPr lang="sv-SE"/>
          </a:p>
        </p:txBody>
      </p:sp>
      <p:sp>
        <p:nvSpPr>
          <p:cNvPr id="6" name="Footer Placeholder 5"/>
          <p:cNvSpPr>
            <a:spLocks noGrp="1"/>
          </p:cNvSpPr>
          <p:nvPr>
            <p:ph type="ftr" sz="quarter" idx="11"/>
          </p:nvPr>
        </p:nvSpPr>
        <p:spPr/>
        <p:txBody>
          <a:bodyPr/>
          <a:lstStyle/>
          <a:p>
            <a:endParaRPr lang="sv-SE"/>
          </a:p>
        </p:txBody>
      </p:sp>
      <p:sp>
        <p:nvSpPr>
          <p:cNvPr id="7" name="Slide Number Placeholder 6"/>
          <p:cNvSpPr>
            <a:spLocks noGrp="1"/>
          </p:cNvSpPr>
          <p:nvPr>
            <p:ph type="sldNum" sz="quarter" idx="12"/>
          </p:nvPr>
        </p:nvSpPr>
        <p:spPr/>
        <p:txBody>
          <a:bodyPr/>
          <a:lstStyle/>
          <a:p>
            <a:fld id="{551115BC-487E-4422-894C-CB7CD3E79223}" type="slidenum">
              <a:rPr lang="sv-SE" smtClean="0"/>
              <a:t>‹#›</a:t>
            </a:fld>
            <a:endParaRPr lang="sv-SE"/>
          </a:p>
        </p:txBody>
      </p:sp>
      <p:pic>
        <p:nvPicPr>
          <p:cNvPr id="9" name="Bildobjekt 7" descr="ESS-vit-logga.png"/>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8238384" y="260649"/>
            <a:ext cx="1473145" cy="727507"/>
          </a:xfrm>
          <a:prstGeom prst="rect">
            <a:avLst/>
          </a:prstGeom>
        </p:spPr>
      </p:pic>
    </p:spTree>
    <p:extLst>
      <p:ext uri="{BB962C8B-B14F-4D97-AF65-F5344CB8AC3E}">
        <p14:creationId xmlns:p14="http://schemas.microsoft.com/office/powerpoint/2010/main" val="1362832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sv-SE" smtClean="0"/>
              <a:t>Click to edit Master title style</a:t>
            </a:r>
            <a:endParaRPr lang="sv-SE"/>
          </a:p>
        </p:txBody>
      </p:sp>
      <p:sp>
        <p:nvSpPr>
          <p:cNvPr id="3" name="Text Placeholder 2"/>
          <p:cNvSpPr>
            <a:spLocks noGrp="1"/>
          </p:cNvSpPr>
          <p:nvPr>
            <p:ph type="body" idx="1"/>
          </p:nvPr>
        </p:nvSpPr>
        <p:spPr>
          <a:xfrm>
            <a:off x="495300" y="1535113"/>
            <a:ext cx="4376870"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Click to edit Master text styles</a:t>
            </a:r>
          </a:p>
        </p:txBody>
      </p:sp>
      <p:sp>
        <p:nvSpPr>
          <p:cNvPr id="4" name="Content Placeholder 3"/>
          <p:cNvSpPr>
            <a:spLocks noGrp="1"/>
          </p:cNvSpPr>
          <p:nvPr>
            <p:ph sz="half" idx="2"/>
          </p:nvPr>
        </p:nvSpPr>
        <p:spPr>
          <a:xfrm>
            <a:off x="495300" y="2174875"/>
            <a:ext cx="437687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5" name="Text Placeholder 4"/>
          <p:cNvSpPr>
            <a:spLocks noGrp="1"/>
          </p:cNvSpPr>
          <p:nvPr>
            <p:ph type="body" sz="quarter" idx="3"/>
          </p:nvPr>
        </p:nvSpPr>
        <p:spPr>
          <a:xfrm>
            <a:off x="5032111" y="1535113"/>
            <a:ext cx="4378590"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Click to edit Master text styles</a:t>
            </a:r>
          </a:p>
        </p:txBody>
      </p:sp>
      <p:sp>
        <p:nvSpPr>
          <p:cNvPr id="6" name="Content Placeholder 5"/>
          <p:cNvSpPr>
            <a:spLocks noGrp="1"/>
          </p:cNvSpPr>
          <p:nvPr>
            <p:ph sz="quarter" idx="4"/>
          </p:nvPr>
        </p:nvSpPr>
        <p:spPr>
          <a:xfrm>
            <a:off x="5032111" y="2174875"/>
            <a:ext cx="437859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Click to edit Master text styles</a:t>
            </a:r>
          </a:p>
          <a:p>
            <a:pPr lvl="1"/>
            <a:r>
              <a:rPr lang="sv-SE" smtClean="0"/>
              <a:t>Second level</a:t>
            </a:r>
          </a:p>
          <a:p>
            <a:pPr lvl="2"/>
            <a:r>
              <a:rPr lang="sv-SE" smtClean="0"/>
              <a:t>Third level</a:t>
            </a:r>
          </a:p>
          <a:p>
            <a:pPr lvl="3"/>
            <a:r>
              <a:rPr lang="sv-SE" smtClean="0"/>
              <a:t>Fourth level</a:t>
            </a:r>
          </a:p>
          <a:p>
            <a:pPr lvl="4"/>
            <a:r>
              <a:rPr lang="sv-SE" smtClean="0"/>
              <a:t>Fifth level</a:t>
            </a:r>
            <a:endParaRPr lang="sv-SE"/>
          </a:p>
        </p:txBody>
      </p:sp>
      <p:sp>
        <p:nvSpPr>
          <p:cNvPr id="7" name="Date Placeholder 6"/>
          <p:cNvSpPr>
            <a:spLocks noGrp="1"/>
          </p:cNvSpPr>
          <p:nvPr>
            <p:ph type="dt" sz="half" idx="10"/>
          </p:nvPr>
        </p:nvSpPr>
        <p:spPr/>
        <p:txBody>
          <a:bodyPr/>
          <a:lstStyle/>
          <a:p>
            <a:fld id="{3C7D23FA-05C4-4CC1-B281-2F815585BC1C}" type="datetime1">
              <a:rPr lang="sv-SE" smtClean="0"/>
              <a:t>2014-04-02</a:t>
            </a:fld>
            <a:endParaRPr lang="sv-SE"/>
          </a:p>
        </p:txBody>
      </p:sp>
      <p:sp>
        <p:nvSpPr>
          <p:cNvPr id="8" name="Footer Placeholder 7"/>
          <p:cNvSpPr>
            <a:spLocks noGrp="1"/>
          </p:cNvSpPr>
          <p:nvPr>
            <p:ph type="ftr" sz="quarter" idx="11"/>
          </p:nvPr>
        </p:nvSpPr>
        <p:spPr/>
        <p:txBody>
          <a:bodyPr/>
          <a:lstStyle/>
          <a:p>
            <a:endParaRPr lang="sv-SE"/>
          </a:p>
        </p:txBody>
      </p:sp>
      <p:sp>
        <p:nvSpPr>
          <p:cNvPr id="9" name="Slide Number Placeholder 8"/>
          <p:cNvSpPr>
            <a:spLocks noGrp="1"/>
          </p:cNvSpPr>
          <p:nvPr>
            <p:ph type="sldNum" sz="quarter" idx="12"/>
          </p:nvPr>
        </p:nvSpPr>
        <p:spPr/>
        <p:txBody>
          <a:bodyPr/>
          <a:lstStyle/>
          <a:p>
            <a:fld id="{551115BC-487E-4422-894C-CB7CD3E79223}" type="slidenum">
              <a:rPr lang="sv-SE" smtClean="0"/>
              <a:t>‹#›</a:t>
            </a:fld>
            <a:endParaRPr lang="sv-SE"/>
          </a:p>
        </p:txBody>
      </p:sp>
      <p:sp>
        <p:nvSpPr>
          <p:cNvPr id="10" name="Rektangel 6"/>
          <p:cNvSpPr/>
          <p:nvPr userDrawn="1"/>
        </p:nvSpPr>
        <p:spPr>
          <a:xfrm>
            <a:off x="0" y="0"/>
            <a:ext cx="9906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endParaRPr>
          </a:p>
        </p:txBody>
      </p:sp>
    </p:spTree>
    <p:extLst>
      <p:ext uri="{BB962C8B-B14F-4D97-AF65-F5344CB8AC3E}">
        <p14:creationId xmlns:p14="http://schemas.microsoft.com/office/powerpoint/2010/main" val="124974036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485900" y="3886200"/>
            <a:ext cx="69342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68709828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userDrawn="1">
  <p:cSld name="3_Rubrikbild text">
    <p:bg>
      <p:bgRef idx="1001">
        <a:schemeClr val="bg1"/>
      </p:bgRef>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642973" y="1955801"/>
            <a:ext cx="5164189"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rgbClr val="0094CA"/>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0094CA"/>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642971" y="-1"/>
            <a:ext cx="6242843" cy="1441451"/>
          </a:xfrm>
        </p:spPr>
        <p:txBody>
          <a:bodyPr/>
          <a:lstStyle>
            <a:lvl1pPr>
              <a:defRPr baseline="0"/>
            </a:lvl1pPr>
          </a:lstStyle>
          <a:p>
            <a:r>
              <a:rPr lang="sv-SE" smtClean="0"/>
              <a:t>White bullet page</a:t>
            </a:r>
            <a:endParaRPr lang="sv-SE"/>
          </a:p>
        </p:txBody>
      </p:sp>
      <p:cxnSp>
        <p:nvCxnSpPr>
          <p:cNvPr id="4" name="Rak 5"/>
          <p:cNvCxnSpPr/>
          <p:nvPr userDrawn="1"/>
        </p:nvCxnSpPr>
        <p:spPr>
          <a:xfrm>
            <a:off x="-353246" y="1452399"/>
            <a:ext cx="10504427"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384895428"/>
      </p:ext>
    </p:extLst>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95300" y="274638"/>
            <a:ext cx="7734064" cy="1143000"/>
          </a:xfrm>
          <a:prstGeom prst="rect">
            <a:avLst/>
          </a:prstGeom>
        </p:spPr>
        <p:txBody>
          <a:bodyPr vert="horz" lIns="91440" tIns="45720" rIns="91440" bIns="45720" rtlCol="0" anchor="ctr">
            <a:normAutofit/>
          </a:bodyPr>
          <a:lstStyle/>
          <a:p>
            <a:r>
              <a:rPr lang="sv-SE" smtClean="0"/>
              <a:t>Click to edit Master title style</a:t>
            </a:r>
            <a:endParaRPr lang="sv-SE" dirty="0"/>
          </a:p>
        </p:txBody>
      </p:sp>
      <p:sp>
        <p:nvSpPr>
          <p:cNvPr id="3" name="Text Placeholder 2"/>
          <p:cNvSpPr>
            <a:spLocks noGrp="1"/>
          </p:cNvSpPr>
          <p:nvPr>
            <p:ph type="body" idx="1"/>
          </p:nvPr>
        </p:nvSpPr>
        <p:spPr>
          <a:xfrm>
            <a:off x="495300" y="1600201"/>
            <a:ext cx="89154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Date Placeholder 3"/>
          <p:cNvSpPr>
            <a:spLocks noGrp="1"/>
          </p:cNvSpPr>
          <p:nvPr>
            <p:ph type="dt" sz="half" idx="2"/>
          </p:nvPr>
        </p:nvSpPr>
        <p:spPr>
          <a:xfrm>
            <a:off x="495300" y="6356351"/>
            <a:ext cx="2311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103233B-D569-4A6E-878F-CDE152514C47}" type="datetime1">
              <a:rPr lang="sv-SE" smtClean="0"/>
              <a:t>2014-04-02</a:t>
            </a:fld>
            <a:endParaRPr lang="sv-SE"/>
          </a:p>
        </p:txBody>
      </p:sp>
      <p:sp>
        <p:nvSpPr>
          <p:cNvPr id="5" name="Footer Placeholder 4"/>
          <p:cNvSpPr>
            <a:spLocks noGrp="1"/>
          </p:cNvSpPr>
          <p:nvPr>
            <p:ph type="ftr" sz="quarter" idx="3"/>
          </p:nvPr>
        </p:nvSpPr>
        <p:spPr>
          <a:xfrm>
            <a:off x="3384550" y="6356351"/>
            <a:ext cx="31369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sv-SE"/>
          </a:p>
        </p:txBody>
      </p:sp>
      <p:sp>
        <p:nvSpPr>
          <p:cNvPr id="6" name="Slide Number Placeholder 5"/>
          <p:cNvSpPr>
            <a:spLocks noGrp="1"/>
          </p:cNvSpPr>
          <p:nvPr>
            <p:ph type="sldNum" sz="quarter" idx="4"/>
          </p:nvPr>
        </p:nvSpPr>
        <p:spPr>
          <a:xfrm>
            <a:off x="7099300" y="6356351"/>
            <a:ext cx="2311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551115BC-487E-4422-894C-CB7CD3E79223}" type="slidenum">
              <a:rPr lang="sv-SE" smtClean="0"/>
              <a:t>‹#›</a:t>
            </a:fld>
            <a:endParaRPr lang="sv-SE"/>
          </a:p>
        </p:txBody>
      </p:sp>
    </p:spTree>
    <p:extLst>
      <p:ext uri="{BB962C8B-B14F-4D97-AF65-F5344CB8AC3E}">
        <p14:creationId xmlns:p14="http://schemas.microsoft.com/office/powerpoint/2010/main" val="380640801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2" r:id="rId3"/>
    <p:sldLayoutId id="2147483653" r:id="rId4"/>
    <p:sldLayoutId id="2147483654" r:id="rId5"/>
    <p:sldLayoutId id="2147483655" r:id="rId6"/>
  </p:sldLayoutIdLst>
  <p:hf hdr="0" ftr="0" dt="0"/>
  <p:txStyles>
    <p:titleStyle>
      <a:lvl1pPr algn="l" defTabSz="914400" rtl="0" eaLnBrk="1" latinLnBrk="0" hangingPunct="1">
        <a:spcBef>
          <a:spcPct val="0"/>
        </a:spcBef>
        <a:buNone/>
        <a:defRPr sz="3200" kern="1200" baseline="0">
          <a:solidFill>
            <a:schemeClr val="bg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2800" kern="1200" baseline="0">
          <a:solidFill>
            <a:schemeClr val="bg1">
              <a:lumMod val="50000"/>
            </a:schemeClr>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400" kern="1200" baseline="0">
          <a:solidFill>
            <a:schemeClr val="bg1">
              <a:lumMod val="50000"/>
            </a:schemeClr>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000" kern="1200" baseline="0">
          <a:solidFill>
            <a:schemeClr val="bg1">
              <a:lumMod val="50000"/>
            </a:schemeClr>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1800" kern="1200" baseline="0">
          <a:solidFill>
            <a:schemeClr val="bg1">
              <a:lumMod val="50000"/>
            </a:schemeClr>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sv-S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1.png"/><Relationship Id="rId3" Type="http://schemas.openxmlformats.org/officeDocument/2006/relationships/hyperlink" Target="http://www.europeanspallationsource.se" TargetMode="Externa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png"/><Relationship Id="rId3" Type="http://schemas.openxmlformats.org/officeDocument/2006/relationships/image" Target="../media/image3.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png"/><Relationship Id="rId3" Type="http://schemas.openxmlformats.org/officeDocument/2006/relationships/image" Target="../media/image5.jpe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jp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0094CA"/>
        </a:solidFill>
        <a:effectLst/>
      </p:bgPr>
    </p:bg>
    <p:spTree>
      <p:nvGrpSpPr>
        <p:cNvPr id="1" name=""/>
        <p:cNvGrpSpPr/>
        <p:nvPr/>
      </p:nvGrpSpPr>
      <p:grpSpPr>
        <a:xfrm>
          <a:off x="0" y="0"/>
          <a:ext cx="0" cy="0"/>
          <a:chOff x="0" y="0"/>
          <a:chExt cx="0" cy="0"/>
        </a:xfrm>
      </p:grpSpPr>
      <p:pic>
        <p:nvPicPr>
          <p:cNvPr id="6" name="Bildobjekt 5" descr="ESS-vit-logga.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165340" y="408941"/>
            <a:ext cx="2256367" cy="1114297"/>
          </a:xfrm>
          <a:prstGeom prst="rect">
            <a:avLst/>
          </a:prstGeom>
        </p:spPr>
      </p:pic>
      <p:sp>
        <p:nvSpPr>
          <p:cNvPr id="7" name="textruta 6"/>
          <p:cNvSpPr txBox="1"/>
          <p:nvPr/>
        </p:nvSpPr>
        <p:spPr>
          <a:xfrm>
            <a:off x="0" y="3212977"/>
            <a:ext cx="9906000" cy="646331"/>
          </a:xfrm>
          <a:prstGeom prst="rect">
            <a:avLst/>
          </a:prstGeom>
          <a:noFill/>
        </p:spPr>
        <p:txBody>
          <a:bodyPr wrap="square" rtlCol="0">
            <a:spAutoFit/>
          </a:bodyPr>
          <a:lstStyle/>
          <a:p>
            <a:pPr algn="ctr"/>
            <a:r>
              <a:rPr lang="en-GB" sz="3600" dirty="0" smtClean="0">
                <a:solidFill>
                  <a:srgbClr val="FFFFFF"/>
                </a:solidFill>
              </a:rPr>
              <a:t>Introduction and Questions to TAC9</a:t>
            </a:r>
            <a:endParaRPr lang="en-GB" sz="3600" dirty="0">
              <a:solidFill>
                <a:srgbClr val="FFFFFF"/>
              </a:solidFill>
            </a:endParaRPr>
          </a:p>
        </p:txBody>
      </p:sp>
      <p:sp>
        <p:nvSpPr>
          <p:cNvPr id="8" name="textruta 3"/>
          <p:cNvSpPr txBox="1"/>
          <p:nvPr/>
        </p:nvSpPr>
        <p:spPr>
          <a:xfrm>
            <a:off x="0" y="4771581"/>
            <a:ext cx="9906000" cy="1655838"/>
          </a:xfrm>
          <a:prstGeom prst="rect">
            <a:avLst/>
          </a:prstGeom>
          <a:noFill/>
        </p:spPr>
        <p:txBody>
          <a:bodyPr wrap="square" rtlCol="0">
            <a:spAutoFit/>
          </a:bodyPr>
          <a:lstStyle/>
          <a:p>
            <a:pPr algn="ctr"/>
            <a:r>
              <a:rPr lang="en-GB" sz="2000" dirty="0" smtClean="0">
                <a:solidFill>
                  <a:srgbClr val="FFFFFF"/>
                </a:solidFill>
              </a:rPr>
              <a:t>F. </a:t>
            </a:r>
            <a:r>
              <a:rPr lang="en-GB" sz="2000" dirty="0" err="1" smtClean="0">
                <a:solidFill>
                  <a:srgbClr val="FFFFFF"/>
                </a:solidFill>
              </a:rPr>
              <a:t>Mezei</a:t>
            </a:r>
            <a:endParaRPr lang="en-GB" sz="2000" dirty="0" smtClean="0">
              <a:solidFill>
                <a:srgbClr val="FFFFFF"/>
              </a:solidFill>
            </a:endParaRPr>
          </a:p>
          <a:p>
            <a:pPr algn="ctr"/>
            <a:r>
              <a:rPr lang="en-GB" sz="2000" dirty="0" smtClean="0">
                <a:solidFill>
                  <a:srgbClr val="FFFFFF"/>
                </a:solidFill>
              </a:rPr>
              <a:t>Director, Machine Directorate</a:t>
            </a:r>
          </a:p>
          <a:p>
            <a:pPr algn="ctr"/>
            <a:endParaRPr lang="en-GB" sz="2400" dirty="0" smtClean="0">
              <a:solidFill>
                <a:srgbClr val="FFFFFF"/>
              </a:solidFill>
            </a:endParaRPr>
          </a:p>
          <a:p>
            <a:pPr algn="ctr">
              <a:lnSpc>
                <a:spcPct val="120000"/>
              </a:lnSpc>
            </a:pPr>
            <a:r>
              <a:rPr lang="en-GB" dirty="0" smtClean="0">
                <a:solidFill>
                  <a:srgbClr val="FFFFFF"/>
                </a:solidFill>
                <a:hlinkClick r:id="rId3"/>
              </a:rPr>
              <a:t>www.europeanspallationsource.se</a:t>
            </a:r>
            <a:endParaRPr lang="en-GB" dirty="0" smtClean="0">
              <a:solidFill>
                <a:srgbClr val="FFFFFF"/>
              </a:solidFill>
            </a:endParaRPr>
          </a:p>
          <a:p>
            <a:pPr algn="ctr"/>
            <a:r>
              <a:rPr lang="en-GB" sz="1600" dirty="0" smtClean="0">
                <a:solidFill>
                  <a:srgbClr val="FFFFFF"/>
                </a:solidFill>
              </a:rPr>
              <a:t>April 2, 2014</a:t>
            </a:r>
          </a:p>
        </p:txBody>
      </p:sp>
    </p:spTree>
    <p:extLst>
      <p:ext uri="{BB962C8B-B14F-4D97-AF65-F5344CB8AC3E}">
        <p14:creationId xmlns:p14="http://schemas.microsoft.com/office/powerpoint/2010/main" val="441942662"/>
      </p:ext>
    </p:extLst>
  </p:cSld>
  <p:clrMapOvr>
    <a:masterClrMapping/>
  </p:clrMapOvr>
  <mc:AlternateContent xmlns:mc="http://schemas.openxmlformats.org/markup-compatibility/2006" xmlns:p14="http://schemas.microsoft.com/office/powerpoint/2010/main">
    <mc:Choice Requires="p14">
      <p:transition p14:dur="0"/>
    </mc:Choice>
    <mc:Fallback xmlns="">
      <p:transition xmlns:p14="http://schemas.microsoft.com/office/powerpoint/2010/main"/>
    </mc:Fallback>
  </mc:AlternateContent>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lIns="85699" tIns="42850" rIns="85699" bIns="42850"/>
          <a:lstStyle/>
          <a:p>
            <a:r>
              <a:rPr lang="en-US" b="1" dirty="0" smtClean="0">
                <a:latin typeface="Arial" panose="020B0604020202020204" pitchFamily="34" charset="0"/>
                <a:cs typeface="Arial" panose="020B0604020202020204" pitchFamily="34" charset="0"/>
              </a:rPr>
              <a:t>TAC9</a:t>
            </a:r>
            <a:r>
              <a:rPr lang="en-US" b="1" dirty="0">
                <a:latin typeface="Arial" panose="020B0604020202020204" pitchFamily="34" charset="0"/>
                <a:cs typeface="Arial" panose="020B0604020202020204" pitchFamily="34" charset="0"/>
              </a:rPr>
              <a:t/>
            </a:r>
            <a:br>
              <a:rPr lang="en-US" b="1" dirty="0">
                <a:latin typeface="Arial" panose="020B0604020202020204" pitchFamily="34" charset="0"/>
                <a:cs typeface="Arial" panose="020B0604020202020204" pitchFamily="34" charset="0"/>
              </a:rPr>
            </a:br>
            <a:endParaRPr lang="en-US" dirty="0"/>
          </a:p>
        </p:txBody>
      </p:sp>
      <p:sp>
        <p:nvSpPr>
          <p:cNvPr id="3" name="Content Placeholder 2"/>
          <p:cNvSpPr>
            <a:spLocks noGrp="1"/>
          </p:cNvSpPr>
          <p:nvPr>
            <p:ph idx="1"/>
          </p:nvPr>
        </p:nvSpPr>
        <p:spPr>
          <a:xfrm>
            <a:off x="488504" y="1700808"/>
            <a:ext cx="9073008" cy="4968552"/>
          </a:xfrm>
        </p:spPr>
        <p:txBody>
          <a:bodyPr lIns="85699" tIns="42850" rIns="85699" bIns="42850">
            <a:normAutofit/>
          </a:bodyPr>
          <a:lstStyle/>
          <a:p>
            <a:pPr marL="0" indent="0">
              <a:spcBef>
                <a:spcPts val="0"/>
              </a:spcBef>
              <a:buNone/>
            </a:pPr>
            <a:r>
              <a:rPr lang="en-US" sz="2400" dirty="0" smtClean="0">
                <a:latin typeface="Arial" panose="020B0604020202020204" pitchFamily="34" charset="0"/>
                <a:cs typeface="Arial" panose="020B0604020202020204" pitchFamily="34" charset="0"/>
              </a:rPr>
              <a:t>-  First TAC since 1</a:t>
            </a:r>
            <a:r>
              <a:rPr lang="en-US" sz="2400" baseline="30000" dirty="0" smtClean="0">
                <a:latin typeface="Arial" panose="020B0604020202020204" pitchFamily="34" charset="0"/>
                <a:cs typeface="Arial" panose="020B0604020202020204" pitchFamily="34" charset="0"/>
              </a:rPr>
              <a:t>st</a:t>
            </a:r>
            <a:r>
              <a:rPr lang="en-US" sz="2400" dirty="0" smtClean="0">
                <a:latin typeface="Arial" panose="020B0604020202020204" pitchFamily="34" charset="0"/>
                <a:cs typeface="Arial" panose="020B0604020202020204" pitchFamily="34" charset="0"/>
              </a:rPr>
              <a:t> ESS Annual Review (Nov 2013)</a:t>
            </a:r>
          </a:p>
          <a:p>
            <a:pPr marL="0" indent="0">
              <a:spcBef>
                <a:spcPts val="0"/>
              </a:spcBef>
              <a:buNone/>
            </a:pPr>
            <a:r>
              <a:rPr lang="en-US" sz="2400" dirty="0">
                <a:latin typeface="Arial" panose="020B0604020202020204" pitchFamily="34" charset="0"/>
                <a:cs typeface="Arial" panose="020B0604020202020204" pitchFamily="34" charset="0"/>
              </a:rPr>
              <a:t>	</a:t>
            </a:r>
            <a:r>
              <a:rPr lang="en-US" sz="2400" dirty="0" smtClean="0">
                <a:latin typeface="Arial" panose="020B0604020202020204" pitchFamily="34" charset="0"/>
                <a:cs typeface="Arial" panose="020B0604020202020204" pitchFamily="34" charset="0"/>
              </a:rPr>
              <a:t>response to TAC8 and Annual Review</a:t>
            </a:r>
          </a:p>
          <a:p>
            <a:pPr marL="0" indent="0">
              <a:spcBef>
                <a:spcPts val="0"/>
              </a:spcBef>
              <a:buNone/>
            </a:pPr>
            <a:endParaRPr lang="en-US" sz="2400" dirty="0" smtClean="0">
              <a:latin typeface="Arial" panose="020B0604020202020204" pitchFamily="34" charset="0"/>
              <a:cs typeface="Arial" panose="020B0604020202020204" pitchFamily="34" charset="0"/>
            </a:endParaRPr>
          </a:p>
          <a:p>
            <a:pPr>
              <a:spcBef>
                <a:spcPts val="0"/>
              </a:spcBef>
              <a:buFontTx/>
              <a:buChar char="-"/>
            </a:pPr>
            <a:r>
              <a:rPr lang="en-US" sz="2400" dirty="0">
                <a:latin typeface="Arial" panose="020B0604020202020204" pitchFamily="34" charset="0"/>
                <a:cs typeface="Arial" panose="020B0604020202020204" pitchFamily="34" charset="0"/>
              </a:rPr>
              <a:t>L</a:t>
            </a:r>
            <a:r>
              <a:rPr lang="en-US" sz="2400" dirty="0" smtClean="0">
                <a:latin typeface="Arial" panose="020B0604020202020204" pitchFamily="34" charset="0"/>
                <a:cs typeface="Arial" panose="020B0604020202020204" pitchFamily="34" charset="0"/>
              </a:rPr>
              <a:t>ast TAC before ground break and construction start</a:t>
            </a:r>
          </a:p>
          <a:p>
            <a:pPr marL="0" indent="0">
              <a:spcBef>
                <a:spcPts val="0"/>
              </a:spcBef>
              <a:buNone/>
            </a:pPr>
            <a:r>
              <a:rPr lang="en-US" sz="2400" dirty="0">
                <a:latin typeface="Arial" panose="020B0604020202020204" pitchFamily="34" charset="0"/>
                <a:cs typeface="Arial" panose="020B0604020202020204" pitchFamily="34" charset="0"/>
              </a:rPr>
              <a:t>	</a:t>
            </a:r>
            <a:r>
              <a:rPr lang="en-US" sz="2400" dirty="0" smtClean="0">
                <a:latin typeface="Arial" panose="020B0604020202020204" pitchFamily="34" charset="0"/>
                <a:cs typeface="Arial" panose="020B0604020202020204" pitchFamily="34" charset="0"/>
              </a:rPr>
              <a:t>readiness to deliver on time and budget</a:t>
            </a:r>
          </a:p>
          <a:p>
            <a:pPr marL="0" indent="0">
              <a:spcBef>
                <a:spcPts val="0"/>
              </a:spcBef>
              <a:buNone/>
            </a:pPr>
            <a:endParaRPr lang="en-US" sz="2400" dirty="0">
              <a:latin typeface="Arial" panose="020B0604020202020204" pitchFamily="34" charset="0"/>
              <a:cs typeface="Arial" panose="020B0604020202020204" pitchFamily="34" charset="0"/>
            </a:endParaRPr>
          </a:p>
          <a:p>
            <a:pPr marL="0" indent="0">
              <a:spcBef>
                <a:spcPts val="0"/>
              </a:spcBef>
              <a:buNone/>
            </a:pPr>
            <a:r>
              <a:rPr lang="en-US" sz="2400" dirty="0" smtClean="0">
                <a:latin typeface="Arial" panose="020B0604020202020204" pitchFamily="34" charset="0"/>
                <a:cs typeface="Arial" panose="020B0604020202020204" pitchFamily="34" charset="0"/>
              </a:rPr>
              <a:t>-   Current main scope of activity at Machine: optimization of costs 	and performance </a:t>
            </a:r>
            <a:r>
              <a:rPr lang="en-US" sz="2400" dirty="0" smtClean="0">
                <a:latin typeface="Arial" panose="020B0604020202020204" pitchFamily="34" charset="0"/>
                <a:cs typeface="Arial" panose="020B0604020202020204" pitchFamily="34" charset="0"/>
                <a:sym typeface="Symbol"/>
              </a:rPr>
              <a:t> balance between standard</a:t>
            </a:r>
            <a:r>
              <a:rPr lang="en-US" sz="2400" dirty="0" smtClean="0">
                <a:latin typeface="Arial" panose="020B0604020202020204" pitchFamily="34" charset="0"/>
                <a:cs typeface="Arial" panose="020B0604020202020204" pitchFamily="34" charset="0"/>
              </a:rPr>
              <a:t> / common / 	established and innovative solutions</a:t>
            </a:r>
          </a:p>
          <a:p>
            <a:pPr marL="0" indent="0">
              <a:spcBef>
                <a:spcPts val="0"/>
              </a:spcBef>
              <a:buNone/>
            </a:pPr>
            <a:endParaRPr lang="en-US" sz="2400" dirty="0">
              <a:latin typeface="Arial" panose="020B0604020202020204" pitchFamily="34" charset="0"/>
              <a:cs typeface="Arial" panose="020B0604020202020204" pitchFamily="34" charset="0"/>
            </a:endParaRPr>
          </a:p>
          <a:p>
            <a:pPr marL="0" indent="0">
              <a:spcBef>
                <a:spcPts val="0"/>
              </a:spcBef>
              <a:buNone/>
            </a:pPr>
            <a:endParaRPr lang="en-US" sz="3200" dirty="0" smtClean="0">
              <a:solidFill>
                <a:schemeClr val="tx1"/>
              </a:solidFill>
              <a:latin typeface="Arial" panose="020B0604020202020204" pitchFamily="34" charset="0"/>
              <a:cs typeface="Arial" panose="020B0604020202020204" pitchFamily="34" charset="0"/>
            </a:endParaRPr>
          </a:p>
        </p:txBody>
      </p:sp>
      <p:sp>
        <p:nvSpPr>
          <p:cNvPr id="5" name="Slide Number Placeholder 4"/>
          <p:cNvSpPr>
            <a:spLocks noGrp="1"/>
          </p:cNvSpPr>
          <p:nvPr>
            <p:ph type="sldNum" sz="quarter" idx="12"/>
          </p:nvPr>
        </p:nvSpPr>
        <p:spPr>
          <a:xfrm>
            <a:off x="7294417" y="6336014"/>
            <a:ext cx="2311400" cy="365125"/>
          </a:xfrm>
        </p:spPr>
        <p:txBody>
          <a:bodyPr/>
          <a:lstStyle/>
          <a:p>
            <a:fld id="{038C62C7-F79B-CD4A-A5DF-5683BBEC4A65}" type="slidenum">
              <a:rPr lang="sv-SE" smtClean="0"/>
              <a:t>2</a:t>
            </a:fld>
            <a:endParaRPr lang="sv-SE"/>
          </a:p>
        </p:txBody>
      </p:sp>
    </p:spTree>
    <p:extLst>
      <p:ext uri="{BB962C8B-B14F-4D97-AF65-F5344CB8AC3E}">
        <p14:creationId xmlns:p14="http://schemas.microsoft.com/office/powerpoint/2010/main" val="2509456525"/>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lIns="85699" tIns="42850" rIns="85699" bIns="42850"/>
          <a:lstStyle/>
          <a:p>
            <a:r>
              <a:rPr lang="en-US" b="1" dirty="0">
                <a:latin typeface="Arial" panose="020B0604020202020204" pitchFamily="34" charset="0"/>
                <a:cs typeface="Arial" panose="020B0604020202020204" pitchFamily="34" charset="0"/>
              </a:rPr>
              <a:t>Accelerator</a:t>
            </a:r>
            <a:br>
              <a:rPr lang="en-US" b="1" dirty="0">
                <a:latin typeface="Arial" panose="020B0604020202020204" pitchFamily="34" charset="0"/>
                <a:cs typeface="Arial" panose="020B0604020202020204" pitchFamily="34" charset="0"/>
              </a:rPr>
            </a:br>
            <a:endParaRPr lang="en-US" dirty="0"/>
          </a:p>
        </p:txBody>
      </p:sp>
      <p:sp>
        <p:nvSpPr>
          <p:cNvPr id="3" name="Content Placeholder 2"/>
          <p:cNvSpPr>
            <a:spLocks noGrp="1"/>
          </p:cNvSpPr>
          <p:nvPr>
            <p:ph idx="1"/>
          </p:nvPr>
        </p:nvSpPr>
        <p:spPr>
          <a:xfrm>
            <a:off x="488504" y="1916832"/>
            <a:ext cx="9073008" cy="4968552"/>
          </a:xfrm>
        </p:spPr>
        <p:txBody>
          <a:bodyPr lIns="85699" tIns="42850" rIns="85699" bIns="42850">
            <a:normAutofit/>
          </a:bodyPr>
          <a:lstStyle/>
          <a:p>
            <a:pPr marL="0" indent="0">
              <a:spcBef>
                <a:spcPts val="0"/>
              </a:spcBef>
              <a:buNone/>
            </a:pPr>
            <a:endParaRPr lang="en-US" sz="2400" dirty="0" smtClean="0">
              <a:latin typeface="Arial" panose="020B0604020202020204" pitchFamily="34" charset="0"/>
              <a:cs typeface="Arial" panose="020B0604020202020204" pitchFamily="34" charset="0"/>
            </a:endParaRPr>
          </a:p>
          <a:p>
            <a:pPr marL="0" indent="0">
              <a:spcBef>
                <a:spcPts val="0"/>
              </a:spcBef>
              <a:buNone/>
            </a:pPr>
            <a:r>
              <a:rPr lang="en-US" sz="2400" dirty="0" smtClean="0">
                <a:latin typeface="Arial" panose="020B0604020202020204" pitchFamily="34" charset="0"/>
                <a:cs typeface="Arial" panose="020B0604020202020204" pitchFamily="34" charset="0"/>
              </a:rPr>
              <a:t>-   Successful redesign to lower construction costs</a:t>
            </a:r>
          </a:p>
          <a:p>
            <a:pPr marL="0" indent="0">
              <a:spcBef>
                <a:spcPts val="0"/>
              </a:spcBef>
              <a:buNone/>
            </a:pPr>
            <a:endParaRPr lang="en-US" sz="2400" dirty="0" smtClean="0">
              <a:latin typeface="Arial" panose="020B0604020202020204" pitchFamily="34" charset="0"/>
              <a:cs typeface="Arial" panose="020B0604020202020204" pitchFamily="34" charset="0"/>
            </a:endParaRPr>
          </a:p>
          <a:p>
            <a:pPr>
              <a:spcBef>
                <a:spcPts val="0"/>
              </a:spcBef>
              <a:buFontTx/>
              <a:buChar char="-"/>
            </a:pPr>
            <a:r>
              <a:rPr lang="en-US" sz="2400" dirty="0" smtClean="0">
                <a:latin typeface="Arial" panose="020B0604020202020204" pitchFamily="34" charset="0"/>
                <a:cs typeface="Arial" panose="020B0604020202020204" pitchFamily="34" charset="0"/>
              </a:rPr>
              <a:t>Start operation in 2019 with </a:t>
            </a:r>
            <a:r>
              <a:rPr lang="en-US" sz="2400" dirty="0" err="1" smtClean="0">
                <a:latin typeface="Arial" panose="020B0604020202020204" pitchFamily="34" charset="0"/>
                <a:cs typeface="Arial" panose="020B0604020202020204" pitchFamily="34" charset="0"/>
              </a:rPr>
              <a:t>linac</a:t>
            </a:r>
            <a:r>
              <a:rPr lang="en-US" sz="2400" dirty="0" smtClean="0">
                <a:latin typeface="Arial" panose="020B0604020202020204" pitchFamily="34" charset="0"/>
                <a:cs typeface="Arial" panose="020B0604020202020204" pitchFamily="34" charset="0"/>
              </a:rPr>
              <a:t> completed up to medium </a:t>
            </a:r>
            <a:r>
              <a:rPr lang="en-US" sz="2400" dirty="0" smtClean="0">
                <a:latin typeface="Arial" panose="020B0604020202020204" pitchFamily="34" charset="0"/>
                <a:cs typeface="Arial" panose="020B0604020202020204" pitchFamily="34" charset="0"/>
                <a:sym typeface="Symbol"/>
              </a:rPr>
              <a:t> </a:t>
            </a:r>
            <a:r>
              <a:rPr lang="en-US" sz="2400" dirty="0" err="1" smtClean="0">
                <a:latin typeface="Arial" panose="020B0604020202020204" pitchFamily="34" charset="0"/>
                <a:cs typeface="Arial" panose="020B0604020202020204" pitchFamily="34" charset="0"/>
                <a:sym typeface="Symbol"/>
              </a:rPr>
              <a:t>cryomodules</a:t>
            </a:r>
            <a:r>
              <a:rPr lang="en-US" sz="2400" dirty="0" smtClean="0">
                <a:latin typeface="Arial" panose="020B0604020202020204" pitchFamily="34" charset="0"/>
                <a:cs typeface="Arial" panose="020B0604020202020204" pitchFamily="34" charset="0"/>
                <a:sym typeface="Symbol"/>
              </a:rPr>
              <a:t> (~ 600 MeV) and reach &gt; 1 MW in 2020</a:t>
            </a:r>
          </a:p>
          <a:p>
            <a:pPr>
              <a:spcBef>
                <a:spcPts val="0"/>
              </a:spcBef>
              <a:buFontTx/>
              <a:buChar char="-"/>
            </a:pPr>
            <a:endParaRPr lang="en-US" sz="2400" dirty="0">
              <a:latin typeface="Arial" panose="020B0604020202020204" pitchFamily="34" charset="0"/>
              <a:cs typeface="Arial" panose="020B0604020202020204" pitchFamily="34" charset="0"/>
              <a:sym typeface="Symbol"/>
            </a:endParaRPr>
          </a:p>
          <a:p>
            <a:pPr>
              <a:spcBef>
                <a:spcPts val="0"/>
              </a:spcBef>
              <a:buFontTx/>
              <a:buChar char="-"/>
            </a:pPr>
            <a:r>
              <a:rPr lang="en-US" sz="2400" dirty="0">
                <a:latin typeface="Arial" panose="020B0604020202020204" pitchFamily="34" charset="0"/>
                <a:cs typeface="Arial" panose="020B0604020202020204" pitchFamily="34" charset="0"/>
                <a:sym typeface="Symbol"/>
              </a:rPr>
              <a:t>Install high  </a:t>
            </a:r>
            <a:r>
              <a:rPr lang="en-US" sz="2400" dirty="0" err="1" smtClean="0">
                <a:latin typeface="Arial" panose="020B0604020202020204" pitchFamily="34" charset="0"/>
                <a:cs typeface="Arial" panose="020B0604020202020204" pitchFamily="34" charset="0"/>
                <a:sym typeface="Symbol"/>
              </a:rPr>
              <a:t>cryomodules</a:t>
            </a:r>
            <a:r>
              <a:rPr lang="en-US" sz="2400" dirty="0" smtClean="0">
                <a:latin typeface="Arial" panose="020B0604020202020204" pitchFamily="34" charset="0"/>
                <a:cs typeface="Arial" panose="020B0604020202020204" pitchFamily="34" charset="0"/>
                <a:sym typeface="Symbol"/>
              </a:rPr>
              <a:t> by end 2022 and </a:t>
            </a:r>
            <a:r>
              <a:rPr lang="en-US" sz="2400" dirty="0">
                <a:latin typeface="Arial" panose="020B0604020202020204" pitchFamily="34" charset="0"/>
                <a:cs typeface="Arial" panose="020B0604020202020204" pitchFamily="34" charset="0"/>
                <a:sym typeface="Symbol"/>
              </a:rPr>
              <a:t>r</a:t>
            </a:r>
            <a:r>
              <a:rPr lang="en-US" sz="2400" dirty="0" smtClean="0">
                <a:latin typeface="Arial" panose="020B0604020202020204" pitchFamily="34" charset="0"/>
                <a:cs typeface="Arial" panose="020B0604020202020204" pitchFamily="34" charset="0"/>
                <a:sym typeface="Symbol"/>
              </a:rPr>
              <a:t>amp up power and availability to full project specifications (5 MW, 95 %) by 2025</a:t>
            </a:r>
          </a:p>
          <a:p>
            <a:pPr marL="0" indent="0">
              <a:spcBef>
                <a:spcPts val="0"/>
              </a:spcBef>
              <a:buNone/>
            </a:pPr>
            <a:endParaRPr lang="en-US" sz="2000" dirty="0" smtClean="0">
              <a:latin typeface="Arial" panose="020B0604020202020204" pitchFamily="34" charset="0"/>
              <a:cs typeface="Arial" panose="020B0604020202020204" pitchFamily="34" charset="0"/>
            </a:endParaRPr>
          </a:p>
          <a:p>
            <a:pPr marL="0" indent="0">
              <a:spcBef>
                <a:spcPts val="0"/>
              </a:spcBef>
              <a:buNone/>
            </a:pPr>
            <a:endParaRPr lang="en-US" sz="2400" dirty="0">
              <a:latin typeface="Arial" panose="020B0604020202020204" pitchFamily="34" charset="0"/>
              <a:cs typeface="Arial" panose="020B0604020202020204" pitchFamily="34" charset="0"/>
            </a:endParaRPr>
          </a:p>
          <a:p>
            <a:pPr marL="0" indent="0">
              <a:spcBef>
                <a:spcPts val="0"/>
              </a:spcBef>
              <a:buNone/>
            </a:pPr>
            <a:endParaRPr lang="en-US" sz="3200" dirty="0" smtClean="0">
              <a:solidFill>
                <a:schemeClr val="tx1"/>
              </a:solidFill>
              <a:latin typeface="Arial" panose="020B0604020202020204" pitchFamily="34" charset="0"/>
              <a:cs typeface="Arial" panose="020B0604020202020204" pitchFamily="34" charset="0"/>
            </a:endParaRPr>
          </a:p>
        </p:txBody>
      </p:sp>
      <p:sp>
        <p:nvSpPr>
          <p:cNvPr id="5" name="Slide Number Placeholder 4"/>
          <p:cNvSpPr>
            <a:spLocks noGrp="1"/>
          </p:cNvSpPr>
          <p:nvPr>
            <p:ph type="sldNum" sz="quarter" idx="12"/>
          </p:nvPr>
        </p:nvSpPr>
        <p:spPr>
          <a:xfrm>
            <a:off x="7294417" y="6336014"/>
            <a:ext cx="2311400" cy="365125"/>
          </a:xfrm>
        </p:spPr>
        <p:txBody>
          <a:bodyPr/>
          <a:lstStyle/>
          <a:p>
            <a:fld id="{038C62C7-F79B-CD4A-A5DF-5683BBEC4A65}" type="slidenum">
              <a:rPr lang="sv-SE" smtClean="0"/>
              <a:t>3</a:t>
            </a:fld>
            <a:endParaRPr lang="sv-SE"/>
          </a:p>
        </p:txBody>
      </p:sp>
    </p:spTree>
    <p:extLst>
      <p:ext uri="{BB962C8B-B14F-4D97-AF65-F5344CB8AC3E}">
        <p14:creationId xmlns:p14="http://schemas.microsoft.com/office/powerpoint/2010/main" val="851203796"/>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lIns="85699" tIns="42850" rIns="85699" bIns="42850"/>
          <a:lstStyle/>
          <a:p>
            <a:r>
              <a:rPr lang="en-US" b="1" dirty="0">
                <a:latin typeface="Arial" panose="020B0604020202020204" pitchFamily="34" charset="0"/>
                <a:cs typeface="Arial" panose="020B0604020202020204" pitchFamily="34" charset="0"/>
              </a:rPr>
              <a:t>Target</a:t>
            </a:r>
            <a:br>
              <a:rPr lang="en-US" b="1" dirty="0">
                <a:latin typeface="Arial" panose="020B0604020202020204" pitchFamily="34" charset="0"/>
                <a:cs typeface="Arial" panose="020B0604020202020204" pitchFamily="34" charset="0"/>
              </a:rPr>
            </a:br>
            <a:endParaRPr lang="en-US" dirty="0"/>
          </a:p>
        </p:txBody>
      </p:sp>
      <p:sp>
        <p:nvSpPr>
          <p:cNvPr id="3" name="Content Placeholder 2"/>
          <p:cNvSpPr>
            <a:spLocks noGrp="1"/>
          </p:cNvSpPr>
          <p:nvPr>
            <p:ph idx="1"/>
          </p:nvPr>
        </p:nvSpPr>
        <p:spPr>
          <a:xfrm>
            <a:off x="488504" y="1556792"/>
            <a:ext cx="9073008" cy="5112568"/>
          </a:xfrm>
        </p:spPr>
        <p:txBody>
          <a:bodyPr lIns="85699" tIns="42850" rIns="85699" bIns="42850">
            <a:normAutofit fontScale="92500" lnSpcReduction="10000"/>
          </a:bodyPr>
          <a:lstStyle/>
          <a:p>
            <a:pPr marL="0" indent="0">
              <a:spcBef>
                <a:spcPts val="0"/>
              </a:spcBef>
              <a:buNone/>
            </a:pPr>
            <a:r>
              <a:rPr lang="en-US" sz="2400" dirty="0" smtClean="0">
                <a:latin typeface="Arial" panose="020B0604020202020204" pitchFamily="34" charset="0"/>
                <a:cs typeface="Arial" panose="020B0604020202020204" pitchFamily="34" charset="0"/>
              </a:rPr>
              <a:t>-  Optimize moderator configuration for neutronic performance</a:t>
            </a:r>
          </a:p>
          <a:p>
            <a:pPr marL="0" indent="0">
              <a:spcBef>
                <a:spcPts val="0"/>
              </a:spcBef>
              <a:buNone/>
            </a:pPr>
            <a:r>
              <a:rPr lang="en-US" sz="2400" dirty="0" smtClean="0">
                <a:latin typeface="Arial" panose="020B0604020202020204" pitchFamily="34" charset="0"/>
                <a:cs typeface="Arial" panose="020B0604020202020204" pitchFamily="34" charset="0"/>
              </a:rPr>
              <a:t>	</a:t>
            </a:r>
            <a:r>
              <a:rPr lang="en-US" sz="2000" dirty="0" smtClean="0">
                <a:latin typeface="Arial" panose="020B0604020202020204" pitchFamily="34" charset="0"/>
                <a:cs typeface="Arial" panose="020B0604020202020204" pitchFamily="34" charset="0"/>
              </a:rPr>
              <a:t>Final proposal: end April 2014, external panel: May 28, 2014</a:t>
            </a:r>
            <a:endParaRPr lang="en-US" sz="2400" dirty="0" smtClean="0">
              <a:latin typeface="Arial" panose="020B0604020202020204" pitchFamily="34" charset="0"/>
              <a:cs typeface="Arial" panose="020B0604020202020204" pitchFamily="34" charset="0"/>
            </a:endParaRPr>
          </a:p>
          <a:p>
            <a:pPr marL="0" indent="0">
              <a:spcBef>
                <a:spcPts val="0"/>
              </a:spcBef>
              <a:buNone/>
            </a:pPr>
            <a:endParaRPr lang="en-US" sz="2000" dirty="0" smtClean="0">
              <a:latin typeface="Arial" panose="020B0604020202020204" pitchFamily="34" charset="0"/>
              <a:cs typeface="Arial" panose="020B0604020202020204" pitchFamily="34" charset="0"/>
            </a:endParaRPr>
          </a:p>
          <a:p>
            <a:pPr marL="0" indent="0">
              <a:spcBef>
                <a:spcPts val="0"/>
              </a:spcBef>
              <a:buNone/>
            </a:pPr>
            <a:r>
              <a:rPr lang="en-US" sz="2100" dirty="0" smtClean="0">
                <a:latin typeface="Arial" panose="020B0604020202020204" pitchFamily="34" charset="0"/>
                <a:cs typeface="Arial" panose="020B0604020202020204" pitchFamily="34" charset="0"/>
              </a:rPr>
              <a:t>	New moderator concepts identified to boost brightness ~ 3 x and 	potential for </a:t>
            </a:r>
            <a:r>
              <a:rPr lang="en-US" sz="2100" dirty="0">
                <a:latin typeface="Arial" panose="020B0604020202020204" pitchFamily="34" charset="0"/>
                <a:cs typeface="Arial" panose="020B0604020202020204" pitchFamily="34" charset="0"/>
              </a:rPr>
              <a:t>~ 3 x </a:t>
            </a:r>
            <a:r>
              <a:rPr lang="en-US" sz="2100" dirty="0" smtClean="0">
                <a:latin typeface="Arial" panose="020B0604020202020204" pitchFamily="34" charset="0"/>
                <a:cs typeface="Arial" panose="020B0604020202020204" pitchFamily="34" charset="0"/>
              </a:rPr>
              <a:t>enhanced intensity beams</a:t>
            </a:r>
          </a:p>
          <a:p>
            <a:pPr marL="0" indent="0">
              <a:spcBef>
                <a:spcPts val="0"/>
              </a:spcBef>
              <a:buNone/>
            </a:pPr>
            <a:endParaRPr lang="en-US" sz="2100" dirty="0">
              <a:solidFill>
                <a:schemeClr val="tx1"/>
              </a:solidFill>
              <a:latin typeface="Arial" panose="020B0604020202020204" pitchFamily="34" charset="0"/>
              <a:cs typeface="Arial" panose="020B0604020202020204" pitchFamily="34" charset="0"/>
            </a:endParaRPr>
          </a:p>
          <a:p>
            <a:pPr marL="0" indent="0">
              <a:spcBef>
                <a:spcPts val="0"/>
              </a:spcBef>
              <a:buNone/>
            </a:pPr>
            <a:endParaRPr lang="en-US" sz="2400" dirty="0" smtClean="0">
              <a:solidFill>
                <a:schemeClr val="tx1"/>
              </a:solidFill>
              <a:latin typeface="Arial" panose="020B0604020202020204" pitchFamily="34" charset="0"/>
              <a:cs typeface="Arial" panose="020B0604020202020204" pitchFamily="34" charset="0"/>
            </a:endParaRPr>
          </a:p>
          <a:p>
            <a:pPr marL="0" indent="0">
              <a:spcBef>
                <a:spcPts val="0"/>
              </a:spcBef>
              <a:buNone/>
            </a:pPr>
            <a:endParaRPr lang="en-US" sz="2400" dirty="0">
              <a:solidFill>
                <a:schemeClr val="tx1"/>
              </a:solidFill>
              <a:latin typeface="Arial" panose="020B0604020202020204" pitchFamily="34" charset="0"/>
              <a:cs typeface="Arial" panose="020B0604020202020204" pitchFamily="34" charset="0"/>
            </a:endParaRPr>
          </a:p>
          <a:p>
            <a:pPr marL="0" indent="0">
              <a:spcBef>
                <a:spcPts val="0"/>
              </a:spcBef>
              <a:buNone/>
            </a:pPr>
            <a:endParaRPr lang="en-US" sz="2400" dirty="0" smtClean="0">
              <a:solidFill>
                <a:schemeClr val="tx1"/>
              </a:solidFill>
              <a:latin typeface="Arial" panose="020B0604020202020204" pitchFamily="34" charset="0"/>
              <a:cs typeface="Arial" panose="020B0604020202020204" pitchFamily="34" charset="0"/>
            </a:endParaRPr>
          </a:p>
          <a:p>
            <a:pPr marL="0" indent="0">
              <a:spcBef>
                <a:spcPts val="0"/>
              </a:spcBef>
              <a:buNone/>
            </a:pPr>
            <a:endParaRPr lang="en-US" sz="2400" dirty="0">
              <a:solidFill>
                <a:schemeClr val="tx1"/>
              </a:solidFill>
              <a:latin typeface="Arial" panose="020B0604020202020204" pitchFamily="34" charset="0"/>
              <a:cs typeface="Arial" panose="020B0604020202020204" pitchFamily="34" charset="0"/>
            </a:endParaRPr>
          </a:p>
          <a:p>
            <a:pPr marL="0" indent="0">
              <a:spcBef>
                <a:spcPts val="0"/>
              </a:spcBef>
              <a:buNone/>
            </a:pPr>
            <a:endParaRPr lang="en-US" sz="2400" dirty="0" smtClean="0">
              <a:solidFill>
                <a:schemeClr val="tx1"/>
              </a:solidFill>
              <a:latin typeface="Arial" panose="020B0604020202020204" pitchFamily="34" charset="0"/>
              <a:cs typeface="Arial" panose="020B0604020202020204" pitchFamily="34" charset="0"/>
            </a:endParaRPr>
          </a:p>
          <a:p>
            <a:pPr marL="0" indent="0">
              <a:spcBef>
                <a:spcPts val="0"/>
              </a:spcBef>
              <a:buNone/>
            </a:pPr>
            <a:endParaRPr lang="en-US" sz="2400" dirty="0">
              <a:solidFill>
                <a:schemeClr val="tx1"/>
              </a:solidFill>
              <a:latin typeface="Arial" panose="020B0604020202020204" pitchFamily="34" charset="0"/>
              <a:cs typeface="Arial" panose="020B0604020202020204" pitchFamily="34" charset="0"/>
            </a:endParaRPr>
          </a:p>
          <a:p>
            <a:pPr marL="0" indent="0">
              <a:spcBef>
                <a:spcPts val="0"/>
              </a:spcBef>
              <a:buNone/>
            </a:pPr>
            <a:endParaRPr lang="en-US" sz="2400" dirty="0" smtClean="0">
              <a:solidFill>
                <a:schemeClr val="tx1"/>
              </a:solidFill>
              <a:latin typeface="Arial" panose="020B0604020202020204" pitchFamily="34" charset="0"/>
              <a:cs typeface="Arial" panose="020B0604020202020204" pitchFamily="34" charset="0"/>
            </a:endParaRPr>
          </a:p>
          <a:p>
            <a:pPr marL="0" indent="0">
              <a:spcBef>
                <a:spcPts val="0"/>
              </a:spcBef>
              <a:buNone/>
            </a:pPr>
            <a:endParaRPr lang="en-US" sz="2400" dirty="0">
              <a:solidFill>
                <a:schemeClr val="tx1"/>
              </a:solidFill>
              <a:latin typeface="Arial" panose="020B0604020202020204" pitchFamily="34" charset="0"/>
              <a:cs typeface="Arial" panose="020B0604020202020204" pitchFamily="34" charset="0"/>
            </a:endParaRPr>
          </a:p>
          <a:p>
            <a:pPr marL="0" indent="0">
              <a:spcBef>
                <a:spcPts val="0"/>
              </a:spcBef>
              <a:buNone/>
            </a:pPr>
            <a:endParaRPr lang="en-US" sz="2400" dirty="0" smtClean="0">
              <a:solidFill>
                <a:schemeClr val="tx1"/>
              </a:solidFill>
              <a:latin typeface="Arial" panose="020B0604020202020204" pitchFamily="34" charset="0"/>
              <a:cs typeface="Arial" panose="020B0604020202020204" pitchFamily="34" charset="0"/>
            </a:endParaRPr>
          </a:p>
          <a:p>
            <a:pPr marL="0" indent="0">
              <a:spcBef>
                <a:spcPts val="0"/>
              </a:spcBef>
              <a:buNone/>
            </a:pPr>
            <a:endParaRPr lang="en-US" sz="2400" dirty="0" smtClean="0">
              <a:solidFill>
                <a:schemeClr val="tx1"/>
              </a:solidFill>
              <a:latin typeface="Arial" panose="020B0604020202020204" pitchFamily="34" charset="0"/>
              <a:cs typeface="Arial" panose="020B0604020202020204" pitchFamily="34" charset="0"/>
            </a:endParaRPr>
          </a:p>
          <a:p>
            <a:pPr marL="0" indent="0">
              <a:spcBef>
                <a:spcPts val="0"/>
              </a:spcBef>
              <a:buNone/>
            </a:pPr>
            <a:r>
              <a:rPr lang="en-US" sz="2600" dirty="0" smtClean="0">
                <a:latin typeface="Arial" panose="020B0604020202020204" pitchFamily="34" charset="0"/>
                <a:cs typeface="Arial" panose="020B0604020202020204" pitchFamily="34" charset="0"/>
              </a:rPr>
              <a:t>-  </a:t>
            </a:r>
            <a:r>
              <a:rPr lang="en-US" sz="2400" dirty="0" smtClean="0">
                <a:latin typeface="Arial" panose="020B0604020202020204" pitchFamily="34" charset="0"/>
                <a:cs typeface="Arial" panose="020B0604020202020204" pitchFamily="34" charset="0"/>
              </a:rPr>
              <a:t>Back-up study: water </a:t>
            </a:r>
            <a:r>
              <a:rPr lang="en-US" sz="2400" dirty="0">
                <a:latin typeface="Arial" panose="020B0604020202020204" pitchFamily="34" charset="0"/>
                <a:cs typeface="Arial" panose="020B0604020202020204" pitchFamily="34" charset="0"/>
              </a:rPr>
              <a:t>cooled </a:t>
            </a:r>
            <a:r>
              <a:rPr lang="en-US" sz="2400" dirty="0" smtClean="0">
                <a:latin typeface="Arial" panose="020B0604020202020204" pitchFamily="34" charset="0"/>
                <a:cs typeface="Arial" panose="020B0604020202020204" pitchFamily="34" charset="0"/>
              </a:rPr>
              <a:t>option (completion </a:t>
            </a:r>
            <a:r>
              <a:rPr lang="en-US" sz="2400" dirty="0">
                <a:latin typeface="Arial" panose="020B0604020202020204" pitchFamily="34" charset="0"/>
                <a:cs typeface="Arial" panose="020B0604020202020204" pitchFamily="34" charset="0"/>
              </a:rPr>
              <a:t>May 2014)</a:t>
            </a:r>
          </a:p>
          <a:p>
            <a:pPr marL="0" indent="0">
              <a:spcBef>
                <a:spcPts val="0"/>
              </a:spcBef>
              <a:buNone/>
            </a:pPr>
            <a:endParaRPr lang="en-US" sz="3200" dirty="0" smtClean="0">
              <a:solidFill>
                <a:schemeClr val="tx1"/>
              </a:solidFill>
              <a:latin typeface="Arial" panose="020B0604020202020204" pitchFamily="34" charset="0"/>
              <a:cs typeface="Arial" panose="020B0604020202020204" pitchFamily="34" charset="0"/>
            </a:endParaRPr>
          </a:p>
        </p:txBody>
      </p:sp>
      <p:sp>
        <p:nvSpPr>
          <p:cNvPr id="5" name="Slide Number Placeholder 4"/>
          <p:cNvSpPr>
            <a:spLocks noGrp="1"/>
          </p:cNvSpPr>
          <p:nvPr>
            <p:ph type="sldNum" sz="quarter" idx="12"/>
          </p:nvPr>
        </p:nvSpPr>
        <p:spPr>
          <a:xfrm>
            <a:off x="7294417" y="6336014"/>
            <a:ext cx="2311400" cy="365125"/>
          </a:xfrm>
        </p:spPr>
        <p:txBody>
          <a:bodyPr/>
          <a:lstStyle/>
          <a:p>
            <a:fld id="{038C62C7-F79B-CD4A-A5DF-5683BBEC4A65}" type="slidenum">
              <a:rPr lang="sv-SE" smtClean="0"/>
              <a:t>4</a:t>
            </a:fld>
            <a:endParaRPr lang="sv-SE"/>
          </a:p>
        </p:txBody>
      </p:sp>
      <p:grpSp>
        <p:nvGrpSpPr>
          <p:cNvPr id="4" name="Group 3"/>
          <p:cNvGrpSpPr/>
          <p:nvPr/>
        </p:nvGrpSpPr>
        <p:grpSpPr>
          <a:xfrm>
            <a:off x="1928664" y="3140968"/>
            <a:ext cx="2537483" cy="2412734"/>
            <a:chOff x="3103388" y="3889952"/>
            <a:chExt cx="2537483" cy="2412734"/>
          </a:xfrm>
        </p:grpSpPr>
        <p:pic>
          <p:nvPicPr>
            <p:cNvPr id="6" name="Picture Placeholder 6" descr="Screen Shot 2014-01-24 at 5.59.12 PM.png"/>
            <p:cNvPicPr>
              <a:picLocks noChangeAspect="1"/>
            </p:cNvPicPr>
            <p:nvPr/>
          </p:nvPicPr>
          <p:blipFill rotWithShape="1">
            <a:blip r:embed="rId2">
              <a:extLst>
                <a:ext uri="{28A0092B-C50C-407E-A947-70E740481C1C}">
                  <a14:useLocalDpi xmlns:a14="http://schemas.microsoft.com/office/drawing/2010/main" val="0"/>
                </a:ext>
              </a:extLst>
            </a:blip>
            <a:srcRect l="19385" t="21528" r="18759" b="26972"/>
            <a:stretch/>
          </p:blipFill>
          <p:spPr>
            <a:xfrm>
              <a:off x="3152800" y="4221088"/>
              <a:ext cx="2480364" cy="2081598"/>
            </a:xfrm>
            <a:prstGeom prst="roundRect">
              <a:avLst>
                <a:gd name="adj" fmla="val 3636"/>
              </a:avLst>
            </a:prstGeom>
            <a:effectLst/>
          </p:spPr>
        </p:pic>
        <p:pic>
          <p:nvPicPr>
            <p:cNvPr id="7" name="Picture 6" descr="Screen Shot 2014-03-27 at 7.02.27 PM.png"/>
            <p:cNvPicPr>
              <a:picLocks noChangeAspect="1"/>
            </p:cNvPicPr>
            <p:nvPr/>
          </p:nvPicPr>
          <p:blipFill rotWithShape="1">
            <a:blip r:embed="rId3">
              <a:extLst>
                <a:ext uri="{28A0092B-C50C-407E-A947-70E740481C1C}">
                  <a14:useLocalDpi xmlns:a14="http://schemas.microsoft.com/office/drawing/2010/main" val="0"/>
                </a:ext>
              </a:extLst>
            </a:blip>
            <a:srcRect b="53940"/>
            <a:stretch/>
          </p:blipFill>
          <p:spPr>
            <a:xfrm>
              <a:off x="3103388" y="3889952"/>
              <a:ext cx="2537483" cy="1339248"/>
            </a:xfrm>
            <a:prstGeom prst="rect">
              <a:avLst/>
            </a:prstGeom>
          </p:spPr>
        </p:pic>
      </p:grpSp>
      <p:sp>
        <p:nvSpPr>
          <p:cNvPr id="8" name="TextBox 7"/>
          <p:cNvSpPr txBox="1"/>
          <p:nvPr/>
        </p:nvSpPr>
        <p:spPr>
          <a:xfrm>
            <a:off x="4520952" y="4172887"/>
            <a:ext cx="4752528" cy="1200329"/>
          </a:xfrm>
          <a:prstGeom prst="rect">
            <a:avLst/>
          </a:prstGeom>
          <a:noFill/>
        </p:spPr>
        <p:txBody>
          <a:bodyPr wrap="square" rtlCol="0">
            <a:spAutoFit/>
          </a:bodyPr>
          <a:lstStyle/>
          <a:p>
            <a:r>
              <a:rPr lang="en-US" dirty="0" smtClean="0">
                <a:latin typeface="Arial" panose="020B0604020202020204" pitchFamily="34" charset="0"/>
                <a:cs typeface="Arial" panose="020B0604020202020204" pitchFamily="34" charset="0"/>
              </a:rPr>
              <a:t>High brightness flat para-H</a:t>
            </a:r>
            <a:r>
              <a:rPr lang="en-US" baseline="-25000" dirty="0" smtClean="0">
                <a:latin typeface="Arial" panose="020B0604020202020204" pitchFamily="34" charset="0"/>
                <a:cs typeface="Arial" panose="020B0604020202020204" pitchFamily="34" charset="0"/>
              </a:rPr>
              <a:t>2</a:t>
            </a:r>
            <a:r>
              <a:rPr lang="en-US" dirty="0" smtClean="0">
                <a:latin typeface="Arial" panose="020B0604020202020204" pitchFamily="34" charset="0"/>
                <a:cs typeface="Arial" panose="020B0604020202020204" pitchFamily="34" charset="0"/>
              </a:rPr>
              <a:t> moderator</a:t>
            </a:r>
          </a:p>
          <a:p>
            <a:endParaRPr lang="en-US" dirty="0">
              <a:latin typeface="Arial" panose="020B0604020202020204" pitchFamily="34" charset="0"/>
              <a:cs typeface="Arial" panose="020B0604020202020204" pitchFamily="34" charset="0"/>
            </a:endParaRPr>
          </a:p>
          <a:p>
            <a:endParaRPr lang="en-US" dirty="0" smtClean="0">
              <a:latin typeface="Arial" panose="020B0604020202020204" pitchFamily="34" charset="0"/>
              <a:cs typeface="Arial" panose="020B0604020202020204" pitchFamily="34" charset="0"/>
            </a:endParaRPr>
          </a:p>
          <a:p>
            <a:r>
              <a:rPr lang="en-US" dirty="0" smtClean="0">
                <a:latin typeface="Arial" panose="020B0604020202020204" pitchFamily="34" charset="0"/>
                <a:cs typeface="Arial" panose="020B0604020202020204" pitchFamily="34" charset="0"/>
              </a:rPr>
              <a:t>High intensity large area D</a:t>
            </a:r>
            <a:r>
              <a:rPr lang="en-US" baseline="-25000" dirty="0" smtClean="0">
                <a:latin typeface="Arial" panose="020B0604020202020204" pitchFamily="34" charset="0"/>
                <a:cs typeface="Arial" panose="020B0604020202020204" pitchFamily="34" charset="0"/>
              </a:rPr>
              <a:t>2</a:t>
            </a:r>
            <a:r>
              <a:rPr lang="en-US" dirty="0" smtClean="0">
                <a:latin typeface="Arial" panose="020B0604020202020204" pitchFamily="34" charset="0"/>
                <a:cs typeface="Arial" panose="020B0604020202020204" pitchFamily="34" charset="0"/>
              </a:rPr>
              <a:t> moderator</a:t>
            </a:r>
            <a:endParaRPr lang="sv-SE" dirty="0">
              <a:latin typeface="Arial" panose="020B0604020202020204" pitchFamily="34" charset="0"/>
              <a:cs typeface="Arial" panose="020B0604020202020204" pitchFamily="34" charset="0"/>
            </a:endParaRPr>
          </a:p>
        </p:txBody>
      </p:sp>
      <p:sp>
        <p:nvSpPr>
          <p:cNvPr id="9" name="TextBox 8"/>
          <p:cNvSpPr txBox="1"/>
          <p:nvPr/>
        </p:nvSpPr>
        <p:spPr>
          <a:xfrm>
            <a:off x="3872880" y="3284984"/>
            <a:ext cx="425116" cy="369332"/>
          </a:xfrm>
          <a:prstGeom prst="rect">
            <a:avLst/>
          </a:prstGeom>
          <a:noFill/>
        </p:spPr>
        <p:txBody>
          <a:bodyPr wrap="none" rtlCol="0">
            <a:spAutoFit/>
          </a:bodyPr>
          <a:lstStyle/>
          <a:p>
            <a:r>
              <a:rPr lang="en-US" dirty="0" err="1" smtClean="0"/>
              <a:t>Pb</a:t>
            </a:r>
            <a:endParaRPr lang="sv-SE" dirty="0"/>
          </a:p>
        </p:txBody>
      </p:sp>
    </p:spTree>
    <p:extLst>
      <p:ext uri="{BB962C8B-B14F-4D97-AF65-F5344CB8AC3E}">
        <p14:creationId xmlns:p14="http://schemas.microsoft.com/office/powerpoint/2010/main" val="3847248008"/>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lIns="85699" tIns="42850" rIns="85699" bIns="42850"/>
          <a:lstStyle/>
          <a:p>
            <a:r>
              <a:rPr lang="en-US" b="1" dirty="0">
                <a:latin typeface="Arial" panose="020B0604020202020204" pitchFamily="34" charset="0"/>
                <a:cs typeface="Arial" panose="020B0604020202020204" pitchFamily="34" charset="0"/>
              </a:rPr>
              <a:t>Target</a:t>
            </a:r>
            <a:br>
              <a:rPr lang="en-US" b="1" dirty="0">
                <a:latin typeface="Arial" panose="020B0604020202020204" pitchFamily="34" charset="0"/>
                <a:cs typeface="Arial" panose="020B0604020202020204" pitchFamily="34" charset="0"/>
              </a:rPr>
            </a:br>
            <a:endParaRPr lang="en-US" dirty="0"/>
          </a:p>
        </p:txBody>
      </p:sp>
      <p:sp>
        <p:nvSpPr>
          <p:cNvPr id="3" name="Content Placeholder 2"/>
          <p:cNvSpPr>
            <a:spLocks noGrp="1"/>
          </p:cNvSpPr>
          <p:nvPr>
            <p:ph idx="1"/>
          </p:nvPr>
        </p:nvSpPr>
        <p:spPr>
          <a:xfrm>
            <a:off x="488504" y="1556792"/>
            <a:ext cx="9073008" cy="4968552"/>
          </a:xfrm>
        </p:spPr>
        <p:txBody>
          <a:bodyPr lIns="85699" tIns="42850" rIns="85699" bIns="42850">
            <a:normAutofit/>
          </a:bodyPr>
          <a:lstStyle/>
          <a:p>
            <a:pPr marL="0" indent="0">
              <a:spcBef>
                <a:spcPts val="0"/>
              </a:spcBef>
              <a:buNone/>
            </a:pPr>
            <a:endParaRPr lang="en-US" sz="2400" dirty="0" smtClean="0">
              <a:latin typeface="Arial" panose="020B0604020202020204" pitchFamily="34" charset="0"/>
              <a:cs typeface="Arial" panose="020B0604020202020204" pitchFamily="34" charset="0"/>
            </a:endParaRPr>
          </a:p>
          <a:p>
            <a:pPr>
              <a:spcBef>
                <a:spcPts val="0"/>
              </a:spcBef>
              <a:buFontTx/>
              <a:buChar char="-"/>
            </a:pPr>
            <a:r>
              <a:rPr lang="en-US" sz="2400" dirty="0" smtClean="0">
                <a:latin typeface="Arial" panose="020B0604020202020204" pitchFamily="34" charset="0"/>
                <a:cs typeface="Arial" panose="020B0604020202020204" pitchFamily="34" charset="0"/>
              </a:rPr>
              <a:t>Technology: not that new</a:t>
            </a:r>
          </a:p>
          <a:p>
            <a:pPr marL="0" indent="0">
              <a:spcBef>
                <a:spcPts val="0"/>
              </a:spcBef>
              <a:buNone/>
            </a:pPr>
            <a:endParaRPr lang="en-US" sz="2400" dirty="0" smtClean="0">
              <a:latin typeface="Arial" panose="020B0604020202020204" pitchFamily="34" charset="0"/>
              <a:cs typeface="Arial" panose="020B0604020202020204" pitchFamily="34" charset="0"/>
            </a:endParaRPr>
          </a:p>
          <a:p>
            <a:pPr marL="0" indent="0">
              <a:spcBef>
                <a:spcPts val="0"/>
              </a:spcBef>
              <a:buNone/>
            </a:pPr>
            <a:endParaRPr lang="en-US" sz="2000" dirty="0" smtClean="0">
              <a:latin typeface="Arial" panose="020B0604020202020204" pitchFamily="34" charset="0"/>
              <a:cs typeface="Arial" panose="020B0604020202020204" pitchFamily="34" charset="0"/>
            </a:endParaRPr>
          </a:p>
          <a:p>
            <a:pPr marL="0" indent="0">
              <a:spcBef>
                <a:spcPts val="0"/>
              </a:spcBef>
              <a:buNone/>
            </a:pPr>
            <a:endParaRPr lang="en-US" sz="2000" dirty="0" smtClean="0">
              <a:latin typeface="Arial" panose="020B0604020202020204" pitchFamily="34" charset="0"/>
              <a:cs typeface="Arial" panose="020B0604020202020204" pitchFamily="34" charset="0"/>
            </a:endParaRPr>
          </a:p>
        </p:txBody>
      </p:sp>
      <p:sp>
        <p:nvSpPr>
          <p:cNvPr id="5" name="Slide Number Placeholder 4"/>
          <p:cNvSpPr>
            <a:spLocks noGrp="1"/>
          </p:cNvSpPr>
          <p:nvPr>
            <p:ph type="sldNum" sz="quarter" idx="12"/>
          </p:nvPr>
        </p:nvSpPr>
        <p:spPr>
          <a:xfrm>
            <a:off x="7294417" y="6336014"/>
            <a:ext cx="2311400" cy="365125"/>
          </a:xfrm>
        </p:spPr>
        <p:txBody>
          <a:bodyPr/>
          <a:lstStyle/>
          <a:p>
            <a:fld id="{038C62C7-F79B-CD4A-A5DF-5683BBEC4A65}" type="slidenum">
              <a:rPr lang="sv-SE" smtClean="0"/>
              <a:t>5</a:t>
            </a:fld>
            <a:endParaRPr lang="sv-SE"/>
          </a:p>
        </p:txBody>
      </p:sp>
      <p:pic>
        <p:nvPicPr>
          <p:cNvPr id="10" name="Picture 9"/>
          <p:cNvPicPr/>
          <p:nvPr/>
        </p:nvPicPr>
        <p:blipFill rotWithShape="1">
          <a:blip r:embed="rId2"/>
          <a:srcRect t="8446" r="50644" b="22855"/>
          <a:stretch/>
        </p:blipFill>
        <p:spPr>
          <a:xfrm>
            <a:off x="-394789" y="2550899"/>
            <a:ext cx="4217162" cy="3106768"/>
          </a:xfrm>
          <a:prstGeom prst="rect">
            <a:avLst/>
          </a:prstGeom>
        </p:spPr>
      </p:pic>
      <p:sp>
        <p:nvSpPr>
          <p:cNvPr id="11" name="TextBox 10"/>
          <p:cNvSpPr txBox="1"/>
          <p:nvPr/>
        </p:nvSpPr>
        <p:spPr>
          <a:xfrm>
            <a:off x="776536" y="5682635"/>
            <a:ext cx="2017951" cy="523220"/>
          </a:xfrm>
          <a:prstGeom prst="rect">
            <a:avLst/>
          </a:prstGeom>
          <a:noFill/>
        </p:spPr>
        <p:txBody>
          <a:bodyPr wrap="square" rtlCol="0">
            <a:spAutoFit/>
          </a:bodyPr>
          <a:lstStyle/>
          <a:p>
            <a:r>
              <a:rPr lang="sv-SE" sz="1400" dirty="0">
                <a:latin typeface="Arial" pitchFamily="34" charset="0"/>
                <a:cs typeface="Arial" pitchFamily="34" charset="0"/>
              </a:rPr>
              <a:t>(T. </a:t>
            </a:r>
            <a:r>
              <a:rPr lang="sv-SE" sz="1400" dirty="0" smtClean="0">
                <a:latin typeface="Arial" pitchFamily="34" charset="0"/>
                <a:cs typeface="Arial" pitchFamily="34" charset="0"/>
              </a:rPr>
              <a:t>Kai. et al, 2004)</a:t>
            </a:r>
            <a:endParaRPr lang="sv-SE" sz="1400" dirty="0">
              <a:latin typeface="Arial" pitchFamily="34" charset="0"/>
              <a:cs typeface="Arial" pitchFamily="34" charset="0"/>
            </a:endParaRPr>
          </a:p>
          <a:p>
            <a:endParaRPr lang="sv-SE" sz="1400" dirty="0">
              <a:latin typeface="Arial" pitchFamily="34" charset="0"/>
              <a:cs typeface="Arial" pitchFamily="34" charset="0"/>
            </a:endParaRPr>
          </a:p>
        </p:txBody>
      </p:sp>
      <p:pic>
        <p:nvPicPr>
          <p:cNvPr id="5122" name="Picture 2" descr="C:\Users\ferencmezei\Pictures\ISIS-March 2014\IMG_0594.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376936" y="2708920"/>
            <a:ext cx="3240360" cy="2430270"/>
          </a:xfrm>
          <a:prstGeom prst="rect">
            <a:avLst/>
          </a:prstGeom>
          <a:noFill/>
          <a:extLst>
            <a:ext uri="{909E8E84-426E-40dd-AFC4-6F175D3DCCD1}">
              <a14:hiddenFill xmlns:a14="http://schemas.microsoft.com/office/drawing/2010/main">
                <a:solidFill>
                  <a:srgbClr val="FFFFFF"/>
                </a:solidFill>
              </a14:hiddenFill>
            </a:ext>
          </a:extLst>
        </p:spPr>
      </p:pic>
      <p:sp>
        <p:nvSpPr>
          <p:cNvPr id="12" name="Rectangle 11"/>
          <p:cNvSpPr/>
          <p:nvPr/>
        </p:nvSpPr>
        <p:spPr>
          <a:xfrm>
            <a:off x="4664968" y="5682635"/>
            <a:ext cx="144016" cy="77070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v-SE"/>
          </a:p>
        </p:txBody>
      </p:sp>
      <p:cxnSp>
        <p:nvCxnSpPr>
          <p:cNvPr id="14" name="Straight Arrow Connector 13"/>
          <p:cNvCxnSpPr/>
          <p:nvPr/>
        </p:nvCxnSpPr>
        <p:spPr>
          <a:xfrm>
            <a:off x="4880992" y="5733256"/>
            <a:ext cx="216024" cy="0"/>
          </a:xfrm>
          <a:prstGeom prst="straightConnector1">
            <a:avLst/>
          </a:prstGeom>
          <a:ln w="28575">
            <a:solidFill>
              <a:schemeClr val="tx1"/>
            </a:solidFill>
            <a:tailEnd type="arrow"/>
          </a:ln>
          <a:effectLst/>
        </p:spPr>
        <p:style>
          <a:lnRef idx="1">
            <a:schemeClr val="accent1"/>
          </a:lnRef>
          <a:fillRef idx="0">
            <a:schemeClr val="accent1"/>
          </a:fillRef>
          <a:effectRef idx="0">
            <a:schemeClr val="accent1"/>
          </a:effectRef>
          <a:fontRef idx="minor">
            <a:schemeClr val="tx1"/>
          </a:fontRef>
        </p:style>
      </p:cxnSp>
      <p:sp>
        <p:nvSpPr>
          <p:cNvPr id="16" name="Rectangle 15"/>
          <p:cNvSpPr/>
          <p:nvPr/>
        </p:nvSpPr>
        <p:spPr>
          <a:xfrm rot="16200000">
            <a:off x="6058431" y="5347906"/>
            <a:ext cx="144016" cy="770701"/>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v-SE"/>
          </a:p>
        </p:txBody>
      </p:sp>
      <p:cxnSp>
        <p:nvCxnSpPr>
          <p:cNvPr id="17" name="Straight Arrow Connector 16"/>
          <p:cNvCxnSpPr/>
          <p:nvPr/>
        </p:nvCxnSpPr>
        <p:spPr>
          <a:xfrm>
            <a:off x="6609184" y="5733256"/>
            <a:ext cx="216024" cy="0"/>
          </a:xfrm>
          <a:prstGeom prst="straightConnector1">
            <a:avLst/>
          </a:prstGeom>
          <a:ln w="28575">
            <a:solidFill>
              <a:schemeClr val="tx1"/>
            </a:solidFill>
            <a:tailEnd type="arrow"/>
          </a:ln>
          <a:effectLst/>
        </p:spPr>
        <p:style>
          <a:lnRef idx="1">
            <a:schemeClr val="accent1"/>
          </a:lnRef>
          <a:fillRef idx="0">
            <a:schemeClr val="accent1"/>
          </a:fillRef>
          <a:effectRef idx="0">
            <a:schemeClr val="accent1"/>
          </a:effectRef>
          <a:fontRef idx="minor">
            <a:schemeClr val="tx1"/>
          </a:fontRef>
        </p:style>
      </p:cxnSp>
      <p:sp>
        <p:nvSpPr>
          <p:cNvPr id="15" name="TextBox 14"/>
          <p:cNvSpPr txBox="1"/>
          <p:nvPr/>
        </p:nvSpPr>
        <p:spPr>
          <a:xfrm>
            <a:off x="7761312" y="3356992"/>
            <a:ext cx="2124299" cy="3139321"/>
          </a:xfrm>
          <a:prstGeom prst="rect">
            <a:avLst/>
          </a:prstGeom>
          <a:noFill/>
        </p:spPr>
        <p:txBody>
          <a:bodyPr wrap="none" rtlCol="0">
            <a:spAutoFit/>
          </a:bodyPr>
          <a:lstStyle/>
          <a:p>
            <a:r>
              <a:rPr lang="en-US" dirty="0" smtClean="0">
                <a:latin typeface="Arial" panose="020B0604020202020204" pitchFamily="34" charset="0"/>
                <a:cs typeface="Arial" panose="020B0604020202020204" pitchFamily="34" charset="0"/>
              </a:rPr>
              <a:t>Flat (3 cm x 8 cm)</a:t>
            </a:r>
          </a:p>
          <a:p>
            <a:r>
              <a:rPr lang="en-US" dirty="0" smtClean="0">
                <a:latin typeface="Arial" panose="020B0604020202020204" pitchFamily="34" charset="0"/>
                <a:cs typeface="Arial" panose="020B0604020202020204" pitchFamily="34" charset="0"/>
              </a:rPr>
              <a:t>beam extraction @</a:t>
            </a:r>
          </a:p>
          <a:p>
            <a:r>
              <a:rPr lang="en-US" dirty="0" smtClean="0">
                <a:latin typeface="Arial" panose="020B0604020202020204" pitchFamily="34" charset="0"/>
                <a:cs typeface="Arial" panose="020B0604020202020204" pitchFamily="34" charset="0"/>
              </a:rPr>
              <a:t>ISIS TS-2</a:t>
            </a:r>
          </a:p>
          <a:p>
            <a:endParaRPr lang="en-US" dirty="0">
              <a:latin typeface="Arial" panose="020B0604020202020204" pitchFamily="34" charset="0"/>
              <a:cs typeface="Arial" panose="020B0604020202020204" pitchFamily="34" charset="0"/>
            </a:endParaRPr>
          </a:p>
          <a:p>
            <a:endParaRPr lang="en-US" dirty="0" smtClean="0">
              <a:latin typeface="Arial" panose="020B0604020202020204" pitchFamily="34" charset="0"/>
              <a:cs typeface="Arial" panose="020B0604020202020204" pitchFamily="34" charset="0"/>
            </a:endParaRPr>
          </a:p>
          <a:p>
            <a:endParaRPr lang="en-US" dirty="0">
              <a:latin typeface="Arial" panose="020B0604020202020204" pitchFamily="34" charset="0"/>
              <a:cs typeface="Arial" panose="020B0604020202020204" pitchFamily="34" charset="0"/>
            </a:endParaRPr>
          </a:p>
          <a:p>
            <a:endParaRPr lang="en-US" dirty="0" smtClean="0">
              <a:latin typeface="Arial" panose="020B0604020202020204" pitchFamily="34" charset="0"/>
              <a:cs typeface="Arial" panose="020B0604020202020204" pitchFamily="34" charset="0"/>
            </a:endParaRPr>
          </a:p>
          <a:p>
            <a:endParaRPr lang="en-US" dirty="0" smtClean="0">
              <a:latin typeface="Arial" panose="020B0604020202020204" pitchFamily="34" charset="0"/>
              <a:cs typeface="Arial" panose="020B0604020202020204" pitchFamily="34" charset="0"/>
            </a:endParaRPr>
          </a:p>
          <a:p>
            <a:r>
              <a:rPr lang="en-US" dirty="0" smtClean="0">
                <a:latin typeface="Arial" panose="020B0604020202020204" pitchFamily="34" charset="0"/>
                <a:cs typeface="Arial" panose="020B0604020202020204" pitchFamily="34" charset="0"/>
              </a:rPr>
              <a:t>Flat moderators</a:t>
            </a:r>
          </a:p>
          <a:p>
            <a:r>
              <a:rPr lang="en-US" dirty="0" smtClean="0">
                <a:latin typeface="Arial" panose="020B0604020202020204" pitchFamily="34" charset="0"/>
                <a:cs typeface="Arial" panose="020B0604020202020204" pitchFamily="34" charset="0"/>
              </a:rPr>
              <a:t>are common:</a:t>
            </a:r>
            <a:endParaRPr lang="sv-SE" dirty="0" smtClean="0">
              <a:latin typeface="Arial" panose="020B0604020202020204" pitchFamily="34" charset="0"/>
              <a:cs typeface="Arial" panose="020B0604020202020204" pitchFamily="34" charset="0"/>
            </a:endParaRPr>
          </a:p>
          <a:p>
            <a:r>
              <a:rPr lang="en-US" dirty="0" smtClean="0">
                <a:latin typeface="Arial" panose="020B0604020202020204" pitchFamily="34" charset="0"/>
                <a:cs typeface="Arial" panose="020B0604020202020204" pitchFamily="34" charset="0"/>
              </a:rPr>
              <a:t>turned by 90</a:t>
            </a:r>
            <a:r>
              <a:rPr lang="en-US" dirty="0" smtClean="0">
                <a:latin typeface="Arial" panose="020B0604020202020204" pitchFamily="34" charset="0"/>
                <a:cs typeface="Arial" panose="020B0604020202020204" pitchFamily="34" charset="0"/>
                <a:sym typeface="Symbol"/>
              </a:rPr>
              <a:t></a:t>
            </a:r>
            <a:endParaRPr lang="en-US" dirty="0" smtClean="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511354837"/>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95300" y="44624"/>
            <a:ext cx="7734064" cy="1143000"/>
          </a:xfrm>
        </p:spPr>
        <p:txBody>
          <a:bodyPr lIns="85699" tIns="42850" rIns="85699" bIns="42850"/>
          <a:lstStyle/>
          <a:p>
            <a:r>
              <a:rPr lang="en-US" b="1" dirty="0" smtClean="0">
                <a:latin typeface="Arial" panose="020B0604020202020204" pitchFamily="34" charset="0"/>
                <a:cs typeface="Arial" panose="020B0604020202020204" pitchFamily="34" charset="0"/>
              </a:rPr>
              <a:t>Controls</a:t>
            </a:r>
            <a:endParaRPr lang="en-US" dirty="0"/>
          </a:p>
        </p:txBody>
      </p:sp>
      <p:sp>
        <p:nvSpPr>
          <p:cNvPr id="3" name="Content Placeholder 2"/>
          <p:cNvSpPr>
            <a:spLocks noGrp="1"/>
          </p:cNvSpPr>
          <p:nvPr>
            <p:ph idx="1"/>
          </p:nvPr>
        </p:nvSpPr>
        <p:spPr>
          <a:xfrm>
            <a:off x="488504" y="1556792"/>
            <a:ext cx="9073008" cy="4968552"/>
          </a:xfrm>
        </p:spPr>
        <p:txBody>
          <a:bodyPr lIns="85699" tIns="42850" rIns="85699" bIns="42850">
            <a:normAutofit/>
          </a:bodyPr>
          <a:lstStyle/>
          <a:p>
            <a:pPr marL="0" indent="0">
              <a:spcBef>
                <a:spcPts val="0"/>
              </a:spcBef>
              <a:buNone/>
            </a:pPr>
            <a:endParaRPr lang="en-US" sz="2400" dirty="0" smtClean="0">
              <a:latin typeface="Arial" panose="020B0604020202020204" pitchFamily="34" charset="0"/>
              <a:cs typeface="Arial" panose="020B0604020202020204" pitchFamily="34" charset="0"/>
            </a:endParaRPr>
          </a:p>
          <a:p>
            <a:pPr>
              <a:spcBef>
                <a:spcPts val="0"/>
              </a:spcBef>
              <a:buFontTx/>
              <a:buChar char="-"/>
            </a:pPr>
            <a:r>
              <a:rPr lang="en-US" sz="2400" dirty="0" smtClean="0">
                <a:latin typeface="Arial" panose="020B0604020202020204" pitchFamily="34" charset="0"/>
                <a:cs typeface="Arial" panose="020B0604020202020204" pitchFamily="34" charset="0"/>
              </a:rPr>
              <a:t>Reorganization: ICS new division since 2013</a:t>
            </a:r>
          </a:p>
          <a:p>
            <a:pPr>
              <a:spcBef>
                <a:spcPts val="0"/>
              </a:spcBef>
              <a:buFontTx/>
              <a:buChar char="-"/>
            </a:pPr>
            <a:endParaRPr lang="en-US" sz="2400" dirty="0">
              <a:latin typeface="Arial" panose="020B0604020202020204" pitchFamily="34" charset="0"/>
              <a:cs typeface="Arial" panose="020B0604020202020204" pitchFamily="34" charset="0"/>
              <a:sym typeface="Symbol"/>
            </a:endParaRPr>
          </a:p>
          <a:p>
            <a:pPr>
              <a:spcBef>
                <a:spcPts val="0"/>
              </a:spcBef>
              <a:buFontTx/>
              <a:buChar char="-"/>
            </a:pPr>
            <a:r>
              <a:rPr lang="en-US" sz="2400" dirty="0" smtClean="0">
                <a:latin typeface="Arial" panose="020B0604020202020204" pitchFamily="34" charset="0"/>
                <a:cs typeface="Arial" panose="020B0604020202020204" pitchFamily="34" charset="0"/>
                <a:sym typeface="Symbol"/>
              </a:rPr>
              <a:t>Structure developed / implemented</a:t>
            </a:r>
          </a:p>
          <a:p>
            <a:pPr marL="0" indent="0">
              <a:spcBef>
                <a:spcPts val="0"/>
              </a:spcBef>
              <a:buNone/>
            </a:pPr>
            <a:endParaRPr lang="en-US" sz="2400" dirty="0">
              <a:latin typeface="Arial" panose="020B0604020202020204" pitchFamily="34" charset="0"/>
              <a:cs typeface="Arial" panose="020B0604020202020204" pitchFamily="34" charset="0"/>
              <a:sym typeface="Symbol"/>
            </a:endParaRPr>
          </a:p>
          <a:p>
            <a:pPr>
              <a:spcBef>
                <a:spcPts val="0"/>
              </a:spcBef>
              <a:buFontTx/>
              <a:buChar char="-"/>
            </a:pPr>
            <a:r>
              <a:rPr lang="en-US" sz="2400" dirty="0" smtClean="0">
                <a:latin typeface="Arial" panose="020B0604020202020204" pitchFamily="34" charset="0"/>
                <a:cs typeface="Arial" panose="020B0604020202020204" pitchFamily="34" charset="0"/>
                <a:sym typeface="Symbol"/>
              </a:rPr>
              <a:t>In-kind potential increased</a:t>
            </a:r>
          </a:p>
          <a:p>
            <a:pPr>
              <a:spcBef>
                <a:spcPts val="0"/>
              </a:spcBef>
              <a:buFontTx/>
              <a:buChar char="-"/>
            </a:pPr>
            <a:endParaRPr lang="en-US" sz="2400" dirty="0">
              <a:latin typeface="Arial" panose="020B0604020202020204" pitchFamily="34" charset="0"/>
              <a:cs typeface="Arial" panose="020B0604020202020204" pitchFamily="34" charset="0"/>
              <a:sym typeface="Symbol"/>
            </a:endParaRPr>
          </a:p>
          <a:p>
            <a:pPr>
              <a:spcBef>
                <a:spcPts val="0"/>
              </a:spcBef>
              <a:buFontTx/>
              <a:buChar char="-"/>
            </a:pPr>
            <a:r>
              <a:rPr lang="en-US" sz="2400" dirty="0">
                <a:latin typeface="Arial" panose="020B0604020202020204" pitchFamily="34" charset="0"/>
                <a:cs typeface="Arial" panose="020B0604020202020204" pitchFamily="34" charset="0"/>
                <a:sym typeface="Symbol"/>
              </a:rPr>
              <a:t>Hiring key experts ongoing</a:t>
            </a:r>
          </a:p>
          <a:p>
            <a:pPr>
              <a:spcBef>
                <a:spcPts val="0"/>
              </a:spcBef>
              <a:buFontTx/>
              <a:buChar char="-"/>
            </a:pPr>
            <a:endParaRPr lang="en-US" sz="2400" dirty="0" smtClean="0">
              <a:latin typeface="Arial" panose="020B0604020202020204" pitchFamily="34" charset="0"/>
              <a:cs typeface="Arial" panose="020B0604020202020204" pitchFamily="34" charset="0"/>
              <a:sym typeface="Symbol"/>
            </a:endParaRPr>
          </a:p>
          <a:p>
            <a:pPr marL="0" indent="0">
              <a:spcBef>
                <a:spcPts val="0"/>
              </a:spcBef>
              <a:buNone/>
            </a:pPr>
            <a:endParaRPr lang="en-US" sz="2000" dirty="0" smtClean="0">
              <a:latin typeface="Arial" panose="020B0604020202020204" pitchFamily="34" charset="0"/>
              <a:cs typeface="Arial" panose="020B0604020202020204" pitchFamily="34" charset="0"/>
            </a:endParaRPr>
          </a:p>
          <a:p>
            <a:pPr marL="0" indent="0">
              <a:spcBef>
                <a:spcPts val="0"/>
              </a:spcBef>
              <a:buNone/>
            </a:pPr>
            <a:endParaRPr lang="en-US" sz="2400" dirty="0">
              <a:latin typeface="Arial" panose="020B0604020202020204" pitchFamily="34" charset="0"/>
              <a:cs typeface="Arial" panose="020B0604020202020204" pitchFamily="34" charset="0"/>
            </a:endParaRPr>
          </a:p>
          <a:p>
            <a:pPr marL="0" indent="0">
              <a:spcBef>
                <a:spcPts val="0"/>
              </a:spcBef>
              <a:buNone/>
            </a:pPr>
            <a:endParaRPr lang="en-US" sz="3200" dirty="0" smtClean="0">
              <a:solidFill>
                <a:schemeClr val="tx1"/>
              </a:solidFill>
              <a:latin typeface="Arial" panose="020B0604020202020204" pitchFamily="34" charset="0"/>
              <a:cs typeface="Arial" panose="020B0604020202020204" pitchFamily="34" charset="0"/>
            </a:endParaRPr>
          </a:p>
        </p:txBody>
      </p:sp>
      <p:sp>
        <p:nvSpPr>
          <p:cNvPr id="5" name="Slide Number Placeholder 4"/>
          <p:cNvSpPr>
            <a:spLocks noGrp="1"/>
          </p:cNvSpPr>
          <p:nvPr>
            <p:ph type="sldNum" sz="quarter" idx="12"/>
          </p:nvPr>
        </p:nvSpPr>
        <p:spPr>
          <a:xfrm>
            <a:off x="7294417" y="6336014"/>
            <a:ext cx="2311400" cy="365125"/>
          </a:xfrm>
        </p:spPr>
        <p:txBody>
          <a:bodyPr/>
          <a:lstStyle/>
          <a:p>
            <a:fld id="{038C62C7-F79B-CD4A-A5DF-5683BBEC4A65}" type="slidenum">
              <a:rPr lang="sv-SE" smtClean="0"/>
              <a:t>6</a:t>
            </a:fld>
            <a:endParaRPr lang="sv-SE"/>
          </a:p>
        </p:txBody>
      </p:sp>
    </p:spTree>
    <p:extLst>
      <p:ext uri="{BB962C8B-B14F-4D97-AF65-F5344CB8AC3E}">
        <p14:creationId xmlns:p14="http://schemas.microsoft.com/office/powerpoint/2010/main" val="2239914073"/>
      </p:ext>
    </p:extLst>
  </p:cSld>
  <p:clrMapOvr>
    <a:masterClrMapping/>
  </p:clrMapOvr>
  <p:timing>
    <p:tnLst>
      <p:par>
        <p:cTn xmlns:p14="http://schemas.microsoft.com/office/powerpoint/2010/mai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95300" y="44624"/>
            <a:ext cx="7734064" cy="1143000"/>
          </a:xfrm>
        </p:spPr>
        <p:txBody>
          <a:bodyPr lIns="85699" tIns="42850" rIns="85699" bIns="42850"/>
          <a:lstStyle/>
          <a:p>
            <a:r>
              <a:rPr lang="en-US" b="1" dirty="0" smtClean="0">
                <a:latin typeface="Arial" panose="020B0604020202020204" pitchFamily="34" charset="0"/>
                <a:cs typeface="Arial" panose="020B0604020202020204" pitchFamily="34" charset="0"/>
              </a:rPr>
              <a:t>Controls</a:t>
            </a:r>
            <a:endParaRPr lang="en-US" dirty="0"/>
          </a:p>
        </p:txBody>
      </p:sp>
      <p:sp>
        <p:nvSpPr>
          <p:cNvPr id="3" name="Content Placeholder 2"/>
          <p:cNvSpPr>
            <a:spLocks noGrp="1"/>
          </p:cNvSpPr>
          <p:nvPr>
            <p:ph idx="1"/>
          </p:nvPr>
        </p:nvSpPr>
        <p:spPr>
          <a:xfrm>
            <a:off x="488504" y="1556792"/>
            <a:ext cx="9073008" cy="4968552"/>
          </a:xfrm>
        </p:spPr>
        <p:txBody>
          <a:bodyPr lIns="85699" tIns="42850" rIns="85699" bIns="42850">
            <a:normAutofit/>
          </a:bodyPr>
          <a:lstStyle/>
          <a:p>
            <a:pPr marL="0" indent="0">
              <a:spcBef>
                <a:spcPts val="0"/>
              </a:spcBef>
              <a:buNone/>
            </a:pPr>
            <a:endParaRPr lang="en-US" sz="2400" dirty="0" smtClean="0">
              <a:latin typeface="Arial" panose="020B0604020202020204" pitchFamily="34" charset="0"/>
              <a:cs typeface="Arial" panose="020B0604020202020204" pitchFamily="34" charset="0"/>
            </a:endParaRPr>
          </a:p>
          <a:p>
            <a:pPr>
              <a:spcBef>
                <a:spcPts val="0"/>
              </a:spcBef>
              <a:buFontTx/>
              <a:buChar char="-"/>
            </a:pPr>
            <a:r>
              <a:rPr lang="en-US" sz="2400" dirty="0" smtClean="0">
                <a:latin typeface="Arial" panose="020B0604020202020204" pitchFamily="34" charset="0"/>
                <a:cs typeface="Arial" panose="020B0604020202020204" pitchFamily="34" charset="0"/>
              </a:rPr>
              <a:t>Reorganization: ICS new division since 2013</a:t>
            </a:r>
          </a:p>
          <a:p>
            <a:pPr>
              <a:spcBef>
                <a:spcPts val="0"/>
              </a:spcBef>
              <a:buFontTx/>
              <a:buChar char="-"/>
            </a:pPr>
            <a:endParaRPr lang="en-US" sz="2400" dirty="0">
              <a:latin typeface="Arial" panose="020B0604020202020204" pitchFamily="34" charset="0"/>
              <a:cs typeface="Arial" panose="020B0604020202020204" pitchFamily="34" charset="0"/>
              <a:sym typeface="Symbol"/>
            </a:endParaRPr>
          </a:p>
          <a:p>
            <a:pPr>
              <a:spcBef>
                <a:spcPts val="0"/>
              </a:spcBef>
              <a:buFontTx/>
              <a:buChar char="-"/>
            </a:pPr>
            <a:r>
              <a:rPr lang="en-US" sz="2400" dirty="0" smtClean="0">
                <a:latin typeface="Arial" panose="020B0604020202020204" pitchFamily="34" charset="0"/>
                <a:cs typeface="Arial" panose="020B0604020202020204" pitchFamily="34" charset="0"/>
                <a:sym typeface="Symbol"/>
              </a:rPr>
              <a:t>Structure developed / implemented</a:t>
            </a:r>
          </a:p>
          <a:p>
            <a:pPr marL="0" indent="0">
              <a:spcBef>
                <a:spcPts val="0"/>
              </a:spcBef>
              <a:buNone/>
            </a:pPr>
            <a:endParaRPr lang="en-US" sz="2400" dirty="0">
              <a:latin typeface="Arial" panose="020B0604020202020204" pitchFamily="34" charset="0"/>
              <a:cs typeface="Arial" panose="020B0604020202020204" pitchFamily="34" charset="0"/>
              <a:sym typeface="Symbol"/>
            </a:endParaRPr>
          </a:p>
          <a:p>
            <a:pPr>
              <a:spcBef>
                <a:spcPts val="0"/>
              </a:spcBef>
              <a:buFontTx/>
              <a:buChar char="-"/>
            </a:pPr>
            <a:r>
              <a:rPr lang="en-US" sz="2400" dirty="0" smtClean="0">
                <a:latin typeface="Arial" panose="020B0604020202020204" pitchFamily="34" charset="0"/>
                <a:cs typeface="Arial" panose="020B0604020202020204" pitchFamily="34" charset="0"/>
                <a:sym typeface="Symbol"/>
              </a:rPr>
              <a:t>In-kind potential increased</a:t>
            </a:r>
          </a:p>
          <a:p>
            <a:pPr>
              <a:spcBef>
                <a:spcPts val="0"/>
              </a:spcBef>
              <a:buFontTx/>
              <a:buChar char="-"/>
            </a:pPr>
            <a:endParaRPr lang="en-US" sz="2400" dirty="0">
              <a:latin typeface="Arial" panose="020B0604020202020204" pitchFamily="34" charset="0"/>
              <a:cs typeface="Arial" panose="020B0604020202020204" pitchFamily="34" charset="0"/>
              <a:sym typeface="Symbol"/>
            </a:endParaRPr>
          </a:p>
          <a:p>
            <a:pPr>
              <a:spcBef>
                <a:spcPts val="0"/>
              </a:spcBef>
              <a:buFontTx/>
              <a:buChar char="-"/>
            </a:pPr>
            <a:r>
              <a:rPr lang="en-US" sz="2400" dirty="0">
                <a:latin typeface="Arial" panose="020B0604020202020204" pitchFamily="34" charset="0"/>
                <a:cs typeface="Arial" panose="020B0604020202020204" pitchFamily="34" charset="0"/>
                <a:sym typeface="Symbol"/>
              </a:rPr>
              <a:t>Hiring key experts ongoing</a:t>
            </a:r>
          </a:p>
          <a:p>
            <a:pPr>
              <a:spcBef>
                <a:spcPts val="0"/>
              </a:spcBef>
              <a:buFontTx/>
              <a:buChar char="-"/>
            </a:pPr>
            <a:endParaRPr lang="en-US" sz="2400" dirty="0" smtClean="0">
              <a:latin typeface="Arial" panose="020B0604020202020204" pitchFamily="34" charset="0"/>
              <a:cs typeface="Arial" panose="020B0604020202020204" pitchFamily="34" charset="0"/>
              <a:sym typeface="Symbol"/>
            </a:endParaRPr>
          </a:p>
          <a:p>
            <a:pPr marL="0" indent="0">
              <a:spcBef>
                <a:spcPts val="0"/>
              </a:spcBef>
              <a:buNone/>
            </a:pPr>
            <a:endParaRPr lang="en-US" sz="2000" dirty="0" smtClean="0">
              <a:latin typeface="Arial" panose="020B0604020202020204" pitchFamily="34" charset="0"/>
              <a:cs typeface="Arial" panose="020B0604020202020204" pitchFamily="34" charset="0"/>
            </a:endParaRPr>
          </a:p>
          <a:p>
            <a:pPr marL="0" indent="0">
              <a:spcBef>
                <a:spcPts val="0"/>
              </a:spcBef>
              <a:buNone/>
            </a:pPr>
            <a:endParaRPr lang="en-US" sz="2400" dirty="0">
              <a:latin typeface="Arial" panose="020B0604020202020204" pitchFamily="34" charset="0"/>
              <a:cs typeface="Arial" panose="020B0604020202020204" pitchFamily="34" charset="0"/>
            </a:endParaRPr>
          </a:p>
          <a:p>
            <a:pPr marL="0" indent="0">
              <a:spcBef>
                <a:spcPts val="0"/>
              </a:spcBef>
              <a:buNone/>
            </a:pPr>
            <a:endParaRPr lang="en-US" sz="3200" dirty="0" smtClean="0">
              <a:solidFill>
                <a:schemeClr val="tx1"/>
              </a:solidFill>
              <a:latin typeface="Arial" panose="020B0604020202020204" pitchFamily="34" charset="0"/>
              <a:cs typeface="Arial" panose="020B0604020202020204" pitchFamily="34" charset="0"/>
            </a:endParaRPr>
          </a:p>
        </p:txBody>
      </p:sp>
      <p:sp>
        <p:nvSpPr>
          <p:cNvPr id="5" name="Slide Number Placeholder 4"/>
          <p:cNvSpPr>
            <a:spLocks noGrp="1"/>
          </p:cNvSpPr>
          <p:nvPr>
            <p:ph type="sldNum" sz="quarter" idx="12"/>
          </p:nvPr>
        </p:nvSpPr>
        <p:spPr>
          <a:xfrm>
            <a:off x="7294417" y="6336014"/>
            <a:ext cx="2311400" cy="365125"/>
          </a:xfrm>
        </p:spPr>
        <p:txBody>
          <a:bodyPr/>
          <a:lstStyle/>
          <a:p>
            <a:fld id="{038C62C7-F79B-CD4A-A5DF-5683BBEC4A65}" type="slidenum">
              <a:rPr lang="sv-SE" smtClean="0"/>
              <a:t>7</a:t>
            </a:fld>
            <a:endParaRPr lang="sv-SE"/>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241032" y="4206802"/>
            <a:ext cx="1944216" cy="2347142"/>
          </a:xfrm>
          <a:prstGeom prst="rect">
            <a:avLst/>
          </a:prstGeom>
        </p:spPr>
      </p:pic>
      <p:sp>
        <p:nvSpPr>
          <p:cNvPr id="6" name="TextBox 5"/>
          <p:cNvSpPr txBox="1"/>
          <p:nvPr/>
        </p:nvSpPr>
        <p:spPr>
          <a:xfrm>
            <a:off x="7401272" y="5325015"/>
            <a:ext cx="1800493" cy="1200329"/>
          </a:xfrm>
          <a:prstGeom prst="rect">
            <a:avLst/>
          </a:prstGeom>
          <a:noFill/>
        </p:spPr>
        <p:txBody>
          <a:bodyPr wrap="none" rtlCol="0">
            <a:spAutoFit/>
          </a:bodyPr>
          <a:lstStyle/>
          <a:p>
            <a:r>
              <a:rPr lang="en-US" dirty="0" smtClean="0">
                <a:latin typeface="Arial" panose="020B0604020202020204" pitchFamily="34" charset="0"/>
                <a:cs typeface="Arial" panose="020B0604020202020204" pitchFamily="34" charset="0"/>
              </a:rPr>
              <a:t>Hired expertise:</a:t>
            </a:r>
          </a:p>
          <a:p>
            <a:endParaRPr lang="en-US" dirty="0">
              <a:latin typeface="Arial" panose="020B0604020202020204" pitchFamily="34" charset="0"/>
              <a:cs typeface="Arial" panose="020B0604020202020204" pitchFamily="34" charset="0"/>
            </a:endParaRPr>
          </a:p>
          <a:p>
            <a:r>
              <a:rPr lang="en-US" dirty="0" smtClean="0">
                <a:latin typeface="Arial" panose="020B0604020202020204" pitchFamily="34" charset="0"/>
                <a:cs typeface="Arial" panose="020B0604020202020204" pitchFamily="34" charset="0"/>
              </a:rPr>
              <a:t>Monteverdi </a:t>
            </a:r>
            <a:r>
              <a:rPr lang="en-US" b="1" dirty="0" smtClean="0">
                <a:latin typeface="Arial" panose="020B0604020202020204" pitchFamily="34" charset="0"/>
                <a:cs typeface="Arial" panose="020B0604020202020204" pitchFamily="34" charset="0"/>
              </a:rPr>
              <a:t>and</a:t>
            </a:r>
          </a:p>
          <a:p>
            <a:r>
              <a:rPr lang="en-US" dirty="0" smtClean="0">
                <a:latin typeface="Arial" panose="020B0604020202020204" pitchFamily="34" charset="0"/>
                <a:cs typeface="Arial" panose="020B0604020202020204" pitchFamily="34" charset="0"/>
              </a:rPr>
              <a:t>Rubens</a:t>
            </a:r>
          </a:p>
        </p:txBody>
      </p:sp>
    </p:spTree>
    <p:extLst>
      <p:ext uri="{BB962C8B-B14F-4D97-AF65-F5344CB8AC3E}">
        <p14:creationId xmlns:p14="http://schemas.microsoft.com/office/powerpoint/2010/main" val="3526050669"/>
      </p:ext>
    </p:extLst>
  </p:cSld>
  <p:clrMapOvr>
    <a:masterClrMapping/>
  </p:clrMapOvr>
  <p:timing>
    <p:tnLst>
      <p:par>
        <p:cTn xmlns:p14="http://schemas.microsoft.com/office/powerpoint/2010/mai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95300" y="44624"/>
            <a:ext cx="7734064" cy="1143000"/>
          </a:xfrm>
        </p:spPr>
        <p:txBody>
          <a:bodyPr/>
          <a:lstStyle/>
          <a:p>
            <a:r>
              <a:rPr lang="en-US" dirty="0" smtClean="0"/>
              <a:t>Specific questions to TAC9</a:t>
            </a:r>
            <a:endParaRPr lang="en-US" dirty="0"/>
          </a:p>
        </p:txBody>
      </p:sp>
      <p:sp>
        <p:nvSpPr>
          <p:cNvPr id="4" name="Slide Number Placeholder 3"/>
          <p:cNvSpPr>
            <a:spLocks noGrp="1"/>
          </p:cNvSpPr>
          <p:nvPr>
            <p:ph type="sldNum" sz="quarter" idx="12"/>
          </p:nvPr>
        </p:nvSpPr>
        <p:spPr/>
        <p:txBody>
          <a:bodyPr/>
          <a:lstStyle/>
          <a:p>
            <a:fld id="{551115BC-487E-4422-894C-CB7CD3E79223}" type="slidenum">
              <a:rPr lang="sv-SE" smtClean="0"/>
              <a:t>8</a:t>
            </a:fld>
            <a:endParaRPr lang="sv-SE"/>
          </a:p>
        </p:txBody>
      </p:sp>
      <p:sp>
        <p:nvSpPr>
          <p:cNvPr id="5" name="Content Placeholder 4"/>
          <p:cNvSpPr>
            <a:spLocks noGrp="1"/>
          </p:cNvSpPr>
          <p:nvPr>
            <p:ph idx="1"/>
          </p:nvPr>
        </p:nvSpPr>
        <p:spPr>
          <a:xfrm>
            <a:off x="495300" y="1927373"/>
            <a:ext cx="8915400" cy="4525963"/>
          </a:xfrm>
        </p:spPr>
        <p:txBody>
          <a:bodyPr>
            <a:normAutofit fontScale="85000" lnSpcReduction="20000"/>
          </a:bodyPr>
          <a:lstStyle/>
          <a:p>
            <a:r>
              <a:rPr lang="en-US" dirty="0"/>
              <a:t>- Are the measures we have proposed to resolve the issues and review / implement the recommendations of the 1</a:t>
            </a:r>
            <a:r>
              <a:rPr lang="en-US" baseline="30000" dirty="0"/>
              <a:t>st</a:t>
            </a:r>
            <a:r>
              <a:rPr lang="en-US" dirty="0"/>
              <a:t> ESS Annual Review adequate and sufficient?</a:t>
            </a:r>
            <a:endParaRPr lang="sv-SE" dirty="0"/>
          </a:p>
          <a:p>
            <a:pPr marL="0" indent="0">
              <a:buNone/>
            </a:pPr>
            <a:r>
              <a:rPr lang="en-US" dirty="0"/>
              <a:t> </a:t>
            </a:r>
            <a:endParaRPr lang="sv-SE" dirty="0"/>
          </a:p>
          <a:p>
            <a:r>
              <a:rPr lang="en-US" dirty="0"/>
              <a:t>- Are the technical risks of the constructions plans for Accelerator, Target and Controls comfortably low enough of for safely achieving start of initial operation in 2019 on time, budget and performance?</a:t>
            </a:r>
            <a:endParaRPr lang="sv-SE" dirty="0"/>
          </a:p>
          <a:p>
            <a:pPr marL="0" indent="0">
              <a:buNone/>
            </a:pPr>
            <a:r>
              <a:rPr lang="en-US" dirty="0"/>
              <a:t> </a:t>
            </a:r>
            <a:endParaRPr lang="sv-SE" dirty="0"/>
          </a:p>
          <a:p>
            <a:r>
              <a:rPr lang="en-US" dirty="0"/>
              <a:t>- What intermediate early key milestones are required to be met on the way?</a:t>
            </a:r>
            <a:endParaRPr lang="sv-SE" dirty="0"/>
          </a:p>
          <a:p>
            <a:pPr marL="0" indent="0">
              <a:buNone/>
            </a:pPr>
            <a:endParaRPr lang="sv-SE" dirty="0"/>
          </a:p>
          <a:p>
            <a:r>
              <a:rPr lang="en-US" dirty="0"/>
              <a:t>- Is there a need to identify / study additional back-up options for securing timely start of initial operations</a:t>
            </a:r>
            <a:r>
              <a:rPr lang="en-US" dirty="0" smtClean="0"/>
              <a:t>?</a:t>
            </a:r>
            <a:r>
              <a:rPr lang="en-US" dirty="0"/>
              <a:t> </a:t>
            </a:r>
            <a:endParaRPr lang="sv-SE" dirty="0"/>
          </a:p>
          <a:p>
            <a:pPr marL="0" indent="0">
              <a:buNone/>
            </a:pPr>
            <a:endParaRPr lang="sv-SE" dirty="0"/>
          </a:p>
        </p:txBody>
      </p:sp>
    </p:spTree>
    <p:extLst>
      <p:ext uri="{BB962C8B-B14F-4D97-AF65-F5344CB8AC3E}">
        <p14:creationId xmlns:p14="http://schemas.microsoft.com/office/powerpoint/2010/main" val="1301541094"/>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ESS Core Powerpoint">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ESS Core Powerpoint.pptx</Template>
  <TotalTime>8891</TotalTime>
  <Words>236</Words>
  <Application>Microsoft Macintosh PowerPoint</Application>
  <PresentationFormat>A4 Paper (210x297 mm)</PresentationFormat>
  <Paragraphs>101</Paragraphs>
  <Slides>8</Slides>
  <Notes>0</Notes>
  <HiddenSlides>0</HiddenSlides>
  <MMClips>0</MMClips>
  <ScaleCrop>false</ScaleCrop>
  <HeadingPairs>
    <vt:vector size="4" baseType="variant">
      <vt:variant>
        <vt:lpstr>Theme</vt:lpstr>
      </vt:variant>
      <vt:variant>
        <vt:i4>1</vt:i4>
      </vt:variant>
      <vt:variant>
        <vt:lpstr>Slide Titles</vt:lpstr>
      </vt:variant>
      <vt:variant>
        <vt:i4>8</vt:i4>
      </vt:variant>
    </vt:vector>
  </HeadingPairs>
  <TitlesOfParts>
    <vt:vector size="9" baseType="lpstr">
      <vt:lpstr>ESS Core Powerpoint</vt:lpstr>
      <vt:lpstr>PowerPoint Presentation</vt:lpstr>
      <vt:lpstr>TAC9 </vt:lpstr>
      <vt:lpstr>Accelerator </vt:lpstr>
      <vt:lpstr>Target </vt:lpstr>
      <vt:lpstr>Target </vt:lpstr>
      <vt:lpstr>Controls</vt:lpstr>
      <vt:lpstr>Controls</vt:lpstr>
      <vt:lpstr>Specific questions to TAC9</vt:lpstr>
    </vt:vector>
  </TitlesOfParts>
  <Company>ESS</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Heléne Björkman</dc:creator>
  <cp:lastModifiedBy>Malin Lindberg</cp:lastModifiedBy>
  <cp:revision>208</cp:revision>
  <cp:lastPrinted>2014-03-24T16:07:10Z</cp:lastPrinted>
  <dcterms:created xsi:type="dcterms:W3CDTF">2013-10-29T16:05:10Z</dcterms:created>
  <dcterms:modified xsi:type="dcterms:W3CDTF">2014-04-02T06:30:37Z</dcterms:modified>
</cp:coreProperties>
</file>