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rels" ContentType="application/vnd.openxmlformats-package.relationships+xml"/>
  <Default Extension="emf" ContentType="image/x-emf"/>
  <Default Extension="xlsx" ContentType="application/vnd.openxmlformats-officedocument.spreadsheetml.sheet"/>
  <Default Extension="vml" ContentType="application/vnd.openxmlformats-officedocument.vmlDrawing"/>
  <Default Extension="wdp" ContentType="image/vnd.ms-photo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charts/chart1.xml" ContentType="application/vnd.openxmlformats-officedocument.drawingml.chart+xml"/>
  <Override PartName="/ppt/theme/themeOverride1.xml" ContentType="application/vnd.openxmlformats-officedocument.themeOverride+xml"/>
  <Override PartName="/ppt/embeddings/oleObject1.bin" ContentType="application/vnd.openxmlformats-officedocument.oleObject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core-properties" Target="docProps/core.xml"/><Relationship Id="rId3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22"/>
  </p:notesMasterIdLst>
  <p:sldIdLst>
    <p:sldId id="261" r:id="rId2"/>
    <p:sldId id="262" r:id="rId3"/>
    <p:sldId id="355" r:id="rId4"/>
    <p:sldId id="357" r:id="rId5"/>
    <p:sldId id="326" r:id="rId6"/>
    <p:sldId id="370" r:id="rId7"/>
    <p:sldId id="361" r:id="rId8"/>
    <p:sldId id="354" r:id="rId9"/>
    <p:sldId id="362" r:id="rId10"/>
    <p:sldId id="374" r:id="rId11"/>
    <p:sldId id="373" r:id="rId12"/>
    <p:sldId id="375" r:id="rId13"/>
    <p:sldId id="363" r:id="rId14"/>
    <p:sldId id="359" r:id="rId15"/>
    <p:sldId id="364" r:id="rId16"/>
    <p:sldId id="377" r:id="rId17"/>
    <p:sldId id="378" r:id="rId18"/>
    <p:sldId id="372" r:id="rId19"/>
    <p:sldId id="368" r:id="rId20"/>
    <p:sldId id="280" r:id="rId21"/>
  </p:sldIdLst>
  <p:sldSz cx="9906000" cy="6858000" type="A4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clrMru>
    <a:srgbClr val="0094C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455" autoAdjust="0"/>
    <p:restoredTop sz="94676" autoAdjust="0"/>
  </p:normalViewPr>
  <p:slideViewPr>
    <p:cSldViewPr>
      <p:cViewPr>
        <p:scale>
          <a:sx n="99" d="100"/>
          <a:sy n="99" d="100"/>
        </p:scale>
        <p:origin x="-80" y="-104"/>
      </p:cViewPr>
      <p:guideLst>
        <p:guide orient="horz" pos="2160"/>
        <p:guide pos="312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notesMaster" Target="notesMasters/notesMaster1.xml"/><Relationship Id="rId23" Type="http://schemas.openxmlformats.org/officeDocument/2006/relationships/printerSettings" Target="printerSettings/printerSettings1.bin"/><Relationship Id="rId24" Type="http://schemas.openxmlformats.org/officeDocument/2006/relationships/presProps" Target="presProps.xml"/><Relationship Id="rId25" Type="http://schemas.openxmlformats.org/officeDocument/2006/relationships/viewProps" Target="viewProps.xml"/><Relationship Id="rId26" Type="http://schemas.openxmlformats.org/officeDocument/2006/relationships/theme" Target="theme/theme1.xml"/><Relationship Id="rId27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themeOverride" Target="../theme/themeOverride1.xml"/><Relationship Id="rId2" Type="http://schemas.openxmlformats.org/officeDocument/2006/relationships/oleObject" Target="Macintosh%20HD:Users:johnhaines:Library:Caches:TemporaryItems:Outlook%20Temp:Target%20Top%20Level%20Graphs%5b2%5d.xlsx" TargetMode="Externa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18"/>
    </mc:Choice>
    <mc:Fallback>
      <c:style val="18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plotArea>
      <c:layout>
        <c:manualLayout>
          <c:layoutTarget val="inner"/>
          <c:xMode val="edge"/>
          <c:yMode val="edge"/>
          <c:x val="0.136348414484603"/>
          <c:y val="0.0493780531494477"/>
          <c:w val="0.823181928922305"/>
          <c:h val="0.871634121559832"/>
        </c:manualLayout>
      </c:layout>
      <c:barChart>
        <c:barDir val="col"/>
        <c:grouping val="stacked"/>
        <c:varyColors val="0"/>
        <c:ser>
          <c:idx val="0"/>
          <c:order val="0"/>
          <c:tx>
            <c:strRef>
              <c:f>'DATA INPUT'!$F$2</c:f>
              <c:strCache>
                <c:ptCount val="1"/>
                <c:pt idx="0">
                  <c:v>Target</c:v>
                </c:pt>
              </c:strCache>
            </c:strRef>
          </c:tx>
          <c:invertIfNegative val="0"/>
          <c:dLbls>
            <c:dLbl>
              <c:idx val="0"/>
              <c:layout>
                <c:manualLayout>
                  <c:x val="0.0022062770552111"/>
                  <c:y val="-0.285183648191488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1"/>
              <c:layout>
                <c:manualLayout>
                  <c:x val="0.00147278263507001"/>
                  <c:y val="-0.426316764614749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2"/>
              <c:layout>
                <c:manualLayout>
                  <c:x val="-1.44844869696107E-7"/>
                  <c:y val="-0.250182202080258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3"/>
              <c:layout>
                <c:manualLayout>
                  <c:x val="0.0"/>
                  <c:y val="-0.20570009835143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4"/>
              <c:layout>
                <c:manualLayout>
                  <c:x val="-0.00147278263507001"/>
                  <c:y val="-0.285183648191488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5"/>
              <c:layout>
                <c:manualLayout>
                  <c:x val="-0.00441834790521004"/>
                  <c:y val="-0.14365240484925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10"/>
              <c:delete val="1"/>
            </c:dLbl>
            <c:dLbl>
              <c:idx val="11"/>
              <c:delete val="1"/>
            </c:dLbl>
            <c:dLbl>
              <c:idx val="12"/>
              <c:delete val="1"/>
            </c:dLbl>
            <c:dLbl>
              <c:idx val="13"/>
              <c:delete val="1"/>
            </c:dLbl>
            <c:dLbl>
              <c:idx val="14"/>
              <c:delete val="1"/>
            </c:dLbl>
            <c:spPr>
              <a:solidFill>
                <a:schemeClr val="bg1"/>
              </a:solidFill>
            </c:spPr>
            <c:txPr>
              <a:bodyPr/>
              <a:lstStyle/>
              <a:p>
                <a:pPr>
                  <a:defRPr sz="1600"/>
                </a:pPr>
                <a:endParaRPr lang="en-US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numRef>
              <c:f>'DATA INPUT'!$D$63:$I$63</c:f>
              <c:numCache>
                <c:formatCode>General</c:formatCode>
                <c:ptCount val="6"/>
                <c:pt idx="0">
                  <c:v>2014.0</c:v>
                </c:pt>
                <c:pt idx="1">
                  <c:v>2015.0</c:v>
                </c:pt>
                <c:pt idx="2">
                  <c:v>2016.0</c:v>
                </c:pt>
                <c:pt idx="3">
                  <c:v>2017.0</c:v>
                </c:pt>
                <c:pt idx="4">
                  <c:v>2018.0</c:v>
                </c:pt>
                <c:pt idx="5">
                  <c:v>2019.0</c:v>
                </c:pt>
              </c:numCache>
            </c:numRef>
          </c:cat>
          <c:val>
            <c:numRef>
              <c:f>'DATA INPUT'!$D$69:$I$69</c:f>
              <c:numCache>
                <c:formatCode>#,##0</c:formatCode>
                <c:ptCount val="6"/>
                <c:pt idx="0">
                  <c:v>57.20595</c:v>
                </c:pt>
                <c:pt idx="1">
                  <c:v>90.94643333333334</c:v>
                </c:pt>
                <c:pt idx="2">
                  <c:v>49.4699611111111</c:v>
                </c:pt>
                <c:pt idx="3">
                  <c:v>39.85341111111109</c:v>
                </c:pt>
                <c:pt idx="4">
                  <c:v>57.95086111111072</c:v>
                </c:pt>
                <c:pt idx="5">
                  <c:v>24.26359999999998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overlap val="100"/>
        <c:axId val="-2013658456"/>
        <c:axId val="1809263848"/>
      </c:barChart>
      <c:catAx>
        <c:axId val="-2013658456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nextTo"/>
        <c:txPr>
          <a:bodyPr/>
          <a:lstStyle/>
          <a:p>
            <a:pPr>
              <a:defRPr sz="1600"/>
            </a:pPr>
            <a:endParaRPr lang="en-US"/>
          </a:p>
        </c:txPr>
        <c:crossAx val="1809263848"/>
        <c:crosses val="autoZero"/>
        <c:auto val="1"/>
        <c:lblAlgn val="ctr"/>
        <c:lblOffset val="100"/>
        <c:noMultiLvlLbl val="0"/>
      </c:catAx>
      <c:valAx>
        <c:axId val="1809263848"/>
        <c:scaling>
          <c:orientation val="minMax"/>
        </c:scaling>
        <c:delete val="0"/>
        <c:axPos val="l"/>
        <c:majorGridlines/>
        <c:title>
          <c:tx>
            <c:rich>
              <a:bodyPr rot="0" vert="horz"/>
              <a:lstStyle/>
              <a:p>
                <a:pPr>
                  <a:defRPr sz="1800"/>
                </a:pPr>
                <a:r>
                  <a:rPr lang="en-US" sz="1800"/>
                  <a:t>FTE</a:t>
                </a:r>
              </a:p>
            </c:rich>
          </c:tx>
          <c:layout>
            <c:manualLayout>
              <c:xMode val="edge"/>
              <c:yMode val="edge"/>
              <c:x val="0.00432529074377084"/>
              <c:y val="0.344770175433724"/>
            </c:manualLayout>
          </c:layout>
          <c:overlay val="0"/>
        </c:title>
        <c:numFmt formatCode="#,##0" sourceLinked="1"/>
        <c:majorTickMark val="out"/>
        <c:minorTickMark val="none"/>
        <c:tickLblPos val="nextTo"/>
        <c:txPr>
          <a:bodyPr/>
          <a:lstStyle/>
          <a:p>
            <a:pPr>
              <a:defRPr sz="1600"/>
            </a:pPr>
            <a:endParaRPr lang="en-US"/>
          </a:p>
        </c:txPr>
        <c:crossAx val="-2013658456"/>
        <c:crosses val="autoZero"/>
        <c:crossBetween val="between"/>
      </c:valAx>
    </c:plotArea>
    <c:plotVisOnly val="1"/>
    <c:dispBlanksAs val="gap"/>
    <c:showDLblsOverMax val="0"/>
  </c:chart>
  <c:externalData r:id="rId2">
    <c:autoUpdate val="0"/>
  </c:externalData>
</c:chartSpace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B3365DB9-E59E-E747-9A09-B323E8558F10}" type="doc">
      <dgm:prSet loTypeId="urn:microsoft.com/office/officeart/2005/8/layout/orgChart1" loCatId="" qsTypeId="urn:microsoft.com/office/officeart/2005/8/quickstyle/simple2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8388AF10-DE7C-F644-91CF-76E930E344F9}">
      <dgm:prSet phldrT="[Text]" custT="1"/>
      <dgm:spPr/>
      <dgm:t>
        <a:bodyPr/>
        <a:lstStyle/>
        <a:p>
          <a:pPr>
            <a:spcAft>
              <a:spcPts val="0"/>
            </a:spcAft>
          </a:pPr>
          <a:r>
            <a:rPr lang="en-US" sz="1200" b="1" dirty="0"/>
            <a:t>TARGET DIVISION</a:t>
          </a:r>
          <a:r>
            <a:rPr lang="en-US" sz="1200" dirty="0"/>
            <a:t/>
          </a:r>
          <a:br>
            <a:rPr lang="en-US" sz="1200" dirty="0"/>
          </a:br>
          <a:endParaRPr lang="en-US" sz="1200" dirty="0"/>
        </a:p>
        <a:p>
          <a:pPr>
            <a:spcAft>
              <a:spcPts val="0"/>
            </a:spcAft>
          </a:pPr>
          <a:r>
            <a:rPr lang="en-US" sz="1200" dirty="0"/>
            <a:t>John Haines</a:t>
          </a:r>
        </a:p>
        <a:p>
          <a:pPr>
            <a:spcAft>
              <a:spcPts val="0"/>
            </a:spcAft>
          </a:pPr>
          <a:r>
            <a:rPr lang="en-US" sz="1200" dirty="0"/>
            <a:t>Head of Division</a:t>
          </a:r>
        </a:p>
        <a:p>
          <a:pPr>
            <a:spcAft>
              <a:spcPts val="0"/>
            </a:spcAft>
          </a:pPr>
          <a:endParaRPr lang="en-US" sz="1200" dirty="0" smtClean="0"/>
        </a:p>
        <a:p>
          <a:pPr>
            <a:spcAft>
              <a:spcPts val="0"/>
            </a:spcAft>
          </a:pPr>
          <a:r>
            <a:rPr lang="en-US" sz="1200" dirty="0" smtClean="0"/>
            <a:t>Eric </a:t>
          </a:r>
          <a:r>
            <a:rPr lang="en-US" sz="1200" dirty="0"/>
            <a:t>Pitcher</a:t>
          </a:r>
        </a:p>
        <a:p>
          <a:pPr>
            <a:spcAft>
              <a:spcPts val="0"/>
            </a:spcAft>
          </a:pPr>
          <a:r>
            <a:rPr lang="en-US" sz="1200" dirty="0"/>
            <a:t>Deputy Head of Division</a:t>
          </a:r>
        </a:p>
        <a:p>
          <a:pPr>
            <a:spcAft>
              <a:spcPts val="0"/>
            </a:spcAft>
          </a:pPr>
          <a:endParaRPr lang="en-US" sz="1200" dirty="0" smtClean="0"/>
        </a:p>
        <a:p>
          <a:pPr>
            <a:spcAft>
              <a:spcPts val="0"/>
            </a:spcAft>
          </a:pPr>
          <a:r>
            <a:rPr lang="en-US" sz="1200" dirty="0" smtClean="0"/>
            <a:t>François </a:t>
          </a:r>
          <a:r>
            <a:rPr lang="en-US" sz="1200" dirty="0" err="1" smtClean="0"/>
            <a:t>Plewinski</a:t>
          </a:r>
          <a:endParaRPr lang="en-US" sz="1200" dirty="0" smtClean="0"/>
        </a:p>
        <a:p>
          <a:pPr>
            <a:spcAft>
              <a:spcPts val="0"/>
            </a:spcAft>
          </a:pPr>
          <a:r>
            <a:rPr lang="en-US" sz="1200" dirty="0" smtClean="0"/>
            <a:t>System Engineer</a:t>
          </a:r>
          <a:endParaRPr lang="en-US" sz="1200" dirty="0"/>
        </a:p>
        <a:p>
          <a:pPr>
            <a:spcAft>
              <a:spcPts val="0"/>
            </a:spcAft>
          </a:pPr>
          <a:endParaRPr lang="en-US" sz="1200" dirty="0"/>
        </a:p>
        <a:p>
          <a:pPr>
            <a:spcAft>
              <a:spcPts val="0"/>
            </a:spcAft>
          </a:pPr>
          <a:r>
            <a:rPr lang="en-US" sz="1200" dirty="0"/>
            <a:t>Carina </a:t>
          </a:r>
          <a:r>
            <a:rPr lang="en-US" sz="1200" dirty="0" err="1"/>
            <a:t>Blixt</a:t>
          </a:r>
          <a:endParaRPr lang="en-US" sz="1200" dirty="0"/>
        </a:p>
        <a:p>
          <a:pPr>
            <a:spcAft>
              <a:spcPts val="0"/>
            </a:spcAft>
          </a:pPr>
          <a:r>
            <a:rPr lang="en-US" sz="1200" dirty="0"/>
            <a:t>Team Assistant</a:t>
          </a:r>
        </a:p>
      </dgm:t>
    </dgm:pt>
    <dgm:pt modelId="{0E75F6F1-1D7B-3C48-880E-ADD04FB76A07}" type="parTrans" cxnId="{43FC1B39-3DB1-1940-9736-E46359EA6365}">
      <dgm:prSet/>
      <dgm:spPr/>
      <dgm:t>
        <a:bodyPr/>
        <a:lstStyle/>
        <a:p>
          <a:endParaRPr lang="en-US"/>
        </a:p>
      </dgm:t>
    </dgm:pt>
    <dgm:pt modelId="{8EF161A9-2703-B847-B6D9-9667798650F2}" type="sibTrans" cxnId="{43FC1B39-3DB1-1940-9736-E46359EA6365}">
      <dgm:prSet/>
      <dgm:spPr/>
      <dgm:t>
        <a:bodyPr/>
        <a:lstStyle/>
        <a:p>
          <a:endParaRPr lang="en-US"/>
        </a:p>
      </dgm:t>
    </dgm:pt>
    <dgm:pt modelId="{FC19E7DE-9763-C649-A213-D3AA22522A39}">
      <dgm:prSet phldrT="[Text]" custT="1"/>
      <dgm:spPr/>
      <dgm:t>
        <a:bodyPr/>
        <a:lstStyle/>
        <a:p>
          <a:pPr>
            <a:spcAft>
              <a:spcPts val="0"/>
            </a:spcAft>
          </a:pPr>
          <a:r>
            <a:rPr lang="en-US" sz="1200" b="1" dirty="0"/>
            <a:t>Target Controls Group</a:t>
          </a:r>
          <a:br>
            <a:rPr lang="en-US" sz="1200" b="1" dirty="0"/>
          </a:br>
          <a:r>
            <a:rPr lang="en-US" sz="1200" dirty="0"/>
            <a:t/>
          </a:r>
          <a:br>
            <a:rPr lang="en-US" sz="1200" dirty="0"/>
          </a:br>
          <a:r>
            <a:rPr lang="en-US" sz="1200" dirty="0"/>
            <a:t>Linda Coney (GL)</a:t>
          </a:r>
          <a:br>
            <a:rPr lang="en-US" sz="1200" dirty="0"/>
          </a:br>
          <a:r>
            <a:rPr lang="en-US" sz="1200" dirty="0" err="1"/>
            <a:t>Atefeh</a:t>
          </a:r>
          <a:r>
            <a:rPr lang="en-US" sz="1200" dirty="0"/>
            <a:t> </a:t>
          </a:r>
          <a:r>
            <a:rPr lang="en-US" sz="1200" dirty="0" err="1"/>
            <a:t>Adeghzadeh</a:t>
          </a:r>
          <a:endParaRPr lang="en-US" sz="1200" dirty="0"/>
        </a:p>
      </dgm:t>
    </dgm:pt>
    <dgm:pt modelId="{F24E08FF-F7EC-C340-BC4B-3DF5B1C2D825}" type="parTrans" cxnId="{3A67B1E4-EB16-224C-B2D9-A0878C3A30F3}">
      <dgm:prSet/>
      <dgm:spPr/>
      <dgm:t>
        <a:bodyPr/>
        <a:lstStyle/>
        <a:p>
          <a:endParaRPr lang="en-US" sz="1200"/>
        </a:p>
      </dgm:t>
    </dgm:pt>
    <dgm:pt modelId="{118BC3AE-D092-854C-B6F4-72FFF5765989}" type="sibTrans" cxnId="{3A67B1E4-EB16-224C-B2D9-A0878C3A30F3}">
      <dgm:prSet/>
      <dgm:spPr/>
      <dgm:t>
        <a:bodyPr/>
        <a:lstStyle/>
        <a:p>
          <a:endParaRPr lang="en-US"/>
        </a:p>
      </dgm:t>
    </dgm:pt>
    <dgm:pt modelId="{A0ACA6E4-2272-A143-AACA-826310BD0DE4}">
      <dgm:prSet phldrT="[Text]" custT="1"/>
      <dgm:spPr/>
      <dgm:t>
        <a:bodyPr/>
        <a:lstStyle/>
        <a:p>
          <a:pPr marL="0" marR="0" indent="0" defTabSz="914400" eaLnBrk="1" fontAlgn="auto" latinLnBrk="0" hangingPunct="1">
            <a:lnSpc>
              <a:spcPct val="100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en-US" sz="1200" b="1" dirty="0"/>
            <a:t>Monolith &amp; Handling Group</a:t>
          </a:r>
          <a:r>
            <a:rPr lang="en-US" sz="1200" dirty="0"/>
            <a:t/>
          </a:r>
          <a:br>
            <a:rPr lang="en-US" sz="1200" dirty="0"/>
          </a:br>
          <a:r>
            <a:rPr lang="en-US" sz="1200" dirty="0"/>
            <a:t/>
          </a:r>
          <a:br>
            <a:rPr lang="en-US" sz="1200" dirty="0"/>
          </a:br>
          <a:r>
            <a:rPr lang="en-US" sz="1200" dirty="0" err="1"/>
            <a:t>Rikard</a:t>
          </a:r>
          <a:r>
            <a:rPr lang="en-US" sz="1200" dirty="0"/>
            <a:t> </a:t>
          </a:r>
          <a:r>
            <a:rPr lang="en-US" sz="1200" dirty="0" err="1"/>
            <a:t>Linander</a:t>
          </a:r>
          <a:r>
            <a:rPr lang="en-US" sz="1200" dirty="0"/>
            <a:t> (GL)</a:t>
          </a:r>
          <a:br>
            <a:rPr lang="en-US" sz="1200" dirty="0"/>
          </a:br>
          <a:r>
            <a:rPr lang="en-US" sz="1200" dirty="0"/>
            <a:t>Magnus </a:t>
          </a:r>
          <a:r>
            <a:rPr lang="en-US" sz="1200" dirty="0" err="1"/>
            <a:t>Göhran</a:t>
          </a:r>
          <a:r>
            <a:rPr lang="en-US" sz="1200" dirty="0"/>
            <a:t/>
          </a:r>
          <a:br>
            <a:rPr lang="en-US" sz="1200" dirty="0"/>
          </a:br>
          <a:r>
            <a:rPr lang="en-US" sz="1200" dirty="0" smtClean="0"/>
            <a:t>Daniel </a:t>
          </a:r>
          <a:r>
            <a:rPr lang="en-US" sz="1200" dirty="0" err="1" smtClean="0"/>
            <a:t>Lyngh</a:t>
          </a:r>
          <a:r>
            <a:rPr lang="en-US" sz="1200" dirty="0" smtClean="0"/>
            <a:t/>
          </a:r>
          <a:br>
            <a:rPr lang="en-US" sz="1200" dirty="0" smtClean="0"/>
          </a:br>
          <a:r>
            <a:rPr lang="en-US" sz="1200" dirty="0" smtClean="0"/>
            <a:t>Ulf </a:t>
          </a:r>
          <a:r>
            <a:rPr lang="en-US" sz="1200" dirty="0" err="1" smtClean="0"/>
            <a:t>Odén</a:t>
          </a:r>
          <a:endParaRPr lang="en-US" sz="1200" dirty="0" smtClean="0"/>
        </a:p>
        <a:p>
          <a:pPr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dirty="0" smtClean="0"/>
            <a:t>Pascal </a:t>
          </a:r>
          <a:r>
            <a:rPr lang="en-US" sz="1200" dirty="0" err="1"/>
            <a:t>Sabbagh</a:t>
          </a:r>
          <a:r>
            <a:rPr lang="en-US" sz="1200" dirty="0"/>
            <a:t/>
          </a:r>
          <a:br>
            <a:rPr lang="en-US" sz="1200" dirty="0"/>
          </a:br>
          <a:r>
            <a:rPr lang="en-US" sz="1200" dirty="0" smtClean="0"/>
            <a:t>Cyril </a:t>
          </a:r>
          <a:r>
            <a:rPr lang="en-US" sz="1200" dirty="0" err="1"/>
            <a:t>Kharoua</a:t>
          </a:r>
          <a:r>
            <a:rPr lang="en-US" sz="1200" dirty="0"/>
            <a:t> (C)</a:t>
          </a:r>
          <a:br>
            <a:rPr lang="en-US" sz="1200" dirty="0"/>
          </a:br>
          <a:r>
            <a:rPr lang="en-US" sz="1200" dirty="0" err="1"/>
            <a:t>Naja</a:t>
          </a:r>
          <a:r>
            <a:rPr lang="en-US" sz="1200" dirty="0"/>
            <a:t> de la </a:t>
          </a:r>
          <a:r>
            <a:rPr lang="en-US" sz="1200" dirty="0" err="1"/>
            <a:t>Cour</a:t>
          </a:r>
          <a:r>
            <a:rPr lang="en-US" sz="1200" dirty="0"/>
            <a:t> (C)</a:t>
          </a:r>
          <a:br>
            <a:rPr lang="en-US" sz="1200" dirty="0"/>
          </a:br>
          <a:r>
            <a:rPr lang="en-US" sz="1200" dirty="0"/>
            <a:t>Anders Olsson (C)</a:t>
          </a:r>
          <a:br>
            <a:rPr lang="en-US" sz="1200" dirty="0"/>
          </a:br>
          <a:r>
            <a:rPr lang="en-US" sz="1200" dirty="0" err="1"/>
            <a:t>Björn</a:t>
          </a:r>
          <a:r>
            <a:rPr lang="en-US" sz="1200" dirty="0"/>
            <a:t> </a:t>
          </a:r>
          <a:r>
            <a:rPr lang="en-US" sz="1200" dirty="0" err="1"/>
            <a:t>Persson</a:t>
          </a:r>
          <a:r>
            <a:rPr lang="en-US" sz="1200" dirty="0"/>
            <a:t> (C)</a:t>
          </a:r>
          <a:br>
            <a:rPr lang="en-US" sz="1200" dirty="0"/>
          </a:br>
          <a:r>
            <a:rPr lang="en-US" sz="1200" dirty="0"/>
            <a:t>Mikael </a:t>
          </a:r>
          <a:r>
            <a:rPr lang="en-US" sz="1200" dirty="0" err="1"/>
            <a:t>Möller</a:t>
          </a:r>
          <a:r>
            <a:rPr lang="en-US" sz="1200" dirty="0"/>
            <a:t> (C)</a:t>
          </a:r>
          <a:br>
            <a:rPr lang="en-US" sz="1200" dirty="0"/>
          </a:br>
          <a:r>
            <a:rPr lang="en-US" sz="1200" dirty="0" err="1"/>
            <a:t>Reinhard</a:t>
          </a:r>
          <a:r>
            <a:rPr lang="en-US" sz="1200" dirty="0"/>
            <a:t> Blum (C)</a:t>
          </a:r>
          <a:br>
            <a:rPr lang="en-US" sz="1200" dirty="0"/>
          </a:br>
          <a:r>
            <a:rPr lang="en-US" sz="1200" dirty="0"/>
            <a:t>Markus </a:t>
          </a:r>
          <a:r>
            <a:rPr lang="en-US" sz="1200" dirty="0" err="1"/>
            <a:t>Andersson</a:t>
          </a:r>
          <a:r>
            <a:rPr lang="en-US" sz="1200" dirty="0"/>
            <a:t> (C)</a:t>
          </a:r>
          <a:br>
            <a:rPr lang="en-US" sz="1200" dirty="0"/>
          </a:br>
          <a:r>
            <a:rPr lang="en-US" sz="1200" dirty="0"/>
            <a:t>Paul </a:t>
          </a:r>
          <a:r>
            <a:rPr lang="en-US" sz="1200" dirty="0" err="1"/>
            <a:t>Erterius</a:t>
          </a:r>
          <a:r>
            <a:rPr lang="en-US" sz="1200" dirty="0"/>
            <a:t> (C)</a:t>
          </a:r>
          <a:br>
            <a:rPr lang="en-US" sz="1200" dirty="0"/>
          </a:br>
          <a:r>
            <a:rPr lang="en-US" sz="1200" dirty="0" err="1"/>
            <a:t>Bengt</a:t>
          </a:r>
          <a:r>
            <a:rPr lang="en-US" sz="1200" dirty="0"/>
            <a:t> </a:t>
          </a:r>
          <a:r>
            <a:rPr lang="en-US" sz="1200" dirty="0" err="1"/>
            <a:t>Jönsson</a:t>
          </a:r>
          <a:r>
            <a:rPr lang="en-US" sz="1200" dirty="0"/>
            <a:t> (C)</a:t>
          </a:r>
          <a:br>
            <a:rPr lang="en-US" sz="1200" dirty="0"/>
          </a:br>
          <a:r>
            <a:rPr lang="en-US" sz="1200" dirty="0"/>
            <a:t>Jens </a:t>
          </a:r>
          <a:r>
            <a:rPr lang="en-US" sz="1200" dirty="0" err="1"/>
            <a:t>Harborn</a:t>
          </a:r>
          <a:r>
            <a:rPr lang="en-US" sz="1200" dirty="0"/>
            <a:t> (C)</a:t>
          </a:r>
          <a:br>
            <a:rPr lang="en-US" sz="1200" dirty="0"/>
          </a:br>
          <a:r>
            <a:rPr lang="en-US" sz="1200" dirty="0" err="1"/>
            <a:t>Lennart</a:t>
          </a:r>
          <a:r>
            <a:rPr lang="en-US" sz="1200" dirty="0"/>
            <a:t> </a:t>
          </a:r>
          <a:r>
            <a:rPr lang="en-US" sz="1200" dirty="0" err="1"/>
            <a:t>Åström</a:t>
          </a:r>
          <a:r>
            <a:rPr lang="en-US" sz="1200" dirty="0"/>
            <a:t> (C)</a:t>
          </a:r>
        </a:p>
      </dgm:t>
    </dgm:pt>
    <dgm:pt modelId="{5283D30A-42E1-4346-BAE7-814B7780D411}" type="parTrans" cxnId="{22F35DD9-89EA-BC4E-A50E-D35CE40B87CE}">
      <dgm:prSet/>
      <dgm:spPr/>
      <dgm:t>
        <a:bodyPr/>
        <a:lstStyle/>
        <a:p>
          <a:endParaRPr lang="en-US" sz="1200"/>
        </a:p>
      </dgm:t>
    </dgm:pt>
    <dgm:pt modelId="{AD226FEC-3CFC-0A41-A409-90C3B7A75ED1}" type="sibTrans" cxnId="{22F35DD9-89EA-BC4E-A50E-D35CE40B87CE}">
      <dgm:prSet/>
      <dgm:spPr/>
      <dgm:t>
        <a:bodyPr/>
        <a:lstStyle/>
        <a:p>
          <a:endParaRPr lang="en-US"/>
        </a:p>
      </dgm:t>
    </dgm:pt>
    <dgm:pt modelId="{BDC931B4-0C2E-BE41-9EEA-0767982A277D}">
      <dgm:prSet custT="1"/>
      <dgm:spPr/>
      <dgm:t>
        <a:bodyPr/>
        <a:lstStyle/>
        <a:p>
          <a:pPr>
            <a:spcAft>
              <a:spcPts val="0"/>
            </a:spcAft>
          </a:pPr>
          <a:r>
            <a:rPr lang="en-US" sz="1200" b="1" dirty="0"/>
            <a:t>Materials Group</a:t>
          </a:r>
          <a:br>
            <a:rPr lang="en-US" sz="1200" b="1" dirty="0"/>
          </a:br>
          <a:r>
            <a:rPr lang="en-US" sz="1200" dirty="0"/>
            <a:t/>
          </a:r>
          <a:br>
            <a:rPr lang="en-US" sz="1200" dirty="0"/>
          </a:br>
          <a:r>
            <a:rPr lang="en-US" sz="1200" dirty="0" err="1" smtClean="0"/>
            <a:t>Yongjoong</a:t>
          </a:r>
          <a:r>
            <a:rPr lang="en-US" sz="1200" dirty="0" smtClean="0"/>
            <a:t> </a:t>
          </a:r>
          <a:r>
            <a:rPr lang="en-US" sz="1200" dirty="0"/>
            <a:t>Lee (GL)</a:t>
          </a:r>
          <a:br>
            <a:rPr lang="en-US" sz="1200" dirty="0"/>
          </a:br>
          <a:r>
            <a:rPr lang="en-US" sz="1200" dirty="0" err="1" smtClean="0"/>
            <a:t>Jemilia</a:t>
          </a:r>
          <a:r>
            <a:rPr lang="en-US" sz="1200" dirty="0" smtClean="0"/>
            <a:t> </a:t>
          </a:r>
          <a:r>
            <a:rPr lang="en-US" sz="1200" dirty="0" err="1" smtClean="0"/>
            <a:t>Habainy</a:t>
          </a:r>
          <a:endParaRPr lang="en-US" sz="1200" dirty="0" smtClean="0"/>
        </a:p>
        <a:p>
          <a:pPr>
            <a:spcAft>
              <a:spcPts val="0"/>
            </a:spcAft>
          </a:pPr>
          <a:r>
            <a:rPr lang="en-US" sz="1200" dirty="0" err="1" smtClean="0"/>
            <a:t>Sofie</a:t>
          </a:r>
          <a:r>
            <a:rPr lang="en-US" sz="1200" dirty="0" smtClean="0"/>
            <a:t> </a:t>
          </a:r>
          <a:r>
            <a:rPr lang="en-US" sz="1200" dirty="0" err="1" smtClean="0"/>
            <a:t>Borre</a:t>
          </a:r>
          <a:r>
            <a:rPr lang="en-US" sz="1200" dirty="0" smtClean="0"/>
            <a:t> (S)</a:t>
          </a:r>
        </a:p>
        <a:p>
          <a:pPr>
            <a:spcAft>
              <a:spcPts val="0"/>
            </a:spcAft>
          </a:pPr>
          <a:r>
            <a:rPr lang="en-US" sz="1200" dirty="0" smtClean="0"/>
            <a:t>Johan </a:t>
          </a:r>
          <a:r>
            <a:rPr lang="en-US" sz="1200" dirty="0" err="1" smtClean="0"/>
            <a:t>Wendel</a:t>
          </a:r>
          <a:r>
            <a:rPr lang="en-US" sz="1200" dirty="0" smtClean="0"/>
            <a:t> (S)</a:t>
          </a:r>
          <a:endParaRPr lang="en-US" sz="1200" dirty="0"/>
        </a:p>
      </dgm:t>
    </dgm:pt>
    <dgm:pt modelId="{E553E923-CE73-4C4C-8F63-0BFB05ECB6DC}" type="parTrans" cxnId="{DFB48233-DD34-CB48-B9D6-BFC1F11D5221}">
      <dgm:prSet/>
      <dgm:spPr/>
      <dgm:t>
        <a:bodyPr/>
        <a:lstStyle/>
        <a:p>
          <a:endParaRPr lang="en-US" sz="1200"/>
        </a:p>
      </dgm:t>
    </dgm:pt>
    <dgm:pt modelId="{88ED280A-56D3-CB41-B3CB-0157FE8696B6}" type="sibTrans" cxnId="{DFB48233-DD34-CB48-B9D6-BFC1F11D5221}">
      <dgm:prSet/>
      <dgm:spPr/>
      <dgm:t>
        <a:bodyPr/>
        <a:lstStyle/>
        <a:p>
          <a:endParaRPr lang="en-US"/>
        </a:p>
      </dgm:t>
    </dgm:pt>
    <dgm:pt modelId="{7F9578B9-4E83-E14D-8510-815E19E819FF}">
      <dgm:prSet custT="1"/>
      <dgm:spPr/>
      <dgm:t>
        <a:bodyPr/>
        <a:lstStyle/>
        <a:p>
          <a:pPr marL="0" marR="0" indent="0" defTabSz="914400" eaLnBrk="1" fontAlgn="auto" latinLnBrk="0" hangingPunct="1">
            <a:lnSpc>
              <a:spcPct val="100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en-US" sz="1200" b="1" dirty="0" err="1"/>
            <a:t>Neutronics</a:t>
          </a:r>
          <a:r>
            <a:rPr lang="en-US" sz="1200" b="1" dirty="0"/>
            <a:t> Group</a:t>
          </a:r>
          <a:br>
            <a:rPr lang="en-US" sz="1200" b="1" dirty="0"/>
          </a:br>
          <a:r>
            <a:rPr lang="en-US" sz="1200" dirty="0"/>
            <a:t/>
          </a:r>
          <a:br>
            <a:rPr lang="en-US" sz="1200" dirty="0"/>
          </a:br>
          <a:r>
            <a:rPr lang="en-US" sz="1200" dirty="0"/>
            <a:t>Luca </a:t>
          </a:r>
          <a:r>
            <a:rPr lang="en-US" sz="1200" dirty="0" err="1"/>
            <a:t>Zanini</a:t>
          </a:r>
          <a:r>
            <a:rPr lang="en-US" sz="1200" dirty="0"/>
            <a:t> (GL)</a:t>
          </a:r>
          <a:br>
            <a:rPr lang="en-US" sz="1200" dirty="0"/>
          </a:br>
          <a:r>
            <a:rPr lang="en-US" sz="1200" dirty="0"/>
            <a:t>Konstantin </a:t>
          </a:r>
          <a:r>
            <a:rPr lang="en-US" sz="1200" dirty="0" err="1"/>
            <a:t>Batkov</a:t>
          </a:r>
          <a:r>
            <a:rPr lang="en-US" sz="1200" dirty="0"/>
            <a:t/>
          </a:r>
          <a:br>
            <a:rPr lang="en-US" sz="1200" dirty="0"/>
          </a:br>
          <a:r>
            <a:rPr lang="en-US" sz="1200" dirty="0"/>
            <a:t>Alan </a:t>
          </a:r>
          <a:r>
            <a:rPr lang="en-US" sz="1200" dirty="0" err="1" smtClean="0"/>
            <a:t>Takibayev</a:t>
          </a:r>
          <a:endParaRPr lang="en-US" sz="1200" dirty="0" smtClean="0"/>
        </a:p>
        <a:p>
          <a:pPr marL="0" marR="0" indent="0" defTabSz="914400" eaLnBrk="1" fontAlgn="auto" latinLnBrk="0" hangingPunct="1">
            <a:lnSpc>
              <a:spcPct val="100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en-US" sz="1200" dirty="0" err="1" smtClean="0"/>
            <a:t>Zsofia</a:t>
          </a:r>
          <a:r>
            <a:rPr lang="en-US" sz="1200" dirty="0" smtClean="0"/>
            <a:t> </a:t>
          </a:r>
          <a:r>
            <a:rPr lang="en-US" sz="1200" dirty="0" err="1" smtClean="0"/>
            <a:t>Kokai</a:t>
          </a:r>
          <a:r>
            <a:rPr lang="en-US" sz="1200" dirty="0"/>
            <a:t/>
          </a:r>
          <a:br>
            <a:rPr lang="en-US" sz="1200" dirty="0"/>
          </a:br>
          <a:r>
            <a:rPr lang="en-US" sz="1200" dirty="0" err="1" smtClean="0"/>
            <a:t>Esben</a:t>
          </a:r>
          <a:r>
            <a:rPr lang="en-US" sz="1200" dirty="0" smtClean="0"/>
            <a:t> </a:t>
          </a:r>
          <a:r>
            <a:rPr lang="en-US" sz="1200" dirty="0" err="1" smtClean="0"/>
            <a:t>Klinkby</a:t>
          </a:r>
          <a:endParaRPr lang="en-US" sz="1200" dirty="0" smtClean="0"/>
        </a:p>
        <a:p>
          <a:pPr defTabSz="533400">
            <a:lnSpc>
              <a:spcPct val="90000"/>
            </a:lnSpc>
            <a:spcBef>
              <a:spcPts val="0"/>
            </a:spcBef>
            <a:spcAft>
              <a:spcPts val="0"/>
            </a:spcAft>
          </a:pPr>
          <a:r>
            <a:rPr lang="en-US" sz="1200" dirty="0" err="1" smtClean="0"/>
            <a:t>Troels</a:t>
          </a:r>
          <a:r>
            <a:rPr lang="en-US" sz="1200" dirty="0" smtClean="0"/>
            <a:t> </a:t>
          </a:r>
          <a:r>
            <a:rPr lang="en-US" sz="1200" dirty="0" err="1" smtClean="0"/>
            <a:t>Schoenfeldt</a:t>
          </a:r>
          <a:endParaRPr lang="en-US" sz="1200" dirty="0"/>
        </a:p>
      </dgm:t>
    </dgm:pt>
    <dgm:pt modelId="{E984C706-5884-6749-9638-EF4B2896585D}" type="parTrans" cxnId="{2C197C21-BCB1-AF44-A303-AB1225B415DD}">
      <dgm:prSet/>
      <dgm:spPr/>
      <dgm:t>
        <a:bodyPr/>
        <a:lstStyle/>
        <a:p>
          <a:endParaRPr lang="en-US" sz="1200"/>
        </a:p>
      </dgm:t>
    </dgm:pt>
    <dgm:pt modelId="{CE381182-8E14-974C-97B6-CD8F18A8D029}" type="sibTrans" cxnId="{2C197C21-BCB1-AF44-A303-AB1225B415DD}">
      <dgm:prSet/>
      <dgm:spPr/>
      <dgm:t>
        <a:bodyPr/>
        <a:lstStyle/>
        <a:p>
          <a:endParaRPr lang="en-US"/>
        </a:p>
      </dgm:t>
    </dgm:pt>
    <dgm:pt modelId="{20AD003E-E201-3E4F-8CE1-A1100610F246}">
      <dgm:prSet phldrT="[Text]" custT="1"/>
      <dgm:spPr/>
      <dgm:t>
        <a:bodyPr/>
        <a:lstStyle/>
        <a:p>
          <a:pPr>
            <a:spcAft>
              <a:spcPts val="0"/>
            </a:spcAft>
          </a:pPr>
          <a:r>
            <a:rPr lang="en-US" sz="1200" b="1" dirty="0"/>
            <a:t>Fluid Systems Group</a:t>
          </a:r>
          <a:br>
            <a:rPr lang="en-US" sz="1200" b="1" dirty="0"/>
          </a:br>
          <a:r>
            <a:rPr lang="en-US" sz="1200" dirty="0" smtClean="0"/>
            <a:t/>
          </a:r>
          <a:br>
            <a:rPr lang="en-US" sz="1200" dirty="0" smtClean="0"/>
          </a:br>
          <a:r>
            <a:rPr lang="en-US" sz="1200" dirty="0" err="1" smtClean="0"/>
            <a:t>Håkan</a:t>
          </a:r>
          <a:r>
            <a:rPr lang="en-US" sz="1200" dirty="0" smtClean="0"/>
            <a:t> </a:t>
          </a:r>
          <a:r>
            <a:rPr lang="en-US" sz="1200" dirty="0" err="1" smtClean="0"/>
            <a:t>Carlsson</a:t>
          </a:r>
          <a:r>
            <a:rPr lang="en-US" sz="1200" dirty="0" smtClean="0"/>
            <a:t> (GL</a:t>
          </a:r>
          <a:r>
            <a:rPr lang="en-US" sz="1200" dirty="0"/>
            <a:t>)</a:t>
          </a:r>
          <a:br>
            <a:rPr lang="en-US" sz="1200" dirty="0"/>
          </a:br>
          <a:r>
            <a:rPr lang="en-US" sz="1200" dirty="0"/>
            <a:t>Per Nilsson</a:t>
          </a:r>
          <a:br>
            <a:rPr lang="en-US" sz="1200" dirty="0"/>
          </a:br>
          <a:r>
            <a:rPr lang="en-US" sz="1200" dirty="0" smtClean="0"/>
            <a:t>Allan Lundgren (C)</a:t>
          </a:r>
        </a:p>
        <a:p>
          <a:pPr>
            <a:spcAft>
              <a:spcPts val="0"/>
            </a:spcAft>
          </a:pPr>
          <a:r>
            <a:rPr lang="en-US" sz="1200" dirty="0" smtClean="0"/>
            <a:t>Ingvar </a:t>
          </a:r>
          <a:r>
            <a:rPr lang="en-US" sz="1200" dirty="0"/>
            <a:t>Olsson (C</a:t>
          </a:r>
          <a:r>
            <a:rPr lang="en-US" sz="1200" dirty="0" smtClean="0"/>
            <a:t>)</a:t>
          </a:r>
        </a:p>
        <a:p>
          <a:pPr>
            <a:spcAft>
              <a:spcPts val="0"/>
            </a:spcAft>
          </a:pPr>
          <a:r>
            <a:rPr lang="en-US" sz="1200" dirty="0" smtClean="0"/>
            <a:t>Mateusz </a:t>
          </a:r>
          <a:r>
            <a:rPr lang="en-US" sz="1200" dirty="0" err="1" smtClean="0"/>
            <a:t>Pucilowski</a:t>
          </a:r>
          <a:r>
            <a:rPr lang="en-US" sz="1200" dirty="0" smtClean="0"/>
            <a:t> (S)</a:t>
          </a:r>
        </a:p>
        <a:p>
          <a:pPr>
            <a:spcAft>
              <a:spcPts val="0"/>
            </a:spcAft>
          </a:pPr>
          <a:r>
            <a:rPr lang="en-US" sz="1200" dirty="0" err="1" smtClean="0"/>
            <a:t>Paal</a:t>
          </a:r>
          <a:r>
            <a:rPr lang="en-US" sz="1200" dirty="0" smtClean="0"/>
            <a:t> </a:t>
          </a:r>
          <a:r>
            <a:rPr lang="en-US" sz="1200" dirty="0" err="1" smtClean="0"/>
            <a:t>Inge</a:t>
          </a:r>
          <a:r>
            <a:rPr lang="en-US" sz="1200" dirty="0" smtClean="0"/>
            <a:t> </a:t>
          </a:r>
          <a:r>
            <a:rPr lang="en-US" sz="1200" dirty="0" err="1" smtClean="0"/>
            <a:t>Smeby</a:t>
          </a:r>
          <a:r>
            <a:rPr lang="en-US" sz="1200" dirty="0" smtClean="0"/>
            <a:t> (S)</a:t>
          </a:r>
        </a:p>
      </dgm:t>
    </dgm:pt>
    <dgm:pt modelId="{44A041BB-75B0-FB4F-976C-11484ED9E24E}" type="parTrans" cxnId="{81802898-4E84-6442-B925-4E979509AFEC}">
      <dgm:prSet/>
      <dgm:spPr/>
      <dgm:t>
        <a:bodyPr/>
        <a:lstStyle/>
        <a:p>
          <a:endParaRPr lang="en-US" sz="1200"/>
        </a:p>
      </dgm:t>
    </dgm:pt>
    <dgm:pt modelId="{FD39EDFA-C038-0149-8754-A8166A5E6430}" type="sibTrans" cxnId="{81802898-4E84-6442-B925-4E979509AFEC}">
      <dgm:prSet/>
      <dgm:spPr/>
      <dgm:t>
        <a:bodyPr/>
        <a:lstStyle/>
        <a:p>
          <a:endParaRPr lang="en-US"/>
        </a:p>
      </dgm:t>
    </dgm:pt>
    <dgm:pt modelId="{1BE5F302-34B7-0241-B781-A5066BEB7C8E}">
      <dgm:prSet custT="1"/>
      <dgm:spPr/>
      <dgm:t>
        <a:bodyPr/>
        <a:lstStyle/>
        <a:p>
          <a:pPr marL="0" marR="0" indent="0" defTabSz="914400" eaLnBrk="1" fontAlgn="auto" latinLnBrk="0" hangingPunct="1">
            <a:lnSpc>
              <a:spcPct val="100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en-US" sz="1200" b="1" dirty="0"/>
            <a:t>Target </a:t>
          </a:r>
          <a:r>
            <a:rPr lang="en-US" sz="1200" b="1" dirty="0" smtClean="0"/>
            <a:t>Physics </a:t>
          </a:r>
          <a:r>
            <a:rPr lang="en-US" sz="1200" b="1" dirty="0"/>
            <a:t>Group</a:t>
          </a:r>
          <a:br>
            <a:rPr lang="en-US" sz="1200" b="1" dirty="0"/>
          </a:br>
          <a:r>
            <a:rPr lang="en-US" sz="1200" dirty="0"/>
            <a:t/>
          </a:r>
          <a:br>
            <a:rPr lang="en-US" sz="1200" dirty="0"/>
          </a:br>
          <a:r>
            <a:rPr lang="en-US" sz="1200" dirty="0"/>
            <a:t>Gunter </a:t>
          </a:r>
          <a:r>
            <a:rPr lang="en-US" sz="1200" dirty="0" err="1"/>
            <a:t>Mührer</a:t>
          </a:r>
          <a:r>
            <a:rPr lang="en-US" sz="1200" dirty="0"/>
            <a:t> (GL)</a:t>
          </a:r>
          <a:br>
            <a:rPr lang="en-US" sz="1200" dirty="0"/>
          </a:br>
          <a:r>
            <a:rPr lang="en-US" sz="1200" dirty="0" smtClean="0"/>
            <a:t>Riccardo </a:t>
          </a:r>
          <a:r>
            <a:rPr lang="en-US" sz="1200" dirty="0" err="1" smtClean="0"/>
            <a:t>Bevilacqua</a:t>
          </a:r>
          <a:endParaRPr lang="en-US" sz="1200" dirty="0" smtClean="0"/>
        </a:p>
        <a:p>
          <a:pPr defTabSz="533400">
            <a:lnSpc>
              <a:spcPct val="90000"/>
            </a:lnSpc>
            <a:spcBef>
              <a:spcPts val="0"/>
            </a:spcBef>
            <a:spcAft>
              <a:spcPts val="0"/>
            </a:spcAft>
          </a:pPr>
          <a:r>
            <a:rPr lang="en-US" sz="1200" dirty="0" smtClean="0"/>
            <a:t>Daniela </a:t>
          </a:r>
          <a:r>
            <a:rPr lang="en-US" sz="1200" dirty="0" err="1" smtClean="0"/>
            <a:t>Ene</a:t>
          </a:r>
          <a:endParaRPr lang="en-US" sz="1200" dirty="0" smtClean="0"/>
        </a:p>
      </dgm:t>
    </dgm:pt>
    <dgm:pt modelId="{F98F82EE-82F9-C242-A2B0-15A1B52A1313}" type="sibTrans" cxnId="{287FA164-98D4-8741-AA61-2106E07CD432}">
      <dgm:prSet/>
      <dgm:spPr/>
      <dgm:t>
        <a:bodyPr/>
        <a:lstStyle/>
        <a:p>
          <a:endParaRPr lang="en-US"/>
        </a:p>
      </dgm:t>
    </dgm:pt>
    <dgm:pt modelId="{46209B99-FDF6-B34F-B835-C2E55B8407B5}" type="parTrans" cxnId="{287FA164-98D4-8741-AA61-2106E07CD432}">
      <dgm:prSet/>
      <dgm:spPr/>
      <dgm:t>
        <a:bodyPr/>
        <a:lstStyle/>
        <a:p>
          <a:endParaRPr lang="en-US" sz="1200"/>
        </a:p>
      </dgm:t>
    </dgm:pt>
    <dgm:pt modelId="{23234AA4-15AA-8245-BA77-2EF2832383F2}" type="pres">
      <dgm:prSet presAssocID="{B3365DB9-E59E-E747-9A09-B323E8558F10}" presName="hierChild1" presStyleCnt="0">
        <dgm:presLayoutVars>
          <dgm:orgChart val="1"/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en-US"/>
        </a:p>
      </dgm:t>
    </dgm:pt>
    <dgm:pt modelId="{A0DA2961-5FEF-BA45-9010-C70A83FFFD87}" type="pres">
      <dgm:prSet presAssocID="{8388AF10-DE7C-F644-91CF-76E930E344F9}" presName="hierRoot1" presStyleCnt="0">
        <dgm:presLayoutVars>
          <dgm:hierBranch val="init"/>
        </dgm:presLayoutVars>
      </dgm:prSet>
      <dgm:spPr/>
      <dgm:t>
        <a:bodyPr/>
        <a:lstStyle/>
        <a:p>
          <a:endParaRPr lang="en-US"/>
        </a:p>
      </dgm:t>
    </dgm:pt>
    <dgm:pt modelId="{FC3D54BA-468A-A046-9AFD-81AD4B8A67AB}" type="pres">
      <dgm:prSet presAssocID="{8388AF10-DE7C-F644-91CF-76E930E344F9}" presName="rootComposite1" presStyleCnt="0"/>
      <dgm:spPr/>
      <dgm:t>
        <a:bodyPr/>
        <a:lstStyle/>
        <a:p>
          <a:endParaRPr lang="en-US"/>
        </a:p>
      </dgm:t>
    </dgm:pt>
    <dgm:pt modelId="{7B97DB98-B776-C041-B41F-5991E4D7DCD4}" type="pres">
      <dgm:prSet presAssocID="{8388AF10-DE7C-F644-91CF-76E930E344F9}" presName="rootText1" presStyleLbl="node0" presStyleIdx="0" presStyleCnt="1" custScaleX="89825" custScaleY="256796" custLinFactNeighborX="782" custLinFactNeighborY="125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261FBA51-CA5B-6741-9F39-27289656FC6D}" type="pres">
      <dgm:prSet presAssocID="{8388AF10-DE7C-F644-91CF-76E930E344F9}" presName="rootConnector1" presStyleLbl="node1" presStyleIdx="0" presStyleCnt="0"/>
      <dgm:spPr/>
      <dgm:t>
        <a:bodyPr/>
        <a:lstStyle/>
        <a:p>
          <a:endParaRPr lang="en-US"/>
        </a:p>
      </dgm:t>
    </dgm:pt>
    <dgm:pt modelId="{53A08B5C-C808-2C42-876B-23C768AB7CFD}" type="pres">
      <dgm:prSet presAssocID="{8388AF10-DE7C-F644-91CF-76E930E344F9}" presName="hierChild2" presStyleCnt="0"/>
      <dgm:spPr/>
      <dgm:t>
        <a:bodyPr/>
        <a:lstStyle/>
        <a:p>
          <a:endParaRPr lang="en-US"/>
        </a:p>
      </dgm:t>
    </dgm:pt>
    <dgm:pt modelId="{97F7A350-253D-F24C-B971-5A458D9B7FB3}" type="pres">
      <dgm:prSet presAssocID="{F24E08FF-F7EC-C340-BC4B-3DF5B1C2D825}" presName="Name37" presStyleLbl="parChTrans1D2" presStyleIdx="0" presStyleCnt="6"/>
      <dgm:spPr/>
      <dgm:t>
        <a:bodyPr/>
        <a:lstStyle/>
        <a:p>
          <a:endParaRPr lang="en-US"/>
        </a:p>
      </dgm:t>
    </dgm:pt>
    <dgm:pt modelId="{F0CC3FD9-DE64-4B4C-973E-3507C092439A}" type="pres">
      <dgm:prSet presAssocID="{FC19E7DE-9763-C649-A213-D3AA22522A39}" presName="hierRoot2" presStyleCnt="0">
        <dgm:presLayoutVars>
          <dgm:hierBranch val="init"/>
        </dgm:presLayoutVars>
      </dgm:prSet>
      <dgm:spPr/>
      <dgm:t>
        <a:bodyPr/>
        <a:lstStyle/>
        <a:p>
          <a:endParaRPr lang="en-US"/>
        </a:p>
      </dgm:t>
    </dgm:pt>
    <dgm:pt modelId="{FF790409-B271-E748-93F4-613174801257}" type="pres">
      <dgm:prSet presAssocID="{FC19E7DE-9763-C649-A213-D3AA22522A39}" presName="rootComposite" presStyleCnt="0"/>
      <dgm:spPr/>
      <dgm:t>
        <a:bodyPr/>
        <a:lstStyle/>
        <a:p>
          <a:endParaRPr lang="en-US"/>
        </a:p>
      </dgm:t>
    </dgm:pt>
    <dgm:pt modelId="{7FF37602-91A9-F747-826C-689EFB380631}" type="pres">
      <dgm:prSet presAssocID="{FC19E7DE-9763-C649-A213-D3AA22522A39}" presName="rootText" presStyleLbl="node2" presStyleIdx="0" presStyleCnt="6" custScaleX="71314" custScaleY="111794" custLinFactNeighborX="34561" custLinFactNeighborY="2036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D4B26808-DCAA-7B42-9DBB-085BF9B7C420}" type="pres">
      <dgm:prSet presAssocID="{FC19E7DE-9763-C649-A213-D3AA22522A39}" presName="rootConnector" presStyleLbl="node2" presStyleIdx="0" presStyleCnt="6"/>
      <dgm:spPr/>
      <dgm:t>
        <a:bodyPr/>
        <a:lstStyle/>
        <a:p>
          <a:endParaRPr lang="en-US"/>
        </a:p>
      </dgm:t>
    </dgm:pt>
    <dgm:pt modelId="{FD527B3B-97B0-6541-A164-934A243C1EBD}" type="pres">
      <dgm:prSet presAssocID="{FC19E7DE-9763-C649-A213-D3AA22522A39}" presName="hierChild4" presStyleCnt="0"/>
      <dgm:spPr/>
      <dgm:t>
        <a:bodyPr/>
        <a:lstStyle/>
        <a:p>
          <a:endParaRPr lang="en-US"/>
        </a:p>
      </dgm:t>
    </dgm:pt>
    <dgm:pt modelId="{242C2646-91C6-0542-AFEB-29A14BE01307}" type="pres">
      <dgm:prSet presAssocID="{FC19E7DE-9763-C649-A213-D3AA22522A39}" presName="hierChild5" presStyleCnt="0"/>
      <dgm:spPr/>
      <dgm:t>
        <a:bodyPr/>
        <a:lstStyle/>
        <a:p>
          <a:endParaRPr lang="en-US"/>
        </a:p>
      </dgm:t>
    </dgm:pt>
    <dgm:pt modelId="{212CBBEA-5708-8D46-9E14-80765D29BF91}" type="pres">
      <dgm:prSet presAssocID="{46209B99-FDF6-B34F-B835-C2E55B8407B5}" presName="Name37" presStyleLbl="parChTrans1D2" presStyleIdx="1" presStyleCnt="6"/>
      <dgm:spPr/>
      <dgm:t>
        <a:bodyPr/>
        <a:lstStyle/>
        <a:p>
          <a:endParaRPr lang="en-US"/>
        </a:p>
      </dgm:t>
    </dgm:pt>
    <dgm:pt modelId="{10E298F2-C09A-B74B-9AA2-6595F69BA4FF}" type="pres">
      <dgm:prSet presAssocID="{1BE5F302-34B7-0241-B781-A5066BEB7C8E}" presName="hierRoot2" presStyleCnt="0">
        <dgm:presLayoutVars>
          <dgm:hierBranch val="init"/>
        </dgm:presLayoutVars>
      </dgm:prSet>
      <dgm:spPr/>
      <dgm:t>
        <a:bodyPr/>
        <a:lstStyle/>
        <a:p>
          <a:endParaRPr lang="en-US"/>
        </a:p>
      </dgm:t>
    </dgm:pt>
    <dgm:pt modelId="{BB6F5F61-783D-CD44-9BC8-CB87DA8E6084}" type="pres">
      <dgm:prSet presAssocID="{1BE5F302-34B7-0241-B781-A5066BEB7C8E}" presName="rootComposite" presStyleCnt="0"/>
      <dgm:spPr/>
      <dgm:t>
        <a:bodyPr/>
        <a:lstStyle/>
        <a:p>
          <a:endParaRPr lang="en-US"/>
        </a:p>
      </dgm:t>
    </dgm:pt>
    <dgm:pt modelId="{760DD358-C9AA-444A-938E-78E4D92A93E6}" type="pres">
      <dgm:prSet presAssocID="{1BE5F302-34B7-0241-B781-A5066BEB7C8E}" presName="rootText" presStyleLbl="node2" presStyleIdx="1" presStyleCnt="6" custScaleX="72726" custScaleY="130296" custLinFactNeighborX="20450" custLinFactNeighborY="275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7872A3C8-A37F-4449-A884-69657A65E53D}" type="pres">
      <dgm:prSet presAssocID="{1BE5F302-34B7-0241-B781-A5066BEB7C8E}" presName="rootConnector" presStyleLbl="node2" presStyleIdx="1" presStyleCnt="6"/>
      <dgm:spPr/>
      <dgm:t>
        <a:bodyPr/>
        <a:lstStyle/>
        <a:p>
          <a:endParaRPr lang="en-US"/>
        </a:p>
      </dgm:t>
    </dgm:pt>
    <dgm:pt modelId="{DC29B6E2-BC1D-2B4B-B59A-F2DF70DE9135}" type="pres">
      <dgm:prSet presAssocID="{1BE5F302-34B7-0241-B781-A5066BEB7C8E}" presName="hierChild4" presStyleCnt="0"/>
      <dgm:spPr/>
      <dgm:t>
        <a:bodyPr/>
        <a:lstStyle/>
        <a:p>
          <a:endParaRPr lang="en-US"/>
        </a:p>
      </dgm:t>
    </dgm:pt>
    <dgm:pt modelId="{AC66BEFA-9A22-F349-A179-880C7FFE810F}" type="pres">
      <dgm:prSet presAssocID="{1BE5F302-34B7-0241-B781-A5066BEB7C8E}" presName="hierChild5" presStyleCnt="0"/>
      <dgm:spPr/>
      <dgm:t>
        <a:bodyPr/>
        <a:lstStyle/>
        <a:p>
          <a:endParaRPr lang="en-US"/>
        </a:p>
      </dgm:t>
    </dgm:pt>
    <dgm:pt modelId="{FA0C1D8F-EC07-8445-9F5F-4B22ECB510C8}" type="pres">
      <dgm:prSet presAssocID="{E553E923-CE73-4C4C-8F63-0BFB05ECB6DC}" presName="Name37" presStyleLbl="parChTrans1D2" presStyleIdx="2" presStyleCnt="6"/>
      <dgm:spPr/>
      <dgm:t>
        <a:bodyPr/>
        <a:lstStyle/>
        <a:p>
          <a:endParaRPr lang="en-US"/>
        </a:p>
      </dgm:t>
    </dgm:pt>
    <dgm:pt modelId="{9B91CECB-70A8-C148-878B-F18C3B08A617}" type="pres">
      <dgm:prSet presAssocID="{BDC931B4-0C2E-BE41-9EEA-0767982A277D}" presName="hierRoot2" presStyleCnt="0">
        <dgm:presLayoutVars>
          <dgm:hierBranch val="init"/>
        </dgm:presLayoutVars>
      </dgm:prSet>
      <dgm:spPr/>
      <dgm:t>
        <a:bodyPr/>
        <a:lstStyle/>
        <a:p>
          <a:endParaRPr lang="en-US"/>
        </a:p>
      </dgm:t>
    </dgm:pt>
    <dgm:pt modelId="{11272ADA-AAD2-4D4C-8FC8-A35C2B58EA4B}" type="pres">
      <dgm:prSet presAssocID="{BDC931B4-0C2E-BE41-9EEA-0767982A277D}" presName="rootComposite" presStyleCnt="0"/>
      <dgm:spPr/>
      <dgm:t>
        <a:bodyPr/>
        <a:lstStyle/>
        <a:p>
          <a:endParaRPr lang="en-US"/>
        </a:p>
      </dgm:t>
    </dgm:pt>
    <dgm:pt modelId="{8F2C5D0C-EA49-3545-BF9C-13F68E8D0725}" type="pres">
      <dgm:prSet presAssocID="{BDC931B4-0C2E-BE41-9EEA-0767982A277D}" presName="rootText" presStyleLbl="node2" presStyleIdx="2" presStyleCnt="6" custScaleX="73612" custScaleY="125153" custLinFactNeighborX="8144" custLinFactNeighborY="2036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343E17B2-85B9-2147-98B7-47A95006827F}" type="pres">
      <dgm:prSet presAssocID="{BDC931B4-0C2E-BE41-9EEA-0767982A277D}" presName="rootConnector" presStyleLbl="node2" presStyleIdx="2" presStyleCnt="6"/>
      <dgm:spPr/>
      <dgm:t>
        <a:bodyPr/>
        <a:lstStyle/>
        <a:p>
          <a:endParaRPr lang="en-US"/>
        </a:p>
      </dgm:t>
    </dgm:pt>
    <dgm:pt modelId="{12E822BA-A032-6F42-9F6C-33753C763A90}" type="pres">
      <dgm:prSet presAssocID="{BDC931B4-0C2E-BE41-9EEA-0767982A277D}" presName="hierChild4" presStyleCnt="0"/>
      <dgm:spPr/>
      <dgm:t>
        <a:bodyPr/>
        <a:lstStyle/>
        <a:p>
          <a:endParaRPr lang="en-US"/>
        </a:p>
      </dgm:t>
    </dgm:pt>
    <dgm:pt modelId="{AEFDFD0B-5BEB-E34C-818E-A5DF1E3DBCDD}" type="pres">
      <dgm:prSet presAssocID="{BDC931B4-0C2E-BE41-9EEA-0767982A277D}" presName="hierChild5" presStyleCnt="0"/>
      <dgm:spPr/>
      <dgm:t>
        <a:bodyPr/>
        <a:lstStyle/>
        <a:p>
          <a:endParaRPr lang="en-US"/>
        </a:p>
      </dgm:t>
    </dgm:pt>
    <dgm:pt modelId="{E51B3BC8-18CB-1D4A-8844-420AE84EC7A1}" type="pres">
      <dgm:prSet presAssocID="{E984C706-5884-6749-9638-EF4B2896585D}" presName="Name37" presStyleLbl="parChTrans1D2" presStyleIdx="3" presStyleCnt="6"/>
      <dgm:spPr/>
      <dgm:t>
        <a:bodyPr/>
        <a:lstStyle/>
        <a:p>
          <a:endParaRPr lang="en-US"/>
        </a:p>
      </dgm:t>
    </dgm:pt>
    <dgm:pt modelId="{F2E55F77-7885-7C47-B3F8-31E4A058C98E}" type="pres">
      <dgm:prSet presAssocID="{7F9578B9-4E83-E14D-8510-815E19E819FF}" presName="hierRoot2" presStyleCnt="0">
        <dgm:presLayoutVars>
          <dgm:hierBranch val="init"/>
        </dgm:presLayoutVars>
      </dgm:prSet>
      <dgm:spPr/>
      <dgm:t>
        <a:bodyPr/>
        <a:lstStyle/>
        <a:p>
          <a:endParaRPr lang="en-US"/>
        </a:p>
      </dgm:t>
    </dgm:pt>
    <dgm:pt modelId="{9FD5BE7A-CFB5-774C-A3A8-D0922B8768C4}" type="pres">
      <dgm:prSet presAssocID="{7F9578B9-4E83-E14D-8510-815E19E819FF}" presName="rootComposite" presStyleCnt="0"/>
      <dgm:spPr/>
      <dgm:t>
        <a:bodyPr/>
        <a:lstStyle/>
        <a:p>
          <a:endParaRPr lang="en-US"/>
        </a:p>
      </dgm:t>
    </dgm:pt>
    <dgm:pt modelId="{6D30E9F0-9AA3-4948-A6A5-D6A01627BD19}" type="pres">
      <dgm:prSet presAssocID="{7F9578B9-4E83-E14D-8510-815E19E819FF}" presName="rootText" presStyleLbl="node2" presStyleIdx="3" presStyleCnt="6" custScaleX="74305" custScaleY="174518" custLinFactNeighborX="-4000" custLinFactNeighborY="2036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3066EA0A-46D4-B24D-A090-05C8D1CA30FD}" type="pres">
      <dgm:prSet presAssocID="{7F9578B9-4E83-E14D-8510-815E19E819FF}" presName="rootConnector" presStyleLbl="node2" presStyleIdx="3" presStyleCnt="6"/>
      <dgm:spPr/>
      <dgm:t>
        <a:bodyPr/>
        <a:lstStyle/>
        <a:p>
          <a:endParaRPr lang="en-US"/>
        </a:p>
      </dgm:t>
    </dgm:pt>
    <dgm:pt modelId="{5102B95E-FDC9-184B-B2B0-EBE3BFFCB39B}" type="pres">
      <dgm:prSet presAssocID="{7F9578B9-4E83-E14D-8510-815E19E819FF}" presName="hierChild4" presStyleCnt="0"/>
      <dgm:spPr/>
      <dgm:t>
        <a:bodyPr/>
        <a:lstStyle/>
        <a:p>
          <a:endParaRPr lang="en-US"/>
        </a:p>
      </dgm:t>
    </dgm:pt>
    <dgm:pt modelId="{24F45E72-F73C-E047-A740-7EF1CCC9E9A6}" type="pres">
      <dgm:prSet presAssocID="{7F9578B9-4E83-E14D-8510-815E19E819FF}" presName="hierChild5" presStyleCnt="0"/>
      <dgm:spPr/>
      <dgm:t>
        <a:bodyPr/>
        <a:lstStyle/>
        <a:p>
          <a:endParaRPr lang="en-US"/>
        </a:p>
      </dgm:t>
    </dgm:pt>
    <dgm:pt modelId="{331223DE-629F-7D42-BFA1-1FB75F68F91F}" type="pres">
      <dgm:prSet presAssocID="{44A041BB-75B0-FB4F-976C-11484ED9E24E}" presName="Name37" presStyleLbl="parChTrans1D2" presStyleIdx="4" presStyleCnt="6"/>
      <dgm:spPr/>
      <dgm:t>
        <a:bodyPr/>
        <a:lstStyle/>
        <a:p>
          <a:endParaRPr lang="en-US"/>
        </a:p>
      </dgm:t>
    </dgm:pt>
    <dgm:pt modelId="{52EB2F40-209C-554D-BD5E-0E64F6993A8C}" type="pres">
      <dgm:prSet presAssocID="{20AD003E-E201-3E4F-8CE1-A1100610F246}" presName="hierRoot2" presStyleCnt="0">
        <dgm:presLayoutVars>
          <dgm:hierBranch val="init"/>
        </dgm:presLayoutVars>
      </dgm:prSet>
      <dgm:spPr/>
      <dgm:t>
        <a:bodyPr/>
        <a:lstStyle/>
        <a:p>
          <a:endParaRPr lang="en-US"/>
        </a:p>
      </dgm:t>
    </dgm:pt>
    <dgm:pt modelId="{EC7F7AF1-669B-8749-BC2B-DB75AA7392B6}" type="pres">
      <dgm:prSet presAssocID="{20AD003E-E201-3E4F-8CE1-A1100610F246}" presName="rootComposite" presStyleCnt="0"/>
      <dgm:spPr/>
      <dgm:t>
        <a:bodyPr/>
        <a:lstStyle/>
        <a:p>
          <a:endParaRPr lang="en-US"/>
        </a:p>
      </dgm:t>
    </dgm:pt>
    <dgm:pt modelId="{2436F150-2908-F949-9C37-72A32F61DAD5}" type="pres">
      <dgm:prSet presAssocID="{20AD003E-E201-3E4F-8CE1-A1100610F246}" presName="rootText" presStyleLbl="node2" presStyleIdx="4" presStyleCnt="6" custScaleX="82325" custScaleY="167557" custLinFactNeighborX="-16616" custLinFactNeighborY="2036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91D627DB-B253-4C4E-85F3-8ED06EEAFB9F}" type="pres">
      <dgm:prSet presAssocID="{20AD003E-E201-3E4F-8CE1-A1100610F246}" presName="rootConnector" presStyleLbl="node2" presStyleIdx="4" presStyleCnt="6"/>
      <dgm:spPr/>
      <dgm:t>
        <a:bodyPr/>
        <a:lstStyle/>
        <a:p>
          <a:endParaRPr lang="en-US"/>
        </a:p>
      </dgm:t>
    </dgm:pt>
    <dgm:pt modelId="{803C29DB-44D7-F549-B7D3-2474927BE34B}" type="pres">
      <dgm:prSet presAssocID="{20AD003E-E201-3E4F-8CE1-A1100610F246}" presName="hierChild4" presStyleCnt="0"/>
      <dgm:spPr/>
      <dgm:t>
        <a:bodyPr/>
        <a:lstStyle/>
        <a:p>
          <a:endParaRPr lang="en-US"/>
        </a:p>
      </dgm:t>
    </dgm:pt>
    <dgm:pt modelId="{70EAE3F6-0517-4B42-8BD7-86F853752F3D}" type="pres">
      <dgm:prSet presAssocID="{20AD003E-E201-3E4F-8CE1-A1100610F246}" presName="hierChild5" presStyleCnt="0"/>
      <dgm:spPr/>
      <dgm:t>
        <a:bodyPr/>
        <a:lstStyle/>
        <a:p>
          <a:endParaRPr lang="en-US"/>
        </a:p>
      </dgm:t>
    </dgm:pt>
    <dgm:pt modelId="{199831B1-752E-DA43-AE76-4BDCFC0AB7B2}" type="pres">
      <dgm:prSet presAssocID="{5283D30A-42E1-4346-BAE7-814B7780D411}" presName="Name37" presStyleLbl="parChTrans1D2" presStyleIdx="5" presStyleCnt="6"/>
      <dgm:spPr/>
      <dgm:t>
        <a:bodyPr/>
        <a:lstStyle/>
        <a:p>
          <a:endParaRPr lang="en-US"/>
        </a:p>
      </dgm:t>
    </dgm:pt>
    <dgm:pt modelId="{B2663B5D-B80B-1F46-9915-453A0A670D67}" type="pres">
      <dgm:prSet presAssocID="{A0ACA6E4-2272-A143-AACA-826310BD0DE4}" presName="hierRoot2" presStyleCnt="0">
        <dgm:presLayoutVars>
          <dgm:hierBranch val="init"/>
        </dgm:presLayoutVars>
      </dgm:prSet>
      <dgm:spPr/>
      <dgm:t>
        <a:bodyPr/>
        <a:lstStyle/>
        <a:p>
          <a:endParaRPr lang="en-US"/>
        </a:p>
      </dgm:t>
    </dgm:pt>
    <dgm:pt modelId="{4CE45960-F078-A64F-9C7F-4FC6380B06E1}" type="pres">
      <dgm:prSet presAssocID="{A0ACA6E4-2272-A143-AACA-826310BD0DE4}" presName="rootComposite" presStyleCnt="0"/>
      <dgm:spPr/>
      <dgm:t>
        <a:bodyPr/>
        <a:lstStyle/>
        <a:p>
          <a:endParaRPr lang="en-US"/>
        </a:p>
      </dgm:t>
    </dgm:pt>
    <dgm:pt modelId="{6D2BCB20-667C-3C43-859A-37DE6C1D9424}" type="pres">
      <dgm:prSet presAssocID="{A0ACA6E4-2272-A143-AACA-826310BD0DE4}" presName="rootText" presStyleLbl="node2" presStyleIdx="5" presStyleCnt="6" custScaleX="108628" custScaleY="352243" custLinFactNeighborX="-31241" custLinFactNeighborY="1104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DE15983A-73F7-364E-9FC6-220200E83E53}" type="pres">
      <dgm:prSet presAssocID="{A0ACA6E4-2272-A143-AACA-826310BD0DE4}" presName="rootConnector" presStyleLbl="node2" presStyleIdx="5" presStyleCnt="6"/>
      <dgm:spPr/>
      <dgm:t>
        <a:bodyPr/>
        <a:lstStyle/>
        <a:p>
          <a:endParaRPr lang="en-US"/>
        </a:p>
      </dgm:t>
    </dgm:pt>
    <dgm:pt modelId="{C825B1E6-EF74-0E41-A1BF-96164E42C3E4}" type="pres">
      <dgm:prSet presAssocID="{A0ACA6E4-2272-A143-AACA-826310BD0DE4}" presName="hierChild4" presStyleCnt="0"/>
      <dgm:spPr/>
      <dgm:t>
        <a:bodyPr/>
        <a:lstStyle/>
        <a:p>
          <a:endParaRPr lang="en-US"/>
        </a:p>
      </dgm:t>
    </dgm:pt>
    <dgm:pt modelId="{A2E5545D-6428-6E42-85E4-2C6951D21D50}" type="pres">
      <dgm:prSet presAssocID="{A0ACA6E4-2272-A143-AACA-826310BD0DE4}" presName="hierChild5" presStyleCnt="0"/>
      <dgm:spPr/>
      <dgm:t>
        <a:bodyPr/>
        <a:lstStyle/>
        <a:p>
          <a:endParaRPr lang="en-US"/>
        </a:p>
      </dgm:t>
    </dgm:pt>
    <dgm:pt modelId="{C22AA489-1A65-4247-9D01-891BAC21BA68}" type="pres">
      <dgm:prSet presAssocID="{8388AF10-DE7C-F644-91CF-76E930E344F9}" presName="hierChild3" presStyleCnt="0"/>
      <dgm:spPr/>
      <dgm:t>
        <a:bodyPr/>
        <a:lstStyle/>
        <a:p>
          <a:endParaRPr lang="en-US"/>
        </a:p>
      </dgm:t>
    </dgm:pt>
  </dgm:ptLst>
  <dgm:cxnLst>
    <dgm:cxn modelId="{EBA9509A-9265-514A-B35B-B38DFEB1147C}" type="presOf" srcId="{A0ACA6E4-2272-A143-AACA-826310BD0DE4}" destId="{6D2BCB20-667C-3C43-859A-37DE6C1D9424}" srcOrd="0" destOrd="0" presId="urn:microsoft.com/office/officeart/2005/8/layout/orgChart1"/>
    <dgm:cxn modelId="{EA54A409-4F9C-8E4C-9878-CF4483BB5828}" type="presOf" srcId="{44A041BB-75B0-FB4F-976C-11484ED9E24E}" destId="{331223DE-629F-7D42-BFA1-1FB75F68F91F}" srcOrd="0" destOrd="0" presId="urn:microsoft.com/office/officeart/2005/8/layout/orgChart1"/>
    <dgm:cxn modelId="{75211CF8-0B27-6B43-AF07-BE6AE60B4C49}" type="presOf" srcId="{7F9578B9-4E83-E14D-8510-815E19E819FF}" destId="{6D30E9F0-9AA3-4948-A6A5-D6A01627BD19}" srcOrd="0" destOrd="0" presId="urn:microsoft.com/office/officeart/2005/8/layout/orgChart1"/>
    <dgm:cxn modelId="{46CB08C1-1D9C-E141-9F9D-6818DE0C4DCC}" type="presOf" srcId="{20AD003E-E201-3E4F-8CE1-A1100610F246}" destId="{91D627DB-B253-4C4E-85F3-8ED06EEAFB9F}" srcOrd="1" destOrd="0" presId="urn:microsoft.com/office/officeart/2005/8/layout/orgChart1"/>
    <dgm:cxn modelId="{7E0F404C-5987-3446-A02A-6C60A35C9E13}" type="presOf" srcId="{E984C706-5884-6749-9638-EF4B2896585D}" destId="{E51B3BC8-18CB-1D4A-8844-420AE84EC7A1}" srcOrd="0" destOrd="0" presId="urn:microsoft.com/office/officeart/2005/8/layout/orgChart1"/>
    <dgm:cxn modelId="{D04BECFA-F95B-CD45-902E-854B3275CDB9}" type="presOf" srcId="{1BE5F302-34B7-0241-B781-A5066BEB7C8E}" destId="{7872A3C8-A37F-4449-A884-69657A65E53D}" srcOrd="1" destOrd="0" presId="urn:microsoft.com/office/officeart/2005/8/layout/orgChart1"/>
    <dgm:cxn modelId="{81802898-4E84-6442-B925-4E979509AFEC}" srcId="{8388AF10-DE7C-F644-91CF-76E930E344F9}" destId="{20AD003E-E201-3E4F-8CE1-A1100610F246}" srcOrd="4" destOrd="0" parTransId="{44A041BB-75B0-FB4F-976C-11484ED9E24E}" sibTransId="{FD39EDFA-C038-0149-8754-A8166A5E6430}"/>
    <dgm:cxn modelId="{896CAC0B-9D62-8A46-91B5-8EB5AB36EA42}" type="presOf" srcId="{FC19E7DE-9763-C649-A213-D3AA22522A39}" destId="{7FF37602-91A9-F747-826C-689EFB380631}" srcOrd="0" destOrd="0" presId="urn:microsoft.com/office/officeart/2005/8/layout/orgChart1"/>
    <dgm:cxn modelId="{40A811D8-9C33-9B44-A91D-0B20599906FF}" type="presOf" srcId="{BDC931B4-0C2E-BE41-9EEA-0767982A277D}" destId="{8F2C5D0C-EA49-3545-BF9C-13F68E8D0725}" srcOrd="0" destOrd="0" presId="urn:microsoft.com/office/officeart/2005/8/layout/orgChart1"/>
    <dgm:cxn modelId="{1E931A4C-4495-FA4A-9EA3-C718E4E23352}" type="presOf" srcId="{B3365DB9-E59E-E747-9A09-B323E8558F10}" destId="{23234AA4-15AA-8245-BA77-2EF2832383F2}" srcOrd="0" destOrd="0" presId="urn:microsoft.com/office/officeart/2005/8/layout/orgChart1"/>
    <dgm:cxn modelId="{CB0FCD1A-C2FB-804B-B73C-10335B822293}" type="presOf" srcId="{5283D30A-42E1-4346-BAE7-814B7780D411}" destId="{199831B1-752E-DA43-AE76-4BDCFC0AB7B2}" srcOrd="0" destOrd="0" presId="urn:microsoft.com/office/officeart/2005/8/layout/orgChart1"/>
    <dgm:cxn modelId="{5A5C9246-9D0B-A947-A743-451503083279}" type="presOf" srcId="{F24E08FF-F7EC-C340-BC4B-3DF5B1C2D825}" destId="{97F7A350-253D-F24C-B971-5A458D9B7FB3}" srcOrd="0" destOrd="0" presId="urn:microsoft.com/office/officeart/2005/8/layout/orgChart1"/>
    <dgm:cxn modelId="{C53EB16C-59B5-1144-9FE9-1524AE176CE6}" type="presOf" srcId="{A0ACA6E4-2272-A143-AACA-826310BD0DE4}" destId="{DE15983A-73F7-364E-9FC6-220200E83E53}" srcOrd="1" destOrd="0" presId="urn:microsoft.com/office/officeart/2005/8/layout/orgChart1"/>
    <dgm:cxn modelId="{840F6689-6765-3A43-B0F5-3534EE8F0AE7}" type="presOf" srcId="{8388AF10-DE7C-F644-91CF-76E930E344F9}" destId="{261FBA51-CA5B-6741-9F39-27289656FC6D}" srcOrd="1" destOrd="0" presId="urn:microsoft.com/office/officeart/2005/8/layout/orgChart1"/>
    <dgm:cxn modelId="{2C197C21-BCB1-AF44-A303-AB1225B415DD}" srcId="{8388AF10-DE7C-F644-91CF-76E930E344F9}" destId="{7F9578B9-4E83-E14D-8510-815E19E819FF}" srcOrd="3" destOrd="0" parTransId="{E984C706-5884-6749-9638-EF4B2896585D}" sibTransId="{CE381182-8E14-974C-97B6-CD8F18A8D029}"/>
    <dgm:cxn modelId="{43FC1B39-3DB1-1940-9736-E46359EA6365}" srcId="{B3365DB9-E59E-E747-9A09-B323E8558F10}" destId="{8388AF10-DE7C-F644-91CF-76E930E344F9}" srcOrd="0" destOrd="0" parTransId="{0E75F6F1-1D7B-3C48-880E-ADD04FB76A07}" sibTransId="{8EF161A9-2703-B847-B6D9-9667798650F2}"/>
    <dgm:cxn modelId="{9BF620A3-3486-A644-9F08-805935647B79}" type="presOf" srcId="{8388AF10-DE7C-F644-91CF-76E930E344F9}" destId="{7B97DB98-B776-C041-B41F-5991E4D7DCD4}" srcOrd="0" destOrd="0" presId="urn:microsoft.com/office/officeart/2005/8/layout/orgChart1"/>
    <dgm:cxn modelId="{287FA164-98D4-8741-AA61-2106E07CD432}" srcId="{8388AF10-DE7C-F644-91CF-76E930E344F9}" destId="{1BE5F302-34B7-0241-B781-A5066BEB7C8E}" srcOrd="1" destOrd="0" parTransId="{46209B99-FDF6-B34F-B835-C2E55B8407B5}" sibTransId="{F98F82EE-82F9-C242-A2B0-15A1B52A1313}"/>
    <dgm:cxn modelId="{1F4659AB-46DF-E140-B86E-263562401C65}" type="presOf" srcId="{46209B99-FDF6-B34F-B835-C2E55B8407B5}" destId="{212CBBEA-5708-8D46-9E14-80765D29BF91}" srcOrd="0" destOrd="0" presId="urn:microsoft.com/office/officeart/2005/8/layout/orgChart1"/>
    <dgm:cxn modelId="{D435B633-A56D-8C41-9C72-0441382B2BC5}" type="presOf" srcId="{E553E923-CE73-4C4C-8F63-0BFB05ECB6DC}" destId="{FA0C1D8F-EC07-8445-9F5F-4B22ECB510C8}" srcOrd="0" destOrd="0" presId="urn:microsoft.com/office/officeart/2005/8/layout/orgChart1"/>
    <dgm:cxn modelId="{3A67B1E4-EB16-224C-B2D9-A0878C3A30F3}" srcId="{8388AF10-DE7C-F644-91CF-76E930E344F9}" destId="{FC19E7DE-9763-C649-A213-D3AA22522A39}" srcOrd="0" destOrd="0" parTransId="{F24E08FF-F7EC-C340-BC4B-3DF5B1C2D825}" sibTransId="{118BC3AE-D092-854C-B6F4-72FFF5765989}"/>
    <dgm:cxn modelId="{8B7A0B59-908B-F94C-8D83-273A3A38416E}" type="presOf" srcId="{20AD003E-E201-3E4F-8CE1-A1100610F246}" destId="{2436F150-2908-F949-9C37-72A32F61DAD5}" srcOrd="0" destOrd="0" presId="urn:microsoft.com/office/officeart/2005/8/layout/orgChart1"/>
    <dgm:cxn modelId="{DFB48233-DD34-CB48-B9D6-BFC1F11D5221}" srcId="{8388AF10-DE7C-F644-91CF-76E930E344F9}" destId="{BDC931B4-0C2E-BE41-9EEA-0767982A277D}" srcOrd="2" destOrd="0" parTransId="{E553E923-CE73-4C4C-8F63-0BFB05ECB6DC}" sibTransId="{88ED280A-56D3-CB41-B3CB-0157FE8696B6}"/>
    <dgm:cxn modelId="{094F7FA3-0F10-7E45-9571-274AB93370B1}" type="presOf" srcId="{7F9578B9-4E83-E14D-8510-815E19E819FF}" destId="{3066EA0A-46D4-B24D-A090-05C8D1CA30FD}" srcOrd="1" destOrd="0" presId="urn:microsoft.com/office/officeart/2005/8/layout/orgChart1"/>
    <dgm:cxn modelId="{29116AD7-FCC1-D74C-B2F4-A593C8D3E94D}" type="presOf" srcId="{1BE5F302-34B7-0241-B781-A5066BEB7C8E}" destId="{760DD358-C9AA-444A-938E-78E4D92A93E6}" srcOrd="0" destOrd="0" presId="urn:microsoft.com/office/officeart/2005/8/layout/orgChart1"/>
    <dgm:cxn modelId="{22F35DD9-89EA-BC4E-A50E-D35CE40B87CE}" srcId="{8388AF10-DE7C-F644-91CF-76E930E344F9}" destId="{A0ACA6E4-2272-A143-AACA-826310BD0DE4}" srcOrd="5" destOrd="0" parTransId="{5283D30A-42E1-4346-BAE7-814B7780D411}" sibTransId="{AD226FEC-3CFC-0A41-A409-90C3B7A75ED1}"/>
    <dgm:cxn modelId="{9DAF4D2E-11C9-3F48-9718-CEA9AD600BF4}" type="presOf" srcId="{FC19E7DE-9763-C649-A213-D3AA22522A39}" destId="{D4B26808-DCAA-7B42-9DBB-085BF9B7C420}" srcOrd="1" destOrd="0" presId="urn:microsoft.com/office/officeart/2005/8/layout/orgChart1"/>
    <dgm:cxn modelId="{56EE8B5B-B79D-664F-B3B1-E1980FE3F0A3}" type="presOf" srcId="{BDC931B4-0C2E-BE41-9EEA-0767982A277D}" destId="{343E17B2-85B9-2147-98B7-47A95006827F}" srcOrd="1" destOrd="0" presId="urn:microsoft.com/office/officeart/2005/8/layout/orgChart1"/>
    <dgm:cxn modelId="{135A94E0-87DB-B44E-9163-B5A14636F36D}" type="presParOf" srcId="{23234AA4-15AA-8245-BA77-2EF2832383F2}" destId="{A0DA2961-5FEF-BA45-9010-C70A83FFFD87}" srcOrd="0" destOrd="0" presId="urn:microsoft.com/office/officeart/2005/8/layout/orgChart1"/>
    <dgm:cxn modelId="{CC51BB71-E97E-C64F-8A2D-FAFC7AF823C7}" type="presParOf" srcId="{A0DA2961-5FEF-BA45-9010-C70A83FFFD87}" destId="{FC3D54BA-468A-A046-9AFD-81AD4B8A67AB}" srcOrd="0" destOrd="0" presId="urn:microsoft.com/office/officeart/2005/8/layout/orgChart1"/>
    <dgm:cxn modelId="{1E2A1755-EE2B-2B44-959C-55CFB3B755B7}" type="presParOf" srcId="{FC3D54BA-468A-A046-9AFD-81AD4B8A67AB}" destId="{7B97DB98-B776-C041-B41F-5991E4D7DCD4}" srcOrd="0" destOrd="0" presId="urn:microsoft.com/office/officeart/2005/8/layout/orgChart1"/>
    <dgm:cxn modelId="{A3E8A647-DFF9-2245-9635-8740F99740A7}" type="presParOf" srcId="{FC3D54BA-468A-A046-9AFD-81AD4B8A67AB}" destId="{261FBA51-CA5B-6741-9F39-27289656FC6D}" srcOrd="1" destOrd="0" presId="urn:microsoft.com/office/officeart/2005/8/layout/orgChart1"/>
    <dgm:cxn modelId="{7CFC9BD3-E0E6-D245-9A35-B2DCD385AA24}" type="presParOf" srcId="{A0DA2961-5FEF-BA45-9010-C70A83FFFD87}" destId="{53A08B5C-C808-2C42-876B-23C768AB7CFD}" srcOrd="1" destOrd="0" presId="urn:microsoft.com/office/officeart/2005/8/layout/orgChart1"/>
    <dgm:cxn modelId="{BD052761-833F-C54E-8F09-B4B96DA4D274}" type="presParOf" srcId="{53A08B5C-C808-2C42-876B-23C768AB7CFD}" destId="{97F7A350-253D-F24C-B971-5A458D9B7FB3}" srcOrd="0" destOrd="0" presId="urn:microsoft.com/office/officeart/2005/8/layout/orgChart1"/>
    <dgm:cxn modelId="{3A064CE2-CF75-1B4D-AE3F-C08FD9683DBE}" type="presParOf" srcId="{53A08B5C-C808-2C42-876B-23C768AB7CFD}" destId="{F0CC3FD9-DE64-4B4C-973E-3507C092439A}" srcOrd="1" destOrd="0" presId="urn:microsoft.com/office/officeart/2005/8/layout/orgChart1"/>
    <dgm:cxn modelId="{461BBD97-DA37-2344-A2BB-5D65F85DB1D0}" type="presParOf" srcId="{F0CC3FD9-DE64-4B4C-973E-3507C092439A}" destId="{FF790409-B271-E748-93F4-613174801257}" srcOrd="0" destOrd="0" presId="urn:microsoft.com/office/officeart/2005/8/layout/orgChart1"/>
    <dgm:cxn modelId="{71EEACE5-0458-BF40-ADFC-DFCFA99CA565}" type="presParOf" srcId="{FF790409-B271-E748-93F4-613174801257}" destId="{7FF37602-91A9-F747-826C-689EFB380631}" srcOrd="0" destOrd="0" presId="urn:microsoft.com/office/officeart/2005/8/layout/orgChart1"/>
    <dgm:cxn modelId="{239CF4E5-F491-1949-ABA4-FDB39CE7C215}" type="presParOf" srcId="{FF790409-B271-E748-93F4-613174801257}" destId="{D4B26808-DCAA-7B42-9DBB-085BF9B7C420}" srcOrd="1" destOrd="0" presId="urn:microsoft.com/office/officeart/2005/8/layout/orgChart1"/>
    <dgm:cxn modelId="{94B1FD4F-3121-B943-B512-F2EA515F647D}" type="presParOf" srcId="{F0CC3FD9-DE64-4B4C-973E-3507C092439A}" destId="{FD527B3B-97B0-6541-A164-934A243C1EBD}" srcOrd="1" destOrd="0" presId="urn:microsoft.com/office/officeart/2005/8/layout/orgChart1"/>
    <dgm:cxn modelId="{BAF1490D-1A5F-CC45-9947-E82065541D0D}" type="presParOf" srcId="{F0CC3FD9-DE64-4B4C-973E-3507C092439A}" destId="{242C2646-91C6-0542-AFEB-29A14BE01307}" srcOrd="2" destOrd="0" presId="urn:microsoft.com/office/officeart/2005/8/layout/orgChart1"/>
    <dgm:cxn modelId="{E8925473-B039-D64C-B31F-F58036C999BE}" type="presParOf" srcId="{53A08B5C-C808-2C42-876B-23C768AB7CFD}" destId="{212CBBEA-5708-8D46-9E14-80765D29BF91}" srcOrd="2" destOrd="0" presId="urn:microsoft.com/office/officeart/2005/8/layout/orgChart1"/>
    <dgm:cxn modelId="{40EC1B0F-68FD-5F44-97A0-CC3C2972AD23}" type="presParOf" srcId="{53A08B5C-C808-2C42-876B-23C768AB7CFD}" destId="{10E298F2-C09A-B74B-9AA2-6595F69BA4FF}" srcOrd="3" destOrd="0" presId="urn:microsoft.com/office/officeart/2005/8/layout/orgChart1"/>
    <dgm:cxn modelId="{247C10D0-1AFF-E548-B840-1C4B11717BD4}" type="presParOf" srcId="{10E298F2-C09A-B74B-9AA2-6595F69BA4FF}" destId="{BB6F5F61-783D-CD44-9BC8-CB87DA8E6084}" srcOrd="0" destOrd="0" presId="urn:microsoft.com/office/officeart/2005/8/layout/orgChart1"/>
    <dgm:cxn modelId="{2C95E9CC-DF70-2E48-9A6A-D34577050FF9}" type="presParOf" srcId="{BB6F5F61-783D-CD44-9BC8-CB87DA8E6084}" destId="{760DD358-C9AA-444A-938E-78E4D92A93E6}" srcOrd="0" destOrd="0" presId="urn:microsoft.com/office/officeart/2005/8/layout/orgChart1"/>
    <dgm:cxn modelId="{70FBDFD6-1363-D745-A38B-30E9387CCD18}" type="presParOf" srcId="{BB6F5F61-783D-CD44-9BC8-CB87DA8E6084}" destId="{7872A3C8-A37F-4449-A884-69657A65E53D}" srcOrd="1" destOrd="0" presId="urn:microsoft.com/office/officeart/2005/8/layout/orgChart1"/>
    <dgm:cxn modelId="{0638F148-6144-E041-868F-25DB9049DCE5}" type="presParOf" srcId="{10E298F2-C09A-B74B-9AA2-6595F69BA4FF}" destId="{DC29B6E2-BC1D-2B4B-B59A-F2DF70DE9135}" srcOrd="1" destOrd="0" presId="urn:microsoft.com/office/officeart/2005/8/layout/orgChart1"/>
    <dgm:cxn modelId="{C7D23AE3-105C-C943-B1BF-93D09519695C}" type="presParOf" srcId="{10E298F2-C09A-B74B-9AA2-6595F69BA4FF}" destId="{AC66BEFA-9A22-F349-A179-880C7FFE810F}" srcOrd="2" destOrd="0" presId="urn:microsoft.com/office/officeart/2005/8/layout/orgChart1"/>
    <dgm:cxn modelId="{E073A17C-4AFF-FF48-B10A-54A62478FF6C}" type="presParOf" srcId="{53A08B5C-C808-2C42-876B-23C768AB7CFD}" destId="{FA0C1D8F-EC07-8445-9F5F-4B22ECB510C8}" srcOrd="4" destOrd="0" presId="urn:microsoft.com/office/officeart/2005/8/layout/orgChart1"/>
    <dgm:cxn modelId="{54EFEE04-B28A-2E47-B4F5-9E29BD16A576}" type="presParOf" srcId="{53A08B5C-C808-2C42-876B-23C768AB7CFD}" destId="{9B91CECB-70A8-C148-878B-F18C3B08A617}" srcOrd="5" destOrd="0" presId="urn:microsoft.com/office/officeart/2005/8/layout/orgChart1"/>
    <dgm:cxn modelId="{8A552045-740E-8B4E-A8C6-4F6BAD62ABFD}" type="presParOf" srcId="{9B91CECB-70A8-C148-878B-F18C3B08A617}" destId="{11272ADA-AAD2-4D4C-8FC8-A35C2B58EA4B}" srcOrd="0" destOrd="0" presId="urn:microsoft.com/office/officeart/2005/8/layout/orgChart1"/>
    <dgm:cxn modelId="{3E01594A-5B2D-6042-B500-0EB85AC30AF5}" type="presParOf" srcId="{11272ADA-AAD2-4D4C-8FC8-A35C2B58EA4B}" destId="{8F2C5D0C-EA49-3545-BF9C-13F68E8D0725}" srcOrd="0" destOrd="0" presId="urn:microsoft.com/office/officeart/2005/8/layout/orgChart1"/>
    <dgm:cxn modelId="{85FBE9AC-A96E-7543-90B6-EA5F10554F17}" type="presParOf" srcId="{11272ADA-AAD2-4D4C-8FC8-A35C2B58EA4B}" destId="{343E17B2-85B9-2147-98B7-47A95006827F}" srcOrd="1" destOrd="0" presId="urn:microsoft.com/office/officeart/2005/8/layout/orgChart1"/>
    <dgm:cxn modelId="{A356666E-5DA8-754B-89DD-7F826E046C17}" type="presParOf" srcId="{9B91CECB-70A8-C148-878B-F18C3B08A617}" destId="{12E822BA-A032-6F42-9F6C-33753C763A90}" srcOrd="1" destOrd="0" presId="urn:microsoft.com/office/officeart/2005/8/layout/orgChart1"/>
    <dgm:cxn modelId="{FB99E2F1-8CEB-0244-877E-23D5D47AF402}" type="presParOf" srcId="{9B91CECB-70A8-C148-878B-F18C3B08A617}" destId="{AEFDFD0B-5BEB-E34C-818E-A5DF1E3DBCDD}" srcOrd="2" destOrd="0" presId="urn:microsoft.com/office/officeart/2005/8/layout/orgChart1"/>
    <dgm:cxn modelId="{AC87862D-490D-F544-B567-C388F2F6DC63}" type="presParOf" srcId="{53A08B5C-C808-2C42-876B-23C768AB7CFD}" destId="{E51B3BC8-18CB-1D4A-8844-420AE84EC7A1}" srcOrd="6" destOrd="0" presId="urn:microsoft.com/office/officeart/2005/8/layout/orgChart1"/>
    <dgm:cxn modelId="{C5F2F8A0-7F9E-5047-BCE7-775185C6BC06}" type="presParOf" srcId="{53A08B5C-C808-2C42-876B-23C768AB7CFD}" destId="{F2E55F77-7885-7C47-B3F8-31E4A058C98E}" srcOrd="7" destOrd="0" presId="urn:microsoft.com/office/officeart/2005/8/layout/orgChart1"/>
    <dgm:cxn modelId="{99E9669E-CAD3-7248-BD33-AD36C574D34B}" type="presParOf" srcId="{F2E55F77-7885-7C47-B3F8-31E4A058C98E}" destId="{9FD5BE7A-CFB5-774C-A3A8-D0922B8768C4}" srcOrd="0" destOrd="0" presId="urn:microsoft.com/office/officeart/2005/8/layout/orgChart1"/>
    <dgm:cxn modelId="{DB942BE1-6A7D-3A49-B037-39811C28FF4F}" type="presParOf" srcId="{9FD5BE7A-CFB5-774C-A3A8-D0922B8768C4}" destId="{6D30E9F0-9AA3-4948-A6A5-D6A01627BD19}" srcOrd="0" destOrd="0" presId="urn:microsoft.com/office/officeart/2005/8/layout/orgChart1"/>
    <dgm:cxn modelId="{9A4AD866-DAAA-5C4F-9AA1-545F5C6F8332}" type="presParOf" srcId="{9FD5BE7A-CFB5-774C-A3A8-D0922B8768C4}" destId="{3066EA0A-46D4-B24D-A090-05C8D1CA30FD}" srcOrd="1" destOrd="0" presId="urn:microsoft.com/office/officeart/2005/8/layout/orgChart1"/>
    <dgm:cxn modelId="{67270CB2-6E90-434F-B5B1-28EB4CBE67AC}" type="presParOf" srcId="{F2E55F77-7885-7C47-B3F8-31E4A058C98E}" destId="{5102B95E-FDC9-184B-B2B0-EBE3BFFCB39B}" srcOrd="1" destOrd="0" presId="urn:microsoft.com/office/officeart/2005/8/layout/orgChart1"/>
    <dgm:cxn modelId="{CD94B5DC-D270-044B-86C5-7DC8CB1BB546}" type="presParOf" srcId="{F2E55F77-7885-7C47-B3F8-31E4A058C98E}" destId="{24F45E72-F73C-E047-A740-7EF1CCC9E9A6}" srcOrd="2" destOrd="0" presId="urn:microsoft.com/office/officeart/2005/8/layout/orgChart1"/>
    <dgm:cxn modelId="{764A87DB-8ABC-2445-9D45-94F41EB935CB}" type="presParOf" srcId="{53A08B5C-C808-2C42-876B-23C768AB7CFD}" destId="{331223DE-629F-7D42-BFA1-1FB75F68F91F}" srcOrd="8" destOrd="0" presId="urn:microsoft.com/office/officeart/2005/8/layout/orgChart1"/>
    <dgm:cxn modelId="{6E0C4D18-73F1-1440-9D78-E5DC97CA4762}" type="presParOf" srcId="{53A08B5C-C808-2C42-876B-23C768AB7CFD}" destId="{52EB2F40-209C-554D-BD5E-0E64F6993A8C}" srcOrd="9" destOrd="0" presId="urn:microsoft.com/office/officeart/2005/8/layout/orgChart1"/>
    <dgm:cxn modelId="{920AB8A4-ABCC-6945-AE05-BF8CE8E6E654}" type="presParOf" srcId="{52EB2F40-209C-554D-BD5E-0E64F6993A8C}" destId="{EC7F7AF1-669B-8749-BC2B-DB75AA7392B6}" srcOrd="0" destOrd="0" presId="urn:microsoft.com/office/officeart/2005/8/layout/orgChart1"/>
    <dgm:cxn modelId="{1CA4EC82-CFCE-DD41-91BD-2C93D376C248}" type="presParOf" srcId="{EC7F7AF1-669B-8749-BC2B-DB75AA7392B6}" destId="{2436F150-2908-F949-9C37-72A32F61DAD5}" srcOrd="0" destOrd="0" presId="urn:microsoft.com/office/officeart/2005/8/layout/orgChart1"/>
    <dgm:cxn modelId="{8CA1F6D9-0C4B-4547-AD2F-3C690465670D}" type="presParOf" srcId="{EC7F7AF1-669B-8749-BC2B-DB75AA7392B6}" destId="{91D627DB-B253-4C4E-85F3-8ED06EEAFB9F}" srcOrd="1" destOrd="0" presId="urn:microsoft.com/office/officeart/2005/8/layout/orgChart1"/>
    <dgm:cxn modelId="{EAAE4571-33E4-1144-AAFC-C0F3C6883E6D}" type="presParOf" srcId="{52EB2F40-209C-554D-BD5E-0E64F6993A8C}" destId="{803C29DB-44D7-F549-B7D3-2474927BE34B}" srcOrd="1" destOrd="0" presId="urn:microsoft.com/office/officeart/2005/8/layout/orgChart1"/>
    <dgm:cxn modelId="{FB05B0F2-7555-6C45-95EB-F39FD8AEFB68}" type="presParOf" srcId="{52EB2F40-209C-554D-BD5E-0E64F6993A8C}" destId="{70EAE3F6-0517-4B42-8BD7-86F853752F3D}" srcOrd="2" destOrd="0" presId="urn:microsoft.com/office/officeart/2005/8/layout/orgChart1"/>
    <dgm:cxn modelId="{5DC73D1F-296C-DF43-A147-E2758488FF32}" type="presParOf" srcId="{53A08B5C-C808-2C42-876B-23C768AB7CFD}" destId="{199831B1-752E-DA43-AE76-4BDCFC0AB7B2}" srcOrd="10" destOrd="0" presId="urn:microsoft.com/office/officeart/2005/8/layout/orgChart1"/>
    <dgm:cxn modelId="{C0E2100F-E217-3B4D-A7E1-43467FC33C42}" type="presParOf" srcId="{53A08B5C-C808-2C42-876B-23C768AB7CFD}" destId="{B2663B5D-B80B-1F46-9915-453A0A670D67}" srcOrd="11" destOrd="0" presId="urn:microsoft.com/office/officeart/2005/8/layout/orgChart1"/>
    <dgm:cxn modelId="{005DF855-70D8-9648-AC40-13195990BF03}" type="presParOf" srcId="{B2663B5D-B80B-1F46-9915-453A0A670D67}" destId="{4CE45960-F078-A64F-9C7F-4FC6380B06E1}" srcOrd="0" destOrd="0" presId="urn:microsoft.com/office/officeart/2005/8/layout/orgChart1"/>
    <dgm:cxn modelId="{AEEE279C-A0D2-634C-AC04-DB293D2EFA79}" type="presParOf" srcId="{4CE45960-F078-A64F-9C7F-4FC6380B06E1}" destId="{6D2BCB20-667C-3C43-859A-37DE6C1D9424}" srcOrd="0" destOrd="0" presId="urn:microsoft.com/office/officeart/2005/8/layout/orgChart1"/>
    <dgm:cxn modelId="{1923D047-F9B2-354E-81E5-8FE510E07B73}" type="presParOf" srcId="{4CE45960-F078-A64F-9C7F-4FC6380B06E1}" destId="{DE15983A-73F7-364E-9FC6-220200E83E53}" srcOrd="1" destOrd="0" presId="urn:microsoft.com/office/officeart/2005/8/layout/orgChart1"/>
    <dgm:cxn modelId="{2DDF98CB-AA94-B540-AEB9-6568D5B4A53F}" type="presParOf" srcId="{B2663B5D-B80B-1F46-9915-453A0A670D67}" destId="{C825B1E6-EF74-0E41-A1BF-96164E42C3E4}" srcOrd="1" destOrd="0" presId="urn:microsoft.com/office/officeart/2005/8/layout/orgChart1"/>
    <dgm:cxn modelId="{C08E018C-687C-A148-B48D-03A2FBE73759}" type="presParOf" srcId="{B2663B5D-B80B-1F46-9915-453A0A670D67}" destId="{A2E5545D-6428-6E42-85E4-2C6951D21D50}" srcOrd="2" destOrd="0" presId="urn:microsoft.com/office/officeart/2005/8/layout/orgChart1"/>
    <dgm:cxn modelId="{04BC0F1A-5DFB-534C-9761-6CD1FF9FEE9C}" type="presParOf" srcId="{A0DA2961-5FEF-BA45-9010-C70A83FFFD87}" destId="{C22AA489-1A65-4247-9D01-891BAC21BA68}" srcOrd="2" destOrd="0" presId="urn:microsoft.com/office/officeart/2005/8/layout/orgChart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199831B1-752E-DA43-AE76-4BDCFC0AB7B2}">
      <dsp:nvSpPr>
        <dsp:cNvPr id="0" name=""/>
        <dsp:cNvSpPr/>
      </dsp:nvSpPr>
      <dsp:spPr>
        <a:xfrm>
          <a:off x="5270558" y="3853543"/>
          <a:ext cx="3710255" cy="37396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86327"/>
              </a:lnTo>
              <a:lnTo>
                <a:pt x="3710255" y="186327"/>
              </a:lnTo>
              <a:lnTo>
                <a:pt x="3710255" y="373968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31223DE-629F-7D42-BFA1-1FB75F68F91F}">
      <dsp:nvSpPr>
        <dsp:cNvPr id="0" name=""/>
        <dsp:cNvSpPr/>
      </dsp:nvSpPr>
      <dsp:spPr>
        <a:xfrm>
          <a:off x="5270558" y="3853543"/>
          <a:ext cx="1890109" cy="382296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94655"/>
              </a:lnTo>
              <a:lnTo>
                <a:pt x="1890109" y="194655"/>
              </a:lnTo>
              <a:lnTo>
                <a:pt x="1890109" y="382296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51B3BC8-18CB-1D4A-8844-420AE84EC7A1}">
      <dsp:nvSpPr>
        <dsp:cNvPr id="0" name=""/>
        <dsp:cNvSpPr/>
      </dsp:nvSpPr>
      <dsp:spPr>
        <a:xfrm>
          <a:off x="5270558" y="3853543"/>
          <a:ext cx="340747" cy="382296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94655"/>
              </a:lnTo>
              <a:lnTo>
                <a:pt x="340747" y="194655"/>
              </a:lnTo>
              <a:lnTo>
                <a:pt x="340747" y="382296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A0C1D8F-EC07-8445-9F5F-4B22ECB510C8}">
      <dsp:nvSpPr>
        <dsp:cNvPr id="0" name=""/>
        <dsp:cNvSpPr/>
      </dsp:nvSpPr>
      <dsp:spPr>
        <a:xfrm>
          <a:off x="4131362" y="3853543"/>
          <a:ext cx="1139196" cy="382296"/>
        </a:xfrm>
        <a:custGeom>
          <a:avLst/>
          <a:gdLst/>
          <a:ahLst/>
          <a:cxnLst/>
          <a:rect l="0" t="0" r="0" b="0"/>
          <a:pathLst>
            <a:path>
              <a:moveTo>
                <a:pt x="1139196" y="0"/>
              </a:moveTo>
              <a:lnTo>
                <a:pt x="1139196" y="194655"/>
              </a:lnTo>
              <a:lnTo>
                <a:pt x="0" y="194655"/>
              </a:lnTo>
              <a:lnTo>
                <a:pt x="0" y="382296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212CBBEA-5708-8D46-9E14-80765D29BF91}">
      <dsp:nvSpPr>
        <dsp:cNvPr id="0" name=""/>
        <dsp:cNvSpPr/>
      </dsp:nvSpPr>
      <dsp:spPr>
        <a:xfrm>
          <a:off x="2668422" y="3853543"/>
          <a:ext cx="2602136" cy="388685"/>
        </a:xfrm>
        <a:custGeom>
          <a:avLst/>
          <a:gdLst/>
          <a:ahLst/>
          <a:cxnLst/>
          <a:rect l="0" t="0" r="0" b="0"/>
          <a:pathLst>
            <a:path>
              <a:moveTo>
                <a:pt x="2602136" y="0"/>
              </a:moveTo>
              <a:lnTo>
                <a:pt x="2602136" y="201044"/>
              </a:lnTo>
              <a:lnTo>
                <a:pt x="0" y="201044"/>
              </a:lnTo>
              <a:lnTo>
                <a:pt x="0" y="388685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97F7A350-253D-F24C-B971-5A458D9B7FB3}">
      <dsp:nvSpPr>
        <dsp:cNvPr id="0" name=""/>
        <dsp:cNvSpPr/>
      </dsp:nvSpPr>
      <dsp:spPr>
        <a:xfrm>
          <a:off x="1258272" y="3853543"/>
          <a:ext cx="4012286" cy="382296"/>
        </a:xfrm>
        <a:custGeom>
          <a:avLst/>
          <a:gdLst/>
          <a:ahLst/>
          <a:cxnLst/>
          <a:rect l="0" t="0" r="0" b="0"/>
          <a:pathLst>
            <a:path>
              <a:moveTo>
                <a:pt x="4012286" y="0"/>
              </a:moveTo>
              <a:lnTo>
                <a:pt x="4012286" y="194655"/>
              </a:lnTo>
              <a:lnTo>
                <a:pt x="0" y="194655"/>
              </a:lnTo>
              <a:lnTo>
                <a:pt x="0" y="382296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7B97DB98-B776-C041-B41F-5991E4D7DCD4}">
      <dsp:nvSpPr>
        <dsp:cNvPr id="0" name=""/>
        <dsp:cNvSpPr/>
      </dsp:nvSpPr>
      <dsp:spPr>
        <a:xfrm>
          <a:off x="4467945" y="1558995"/>
          <a:ext cx="1605225" cy="2294547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381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</dsp:spPr>
      <dsp:style>
        <a:lnRef idx="3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  <dsp:txBody>
        <a:bodyPr spcFirstLastPara="0" vert="horz" wrap="square" lIns="7620" tIns="7620" rIns="7620" bIns="7620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b="1" kern="1200" dirty="0"/>
            <a:t>TARGET DIVISION</a:t>
          </a:r>
          <a:r>
            <a:rPr lang="en-US" sz="1200" kern="1200" dirty="0"/>
            <a:t/>
          </a:r>
          <a:br>
            <a:rPr lang="en-US" sz="1200" kern="1200" dirty="0"/>
          </a:br>
          <a:endParaRPr lang="en-US" sz="1200" kern="1200" dirty="0"/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kern="1200" dirty="0"/>
            <a:t>John Haines</a:t>
          </a:r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kern="1200" dirty="0"/>
            <a:t>Head of Division</a:t>
          </a:r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endParaRPr lang="en-US" sz="1200" kern="1200" dirty="0" smtClean="0"/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kern="1200" dirty="0" smtClean="0"/>
            <a:t>Eric </a:t>
          </a:r>
          <a:r>
            <a:rPr lang="en-US" sz="1200" kern="1200" dirty="0"/>
            <a:t>Pitcher</a:t>
          </a:r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kern="1200" dirty="0"/>
            <a:t>Deputy Head of Division</a:t>
          </a:r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endParaRPr lang="en-US" sz="1200" kern="1200" dirty="0" smtClean="0"/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kern="1200" dirty="0" smtClean="0"/>
            <a:t>François </a:t>
          </a:r>
          <a:r>
            <a:rPr lang="en-US" sz="1200" kern="1200" dirty="0" err="1" smtClean="0"/>
            <a:t>Plewinski</a:t>
          </a:r>
          <a:endParaRPr lang="en-US" sz="1200" kern="1200" dirty="0" smtClean="0"/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kern="1200" dirty="0" smtClean="0"/>
            <a:t>System Engineer</a:t>
          </a:r>
          <a:endParaRPr lang="en-US" sz="1200" kern="1200" dirty="0"/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endParaRPr lang="en-US" sz="1200" kern="1200" dirty="0"/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kern="1200" dirty="0"/>
            <a:t>Carina </a:t>
          </a:r>
          <a:r>
            <a:rPr lang="en-US" sz="1200" kern="1200" dirty="0" err="1"/>
            <a:t>Blixt</a:t>
          </a:r>
          <a:endParaRPr lang="en-US" sz="1200" kern="1200" dirty="0"/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kern="1200" dirty="0"/>
            <a:t>Team Assistant</a:t>
          </a:r>
        </a:p>
      </dsp:txBody>
      <dsp:txXfrm>
        <a:off x="4467945" y="1558995"/>
        <a:ext cx="1605225" cy="2294547"/>
      </dsp:txXfrm>
    </dsp:sp>
    <dsp:sp modelId="{7FF37602-91A9-F747-826C-689EFB380631}">
      <dsp:nvSpPr>
        <dsp:cNvPr id="0" name=""/>
        <dsp:cNvSpPr/>
      </dsp:nvSpPr>
      <dsp:spPr>
        <a:xfrm>
          <a:off x="621060" y="4235839"/>
          <a:ext cx="1274423" cy="998912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381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</dsp:spPr>
      <dsp:style>
        <a:lnRef idx="3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  <dsp:txBody>
        <a:bodyPr spcFirstLastPara="0" vert="horz" wrap="square" lIns="7620" tIns="7620" rIns="7620" bIns="7620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b="1" kern="1200" dirty="0"/>
            <a:t>Target Controls Group</a:t>
          </a:r>
          <a:br>
            <a:rPr lang="en-US" sz="1200" b="1" kern="1200" dirty="0"/>
          </a:br>
          <a:r>
            <a:rPr lang="en-US" sz="1200" kern="1200" dirty="0"/>
            <a:t/>
          </a:r>
          <a:br>
            <a:rPr lang="en-US" sz="1200" kern="1200" dirty="0"/>
          </a:br>
          <a:r>
            <a:rPr lang="en-US" sz="1200" kern="1200" dirty="0"/>
            <a:t>Linda Coney (GL)</a:t>
          </a:r>
          <a:br>
            <a:rPr lang="en-US" sz="1200" kern="1200" dirty="0"/>
          </a:br>
          <a:r>
            <a:rPr lang="en-US" sz="1200" kern="1200" dirty="0" err="1"/>
            <a:t>Atefeh</a:t>
          </a:r>
          <a:r>
            <a:rPr lang="en-US" sz="1200" kern="1200" dirty="0"/>
            <a:t> </a:t>
          </a:r>
          <a:r>
            <a:rPr lang="en-US" sz="1200" kern="1200" dirty="0" err="1"/>
            <a:t>Adeghzadeh</a:t>
          </a:r>
          <a:endParaRPr lang="en-US" sz="1200" kern="1200" dirty="0"/>
        </a:p>
      </dsp:txBody>
      <dsp:txXfrm>
        <a:off x="621060" y="4235839"/>
        <a:ext cx="1274423" cy="998912"/>
      </dsp:txXfrm>
    </dsp:sp>
    <dsp:sp modelId="{760DD358-C9AA-444A-938E-78E4D92A93E6}">
      <dsp:nvSpPr>
        <dsp:cNvPr id="0" name=""/>
        <dsp:cNvSpPr/>
      </dsp:nvSpPr>
      <dsp:spPr>
        <a:xfrm>
          <a:off x="2018594" y="4242228"/>
          <a:ext cx="1299656" cy="1164233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381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</dsp:spPr>
      <dsp:style>
        <a:lnRef idx="3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  <dsp:txBody>
        <a:bodyPr spcFirstLastPara="0" vert="horz" wrap="square" lIns="7620" tIns="7620" rIns="7620" bIns="7620" numCol="1" spcCol="1270" anchor="ctr" anchorCtr="0">
          <a:noAutofit/>
        </a:bodyPr>
        <a:lstStyle/>
        <a:p>
          <a:pPr marL="0" marR="0" lvl="0" indent="0" algn="ctr" defTabSz="914400" eaLnBrk="1" fontAlgn="auto" latinLnBrk="0" hangingPunct="1">
            <a:lnSpc>
              <a:spcPct val="100000"/>
            </a:lnSpc>
            <a:spcBef>
              <a:spcPct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en-US" sz="1200" b="1" kern="1200" dirty="0"/>
            <a:t>Target </a:t>
          </a:r>
          <a:r>
            <a:rPr lang="en-US" sz="1200" b="1" kern="1200" dirty="0" smtClean="0"/>
            <a:t>Physics </a:t>
          </a:r>
          <a:r>
            <a:rPr lang="en-US" sz="1200" b="1" kern="1200" dirty="0"/>
            <a:t>Group</a:t>
          </a:r>
          <a:br>
            <a:rPr lang="en-US" sz="1200" b="1" kern="1200" dirty="0"/>
          </a:br>
          <a:r>
            <a:rPr lang="en-US" sz="1200" kern="1200" dirty="0"/>
            <a:t/>
          </a:r>
          <a:br>
            <a:rPr lang="en-US" sz="1200" kern="1200" dirty="0"/>
          </a:br>
          <a:r>
            <a:rPr lang="en-US" sz="1200" kern="1200" dirty="0"/>
            <a:t>Gunter </a:t>
          </a:r>
          <a:r>
            <a:rPr lang="en-US" sz="1200" kern="1200" dirty="0" err="1"/>
            <a:t>Mührer</a:t>
          </a:r>
          <a:r>
            <a:rPr lang="en-US" sz="1200" kern="1200" dirty="0"/>
            <a:t> (GL)</a:t>
          </a:r>
          <a:br>
            <a:rPr lang="en-US" sz="1200" kern="1200" dirty="0"/>
          </a:br>
          <a:r>
            <a:rPr lang="en-US" sz="1200" kern="1200" dirty="0" smtClean="0"/>
            <a:t>Riccardo </a:t>
          </a:r>
          <a:r>
            <a:rPr lang="en-US" sz="1200" kern="1200" dirty="0" err="1" smtClean="0"/>
            <a:t>Bevilacqua</a:t>
          </a:r>
          <a:endParaRPr lang="en-US" sz="1200" kern="1200" dirty="0" smtClean="0"/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kern="1200" dirty="0" smtClean="0"/>
            <a:t>Daniela </a:t>
          </a:r>
          <a:r>
            <a:rPr lang="en-US" sz="1200" kern="1200" dirty="0" err="1" smtClean="0"/>
            <a:t>Ene</a:t>
          </a:r>
          <a:endParaRPr lang="en-US" sz="1200" kern="1200" dirty="0" smtClean="0"/>
        </a:p>
      </dsp:txBody>
      <dsp:txXfrm>
        <a:off x="2018594" y="4242228"/>
        <a:ext cx="1299656" cy="1164233"/>
      </dsp:txXfrm>
    </dsp:sp>
    <dsp:sp modelId="{8F2C5D0C-EA49-3545-BF9C-13F68E8D0725}">
      <dsp:nvSpPr>
        <dsp:cNvPr id="0" name=""/>
        <dsp:cNvSpPr/>
      </dsp:nvSpPr>
      <dsp:spPr>
        <a:xfrm>
          <a:off x="3473617" y="4235839"/>
          <a:ext cx="1315489" cy="1118278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381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</dsp:spPr>
      <dsp:style>
        <a:lnRef idx="3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  <dsp:txBody>
        <a:bodyPr spcFirstLastPara="0" vert="horz" wrap="square" lIns="7620" tIns="7620" rIns="7620" bIns="7620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b="1" kern="1200" dirty="0"/>
            <a:t>Materials Group</a:t>
          </a:r>
          <a:br>
            <a:rPr lang="en-US" sz="1200" b="1" kern="1200" dirty="0"/>
          </a:br>
          <a:r>
            <a:rPr lang="en-US" sz="1200" kern="1200" dirty="0"/>
            <a:t/>
          </a:r>
          <a:br>
            <a:rPr lang="en-US" sz="1200" kern="1200" dirty="0"/>
          </a:br>
          <a:r>
            <a:rPr lang="en-US" sz="1200" kern="1200" dirty="0" err="1" smtClean="0"/>
            <a:t>Yongjoong</a:t>
          </a:r>
          <a:r>
            <a:rPr lang="en-US" sz="1200" kern="1200" dirty="0" smtClean="0"/>
            <a:t> </a:t>
          </a:r>
          <a:r>
            <a:rPr lang="en-US" sz="1200" kern="1200" dirty="0"/>
            <a:t>Lee (GL)</a:t>
          </a:r>
          <a:br>
            <a:rPr lang="en-US" sz="1200" kern="1200" dirty="0"/>
          </a:br>
          <a:r>
            <a:rPr lang="en-US" sz="1200" kern="1200" dirty="0" err="1" smtClean="0"/>
            <a:t>Jemilia</a:t>
          </a:r>
          <a:r>
            <a:rPr lang="en-US" sz="1200" kern="1200" dirty="0" smtClean="0"/>
            <a:t> </a:t>
          </a:r>
          <a:r>
            <a:rPr lang="en-US" sz="1200" kern="1200" dirty="0" err="1" smtClean="0"/>
            <a:t>Habainy</a:t>
          </a:r>
          <a:endParaRPr lang="en-US" sz="1200" kern="1200" dirty="0" smtClean="0"/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kern="1200" dirty="0" err="1" smtClean="0"/>
            <a:t>Sofie</a:t>
          </a:r>
          <a:r>
            <a:rPr lang="en-US" sz="1200" kern="1200" dirty="0" smtClean="0"/>
            <a:t> </a:t>
          </a:r>
          <a:r>
            <a:rPr lang="en-US" sz="1200" kern="1200" dirty="0" err="1" smtClean="0"/>
            <a:t>Borre</a:t>
          </a:r>
          <a:r>
            <a:rPr lang="en-US" sz="1200" kern="1200" dirty="0" smtClean="0"/>
            <a:t> (S)</a:t>
          </a:r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kern="1200" dirty="0" smtClean="0"/>
            <a:t>Johan </a:t>
          </a:r>
          <a:r>
            <a:rPr lang="en-US" sz="1200" kern="1200" dirty="0" err="1" smtClean="0"/>
            <a:t>Wendel</a:t>
          </a:r>
          <a:r>
            <a:rPr lang="en-US" sz="1200" kern="1200" dirty="0" smtClean="0"/>
            <a:t> (S)</a:t>
          </a:r>
          <a:endParaRPr lang="en-US" sz="1200" kern="1200" dirty="0"/>
        </a:p>
      </dsp:txBody>
      <dsp:txXfrm>
        <a:off x="3473617" y="4235839"/>
        <a:ext cx="1315489" cy="1118278"/>
      </dsp:txXfrm>
    </dsp:sp>
    <dsp:sp modelId="{6D30E9F0-9AA3-4948-A6A5-D6A01627BD19}">
      <dsp:nvSpPr>
        <dsp:cNvPr id="0" name=""/>
        <dsp:cNvSpPr/>
      </dsp:nvSpPr>
      <dsp:spPr>
        <a:xfrm>
          <a:off x="4947369" y="4235839"/>
          <a:ext cx="1327874" cy="1559369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381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</dsp:spPr>
      <dsp:style>
        <a:lnRef idx="3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  <dsp:txBody>
        <a:bodyPr spcFirstLastPara="0" vert="horz" wrap="square" lIns="7620" tIns="7620" rIns="7620" bIns="7620" numCol="1" spcCol="1270" anchor="ctr" anchorCtr="0">
          <a:noAutofit/>
        </a:bodyPr>
        <a:lstStyle/>
        <a:p>
          <a:pPr marL="0" marR="0" lvl="0" indent="0" algn="ctr" defTabSz="914400" eaLnBrk="1" fontAlgn="auto" latinLnBrk="0" hangingPunct="1">
            <a:lnSpc>
              <a:spcPct val="100000"/>
            </a:lnSpc>
            <a:spcBef>
              <a:spcPct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en-US" sz="1200" b="1" kern="1200" dirty="0" err="1"/>
            <a:t>Neutronics</a:t>
          </a:r>
          <a:r>
            <a:rPr lang="en-US" sz="1200" b="1" kern="1200" dirty="0"/>
            <a:t> Group</a:t>
          </a:r>
          <a:br>
            <a:rPr lang="en-US" sz="1200" b="1" kern="1200" dirty="0"/>
          </a:br>
          <a:r>
            <a:rPr lang="en-US" sz="1200" kern="1200" dirty="0"/>
            <a:t/>
          </a:r>
          <a:br>
            <a:rPr lang="en-US" sz="1200" kern="1200" dirty="0"/>
          </a:br>
          <a:r>
            <a:rPr lang="en-US" sz="1200" kern="1200" dirty="0"/>
            <a:t>Luca </a:t>
          </a:r>
          <a:r>
            <a:rPr lang="en-US" sz="1200" kern="1200" dirty="0" err="1"/>
            <a:t>Zanini</a:t>
          </a:r>
          <a:r>
            <a:rPr lang="en-US" sz="1200" kern="1200" dirty="0"/>
            <a:t> (GL)</a:t>
          </a:r>
          <a:br>
            <a:rPr lang="en-US" sz="1200" kern="1200" dirty="0"/>
          </a:br>
          <a:r>
            <a:rPr lang="en-US" sz="1200" kern="1200" dirty="0"/>
            <a:t>Konstantin </a:t>
          </a:r>
          <a:r>
            <a:rPr lang="en-US" sz="1200" kern="1200" dirty="0" err="1"/>
            <a:t>Batkov</a:t>
          </a:r>
          <a:r>
            <a:rPr lang="en-US" sz="1200" kern="1200" dirty="0"/>
            <a:t/>
          </a:r>
          <a:br>
            <a:rPr lang="en-US" sz="1200" kern="1200" dirty="0"/>
          </a:br>
          <a:r>
            <a:rPr lang="en-US" sz="1200" kern="1200" dirty="0"/>
            <a:t>Alan </a:t>
          </a:r>
          <a:r>
            <a:rPr lang="en-US" sz="1200" kern="1200" dirty="0" err="1" smtClean="0"/>
            <a:t>Takibayev</a:t>
          </a:r>
          <a:endParaRPr lang="en-US" sz="1200" kern="1200" dirty="0" smtClean="0"/>
        </a:p>
        <a:p>
          <a:pPr marL="0" marR="0" lvl="0" indent="0" algn="ctr" defTabSz="914400" eaLnBrk="1" fontAlgn="auto" latinLnBrk="0" hangingPunct="1">
            <a:lnSpc>
              <a:spcPct val="100000"/>
            </a:lnSpc>
            <a:spcBef>
              <a:spcPct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en-US" sz="1200" kern="1200" dirty="0" err="1" smtClean="0"/>
            <a:t>Zsofia</a:t>
          </a:r>
          <a:r>
            <a:rPr lang="en-US" sz="1200" kern="1200" dirty="0" smtClean="0"/>
            <a:t> </a:t>
          </a:r>
          <a:r>
            <a:rPr lang="en-US" sz="1200" kern="1200" dirty="0" err="1" smtClean="0"/>
            <a:t>Kokai</a:t>
          </a:r>
          <a:r>
            <a:rPr lang="en-US" sz="1200" kern="1200" dirty="0"/>
            <a:t/>
          </a:r>
          <a:br>
            <a:rPr lang="en-US" sz="1200" kern="1200" dirty="0"/>
          </a:br>
          <a:r>
            <a:rPr lang="en-US" sz="1200" kern="1200" dirty="0" err="1" smtClean="0"/>
            <a:t>Esben</a:t>
          </a:r>
          <a:r>
            <a:rPr lang="en-US" sz="1200" kern="1200" dirty="0" smtClean="0"/>
            <a:t> </a:t>
          </a:r>
          <a:r>
            <a:rPr lang="en-US" sz="1200" kern="1200" dirty="0" err="1" smtClean="0"/>
            <a:t>Klinkby</a:t>
          </a:r>
          <a:endParaRPr lang="en-US" sz="1200" kern="1200" dirty="0" smtClean="0"/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kern="1200" dirty="0" err="1" smtClean="0"/>
            <a:t>Troels</a:t>
          </a:r>
          <a:r>
            <a:rPr lang="en-US" sz="1200" kern="1200" dirty="0" smtClean="0"/>
            <a:t> </a:t>
          </a:r>
          <a:r>
            <a:rPr lang="en-US" sz="1200" kern="1200" dirty="0" err="1" smtClean="0"/>
            <a:t>Schoenfeldt</a:t>
          </a:r>
          <a:endParaRPr lang="en-US" sz="1200" kern="1200" dirty="0"/>
        </a:p>
      </dsp:txBody>
      <dsp:txXfrm>
        <a:off x="4947369" y="4235839"/>
        <a:ext cx="1327874" cy="1559369"/>
      </dsp:txXfrm>
    </dsp:sp>
    <dsp:sp modelId="{2436F150-2908-F949-9C37-72A32F61DAD5}">
      <dsp:nvSpPr>
        <dsp:cNvPr id="0" name=""/>
        <dsp:cNvSpPr/>
      </dsp:nvSpPr>
      <dsp:spPr>
        <a:xfrm>
          <a:off x="6425070" y="4235839"/>
          <a:ext cx="1471196" cy="1497171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381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</dsp:spPr>
      <dsp:style>
        <a:lnRef idx="3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  <dsp:txBody>
        <a:bodyPr spcFirstLastPara="0" vert="horz" wrap="square" lIns="7620" tIns="7620" rIns="7620" bIns="7620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b="1" kern="1200" dirty="0"/>
            <a:t>Fluid Systems Group</a:t>
          </a:r>
          <a:br>
            <a:rPr lang="en-US" sz="1200" b="1" kern="1200" dirty="0"/>
          </a:br>
          <a:r>
            <a:rPr lang="en-US" sz="1200" kern="1200" dirty="0" smtClean="0"/>
            <a:t/>
          </a:r>
          <a:br>
            <a:rPr lang="en-US" sz="1200" kern="1200" dirty="0" smtClean="0"/>
          </a:br>
          <a:r>
            <a:rPr lang="en-US" sz="1200" kern="1200" dirty="0" err="1" smtClean="0"/>
            <a:t>Håkan</a:t>
          </a:r>
          <a:r>
            <a:rPr lang="en-US" sz="1200" kern="1200" dirty="0" smtClean="0"/>
            <a:t> </a:t>
          </a:r>
          <a:r>
            <a:rPr lang="en-US" sz="1200" kern="1200" dirty="0" err="1" smtClean="0"/>
            <a:t>Carlsson</a:t>
          </a:r>
          <a:r>
            <a:rPr lang="en-US" sz="1200" kern="1200" dirty="0" smtClean="0"/>
            <a:t> (GL</a:t>
          </a:r>
          <a:r>
            <a:rPr lang="en-US" sz="1200" kern="1200" dirty="0"/>
            <a:t>)</a:t>
          </a:r>
          <a:br>
            <a:rPr lang="en-US" sz="1200" kern="1200" dirty="0"/>
          </a:br>
          <a:r>
            <a:rPr lang="en-US" sz="1200" kern="1200" dirty="0"/>
            <a:t>Per Nilsson</a:t>
          </a:r>
          <a:br>
            <a:rPr lang="en-US" sz="1200" kern="1200" dirty="0"/>
          </a:br>
          <a:r>
            <a:rPr lang="en-US" sz="1200" kern="1200" dirty="0" smtClean="0"/>
            <a:t>Allan Lundgren (C)</a:t>
          </a:r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kern="1200" dirty="0" smtClean="0"/>
            <a:t>Ingvar </a:t>
          </a:r>
          <a:r>
            <a:rPr lang="en-US" sz="1200" kern="1200" dirty="0"/>
            <a:t>Olsson (C</a:t>
          </a:r>
          <a:r>
            <a:rPr lang="en-US" sz="1200" kern="1200" dirty="0" smtClean="0"/>
            <a:t>)</a:t>
          </a:r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kern="1200" dirty="0" smtClean="0"/>
            <a:t>Mateusz </a:t>
          </a:r>
          <a:r>
            <a:rPr lang="en-US" sz="1200" kern="1200" dirty="0" err="1" smtClean="0"/>
            <a:t>Pucilowski</a:t>
          </a:r>
          <a:r>
            <a:rPr lang="en-US" sz="1200" kern="1200" dirty="0" smtClean="0"/>
            <a:t> (S)</a:t>
          </a:r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kern="1200" dirty="0" err="1" smtClean="0"/>
            <a:t>Paal</a:t>
          </a:r>
          <a:r>
            <a:rPr lang="en-US" sz="1200" kern="1200" dirty="0" smtClean="0"/>
            <a:t> </a:t>
          </a:r>
          <a:r>
            <a:rPr lang="en-US" sz="1200" kern="1200" dirty="0" err="1" smtClean="0"/>
            <a:t>Inge</a:t>
          </a:r>
          <a:r>
            <a:rPr lang="en-US" sz="1200" kern="1200" dirty="0" smtClean="0"/>
            <a:t> </a:t>
          </a:r>
          <a:r>
            <a:rPr lang="en-US" sz="1200" kern="1200" dirty="0" err="1" smtClean="0"/>
            <a:t>Smeby</a:t>
          </a:r>
          <a:r>
            <a:rPr lang="en-US" sz="1200" kern="1200" dirty="0" smtClean="0"/>
            <a:t> (S)</a:t>
          </a:r>
        </a:p>
      </dsp:txBody>
      <dsp:txXfrm>
        <a:off x="6425070" y="4235839"/>
        <a:ext cx="1471196" cy="1497171"/>
      </dsp:txXfrm>
    </dsp:sp>
    <dsp:sp modelId="{6D2BCB20-667C-3C43-859A-37DE6C1D9424}">
      <dsp:nvSpPr>
        <dsp:cNvPr id="0" name=""/>
        <dsp:cNvSpPr/>
      </dsp:nvSpPr>
      <dsp:spPr>
        <a:xfrm>
          <a:off x="8010191" y="4227512"/>
          <a:ext cx="1941246" cy="3147394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381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</dsp:spPr>
      <dsp:style>
        <a:lnRef idx="3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  <dsp:txBody>
        <a:bodyPr spcFirstLastPara="0" vert="horz" wrap="square" lIns="7620" tIns="7620" rIns="7620" bIns="7620" numCol="1" spcCol="1270" anchor="ctr" anchorCtr="0">
          <a:noAutofit/>
        </a:bodyPr>
        <a:lstStyle/>
        <a:p>
          <a:pPr marL="0" marR="0" lvl="0" indent="0" algn="ctr" defTabSz="914400" eaLnBrk="1" fontAlgn="auto" latinLnBrk="0" hangingPunct="1">
            <a:lnSpc>
              <a:spcPct val="100000"/>
            </a:lnSpc>
            <a:spcBef>
              <a:spcPct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en-US" sz="1200" b="1" kern="1200" dirty="0"/>
            <a:t>Monolith &amp; Handling Group</a:t>
          </a:r>
          <a:r>
            <a:rPr lang="en-US" sz="1200" kern="1200" dirty="0"/>
            <a:t/>
          </a:r>
          <a:br>
            <a:rPr lang="en-US" sz="1200" kern="1200" dirty="0"/>
          </a:br>
          <a:r>
            <a:rPr lang="en-US" sz="1200" kern="1200" dirty="0"/>
            <a:t/>
          </a:r>
          <a:br>
            <a:rPr lang="en-US" sz="1200" kern="1200" dirty="0"/>
          </a:br>
          <a:r>
            <a:rPr lang="en-US" sz="1200" kern="1200" dirty="0" err="1"/>
            <a:t>Rikard</a:t>
          </a:r>
          <a:r>
            <a:rPr lang="en-US" sz="1200" kern="1200" dirty="0"/>
            <a:t> </a:t>
          </a:r>
          <a:r>
            <a:rPr lang="en-US" sz="1200" kern="1200" dirty="0" err="1"/>
            <a:t>Linander</a:t>
          </a:r>
          <a:r>
            <a:rPr lang="en-US" sz="1200" kern="1200" dirty="0"/>
            <a:t> (GL)</a:t>
          </a:r>
          <a:br>
            <a:rPr lang="en-US" sz="1200" kern="1200" dirty="0"/>
          </a:br>
          <a:r>
            <a:rPr lang="en-US" sz="1200" kern="1200" dirty="0"/>
            <a:t>Magnus </a:t>
          </a:r>
          <a:r>
            <a:rPr lang="en-US" sz="1200" kern="1200" dirty="0" err="1"/>
            <a:t>Göhran</a:t>
          </a:r>
          <a:r>
            <a:rPr lang="en-US" sz="1200" kern="1200" dirty="0"/>
            <a:t/>
          </a:r>
          <a:br>
            <a:rPr lang="en-US" sz="1200" kern="1200" dirty="0"/>
          </a:br>
          <a:r>
            <a:rPr lang="en-US" sz="1200" kern="1200" dirty="0" smtClean="0"/>
            <a:t>Daniel </a:t>
          </a:r>
          <a:r>
            <a:rPr lang="en-US" sz="1200" kern="1200" dirty="0" err="1" smtClean="0"/>
            <a:t>Lyngh</a:t>
          </a:r>
          <a:r>
            <a:rPr lang="en-US" sz="1200" kern="1200" dirty="0" smtClean="0"/>
            <a:t/>
          </a:r>
          <a:br>
            <a:rPr lang="en-US" sz="1200" kern="1200" dirty="0" smtClean="0"/>
          </a:br>
          <a:r>
            <a:rPr lang="en-US" sz="1200" kern="1200" dirty="0" smtClean="0"/>
            <a:t>Ulf </a:t>
          </a:r>
          <a:r>
            <a:rPr lang="en-US" sz="1200" kern="1200" dirty="0" err="1" smtClean="0"/>
            <a:t>Odén</a:t>
          </a:r>
          <a:endParaRPr lang="en-US" sz="1200" kern="1200" dirty="0" smtClean="0"/>
        </a:p>
        <a:p>
          <a:pPr lvl="0" algn="ctr" defTabSz="5334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en-US" sz="1200" kern="1200" dirty="0" smtClean="0"/>
            <a:t>Pascal </a:t>
          </a:r>
          <a:r>
            <a:rPr lang="en-US" sz="1200" kern="1200" dirty="0" err="1"/>
            <a:t>Sabbagh</a:t>
          </a:r>
          <a:r>
            <a:rPr lang="en-US" sz="1200" kern="1200" dirty="0"/>
            <a:t/>
          </a:r>
          <a:br>
            <a:rPr lang="en-US" sz="1200" kern="1200" dirty="0"/>
          </a:br>
          <a:r>
            <a:rPr lang="en-US" sz="1200" kern="1200" dirty="0" smtClean="0"/>
            <a:t>Cyril </a:t>
          </a:r>
          <a:r>
            <a:rPr lang="en-US" sz="1200" kern="1200" dirty="0" err="1"/>
            <a:t>Kharoua</a:t>
          </a:r>
          <a:r>
            <a:rPr lang="en-US" sz="1200" kern="1200" dirty="0"/>
            <a:t> (C)</a:t>
          </a:r>
          <a:br>
            <a:rPr lang="en-US" sz="1200" kern="1200" dirty="0"/>
          </a:br>
          <a:r>
            <a:rPr lang="en-US" sz="1200" kern="1200" dirty="0" err="1"/>
            <a:t>Naja</a:t>
          </a:r>
          <a:r>
            <a:rPr lang="en-US" sz="1200" kern="1200" dirty="0"/>
            <a:t> de la </a:t>
          </a:r>
          <a:r>
            <a:rPr lang="en-US" sz="1200" kern="1200" dirty="0" err="1"/>
            <a:t>Cour</a:t>
          </a:r>
          <a:r>
            <a:rPr lang="en-US" sz="1200" kern="1200" dirty="0"/>
            <a:t> (C)</a:t>
          </a:r>
          <a:br>
            <a:rPr lang="en-US" sz="1200" kern="1200" dirty="0"/>
          </a:br>
          <a:r>
            <a:rPr lang="en-US" sz="1200" kern="1200" dirty="0"/>
            <a:t>Anders Olsson (C)</a:t>
          </a:r>
          <a:br>
            <a:rPr lang="en-US" sz="1200" kern="1200" dirty="0"/>
          </a:br>
          <a:r>
            <a:rPr lang="en-US" sz="1200" kern="1200" dirty="0" err="1"/>
            <a:t>Björn</a:t>
          </a:r>
          <a:r>
            <a:rPr lang="en-US" sz="1200" kern="1200" dirty="0"/>
            <a:t> </a:t>
          </a:r>
          <a:r>
            <a:rPr lang="en-US" sz="1200" kern="1200" dirty="0" err="1"/>
            <a:t>Persson</a:t>
          </a:r>
          <a:r>
            <a:rPr lang="en-US" sz="1200" kern="1200" dirty="0"/>
            <a:t> (C)</a:t>
          </a:r>
          <a:br>
            <a:rPr lang="en-US" sz="1200" kern="1200" dirty="0"/>
          </a:br>
          <a:r>
            <a:rPr lang="en-US" sz="1200" kern="1200" dirty="0"/>
            <a:t>Mikael </a:t>
          </a:r>
          <a:r>
            <a:rPr lang="en-US" sz="1200" kern="1200" dirty="0" err="1"/>
            <a:t>Möller</a:t>
          </a:r>
          <a:r>
            <a:rPr lang="en-US" sz="1200" kern="1200" dirty="0"/>
            <a:t> (C)</a:t>
          </a:r>
          <a:br>
            <a:rPr lang="en-US" sz="1200" kern="1200" dirty="0"/>
          </a:br>
          <a:r>
            <a:rPr lang="en-US" sz="1200" kern="1200" dirty="0" err="1"/>
            <a:t>Reinhard</a:t>
          </a:r>
          <a:r>
            <a:rPr lang="en-US" sz="1200" kern="1200" dirty="0"/>
            <a:t> Blum (C)</a:t>
          </a:r>
          <a:br>
            <a:rPr lang="en-US" sz="1200" kern="1200" dirty="0"/>
          </a:br>
          <a:r>
            <a:rPr lang="en-US" sz="1200" kern="1200" dirty="0"/>
            <a:t>Markus </a:t>
          </a:r>
          <a:r>
            <a:rPr lang="en-US" sz="1200" kern="1200" dirty="0" err="1"/>
            <a:t>Andersson</a:t>
          </a:r>
          <a:r>
            <a:rPr lang="en-US" sz="1200" kern="1200" dirty="0"/>
            <a:t> (C)</a:t>
          </a:r>
          <a:br>
            <a:rPr lang="en-US" sz="1200" kern="1200" dirty="0"/>
          </a:br>
          <a:r>
            <a:rPr lang="en-US" sz="1200" kern="1200" dirty="0"/>
            <a:t>Paul </a:t>
          </a:r>
          <a:r>
            <a:rPr lang="en-US" sz="1200" kern="1200" dirty="0" err="1"/>
            <a:t>Erterius</a:t>
          </a:r>
          <a:r>
            <a:rPr lang="en-US" sz="1200" kern="1200" dirty="0"/>
            <a:t> (C)</a:t>
          </a:r>
          <a:br>
            <a:rPr lang="en-US" sz="1200" kern="1200" dirty="0"/>
          </a:br>
          <a:r>
            <a:rPr lang="en-US" sz="1200" kern="1200" dirty="0" err="1"/>
            <a:t>Bengt</a:t>
          </a:r>
          <a:r>
            <a:rPr lang="en-US" sz="1200" kern="1200" dirty="0"/>
            <a:t> </a:t>
          </a:r>
          <a:r>
            <a:rPr lang="en-US" sz="1200" kern="1200" dirty="0" err="1"/>
            <a:t>Jönsson</a:t>
          </a:r>
          <a:r>
            <a:rPr lang="en-US" sz="1200" kern="1200" dirty="0"/>
            <a:t> (C)</a:t>
          </a:r>
          <a:br>
            <a:rPr lang="en-US" sz="1200" kern="1200" dirty="0"/>
          </a:br>
          <a:r>
            <a:rPr lang="en-US" sz="1200" kern="1200" dirty="0"/>
            <a:t>Jens </a:t>
          </a:r>
          <a:r>
            <a:rPr lang="en-US" sz="1200" kern="1200" dirty="0" err="1"/>
            <a:t>Harborn</a:t>
          </a:r>
          <a:r>
            <a:rPr lang="en-US" sz="1200" kern="1200" dirty="0"/>
            <a:t> (C)</a:t>
          </a:r>
          <a:br>
            <a:rPr lang="en-US" sz="1200" kern="1200" dirty="0"/>
          </a:br>
          <a:r>
            <a:rPr lang="en-US" sz="1200" kern="1200" dirty="0" err="1"/>
            <a:t>Lennart</a:t>
          </a:r>
          <a:r>
            <a:rPr lang="en-US" sz="1200" kern="1200" dirty="0"/>
            <a:t> </a:t>
          </a:r>
          <a:r>
            <a:rPr lang="en-US" sz="1200" kern="1200" dirty="0" err="1"/>
            <a:t>Åström</a:t>
          </a:r>
          <a:r>
            <a:rPr lang="en-US" sz="1200" kern="1200" dirty="0"/>
            <a:t> (C)</a:t>
          </a:r>
        </a:p>
      </dsp:txBody>
      <dsp:txXfrm>
        <a:off x="8010191" y="4227512"/>
        <a:ext cx="1941246" cy="3147394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orgChart1">
  <dgm:title val=""/>
  <dgm:desc val=""/>
  <dgm:catLst>
    <dgm:cat type="hierarchy" pri="1000"/>
    <dgm:cat type="convert" pri="6000"/>
  </dgm:catLst>
  <dgm:sampData>
    <dgm:dataModel>
      <dgm:ptLst>
        <dgm:pt modelId="0" type="doc"/>
        <dgm:pt modelId="1">
          <dgm:prSet phldr="1"/>
        </dgm:pt>
        <dgm:pt modelId="2" type="asst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5" srcId="0" destId="1" srcOrd="0" destOrd="0"/>
        <dgm:cxn modelId="6" srcId="1" destId="2" srcOrd="0" destOrd="0"/>
        <dgm:cxn modelId="7" srcId="1" destId="3" srcOrd="1" destOrd="0"/>
        <dgm:cxn modelId="8" srcId="1" destId="4" srcOrd="2" destOrd="0"/>
        <dgm:cxn modelId="9" srcId="1" destId="5" srcOrd="3" destOrd="0"/>
      </dgm:cxnLst>
      <dgm:bg/>
      <dgm:whole/>
    </dgm:dataModel>
  </dgm:sampData>
  <dgm:styleData>
    <dgm:dataModel>
      <dgm:ptLst>
        <dgm:pt modelId="0" type="doc"/>
        <dgm:pt modelId="1"/>
        <dgm:pt modelId="12"/>
        <dgm:pt modelId="13"/>
      </dgm:ptLst>
      <dgm:cxnLst>
        <dgm:cxn modelId="2" srcId="0" destId="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 type="asst"/>
        <dgm:pt modelId="12"/>
        <dgm:pt modelId="13"/>
        <dgm:pt modelId="14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  <dgm:cxn modelId="18" srcId="1" destId="14" srcOrd="2" destOrd="0"/>
      </dgm:cxnLst>
      <dgm:bg/>
      <dgm:whole/>
    </dgm:dataModel>
  </dgm:clrData>
  <dgm:layoutNode name="hierChild1">
    <dgm:varLst>
      <dgm:orgChart val="1"/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des" forName="rootComposite1" refType="w" fact="10"/>
      <dgm:constr type="h" for="des" forName="rootComposite1" refType="w" refFor="des" refForName="rootComposite1" fact="0.5"/>
      <dgm:constr type="w" for="des" forName="rootComposite" refType="w" fact="10"/>
      <dgm:constr type="h" for="des" forName="rootComposite" refType="w" refFor="des" refForName="rootComposite1" fact="0.5"/>
      <dgm:constr type="w" for="des" forName="rootComposite3" refType="w" fact="10"/>
      <dgm:constr type="h" for="des" forName="rootComposite3" refType="w" refFor="des" refForName="rootComposite1" fact="0.5"/>
      <dgm:constr type="primFontSz" for="des" ptType="node" op="equ"/>
      <dgm:constr type="sp" for="des" op="equ"/>
      <dgm:constr type="sp" for="des" forName="hierRoot1" refType="w" refFor="des" refForName="rootComposite1" fact="0.21"/>
      <dgm:constr type="sp" for="des" forName="hierRoot2" refType="sp" refFor="des" refForName="hierRoot1"/>
      <dgm:constr type="sp" for="des" forName="hierRoot3" refType="sp" refFor="des" refForName="hierRoot1"/>
      <dgm:constr type="sibSp" refType="w" refFor="des" refForName="rootComposite1" fact="0.2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ibSp" for="des" forName="hierChild7" refType="sibSp"/>
      <dgm:constr type="secSibSp" refType="w" refFor="des" refForName="rootComposite1" fact="0.21"/>
      <dgm:constr type="secSibSp" for="des" forName="hierChild2" refType="secSibSp"/>
      <dgm:constr type="secSibSp" for="des" forName="hierChild3" refType="secSibSp"/>
      <dgm:constr type="secSibSp" for="des" forName="hierChild4" refType="secSibSp"/>
      <dgm:constr type="secSibSp" for="des" forName="hierChild5" refType="secSibSp"/>
      <dgm:constr type="secSibSp" for="des" forName="hierChild6" refType="secSibSp"/>
      <dgm:constr type="secSibSp" for="des" forName="hierChild7" refType="secSibSp"/>
    </dgm:constrLst>
    <dgm:ruleLst/>
    <dgm:forEach name="Name3" axis="ch">
      <dgm:forEach name="Name4" axis="self" ptType="node">
        <dgm:layoutNode name="hierRoot1">
          <dgm:varLst>
            <dgm:hierBranch val="init"/>
          </dgm:varLst>
          <dgm:choose name="Name5">
            <dgm:if name="Name6" func="var" arg="hierBranch" op="equ" val="l">
              <dgm:choose name="Name7">
                <dgm:if name="Name8" axis="ch" ptType="asst" func="cnt" op="gte" val="1">
                  <dgm:alg type="hierRoot">
                    <dgm:param type="hierAlign" val="tR"/>
                  </dgm:alg>
                  <dgm:constrLst>
                    <dgm:constr type="alignOff" val="0.65"/>
                  </dgm:constrLst>
                </dgm:if>
                <dgm:else name="Name9">
                  <dgm:alg type="hierRoot">
                    <dgm:param type="hierAlign" val="tR"/>
                  </dgm:alg>
                  <dgm:constrLst>
                    <dgm:constr type="alignOff" val="0.25"/>
                  </dgm:constrLst>
                </dgm:else>
              </dgm:choose>
            </dgm:if>
            <dgm:if name="Name10" func="var" arg="hierBranch" op="equ" val="r">
              <dgm:choose name="Name11">
                <dgm:if name="Name12" axis="ch" ptType="asst" func="cnt" op="gte" val="1">
                  <dgm:alg type="hierRoot">
                    <dgm:param type="hierAlign" val="tL"/>
                  </dgm:alg>
                  <dgm:constrLst>
                    <dgm:constr type="alignOff" val="0.65"/>
                  </dgm:constrLst>
                </dgm:if>
                <dgm:else name="Name13">
                  <dgm:alg type="hierRoot">
                    <dgm:param type="hierAlign" val="tL"/>
                  </dgm:alg>
                  <dgm:constrLst>
                    <dgm:constr type="alignOff" val="0.25"/>
                  </dgm:constrLst>
                </dgm:else>
              </dgm:choose>
            </dgm:if>
            <dgm:if name="Name14" func="var" arg="hierBranch" op="equ" val="hang">
              <dgm:alg type="hierRoot"/>
              <dgm:constrLst>
                <dgm:constr type="alignOff" val="0.65"/>
              </dgm:constrLst>
            </dgm:if>
            <dgm:else name="Name15">
              <dgm:alg type="hierRoot"/>
              <dgm:constrLst>
                <dgm:constr type="alignOff"/>
                <dgm:constr type="bendDist" for="des" ptType="parTrans" refType="sp" fact="0.5"/>
              </dgm:constrLst>
            </dgm:else>
          </dgm:choose>
          <dgm:shape xmlns:r="http://schemas.openxmlformats.org/officeDocument/2006/relationships" r:blip="">
            <dgm:adjLst/>
          </dgm:shape>
          <dgm:presOf/>
          <dgm:ruleLst/>
          <dgm:layoutNode name="rootComposite1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16">
              <dgm:if name="Name17" func="var" arg="hierBranch" op="equ" val="init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8" func="var" arg="hierBranch" op="equ" val="l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9" func="var" arg="hierBranch" op="equ" val="r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else name="Name20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else>
            </dgm:choose>
            <dgm:ruleLst/>
            <dgm:layoutNode name="rootText1" styleLbl="node0">
              <dgm:varLst>
                <dgm:chPref val="3"/>
              </dgm:varLst>
              <dgm:alg type="tx"/>
              <dgm:shape xmlns:r="http://schemas.openxmlformats.org/officeDocument/2006/relationships" type="rect" r:blip="">
                <dgm:adjLst/>
              </dgm:shape>
              <dgm:presOf axis="self" ptType="node" cnt="1"/>
              <dgm:constrLst>
                <dgm:constr type="primFontSz" val="65"/>
                <dgm:constr type="lMarg" refType="primFontSz" fact="0.05"/>
                <dgm:constr type="rMarg" refType="primFontSz" fact="0.05"/>
                <dgm:constr type="tMarg" refType="primFontSz" fact="0.05"/>
                <dgm:constr type="bMarg" refType="primFontSz" fact="0.05"/>
              </dgm:constrLst>
              <dgm:ruleLst>
                <dgm:rule type="primFontSz" val="5" fact="NaN" max="NaN"/>
              </dgm:ruleLst>
            </dgm:layoutNode>
            <dgm:layoutNode name="rootConnector1" moveWith="rootText1">
              <dgm:alg type="sp"/>
              <dgm:shape xmlns:r="http://schemas.openxmlformats.org/officeDocument/2006/relationships" type="rect" r:blip="" hideGeom="1">
                <dgm:adjLst/>
              </dgm:shape>
              <dgm:presOf axis="self" ptType="node" cnt="1"/>
              <dgm:constrLst/>
              <dgm:ruleLst/>
            </dgm:layoutNode>
          </dgm:layoutNode>
          <dgm:layoutNode name="hierChild2">
            <dgm:choose name="Name21">
              <dgm:if name="Name22" func="var" arg="hierBranch" op="equ" val="l">
                <dgm:alg type="hierChild">
                  <dgm:param type="chAlign" val="r"/>
                  <dgm:param type="linDir" val="fromT"/>
                </dgm:alg>
              </dgm:if>
              <dgm:if name="Name23" func="var" arg="hierBranch" op="equ" val="r">
                <dgm:alg type="hierChild">
                  <dgm:param type="chAlign" val="l"/>
                  <dgm:param type="linDir" val="fromT"/>
                </dgm:alg>
              </dgm:if>
              <dgm:if name="Name24" func="var" arg="hierBranch" op="equ" val="hang">
                <dgm:choose name="Name25">
                  <dgm:if name="Name26" func="var" arg="dir" op="equ" val="norm">
                    <dgm:alg type="hierChild">
                      <dgm:param type="chAlign" val="l"/>
                      <dgm:param type="linDir" val="fromL"/>
                      <dgm:param type="secChAlign" val="t"/>
                      <dgm:param type="secLinDir" val="fromT"/>
                    </dgm:alg>
                  </dgm:if>
                  <dgm:else name="Name27">
                    <dgm:alg type="hierChild">
                      <dgm:param type="chAlign" val="l"/>
                      <dgm:param type="linDir" val="fromR"/>
                      <dgm:param type="secChAlign" val="t"/>
                      <dgm:param type="secLinDir" val="fromT"/>
                    </dgm:alg>
                  </dgm:else>
                </dgm:choose>
              </dgm:if>
              <dgm:else name="Name28">
                <dgm:choose name="Name29">
                  <dgm:if name="Name30" func="var" arg="dir" op="equ" val="norm">
                    <dgm:alg type="hierChild"/>
                  </dgm:if>
                  <dgm:else name="Name31">
                    <dgm:alg type="hierChild">
                      <dgm:param type="linDir" val="fromR"/>
                    </dgm:alg>
                  </dgm:else>
                </dgm:choose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a" axis="ch" ptType="nonAsst">
              <dgm:forEach name="Name32" axis="precedSib" ptType="parTrans" st="-1" cnt="1">
                <dgm:choose name="Name33">
                  <dgm:if name="Name34" func="var" arg="hierBranch" op="equ" val="std">
                    <dgm:layoutNode name="Name35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tCtr"/>
                        <dgm:param type="bendPt" val="end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36" func="var" arg="hierBranch" op="equ" val="init">
                    <dgm:layoutNode name="Name37">
                      <dgm:choose name="Name38">
                        <dgm:if name="Name39" axis="self" func="depth" op="lte" val="2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tCtr"/>
                            <dgm:param type="bendPt" val="end"/>
                          </dgm:alg>
                        </dgm:if>
                        <dgm:else name="Name40">
                          <dgm:choose name="Name41">
                            <dgm:if name="Name42" axis="par des" func="maxDepth" op="lte" val="1">
                              <dgm:choose name="Name43">
                                <dgm:if name="Name44" axis="par ch" ptType="node asst" func="cnt" op="gte" val="1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</dgm:alg>
                                </dgm:if>
                                <dgm:else name="Name45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  <dgm:param type="srcNode" val="rootConnector"/>
                                  </dgm:alg>
                                </dgm:else>
                              </dgm:choose>
                            </dgm:if>
                            <dgm:else name="Name46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tCtr"/>
                                <dgm:param type="bendPt" val="end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47" func="var" arg="hierBranch" op="equ" val="hang">
                    <dgm:layoutNode name="Name48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midL midR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else name="Name49">
                    <dgm:layoutNode name="Name50">
                      <dgm:choose name="Name51">
                        <dgm:if name="Name52" axis="self" func="depth" op="lte" val="2">
                          <dgm:choose name="Name53">
                            <dgm:if name="Name54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5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1"/>
                              </dgm:alg>
                            </dgm:else>
                          </dgm:choose>
                        </dgm:if>
                        <dgm:else name="Name56">
                          <dgm:choose name="Name57">
                            <dgm:if name="Name58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9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else>
                </dgm:choose>
              </dgm:forEach>
              <dgm:layoutNode name="hierRoot2">
                <dgm:varLst>
                  <dgm:hierBranch val="init"/>
                </dgm:varLst>
                <dgm:choose name="Name60">
                  <dgm:if name="Name61" func="var" arg="hierBranch" op="equ" val="l">
                    <dgm:choose name="Name62">
                      <dgm:if name="Name63" axis="ch" ptType="asst" func="cnt" op="gte" val="1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4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5" func="var" arg="hierBranch" op="equ" val="r">
                    <dgm:choose name="Name66">
                      <dgm:if name="Name67" axis="ch" ptType="asst" func="cnt" op="g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8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9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70" func="var" arg="hierBranch" op="equ" val="init">
                    <dgm:choose name="Name71">
                      <dgm:if name="Name72" axis="des" func="maxDepth" op="lte" val="1">
                        <dgm:choose name="Name73">
                          <dgm:if name="Name74" axis="ch" ptType="asst" func="cnt" op="gte" val="1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65"/>
                            </dgm:constrLst>
                          </dgm:if>
                          <dgm:else name="Name75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25"/>
                            </dgm:constrLst>
                          </dgm:else>
                        </dgm:choose>
                      </dgm:if>
                      <dgm:else name="Name76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77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else>
                </dgm:choose>
                <dgm:ruleLst/>
                <dgm:layoutNode name="rootComposite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78">
                    <dgm:if name="Name79" func="var" arg="hierBranch" op="equ" val="init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0" func="var" arg="hierBranch" op="equ" val="l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1" func="var" arg="hierBranch" op="equ" val="r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else name="Name82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else>
                  </dgm:choose>
                  <dgm:ruleLst/>
                  <dgm:layoutNode name="rootText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" moveWith="rootText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4">
                  <dgm:choose name="Name83">
                    <dgm:if name="Name84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85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86" func="var" arg="hierBranch" op="equ" val="hang">
                      <dgm:choose name="Name87">
                        <dgm:if name="Name88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89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90" func="var" arg="hierBranch" op="equ" val="std">
                      <dgm:choose name="Name91">
                        <dgm:if name="Name92" func="var" arg="dir" op="equ" val="norm">
                          <dgm:alg type="hierChild"/>
                        </dgm:if>
                        <dgm:else name="Name93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94" func="var" arg="hierBranch" op="equ" val="init">
                      <dgm:choose name="Name95">
                        <dgm:if name="Name96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97">
                          <dgm:choose name="Name98">
                            <dgm:if name="Name99" func="var" arg="dir" op="equ" val="norm">
                              <dgm:alg type="hierChild"/>
                            </dgm:if>
                            <dgm:else name="Name100">
                              <dgm:alg type="hierChild">
                                <dgm:param type="linDir" val="fromR"/>
                              </dgm:alg>
                            </dgm:else>
                          </dgm:choose>
                        </dgm:else>
                      </dgm:choose>
                    </dgm:if>
                    <dgm:else name="Name101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2" ref="rep2a"/>
                </dgm:layoutNode>
                <dgm:layoutNode name="hierChild5">
                  <dgm:choose name="Name103">
                    <dgm:if name="Name104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05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6" ref="rep2b"/>
                </dgm:layoutNode>
              </dgm:layoutNode>
            </dgm:forEach>
          </dgm:layoutNode>
          <dgm:layoutNode name="hierChild3">
            <dgm:choose name="Name107">
              <dgm:if name="Name108" func="var" arg="dir" op="equ" val="norm">
                <dgm:alg type="hierChild">
                  <dgm:param type="chAlign" val="l"/>
                  <dgm:param type="linDir" val="fromL"/>
                  <dgm:param type="secChAlign" val="t"/>
                  <dgm:param type="secLinDir" val="fromT"/>
                </dgm:alg>
              </dgm:if>
              <dgm:else name="Name109">
                <dgm:alg type="hierChild">
                  <dgm:param type="chAlign" val="l"/>
                  <dgm:param type="linDir" val="fromR"/>
                  <dgm:param type="secChAlign" val="t"/>
                  <dgm:param type="secLinDir" val="fromT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b" axis="ch" ptType="asst">
              <dgm:forEach name="Name110" axis="precedSib" ptType="parTrans" st="-1" cnt="1">
                <dgm:layoutNode name="Name111">
                  <dgm:alg type="conn">
                    <dgm:param type="connRout" val="bend"/>
                    <dgm:param type="dim" val="1D"/>
                    <dgm:param type="endSty" val="noArr"/>
                    <dgm:param type="begPts" val="bCtr"/>
                    <dgm:param type="endPts" val="midL midR"/>
                  </dgm:alg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layoutNode name="hierRoot3">
                <dgm:varLst>
                  <dgm:hierBranch val="init"/>
                </dgm:varLst>
                <dgm:choose name="Name112">
                  <dgm:if name="Name113" func="var" arg="hierBranch" op="equ" val="l">
                    <dgm:alg type="hierRoot">
                      <dgm:param type="hierAlign" val="tR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4" func="var" arg="hierBranch" op="equ" val="r">
                    <dgm:alg type="hierRoot">
                      <dgm:param type="hierAlign" val="tL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5" func="var" arg="hierBranch" op="equ" val="hang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6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117" func="var" arg="hierBranch" op="equ" val="init">
                    <dgm:choose name="Name118">
                      <dgm:if name="Name119" axis="des" func="maxDepth" op="l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120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121"/>
                </dgm:choose>
                <dgm:ruleLst/>
                <dgm:layoutNode name="rootComposite3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122">
                    <dgm:if name="Name123" func="var" arg="hierBranch" op="equ" val="init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4" func="var" arg="hierBranch" op="equ" val="l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5" func="var" arg="hierBranch" op="equ" val="r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else name="Name126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else>
                  </dgm:choose>
                  <dgm:ruleLst/>
                  <dgm:layoutNode name="rootText3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3" moveWith="rootText1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6">
                  <dgm:choose name="Name127">
                    <dgm:if name="Name128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129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130" func="var" arg="hierBranch" op="equ" val="hang">
                      <dgm:choose name="Name131">
                        <dgm:if name="Name132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133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134" func="var" arg="hierBranch" op="equ" val="std">
                      <dgm:choose name="Name135">
                        <dgm:if name="Name136" func="var" arg="dir" op="equ" val="norm">
                          <dgm:alg type="hierChild"/>
                        </dgm:if>
                        <dgm:else name="Name137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138" func="var" arg="hierBranch" op="equ" val="init">
                      <dgm:choose name="Name139">
                        <dgm:if name="Name140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141">
                          <dgm:alg type="hierChild"/>
                        </dgm:else>
                      </dgm:choose>
                    </dgm:if>
                    <dgm:else name="Name142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3" ref="rep2a"/>
                </dgm:layoutNode>
                <dgm:layoutNode name="hierChild7">
                  <dgm:choose name="Name144">
                    <dgm:if name="Name145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46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7" ref="rep2b"/>
                </dgm:layoutNode>
              </dgm:layoutNode>
            </dgm:forEach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2">
  <dgm:title val=""/>
  <dgm:desc val=""/>
  <dgm:catLst>
    <dgm:cat type="simple" pri="102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2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4/1/14</a:t>
            </a:fld>
            <a:endParaRPr lang="sv-S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952500" y="685800"/>
            <a:ext cx="4953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0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20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11844954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42950" y="2130426"/>
            <a:ext cx="8420100" cy="1470025"/>
          </a:xfrm>
        </p:spPr>
        <p:txBody>
          <a:bodyPr/>
          <a:lstStyle/>
          <a:p>
            <a:r>
              <a:rPr lang="sv-SE" smtClean="0"/>
              <a:t>Click to edit Master title style</a:t>
            </a:r>
            <a:endParaRPr lang="sv-SE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85900" y="3886200"/>
            <a:ext cx="69342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smtClean="0"/>
              <a:t>Click to edit Master subtitle style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ED7AC81-318B-4D49-A602-9E30227C87EC}" type="datetime1">
              <a:rPr lang="sv-SE" smtClean="0"/>
              <a:t>4/1/14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17330" y="260649"/>
            <a:ext cx="1794199" cy="886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906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B99CB0-346B-43FA-9EE6-F90C3F3BC0BA}" type="datetime1">
              <a:rPr lang="sv-SE" smtClean="0"/>
              <a:t>4/1/14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8" name="Bildobjekt 5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26842" y="319530"/>
            <a:ext cx="1484687" cy="733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ktangel 6"/>
          <p:cNvSpPr/>
          <p:nvPr userDrawn="1"/>
        </p:nvSpPr>
        <p:spPr>
          <a:xfrm>
            <a:off x="0" y="0"/>
            <a:ext cx="9906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95300" y="1600201"/>
            <a:ext cx="437515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35550" y="1600201"/>
            <a:ext cx="437515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E66B7F-8271-49DA-A25A-F4BB9F476347}" type="datetime1">
              <a:rPr lang="sv-SE" smtClean="0"/>
              <a:t>4/1/14</a:t>
            </a:fld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9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38384" y="260649"/>
            <a:ext cx="1473145" cy="7275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 smtClean="0"/>
              <a:t>Click to edit Master title style</a:t>
            </a:r>
            <a:endParaRPr lang="sv-S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95300" y="1535113"/>
            <a:ext cx="437687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95300" y="2174875"/>
            <a:ext cx="437687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sv-SE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32111" y="1535113"/>
            <a:ext cx="437859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32111" y="2174875"/>
            <a:ext cx="437859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sv-SE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7D23FA-05C4-4CC1-B281-2F815585BC1C}" type="datetime1">
              <a:rPr lang="sv-SE" smtClean="0"/>
              <a:t>4/1/14</a:t>
            </a:fld>
            <a:endParaRPr lang="sv-SE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sp>
        <p:nvSpPr>
          <p:cNvPr id="10" name="Rektangel 6"/>
          <p:cNvSpPr/>
          <p:nvPr userDrawn="1"/>
        </p:nvSpPr>
        <p:spPr>
          <a:xfrm>
            <a:off x="0" y="0"/>
            <a:ext cx="9906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485900" y="3886200"/>
            <a:ext cx="69342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smtClean="0"/>
              <a:t>Klicka här för att ändra format på underrubrik i bakgrunden</a:t>
            </a:r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68709828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3_Rubrikbil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642973" y="1955801"/>
            <a:ext cx="5164189" cy="3780620"/>
          </a:xfrm>
        </p:spPr>
        <p:txBody>
          <a:bodyPr lIns="0" tIns="0" rIns="0" bIns="0">
            <a:noAutofit/>
          </a:bodyPr>
          <a:lstStyle>
            <a:lvl1pPr marL="396900" marR="0" indent="-342900" algn="l" defTabSz="4572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tabLst/>
              <a:defRPr sz="2400" b="0">
                <a:solidFill>
                  <a:srgbClr val="0094CA"/>
                </a:solidFill>
              </a:defRPr>
            </a:lvl1pPr>
            <a:lvl2pPr marL="648000" marR="0" indent="-2340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tabLst/>
              <a:defRPr sz="1800" baseline="0">
                <a:solidFill>
                  <a:srgbClr val="0094CA"/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 smtClean="0"/>
              <a:t>Klicka här för att ändra format på underrubrik i bakgrunden</a:t>
            </a:r>
          </a:p>
          <a:p>
            <a:pPr lvl="1"/>
            <a:r>
              <a:rPr lang="sv-SE" dirty="0" smtClean="0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642971" y="-1"/>
            <a:ext cx="6242843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 smtClean="0"/>
              <a:t>White bullet page</a:t>
            </a:r>
            <a:endParaRPr lang="sv-SE"/>
          </a:p>
        </p:txBody>
      </p:sp>
      <p:cxnSp>
        <p:nvCxnSpPr>
          <p:cNvPr id="4" name="Rak 5"/>
          <p:cNvCxnSpPr/>
          <p:nvPr userDrawn="1"/>
        </p:nvCxnSpPr>
        <p:spPr>
          <a:xfrm>
            <a:off x="-353246" y="1452399"/>
            <a:ext cx="10504427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84895428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95300" y="274638"/>
            <a:ext cx="7734064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smtClean="0"/>
              <a:t>Click to edit Master title style</a:t>
            </a:r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95300" y="1600201"/>
            <a:ext cx="89154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95300" y="6356351"/>
            <a:ext cx="2311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sv-SE" smtClean="0"/>
              <a:t>4/1/14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384550" y="6356351"/>
            <a:ext cx="31369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099300" y="6356351"/>
            <a:ext cx="2311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  <p:sldLayoutId id="2147483654" r:id="rId5"/>
    <p:sldLayoutId id="2147483655" r:id="rId6"/>
  </p:sldLayoutIdLst>
  <p:hf hdr="0" ftr="0" dt="0"/>
  <p:txStyles>
    <p:titleStyle>
      <a:lvl1pPr algn="l" defTabSz="914400" rtl="0" eaLnBrk="1" latinLnBrk="0" hangingPunct="1">
        <a:spcBef>
          <a:spcPct val="0"/>
        </a:spcBef>
        <a:buNone/>
        <a:defRPr sz="32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4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image" Target="../media/image1.png"/><Relationship Id="rId3" Type="http://schemas.openxmlformats.org/officeDocument/2006/relationships/hyperlink" Target="http://www.europeanspallationsource.se" TargetMode="Externa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4" Type="http://schemas.openxmlformats.org/officeDocument/2006/relationships/diagramQuickStyle" Target="../diagrams/quickStyle1.xml"/><Relationship Id="rId5" Type="http://schemas.openxmlformats.org/officeDocument/2006/relationships/diagramColors" Target="../diagrams/colors1.xml"/><Relationship Id="rId6" Type="http://schemas.microsoft.com/office/2007/relationships/diagramDrawing" Target="../diagrams/drawing1.xml"/><Relationship Id="rId1" Type="http://schemas.openxmlformats.org/officeDocument/2006/relationships/slideLayout" Target="../slideLayouts/slideLayout5.xml"/><Relationship Id="rId2" Type="http://schemas.openxmlformats.org/officeDocument/2006/relationships/diagramData" Target="../diagrams/data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chart" Target="../charts/char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4" Type="http://schemas.openxmlformats.org/officeDocument/2006/relationships/package" Target="../embeddings/Microsoft_Excel_Sheet1.xlsx"/><Relationship Id="rId5" Type="http://schemas.openxmlformats.org/officeDocument/2006/relationships/image" Target="../media/image2.emf"/><Relationship Id="rId1" Type="http://schemas.openxmlformats.org/officeDocument/2006/relationships/vmlDrawing" Target="../drawings/vmlDrawing1.vml"/><Relationship Id="rId2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Relationship Id="rId3" Type="http://schemas.openxmlformats.org/officeDocument/2006/relationships/image" Target="../media/image4.emf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.png"/><Relationship Id="rId3" Type="http://schemas.openxmlformats.org/officeDocument/2006/relationships/image" Target="../media/image6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4" Type="http://schemas.openxmlformats.org/officeDocument/2006/relationships/image" Target="../media/image10.jpeg"/><Relationship Id="rId5" Type="http://schemas.openxmlformats.org/officeDocument/2006/relationships/image" Target="../media/image11.jpeg"/><Relationship Id="rId6" Type="http://schemas.openxmlformats.org/officeDocument/2006/relationships/image" Target="../media/image12.jpeg"/><Relationship Id="rId7" Type="http://schemas.openxmlformats.org/officeDocument/2006/relationships/image" Target="../media/image13.jpeg"/><Relationship Id="rId8" Type="http://schemas.openxmlformats.org/officeDocument/2006/relationships/image" Target="../media/image14.jpe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.jpe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4" Type="http://schemas.openxmlformats.org/officeDocument/2006/relationships/image" Target="../media/image17.png"/><Relationship Id="rId5" Type="http://schemas.microsoft.com/office/2007/relationships/hdphoto" Target="../media/hdphoto1.wdp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5.pn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8.jpeg"/><Relationship Id="rId3" Type="http://schemas.openxmlformats.org/officeDocument/2006/relationships/image" Target="../media/image19.emf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4" Type="http://schemas.openxmlformats.org/officeDocument/2006/relationships/image" Target="../media/image2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0.pn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1" Type="http://schemas.openxmlformats.org/officeDocument/2006/relationships/image" Target="../media/image28.jpeg"/><Relationship Id="rId12" Type="http://schemas.microsoft.com/office/2007/relationships/hdphoto" Target="../media/hdphoto6.wdp"/><Relationship Id="rId13" Type="http://schemas.openxmlformats.org/officeDocument/2006/relationships/image" Target="../media/image29.jpeg"/><Relationship Id="rId14" Type="http://schemas.microsoft.com/office/2007/relationships/hdphoto" Target="../media/hdphoto7.wdp"/><Relationship Id="rId15" Type="http://schemas.openxmlformats.org/officeDocument/2006/relationships/image" Target="../media/image30.png"/><Relationship Id="rId16" Type="http://schemas.openxmlformats.org/officeDocument/2006/relationships/image" Target="../media/image31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3.jpeg"/><Relationship Id="rId3" Type="http://schemas.openxmlformats.org/officeDocument/2006/relationships/image" Target="../media/image24.jpeg"/><Relationship Id="rId4" Type="http://schemas.microsoft.com/office/2007/relationships/hdphoto" Target="../media/hdphoto2.wdp"/><Relationship Id="rId5" Type="http://schemas.openxmlformats.org/officeDocument/2006/relationships/image" Target="../media/image25.jpeg"/><Relationship Id="rId6" Type="http://schemas.microsoft.com/office/2007/relationships/hdphoto" Target="../media/hdphoto3.wdp"/><Relationship Id="rId7" Type="http://schemas.openxmlformats.org/officeDocument/2006/relationships/image" Target="../media/image26.jpeg"/><Relationship Id="rId8" Type="http://schemas.microsoft.com/office/2007/relationships/hdphoto" Target="../media/hdphoto4.wdp"/><Relationship Id="rId9" Type="http://schemas.openxmlformats.org/officeDocument/2006/relationships/image" Target="../media/image27.jpeg"/><Relationship Id="rId10" Type="http://schemas.microsoft.com/office/2007/relationships/hdphoto" Target="../media/hdphoto5.wdp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Bildobjekt 5" descr="ESS-vit-logga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65340" y="408941"/>
            <a:ext cx="2256367" cy="1114297"/>
          </a:xfrm>
          <a:prstGeom prst="rect">
            <a:avLst/>
          </a:prstGeom>
        </p:spPr>
      </p:pic>
      <p:sp>
        <p:nvSpPr>
          <p:cNvPr id="7" name="textruta 6"/>
          <p:cNvSpPr txBox="1"/>
          <p:nvPr/>
        </p:nvSpPr>
        <p:spPr>
          <a:xfrm>
            <a:off x="0" y="3212977"/>
            <a:ext cx="9906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3600" dirty="0" smtClean="0">
                <a:solidFill>
                  <a:srgbClr val="FFFFFF"/>
                </a:solidFill>
              </a:rPr>
              <a:t>Target Update</a:t>
            </a:r>
            <a:endParaRPr lang="en-GB" sz="3600" dirty="0">
              <a:solidFill>
                <a:srgbClr val="FFFFFF"/>
              </a:solidFill>
            </a:endParaRPr>
          </a:p>
        </p:txBody>
      </p:sp>
      <p:sp>
        <p:nvSpPr>
          <p:cNvPr id="8" name="textruta 3"/>
          <p:cNvSpPr txBox="1"/>
          <p:nvPr/>
        </p:nvSpPr>
        <p:spPr>
          <a:xfrm>
            <a:off x="0" y="4771581"/>
            <a:ext cx="9906000" cy="17789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400" dirty="0" smtClean="0">
                <a:solidFill>
                  <a:srgbClr val="FFFFFF"/>
                </a:solidFill>
              </a:rPr>
              <a:t>John Haines</a:t>
            </a:r>
          </a:p>
          <a:p>
            <a:pPr algn="ctr"/>
            <a:r>
              <a:rPr lang="en-GB" sz="2400" dirty="0" smtClean="0">
                <a:solidFill>
                  <a:srgbClr val="FFFFFF"/>
                </a:solidFill>
              </a:rPr>
              <a:t>Head of Target Division</a:t>
            </a:r>
          </a:p>
          <a:p>
            <a:pPr algn="ctr"/>
            <a:endParaRPr lang="en-GB" sz="2400" dirty="0" smtClean="0">
              <a:solidFill>
                <a:srgbClr val="FFFFFF"/>
              </a:solidFill>
            </a:endParaRPr>
          </a:p>
          <a:p>
            <a:pPr algn="ctr">
              <a:lnSpc>
                <a:spcPct val="120000"/>
              </a:lnSpc>
            </a:pPr>
            <a:r>
              <a:rPr lang="en-GB" dirty="0" smtClean="0">
                <a:solidFill>
                  <a:srgbClr val="FFFFFF"/>
                </a:solidFill>
                <a:hlinkClick r:id="rId3"/>
              </a:rPr>
              <a:t>www.europeanspallationsource.se</a:t>
            </a:r>
            <a:endParaRPr lang="en-GB" dirty="0" smtClean="0">
              <a:solidFill>
                <a:srgbClr val="FFFFFF"/>
              </a:solidFill>
            </a:endParaRPr>
          </a:p>
          <a:p>
            <a:pPr algn="ctr"/>
            <a:r>
              <a:rPr lang="en-GB" sz="1600" dirty="0" smtClean="0">
                <a:solidFill>
                  <a:srgbClr val="FFFFFF"/>
                </a:solidFill>
              </a:rPr>
              <a:t>April 2, 2014</a:t>
            </a:r>
          </a:p>
        </p:txBody>
      </p:sp>
    </p:spTree>
    <p:extLst>
      <p:ext uri="{BB962C8B-B14F-4D97-AF65-F5344CB8AC3E}">
        <p14:creationId xmlns:p14="http://schemas.microsoft.com/office/powerpoint/2010/main" val="4419426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 xmlns:p14="http://schemas.microsoft.com/office/powerpoint/2010/main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lIns="85699" tIns="42850" rIns="85699" bIns="42850"/>
          <a:lstStyle/>
          <a:p>
            <a:r>
              <a:rPr lang="en-US" sz="3600" dirty="0" smtClean="0"/>
              <a:t>Outline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44488" y="1628800"/>
            <a:ext cx="8352928" cy="4968552"/>
          </a:xfrm>
        </p:spPr>
        <p:txBody>
          <a:bodyPr lIns="85699" tIns="42850" rIns="85699" bIns="42850">
            <a:normAutofit/>
          </a:bodyPr>
          <a:lstStyle/>
          <a:p>
            <a:pPr marL="342900" indent="-342900">
              <a:buFont typeface="Arial"/>
              <a:buChar char="•"/>
            </a:pPr>
            <a:r>
              <a:rPr lang="en-US" sz="3200" dirty="0" smtClean="0">
                <a:solidFill>
                  <a:schemeClr val="tx1"/>
                </a:solidFill>
              </a:rPr>
              <a:t>Progress on staffing</a:t>
            </a:r>
          </a:p>
          <a:p>
            <a:pPr>
              <a:buFont typeface="Arial"/>
              <a:buChar char="•"/>
            </a:pPr>
            <a:endParaRPr lang="en-US" sz="3200" dirty="0">
              <a:solidFill>
                <a:schemeClr val="tx1"/>
              </a:solidFill>
            </a:endParaRPr>
          </a:p>
          <a:p>
            <a:pPr>
              <a:buFont typeface="Arial"/>
              <a:buChar char="•"/>
            </a:pPr>
            <a:r>
              <a:rPr lang="en-US" sz="3200" dirty="0" smtClean="0">
                <a:solidFill>
                  <a:schemeClr val="tx1"/>
                </a:solidFill>
              </a:rPr>
              <a:t>In-Kind goals</a:t>
            </a:r>
          </a:p>
          <a:p>
            <a:pPr>
              <a:buFont typeface="Arial"/>
              <a:buChar char="•"/>
            </a:pPr>
            <a:endParaRPr lang="en-US" sz="3200" dirty="0">
              <a:solidFill>
                <a:schemeClr val="tx1"/>
              </a:solidFill>
            </a:endParaRPr>
          </a:p>
          <a:p>
            <a:pPr>
              <a:buFont typeface="Arial"/>
              <a:buChar char="•"/>
            </a:pPr>
            <a:r>
              <a:rPr lang="en-US" sz="3200" dirty="0" smtClean="0">
                <a:solidFill>
                  <a:schemeClr val="tx1"/>
                </a:solidFill>
              </a:rPr>
              <a:t>Highlights </a:t>
            </a:r>
            <a:r>
              <a:rPr lang="en-US" sz="3200" dirty="0">
                <a:solidFill>
                  <a:schemeClr val="tx1"/>
                </a:solidFill>
              </a:rPr>
              <a:t>and plans for each </a:t>
            </a:r>
            <a:r>
              <a:rPr lang="en-US" sz="3200" dirty="0" smtClean="0">
                <a:solidFill>
                  <a:schemeClr val="tx1"/>
                </a:solidFill>
              </a:rPr>
              <a:t>system</a:t>
            </a:r>
          </a:p>
          <a:p>
            <a:pPr marL="0" indent="0">
              <a:buNone/>
            </a:pPr>
            <a:endParaRPr lang="en-US" sz="3200" dirty="0">
              <a:solidFill>
                <a:schemeClr val="tx1"/>
              </a:solidFill>
            </a:endParaRPr>
          </a:p>
          <a:p>
            <a:pPr>
              <a:buFont typeface="Arial"/>
              <a:buChar char="•"/>
            </a:pPr>
            <a:r>
              <a:rPr lang="en-US" sz="3200" dirty="0" smtClean="0">
                <a:solidFill>
                  <a:schemeClr val="tx1"/>
                </a:solidFill>
              </a:rPr>
              <a:t>Key technical issues, risks, and EDD Plans</a:t>
            </a:r>
          </a:p>
          <a:p>
            <a:pPr marL="0" indent="0">
              <a:buNone/>
            </a:pPr>
            <a:endParaRPr lang="en-US" sz="3200" dirty="0" smtClean="0">
              <a:solidFill>
                <a:schemeClr val="tx1"/>
              </a:solidFill>
            </a:endParaRPr>
          </a:p>
          <a:p>
            <a:pPr>
              <a:buFont typeface="Arial"/>
              <a:buChar char="•"/>
            </a:pPr>
            <a:endParaRPr lang="en-US" sz="3200" dirty="0">
              <a:solidFill>
                <a:schemeClr val="tx1"/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7294417" y="6336014"/>
            <a:ext cx="2311400" cy="365125"/>
          </a:xfrm>
        </p:spPr>
        <p:txBody>
          <a:bodyPr/>
          <a:lstStyle/>
          <a:p>
            <a:fld id="{038C62C7-F79B-CD4A-A5DF-5683BBEC4A65}" type="slidenum">
              <a:rPr lang="sv-SE" smtClean="0"/>
              <a:t>2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50945652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0" y="274638"/>
            <a:ext cx="7734300" cy="1143000"/>
          </a:xfrm>
        </p:spPr>
        <p:txBody>
          <a:bodyPr/>
          <a:lstStyle/>
          <a:p>
            <a:r>
              <a:rPr lang="en-US" dirty="0" smtClean="0"/>
              <a:t>Target Division Org Chart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294967295"/>
          </p:nvPr>
        </p:nvSpPr>
        <p:spPr>
          <a:xfrm>
            <a:off x="7594600" y="6356350"/>
            <a:ext cx="23114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3</a:t>
            </a:fld>
            <a:endParaRPr lang="sv-SE"/>
          </a:p>
        </p:txBody>
      </p:sp>
      <p:graphicFrame>
        <p:nvGraphicFramePr>
          <p:cNvPr id="7" name="Diagram 6"/>
          <p:cNvGraphicFramePr/>
          <p:nvPr>
            <p:extLst>
              <p:ext uri="{D42A27DB-BD31-4B8C-83A1-F6EECF244321}">
                <p14:modId xmlns:p14="http://schemas.microsoft.com/office/powerpoint/2010/main" val="3743082170"/>
              </p:ext>
            </p:extLst>
          </p:nvPr>
        </p:nvGraphicFramePr>
        <p:xfrm>
          <a:off x="-303584" y="-1035496"/>
          <a:ext cx="10513168" cy="891286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70352431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Personnel actions since TAC8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95300" y="1600201"/>
            <a:ext cx="8915400" cy="4925143"/>
          </a:xfrm>
        </p:spPr>
        <p:txBody>
          <a:bodyPr>
            <a:normAutofit fontScale="70000" lnSpcReduction="20000"/>
          </a:bodyPr>
          <a:lstStyle/>
          <a:p>
            <a:r>
              <a:rPr lang="en-US" dirty="0" smtClean="0">
                <a:solidFill>
                  <a:schemeClr val="tx1"/>
                </a:solidFill>
              </a:rPr>
              <a:t>Monolith and Handling Group</a:t>
            </a:r>
          </a:p>
          <a:p>
            <a:pPr lvl="1"/>
            <a:r>
              <a:rPr lang="en-US" dirty="0">
                <a:solidFill>
                  <a:schemeClr val="tx1"/>
                </a:solidFill>
              </a:rPr>
              <a:t>Daniel </a:t>
            </a:r>
            <a:r>
              <a:rPr lang="en-US" dirty="0" err="1">
                <a:solidFill>
                  <a:schemeClr val="tx1"/>
                </a:solidFill>
              </a:rPr>
              <a:t>Lyngh</a:t>
            </a:r>
            <a:r>
              <a:rPr lang="en-US" dirty="0">
                <a:solidFill>
                  <a:schemeClr val="tx1"/>
                </a:solidFill>
              </a:rPr>
              <a:t> – Moderator and Reflector Systems Work Package Manager</a:t>
            </a:r>
          </a:p>
          <a:p>
            <a:pPr lvl="1"/>
            <a:r>
              <a:rPr lang="en-US" dirty="0" smtClean="0">
                <a:solidFill>
                  <a:schemeClr val="tx1"/>
                </a:solidFill>
              </a:rPr>
              <a:t>Ulf </a:t>
            </a:r>
            <a:r>
              <a:rPr lang="en-US" dirty="0" err="1" smtClean="0">
                <a:solidFill>
                  <a:schemeClr val="tx1"/>
                </a:solidFill>
              </a:rPr>
              <a:t>Odén</a:t>
            </a:r>
            <a:r>
              <a:rPr lang="en-US" dirty="0" smtClean="0">
                <a:solidFill>
                  <a:schemeClr val="tx1"/>
                </a:solidFill>
              </a:rPr>
              <a:t> – Target Systems Work Package Manager (May)</a:t>
            </a:r>
          </a:p>
          <a:p>
            <a:r>
              <a:rPr lang="en-US" dirty="0" smtClean="0">
                <a:solidFill>
                  <a:schemeClr val="tx1"/>
                </a:solidFill>
              </a:rPr>
              <a:t>Fluid Systems Group</a:t>
            </a:r>
          </a:p>
          <a:p>
            <a:pPr lvl="1"/>
            <a:r>
              <a:rPr lang="en-US" dirty="0" err="1" smtClean="0">
                <a:solidFill>
                  <a:schemeClr val="tx1"/>
                </a:solidFill>
              </a:rPr>
              <a:t>Håkan</a:t>
            </a:r>
            <a:r>
              <a:rPr lang="en-US" dirty="0" smtClean="0">
                <a:solidFill>
                  <a:schemeClr val="tx1"/>
                </a:solidFill>
              </a:rPr>
              <a:t> </a:t>
            </a:r>
            <a:r>
              <a:rPr lang="en-US" dirty="0" err="1" smtClean="0">
                <a:solidFill>
                  <a:schemeClr val="tx1"/>
                </a:solidFill>
              </a:rPr>
              <a:t>Carlsson</a:t>
            </a:r>
            <a:r>
              <a:rPr lang="en-US" dirty="0" smtClean="0">
                <a:solidFill>
                  <a:schemeClr val="tx1"/>
                </a:solidFill>
              </a:rPr>
              <a:t> – Group Leader and Work Package Manager (August)</a:t>
            </a:r>
          </a:p>
          <a:p>
            <a:r>
              <a:rPr lang="en-US" dirty="0" smtClean="0">
                <a:solidFill>
                  <a:schemeClr val="tx1"/>
                </a:solidFill>
              </a:rPr>
              <a:t>Controls Group</a:t>
            </a:r>
          </a:p>
          <a:p>
            <a:pPr lvl="1"/>
            <a:r>
              <a:rPr lang="en-US" dirty="0" err="1">
                <a:solidFill>
                  <a:schemeClr val="tx1"/>
                </a:solidFill>
              </a:rPr>
              <a:t>Atefeh</a:t>
            </a:r>
            <a:r>
              <a:rPr lang="en-US" dirty="0">
                <a:solidFill>
                  <a:schemeClr val="tx1"/>
                </a:solidFill>
              </a:rPr>
              <a:t> </a:t>
            </a:r>
            <a:r>
              <a:rPr lang="en-US" dirty="0" err="1" smtClean="0">
                <a:solidFill>
                  <a:schemeClr val="tx1"/>
                </a:solidFill>
              </a:rPr>
              <a:t>Sadeghzadeh</a:t>
            </a:r>
            <a:r>
              <a:rPr lang="en-US" dirty="0" smtClean="0">
                <a:solidFill>
                  <a:schemeClr val="tx1"/>
                </a:solidFill>
              </a:rPr>
              <a:t> – Controls engineer</a:t>
            </a:r>
          </a:p>
          <a:p>
            <a:r>
              <a:rPr lang="en-US" dirty="0" smtClean="0">
                <a:solidFill>
                  <a:schemeClr val="tx1"/>
                </a:solidFill>
              </a:rPr>
              <a:t>Physics Group</a:t>
            </a:r>
          </a:p>
          <a:p>
            <a:pPr lvl="1"/>
            <a:r>
              <a:rPr lang="en-US" dirty="0" smtClean="0">
                <a:solidFill>
                  <a:schemeClr val="tx1"/>
                </a:solidFill>
              </a:rPr>
              <a:t>Günter </a:t>
            </a:r>
            <a:r>
              <a:rPr lang="en-US" dirty="0" err="1" smtClean="0">
                <a:solidFill>
                  <a:schemeClr val="tx1"/>
                </a:solidFill>
              </a:rPr>
              <a:t>M</a:t>
            </a:r>
            <a:r>
              <a:rPr lang="en-US" dirty="0" err="1">
                <a:solidFill>
                  <a:schemeClr val="tx1"/>
                </a:solidFill>
              </a:rPr>
              <a:t>u</a:t>
            </a:r>
            <a:r>
              <a:rPr lang="en-US" dirty="0" err="1" smtClean="0">
                <a:solidFill>
                  <a:schemeClr val="tx1"/>
                </a:solidFill>
              </a:rPr>
              <a:t>hrer</a:t>
            </a:r>
            <a:r>
              <a:rPr lang="en-US" dirty="0" smtClean="0">
                <a:solidFill>
                  <a:schemeClr val="tx1"/>
                </a:solidFill>
              </a:rPr>
              <a:t> – Group Leader and Work Package Manager</a:t>
            </a:r>
          </a:p>
          <a:p>
            <a:pPr lvl="1"/>
            <a:r>
              <a:rPr lang="en-US" dirty="0">
                <a:solidFill>
                  <a:schemeClr val="tx1"/>
                </a:solidFill>
              </a:rPr>
              <a:t>Riccardo </a:t>
            </a:r>
            <a:r>
              <a:rPr lang="en-US" dirty="0" err="1" smtClean="0">
                <a:solidFill>
                  <a:schemeClr val="tx1"/>
                </a:solidFill>
              </a:rPr>
              <a:t>Bevilacqua</a:t>
            </a:r>
            <a:r>
              <a:rPr lang="en-US" dirty="0" smtClean="0">
                <a:solidFill>
                  <a:schemeClr val="tx1"/>
                </a:solidFill>
              </a:rPr>
              <a:t> – Shielding analyst</a:t>
            </a:r>
          </a:p>
          <a:p>
            <a:r>
              <a:rPr lang="en-US" dirty="0" smtClean="0">
                <a:solidFill>
                  <a:schemeClr val="tx1"/>
                </a:solidFill>
              </a:rPr>
              <a:t>Materials Group</a:t>
            </a:r>
          </a:p>
          <a:p>
            <a:pPr lvl="1"/>
            <a:r>
              <a:rPr lang="en-US" dirty="0" err="1" smtClean="0">
                <a:solidFill>
                  <a:schemeClr val="tx1"/>
                </a:solidFill>
              </a:rPr>
              <a:t>Yongjoong</a:t>
            </a:r>
            <a:r>
              <a:rPr lang="en-US" dirty="0" smtClean="0">
                <a:solidFill>
                  <a:schemeClr val="tx1"/>
                </a:solidFill>
              </a:rPr>
              <a:t> Lee – Group Leader</a:t>
            </a:r>
          </a:p>
          <a:p>
            <a:r>
              <a:rPr lang="en-US" smtClean="0">
                <a:solidFill>
                  <a:schemeClr val="tx1"/>
                </a:solidFill>
              </a:rPr>
              <a:t>10 </a:t>
            </a:r>
            <a:r>
              <a:rPr lang="en-US" dirty="0" smtClean="0">
                <a:solidFill>
                  <a:schemeClr val="tx1"/>
                </a:solidFill>
              </a:rPr>
              <a:t>contract engineers brought in to support work packages</a:t>
            </a:r>
          </a:p>
          <a:p>
            <a:pPr lvl="1"/>
            <a:r>
              <a:rPr lang="en-US" dirty="0" smtClean="0">
                <a:solidFill>
                  <a:schemeClr val="tx1"/>
                </a:solidFill>
              </a:rPr>
              <a:t>CAD engineers</a:t>
            </a:r>
          </a:p>
          <a:p>
            <a:pPr lvl="1"/>
            <a:r>
              <a:rPr lang="en-US" dirty="0" smtClean="0">
                <a:solidFill>
                  <a:schemeClr val="tx1"/>
                </a:solidFill>
              </a:rPr>
              <a:t>Work Unit Leaders</a:t>
            </a:r>
          </a:p>
          <a:p>
            <a:pPr lvl="1"/>
            <a:r>
              <a:rPr lang="en-US" dirty="0" smtClean="0">
                <a:solidFill>
                  <a:schemeClr val="tx1"/>
                </a:solidFill>
              </a:rPr>
              <a:t>Analysts</a:t>
            </a:r>
          </a:p>
          <a:p>
            <a:pPr lvl="1"/>
            <a:r>
              <a:rPr lang="en-US" dirty="0" smtClean="0">
                <a:solidFill>
                  <a:schemeClr val="tx1"/>
                </a:solidFill>
              </a:rPr>
              <a:t>Support engineers</a:t>
            </a:r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4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30154109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Chart 6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595113105"/>
              </p:ext>
            </p:extLst>
          </p:nvPr>
        </p:nvGraphicFramePr>
        <p:xfrm>
          <a:off x="1754645" y="1268760"/>
          <a:ext cx="7479266" cy="504110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Staffing Required for On-Time Execution of Target Station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t>5</a:t>
            </a:fld>
            <a:endParaRPr lang="sv-SE"/>
          </a:p>
        </p:txBody>
      </p:sp>
      <p:cxnSp>
        <p:nvCxnSpPr>
          <p:cNvPr id="21" name="Straight Arrow Connector 20"/>
          <p:cNvCxnSpPr/>
          <p:nvPr/>
        </p:nvCxnSpPr>
        <p:spPr>
          <a:xfrm flipV="1">
            <a:off x="1712640" y="4725144"/>
            <a:ext cx="978109" cy="432048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" name="TextBox 4"/>
          <p:cNvSpPr txBox="1"/>
          <p:nvPr/>
        </p:nvSpPr>
        <p:spPr>
          <a:xfrm>
            <a:off x="5241032" y="1484784"/>
            <a:ext cx="3744416" cy="1477328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dirty="0" smtClean="0"/>
              <a:t>Some of these positions will be covered by in-kind agreements, but </a:t>
            </a:r>
          </a:p>
          <a:p>
            <a:pPr lvl="1"/>
            <a:r>
              <a:rPr lang="en-US" dirty="0" smtClean="0"/>
              <a:t>Which ones?</a:t>
            </a:r>
          </a:p>
          <a:p>
            <a:pPr lvl="1"/>
            <a:r>
              <a:rPr lang="en-US" dirty="0" smtClean="0"/>
              <a:t>How many? </a:t>
            </a:r>
          </a:p>
          <a:p>
            <a:pPr lvl="1"/>
            <a:r>
              <a:rPr lang="en-US" dirty="0" smtClean="0"/>
              <a:t>When?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272480" y="3513782"/>
            <a:ext cx="1704189" cy="2215991"/>
          </a:xfrm>
          <a:prstGeom prst="rect">
            <a:avLst/>
          </a:prstGeom>
          <a:noFill/>
          <a:ln w="28575" cmpd="sng">
            <a:solidFill>
              <a:srgbClr val="4F81B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H</a:t>
            </a:r>
            <a:r>
              <a:rPr lang="en-US" dirty="0" smtClean="0"/>
              <a:t>ead count now = </a:t>
            </a:r>
            <a:r>
              <a:rPr lang="en-US" sz="2400" dirty="0" smtClean="0"/>
              <a:t>39 </a:t>
            </a:r>
          </a:p>
          <a:p>
            <a:pPr algn="ctr"/>
            <a:endParaRPr lang="en-US" dirty="0" smtClean="0"/>
          </a:p>
          <a:p>
            <a:pPr algn="ctr"/>
            <a:r>
              <a:rPr lang="en-US" dirty="0"/>
              <a:t>S</a:t>
            </a:r>
            <a:r>
              <a:rPr lang="en-US" dirty="0" smtClean="0"/>
              <a:t>tarting from head count of </a:t>
            </a:r>
            <a:r>
              <a:rPr lang="en-US" sz="2400" dirty="0" smtClean="0"/>
              <a:t>27</a:t>
            </a:r>
          </a:p>
          <a:p>
            <a:pPr algn="ctr"/>
            <a:r>
              <a:rPr lang="en-US" dirty="0" smtClean="0"/>
              <a:t>at end of 2013</a:t>
            </a:r>
            <a:endParaRPr lang="en-US" dirty="0"/>
          </a:p>
        </p:txBody>
      </p:sp>
      <p:cxnSp>
        <p:nvCxnSpPr>
          <p:cNvPr id="9" name="Straight Arrow Connector 8"/>
          <p:cNvCxnSpPr/>
          <p:nvPr/>
        </p:nvCxnSpPr>
        <p:spPr>
          <a:xfrm>
            <a:off x="1712640" y="4077072"/>
            <a:ext cx="1008112" cy="144016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6269068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8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lIns="85699" tIns="42850" rIns="85699" bIns="42850">
            <a:normAutofit/>
          </a:bodyPr>
          <a:lstStyle/>
          <a:p>
            <a:r>
              <a:rPr lang="en-US" sz="3400" dirty="0" smtClean="0"/>
              <a:t>Substantial In</a:t>
            </a:r>
            <a:r>
              <a:rPr lang="en-US" sz="3400" dirty="0"/>
              <a:t>-Kind </a:t>
            </a:r>
            <a:r>
              <a:rPr lang="en-US" sz="3400" dirty="0" smtClean="0"/>
              <a:t>Partnerships Required for Project Success</a:t>
            </a:r>
            <a:endParaRPr lang="en-US" sz="3600" dirty="0">
              <a:solidFill>
                <a:srgbClr val="1F497D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t>6</a:t>
            </a:fld>
            <a:endParaRPr lang="sv-SE" dirty="0"/>
          </a:p>
        </p:txBody>
      </p:sp>
      <p:graphicFrame>
        <p:nvGraphicFramePr>
          <p:cNvPr id="9" name="Object 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012697431"/>
              </p:ext>
            </p:extLst>
          </p:nvPr>
        </p:nvGraphicFramePr>
        <p:xfrm>
          <a:off x="740532" y="1961544"/>
          <a:ext cx="8359787" cy="331236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71" name="Worksheet" r:id="rId4" imgW="5384800" imgH="2133600" progId="Excel.Sheet.12">
                  <p:embed/>
                </p:oleObj>
              </mc:Choice>
              <mc:Fallback>
                <p:oleObj name="Worksheet" r:id="rId4" imgW="5384800" imgH="2133600" progId="Excel.Shee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740532" y="1961544"/>
                        <a:ext cx="8359787" cy="331236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Rectangle 2"/>
          <p:cNvSpPr/>
          <p:nvPr/>
        </p:nvSpPr>
        <p:spPr>
          <a:xfrm>
            <a:off x="896549" y="5273913"/>
            <a:ext cx="8268919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lvl="1"/>
            <a:r>
              <a:rPr lang="en-US" sz="1600" dirty="0" smtClean="0"/>
              <a:t>Note: The </a:t>
            </a:r>
            <a:r>
              <a:rPr lang="en-US" sz="1600" dirty="0"/>
              <a:t>only efforts that will be predominantly performed by the ESS AB team </a:t>
            </a:r>
            <a:r>
              <a:rPr lang="en-US" sz="1600" dirty="0" smtClean="0"/>
              <a:t>are:</a:t>
            </a:r>
          </a:p>
          <a:p>
            <a:pPr marL="742950" lvl="1" indent="-285750">
              <a:buFont typeface="Arial"/>
              <a:buChar char="•"/>
            </a:pPr>
            <a:r>
              <a:rPr lang="en-US" sz="1600" dirty="0"/>
              <a:t>M</a:t>
            </a:r>
            <a:r>
              <a:rPr lang="en-US" sz="1600" dirty="0" smtClean="0"/>
              <a:t>anagement and integration (12.1, management of Work Packages, and </a:t>
            </a:r>
            <a:r>
              <a:rPr lang="en-US" sz="1600" dirty="0" err="1" smtClean="0"/>
              <a:t>neutronics</a:t>
            </a:r>
            <a:r>
              <a:rPr lang="en-US" sz="1600" dirty="0" smtClean="0"/>
              <a:t> analysis)</a:t>
            </a:r>
          </a:p>
          <a:p>
            <a:pPr marL="742950" lvl="1" indent="-285750">
              <a:buFont typeface="Arial"/>
              <a:buChar char="•"/>
            </a:pPr>
            <a:r>
              <a:rPr lang="en-US" sz="1600" dirty="0" smtClean="0"/>
              <a:t>Safety related work – Safety credited controls, shielding analysis, and </a:t>
            </a:r>
            <a:r>
              <a:rPr lang="en-US" sz="1600" dirty="0"/>
              <a:t>interaction with ESS safety and waste management </a:t>
            </a:r>
            <a:r>
              <a:rPr lang="en-US" sz="1600" dirty="0" smtClean="0"/>
              <a:t>organization</a:t>
            </a:r>
            <a:endParaRPr lang="en-US" sz="1600" dirty="0"/>
          </a:p>
        </p:txBody>
      </p:sp>
      <p:sp>
        <p:nvSpPr>
          <p:cNvPr id="5" name="TextBox 4"/>
          <p:cNvSpPr txBox="1"/>
          <p:nvPr/>
        </p:nvSpPr>
        <p:spPr>
          <a:xfrm>
            <a:off x="2794341" y="1484784"/>
            <a:ext cx="388685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/>
              <a:t>G</a:t>
            </a:r>
            <a:r>
              <a:rPr lang="en-US" sz="2400" dirty="0" smtClean="0"/>
              <a:t>oal is 65% In-Kind for Target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309684829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/>
              <a:t>WP2 </a:t>
            </a:r>
            <a:r>
              <a:rPr lang="en-AU" dirty="0" smtClean="0"/>
              <a:t>Target Systems – </a:t>
            </a:r>
            <a:r>
              <a:rPr lang="en-AU" dirty="0"/>
              <a:t>Status </a:t>
            </a:r>
            <a:r>
              <a:rPr lang="en-AU" dirty="0" smtClean="0"/>
              <a:t>and Plans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7</a:t>
            </a:fld>
            <a:endParaRPr lang="sv-SE"/>
          </a:p>
        </p:txBody>
      </p:sp>
      <p:pic>
        <p:nvPicPr>
          <p:cNvPr id="5" name="Picture 4" descr="E:\01_Ansys_Analysis\03_Target\Geom_Jan_2014\V5\pictures\P_changes_Files\StaticFigure19.png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7221" r="2752" b="24977"/>
          <a:stretch/>
        </p:blipFill>
        <p:spPr bwMode="auto">
          <a:xfrm>
            <a:off x="4304928" y="4089222"/>
            <a:ext cx="5594754" cy="2004074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Content Placeholder 11" descr="DO00100.pdf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296" r="-1210"/>
          <a:stretch/>
        </p:blipFill>
        <p:spPr>
          <a:xfrm>
            <a:off x="675245" y="1052737"/>
            <a:ext cx="2816635" cy="3888431"/>
          </a:xfrm>
          <a:prstGeom prst="rect">
            <a:avLst/>
          </a:prstGeom>
          <a:scene3d>
            <a:camera prst="orthographicFront">
              <a:rot lat="0" lon="0" rev="16200000"/>
            </a:camera>
            <a:lightRig rig="threePt" dir="t"/>
          </a:scene3d>
        </p:spPr>
      </p:pic>
      <p:sp>
        <p:nvSpPr>
          <p:cNvPr id="9" name="TextBox 8"/>
          <p:cNvSpPr txBox="1"/>
          <p:nvPr/>
        </p:nvSpPr>
        <p:spPr>
          <a:xfrm>
            <a:off x="128464" y="4437112"/>
            <a:ext cx="468052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ts val="600"/>
              </a:spcBef>
            </a:pPr>
            <a:r>
              <a:rPr lang="en-GB" sz="2000" dirty="0" smtClean="0">
                <a:sym typeface="Wingdings"/>
              </a:rPr>
              <a:t>PDRs:</a:t>
            </a:r>
          </a:p>
          <a:p>
            <a:pPr marL="285750" indent="-285750">
              <a:spcBef>
                <a:spcPts val="600"/>
              </a:spcBef>
              <a:buFont typeface="Wingdings" charset="2"/>
              <a:buChar char="Ø"/>
            </a:pPr>
            <a:r>
              <a:rPr lang="en-GB" sz="2000" dirty="0" smtClean="0">
                <a:sym typeface="Wingdings"/>
              </a:rPr>
              <a:t>Target </a:t>
            </a:r>
            <a:r>
              <a:rPr lang="en-GB" sz="2000" dirty="0">
                <a:sym typeface="Wingdings"/>
              </a:rPr>
              <a:t>Primary Cooling S</a:t>
            </a:r>
            <a:r>
              <a:rPr lang="en-GB" sz="2000" dirty="0" smtClean="0">
                <a:sym typeface="Wingdings"/>
              </a:rPr>
              <a:t>ystem - Jul </a:t>
            </a:r>
            <a:r>
              <a:rPr lang="en-GB" sz="2000" dirty="0">
                <a:sym typeface="Wingdings"/>
              </a:rPr>
              <a:t>2014</a:t>
            </a:r>
            <a:endParaRPr lang="en-GB" sz="2000" dirty="0"/>
          </a:p>
          <a:p>
            <a:pPr marL="285750" indent="-285750">
              <a:spcBef>
                <a:spcPts val="600"/>
              </a:spcBef>
              <a:buFont typeface="Wingdings" charset="2"/>
              <a:buChar char="Ø"/>
            </a:pPr>
            <a:r>
              <a:rPr lang="en-GB" sz="2000" dirty="0" smtClean="0">
                <a:sym typeface="Wingdings"/>
              </a:rPr>
              <a:t>Target Wheel - Sep 2014</a:t>
            </a:r>
          </a:p>
          <a:p>
            <a:pPr marL="285750" indent="-285750">
              <a:spcBef>
                <a:spcPts val="600"/>
              </a:spcBef>
              <a:buFont typeface="Wingdings" charset="2"/>
              <a:buChar char="Ø"/>
            </a:pPr>
            <a:r>
              <a:rPr lang="en-GB" sz="2000" dirty="0" smtClean="0">
                <a:sym typeface="Wingdings"/>
              </a:rPr>
              <a:t>Target Shaft and Drive – April 2015</a:t>
            </a:r>
            <a:endParaRPr lang="en-GB" sz="2000" dirty="0">
              <a:sym typeface="Wingdings"/>
            </a:endParaRPr>
          </a:p>
          <a:p>
            <a:pPr>
              <a:spcBef>
                <a:spcPts val="600"/>
              </a:spcBef>
            </a:pPr>
            <a:endParaRPr lang="en-GB" sz="2000" dirty="0"/>
          </a:p>
        </p:txBody>
      </p:sp>
      <p:sp>
        <p:nvSpPr>
          <p:cNvPr id="12" name="TextBox 11"/>
          <p:cNvSpPr txBox="1"/>
          <p:nvPr/>
        </p:nvSpPr>
        <p:spPr>
          <a:xfrm>
            <a:off x="4736976" y="4077072"/>
            <a:ext cx="5112568" cy="2246769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2000" dirty="0"/>
              <a:t>On-going and planned optimization studies: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 smtClean="0"/>
              <a:t>He pressure, flow rate, and flow passage configuration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 smtClean="0"/>
              <a:t>He seals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 smtClean="0"/>
              <a:t>Finalize water-cooled backup work by determining power limit based on need for emergency cooling</a:t>
            </a:r>
            <a:endParaRPr lang="en-US" sz="2000" dirty="0"/>
          </a:p>
        </p:txBody>
      </p:sp>
      <p:sp>
        <p:nvSpPr>
          <p:cNvPr id="13" name="Text Placeholder 3"/>
          <p:cNvSpPr txBox="1">
            <a:spLocks/>
          </p:cNvSpPr>
          <p:nvPr/>
        </p:nvSpPr>
        <p:spPr>
          <a:xfrm>
            <a:off x="4571372" y="1628800"/>
            <a:ext cx="5062148" cy="2304256"/>
          </a:xfrm>
          <a:prstGeom prst="rect">
            <a:avLst/>
          </a:prstGeom>
        </p:spPr>
        <p:txBody>
          <a:bodyPr>
            <a:no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Bef>
                <a:spcPts val="0"/>
              </a:spcBef>
            </a:pPr>
            <a:r>
              <a:rPr lang="en-GB" sz="2000" dirty="0" smtClean="0">
                <a:solidFill>
                  <a:srgbClr val="000000"/>
                </a:solidFill>
              </a:rPr>
              <a:t>Tungsten slabs in 33 sectors of target wheel</a:t>
            </a:r>
          </a:p>
          <a:p>
            <a:pPr>
              <a:spcBef>
                <a:spcPts val="0"/>
              </a:spcBef>
            </a:pPr>
            <a:r>
              <a:rPr lang="en-GB" sz="2000" dirty="0" smtClean="0">
                <a:solidFill>
                  <a:srgbClr val="000000"/>
                </a:solidFill>
              </a:rPr>
              <a:t>Helium coolant</a:t>
            </a:r>
          </a:p>
          <a:p>
            <a:pPr lvl="1">
              <a:spcBef>
                <a:spcPts val="0"/>
              </a:spcBef>
            </a:pPr>
            <a:r>
              <a:rPr lang="en-GB" sz="1800" dirty="0" smtClean="0">
                <a:solidFill>
                  <a:srgbClr val="000000"/>
                </a:solidFill>
              </a:rPr>
              <a:t>Mass flow 3 kg/s</a:t>
            </a:r>
          </a:p>
          <a:p>
            <a:pPr lvl="1">
              <a:spcBef>
                <a:spcPts val="0"/>
              </a:spcBef>
            </a:pPr>
            <a:r>
              <a:rPr lang="en-GB" sz="1800" dirty="0" smtClean="0">
                <a:solidFill>
                  <a:srgbClr val="000000"/>
                </a:solidFill>
              </a:rPr>
              <a:t>Pressure 0.3 </a:t>
            </a:r>
            <a:r>
              <a:rPr lang="en-GB" sz="1800" dirty="0" err="1" smtClean="0">
                <a:solidFill>
                  <a:srgbClr val="000000"/>
                </a:solidFill>
              </a:rPr>
              <a:t>Mpa</a:t>
            </a:r>
            <a:endParaRPr lang="en-GB" sz="1800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</a:pPr>
            <a:r>
              <a:rPr lang="en-GB" sz="2000" dirty="0" smtClean="0">
                <a:solidFill>
                  <a:srgbClr val="000000"/>
                </a:solidFill>
              </a:rPr>
              <a:t>Rotational speed 25.5 rpm</a:t>
            </a:r>
          </a:p>
          <a:p>
            <a:pPr>
              <a:spcBef>
                <a:spcPts val="0"/>
              </a:spcBef>
            </a:pPr>
            <a:r>
              <a:rPr lang="en-GB" sz="2000" dirty="0" smtClean="0">
                <a:solidFill>
                  <a:srgbClr val="000000"/>
                </a:solidFill>
              </a:rPr>
              <a:t>Wheel diameter 2.5 m</a:t>
            </a:r>
          </a:p>
          <a:p>
            <a:pPr>
              <a:spcBef>
                <a:spcPts val="0"/>
              </a:spcBef>
            </a:pPr>
            <a:r>
              <a:rPr lang="en-GB" sz="2000" dirty="0" smtClean="0">
                <a:solidFill>
                  <a:srgbClr val="000000"/>
                </a:solidFill>
              </a:rPr>
              <a:t>Lifetime ~ 5 years (@ 5 MW)</a:t>
            </a:r>
            <a:endParaRPr lang="en-GB" sz="2000" dirty="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5275641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WP2 - Progress on water-cooled backup closeout study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 smtClean="0">
                <a:solidFill>
                  <a:schemeClr val="tx1"/>
                </a:solidFill>
              </a:rPr>
              <a:t>Efforts have focused on </a:t>
            </a:r>
            <a:r>
              <a:rPr lang="en-US" dirty="0">
                <a:solidFill>
                  <a:schemeClr val="tx1"/>
                </a:solidFill>
              </a:rPr>
              <a:t>addressing the uncertainty related to keeping the tungsten below the 700°C oxidation temperature during a loss-of-coolant accident (LOCA)</a:t>
            </a:r>
          </a:p>
          <a:p>
            <a:r>
              <a:rPr lang="en-US" dirty="0">
                <a:solidFill>
                  <a:schemeClr val="tx1"/>
                </a:solidFill>
              </a:rPr>
              <a:t>ESS-Bilbao calculated decay heat data for a cannelloni geometry (tungsten clad by </a:t>
            </a:r>
            <a:r>
              <a:rPr lang="en-US" dirty="0" err="1">
                <a:solidFill>
                  <a:schemeClr val="tx1"/>
                </a:solidFill>
              </a:rPr>
              <a:t>zircaloy</a:t>
            </a:r>
            <a:r>
              <a:rPr lang="en-US" dirty="0">
                <a:solidFill>
                  <a:schemeClr val="tx1"/>
                </a:solidFill>
              </a:rPr>
              <a:t>)</a:t>
            </a:r>
          </a:p>
          <a:p>
            <a:r>
              <a:rPr lang="en-US" dirty="0">
                <a:solidFill>
                  <a:schemeClr val="tx1"/>
                </a:solidFill>
              </a:rPr>
              <a:t>Two decay heat removal analyses performed</a:t>
            </a:r>
          </a:p>
          <a:p>
            <a:pPr lvl="1"/>
            <a:r>
              <a:rPr lang="en-US" dirty="0">
                <a:solidFill>
                  <a:schemeClr val="tx1"/>
                </a:solidFill>
              </a:rPr>
              <a:t>ESS-Bilbao: tungsten peak temp = 400°C</a:t>
            </a:r>
          </a:p>
          <a:p>
            <a:pPr lvl="1"/>
            <a:r>
              <a:rPr lang="en-US" dirty="0" err="1">
                <a:solidFill>
                  <a:schemeClr val="tx1"/>
                </a:solidFill>
              </a:rPr>
              <a:t>McManamy</a:t>
            </a:r>
            <a:r>
              <a:rPr lang="en-US" dirty="0">
                <a:solidFill>
                  <a:schemeClr val="tx1"/>
                </a:solidFill>
              </a:rPr>
              <a:t> Consulting, Inc.: tungsten peak temp = 520°C</a:t>
            </a:r>
          </a:p>
          <a:p>
            <a:r>
              <a:rPr lang="en-US" dirty="0">
                <a:solidFill>
                  <a:schemeClr val="tx1"/>
                </a:solidFill>
              </a:rPr>
              <a:t>Conclusion: water-cooled backup is viable at 5 MW beam power</a:t>
            </a:r>
          </a:p>
          <a:p>
            <a:r>
              <a:rPr lang="en-US" dirty="0">
                <a:solidFill>
                  <a:schemeClr val="tx1"/>
                </a:solidFill>
              </a:rPr>
              <a:t>Next step: produce final report of the Water Task Force</a:t>
            </a:r>
          </a:p>
          <a:p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8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04963757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188640"/>
            <a:ext cx="7734064" cy="1143000"/>
          </a:xfrm>
        </p:spPr>
        <p:txBody>
          <a:bodyPr/>
          <a:lstStyle/>
          <a:p>
            <a:r>
              <a:rPr lang="en-US" dirty="0" smtClean="0"/>
              <a:t>WP3 Moderator and Reflector Systems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9</a:t>
            </a:fld>
            <a:endParaRPr lang="sv-SE"/>
          </a:p>
        </p:txBody>
      </p:sp>
      <p:sp>
        <p:nvSpPr>
          <p:cNvPr id="3" name="Rectangle 2"/>
          <p:cNvSpPr/>
          <p:nvPr/>
        </p:nvSpPr>
        <p:spPr>
          <a:xfrm>
            <a:off x="4664968" y="1726357"/>
            <a:ext cx="5097016" cy="433965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/>
              <a:buChar char="•"/>
            </a:pPr>
            <a:r>
              <a:rPr lang="en-GB" sz="2400" dirty="0">
                <a:solidFill>
                  <a:srgbClr val="000000"/>
                </a:solidFill>
              </a:rPr>
              <a:t>Cold moderators</a:t>
            </a:r>
          </a:p>
          <a:p>
            <a:pPr marL="742950" lvl="1" indent="-285750">
              <a:buFont typeface="Arial"/>
              <a:buChar char="•"/>
            </a:pPr>
            <a:r>
              <a:rPr lang="en-GB" sz="2000" dirty="0">
                <a:solidFill>
                  <a:srgbClr val="000000"/>
                </a:solidFill>
              </a:rPr>
              <a:t>Super-critical </a:t>
            </a:r>
            <a:r>
              <a:rPr lang="en-GB" sz="2000" dirty="0" smtClean="0">
                <a:solidFill>
                  <a:srgbClr val="000000"/>
                </a:solidFill>
              </a:rPr>
              <a:t>H</a:t>
            </a:r>
            <a:r>
              <a:rPr lang="en-GB" sz="2000" baseline="-25000" dirty="0" smtClean="0">
                <a:solidFill>
                  <a:srgbClr val="000000"/>
                </a:solidFill>
              </a:rPr>
              <a:t>2</a:t>
            </a:r>
            <a:r>
              <a:rPr lang="en-GB" sz="2000" dirty="0" smtClean="0">
                <a:solidFill>
                  <a:srgbClr val="000000"/>
                </a:solidFill>
              </a:rPr>
              <a:t> </a:t>
            </a:r>
            <a:r>
              <a:rPr lang="en-GB" sz="2000" dirty="0">
                <a:solidFill>
                  <a:srgbClr val="000000"/>
                </a:solidFill>
              </a:rPr>
              <a:t>at 20 K and 1.5 </a:t>
            </a:r>
            <a:r>
              <a:rPr lang="en-GB" sz="2000" dirty="0" err="1">
                <a:solidFill>
                  <a:srgbClr val="000000"/>
                </a:solidFill>
              </a:rPr>
              <a:t>MPa</a:t>
            </a:r>
            <a:endParaRPr lang="en-GB" sz="2000" dirty="0">
              <a:solidFill>
                <a:srgbClr val="000000"/>
              </a:solidFill>
            </a:endParaRPr>
          </a:p>
          <a:p>
            <a:pPr marL="742950" lvl="1" indent="-285750">
              <a:buFont typeface="Arial"/>
              <a:buChar char="•"/>
            </a:pPr>
            <a:r>
              <a:rPr lang="en-GB" sz="2000" dirty="0">
                <a:solidFill>
                  <a:srgbClr val="000000"/>
                </a:solidFill>
              </a:rPr>
              <a:t>Aluminium alloy vessel</a:t>
            </a:r>
          </a:p>
          <a:p>
            <a:pPr marL="742950" lvl="1" indent="-285750">
              <a:buFont typeface="Arial"/>
              <a:buChar char="•"/>
            </a:pPr>
            <a:r>
              <a:rPr lang="en-GB" sz="2000" dirty="0">
                <a:solidFill>
                  <a:srgbClr val="000000"/>
                </a:solidFill>
              </a:rPr>
              <a:t>Expected lifetime ~ 1 year @ 5 MW</a:t>
            </a:r>
          </a:p>
          <a:p>
            <a:pPr marL="285750" indent="-285750">
              <a:buFont typeface="Arial"/>
              <a:buChar char="•"/>
            </a:pPr>
            <a:r>
              <a:rPr lang="en-GB" sz="2400" dirty="0" smtClean="0">
                <a:solidFill>
                  <a:srgbClr val="000000"/>
                </a:solidFill>
              </a:rPr>
              <a:t>Water </a:t>
            </a:r>
            <a:r>
              <a:rPr lang="en-GB" sz="2400" dirty="0">
                <a:solidFill>
                  <a:srgbClr val="000000"/>
                </a:solidFill>
              </a:rPr>
              <a:t>moderator </a:t>
            </a:r>
            <a:r>
              <a:rPr lang="en-GB" sz="2400" dirty="0" smtClean="0">
                <a:solidFill>
                  <a:srgbClr val="000000"/>
                </a:solidFill>
              </a:rPr>
              <a:t>assemblies</a:t>
            </a:r>
          </a:p>
          <a:p>
            <a:pPr marL="285750" indent="-285750">
              <a:buFont typeface="Arial"/>
              <a:buChar char="•"/>
            </a:pPr>
            <a:r>
              <a:rPr lang="en-GB" sz="2400" dirty="0" smtClean="0">
                <a:solidFill>
                  <a:srgbClr val="000000"/>
                </a:solidFill>
              </a:rPr>
              <a:t>Light water-cooled Be reflector</a:t>
            </a:r>
          </a:p>
          <a:p>
            <a:pPr marL="285750" indent="-285750">
              <a:buFont typeface="Arial"/>
              <a:buChar char="•"/>
            </a:pPr>
            <a:endParaRPr lang="en-GB" sz="2400" dirty="0" smtClean="0">
              <a:solidFill>
                <a:srgbClr val="000000"/>
              </a:solidFill>
            </a:endParaRPr>
          </a:p>
          <a:p>
            <a:pPr marL="285750" indent="-285750">
              <a:buFont typeface="Arial"/>
              <a:buChar char="•"/>
            </a:pPr>
            <a:endParaRPr lang="en-GB" sz="2400" dirty="0">
              <a:solidFill>
                <a:srgbClr val="000000"/>
              </a:solidFill>
            </a:endParaRPr>
          </a:p>
          <a:p>
            <a:pPr marL="285750" indent="-285750">
              <a:buFont typeface="Arial"/>
              <a:buChar char="•"/>
            </a:pPr>
            <a:r>
              <a:rPr lang="en-GB" sz="2400" dirty="0" smtClean="0">
                <a:solidFill>
                  <a:srgbClr val="000000"/>
                </a:solidFill>
              </a:rPr>
              <a:t>“Flat” moderator concept proposed last summer as an idea that could significantly increase neutron brightness</a:t>
            </a:r>
            <a:endParaRPr lang="en-GB" sz="2400" dirty="0">
              <a:solidFill>
                <a:srgbClr val="000000"/>
              </a:solidFill>
            </a:endParaRPr>
          </a:p>
        </p:txBody>
      </p:sp>
      <p:pic>
        <p:nvPicPr>
          <p:cNvPr id="18" name="Picture 17" descr="MR08a.png"/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0612" y="1997630"/>
            <a:ext cx="1890100" cy="1935426"/>
          </a:xfrm>
          <a:prstGeom prst="rect">
            <a:avLst/>
          </a:prstGeom>
        </p:spPr>
      </p:pic>
      <p:pic>
        <p:nvPicPr>
          <p:cNvPr id="20" name="Picture 19" descr="MR08b.png"/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56656" y="2533594"/>
            <a:ext cx="2800864" cy="4063758"/>
          </a:xfrm>
          <a:prstGeom prst="rect">
            <a:avLst/>
          </a:prstGeom>
        </p:spPr>
      </p:pic>
      <p:sp>
        <p:nvSpPr>
          <p:cNvPr id="21" name="TextBox 20"/>
          <p:cNvSpPr txBox="1"/>
          <p:nvPr/>
        </p:nvSpPr>
        <p:spPr>
          <a:xfrm>
            <a:off x="104936" y="3789040"/>
            <a:ext cx="247180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TDR Moderator Concept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2729310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7099300" y="6164550"/>
            <a:ext cx="23114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10</a:t>
            </a:fld>
            <a:endParaRPr lang="sv-SE"/>
          </a:p>
        </p:txBody>
      </p:sp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488504" y="0"/>
            <a:ext cx="7734064" cy="1143000"/>
          </a:xfrm>
        </p:spPr>
        <p:txBody>
          <a:bodyPr>
            <a:normAutofit fontScale="90000"/>
          </a:bodyPr>
          <a:lstStyle/>
          <a:p>
            <a:r>
              <a:rPr lang="en-US" dirty="0"/>
              <a:t>Optimization studies identified a potential opportunity for significant increase in neutron </a:t>
            </a:r>
            <a:r>
              <a:rPr lang="en-US" dirty="0" smtClean="0"/>
              <a:t>brightness</a:t>
            </a:r>
            <a:endParaRPr lang="en-US" dirty="0"/>
          </a:p>
        </p:txBody>
      </p:sp>
      <p:sp>
        <p:nvSpPr>
          <p:cNvPr id="17" name="Content Placeholder 2"/>
          <p:cNvSpPr>
            <a:spLocks noGrp="1"/>
          </p:cNvSpPr>
          <p:nvPr>
            <p:ph idx="1"/>
          </p:nvPr>
        </p:nvSpPr>
        <p:spPr>
          <a:xfrm>
            <a:off x="495300" y="2239628"/>
            <a:ext cx="8915400" cy="4525963"/>
          </a:xfrm>
        </p:spPr>
        <p:txBody>
          <a:bodyPr/>
          <a:lstStyle/>
          <a:p>
            <a:r>
              <a:rPr lang="en-US" dirty="0" smtClean="0"/>
              <a:t>a</a:t>
            </a:r>
            <a:endParaRPr lang="en-US" dirty="0"/>
          </a:p>
        </p:txBody>
      </p:sp>
      <p:pic>
        <p:nvPicPr>
          <p:cNvPr id="18" name="Picture 17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8497" y="1916832"/>
            <a:ext cx="9074334" cy="4272695"/>
          </a:xfrm>
          <a:prstGeom prst="rect">
            <a:avLst/>
          </a:prstGeom>
        </p:spPr>
      </p:pic>
      <p:sp>
        <p:nvSpPr>
          <p:cNvPr id="19" name="TextBox 18"/>
          <p:cNvSpPr txBox="1"/>
          <p:nvPr/>
        </p:nvSpPr>
        <p:spPr>
          <a:xfrm>
            <a:off x="6043342" y="6269581"/>
            <a:ext cx="3704704" cy="348153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pPr algn="r"/>
            <a:r>
              <a:rPr lang="en-US" sz="1700" i="1" dirty="0"/>
              <a:t>K. </a:t>
            </a:r>
            <a:r>
              <a:rPr lang="en-US" sz="1700" i="1" dirty="0" err="1"/>
              <a:t>Batkov</a:t>
            </a:r>
            <a:r>
              <a:rPr lang="en-US" sz="1700" i="1" dirty="0"/>
              <a:t>, et al., NIM A 729 (2013) 500.</a:t>
            </a:r>
          </a:p>
        </p:txBody>
      </p:sp>
      <p:sp>
        <p:nvSpPr>
          <p:cNvPr id="20" name="Oval 19"/>
          <p:cNvSpPr>
            <a:spLocks noChangeAspect="1"/>
          </p:cNvSpPr>
          <p:nvPr/>
        </p:nvSpPr>
        <p:spPr>
          <a:xfrm>
            <a:off x="6379751" y="2366778"/>
            <a:ext cx="131582" cy="121500"/>
          </a:xfrm>
          <a:prstGeom prst="ellips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85707" tIns="42853" rIns="85707" bIns="42853" rtlCol="0" anchor="ctr"/>
          <a:lstStyle/>
          <a:p>
            <a:pPr algn="ctr"/>
            <a:endParaRPr lang="en-US"/>
          </a:p>
        </p:txBody>
      </p:sp>
      <p:sp>
        <p:nvSpPr>
          <p:cNvPr id="21" name="TextBox 20"/>
          <p:cNvSpPr txBox="1"/>
          <p:nvPr/>
        </p:nvSpPr>
        <p:spPr>
          <a:xfrm>
            <a:off x="3164788" y="2724829"/>
            <a:ext cx="22327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pPr algn="r"/>
            <a:r>
              <a:rPr lang="en-US" b="1" dirty="0" smtClean="0">
                <a:solidFill>
                  <a:srgbClr val="FF0000"/>
                </a:solidFill>
              </a:rPr>
              <a:t>TDR (baseline) design</a:t>
            </a:r>
            <a:endParaRPr lang="en-US" b="1" dirty="0">
              <a:solidFill>
                <a:srgbClr val="FF0000"/>
              </a:solidFill>
            </a:endParaRPr>
          </a:p>
        </p:txBody>
      </p:sp>
      <p:cxnSp>
        <p:nvCxnSpPr>
          <p:cNvPr id="22" name="Straight Arrow Connector 21"/>
          <p:cNvCxnSpPr/>
          <p:nvPr/>
        </p:nvCxnSpPr>
        <p:spPr>
          <a:xfrm flipV="1">
            <a:off x="5386348" y="2467571"/>
            <a:ext cx="948557" cy="447951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7009724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Working Closely with the Science Directorate on Moderator Concept Selection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95300" y="1783357"/>
            <a:ext cx="5321796" cy="4525963"/>
          </a:xfrm>
        </p:spPr>
        <p:txBody>
          <a:bodyPr>
            <a:noAutofit/>
          </a:bodyPr>
          <a:lstStyle/>
          <a:p>
            <a:r>
              <a:rPr lang="en-US" sz="2400" dirty="0" smtClean="0">
                <a:solidFill>
                  <a:srgbClr val="000000"/>
                </a:solidFill>
              </a:rPr>
              <a:t>Neutron brightness, instrument performance, and engineering attributes are being evaluated to determine the optimal solution for moderator size, shape, and number</a:t>
            </a:r>
          </a:p>
          <a:p>
            <a:pPr lvl="1"/>
            <a:r>
              <a:rPr lang="en-US" sz="2000" dirty="0" smtClean="0">
                <a:solidFill>
                  <a:srgbClr val="000000"/>
                </a:solidFill>
              </a:rPr>
              <a:t>The primary optimization parameter is instrument performance, but ease of remote handling and cost and schedule impacts are also being considered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11</a:t>
            </a:fld>
            <a:endParaRPr lang="sv-SE"/>
          </a:p>
        </p:txBody>
      </p:sp>
      <p:pic>
        <p:nvPicPr>
          <p:cNvPr id="6" name="Picture 5" descr="Onion mod cut.jpg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429" t="28576" r="26645" b="21065"/>
          <a:stretch/>
        </p:blipFill>
        <p:spPr>
          <a:xfrm>
            <a:off x="7185248" y="1556792"/>
            <a:ext cx="1410937" cy="864095"/>
          </a:xfrm>
          <a:prstGeom prst="rect">
            <a:avLst/>
          </a:prstGeom>
        </p:spPr>
      </p:pic>
      <p:pic>
        <p:nvPicPr>
          <p:cNvPr id="7" name="Picture 6" descr="ear mod cut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2614" t="34449" r="26226" b="21940"/>
          <a:stretch/>
        </p:blipFill>
        <p:spPr>
          <a:xfrm>
            <a:off x="5745088" y="2060848"/>
            <a:ext cx="1584176" cy="754222"/>
          </a:xfrm>
          <a:prstGeom prst="rect">
            <a:avLst/>
          </a:prstGeom>
        </p:spPr>
      </p:pic>
      <p:pic>
        <p:nvPicPr>
          <p:cNvPr id="8" name="Picture 7" descr="(T)ear mod cut.jpg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847" t="25326" r="27133" b="22066"/>
          <a:stretch/>
        </p:blipFill>
        <p:spPr>
          <a:xfrm>
            <a:off x="5655374" y="3140968"/>
            <a:ext cx="1529874" cy="936104"/>
          </a:xfrm>
          <a:prstGeom prst="rect">
            <a:avLst/>
          </a:prstGeom>
        </p:spPr>
      </p:pic>
      <p:pic>
        <p:nvPicPr>
          <p:cNvPr id="9" name="Picture 8" descr="Latest test cut.jpg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101" t="14830" r="13592" b="4695"/>
          <a:stretch/>
        </p:blipFill>
        <p:spPr>
          <a:xfrm>
            <a:off x="7185248" y="3212976"/>
            <a:ext cx="1352516" cy="877109"/>
          </a:xfrm>
          <a:prstGeom prst="rect">
            <a:avLst/>
          </a:prstGeom>
        </p:spPr>
      </p:pic>
      <p:pic>
        <p:nvPicPr>
          <p:cNvPr id="10" name="Picture 9" descr="Onion assy.jpg"/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240" t="14386" r="17432" b="11229"/>
          <a:stretch/>
        </p:blipFill>
        <p:spPr>
          <a:xfrm>
            <a:off x="5961112" y="4509120"/>
            <a:ext cx="2880320" cy="1824712"/>
          </a:xfrm>
          <a:prstGeom prst="rect">
            <a:avLst/>
          </a:prstGeom>
        </p:spPr>
      </p:pic>
      <p:pic>
        <p:nvPicPr>
          <p:cNvPr id="11" name="Content Placeholder 2" descr="Onion assy cut.jpg"/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547" t="12870" r="15984" b="15605"/>
          <a:stretch/>
        </p:blipFill>
        <p:spPr>
          <a:xfrm>
            <a:off x="8121352" y="4293096"/>
            <a:ext cx="1581471" cy="936104"/>
          </a:xfrm>
          <a:prstGeom prst="rect">
            <a:avLst/>
          </a:prstGeom>
        </p:spPr>
      </p:pic>
      <p:pic>
        <p:nvPicPr>
          <p:cNvPr id="12" name="Picture 11" descr="Latest test.jpg"/>
          <p:cNvPicPr>
            <a:picLocks noChangeAspect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749" t="10686" r="18526" b="13955"/>
          <a:stretch/>
        </p:blipFill>
        <p:spPr>
          <a:xfrm>
            <a:off x="8243757" y="2204864"/>
            <a:ext cx="1662243" cy="11521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5074095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Status of Moderator Selection Process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95300" y="1600201"/>
            <a:ext cx="8915400" cy="4781127"/>
          </a:xfrm>
        </p:spPr>
        <p:txBody>
          <a:bodyPr>
            <a:normAutofit fontScale="85000" lnSpcReduction="20000"/>
          </a:bodyPr>
          <a:lstStyle/>
          <a:p>
            <a:r>
              <a:rPr lang="en-US" dirty="0" smtClean="0">
                <a:solidFill>
                  <a:srgbClr val="000000"/>
                </a:solidFill>
              </a:rPr>
              <a:t>Extensive efforts within the Target Division and Science Directorate have been dedicated to the moderator optimization efforts and this subject is the main focus of the </a:t>
            </a:r>
            <a:r>
              <a:rPr lang="en-US" dirty="0" err="1" smtClean="0">
                <a:solidFill>
                  <a:srgbClr val="000000"/>
                </a:solidFill>
              </a:rPr>
              <a:t>tTAC</a:t>
            </a:r>
            <a:r>
              <a:rPr lang="en-US" dirty="0" smtClean="0">
                <a:solidFill>
                  <a:srgbClr val="000000"/>
                </a:solidFill>
              </a:rPr>
              <a:t> Breakout Session</a:t>
            </a:r>
          </a:p>
          <a:p>
            <a:pPr lvl="1"/>
            <a:r>
              <a:rPr lang="en-US" dirty="0" err="1" smtClean="0">
                <a:solidFill>
                  <a:srgbClr val="000000"/>
                </a:solidFill>
              </a:rPr>
              <a:t>Neutronics</a:t>
            </a:r>
            <a:r>
              <a:rPr lang="en-US" dirty="0" smtClean="0">
                <a:solidFill>
                  <a:srgbClr val="000000"/>
                </a:solidFill>
              </a:rPr>
              <a:t> (See Luca </a:t>
            </a:r>
            <a:r>
              <a:rPr lang="en-US" dirty="0" err="1" smtClean="0">
                <a:solidFill>
                  <a:srgbClr val="000000"/>
                </a:solidFill>
              </a:rPr>
              <a:t>Zanini</a:t>
            </a:r>
            <a:r>
              <a:rPr lang="en-US" dirty="0" smtClean="0">
                <a:solidFill>
                  <a:srgbClr val="000000"/>
                </a:solidFill>
              </a:rPr>
              <a:t> presentation)</a:t>
            </a: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Instrument performance (See Ken Andersen presentation)</a:t>
            </a: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Engineering evaluations (See </a:t>
            </a:r>
            <a:r>
              <a:rPr lang="en-US" dirty="0" err="1" smtClean="0">
                <a:solidFill>
                  <a:srgbClr val="000000"/>
                </a:solidFill>
              </a:rPr>
              <a:t>Rikard</a:t>
            </a:r>
            <a:r>
              <a:rPr lang="en-US" dirty="0" smtClean="0">
                <a:solidFill>
                  <a:srgbClr val="000000"/>
                </a:solidFill>
              </a:rPr>
              <a:t> </a:t>
            </a:r>
            <a:r>
              <a:rPr lang="en-US" dirty="0" err="1" smtClean="0">
                <a:solidFill>
                  <a:srgbClr val="000000"/>
                </a:solidFill>
              </a:rPr>
              <a:t>Linander</a:t>
            </a:r>
            <a:r>
              <a:rPr lang="en-US" dirty="0" smtClean="0">
                <a:solidFill>
                  <a:srgbClr val="000000"/>
                </a:solidFill>
              </a:rPr>
              <a:t> presentation)</a:t>
            </a:r>
          </a:p>
          <a:p>
            <a:r>
              <a:rPr lang="en-US" dirty="0" smtClean="0">
                <a:solidFill>
                  <a:srgbClr val="000000"/>
                </a:solidFill>
              </a:rPr>
              <a:t>The initial promise of the “flat” moderator concept appears to be holding up after further evaluation – perhaps even strengthened by background reduction arguments</a:t>
            </a:r>
          </a:p>
          <a:p>
            <a:r>
              <a:rPr lang="en-US" dirty="0">
                <a:solidFill>
                  <a:srgbClr val="000000"/>
                </a:solidFill>
              </a:rPr>
              <a:t>We are on track to make a decision on the moderator concept by April 30</a:t>
            </a:r>
          </a:p>
          <a:p>
            <a:r>
              <a:rPr lang="en-US" dirty="0" smtClean="0">
                <a:solidFill>
                  <a:srgbClr val="000000"/>
                </a:solidFill>
              </a:rPr>
              <a:t>We welcome advice on this matter from </a:t>
            </a:r>
            <a:r>
              <a:rPr lang="en-US" dirty="0" err="1" smtClean="0">
                <a:solidFill>
                  <a:srgbClr val="000000"/>
                </a:solidFill>
              </a:rPr>
              <a:t>tTAC</a:t>
            </a:r>
            <a:endParaRPr lang="en-US" dirty="0" smtClean="0">
              <a:solidFill>
                <a:srgbClr val="000000"/>
              </a:solidFill>
            </a:endParaRP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An ad hoc advisory committee consisting of a few members of the </a:t>
            </a:r>
            <a:r>
              <a:rPr lang="en-US" dirty="0" err="1" smtClean="0">
                <a:solidFill>
                  <a:srgbClr val="000000"/>
                </a:solidFill>
              </a:rPr>
              <a:t>tTAC</a:t>
            </a:r>
            <a:r>
              <a:rPr lang="en-US" dirty="0" smtClean="0">
                <a:solidFill>
                  <a:srgbClr val="000000"/>
                </a:solidFill>
              </a:rPr>
              <a:t> and SAC will be convened in late May to review our decision and advise us on our path forward</a:t>
            </a:r>
            <a:endParaRPr lang="en-US" dirty="0">
              <a:solidFill>
                <a:srgbClr val="0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12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18433294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WP4 Monolith Systems -  Status and Plans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13</a:t>
            </a:fld>
            <a:endParaRPr lang="sv-SE"/>
          </a:p>
        </p:txBody>
      </p:sp>
      <p:sp>
        <p:nvSpPr>
          <p:cNvPr id="6" name="TextBox 5"/>
          <p:cNvSpPr txBox="1"/>
          <p:nvPr/>
        </p:nvSpPr>
        <p:spPr>
          <a:xfrm>
            <a:off x="632520" y="4653136"/>
            <a:ext cx="4968552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ts val="600"/>
              </a:spcBef>
            </a:pPr>
            <a:r>
              <a:rPr lang="en-GB" sz="2000" dirty="0" smtClean="0">
                <a:sym typeface="Wingdings"/>
              </a:rPr>
              <a:t>PDRs:</a:t>
            </a:r>
          </a:p>
          <a:p>
            <a:pPr marL="285750" indent="-285750">
              <a:spcBef>
                <a:spcPts val="600"/>
              </a:spcBef>
              <a:buFont typeface="Wingdings" charset="2"/>
              <a:buChar char="Ø"/>
            </a:pPr>
            <a:r>
              <a:rPr lang="en-GB" sz="2000" dirty="0">
                <a:sym typeface="Wingdings"/>
              </a:rPr>
              <a:t>Neutron Beam Extraction System - Jul 2014</a:t>
            </a:r>
          </a:p>
          <a:p>
            <a:pPr marL="285750" indent="-285750">
              <a:spcBef>
                <a:spcPts val="600"/>
              </a:spcBef>
              <a:buFont typeface="Wingdings" charset="2"/>
              <a:buChar char="Ø"/>
            </a:pPr>
            <a:r>
              <a:rPr lang="en-GB" sz="2000" dirty="0" smtClean="0">
                <a:sym typeface="Wingdings"/>
              </a:rPr>
              <a:t>Monolith </a:t>
            </a:r>
            <a:r>
              <a:rPr lang="en-GB" sz="2000" dirty="0">
                <a:sym typeface="Wingdings"/>
              </a:rPr>
              <a:t>shielding </a:t>
            </a:r>
            <a:r>
              <a:rPr lang="en-GB" sz="2000" dirty="0" smtClean="0">
                <a:sym typeface="Wingdings"/>
              </a:rPr>
              <a:t>- Oct </a:t>
            </a:r>
            <a:r>
              <a:rPr lang="en-GB" sz="2000" dirty="0">
                <a:sym typeface="Wingdings"/>
              </a:rPr>
              <a:t>2014</a:t>
            </a:r>
          </a:p>
          <a:p>
            <a:pPr marL="285750" indent="-285750">
              <a:spcBef>
                <a:spcPts val="600"/>
              </a:spcBef>
              <a:buFont typeface="Wingdings" charset="2"/>
              <a:buChar char="Ø"/>
            </a:pPr>
            <a:r>
              <a:rPr lang="en-GB" sz="2000" dirty="0" smtClean="0">
                <a:sym typeface="Wingdings"/>
              </a:rPr>
              <a:t>Proton </a:t>
            </a:r>
            <a:r>
              <a:rPr lang="en-GB" sz="2000" dirty="0">
                <a:sym typeface="Wingdings"/>
              </a:rPr>
              <a:t>Beam Instrumentation </a:t>
            </a:r>
            <a:r>
              <a:rPr lang="en-GB" sz="2000" dirty="0" smtClean="0">
                <a:sym typeface="Wingdings"/>
              </a:rPr>
              <a:t>- Oct </a:t>
            </a:r>
            <a:r>
              <a:rPr lang="en-GB" sz="2000" dirty="0">
                <a:sym typeface="Wingdings"/>
              </a:rPr>
              <a:t>2014</a:t>
            </a:r>
            <a:endParaRPr lang="en-GB" sz="2000" dirty="0"/>
          </a:p>
          <a:p>
            <a:pPr marL="285750" indent="-285750">
              <a:spcBef>
                <a:spcPts val="600"/>
              </a:spcBef>
              <a:buFont typeface="Wingdings" charset="2"/>
              <a:buChar char="Ø"/>
            </a:pPr>
            <a:r>
              <a:rPr lang="en-GB" sz="2000" dirty="0" smtClean="0">
                <a:sym typeface="Wingdings"/>
              </a:rPr>
              <a:t>Monolith vessel - Dec 2014</a:t>
            </a:r>
          </a:p>
        </p:txBody>
      </p:sp>
      <p:pic>
        <p:nvPicPr>
          <p:cNvPr id="8" name="Picture 7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517" t="2678" r="18404" b="15508"/>
          <a:stretch/>
        </p:blipFill>
        <p:spPr bwMode="auto">
          <a:xfrm>
            <a:off x="6517620" y="4149080"/>
            <a:ext cx="2539836" cy="178976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9" name="Picture 8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2588" t="7410" r="19017" b="11690"/>
          <a:stretch/>
        </p:blipFill>
        <p:spPr bwMode="auto">
          <a:xfrm>
            <a:off x="7018652" y="1628800"/>
            <a:ext cx="2509975" cy="205937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0" name="TextBox 9"/>
          <p:cNvSpPr txBox="1"/>
          <p:nvPr/>
        </p:nvSpPr>
        <p:spPr>
          <a:xfrm>
            <a:off x="6537176" y="3717032"/>
            <a:ext cx="342493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dirty="0" smtClean="0"/>
              <a:t>Seismic response of monolith shielding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6350958" y="5877272"/>
            <a:ext cx="3354570" cy="5847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600" dirty="0" smtClean="0"/>
              <a:t>20 mm monolith vessel thickness, </a:t>
            </a:r>
          </a:p>
          <a:p>
            <a:r>
              <a:rPr lang="en-GB" sz="1600" dirty="0" smtClean="0"/>
              <a:t>analysis of internal vacuum load</a:t>
            </a:r>
          </a:p>
        </p:txBody>
      </p:sp>
      <p:grpSp>
        <p:nvGrpSpPr>
          <p:cNvPr id="5" name="Group 4"/>
          <p:cNvGrpSpPr/>
          <p:nvPr/>
        </p:nvGrpSpPr>
        <p:grpSpPr>
          <a:xfrm>
            <a:off x="992560" y="1412776"/>
            <a:ext cx="4032447" cy="3339800"/>
            <a:chOff x="-198272" y="1767127"/>
            <a:chExt cx="5594613" cy="4857392"/>
          </a:xfrm>
        </p:grpSpPr>
        <p:grpSp>
          <p:nvGrpSpPr>
            <p:cNvPr id="12" name="Group 11"/>
            <p:cNvGrpSpPr>
              <a:grpSpLocks noChangeAspect="1"/>
            </p:cNvGrpSpPr>
            <p:nvPr/>
          </p:nvGrpSpPr>
          <p:grpSpPr>
            <a:xfrm>
              <a:off x="-198272" y="1767127"/>
              <a:ext cx="5535837" cy="4857392"/>
              <a:chOff x="2154872" y="1255866"/>
              <a:chExt cx="4855604" cy="4615569"/>
            </a:xfrm>
          </p:grpSpPr>
          <p:pic>
            <p:nvPicPr>
              <p:cNvPr id="13" name="Content Placeholder 7" descr="3D Cut monolith.png"/>
              <p:cNvPicPr>
                <a:picLocks noChangeAspect="1"/>
              </p:cNvPicPr>
              <p:nvPr/>
            </p:nvPicPr>
            <p:blipFill rotWithShape="1">
              <a:blip r:embed="rId4" cstate="print">
                <a:extLst>
                  <a:ext uri="{BEBA8EAE-BF5A-486C-A8C5-ECC9F3942E4B}">
                    <a14:imgProps xmlns:a14="http://schemas.microsoft.com/office/drawing/2010/main">
                      <a14:imgLayer r:embed="rId5">
                        <a14:imgEffect>
                          <a14:backgroundRemoval t="165" b="99643" l="0" r="10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2154872" y="1255866"/>
                <a:ext cx="4855604" cy="4615569"/>
              </a:xfrm>
              <a:prstGeom prst="rect">
                <a:avLst/>
              </a:prstGeom>
            </p:spPr>
          </p:pic>
          <p:grpSp>
            <p:nvGrpSpPr>
              <p:cNvPr id="15" name="Group 14"/>
              <p:cNvGrpSpPr/>
              <p:nvPr/>
            </p:nvGrpSpPr>
            <p:grpSpPr>
              <a:xfrm>
                <a:off x="2486043" y="4281888"/>
                <a:ext cx="1956965" cy="640245"/>
                <a:chOff x="3322729" y="4612965"/>
                <a:chExt cx="1956965" cy="640245"/>
              </a:xfrm>
            </p:grpSpPr>
            <p:cxnSp>
              <p:nvCxnSpPr>
                <p:cNvPr id="31" name="Straight Arrow Connector 30"/>
                <p:cNvCxnSpPr/>
                <p:nvPr/>
              </p:nvCxnSpPr>
              <p:spPr>
                <a:xfrm flipV="1">
                  <a:off x="4016736" y="4612965"/>
                  <a:ext cx="0" cy="278704"/>
                </a:xfrm>
                <a:prstGeom prst="straightConnector1">
                  <a:avLst/>
                </a:prstGeom>
                <a:ln>
                  <a:solidFill>
                    <a:schemeClr val="bg1"/>
                  </a:solidFill>
                  <a:tailEnd type="arrow"/>
                </a:ln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32" name="TextBox 31"/>
                <p:cNvSpPr txBox="1"/>
                <p:nvPr/>
              </p:nvSpPr>
              <p:spPr>
                <a:xfrm>
                  <a:off x="3322729" y="4891668"/>
                  <a:ext cx="1956965" cy="361542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en-GB" sz="1100" b="1" dirty="0">
                      <a:solidFill>
                        <a:schemeClr val="bg1"/>
                      </a:solidFill>
                      <a:latin typeface="Arial"/>
                      <a:cs typeface="Arial"/>
                    </a:rPr>
                    <a:t>Proton beam window</a:t>
                  </a:r>
                </a:p>
              </p:txBody>
            </p:sp>
          </p:grpSp>
          <p:grpSp>
            <p:nvGrpSpPr>
              <p:cNvPr id="16" name="Group 15"/>
              <p:cNvGrpSpPr/>
              <p:nvPr/>
            </p:nvGrpSpPr>
            <p:grpSpPr>
              <a:xfrm>
                <a:off x="3788864" y="4281888"/>
                <a:ext cx="2561461" cy="1066774"/>
                <a:chOff x="3322729" y="4153590"/>
                <a:chExt cx="2561461" cy="1066774"/>
              </a:xfrm>
            </p:grpSpPr>
            <p:cxnSp>
              <p:nvCxnSpPr>
                <p:cNvPr id="29" name="Straight Arrow Connector 28"/>
                <p:cNvCxnSpPr/>
                <p:nvPr/>
              </p:nvCxnSpPr>
              <p:spPr>
                <a:xfrm flipV="1">
                  <a:off x="4244334" y="4153590"/>
                  <a:ext cx="0" cy="738079"/>
                </a:xfrm>
                <a:prstGeom prst="straightConnector1">
                  <a:avLst/>
                </a:prstGeom>
                <a:ln>
                  <a:solidFill>
                    <a:schemeClr val="bg1"/>
                  </a:solidFill>
                  <a:tailEnd type="arrow"/>
                </a:ln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30" name="TextBox 29"/>
                <p:cNvSpPr txBox="1"/>
                <p:nvPr/>
              </p:nvSpPr>
              <p:spPr>
                <a:xfrm>
                  <a:off x="3322729" y="4858822"/>
                  <a:ext cx="2561461" cy="361542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en-GB" sz="1100" b="1" dirty="0">
                      <a:solidFill>
                        <a:schemeClr val="bg1"/>
                      </a:solidFill>
                      <a:latin typeface="Arial"/>
                      <a:cs typeface="Arial"/>
                    </a:rPr>
                    <a:t>Moderator and reflector plug</a:t>
                  </a:r>
                </a:p>
              </p:txBody>
            </p:sp>
          </p:grpSp>
          <p:grpSp>
            <p:nvGrpSpPr>
              <p:cNvPr id="17" name="Group 16"/>
              <p:cNvGrpSpPr/>
              <p:nvPr/>
            </p:nvGrpSpPr>
            <p:grpSpPr>
              <a:xfrm>
                <a:off x="4790626" y="3957054"/>
                <a:ext cx="1261326" cy="1136527"/>
                <a:chOff x="3322729" y="4194158"/>
                <a:chExt cx="1261326" cy="1136527"/>
              </a:xfrm>
            </p:grpSpPr>
            <p:cxnSp>
              <p:nvCxnSpPr>
                <p:cNvPr id="27" name="Straight Arrow Connector 26"/>
                <p:cNvCxnSpPr>
                  <a:stCxn id="28" idx="0"/>
                </p:cNvCxnSpPr>
                <p:nvPr/>
              </p:nvCxnSpPr>
              <p:spPr>
                <a:xfrm flipH="1" flipV="1">
                  <a:off x="3626277" y="4194158"/>
                  <a:ext cx="327115" cy="774984"/>
                </a:xfrm>
                <a:prstGeom prst="straightConnector1">
                  <a:avLst/>
                </a:prstGeom>
                <a:ln>
                  <a:solidFill>
                    <a:schemeClr val="bg1"/>
                  </a:solidFill>
                  <a:tailEnd type="arrow"/>
                </a:ln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28" name="TextBox 27"/>
                <p:cNvSpPr txBox="1"/>
                <p:nvPr/>
              </p:nvSpPr>
              <p:spPr>
                <a:xfrm>
                  <a:off x="3322729" y="4969143"/>
                  <a:ext cx="1261326" cy="361542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en-GB" sz="1100" b="1" dirty="0">
                      <a:solidFill>
                        <a:schemeClr val="bg1"/>
                      </a:solidFill>
                      <a:latin typeface="Arial"/>
                      <a:cs typeface="Arial"/>
                    </a:rPr>
                    <a:t>Target wheel</a:t>
                  </a:r>
                </a:p>
              </p:txBody>
            </p:sp>
          </p:grpSp>
          <p:grpSp>
            <p:nvGrpSpPr>
              <p:cNvPr id="18" name="Group 17"/>
              <p:cNvGrpSpPr/>
              <p:nvPr/>
            </p:nvGrpSpPr>
            <p:grpSpPr>
              <a:xfrm>
                <a:off x="5145204" y="3968001"/>
                <a:ext cx="1688902" cy="898419"/>
                <a:chOff x="3212630" y="4474708"/>
                <a:chExt cx="1688902" cy="898419"/>
              </a:xfrm>
            </p:grpSpPr>
            <p:cxnSp>
              <p:nvCxnSpPr>
                <p:cNvPr id="25" name="Straight Arrow Connector 24"/>
                <p:cNvCxnSpPr>
                  <a:stCxn id="26" idx="0"/>
                </p:cNvCxnSpPr>
                <p:nvPr/>
              </p:nvCxnSpPr>
              <p:spPr>
                <a:xfrm flipV="1">
                  <a:off x="4057081" y="4474708"/>
                  <a:ext cx="225856" cy="302938"/>
                </a:xfrm>
                <a:prstGeom prst="straightConnector1">
                  <a:avLst/>
                </a:prstGeom>
                <a:ln>
                  <a:solidFill>
                    <a:schemeClr val="bg1"/>
                  </a:solidFill>
                  <a:tailEnd type="arrow"/>
                </a:ln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26" name="TextBox 25"/>
                <p:cNvSpPr txBox="1"/>
                <p:nvPr/>
              </p:nvSpPr>
              <p:spPr>
                <a:xfrm>
                  <a:off x="3212630" y="4777646"/>
                  <a:ext cx="1688902" cy="595481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en-GB" sz="1100" b="1" dirty="0">
                      <a:solidFill>
                        <a:schemeClr val="bg1"/>
                      </a:solidFill>
                      <a:latin typeface="Arial"/>
                      <a:cs typeface="Arial"/>
                    </a:rPr>
                    <a:t>Neutron beam extraction</a:t>
                  </a:r>
                </a:p>
              </p:txBody>
            </p:sp>
          </p:grpSp>
          <p:grpSp>
            <p:nvGrpSpPr>
              <p:cNvPr id="20" name="Group 19"/>
              <p:cNvGrpSpPr/>
              <p:nvPr/>
            </p:nvGrpSpPr>
            <p:grpSpPr>
              <a:xfrm>
                <a:off x="4819127" y="4040662"/>
                <a:ext cx="2066206" cy="1746880"/>
                <a:chOff x="2491684" y="3649627"/>
                <a:chExt cx="2066206" cy="1746880"/>
              </a:xfrm>
            </p:grpSpPr>
            <p:cxnSp>
              <p:nvCxnSpPr>
                <p:cNvPr id="21" name="Straight Arrow Connector 20"/>
                <p:cNvCxnSpPr/>
                <p:nvPr/>
              </p:nvCxnSpPr>
              <p:spPr>
                <a:xfrm flipV="1">
                  <a:off x="3959696" y="3649627"/>
                  <a:ext cx="525214" cy="1385339"/>
                </a:xfrm>
                <a:prstGeom prst="straightConnector1">
                  <a:avLst/>
                </a:prstGeom>
                <a:ln>
                  <a:solidFill>
                    <a:srgbClr val="000000"/>
                  </a:solidFill>
                  <a:tailEnd type="arrow"/>
                </a:ln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22" name="TextBox 21"/>
                <p:cNvSpPr txBox="1"/>
                <p:nvPr/>
              </p:nvSpPr>
              <p:spPr>
                <a:xfrm>
                  <a:off x="2491684" y="5034965"/>
                  <a:ext cx="2066206" cy="361542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en-GB" sz="1100" b="1" dirty="0">
                      <a:solidFill>
                        <a:srgbClr val="000000"/>
                      </a:solidFill>
                      <a:latin typeface="Arial"/>
                      <a:cs typeface="Arial"/>
                    </a:rPr>
                    <a:t>Neutron beam window</a:t>
                  </a:r>
                </a:p>
              </p:txBody>
            </p:sp>
          </p:grpSp>
        </p:grpSp>
        <p:sp>
          <p:nvSpPr>
            <p:cNvPr id="33" name="TextBox 32"/>
            <p:cNvSpPr txBox="1"/>
            <p:nvPr/>
          </p:nvSpPr>
          <p:spPr>
            <a:xfrm>
              <a:off x="3470837" y="3501009"/>
              <a:ext cx="1925504" cy="62668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GB" sz="1100" b="1" dirty="0" smtClean="0">
                  <a:solidFill>
                    <a:schemeClr val="bg1"/>
                  </a:solidFill>
                  <a:latin typeface="Arial"/>
                  <a:cs typeface="Arial"/>
                </a:rPr>
                <a:t>Steel</a:t>
              </a:r>
            </a:p>
            <a:p>
              <a:pPr algn="ctr"/>
              <a:r>
                <a:rPr lang="en-GB" sz="1100" b="1" dirty="0" smtClean="0">
                  <a:solidFill>
                    <a:schemeClr val="bg1"/>
                  </a:solidFill>
                  <a:latin typeface="Arial"/>
                  <a:cs typeface="Arial"/>
                </a:rPr>
                <a:t>shielding</a:t>
              </a:r>
              <a:endParaRPr lang="en-GB" sz="1100" b="1" dirty="0">
                <a:solidFill>
                  <a:schemeClr val="bg1"/>
                </a:solidFill>
                <a:latin typeface="Arial"/>
                <a:cs typeface="Arial"/>
              </a:endParaRPr>
            </a:p>
          </p:txBody>
        </p:sp>
        <p:sp>
          <p:nvSpPr>
            <p:cNvPr id="34" name="TextBox 33"/>
            <p:cNvSpPr txBox="1"/>
            <p:nvPr/>
          </p:nvSpPr>
          <p:spPr>
            <a:xfrm>
              <a:off x="818542" y="3284984"/>
              <a:ext cx="1925504" cy="62668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GB" sz="1100" b="1" dirty="0" smtClean="0">
                  <a:solidFill>
                    <a:schemeClr val="bg1"/>
                  </a:solidFill>
                  <a:latin typeface="Arial"/>
                  <a:cs typeface="Arial"/>
                </a:rPr>
                <a:t>Monolith</a:t>
              </a:r>
            </a:p>
            <a:p>
              <a:pPr algn="ctr"/>
              <a:r>
                <a:rPr lang="en-GB" sz="1100" b="1" dirty="0" smtClean="0">
                  <a:solidFill>
                    <a:schemeClr val="bg1"/>
                  </a:solidFill>
                  <a:latin typeface="Arial"/>
                  <a:cs typeface="Arial"/>
                </a:rPr>
                <a:t>liner</a:t>
              </a:r>
              <a:endParaRPr lang="en-GB" sz="1100" b="1" dirty="0">
                <a:solidFill>
                  <a:schemeClr val="bg1"/>
                </a:solidFill>
                <a:latin typeface="Arial"/>
                <a:cs typeface="Arial"/>
              </a:endParaRPr>
            </a:p>
          </p:txBody>
        </p:sp>
        <p:cxnSp>
          <p:nvCxnSpPr>
            <p:cNvPr id="35" name="Straight Arrow Connector 34"/>
            <p:cNvCxnSpPr/>
            <p:nvPr/>
          </p:nvCxnSpPr>
          <p:spPr>
            <a:xfrm flipH="1">
              <a:off x="272480" y="3501008"/>
              <a:ext cx="1014113" cy="360040"/>
            </a:xfrm>
            <a:prstGeom prst="straightConnector1">
              <a:avLst/>
            </a:prstGeom>
            <a:ln>
              <a:solidFill>
                <a:schemeClr val="bg1"/>
              </a:solidFill>
              <a:tailEnd type="arrow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4" name="TextBox 13"/>
          <p:cNvSpPr txBox="1"/>
          <p:nvPr/>
        </p:nvSpPr>
        <p:spPr>
          <a:xfrm>
            <a:off x="272480" y="1772816"/>
            <a:ext cx="5904656" cy="2862322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2000" dirty="0"/>
              <a:t>On-going and planned optimization studies: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 smtClean="0"/>
              <a:t>Beam </a:t>
            </a:r>
            <a:r>
              <a:rPr lang="en-US" sz="2000" dirty="0"/>
              <a:t>extraction configuration – number of </a:t>
            </a:r>
            <a:r>
              <a:rPr lang="en-US" sz="2000" dirty="0" err="1"/>
              <a:t>beamlines</a:t>
            </a:r>
            <a:r>
              <a:rPr lang="en-US" sz="2000" dirty="0"/>
              <a:t>/spacing, beam guide inserts, shutter configuration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 smtClean="0"/>
              <a:t>Remote handling concepts for proton </a:t>
            </a:r>
            <a:r>
              <a:rPr lang="en-US" sz="2000" dirty="0"/>
              <a:t>b</a:t>
            </a:r>
            <a:r>
              <a:rPr lang="en-US" sz="2000" dirty="0" smtClean="0"/>
              <a:t>eam </a:t>
            </a:r>
            <a:r>
              <a:rPr lang="en-US" sz="2000" dirty="0"/>
              <a:t>w</a:t>
            </a:r>
            <a:r>
              <a:rPr lang="en-US" sz="2000" dirty="0" smtClean="0"/>
              <a:t>indow, instrumentation plugs, and beam extraction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 smtClean="0"/>
              <a:t>Containment of He environment/allowable leak rate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 smtClean="0"/>
              <a:t>Details of interface with CF and Instruments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138532179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itle 10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/>
              <a:t>WP5 </a:t>
            </a:r>
            <a:r>
              <a:rPr lang="en-AU" dirty="0" smtClean="0"/>
              <a:t>- Fluid </a:t>
            </a:r>
            <a:r>
              <a:rPr lang="en-AU" dirty="0"/>
              <a:t>Systems </a:t>
            </a:r>
            <a:r>
              <a:rPr lang="en-AU" dirty="0" smtClean="0"/>
              <a:t>Status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14</a:t>
            </a:fld>
            <a:endParaRPr lang="sv-SE"/>
          </a:p>
        </p:txBody>
      </p:sp>
      <p:pic>
        <p:nvPicPr>
          <p:cNvPr id="5" name="Picture 4" descr="Current layout.jpg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5481" t="4424" r="11102"/>
          <a:stretch/>
        </p:blipFill>
        <p:spPr>
          <a:xfrm>
            <a:off x="4520952" y="1509121"/>
            <a:ext cx="4351936" cy="2783975"/>
          </a:xfrm>
          <a:prstGeom prst="rect">
            <a:avLst/>
          </a:prstGeom>
          <a:solidFill>
            <a:srgbClr val="FFFFFF"/>
          </a:solidFill>
        </p:spPr>
      </p:pic>
      <p:sp>
        <p:nvSpPr>
          <p:cNvPr id="10" name="TextBox 9"/>
          <p:cNvSpPr txBox="1"/>
          <p:nvPr/>
        </p:nvSpPr>
        <p:spPr>
          <a:xfrm>
            <a:off x="4376936" y="1700808"/>
            <a:ext cx="5472608" cy="2246769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2000" dirty="0"/>
              <a:t>K</a:t>
            </a:r>
            <a:r>
              <a:rPr lang="en-US" sz="2000" dirty="0" smtClean="0"/>
              <a:t>ey issues for optimization studies:</a:t>
            </a:r>
            <a:endParaRPr lang="en-US" sz="2000" dirty="0"/>
          </a:p>
          <a:p>
            <a:pPr marL="285750" indent="-285750">
              <a:buFont typeface="Arial"/>
              <a:buChar char="•"/>
            </a:pPr>
            <a:r>
              <a:rPr lang="en-US" sz="2000" dirty="0" smtClean="0"/>
              <a:t>Optimizing </a:t>
            </a:r>
            <a:r>
              <a:rPr lang="en-US" sz="2000" dirty="0"/>
              <a:t>c</a:t>
            </a:r>
            <a:r>
              <a:rPr lang="en-US" sz="2000" dirty="0" smtClean="0"/>
              <a:t>ooling system requirements</a:t>
            </a:r>
            <a:r>
              <a:rPr lang="en-US" sz="2000" dirty="0"/>
              <a:t>, e.g. temperature ranges to improve energy recovery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 smtClean="0"/>
              <a:t>He environment control – reducing throughput requirements</a:t>
            </a:r>
          </a:p>
          <a:p>
            <a:pPr marL="285750" indent="-285750">
              <a:buFont typeface="Arial"/>
              <a:buChar char="•"/>
            </a:pPr>
            <a:r>
              <a:rPr lang="en-US" sz="2000" dirty="0" smtClean="0"/>
              <a:t>PDR for He purification and ventilation &amp; confinement planned for Dec 2014</a:t>
            </a:r>
          </a:p>
        </p:txBody>
      </p:sp>
      <p:pic>
        <p:nvPicPr>
          <p:cNvPr id="9" name="Picture 8" descr="DO 00081 DRAFT.pdf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67" t="2252" r="10117" b="1822"/>
          <a:stretch/>
        </p:blipFill>
        <p:spPr>
          <a:xfrm rot="5400000">
            <a:off x="6157995" y="3470843"/>
            <a:ext cx="2592289" cy="4092776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</p:pic>
      <p:sp>
        <p:nvSpPr>
          <p:cNvPr id="12" name="Content Placeholder 2"/>
          <p:cNvSpPr txBox="1">
            <a:spLocks/>
          </p:cNvSpPr>
          <p:nvPr/>
        </p:nvSpPr>
        <p:spPr>
          <a:xfrm>
            <a:off x="400018" y="1412776"/>
            <a:ext cx="9518643" cy="5328592"/>
          </a:xfrm>
          <a:prstGeom prst="rect">
            <a:avLst/>
          </a:prstGeom>
        </p:spPr>
        <p:txBody>
          <a:bodyPr lIns="91432" tIns="45716" rIns="91432" bIns="45716" numCol="2"/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sz="1600" dirty="0"/>
              <a:t>Primary Water Cooling:</a:t>
            </a:r>
          </a:p>
          <a:p>
            <a:r>
              <a:rPr lang="en-US" sz="1600" dirty="0"/>
              <a:t>Water Moderators 50 kW</a:t>
            </a:r>
          </a:p>
          <a:p>
            <a:r>
              <a:rPr lang="en-US" sz="1600" dirty="0"/>
              <a:t>Reflectors 300 kW</a:t>
            </a:r>
          </a:p>
          <a:p>
            <a:r>
              <a:rPr lang="en-US" sz="1600" dirty="0"/>
              <a:t>Shielding and Plugs 1.6 </a:t>
            </a:r>
            <a:r>
              <a:rPr lang="en-US" sz="1600" dirty="0" smtClean="0"/>
              <a:t>MW</a:t>
            </a:r>
            <a:endParaRPr lang="en-US" sz="1600" dirty="0"/>
          </a:p>
          <a:p>
            <a:pPr marL="0" indent="0">
              <a:buNone/>
            </a:pPr>
            <a:r>
              <a:rPr lang="en-US" sz="1600" dirty="0"/>
              <a:t>Intermediate Water Cooling:</a:t>
            </a:r>
          </a:p>
          <a:p>
            <a:r>
              <a:rPr lang="en-US" sz="1600" dirty="0" smtClean="0"/>
              <a:t>Target </a:t>
            </a:r>
            <a:r>
              <a:rPr lang="en-US" sz="1600" dirty="0"/>
              <a:t>System 3.8 MW</a:t>
            </a:r>
          </a:p>
          <a:p>
            <a:r>
              <a:rPr lang="en-US" sz="1600" dirty="0" smtClean="0"/>
              <a:t>Gas </a:t>
            </a:r>
            <a:r>
              <a:rPr lang="en-US" sz="1600" dirty="0"/>
              <a:t>Systems 90 kW</a:t>
            </a:r>
          </a:p>
          <a:p>
            <a:r>
              <a:rPr lang="en-US" sz="1600" dirty="0" smtClean="0"/>
              <a:t>Water </a:t>
            </a:r>
            <a:r>
              <a:rPr lang="en-US" sz="1600" dirty="0"/>
              <a:t>Systems 2.2 </a:t>
            </a:r>
            <a:r>
              <a:rPr lang="en-US" sz="1600" dirty="0" smtClean="0"/>
              <a:t>MW</a:t>
            </a:r>
            <a:endParaRPr lang="en-US" sz="1600" dirty="0"/>
          </a:p>
          <a:p>
            <a:pPr marL="0" indent="0">
              <a:buNone/>
            </a:pPr>
            <a:r>
              <a:rPr lang="en-US" sz="1600" dirty="0"/>
              <a:t>Rad. Gas Effluent &amp; Confinement (RGEC):</a:t>
            </a:r>
          </a:p>
          <a:p>
            <a:r>
              <a:rPr lang="en-US" sz="1600" dirty="0"/>
              <a:t>Target Station Ventilation 110 000 m</a:t>
            </a:r>
            <a:r>
              <a:rPr lang="en-US" sz="1600" baseline="30000" dirty="0"/>
              <a:t>3</a:t>
            </a:r>
            <a:r>
              <a:rPr lang="en-US" sz="1600" dirty="0"/>
              <a:t>/h </a:t>
            </a:r>
          </a:p>
          <a:p>
            <a:r>
              <a:rPr lang="en-US" sz="1600" dirty="0"/>
              <a:t>Separation Gas for Primary Water</a:t>
            </a:r>
          </a:p>
          <a:p>
            <a:r>
              <a:rPr lang="en-US" sz="1600" dirty="0"/>
              <a:t>Radioactivity </a:t>
            </a:r>
            <a:r>
              <a:rPr lang="en-US" sz="1600" dirty="0" smtClean="0"/>
              <a:t>Monitoring</a:t>
            </a:r>
            <a:endParaRPr lang="en-US" sz="1600" dirty="0"/>
          </a:p>
          <a:p>
            <a:pPr marL="0" indent="0">
              <a:buNone/>
            </a:pPr>
            <a:r>
              <a:rPr lang="en-US" sz="1600" dirty="0"/>
              <a:t>Active storage</a:t>
            </a:r>
          </a:p>
          <a:p>
            <a:r>
              <a:rPr lang="en-US" sz="1600" dirty="0"/>
              <a:t>Water </a:t>
            </a:r>
            <a:r>
              <a:rPr lang="en-US" sz="1600" dirty="0" smtClean="0"/>
              <a:t>and helium storage</a:t>
            </a:r>
            <a:endParaRPr lang="en-US" sz="1600" dirty="0"/>
          </a:p>
          <a:p>
            <a:pPr marL="0" indent="0">
              <a:buNone/>
            </a:pPr>
            <a:r>
              <a:rPr lang="en-US" sz="1600" dirty="0"/>
              <a:t>Auxiliary Helium Systems</a:t>
            </a:r>
          </a:p>
          <a:p>
            <a:r>
              <a:rPr lang="en-US" sz="1600" dirty="0"/>
              <a:t>PBW Cooling 5 kW, 200 g/s</a:t>
            </a:r>
          </a:p>
          <a:p>
            <a:r>
              <a:rPr lang="en-US" sz="1600" dirty="0"/>
              <a:t>Target Helium Purification 3 g/s</a:t>
            </a:r>
            <a:endParaRPr lang="en-US" sz="1600" baseline="30000" dirty="0"/>
          </a:p>
          <a:p>
            <a:r>
              <a:rPr lang="en-US" sz="1600" dirty="0"/>
              <a:t>Monolith Helium Purification 7 g/</a:t>
            </a:r>
            <a:r>
              <a:rPr lang="en-US" sz="1600" dirty="0" smtClean="0"/>
              <a:t>s</a:t>
            </a:r>
            <a:endParaRPr lang="en-US" sz="1600" dirty="0"/>
          </a:p>
          <a:p>
            <a:pPr marL="0" indent="0">
              <a:buNone/>
            </a:pPr>
            <a:endParaRPr lang="en-US" sz="1600" baseline="30000" dirty="0"/>
          </a:p>
          <a:p>
            <a:endParaRPr lang="en-US" sz="1600" dirty="0"/>
          </a:p>
          <a:p>
            <a:pPr marL="0" indent="0">
              <a:buNone/>
            </a:pPr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157124997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WP6 Remote Handling Systems – Status and Plans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15</a:t>
            </a:fld>
            <a:endParaRPr lang="sv-SE"/>
          </a:p>
        </p:txBody>
      </p:sp>
      <p:pic>
        <p:nvPicPr>
          <p:cNvPr id="5" name="Content Placeholder 8" descr="4.png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65" b="765"/>
          <a:stretch>
            <a:fillRect/>
          </a:stretch>
        </p:blipFill>
        <p:spPr>
          <a:xfrm>
            <a:off x="344488" y="1556792"/>
            <a:ext cx="4042792" cy="2223380"/>
          </a:xfrm>
        </p:spPr>
      </p:pic>
      <p:sp>
        <p:nvSpPr>
          <p:cNvPr id="6" name="TextBox 5"/>
          <p:cNvSpPr txBox="1"/>
          <p:nvPr/>
        </p:nvSpPr>
        <p:spPr>
          <a:xfrm>
            <a:off x="2648744" y="6237312"/>
            <a:ext cx="518457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charset="2"/>
              <a:buChar char="Ø"/>
            </a:pPr>
            <a:r>
              <a:rPr lang="en-US" dirty="0" smtClean="0"/>
              <a:t>25</a:t>
            </a:r>
            <a:r>
              <a:rPr lang="en-US" baseline="30000" dirty="0" smtClean="0"/>
              <a:t>th</a:t>
            </a:r>
            <a:r>
              <a:rPr lang="en-US" dirty="0" smtClean="0"/>
              <a:t> April; “Internal review” – Concept evaluation</a:t>
            </a:r>
          </a:p>
          <a:p>
            <a:pPr marL="285750" indent="-285750">
              <a:buFont typeface="Wingdings" charset="2"/>
              <a:buChar char="Ø"/>
            </a:pPr>
            <a:r>
              <a:rPr lang="en-US" dirty="0" smtClean="0"/>
              <a:t>First PDR “Active Cells Confinement” in November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4592960" y="1484784"/>
            <a:ext cx="4968552" cy="2769989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2000" dirty="0" smtClean="0"/>
              <a:t>Active Cell optimization:</a:t>
            </a:r>
          </a:p>
          <a:p>
            <a:pPr marL="285750" indent="-285750">
              <a:buFont typeface="Arial"/>
              <a:buChar char="•"/>
            </a:pPr>
            <a:r>
              <a:rPr lang="en-US" dirty="0" smtClean="0"/>
              <a:t>Confinement systems</a:t>
            </a:r>
          </a:p>
          <a:p>
            <a:pPr marL="742950" lvl="1" indent="-285750">
              <a:buFont typeface="Arial"/>
              <a:buChar char="•"/>
            </a:pPr>
            <a:r>
              <a:rPr lang="en-US" sz="1600" dirty="0" smtClean="0">
                <a:solidFill>
                  <a:schemeClr val="accent1">
                    <a:lumMod val="75000"/>
                  </a:schemeClr>
                </a:solidFill>
              </a:rPr>
              <a:t>Floor valves</a:t>
            </a:r>
          </a:p>
          <a:p>
            <a:pPr marL="742950" lvl="1" indent="-285750">
              <a:buFont typeface="Arial"/>
              <a:buChar char="•"/>
            </a:pPr>
            <a:r>
              <a:rPr lang="en-US" sz="1600" dirty="0" smtClean="0">
                <a:solidFill>
                  <a:schemeClr val="accent1">
                    <a:lumMod val="75000"/>
                  </a:schemeClr>
                </a:solidFill>
              </a:rPr>
              <a:t>Intra bay shielded door</a:t>
            </a:r>
          </a:p>
          <a:p>
            <a:pPr marL="742950" lvl="1" indent="-285750">
              <a:buFont typeface="Arial"/>
              <a:buChar char="•"/>
            </a:pPr>
            <a:r>
              <a:rPr lang="en-US" sz="1600" dirty="0" smtClean="0">
                <a:solidFill>
                  <a:schemeClr val="accent1">
                    <a:lumMod val="75000"/>
                  </a:schemeClr>
                </a:solidFill>
              </a:rPr>
              <a:t>Storage pit lids</a:t>
            </a:r>
          </a:p>
          <a:p>
            <a:pPr marL="742950" lvl="1" indent="-285750">
              <a:buFont typeface="Arial"/>
              <a:buChar char="•"/>
            </a:pPr>
            <a:r>
              <a:rPr lang="en-US" sz="1600" dirty="0" smtClean="0">
                <a:solidFill>
                  <a:schemeClr val="accent1">
                    <a:lumMod val="75000"/>
                  </a:schemeClr>
                </a:solidFill>
              </a:rPr>
              <a:t>Transfer hatch</a:t>
            </a:r>
          </a:p>
          <a:p>
            <a:pPr marL="285750" indent="-285750">
              <a:buFont typeface="Arial"/>
              <a:buChar char="•"/>
            </a:pPr>
            <a:r>
              <a:rPr lang="en-US" dirty="0" smtClean="0">
                <a:solidFill>
                  <a:srgbClr val="FF0000"/>
                </a:solidFill>
              </a:rPr>
              <a:t>Dynamic barrier</a:t>
            </a:r>
          </a:p>
          <a:p>
            <a:pPr marL="285750" indent="-285750">
              <a:buFont typeface="Arial"/>
              <a:buChar char="•"/>
            </a:pPr>
            <a:r>
              <a:rPr lang="en-US" dirty="0" smtClean="0">
                <a:solidFill>
                  <a:srgbClr val="008000"/>
                </a:solidFill>
              </a:rPr>
              <a:t>Modes of operation</a:t>
            </a:r>
          </a:p>
          <a:p>
            <a:pPr marL="285750" indent="-285750">
              <a:buFont typeface="Arial"/>
              <a:buChar char="•"/>
            </a:pPr>
            <a:r>
              <a:rPr lang="en-US" dirty="0" smtClean="0">
                <a:solidFill>
                  <a:srgbClr val="000000"/>
                </a:solidFill>
              </a:rPr>
              <a:t>Functional breakdown and system definitions</a:t>
            </a:r>
          </a:p>
          <a:p>
            <a:pPr marL="285750" indent="-285750">
              <a:buFont typeface="Arial"/>
              <a:buChar char="•"/>
            </a:pPr>
            <a:r>
              <a:rPr lang="en-US" dirty="0" smtClean="0">
                <a:solidFill>
                  <a:srgbClr val="000000"/>
                </a:solidFill>
              </a:rPr>
              <a:t>Interfaces; internal and external</a:t>
            </a:r>
          </a:p>
        </p:txBody>
      </p:sp>
      <p:cxnSp>
        <p:nvCxnSpPr>
          <p:cNvPr id="8" name="Straight Arrow Connector 7"/>
          <p:cNvCxnSpPr/>
          <p:nvPr/>
        </p:nvCxnSpPr>
        <p:spPr>
          <a:xfrm flipH="1" flipV="1">
            <a:off x="2720752" y="2132856"/>
            <a:ext cx="2304256" cy="72008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9" name="Straight Arrow Connector 8"/>
          <p:cNvCxnSpPr/>
          <p:nvPr/>
        </p:nvCxnSpPr>
        <p:spPr>
          <a:xfrm flipH="1">
            <a:off x="2360712" y="2420888"/>
            <a:ext cx="2592288" cy="0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" name="Straight Arrow Connector 9"/>
          <p:cNvCxnSpPr/>
          <p:nvPr/>
        </p:nvCxnSpPr>
        <p:spPr>
          <a:xfrm flipH="1">
            <a:off x="2936776" y="2708920"/>
            <a:ext cx="2088232" cy="144016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/>
          <p:cNvCxnSpPr/>
          <p:nvPr/>
        </p:nvCxnSpPr>
        <p:spPr>
          <a:xfrm flipH="1" flipV="1">
            <a:off x="3584848" y="2924944"/>
            <a:ext cx="1440160" cy="72008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2" name="Picture 1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04528" y="4437112"/>
            <a:ext cx="4454035" cy="1701154"/>
          </a:xfrm>
          <a:prstGeom prst="rect">
            <a:avLst/>
          </a:prstGeom>
          <a:ln w="38100" cmpd="sng">
            <a:solidFill>
              <a:srgbClr val="FF0000"/>
            </a:solidFill>
          </a:ln>
        </p:spPr>
      </p:pic>
      <p:pic>
        <p:nvPicPr>
          <p:cNvPr id="14" name="Bild 61"/>
          <p:cNvPicPr/>
          <p:nvPr/>
        </p:nvPicPr>
        <p:blipFill>
          <a:blip r:embed="rId4"/>
          <a:srcRect l="3471" t="16553" r="1322" b="19501"/>
          <a:stretch>
            <a:fillRect/>
          </a:stretch>
        </p:blipFill>
        <p:spPr bwMode="auto">
          <a:xfrm>
            <a:off x="5457056" y="4437112"/>
            <a:ext cx="3672408" cy="1728192"/>
          </a:xfrm>
          <a:prstGeom prst="rect">
            <a:avLst/>
          </a:prstGeom>
          <a:noFill/>
          <a:ln w="38100" cmpd="sng">
            <a:solidFill>
              <a:srgbClr val="008000"/>
            </a:solidFill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160545953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AU" dirty="0"/>
              <a:t>WP7 – Target </a:t>
            </a:r>
            <a:r>
              <a:rPr lang="en-AU" dirty="0" smtClean="0"/>
              <a:t>Controls Status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>
          <a:xfrm>
            <a:off x="632520" y="1484784"/>
            <a:ext cx="8424936" cy="4669979"/>
          </a:xfrm>
        </p:spPr>
        <p:txBody>
          <a:bodyPr>
            <a:normAutofit/>
          </a:bodyPr>
          <a:lstStyle/>
          <a:p>
            <a:r>
              <a:rPr lang="en-US" sz="2400" dirty="0" smtClean="0">
                <a:solidFill>
                  <a:srgbClr val="000000"/>
                </a:solidFill>
              </a:rPr>
              <a:t>Target Safety System</a:t>
            </a:r>
          </a:p>
          <a:p>
            <a:pPr lvl="1"/>
            <a:r>
              <a:rPr lang="en-US" sz="2000" dirty="0">
                <a:solidFill>
                  <a:srgbClr val="000000"/>
                </a:solidFill>
              </a:rPr>
              <a:t>P</a:t>
            </a:r>
            <a:r>
              <a:rPr lang="en-US" sz="2000" dirty="0" smtClean="0">
                <a:solidFill>
                  <a:srgbClr val="000000"/>
                </a:solidFill>
              </a:rPr>
              <a:t>rocess underway to determine safety credited controls required to protect public and workers from target hazard</a:t>
            </a:r>
          </a:p>
          <a:p>
            <a:pPr lvl="1"/>
            <a:endParaRPr lang="en-US" sz="2000" dirty="0" smtClean="0">
              <a:solidFill>
                <a:srgbClr val="000000"/>
              </a:solidFill>
            </a:endParaRPr>
          </a:p>
          <a:p>
            <a:pPr lvl="1"/>
            <a:endParaRPr lang="en-US" sz="2000" dirty="0" smtClean="0">
              <a:solidFill>
                <a:srgbClr val="000000"/>
              </a:solidFill>
            </a:endParaRPr>
          </a:p>
          <a:p>
            <a:pPr marL="457200" lvl="1" indent="0">
              <a:buNone/>
            </a:pPr>
            <a:endParaRPr lang="en-US" sz="2000" dirty="0">
              <a:solidFill>
                <a:srgbClr val="000000"/>
              </a:solidFill>
            </a:endParaRPr>
          </a:p>
          <a:p>
            <a:pPr marL="0" indent="0">
              <a:buNone/>
            </a:pPr>
            <a:endParaRPr lang="en-US" sz="1800" dirty="0" smtClean="0">
              <a:solidFill>
                <a:srgbClr val="000000"/>
              </a:solidFill>
            </a:endParaRPr>
          </a:p>
          <a:p>
            <a:r>
              <a:rPr lang="en-US" sz="2400" dirty="0" smtClean="0">
                <a:solidFill>
                  <a:srgbClr val="000000"/>
                </a:solidFill>
              </a:rPr>
              <a:t>Coordination with ICS</a:t>
            </a:r>
          </a:p>
          <a:p>
            <a:pPr lvl="1"/>
            <a:r>
              <a:rPr lang="en-US" sz="2000" dirty="0" smtClean="0">
                <a:solidFill>
                  <a:srgbClr val="000000"/>
                </a:solidFill>
              </a:rPr>
              <a:t>Defining requirements for </a:t>
            </a:r>
            <a:r>
              <a:rPr lang="en-US" sz="1800" dirty="0" smtClean="0">
                <a:solidFill>
                  <a:srgbClr val="000000"/>
                </a:solidFill>
              </a:rPr>
              <a:t>ICS software, PSS </a:t>
            </a:r>
            <a:r>
              <a:rPr lang="en-US" sz="1800" dirty="0">
                <a:solidFill>
                  <a:srgbClr val="000000"/>
                </a:solidFill>
              </a:rPr>
              <a:t>in </a:t>
            </a:r>
            <a:r>
              <a:rPr lang="en-US" sz="1800" dirty="0" smtClean="0">
                <a:solidFill>
                  <a:srgbClr val="000000"/>
                </a:solidFill>
              </a:rPr>
              <a:t>Target, non</a:t>
            </a:r>
            <a:r>
              <a:rPr lang="en-US" sz="1800" dirty="0">
                <a:solidFill>
                  <a:srgbClr val="000000"/>
                </a:solidFill>
              </a:rPr>
              <a:t>-</a:t>
            </a:r>
            <a:r>
              <a:rPr lang="en-US" sz="1800" dirty="0" smtClean="0">
                <a:solidFill>
                  <a:srgbClr val="000000"/>
                </a:solidFill>
              </a:rPr>
              <a:t>TSS (MPS) controls interfaces</a:t>
            </a:r>
            <a:endParaRPr lang="en-US" sz="1800" dirty="0">
              <a:solidFill>
                <a:srgbClr val="000000"/>
              </a:solidFill>
            </a:endParaRPr>
          </a:p>
          <a:p>
            <a:endParaRPr lang="en-US" sz="2400" dirty="0" smtClean="0">
              <a:solidFill>
                <a:srgbClr val="0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16</a:t>
            </a:fld>
            <a:endParaRPr lang="sv-SE"/>
          </a:p>
        </p:txBody>
      </p:sp>
      <p:grpSp>
        <p:nvGrpSpPr>
          <p:cNvPr id="92" name="Group 91"/>
          <p:cNvGrpSpPr/>
          <p:nvPr/>
        </p:nvGrpSpPr>
        <p:grpSpPr>
          <a:xfrm>
            <a:off x="1619672" y="5143059"/>
            <a:ext cx="6804249" cy="1664208"/>
            <a:chOff x="2339751" y="4653136"/>
            <a:chExt cx="6804249" cy="1664208"/>
          </a:xfrm>
          <a:effectLst>
            <a:glow rad="63500">
              <a:srgbClr val="2E9BE3">
                <a:alpha val="40000"/>
              </a:srgbClr>
            </a:glow>
          </a:effectLst>
        </p:grpSpPr>
        <p:sp>
          <p:nvSpPr>
            <p:cNvPr id="93" name="Rounded Rectangle 92"/>
            <p:cNvSpPr/>
            <p:nvPr/>
          </p:nvSpPr>
          <p:spPr>
            <a:xfrm>
              <a:off x="2339752" y="4653136"/>
              <a:ext cx="6804248" cy="1145844"/>
            </a:xfrm>
            <a:prstGeom prst="roundRect">
              <a:avLst/>
            </a:prstGeom>
            <a:solidFill>
              <a:srgbClr val="EDFFC1"/>
            </a:solidFill>
            <a:ln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Rounded Rectangle 93"/>
            <p:cNvSpPr/>
            <p:nvPr/>
          </p:nvSpPr>
          <p:spPr>
            <a:xfrm>
              <a:off x="2339751" y="5846882"/>
              <a:ext cx="6804247" cy="470462"/>
            </a:xfrm>
            <a:prstGeom prst="roundRect">
              <a:avLst/>
            </a:prstGeom>
            <a:solidFill>
              <a:schemeClr val="accent5">
                <a:lumMod val="20000"/>
                <a:lumOff val="80000"/>
              </a:schemeClr>
            </a:solidFill>
            <a:ln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Rectangle 94"/>
            <p:cNvSpPr/>
            <p:nvPr/>
          </p:nvSpPr>
          <p:spPr>
            <a:xfrm>
              <a:off x="2790252" y="4811420"/>
              <a:ext cx="859576" cy="235322"/>
            </a:xfrm>
            <a:prstGeom prst="rect">
              <a:avLst/>
            </a:prstGeom>
            <a:solidFill>
              <a:srgbClr val="FFFF00"/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900" b="1" dirty="0" smtClean="0">
                  <a:solidFill>
                    <a:schemeClr val="tx1"/>
                  </a:solidFill>
                </a:rPr>
                <a:t>Target systems</a:t>
              </a:r>
              <a:endParaRPr lang="en-US" sz="900" b="1" dirty="0">
                <a:solidFill>
                  <a:schemeClr val="tx1"/>
                </a:solidFill>
              </a:endParaRPr>
            </a:p>
          </p:txBody>
        </p:sp>
        <p:sp>
          <p:nvSpPr>
            <p:cNvPr id="96" name="Rectangle 95"/>
            <p:cNvSpPr/>
            <p:nvPr/>
          </p:nvSpPr>
          <p:spPr>
            <a:xfrm>
              <a:off x="3756832" y="4814880"/>
              <a:ext cx="859576" cy="235322"/>
            </a:xfrm>
            <a:prstGeom prst="rect">
              <a:avLst/>
            </a:prstGeom>
            <a:solidFill>
              <a:srgbClr val="FFFF00"/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900" b="1" dirty="0" smtClean="0">
                  <a:solidFill>
                    <a:schemeClr val="tx1"/>
                  </a:solidFill>
                </a:rPr>
                <a:t>Monolith systems</a:t>
              </a:r>
              <a:endParaRPr lang="en-US" sz="900" b="1" dirty="0">
                <a:solidFill>
                  <a:schemeClr val="tx1"/>
                </a:solidFill>
              </a:endParaRPr>
            </a:p>
          </p:txBody>
        </p:sp>
        <p:sp>
          <p:nvSpPr>
            <p:cNvPr id="97" name="Rectangle 96"/>
            <p:cNvSpPr/>
            <p:nvPr/>
          </p:nvSpPr>
          <p:spPr>
            <a:xfrm>
              <a:off x="4712553" y="4814880"/>
              <a:ext cx="894802" cy="235322"/>
            </a:xfrm>
            <a:prstGeom prst="rect">
              <a:avLst/>
            </a:prstGeom>
            <a:solidFill>
              <a:srgbClr val="FFFF00"/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000" b="1" dirty="0" smtClean="0">
                  <a:solidFill>
                    <a:schemeClr val="tx1"/>
                  </a:solidFill>
                </a:rPr>
                <a:t>Fluid systems</a:t>
              </a:r>
              <a:endParaRPr lang="en-US" sz="1000" b="1" dirty="0">
                <a:solidFill>
                  <a:schemeClr val="tx1"/>
                </a:solidFill>
              </a:endParaRPr>
            </a:p>
          </p:txBody>
        </p:sp>
        <p:sp>
          <p:nvSpPr>
            <p:cNvPr id="98" name="Rectangle 97"/>
            <p:cNvSpPr/>
            <p:nvPr/>
          </p:nvSpPr>
          <p:spPr>
            <a:xfrm>
              <a:off x="5732945" y="4814880"/>
              <a:ext cx="859576" cy="235322"/>
            </a:xfrm>
            <a:prstGeom prst="rect">
              <a:avLst/>
            </a:prstGeom>
            <a:solidFill>
              <a:srgbClr val="FFFF00"/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100" b="1" dirty="0" smtClean="0">
                  <a:solidFill>
                    <a:schemeClr val="tx1"/>
                  </a:solidFill>
                </a:rPr>
                <a:t>Active Cells</a:t>
              </a:r>
              <a:endParaRPr lang="en-US" sz="1100" b="1" dirty="0">
                <a:solidFill>
                  <a:schemeClr val="tx1"/>
                </a:solidFill>
              </a:endParaRPr>
            </a:p>
          </p:txBody>
        </p:sp>
        <p:sp>
          <p:nvSpPr>
            <p:cNvPr id="99" name="Rectangle 98"/>
            <p:cNvSpPr/>
            <p:nvPr/>
          </p:nvSpPr>
          <p:spPr>
            <a:xfrm>
              <a:off x="4846732" y="5431506"/>
              <a:ext cx="938012" cy="235322"/>
            </a:xfrm>
            <a:prstGeom prst="rect">
              <a:avLst/>
            </a:prstGeom>
            <a:solidFill>
              <a:schemeClr val="tx2">
                <a:lumMod val="40000"/>
                <a:lumOff val="60000"/>
              </a:schemeClr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200" dirty="0" smtClean="0">
                  <a:solidFill>
                    <a:schemeClr val="tx1"/>
                  </a:solidFill>
                </a:rPr>
                <a:t>Control box</a:t>
              </a:r>
              <a:endParaRPr lang="en-US" sz="1200" dirty="0">
                <a:solidFill>
                  <a:schemeClr val="tx1"/>
                </a:solidFill>
              </a:endParaRPr>
            </a:p>
          </p:txBody>
        </p:sp>
        <p:sp>
          <p:nvSpPr>
            <p:cNvPr id="100" name="Rectangle 99"/>
            <p:cNvSpPr/>
            <p:nvPr/>
          </p:nvSpPr>
          <p:spPr>
            <a:xfrm>
              <a:off x="6102037" y="5431506"/>
              <a:ext cx="776045" cy="235322"/>
            </a:xfrm>
            <a:prstGeom prst="rect">
              <a:avLst/>
            </a:prstGeom>
            <a:solidFill>
              <a:schemeClr val="tx2">
                <a:lumMod val="40000"/>
                <a:lumOff val="60000"/>
              </a:schemeClr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200" dirty="0" smtClean="0">
                  <a:solidFill>
                    <a:schemeClr val="tx1"/>
                  </a:solidFill>
                </a:rPr>
                <a:t>EPICS</a:t>
              </a:r>
              <a:endParaRPr lang="en-US" sz="1200" dirty="0">
                <a:solidFill>
                  <a:schemeClr val="tx1"/>
                </a:solidFill>
              </a:endParaRPr>
            </a:p>
          </p:txBody>
        </p:sp>
        <p:sp>
          <p:nvSpPr>
            <p:cNvPr id="101" name="Rectangle 100"/>
            <p:cNvSpPr/>
            <p:nvPr/>
          </p:nvSpPr>
          <p:spPr>
            <a:xfrm>
              <a:off x="7034226" y="5431506"/>
              <a:ext cx="859576" cy="235322"/>
            </a:xfrm>
            <a:prstGeom prst="rect">
              <a:avLst/>
            </a:prstGeom>
            <a:solidFill>
              <a:schemeClr val="tx2">
                <a:lumMod val="40000"/>
                <a:lumOff val="60000"/>
              </a:schemeClr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000" dirty="0" smtClean="0">
                  <a:solidFill>
                    <a:schemeClr val="tx1"/>
                  </a:solidFill>
                </a:rPr>
                <a:t>Diagnostic UI</a:t>
              </a:r>
              <a:endParaRPr lang="en-US" sz="1000" dirty="0">
                <a:solidFill>
                  <a:schemeClr val="tx1"/>
                </a:solidFill>
              </a:endParaRPr>
            </a:p>
          </p:txBody>
        </p:sp>
        <p:sp>
          <p:nvSpPr>
            <p:cNvPr id="102" name="Rectangle 101"/>
            <p:cNvSpPr/>
            <p:nvPr/>
          </p:nvSpPr>
          <p:spPr>
            <a:xfrm>
              <a:off x="3609081" y="5431506"/>
              <a:ext cx="1007326" cy="235322"/>
            </a:xfrm>
            <a:prstGeom prst="rect">
              <a:avLst/>
            </a:prstGeom>
            <a:solidFill>
              <a:schemeClr val="tx2">
                <a:lumMod val="40000"/>
                <a:lumOff val="60000"/>
              </a:schemeClr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900" dirty="0" smtClean="0">
                  <a:solidFill>
                    <a:schemeClr val="tx1"/>
                  </a:solidFill>
                </a:rPr>
                <a:t>Central service (cool &amp; </a:t>
              </a:r>
              <a:r>
                <a:rPr lang="en-US" sz="900" dirty="0" err="1" smtClean="0">
                  <a:solidFill>
                    <a:schemeClr val="tx1"/>
                  </a:solidFill>
                </a:rPr>
                <a:t>vac</a:t>
              </a:r>
              <a:r>
                <a:rPr lang="en-US" sz="900" dirty="0" smtClean="0">
                  <a:solidFill>
                    <a:schemeClr val="tx1"/>
                  </a:solidFill>
                </a:rPr>
                <a:t>)</a:t>
              </a:r>
              <a:endParaRPr lang="en-US" sz="900" dirty="0">
                <a:solidFill>
                  <a:schemeClr val="tx1"/>
                </a:solidFill>
              </a:endParaRPr>
            </a:p>
          </p:txBody>
        </p:sp>
        <p:sp>
          <p:nvSpPr>
            <p:cNvPr id="103" name="Rectangle 102"/>
            <p:cNvSpPr/>
            <p:nvPr/>
          </p:nvSpPr>
          <p:spPr>
            <a:xfrm>
              <a:off x="2574434" y="5431506"/>
              <a:ext cx="859576" cy="235322"/>
            </a:xfrm>
            <a:prstGeom prst="rect">
              <a:avLst/>
            </a:prstGeom>
            <a:solidFill>
              <a:schemeClr val="tx2">
                <a:lumMod val="40000"/>
                <a:lumOff val="60000"/>
              </a:schemeClr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200" dirty="0" smtClean="0">
                  <a:solidFill>
                    <a:schemeClr val="tx1"/>
                  </a:solidFill>
                </a:rPr>
                <a:t>PSS Local </a:t>
              </a:r>
              <a:endParaRPr lang="en-US" sz="1200" dirty="0">
                <a:solidFill>
                  <a:schemeClr val="tx1"/>
                </a:solidFill>
              </a:endParaRPr>
            </a:p>
          </p:txBody>
        </p:sp>
        <p:sp>
          <p:nvSpPr>
            <p:cNvPr id="104" name="Rectangle 103"/>
            <p:cNvSpPr/>
            <p:nvPr/>
          </p:nvSpPr>
          <p:spPr>
            <a:xfrm>
              <a:off x="4352512" y="5964731"/>
              <a:ext cx="967044" cy="235322"/>
            </a:xfrm>
            <a:prstGeom prst="rect">
              <a:avLst/>
            </a:prstGeom>
            <a:solidFill>
              <a:schemeClr val="accent1">
                <a:lumMod val="40000"/>
                <a:lumOff val="60000"/>
              </a:schemeClr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000" dirty="0" smtClean="0">
                  <a:solidFill>
                    <a:schemeClr val="tx1"/>
                  </a:solidFill>
                </a:rPr>
                <a:t>Timing system</a:t>
              </a:r>
              <a:endParaRPr lang="en-US" sz="1000" dirty="0">
                <a:solidFill>
                  <a:schemeClr val="tx1"/>
                </a:solidFill>
              </a:endParaRPr>
            </a:p>
          </p:txBody>
        </p:sp>
        <p:sp>
          <p:nvSpPr>
            <p:cNvPr id="105" name="Rectangle 104"/>
            <p:cNvSpPr/>
            <p:nvPr/>
          </p:nvSpPr>
          <p:spPr>
            <a:xfrm>
              <a:off x="2640343" y="5966981"/>
              <a:ext cx="859576" cy="235322"/>
            </a:xfrm>
            <a:prstGeom prst="rect">
              <a:avLst/>
            </a:prstGeom>
            <a:solidFill>
              <a:schemeClr val="accent1">
                <a:lumMod val="40000"/>
                <a:lumOff val="60000"/>
              </a:schemeClr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200" dirty="0" smtClean="0">
                  <a:solidFill>
                    <a:schemeClr val="tx1"/>
                  </a:solidFill>
                </a:rPr>
                <a:t>PSS global</a:t>
              </a:r>
              <a:endParaRPr lang="en-US" sz="1200" dirty="0">
                <a:solidFill>
                  <a:schemeClr val="tx1"/>
                </a:solidFill>
              </a:endParaRPr>
            </a:p>
          </p:txBody>
        </p:sp>
        <p:sp>
          <p:nvSpPr>
            <p:cNvPr id="106" name="Rectangle 105"/>
            <p:cNvSpPr/>
            <p:nvPr/>
          </p:nvSpPr>
          <p:spPr>
            <a:xfrm>
              <a:off x="5667508" y="5966981"/>
              <a:ext cx="1194508" cy="235322"/>
            </a:xfrm>
            <a:prstGeom prst="rect">
              <a:avLst/>
            </a:prstGeom>
            <a:solidFill>
              <a:schemeClr val="accent3">
                <a:lumMod val="75000"/>
              </a:schemeClr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000" dirty="0" smtClean="0">
                  <a:solidFill>
                    <a:schemeClr val="tx1"/>
                  </a:solidFill>
                </a:rPr>
                <a:t>Data Collection</a:t>
              </a:r>
              <a:endParaRPr lang="en-US" sz="1000" dirty="0">
                <a:solidFill>
                  <a:schemeClr val="tx1"/>
                </a:solidFill>
              </a:endParaRPr>
            </a:p>
          </p:txBody>
        </p:sp>
        <p:cxnSp>
          <p:nvCxnSpPr>
            <p:cNvPr id="107" name="Straight Connector 106"/>
            <p:cNvCxnSpPr/>
            <p:nvPr/>
          </p:nvCxnSpPr>
          <p:spPr>
            <a:xfrm flipV="1">
              <a:off x="6162731" y="5046742"/>
              <a:ext cx="0" cy="117662"/>
            </a:xfrm>
            <a:prstGeom prst="line">
              <a:avLst/>
            </a:prstGeom>
            <a:ln>
              <a:solidFill>
                <a:schemeClr val="tx1"/>
              </a:solidFill>
              <a:headEnd type="non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8" name="Straight Connector 107"/>
            <p:cNvCxnSpPr/>
            <p:nvPr/>
          </p:nvCxnSpPr>
          <p:spPr>
            <a:xfrm>
              <a:off x="5177568" y="5164404"/>
              <a:ext cx="985164" cy="0"/>
            </a:xfrm>
            <a:prstGeom prst="line">
              <a:avLst/>
            </a:prstGeom>
            <a:ln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9" name="Straight Connector 108"/>
            <p:cNvCxnSpPr/>
            <p:nvPr/>
          </p:nvCxnSpPr>
          <p:spPr>
            <a:xfrm flipV="1">
              <a:off x="5166245" y="5167760"/>
              <a:ext cx="0" cy="263746"/>
            </a:xfrm>
            <a:prstGeom prst="line">
              <a:avLst/>
            </a:prstGeom>
            <a:ln>
              <a:solidFill>
                <a:schemeClr val="tx1"/>
              </a:solidFill>
              <a:head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0" name="Straight Connector 109"/>
            <p:cNvCxnSpPr/>
            <p:nvPr/>
          </p:nvCxnSpPr>
          <p:spPr>
            <a:xfrm flipV="1">
              <a:off x="4204989" y="5054778"/>
              <a:ext cx="0" cy="156315"/>
            </a:xfrm>
            <a:prstGeom prst="line">
              <a:avLst/>
            </a:prstGeom>
            <a:ln>
              <a:solidFill>
                <a:schemeClr val="tx1"/>
              </a:solidFill>
              <a:headEnd type="non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1" name="Straight Connector 110"/>
            <p:cNvCxnSpPr/>
            <p:nvPr/>
          </p:nvCxnSpPr>
          <p:spPr>
            <a:xfrm>
              <a:off x="4204989" y="5208448"/>
              <a:ext cx="743367" cy="2644"/>
            </a:xfrm>
            <a:prstGeom prst="line">
              <a:avLst/>
            </a:prstGeom>
            <a:ln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2" name="Straight Connector 111"/>
            <p:cNvCxnSpPr/>
            <p:nvPr/>
          </p:nvCxnSpPr>
          <p:spPr>
            <a:xfrm flipH="1" flipV="1">
              <a:off x="4937155" y="5211092"/>
              <a:ext cx="11201" cy="225358"/>
            </a:xfrm>
            <a:prstGeom prst="line">
              <a:avLst/>
            </a:prstGeom>
            <a:ln>
              <a:solidFill>
                <a:schemeClr val="tx1"/>
              </a:solidFill>
              <a:head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3" name="Straight Connector 112"/>
            <p:cNvCxnSpPr/>
            <p:nvPr/>
          </p:nvCxnSpPr>
          <p:spPr>
            <a:xfrm flipV="1">
              <a:off x="5054239" y="5053457"/>
              <a:ext cx="0" cy="381406"/>
            </a:xfrm>
            <a:prstGeom prst="line">
              <a:avLst/>
            </a:prstGeom>
            <a:ln>
              <a:solidFill>
                <a:schemeClr val="tx1"/>
              </a:solidFill>
              <a:headEnd type="triangl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4" name="Straight Connector 113"/>
            <p:cNvCxnSpPr/>
            <p:nvPr/>
          </p:nvCxnSpPr>
          <p:spPr>
            <a:xfrm flipV="1">
              <a:off x="3296189" y="5044099"/>
              <a:ext cx="4773" cy="246384"/>
            </a:xfrm>
            <a:prstGeom prst="line">
              <a:avLst/>
            </a:prstGeom>
            <a:ln>
              <a:solidFill>
                <a:schemeClr val="tx1"/>
              </a:solidFill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5" name="Straight Connector 114"/>
            <p:cNvCxnSpPr/>
            <p:nvPr/>
          </p:nvCxnSpPr>
          <p:spPr>
            <a:xfrm flipH="1">
              <a:off x="3296189" y="5290483"/>
              <a:ext cx="1565266" cy="0"/>
            </a:xfrm>
            <a:prstGeom prst="line">
              <a:avLst/>
            </a:prstGeom>
            <a:ln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6" name="Straight Connector 115"/>
            <p:cNvCxnSpPr/>
            <p:nvPr/>
          </p:nvCxnSpPr>
          <p:spPr>
            <a:xfrm flipV="1">
              <a:off x="4861455" y="5284483"/>
              <a:ext cx="0" cy="150381"/>
            </a:xfrm>
            <a:prstGeom prst="line">
              <a:avLst/>
            </a:prstGeom>
            <a:ln>
              <a:solidFill>
                <a:schemeClr val="tx1"/>
              </a:solidFill>
              <a:head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17" name="Frame 116"/>
            <p:cNvSpPr/>
            <p:nvPr/>
          </p:nvSpPr>
          <p:spPr>
            <a:xfrm>
              <a:off x="5784742" y="5535895"/>
              <a:ext cx="317293" cy="34373"/>
            </a:xfrm>
            <a:prstGeom prst="frame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  <p:cxnSp>
          <p:nvCxnSpPr>
            <p:cNvPr id="118" name="Straight Connector 117"/>
            <p:cNvCxnSpPr/>
            <p:nvPr/>
          </p:nvCxnSpPr>
          <p:spPr>
            <a:xfrm flipV="1">
              <a:off x="6756202" y="5666828"/>
              <a:ext cx="0" cy="89846"/>
            </a:xfrm>
            <a:prstGeom prst="line">
              <a:avLst/>
            </a:prstGeom>
            <a:ln>
              <a:solidFill>
                <a:schemeClr val="tx1"/>
              </a:solidFill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9" name="Straight Connector 118"/>
            <p:cNvCxnSpPr/>
            <p:nvPr/>
          </p:nvCxnSpPr>
          <p:spPr>
            <a:xfrm flipH="1">
              <a:off x="6756202" y="5752017"/>
              <a:ext cx="563496" cy="0"/>
            </a:xfrm>
            <a:prstGeom prst="line">
              <a:avLst/>
            </a:prstGeom>
            <a:ln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0" name="Straight Connector 119"/>
            <p:cNvCxnSpPr/>
            <p:nvPr/>
          </p:nvCxnSpPr>
          <p:spPr>
            <a:xfrm flipV="1">
              <a:off x="7319698" y="5666829"/>
              <a:ext cx="0" cy="90053"/>
            </a:xfrm>
            <a:prstGeom prst="line">
              <a:avLst/>
            </a:prstGeom>
            <a:ln>
              <a:solidFill>
                <a:schemeClr val="tx1"/>
              </a:solidFill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21" name="Rectangle 120"/>
            <p:cNvSpPr/>
            <p:nvPr/>
          </p:nvSpPr>
          <p:spPr>
            <a:xfrm>
              <a:off x="7004116" y="5966981"/>
              <a:ext cx="859576" cy="235322"/>
            </a:xfrm>
            <a:prstGeom prst="rect">
              <a:avLst/>
            </a:prstGeom>
            <a:solidFill>
              <a:schemeClr val="accent3">
                <a:lumMod val="75000"/>
              </a:schemeClr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000" dirty="0" smtClean="0">
                  <a:solidFill>
                    <a:schemeClr val="tx1"/>
                  </a:solidFill>
                </a:rPr>
                <a:t>Control logic</a:t>
              </a:r>
              <a:endParaRPr lang="en-US" sz="1000" dirty="0">
                <a:solidFill>
                  <a:schemeClr val="tx1"/>
                </a:solidFill>
              </a:endParaRPr>
            </a:p>
          </p:txBody>
        </p:sp>
        <p:cxnSp>
          <p:nvCxnSpPr>
            <p:cNvPr id="122" name="Straight Connector 121"/>
            <p:cNvCxnSpPr/>
            <p:nvPr/>
          </p:nvCxnSpPr>
          <p:spPr>
            <a:xfrm flipH="1" flipV="1">
              <a:off x="2705308" y="4687252"/>
              <a:ext cx="3563946" cy="3460"/>
            </a:xfrm>
            <a:prstGeom prst="line">
              <a:avLst/>
            </a:prstGeom>
            <a:ln>
              <a:solidFill>
                <a:schemeClr val="accent6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3" name="Straight Connector 122"/>
            <p:cNvCxnSpPr/>
            <p:nvPr/>
          </p:nvCxnSpPr>
          <p:spPr>
            <a:xfrm>
              <a:off x="6269254" y="4690609"/>
              <a:ext cx="1" cy="124168"/>
            </a:xfrm>
            <a:prstGeom prst="line">
              <a:avLst/>
            </a:prstGeom>
            <a:ln>
              <a:solidFill>
                <a:schemeClr val="accent6"/>
              </a:solidFill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4" name="Straight Connector 123"/>
            <p:cNvCxnSpPr/>
            <p:nvPr/>
          </p:nvCxnSpPr>
          <p:spPr>
            <a:xfrm flipH="1">
              <a:off x="2696293" y="4690712"/>
              <a:ext cx="9013" cy="744150"/>
            </a:xfrm>
            <a:prstGeom prst="line">
              <a:avLst/>
            </a:prstGeom>
            <a:ln>
              <a:solidFill>
                <a:schemeClr val="accent6"/>
              </a:solidFill>
              <a:headEnd type="non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5" name="Straight Connector 124"/>
            <p:cNvCxnSpPr/>
            <p:nvPr/>
          </p:nvCxnSpPr>
          <p:spPr>
            <a:xfrm>
              <a:off x="3191713" y="5666828"/>
              <a:ext cx="0" cy="300153"/>
            </a:xfrm>
            <a:prstGeom prst="line">
              <a:avLst/>
            </a:prstGeom>
            <a:ln>
              <a:solidFill>
                <a:schemeClr val="accent6"/>
              </a:solidFill>
              <a:headEnd type="triangl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6" name="Straight Connector 125"/>
            <p:cNvCxnSpPr/>
            <p:nvPr/>
          </p:nvCxnSpPr>
          <p:spPr>
            <a:xfrm>
              <a:off x="3300962" y="5668151"/>
              <a:ext cx="0" cy="88524"/>
            </a:xfrm>
            <a:prstGeom prst="line">
              <a:avLst/>
            </a:prstGeom>
            <a:ln>
              <a:solidFill>
                <a:schemeClr val="accent6"/>
              </a:solidFill>
              <a:headEnd type="non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7" name="Straight Connector 126"/>
            <p:cNvCxnSpPr/>
            <p:nvPr/>
          </p:nvCxnSpPr>
          <p:spPr>
            <a:xfrm>
              <a:off x="3300963" y="5756882"/>
              <a:ext cx="1647393" cy="0"/>
            </a:xfrm>
            <a:prstGeom prst="line">
              <a:avLst/>
            </a:prstGeom>
            <a:ln>
              <a:solidFill>
                <a:schemeClr val="accent6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8" name="Straight Connector 127"/>
            <p:cNvCxnSpPr/>
            <p:nvPr/>
          </p:nvCxnSpPr>
          <p:spPr>
            <a:xfrm>
              <a:off x="4948355" y="5656829"/>
              <a:ext cx="0" cy="100052"/>
            </a:xfrm>
            <a:prstGeom prst="line">
              <a:avLst/>
            </a:prstGeom>
            <a:ln>
              <a:solidFill>
                <a:schemeClr val="accent6"/>
              </a:solidFill>
              <a:head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9" name="Straight Connector 128"/>
            <p:cNvCxnSpPr/>
            <p:nvPr/>
          </p:nvCxnSpPr>
          <p:spPr>
            <a:xfrm>
              <a:off x="4928649" y="6202303"/>
              <a:ext cx="1" cy="81915"/>
            </a:xfrm>
            <a:prstGeom prst="line">
              <a:avLst/>
            </a:prstGeom>
            <a:ln>
              <a:solidFill>
                <a:schemeClr val="accent3">
                  <a:lumMod val="50000"/>
                </a:schemeClr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0" name="Straight Connector 129"/>
            <p:cNvCxnSpPr/>
            <p:nvPr/>
          </p:nvCxnSpPr>
          <p:spPr>
            <a:xfrm>
              <a:off x="2441388" y="6284219"/>
              <a:ext cx="2487261" cy="0"/>
            </a:xfrm>
            <a:prstGeom prst="line">
              <a:avLst/>
            </a:prstGeom>
            <a:ln>
              <a:solidFill>
                <a:schemeClr val="accent3">
                  <a:lumMod val="50000"/>
                </a:schemeClr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1" name="Straight Connector 130"/>
            <p:cNvCxnSpPr/>
            <p:nvPr/>
          </p:nvCxnSpPr>
          <p:spPr>
            <a:xfrm>
              <a:off x="2445750" y="4726862"/>
              <a:ext cx="0" cy="1557356"/>
            </a:xfrm>
            <a:prstGeom prst="line">
              <a:avLst/>
            </a:prstGeom>
            <a:ln>
              <a:solidFill>
                <a:schemeClr val="accent3">
                  <a:lumMod val="50000"/>
                </a:schemeClr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2" name="Straight Connector 131"/>
            <p:cNvCxnSpPr/>
            <p:nvPr/>
          </p:nvCxnSpPr>
          <p:spPr>
            <a:xfrm flipH="1">
              <a:off x="2452766" y="4726862"/>
              <a:ext cx="738947" cy="0"/>
            </a:xfrm>
            <a:prstGeom prst="line">
              <a:avLst/>
            </a:prstGeom>
            <a:ln>
              <a:solidFill>
                <a:schemeClr val="accent3">
                  <a:lumMod val="50000"/>
                </a:schemeClr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3" name="Straight Connector 132"/>
            <p:cNvCxnSpPr/>
            <p:nvPr/>
          </p:nvCxnSpPr>
          <p:spPr>
            <a:xfrm>
              <a:off x="3201900" y="4722184"/>
              <a:ext cx="0" cy="92594"/>
            </a:xfrm>
            <a:prstGeom prst="line">
              <a:avLst/>
            </a:prstGeom>
            <a:ln>
              <a:solidFill>
                <a:schemeClr val="accent3">
                  <a:lumMod val="50000"/>
                </a:schemeClr>
              </a:solidFill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4" name="Straight Connector 133"/>
            <p:cNvCxnSpPr/>
            <p:nvPr/>
          </p:nvCxnSpPr>
          <p:spPr>
            <a:xfrm>
              <a:off x="5131854" y="5668151"/>
              <a:ext cx="0" cy="298830"/>
            </a:xfrm>
            <a:prstGeom prst="line">
              <a:avLst/>
            </a:prstGeom>
            <a:ln>
              <a:solidFill>
                <a:schemeClr val="accent3">
                  <a:lumMod val="50000"/>
                </a:schemeClr>
              </a:solidFill>
              <a:headEnd type="triangle"/>
              <a:tailEnd type="non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5" name="Straight Connector 134"/>
            <p:cNvCxnSpPr/>
            <p:nvPr/>
          </p:nvCxnSpPr>
          <p:spPr>
            <a:xfrm>
              <a:off x="6350221" y="5661694"/>
              <a:ext cx="0" cy="303037"/>
            </a:xfrm>
            <a:prstGeom prst="line">
              <a:avLst/>
            </a:prstGeom>
            <a:ln>
              <a:solidFill>
                <a:srgbClr val="FF0080"/>
              </a:solidFill>
              <a:headEnd type="non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6" name="Straight Connector 135"/>
            <p:cNvCxnSpPr/>
            <p:nvPr/>
          </p:nvCxnSpPr>
          <p:spPr>
            <a:xfrm>
              <a:off x="6599715" y="5825422"/>
              <a:ext cx="564236" cy="0"/>
            </a:xfrm>
            <a:prstGeom prst="line">
              <a:avLst/>
            </a:prstGeom>
            <a:ln>
              <a:solidFill>
                <a:srgbClr val="FF0080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7" name="Straight Connector 136"/>
            <p:cNvCxnSpPr/>
            <p:nvPr/>
          </p:nvCxnSpPr>
          <p:spPr>
            <a:xfrm>
              <a:off x="7163951" y="5820556"/>
              <a:ext cx="0" cy="144175"/>
            </a:xfrm>
            <a:prstGeom prst="line">
              <a:avLst/>
            </a:prstGeom>
            <a:ln>
              <a:solidFill>
                <a:srgbClr val="FF0080"/>
              </a:solidFill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8" name="Straight Connector 137"/>
            <p:cNvCxnSpPr/>
            <p:nvPr/>
          </p:nvCxnSpPr>
          <p:spPr>
            <a:xfrm>
              <a:off x="6603264" y="5666828"/>
              <a:ext cx="0" cy="163727"/>
            </a:xfrm>
            <a:prstGeom prst="line">
              <a:avLst/>
            </a:prstGeom>
            <a:ln>
              <a:solidFill>
                <a:srgbClr val="FF0080"/>
              </a:solidFill>
              <a:head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9" name="Straight Connector 138"/>
            <p:cNvCxnSpPr/>
            <p:nvPr/>
          </p:nvCxnSpPr>
          <p:spPr>
            <a:xfrm flipV="1">
              <a:off x="4619889" y="5535895"/>
              <a:ext cx="226842" cy="1322"/>
            </a:xfrm>
            <a:prstGeom prst="line">
              <a:avLst/>
            </a:prstGeom>
            <a:ln>
              <a:solidFill>
                <a:srgbClr val="FF0080"/>
              </a:solidFill>
              <a:headEnd type="triangl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40" name="Rectangle 139"/>
            <p:cNvSpPr/>
            <p:nvPr/>
          </p:nvSpPr>
          <p:spPr>
            <a:xfrm>
              <a:off x="6744776" y="4814880"/>
              <a:ext cx="1118916" cy="235322"/>
            </a:xfrm>
            <a:prstGeom prst="rect">
              <a:avLst/>
            </a:prstGeom>
            <a:solidFill>
              <a:srgbClr val="FFFF00"/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000" dirty="0" smtClean="0">
                  <a:solidFill>
                    <a:schemeClr val="tx1"/>
                  </a:solidFill>
                </a:rPr>
                <a:t>Instrumentation:</a:t>
              </a:r>
            </a:p>
            <a:p>
              <a:pPr algn="ctr"/>
              <a:r>
                <a:rPr lang="en-US" sz="1000" dirty="0" smtClean="0">
                  <a:solidFill>
                    <a:schemeClr val="tx1"/>
                  </a:solidFill>
                </a:rPr>
                <a:t>Beam &amp; Target</a:t>
              </a:r>
              <a:endParaRPr lang="en-US" sz="1000" dirty="0">
                <a:solidFill>
                  <a:schemeClr val="tx1"/>
                </a:solidFill>
              </a:endParaRPr>
            </a:p>
          </p:txBody>
        </p:sp>
        <p:cxnSp>
          <p:nvCxnSpPr>
            <p:cNvPr id="141" name="Straight Connector 140"/>
            <p:cNvCxnSpPr/>
            <p:nvPr/>
          </p:nvCxnSpPr>
          <p:spPr>
            <a:xfrm flipV="1">
              <a:off x="5319555" y="5218663"/>
              <a:ext cx="0" cy="212843"/>
            </a:xfrm>
            <a:prstGeom prst="line">
              <a:avLst/>
            </a:prstGeom>
            <a:ln>
              <a:solidFill>
                <a:schemeClr val="tx1"/>
              </a:solidFill>
              <a:head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42" name="Straight Connector 141"/>
            <p:cNvCxnSpPr/>
            <p:nvPr/>
          </p:nvCxnSpPr>
          <p:spPr>
            <a:xfrm flipV="1">
              <a:off x="5303156" y="5218663"/>
              <a:ext cx="1597361" cy="1"/>
            </a:xfrm>
            <a:prstGeom prst="line">
              <a:avLst/>
            </a:prstGeom>
            <a:ln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43" name="Straight Connector 142"/>
            <p:cNvCxnSpPr/>
            <p:nvPr/>
          </p:nvCxnSpPr>
          <p:spPr>
            <a:xfrm flipV="1">
              <a:off x="6900517" y="5046742"/>
              <a:ext cx="1" cy="171921"/>
            </a:xfrm>
            <a:prstGeom prst="line">
              <a:avLst/>
            </a:prstGeom>
            <a:ln>
              <a:solidFill>
                <a:schemeClr val="tx1"/>
              </a:solidFill>
              <a:headEnd type="non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44" name="Rectangle 143"/>
            <p:cNvSpPr/>
            <p:nvPr/>
          </p:nvSpPr>
          <p:spPr>
            <a:xfrm>
              <a:off x="8025736" y="5432829"/>
              <a:ext cx="700441" cy="235322"/>
            </a:xfrm>
            <a:prstGeom prst="rect">
              <a:avLst/>
            </a:prstGeom>
            <a:solidFill>
              <a:schemeClr val="tx2">
                <a:lumMod val="40000"/>
                <a:lumOff val="60000"/>
              </a:schemeClr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900" dirty="0" smtClean="0">
                  <a:solidFill>
                    <a:schemeClr val="tx1"/>
                  </a:solidFill>
                </a:rPr>
                <a:t>MPS Local </a:t>
              </a:r>
              <a:endParaRPr lang="en-US" sz="900" dirty="0">
                <a:solidFill>
                  <a:schemeClr val="tx1"/>
                </a:solidFill>
              </a:endParaRPr>
            </a:p>
          </p:txBody>
        </p:sp>
        <p:sp>
          <p:nvSpPr>
            <p:cNvPr id="145" name="Rectangle 144"/>
            <p:cNvSpPr/>
            <p:nvPr/>
          </p:nvSpPr>
          <p:spPr>
            <a:xfrm>
              <a:off x="8025735" y="5966981"/>
              <a:ext cx="859576" cy="235322"/>
            </a:xfrm>
            <a:prstGeom prst="rect">
              <a:avLst/>
            </a:prstGeom>
            <a:solidFill>
              <a:schemeClr val="accent1">
                <a:lumMod val="40000"/>
                <a:lumOff val="60000"/>
              </a:schemeClr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000" dirty="0" smtClean="0">
                  <a:solidFill>
                    <a:schemeClr val="tx1"/>
                  </a:solidFill>
                </a:rPr>
                <a:t>MPS global</a:t>
              </a:r>
              <a:endParaRPr lang="en-US" sz="1000" dirty="0">
                <a:solidFill>
                  <a:schemeClr val="tx1"/>
                </a:solidFill>
              </a:endParaRPr>
            </a:p>
          </p:txBody>
        </p:sp>
        <p:cxnSp>
          <p:nvCxnSpPr>
            <p:cNvPr id="146" name="Straight Connector 145"/>
            <p:cNvCxnSpPr/>
            <p:nvPr/>
          </p:nvCxnSpPr>
          <p:spPr>
            <a:xfrm>
              <a:off x="8277976" y="5664578"/>
              <a:ext cx="0" cy="300153"/>
            </a:xfrm>
            <a:prstGeom prst="line">
              <a:avLst/>
            </a:prstGeom>
            <a:ln>
              <a:solidFill>
                <a:srgbClr val="723ADE"/>
              </a:solidFill>
              <a:headEnd type="triangl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47" name="Straight Connector 146"/>
            <p:cNvCxnSpPr/>
            <p:nvPr/>
          </p:nvCxnSpPr>
          <p:spPr>
            <a:xfrm>
              <a:off x="5667508" y="5337966"/>
              <a:ext cx="2504428" cy="0"/>
            </a:xfrm>
            <a:prstGeom prst="line">
              <a:avLst/>
            </a:prstGeom>
            <a:ln>
              <a:solidFill>
                <a:srgbClr val="723ADE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48" name="Straight Connector 147"/>
            <p:cNvCxnSpPr/>
            <p:nvPr/>
          </p:nvCxnSpPr>
          <p:spPr>
            <a:xfrm>
              <a:off x="5667508" y="5337966"/>
              <a:ext cx="0" cy="88524"/>
            </a:xfrm>
            <a:prstGeom prst="line">
              <a:avLst/>
            </a:prstGeom>
            <a:ln>
              <a:solidFill>
                <a:srgbClr val="6534C7"/>
              </a:solidFill>
              <a:headEnd type="none"/>
              <a:tailEnd type="non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49" name="Straight Connector 148"/>
            <p:cNvCxnSpPr/>
            <p:nvPr/>
          </p:nvCxnSpPr>
          <p:spPr>
            <a:xfrm>
              <a:off x="8171934" y="5344098"/>
              <a:ext cx="1" cy="88731"/>
            </a:xfrm>
            <a:prstGeom prst="line">
              <a:avLst/>
            </a:prstGeom>
            <a:ln>
              <a:solidFill>
                <a:srgbClr val="723ADE"/>
              </a:solidFill>
              <a:headEnd type="non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0" name="Straight Connector 149"/>
            <p:cNvCxnSpPr/>
            <p:nvPr/>
          </p:nvCxnSpPr>
          <p:spPr>
            <a:xfrm>
              <a:off x="3891587" y="4690712"/>
              <a:ext cx="1" cy="124168"/>
            </a:xfrm>
            <a:prstGeom prst="line">
              <a:avLst/>
            </a:prstGeom>
            <a:ln>
              <a:solidFill>
                <a:schemeClr val="accent6"/>
              </a:solidFill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1" name="Straight Connector 150"/>
            <p:cNvCxnSpPr/>
            <p:nvPr/>
          </p:nvCxnSpPr>
          <p:spPr>
            <a:xfrm flipV="1">
              <a:off x="5455246" y="5277102"/>
              <a:ext cx="0" cy="155727"/>
            </a:xfrm>
            <a:prstGeom prst="line">
              <a:avLst/>
            </a:prstGeom>
            <a:ln>
              <a:solidFill>
                <a:schemeClr val="tx1"/>
              </a:solidFill>
              <a:head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2" name="Straight Connector 151"/>
            <p:cNvCxnSpPr/>
            <p:nvPr/>
          </p:nvCxnSpPr>
          <p:spPr>
            <a:xfrm flipV="1">
              <a:off x="5455246" y="5284483"/>
              <a:ext cx="2716689" cy="1"/>
            </a:xfrm>
            <a:prstGeom prst="line">
              <a:avLst/>
            </a:prstGeom>
            <a:ln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53" name="Rectangle 152"/>
            <p:cNvSpPr/>
            <p:nvPr/>
          </p:nvSpPr>
          <p:spPr>
            <a:xfrm>
              <a:off x="7979665" y="4819456"/>
              <a:ext cx="859576" cy="235322"/>
            </a:xfrm>
            <a:prstGeom prst="rect">
              <a:avLst/>
            </a:prstGeom>
            <a:solidFill>
              <a:srgbClr val="FFFF00"/>
            </a:solidFill>
            <a:ln w="12700" cmpd="sng">
              <a:solidFill>
                <a:schemeClr val="tx1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000" dirty="0" smtClean="0">
                  <a:solidFill>
                    <a:schemeClr val="tx1"/>
                  </a:solidFill>
                </a:rPr>
                <a:t>Beam Dump</a:t>
              </a:r>
              <a:endParaRPr lang="en-US" sz="1000" dirty="0">
                <a:solidFill>
                  <a:schemeClr val="tx1"/>
                </a:solidFill>
              </a:endParaRPr>
            </a:p>
          </p:txBody>
        </p:sp>
        <p:cxnSp>
          <p:nvCxnSpPr>
            <p:cNvPr id="154" name="Straight Connector 153"/>
            <p:cNvCxnSpPr/>
            <p:nvPr/>
          </p:nvCxnSpPr>
          <p:spPr>
            <a:xfrm flipH="1" flipV="1">
              <a:off x="8171934" y="5050202"/>
              <a:ext cx="1" cy="240280"/>
            </a:xfrm>
            <a:prstGeom prst="line">
              <a:avLst/>
            </a:prstGeom>
            <a:ln>
              <a:solidFill>
                <a:schemeClr val="tx1"/>
              </a:solidFill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5" name="Straight Connector 154"/>
            <p:cNvCxnSpPr/>
            <p:nvPr/>
          </p:nvCxnSpPr>
          <p:spPr>
            <a:xfrm>
              <a:off x="8601687" y="5054778"/>
              <a:ext cx="36" cy="381673"/>
            </a:xfrm>
            <a:prstGeom prst="line">
              <a:avLst/>
            </a:prstGeom>
            <a:ln>
              <a:solidFill>
                <a:srgbClr val="723ADE"/>
              </a:solidFill>
              <a:headEnd type="triangl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6" name="Straight Connector 155"/>
            <p:cNvCxnSpPr/>
            <p:nvPr/>
          </p:nvCxnSpPr>
          <p:spPr>
            <a:xfrm flipH="1" flipV="1">
              <a:off x="8726177" y="5493823"/>
              <a:ext cx="281676" cy="1"/>
            </a:xfrm>
            <a:prstGeom prst="line">
              <a:avLst/>
            </a:prstGeom>
            <a:ln>
              <a:solidFill>
                <a:srgbClr val="723ADE"/>
              </a:solidFill>
              <a:headEnd type="non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7" name="Straight Connector 156"/>
            <p:cNvCxnSpPr/>
            <p:nvPr/>
          </p:nvCxnSpPr>
          <p:spPr>
            <a:xfrm>
              <a:off x="3499919" y="4728471"/>
              <a:ext cx="5494443" cy="0"/>
            </a:xfrm>
            <a:prstGeom prst="line">
              <a:avLst/>
            </a:prstGeom>
            <a:ln>
              <a:solidFill>
                <a:srgbClr val="723ADE"/>
              </a:solidFill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8" name="Straight Connector 157"/>
            <p:cNvCxnSpPr/>
            <p:nvPr/>
          </p:nvCxnSpPr>
          <p:spPr>
            <a:xfrm>
              <a:off x="3499919" y="4722184"/>
              <a:ext cx="0" cy="88524"/>
            </a:xfrm>
            <a:prstGeom prst="line">
              <a:avLst/>
            </a:prstGeom>
            <a:ln>
              <a:solidFill>
                <a:srgbClr val="6534C7"/>
              </a:solidFill>
              <a:headEnd type="non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9" name="Straight Connector 158"/>
            <p:cNvCxnSpPr/>
            <p:nvPr/>
          </p:nvCxnSpPr>
          <p:spPr>
            <a:xfrm>
              <a:off x="4386544" y="4731436"/>
              <a:ext cx="0" cy="88524"/>
            </a:xfrm>
            <a:prstGeom prst="line">
              <a:avLst/>
            </a:prstGeom>
            <a:ln>
              <a:solidFill>
                <a:srgbClr val="6534C7"/>
              </a:solidFill>
              <a:headEnd type="non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0" name="Straight Connector 159"/>
            <p:cNvCxnSpPr/>
            <p:nvPr/>
          </p:nvCxnSpPr>
          <p:spPr>
            <a:xfrm>
              <a:off x="5481775" y="4731436"/>
              <a:ext cx="0" cy="88524"/>
            </a:xfrm>
            <a:prstGeom prst="line">
              <a:avLst/>
            </a:prstGeom>
            <a:ln>
              <a:solidFill>
                <a:srgbClr val="6534C7"/>
              </a:solidFill>
              <a:headEnd type="non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1" name="Straight Connector 160"/>
            <p:cNvCxnSpPr/>
            <p:nvPr/>
          </p:nvCxnSpPr>
          <p:spPr>
            <a:xfrm>
              <a:off x="7669411" y="4728471"/>
              <a:ext cx="0" cy="88524"/>
            </a:xfrm>
            <a:prstGeom prst="line">
              <a:avLst/>
            </a:prstGeom>
            <a:ln>
              <a:solidFill>
                <a:srgbClr val="6534C7"/>
              </a:solidFill>
              <a:headEnd type="non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2" name="Straight Connector 161"/>
            <p:cNvCxnSpPr/>
            <p:nvPr/>
          </p:nvCxnSpPr>
          <p:spPr>
            <a:xfrm>
              <a:off x="8601723" y="4726862"/>
              <a:ext cx="0" cy="88524"/>
            </a:xfrm>
            <a:prstGeom prst="line">
              <a:avLst/>
            </a:prstGeom>
            <a:ln>
              <a:solidFill>
                <a:srgbClr val="6534C7"/>
              </a:solidFill>
              <a:headEnd type="none"/>
              <a:tailEnd type="triangl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3" name="Straight Connector 162"/>
            <p:cNvCxnSpPr/>
            <p:nvPr/>
          </p:nvCxnSpPr>
          <p:spPr>
            <a:xfrm>
              <a:off x="8994361" y="4728471"/>
              <a:ext cx="0" cy="770166"/>
            </a:xfrm>
            <a:prstGeom prst="line">
              <a:avLst/>
            </a:prstGeom>
            <a:ln>
              <a:solidFill>
                <a:srgbClr val="723ADE"/>
              </a:solidFill>
              <a:headEnd type="none"/>
              <a:tailEnd type="none"/>
            </a:ln>
            <a:effectLst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64" name="TextBox 163"/>
            <p:cNvSpPr txBox="1"/>
            <p:nvPr/>
          </p:nvSpPr>
          <p:spPr>
            <a:xfrm>
              <a:off x="7952912" y="5013176"/>
              <a:ext cx="248786" cy="246221"/>
            </a:xfrm>
            <a:prstGeom prst="rect">
              <a:avLst/>
            </a:prstGeom>
            <a:noFill/>
            <a:scene3d>
              <a:camera prst="orthographicFront"/>
              <a:lightRig rig="threePt" dir="t"/>
            </a:scene3d>
            <a:sp3d>
              <a:bevelT w="165100" prst="coolSlant"/>
            </a:sp3d>
          </p:spPr>
          <p:txBody>
            <a:bodyPr wrap="none" rtlCol="0">
              <a:spAutoFit/>
            </a:bodyPr>
            <a:lstStyle/>
            <a:p>
              <a:r>
                <a:rPr lang="en-US" sz="1000" b="1" dirty="0" smtClean="0"/>
                <a:t>?</a:t>
              </a:r>
              <a:endParaRPr lang="en-US" sz="1000" b="1" dirty="0"/>
            </a:p>
          </p:txBody>
        </p:sp>
      </p:grpSp>
      <p:sp>
        <p:nvSpPr>
          <p:cNvPr id="165" name="Rectangle 164"/>
          <p:cNvSpPr/>
          <p:nvPr/>
        </p:nvSpPr>
        <p:spPr>
          <a:xfrm rot="19720622">
            <a:off x="2256126" y="5741478"/>
            <a:ext cx="2654311" cy="461665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  <a:scene3d>
              <a:camera prst="orthographicFront"/>
              <a:lightRig rig="balanced" dir="t">
                <a:rot lat="0" lon="0" rev="2100000"/>
              </a:lightRig>
            </a:scene3d>
            <a:sp3d extrusionH="57150" prstMaterial="metal">
              <a:bevelT w="38100" h="25400"/>
              <a:contourClr>
                <a:schemeClr val="bg2"/>
              </a:contourClr>
            </a:sp3d>
          </a:bodyPr>
          <a:lstStyle/>
          <a:p>
            <a:pPr algn="ctr"/>
            <a:r>
              <a:rPr lang="en-US" sz="24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  <a:latin typeface="Times New Roman"/>
                <a:cs typeface="Times New Roman"/>
              </a:rPr>
              <a:t>PRELIMINARY</a:t>
            </a:r>
            <a:endParaRPr lang="en-US" sz="2400" b="1" dirty="0">
              <a:ln w="50800"/>
              <a:solidFill>
                <a:schemeClr val="bg1">
                  <a:shade val="50000"/>
                </a:schemeClr>
              </a:solidFill>
              <a:effectLst>
                <a:innerShdw blurRad="63500" dist="50800" dir="13500000">
                  <a:prstClr val="black">
                    <a:alpha val="50000"/>
                  </a:prstClr>
                </a:innerShdw>
              </a:effectLst>
              <a:latin typeface="Times New Roman"/>
              <a:cs typeface="Times New Roman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416496" y="2651853"/>
            <a:ext cx="2232248" cy="1200329"/>
          </a:xfrm>
          <a:prstGeom prst="rect">
            <a:avLst/>
          </a:prstGeom>
          <a:ln>
            <a:solidFill>
              <a:srgbClr val="4F81BD"/>
            </a:solidFill>
          </a:ln>
        </p:spPr>
        <p:txBody>
          <a:bodyPr wrap="square">
            <a:spAutoFit/>
          </a:bodyPr>
          <a:lstStyle/>
          <a:p>
            <a:r>
              <a:rPr lang="en-US" dirty="0">
                <a:solidFill>
                  <a:srgbClr val="000000"/>
                </a:solidFill>
              </a:rPr>
              <a:t>Hazards screening to identify items needing </a:t>
            </a:r>
            <a:r>
              <a:rPr lang="en-US" dirty="0" smtClean="0">
                <a:solidFill>
                  <a:srgbClr val="000000"/>
                </a:solidFill>
              </a:rPr>
              <a:t>quantitative </a:t>
            </a:r>
            <a:r>
              <a:rPr lang="en-US" dirty="0">
                <a:solidFill>
                  <a:srgbClr val="000000"/>
                </a:solidFill>
              </a:rPr>
              <a:t>analysis (2014)</a:t>
            </a: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3224808" y="2660719"/>
            <a:ext cx="2880320" cy="1200329"/>
          </a:xfrm>
          <a:prstGeom prst="rect">
            <a:avLst/>
          </a:prstGeom>
          <a:ln>
            <a:solidFill>
              <a:srgbClr val="4F81BD"/>
            </a:solidFill>
          </a:ln>
        </p:spPr>
        <p:txBody>
          <a:bodyPr wrap="square">
            <a:spAutoFit/>
          </a:bodyPr>
          <a:lstStyle/>
          <a:p>
            <a:r>
              <a:rPr lang="en-US" dirty="0">
                <a:solidFill>
                  <a:srgbClr val="000000"/>
                </a:solidFill>
                <a:sym typeface="Wingdings"/>
              </a:rPr>
              <a:t>Simplified analyses to determine limiting cases and identify potential mitigation measures (</a:t>
            </a:r>
            <a:r>
              <a:rPr lang="en-US" dirty="0" smtClean="0">
                <a:solidFill>
                  <a:srgbClr val="000000"/>
                </a:solidFill>
                <a:sym typeface="Wingdings"/>
              </a:rPr>
              <a:t>2014-15</a:t>
            </a:r>
            <a:r>
              <a:rPr lang="en-US" dirty="0">
                <a:solidFill>
                  <a:srgbClr val="000000"/>
                </a:solidFill>
                <a:sym typeface="Wingdings"/>
              </a:rPr>
              <a:t>) </a:t>
            </a:r>
            <a:endParaRPr lang="en-US" dirty="0"/>
          </a:p>
        </p:txBody>
      </p:sp>
      <p:sp>
        <p:nvSpPr>
          <p:cNvPr id="8" name="Rectangle 7"/>
          <p:cNvSpPr/>
          <p:nvPr/>
        </p:nvSpPr>
        <p:spPr>
          <a:xfrm>
            <a:off x="6681192" y="2636912"/>
            <a:ext cx="3096344" cy="1200329"/>
          </a:xfrm>
          <a:prstGeom prst="rect">
            <a:avLst/>
          </a:prstGeom>
          <a:ln>
            <a:solidFill>
              <a:srgbClr val="4F81BD"/>
            </a:solidFill>
          </a:ln>
        </p:spPr>
        <p:txBody>
          <a:bodyPr wrap="square">
            <a:spAutoFit/>
          </a:bodyPr>
          <a:lstStyle/>
          <a:p>
            <a:pPr marL="53975" lvl="1"/>
            <a:r>
              <a:rPr lang="en-US" dirty="0">
                <a:solidFill>
                  <a:srgbClr val="000000"/>
                </a:solidFill>
                <a:sym typeface="Wingdings"/>
              </a:rPr>
              <a:t>Design basis accident analyses to define safety credited controls </a:t>
            </a:r>
            <a:r>
              <a:rPr lang="en-US" dirty="0" smtClean="0">
                <a:solidFill>
                  <a:srgbClr val="000000"/>
                </a:solidFill>
                <a:sym typeface="Wingdings"/>
              </a:rPr>
              <a:t>including </a:t>
            </a:r>
            <a:r>
              <a:rPr lang="en-US" dirty="0">
                <a:solidFill>
                  <a:srgbClr val="000000"/>
                </a:solidFill>
                <a:sym typeface="Wingdings"/>
              </a:rPr>
              <a:t>redundancy and diversity (2016)</a:t>
            </a:r>
          </a:p>
        </p:txBody>
      </p:sp>
      <p:cxnSp>
        <p:nvCxnSpPr>
          <p:cNvPr id="13" name="Straight Arrow Connector 12"/>
          <p:cNvCxnSpPr>
            <a:stCxn id="6" idx="3"/>
            <a:endCxn id="7" idx="1"/>
          </p:cNvCxnSpPr>
          <p:nvPr/>
        </p:nvCxnSpPr>
        <p:spPr>
          <a:xfrm>
            <a:off x="2648744" y="3252018"/>
            <a:ext cx="576064" cy="8866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8" name="Straight Arrow Connector 87"/>
          <p:cNvCxnSpPr/>
          <p:nvPr/>
        </p:nvCxnSpPr>
        <p:spPr>
          <a:xfrm>
            <a:off x="6105128" y="3242858"/>
            <a:ext cx="576064" cy="3350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1135797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WP8 Physics – Status and Plans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7082194" y="6356351"/>
            <a:ext cx="23114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pPr/>
              <a:t>17</a:t>
            </a:fld>
            <a:endParaRPr lang="sv-SE" dirty="0"/>
          </a:p>
        </p:txBody>
      </p:sp>
      <p:sp>
        <p:nvSpPr>
          <p:cNvPr id="5" name="Rektangel 20"/>
          <p:cNvSpPr/>
          <p:nvPr/>
        </p:nvSpPr>
        <p:spPr>
          <a:xfrm>
            <a:off x="5169024" y="4139156"/>
            <a:ext cx="420619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sv-SE" sz="1600" dirty="0" smtClean="0">
                <a:cs typeface="Times New Roman"/>
              </a:rPr>
              <a:t>120 min in Helium + Argon + H</a:t>
            </a:r>
            <a:r>
              <a:rPr lang="sv-SE" sz="1600" baseline="-25000" dirty="0" smtClean="0">
                <a:cs typeface="Times New Roman"/>
              </a:rPr>
              <a:t>2</a:t>
            </a:r>
            <a:r>
              <a:rPr lang="sv-SE" sz="1600" dirty="0" smtClean="0">
                <a:cs typeface="Times New Roman"/>
              </a:rPr>
              <a:t>O (0.7 %)</a:t>
            </a:r>
            <a:endParaRPr lang="en-GB" sz="1600" dirty="0">
              <a:cs typeface="Times New Roman"/>
            </a:endParaRPr>
          </a:p>
        </p:txBody>
      </p:sp>
      <p:sp>
        <p:nvSpPr>
          <p:cNvPr id="6" name="Rubrik 1"/>
          <p:cNvSpPr txBox="1">
            <a:spLocks/>
          </p:cNvSpPr>
          <p:nvPr/>
        </p:nvSpPr>
        <p:spPr>
          <a:xfrm>
            <a:off x="4232920" y="3707108"/>
            <a:ext cx="5348532" cy="537293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1" algn="ctr" rtl="0">
              <a:spcBef>
                <a:spcPct val="0"/>
              </a:spcBef>
            </a:pPr>
            <a:r>
              <a:rPr lang="en-US" sz="2000" b="1" i="1" dirty="0" smtClean="0">
                <a:solidFill>
                  <a:srgbClr val="FF0000"/>
                </a:solidFill>
                <a:cs typeface="Times New Roman"/>
              </a:rPr>
              <a:t>Tungsten oxidation</a:t>
            </a:r>
            <a:endParaRPr lang="en-GB" sz="2000" b="1" i="1" dirty="0">
              <a:solidFill>
                <a:srgbClr val="FF0000"/>
              </a:solidFill>
              <a:cs typeface="Times New Roman"/>
            </a:endParaRPr>
          </a:p>
        </p:txBody>
      </p:sp>
      <p:grpSp>
        <p:nvGrpSpPr>
          <p:cNvPr id="7" name="Group 6"/>
          <p:cNvGrpSpPr/>
          <p:nvPr/>
        </p:nvGrpSpPr>
        <p:grpSpPr>
          <a:xfrm>
            <a:off x="4592960" y="4571204"/>
            <a:ext cx="5599518" cy="2286796"/>
            <a:chOff x="457200" y="1600200"/>
            <a:chExt cx="8229600" cy="4791113"/>
          </a:xfrm>
        </p:grpSpPr>
        <p:sp>
          <p:nvSpPr>
            <p:cNvPr id="8" name="Content Placeholder 2"/>
            <p:cNvSpPr txBox="1">
              <a:spLocks/>
            </p:cNvSpPr>
            <p:nvPr/>
          </p:nvSpPr>
          <p:spPr>
            <a:xfrm>
              <a:off x="457200" y="1600200"/>
              <a:ext cx="8229600" cy="4525963"/>
            </a:xfrm>
            <a:prstGeom prst="rect">
              <a:avLst/>
            </a:prstGeom>
          </p:spPr>
          <p:txBody>
            <a:bodyPr>
              <a:normAutofit/>
            </a:bodyPr>
            <a:lstStyle>
              <a:lvl1pPr marL="342900" indent="-3429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32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742950" indent="-28575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–"/>
                <a:defRPr sz="2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24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–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»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spcBef>
                  <a:spcPct val="20000"/>
                </a:spcBef>
                <a:buFont typeface="Arial" pitchFamily="34" charset="0"/>
                <a:buChar char="•"/>
                <a:defRPr sz="20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457200" lvl="1" indent="0">
                <a:buFont typeface="Arial" pitchFamily="34" charset="0"/>
                <a:buNone/>
              </a:pPr>
              <a:endParaRPr lang="en-US" sz="2400" dirty="0"/>
            </a:p>
          </p:txBody>
        </p:sp>
        <p:sp>
          <p:nvSpPr>
            <p:cNvPr id="9" name="textruta 6"/>
            <p:cNvSpPr txBox="1"/>
            <p:nvPr/>
          </p:nvSpPr>
          <p:spPr>
            <a:xfrm>
              <a:off x="1908045" y="3493849"/>
              <a:ext cx="828092" cy="58034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sv-SE" sz="1200" dirty="0" smtClean="0"/>
                <a:t>400°C</a:t>
              </a:r>
              <a:endParaRPr lang="en-GB" sz="1200" dirty="0"/>
            </a:p>
          </p:txBody>
        </p:sp>
        <p:sp>
          <p:nvSpPr>
            <p:cNvPr id="10" name="textruta 8"/>
            <p:cNvSpPr txBox="1"/>
            <p:nvPr/>
          </p:nvSpPr>
          <p:spPr>
            <a:xfrm>
              <a:off x="6120480" y="3482519"/>
              <a:ext cx="828092" cy="58034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sv-SE" sz="1200" dirty="0"/>
                <a:t>6</a:t>
              </a:r>
              <a:r>
                <a:rPr lang="sv-SE" sz="1200" dirty="0" smtClean="0"/>
                <a:t>00°C</a:t>
              </a:r>
              <a:endParaRPr lang="en-GB" sz="1200" dirty="0"/>
            </a:p>
          </p:txBody>
        </p:sp>
        <p:sp>
          <p:nvSpPr>
            <p:cNvPr id="11" name="textruta 10"/>
            <p:cNvSpPr txBox="1"/>
            <p:nvPr/>
          </p:nvSpPr>
          <p:spPr>
            <a:xfrm>
              <a:off x="4014742" y="3482519"/>
              <a:ext cx="828092" cy="58034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sv-SE" sz="1200" dirty="0" smtClean="0"/>
                <a:t>500°C</a:t>
              </a:r>
              <a:endParaRPr lang="en-GB" sz="1200" dirty="0"/>
            </a:p>
          </p:txBody>
        </p:sp>
        <p:sp>
          <p:nvSpPr>
            <p:cNvPr id="12" name="textruta 12"/>
            <p:cNvSpPr txBox="1"/>
            <p:nvPr/>
          </p:nvSpPr>
          <p:spPr>
            <a:xfrm>
              <a:off x="3051595" y="5810967"/>
              <a:ext cx="828092" cy="58034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sv-SE" sz="1200" dirty="0" smtClean="0"/>
                <a:t>750°C</a:t>
              </a:r>
              <a:endParaRPr lang="en-GB" sz="1200" dirty="0"/>
            </a:p>
          </p:txBody>
        </p:sp>
        <p:sp>
          <p:nvSpPr>
            <p:cNvPr id="13" name="textruta 14"/>
            <p:cNvSpPr txBox="1"/>
            <p:nvPr/>
          </p:nvSpPr>
          <p:spPr>
            <a:xfrm>
              <a:off x="4916631" y="5797547"/>
              <a:ext cx="828092" cy="58034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sv-SE" sz="1200" dirty="0" smtClean="0"/>
                <a:t>800°C</a:t>
              </a:r>
              <a:endParaRPr lang="en-GB" sz="1200" dirty="0"/>
            </a:p>
          </p:txBody>
        </p:sp>
        <p:sp>
          <p:nvSpPr>
            <p:cNvPr id="14" name="textruta 16"/>
            <p:cNvSpPr txBox="1"/>
            <p:nvPr/>
          </p:nvSpPr>
          <p:spPr>
            <a:xfrm>
              <a:off x="6883633" y="5797547"/>
              <a:ext cx="828092" cy="58034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sv-SE" sz="1200" dirty="0"/>
                <a:t>9</a:t>
              </a:r>
              <a:r>
                <a:rPr lang="sv-SE" sz="1200" dirty="0" smtClean="0"/>
                <a:t>00°C</a:t>
              </a:r>
              <a:endParaRPr lang="en-GB" sz="1200" dirty="0"/>
            </a:p>
          </p:txBody>
        </p:sp>
        <p:grpSp>
          <p:nvGrpSpPr>
            <p:cNvPr id="15" name="Grupp 19"/>
            <p:cNvGrpSpPr/>
            <p:nvPr/>
          </p:nvGrpSpPr>
          <p:grpSpPr>
            <a:xfrm>
              <a:off x="658646" y="1631073"/>
              <a:ext cx="7565938" cy="4137570"/>
              <a:chOff x="658646" y="1631073"/>
              <a:chExt cx="7565938" cy="4137570"/>
            </a:xfrm>
          </p:grpSpPr>
          <p:pic>
            <p:nvPicPr>
              <p:cNvPr id="17" name="Bildobjekt 5"/>
              <p:cNvPicPr>
                <a:picLocks noChangeAspect="1"/>
              </p:cNvPicPr>
              <p:nvPr/>
            </p:nvPicPr>
            <p:blipFill rotWithShape="1">
              <a:blip r:embed="rId2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42916" t="26944" r="27500" b="34167"/>
              <a:stretch/>
            </p:blipFill>
            <p:spPr>
              <a:xfrm>
                <a:off x="1384981" y="1633966"/>
                <a:ext cx="1784838" cy="1759699"/>
              </a:xfrm>
              <a:prstGeom prst="rect">
                <a:avLst/>
              </a:prstGeom>
            </p:spPr>
          </p:pic>
          <p:pic>
            <p:nvPicPr>
              <p:cNvPr id="18" name="Bildobjekt 7"/>
              <p:cNvPicPr>
                <a:picLocks noChangeAspect="1"/>
              </p:cNvPicPr>
              <p:nvPr/>
            </p:nvPicPr>
            <p:blipFill rotWithShape="1">
              <a:blip r:embed="rId3" cstate="print">
                <a:extLst>
                  <a:ext uri="{BEBA8EAE-BF5A-486C-A8C5-ECC9F3942E4B}">
                    <a14:imgProps xmlns:a14="http://schemas.microsoft.com/office/drawing/2010/main">
                      <a14:imgLayer r:embed="rId4">
                        <a14:imgEffect>
                          <a14:brightnessContrast bright="20000" contrast="2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33333" t="33056" r="30417" b="20278"/>
              <a:stretch/>
            </p:blipFill>
            <p:spPr>
              <a:xfrm>
                <a:off x="5652824" y="1646447"/>
                <a:ext cx="1790700" cy="1728952"/>
              </a:xfrm>
              <a:prstGeom prst="rect">
                <a:avLst/>
              </a:prstGeom>
            </p:spPr>
          </p:pic>
          <p:pic>
            <p:nvPicPr>
              <p:cNvPr id="19" name="Bildobjekt 9"/>
              <p:cNvPicPr>
                <a:picLocks noChangeAspect="1"/>
              </p:cNvPicPr>
              <p:nvPr/>
            </p:nvPicPr>
            <p:blipFill rotWithShape="1">
              <a:blip r:embed="rId5" cstate="print">
                <a:extLst>
                  <a:ext uri="{BEBA8EAE-BF5A-486C-A8C5-ECC9F3942E4B}">
                    <a14:imgProps xmlns:a14="http://schemas.microsoft.com/office/drawing/2010/main">
                      <a14:imgLayer r:embed="rId6">
                        <a14:imgEffect>
                          <a14:brightnessContrast bright="20000" contrast="2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34583" t="40833" r="34945" b="23889"/>
              <a:stretch/>
            </p:blipFill>
            <p:spPr>
              <a:xfrm>
                <a:off x="3415469" y="1631073"/>
                <a:ext cx="2026638" cy="1759700"/>
              </a:xfrm>
              <a:prstGeom prst="rect">
                <a:avLst/>
              </a:prstGeom>
            </p:spPr>
          </p:pic>
          <p:pic>
            <p:nvPicPr>
              <p:cNvPr id="20" name="Bildobjekt 11"/>
              <p:cNvPicPr>
                <a:picLocks noChangeAspect="1"/>
              </p:cNvPicPr>
              <p:nvPr/>
            </p:nvPicPr>
            <p:blipFill rotWithShape="1">
              <a:blip r:embed="rId7" cstate="print">
                <a:extLst>
                  <a:ext uri="{BEBA8EAE-BF5A-486C-A8C5-ECC9F3942E4B}">
                    <a14:imgProps xmlns:a14="http://schemas.microsoft.com/office/drawing/2010/main">
                      <a14:imgLayer r:embed="rId8">
                        <a14:imgEffect>
                          <a14:brightnessContrast bright="20000" contrast="4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39451" t="30050" r="26716" b="28756"/>
              <a:stretch/>
            </p:blipFill>
            <p:spPr>
              <a:xfrm>
                <a:off x="2496161" y="4047783"/>
                <a:ext cx="1884435" cy="1720860"/>
              </a:xfrm>
              <a:prstGeom prst="rect">
                <a:avLst/>
              </a:prstGeom>
            </p:spPr>
          </p:pic>
          <p:pic>
            <p:nvPicPr>
              <p:cNvPr id="21" name="Bildobjekt 13"/>
              <p:cNvPicPr>
                <a:picLocks noChangeAspect="1"/>
              </p:cNvPicPr>
              <p:nvPr/>
            </p:nvPicPr>
            <p:blipFill rotWithShape="1">
              <a:blip r:embed="rId9" cstate="print">
                <a:extLst>
                  <a:ext uri="{BEBA8EAE-BF5A-486C-A8C5-ECC9F3942E4B}">
                    <a14:imgProps xmlns:a14="http://schemas.microsoft.com/office/drawing/2010/main">
                      <a14:imgLayer r:embed="rId10">
                        <a14:imgEffect>
                          <a14:brightnessContrast bright="20000" contrast="4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37314" t="36579" r="28955" b="22786"/>
              <a:stretch/>
            </p:blipFill>
            <p:spPr>
              <a:xfrm>
                <a:off x="4380596" y="4047291"/>
                <a:ext cx="1904653" cy="1720860"/>
              </a:xfrm>
              <a:prstGeom prst="rect">
                <a:avLst/>
              </a:prstGeom>
            </p:spPr>
          </p:pic>
          <p:pic>
            <p:nvPicPr>
              <p:cNvPr id="22" name="Bildobjekt 15"/>
              <p:cNvPicPr>
                <a:picLocks noChangeAspect="1"/>
              </p:cNvPicPr>
              <p:nvPr/>
            </p:nvPicPr>
            <p:blipFill rotWithShape="1">
              <a:blip r:embed="rId11" cstate="print">
                <a:extLst>
                  <a:ext uri="{BEBA8EAE-BF5A-486C-A8C5-ECC9F3942E4B}">
                    <a14:imgProps xmlns:a14="http://schemas.microsoft.com/office/drawing/2010/main">
                      <a14:imgLayer r:embed="rId12">
                        <a14:imgEffect>
                          <a14:brightnessContrast bright="20000" contrast="4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36084" t="30646" r="26418" b="24777"/>
              <a:stretch/>
            </p:blipFill>
            <p:spPr>
              <a:xfrm>
                <a:off x="6288888" y="4042300"/>
                <a:ext cx="1935696" cy="1725851"/>
              </a:xfrm>
              <a:prstGeom prst="rect">
                <a:avLst/>
              </a:prstGeom>
            </p:spPr>
          </p:pic>
          <p:pic>
            <p:nvPicPr>
              <p:cNvPr id="23" name="Bildobjekt 17"/>
              <p:cNvPicPr>
                <a:picLocks noChangeAspect="1"/>
              </p:cNvPicPr>
              <p:nvPr/>
            </p:nvPicPr>
            <p:blipFill rotWithShape="1">
              <a:blip r:embed="rId13" cstate="print">
                <a:extLst>
                  <a:ext uri="{BEBA8EAE-BF5A-486C-A8C5-ECC9F3942E4B}">
                    <a14:imgProps xmlns:a14="http://schemas.microsoft.com/office/drawing/2010/main">
                      <a14:imgLayer r:embed="rId14">
                        <a14:imgEffect>
                          <a14:brightnessContrast bright="20000" contrast="4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35662" t="36624" r="27406" b="17612"/>
              <a:stretch/>
            </p:blipFill>
            <p:spPr>
              <a:xfrm>
                <a:off x="658646" y="4047783"/>
                <a:ext cx="1851130" cy="1720368"/>
              </a:xfrm>
              <a:prstGeom prst="rect">
                <a:avLst/>
              </a:prstGeom>
            </p:spPr>
          </p:pic>
        </p:grpSp>
        <p:sp>
          <p:nvSpPr>
            <p:cNvPr id="16" name="textruta 18"/>
            <p:cNvSpPr txBox="1"/>
            <p:nvPr/>
          </p:nvSpPr>
          <p:spPr>
            <a:xfrm>
              <a:off x="1170165" y="5810967"/>
              <a:ext cx="828092" cy="58034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sv-SE" sz="1200" dirty="0" smtClean="0"/>
                <a:t>700°C</a:t>
              </a:r>
              <a:endParaRPr lang="en-GB" sz="1200" dirty="0"/>
            </a:p>
          </p:txBody>
        </p:sp>
      </p:grpSp>
      <p:pic>
        <p:nvPicPr>
          <p:cNvPr id="24" name="Picture 23" descr="Screen Shot 2014-02-26 at 1.23.33 PM.png"/>
          <p:cNvPicPr>
            <a:picLocks noChangeAspect="1"/>
          </p:cNvPicPr>
          <p:nvPr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85048" y="1916832"/>
            <a:ext cx="2228556" cy="1512168"/>
          </a:xfrm>
          <a:prstGeom prst="rect">
            <a:avLst/>
          </a:prstGeom>
        </p:spPr>
      </p:pic>
      <p:pic>
        <p:nvPicPr>
          <p:cNvPr id="25" name="Picture 24" descr="Screen Shot 2014-02-26 at 1.24.21 PM.png"/>
          <p:cNvPicPr>
            <a:picLocks noChangeAspect="1"/>
          </p:cNvPicPr>
          <p:nvPr/>
        </p:nvPicPr>
        <p:blipFill>
          <a:blip r:embed="rId1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17296" y="1898636"/>
            <a:ext cx="2259020" cy="1530364"/>
          </a:xfrm>
          <a:prstGeom prst="rect">
            <a:avLst/>
          </a:prstGeom>
        </p:spPr>
      </p:pic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00472" y="1600201"/>
            <a:ext cx="5256584" cy="4493095"/>
          </a:xfrm>
        </p:spPr>
        <p:txBody>
          <a:bodyPr>
            <a:normAutofit fontScale="92500" lnSpcReduction="20000"/>
          </a:bodyPr>
          <a:lstStyle/>
          <a:p>
            <a:r>
              <a:rPr lang="en-US" dirty="0" smtClean="0">
                <a:solidFill>
                  <a:srgbClr val="000000"/>
                </a:solidFill>
              </a:rPr>
              <a:t>Main </a:t>
            </a:r>
            <a:r>
              <a:rPr lang="en-US" dirty="0" err="1" smtClean="0">
                <a:solidFill>
                  <a:srgbClr val="000000"/>
                </a:solidFill>
              </a:rPr>
              <a:t>neutronics</a:t>
            </a:r>
            <a:r>
              <a:rPr lang="en-US" dirty="0" smtClean="0">
                <a:solidFill>
                  <a:srgbClr val="000000"/>
                </a:solidFill>
              </a:rPr>
              <a:t> effort is dedicated to moderator optimization</a:t>
            </a: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Also supporting assessments of other science applications, e.g. Chip </a:t>
            </a:r>
            <a:r>
              <a:rPr lang="en-US" dirty="0" err="1" smtClean="0">
                <a:solidFill>
                  <a:srgbClr val="000000"/>
                </a:solidFill>
              </a:rPr>
              <a:t>Ir</a:t>
            </a:r>
            <a:r>
              <a:rPr lang="en-US" dirty="0" smtClean="0">
                <a:solidFill>
                  <a:srgbClr val="000000"/>
                </a:solidFill>
              </a:rPr>
              <a:t>, fundamental physics, …</a:t>
            </a:r>
          </a:p>
          <a:p>
            <a:r>
              <a:rPr lang="en-US" dirty="0">
                <a:solidFill>
                  <a:srgbClr val="000000"/>
                </a:solidFill>
              </a:rPr>
              <a:t>Shielding calculations</a:t>
            </a:r>
          </a:p>
          <a:p>
            <a:pPr lvl="1"/>
            <a:r>
              <a:rPr lang="en-US" dirty="0">
                <a:solidFill>
                  <a:srgbClr val="000000"/>
                </a:solidFill>
              </a:rPr>
              <a:t>ESS Shielding Coordinator role</a:t>
            </a:r>
          </a:p>
          <a:p>
            <a:r>
              <a:rPr lang="en-US" dirty="0" smtClean="0">
                <a:solidFill>
                  <a:srgbClr val="000000"/>
                </a:solidFill>
              </a:rPr>
              <a:t>Radionuclide inventory estimates for waste storage and handling</a:t>
            </a:r>
          </a:p>
          <a:p>
            <a:r>
              <a:rPr lang="en-US" dirty="0" smtClean="0">
                <a:solidFill>
                  <a:srgbClr val="000000"/>
                </a:solidFill>
              </a:rPr>
              <a:t>Materials</a:t>
            </a: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Tungsten oxidation and fatigue</a:t>
            </a: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Materials property database to support design and </a:t>
            </a:r>
            <a:r>
              <a:rPr lang="en-US" smtClean="0">
                <a:solidFill>
                  <a:srgbClr val="000000"/>
                </a:solidFill>
              </a:rPr>
              <a:t>analysis efforts</a:t>
            </a:r>
            <a:endParaRPr lang="en-US" dirty="0" smtClean="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2388955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18</a:t>
            </a:fld>
            <a:endParaRPr lang="sv-SE"/>
          </a:p>
        </p:txBody>
      </p:sp>
      <p:sp>
        <p:nvSpPr>
          <p:cNvPr id="5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rgbClr val="000000"/>
                </a:solidFill>
              </a:rPr>
              <a:t>The </a:t>
            </a:r>
            <a:r>
              <a:rPr lang="en-US" dirty="0">
                <a:solidFill>
                  <a:srgbClr val="000000"/>
                </a:solidFill>
              </a:rPr>
              <a:t>answers </a:t>
            </a:r>
            <a:r>
              <a:rPr lang="en-US" dirty="0" smtClean="0">
                <a:solidFill>
                  <a:srgbClr val="000000"/>
                </a:solidFill>
              </a:rPr>
              <a:t>to a series of critical questions were used as </a:t>
            </a:r>
            <a:r>
              <a:rPr lang="en-US" dirty="0">
                <a:solidFill>
                  <a:srgbClr val="000000"/>
                </a:solidFill>
              </a:rPr>
              <a:t>the basis </a:t>
            </a:r>
            <a:r>
              <a:rPr lang="en-US" dirty="0" smtClean="0">
                <a:solidFill>
                  <a:srgbClr val="000000"/>
                </a:solidFill>
              </a:rPr>
              <a:t>for selecting EDDs. Questions included:</a:t>
            </a:r>
            <a:endParaRPr lang="en-US" dirty="0">
              <a:solidFill>
                <a:srgbClr val="000000"/>
              </a:solidFill>
            </a:endParaRP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What issue </a:t>
            </a:r>
            <a:r>
              <a:rPr lang="en-US" dirty="0">
                <a:solidFill>
                  <a:srgbClr val="000000"/>
                </a:solidFill>
              </a:rPr>
              <a:t>is addressed by </a:t>
            </a:r>
            <a:r>
              <a:rPr lang="en-US" dirty="0" smtClean="0">
                <a:solidFill>
                  <a:srgbClr val="000000"/>
                </a:solidFill>
              </a:rPr>
              <a:t>the proposed EDD activity?</a:t>
            </a:r>
            <a:endParaRPr lang="en-US" dirty="0">
              <a:solidFill>
                <a:srgbClr val="000000"/>
              </a:solidFill>
            </a:endParaRP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What effort </a:t>
            </a:r>
            <a:r>
              <a:rPr lang="en-US" dirty="0">
                <a:solidFill>
                  <a:srgbClr val="000000"/>
                </a:solidFill>
              </a:rPr>
              <a:t>(e.g., experiment, fabrication prototyping, computer simulation) is proposed to address </a:t>
            </a:r>
            <a:r>
              <a:rPr lang="en-US" dirty="0" smtClean="0">
                <a:solidFill>
                  <a:srgbClr val="000000"/>
                </a:solidFill>
              </a:rPr>
              <a:t>this </a:t>
            </a:r>
            <a:r>
              <a:rPr lang="en-US" dirty="0" smtClean="0">
                <a:solidFill>
                  <a:srgbClr val="000000"/>
                </a:solidFill>
              </a:rPr>
              <a:t>issue?</a:t>
            </a:r>
            <a:endParaRPr lang="en-US" dirty="0">
              <a:solidFill>
                <a:srgbClr val="000000"/>
              </a:solidFill>
            </a:endParaRP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When are </a:t>
            </a:r>
            <a:r>
              <a:rPr lang="en-US" dirty="0">
                <a:solidFill>
                  <a:srgbClr val="000000"/>
                </a:solidFill>
              </a:rPr>
              <a:t>results </a:t>
            </a:r>
            <a:r>
              <a:rPr lang="en-US" dirty="0" smtClean="0">
                <a:solidFill>
                  <a:srgbClr val="000000"/>
                </a:solidFill>
              </a:rPr>
              <a:t>needed?</a:t>
            </a: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What </a:t>
            </a:r>
            <a:r>
              <a:rPr lang="en-US" dirty="0">
                <a:solidFill>
                  <a:srgbClr val="000000"/>
                </a:solidFill>
              </a:rPr>
              <a:t>is the consequence of a delay in obtaining the </a:t>
            </a:r>
            <a:r>
              <a:rPr lang="en-US" dirty="0" smtClean="0">
                <a:solidFill>
                  <a:srgbClr val="000000"/>
                </a:solidFill>
              </a:rPr>
              <a:t>results?</a:t>
            </a: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What </a:t>
            </a:r>
            <a:r>
              <a:rPr lang="en-US" dirty="0">
                <a:solidFill>
                  <a:srgbClr val="000000"/>
                </a:solidFill>
              </a:rPr>
              <a:t>is the consequence of not conducting this </a:t>
            </a:r>
            <a:r>
              <a:rPr lang="en-US" dirty="0" smtClean="0">
                <a:solidFill>
                  <a:srgbClr val="000000"/>
                </a:solidFill>
              </a:rPr>
              <a:t>activity</a:t>
            </a:r>
            <a:r>
              <a:rPr lang="en-US" dirty="0">
                <a:solidFill>
                  <a:srgbClr val="000000"/>
                </a:solidFill>
              </a:rPr>
              <a:t>?</a:t>
            </a:r>
          </a:p>
        </p:txBody>
      </p:sp>
      <p:sp>
        <p:nvSpPr>
          <p:cNvPr id="8" name="Title 1"/>
          <p:cNvSpPr>
            <a:spLocks noGrp="1"/>
          </p:cNvSpPr>
          <p:nvPr>
            <p:ph type="title"/>
          </p:nvPr>
        </p:nvSpPr>
        <p:spPr>
          <a:xfrm>
            <a:off x="495300" y="116632"/>
            <a:ext cx="7734064" cy="11430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Engineering Development and Demonstration (EDD</a:t>
            </a:r>
            <a:r>
              <a:rPr lang="en-US" dirty="0"/>
              <a:t>)</a:t>
            </a:r>
            <a:r>
              <a:rPr lang="en-US" dirty="0" smtClean="0"/>
              <a:t> Activities Focus on Key Technical Issues and Risks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29174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188640"/>
            <a:ext cx="7049988" cy="1143000"/>
          </a:xfrm>
        </p:spPr>
        <p:txBody>
          <a:bodyPr>
            <a:normAutofit/>
          </a:bodyPr>
          <a:lstStyle/>
          <a:p>
            <a:r>
              <a:rPr lang="en-US" dirty="0" smtClean="0"/>
              <a:t>Key Technical Issues and Planned EDDs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 dirty="0" smtClean="0">
                <a:solidFill>
                  <a:srgbClr val="000000"/>
                </a:solidFill>
              </a:rPr>
              <a:t>Target </a:t>
            </a:r>
            <a:r>
              <a:rPr lang="en-US" dirty="0">
                <a:solidFill>
                  <a:srgbClr val="000000"/>
                </a:solidFill>
              </a:rPr>
              <a:t>He cooling flow system </a:t>
            </a:r>
            <a:r>
              <a:rPr lang="en-US" dirty="0" smtClean="0">
                <a:solidFill>
                  <a:srgbClr val="000000"/>
                </a:solidFill>
              </a:rPr>
              <a:t>uncertainties and integrity of tungsten plates</a:t>
            </a:r>
          </a:p>
          <a:p>
            <a:pPr lvl="1"/>
            <a:r>
              <a:rPr lang="en-US" dirty="0">
                <a:solidFill>
                  <a:srgbClr val="000000"/>
                </a:solidFill>
              </a:rPr>
              <a:t>Target </a:t>
            </a:r>
            <a:r>
              <a:rPr lang="en-US" dirty="0" smtClean="0">
                <a:solidFill>
                  <a:srgbClr val="000000"/>
                </a:solidFill>
              </a:rPr>
              <a:t>rotary seal prototyping and testing</a:t>
            </a: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Helium purification </a:t>
            </a: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Target system gas flow erosion </a:t>
            </a:r>
            <a:endParaRPr lang="en-US" dirty="0">
              <a:solidFill>
                <a:srgbClr val="000000"/>
              </a:solidFill>
            </a:endParaRP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Tungsten fatigue studies </a:t>
            </a:r>
            <a:endParaRPr lang="en-US" dirty="0">
              <a:solidFill>
                <a:srgbClr val="000000"/>
              </a:solidFill>
            </a:endParaRPr>
          </a:p>
          <a:p>
            <a:r>
              <a:rPr lang="en-US" dirty="0" smtClean="0">
                <a:solidFill>
                  <a:srgbClr val="000000"/>
                </a:solidFill>
              </a:rPr>
              <a:t>Moderator performance uncertainties</a:t>
            </a: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Moderator </a:t>
            </a:r>
            <a:r>
              <a:rPr lang="en-US" dirty="0" err="1" smtClean="0">
                <a:solidFill>
                  <a:srgbClr val="000000"/>
                </a:solidFill>
              </a:rPr>
              <a:t>neutronics</a:t>
            </a:r>
            <a:r>
              <a:rPr lang="en-US" dirty="0" smtClean="0">
                <a:solidFill>
                  <a:srgbClr val="000000"/>
                </a:solidFill>
              </a:rPr>
              <a:t> benchmark (assumes flat moderator selected)</a:t>
            </a:r>
            <a:endParaRPr lang="en-US" dirty="0">
              <a:solidFill>
                <a:srgbClr val="000000"/>
              </a:solidFill>
            </a:endParaRPr>
          </a:p>
          <a:p>
            <a:pPr lvl="1"/>
            <a:r>
              <a:rPr lang="en-US" dirty="0">
                <a:solidFill>
                  <a:srgbClr val="000000"/>
                </a:solidFill>
              </a:rPr>
              <a:t>Ortho </a:t>
            </a:r>
            <a:r>
              <a:rPr lang="en-US" dirty="0" smtClean="0">
                <a:solidFill>
                  <a:srgbClr val="000000"/>
                </a:solidFill>
              </a:rPr>
              <a:t>hydrogen fraction </a:t>
            </a:r>
            <a:r>
              <a:rPr lang="en-US" dirty="0">
                <a:solidFill>
                  <a:srgbClr val="000000"/>
                </a:solidFill>
              </a:rPr>
              <a:t>in m</a:t>
            </a:r>
            <a:r>
              <a:rPr lang="en-US" dirty="0" smtClean="0">
                <a:solidFill>
                  <a:srgbClr val="000000"/>
                </a:solidFill>
              </a:rPr>
              <a:t>oderator</a:t>
            </a:r>
            <a:endParaRPr lang="en-US" dirty="0">
              <a:solidFill>
                <a:srgbClr val="000000"/>
              </a:solidFill>
            </a:endParaRPr>
          </a:p>
          <a:p>
            <a:r>
              <a:rPr lang="en-US" dirty="0" smtClean="0">
                <a:solidFill>
                  <a:srgbClr val="000000"/>
                </a:solidFill>
              </a:rPr>
              <a:t>Compatibility of equipment with remote handling, tool and procedure development, and training</a:t>
            </a: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Mockup activities to develop and test </a:t>
            </a:r>
            <a:r>
              <a:rPr lang="en-US" dirty="0">
                <a:solidFill>
                  <a:srgbClr val="000000"/>
                </a:solidFill>
              </a:rPr>
              <a:t>r</a:t>
            </a:r>
            <a:r>
              <a:rPr lang="en-US" dirty="0" smtClean="0">
                <a:solidFill>
                  <a:srgbClr val="000000"/>
                </a:solidFill>
              </a:rPr>
              <a:t>emote handling </a:t>
            </a:r>
            <a:r>
              <a:rPr lang="en-US" dirty="0">
                <a:solidFill>
                  <a:srgbClr val="000000"/>
                </a:solidFill>
              </a:rPr>
              <a:t>p</a:t>
            </a:r>
            <a:r>
              <a:rPr lang="en-US" dirty="0" smtClean="0">
                <a:solidFill>
                  <a:srgbClr val="000000"/>
                </a:solidFill>
              </a:rPr>
              <a:t>rocedures</a:t>
            </a:r>
            <a:endParaRPr lang="en-US" dirty="0">
              <a:solidFill>
                <a:srgbClr val="000000"/>
              </a:solidFill>
            </a:endParaRPr>
          </a:p>
          <a:p>
            <a:endParaRPr lang="en-US" dirty="0">
              <a:solidFill>
                <a:srgbClr val="0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19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15555026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Closing Remarks: Major Activities and Goals for 2014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95300" y="1600201"/>
            <a:ext cx="8915400" cy="4709119"/>
          </a:xfrm>
        </p:spPr>
        <p:txBody>
          <a:bodyPr>
            <a:normAutofit fontScale="85000" lnSpcReduction="20000"/>
          </a:bodyPr>
          <a:lstStyle/>
          <a:p>
            <a:r>
              <a:rPr lang="en-US" dirty="0" smtClean="0">
                <a:solidFill>
                  <a:srgbClr val="000000"/>
                </a:solidFill>
              </a:rPr>
              <a:t>Hiring, hiring, hiring</a:t>
            </a:r>
          </a:p>
          <a:p>
            <a:r>
              <a:rPr lang="en-US" dirty="0" smtClean="0">
                <a:solidFill>
                  <a:srgbClr val="000000"/>
                </a:solidFill>
              </a:rPr>
              <a:t>Working with Science Directorate to select moderator configuration </a:t>
            </a:r>
          </a:p>
          <a:p>
            <a:r>
              <a:rPr lang="en-US" dirty="0" smtClean="0">
                <a:solidFill>
                  <a:srgbClr val="000000"/>
                </a:solidFill>
              </a:rPr>
              <a:t>Finalizing detailed requirements and key design features (He pressure in target loop, MR plug extraction scheme, monolith diameter, neutron beam extraction, …)</a:t>
            </a:r>
          </a:p>
          <a:p>
            <a:r>
              <a:rPr lang="en-US" dirty="0">
                <a:solidFill>
                  <a:srgbClr val="000000"/>
                </a:solidFill>
              </a:rPr>
              <a:t>C</a:t>
            </a:r>
            <a:r>
              <a:rPr lang="en-US" dirty="0" smtClean="0">
                <a:solidFill>
                  <a:srgbClr val="000000"/>
                </a:solidFill>
              </a:rPr>
              <a:t>onduct Preliminary Design Reviews for critical components and subsystems</a:t>
            </a: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Target wheel and drive systems</a:t>
            </a: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Target helium cooling system</a:t>
            </a: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Moderator and Reflector plug</a:t>
            </a: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Neutron beam extraction system</a:t>
            </a:r>
          </a:p>
          <a:p>
            <a:pPr lvl="1"/>
            <a:r>
              <a:rPr lang="en-US" dirty="0" smtClean="0">
                <a:solidFill>
                  <a:srgbClr val="000000"/>
                </a:solidFill>
              </a:rPr>
              <a:t>Target monolith shielding</a:t>
            </a:r>
          </a:p>
          <a:p>
            <a:r>
              <a:rPr lang="en-US" dirty="0" smtClean="0">
                <a:solidFill>
                  <a:srgbClr val="000000"/>
                </a:solidFill>
              </a:rPr>
              <a:t>Establish agreements with in-kind partners</a:t>
            </a:r>
          </a:p>
          <a:p>
            <a:endParaRPr lang="en-US" dirty="0">
              <a:solidFill>
                <a:srgbClr val="0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pPr/>
              <a:t>20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10697515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ESS Core Powerpoint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Override1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  <a:fontScheme name="Office">
    <a:majorFont>
      <a:latin typeface="Calibri"/>
      <a:ea typeface=""/>
      <a:cs typeface=""/>
      <a:font script="Jpan" typeface="ＭＳ Ｐゴシック"/>
      <a:font script="Hang" typeface="맑은 고딕"/>
      <a:font script="Hans" typeface="宋体"/>
      <a:font script="Hant" typeface="新細明體"/>
      <a:font script="Arab" typeface="Times New Roman"/>
      <a:font script="Hebr" typeface="Times New Roman"/>
      <a:font script="Thai" typeface="Angsana New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/>
      <a:ea typeface=""/>
      <a:cs typeface=""/>
      <a:font script="Jpan" typeface="ＭＳ Ｐゴシック"/>
      <a:font script="Hang" typeface="맑은 고딕"/>
      <a:font script="Hans" typeface="宋体"/>
      <a:font script="Hant" typeface="新細明體"/>
      <a:font script="Arab" typeface="Arial"/>
      <a:font script="Hebr" typeface="Arial"/>
      <a:font script="Thai" typeface="Cordia New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>ESS Core Powerpoint.pptx</Template>
  <TotalTime>7362</TotalTime>
  <Words>1579</Words>
  <Application>Microsoft Macintosh PowerPoint</Application>
  <PresentationFormat>A4 Paper (210x297 mm)</PresentationFormat>
  <Paragraphs>291</Paragraphs>
  <Slides>20</Slides>
  <Notes>1</Notes>
  <HiddenSlides>0</HiddenSlides>
  <MMClips>0</MMClips>
  <ScaleCrop>false</ScaleCrop>
  <HeadingPairs>
    <vt:vector size="6" baseType="variant"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20</vt:i4>
      </vt:variant>
    </vt:vector>
  </HeadingPairs>
  <TitlesOfParts>
    <vt:vector size="22" baseType="lpstr">
      <vt:lpstr>ESS Core Powerpoint</vt:lpstr>
      <vt:lpstr>Worksheet</vt:lpstr>
      <vt:lpstr>PowerPoint Presentation</vt:lpstr>
      <vt:lpstr>Outline</vt:lpstr>
      <vt:lpstr>Target Division Org Chart</vt:lpstr>
      <vt:lpstr>Personnel actions since TAC8</vt:lpstr>
      <vt:lpstr>Staffing Required for On-Time Execution of Target Station</vt:lpstr>
      <vt:lpstr>Substantial In-Kind Partnerships Required for Project Success</vt:lpstr>
      <vt:lpstr>WP2 Target Systems – Status and Plans </vt:lpstr>
      <vt:lpstr>WP2 - Progress on water-cooled backup closeout study</vt:lpstr>
      <vt:lpstr>WP3 Moderator and Reflector Systems</vt:lpstr>
      <vt:lpstr>Optimization studies identified a potential opportunity for significant increase in neutron brightness</vt:lpstr>
      <vt:lpstr>Working Closely with the Science Directorate on Moderator Concept Selection</vt:lpstr>
      <vt:lpstr>Status of Moderator Selection Process</vt:lpstr>
      <vt:lpstr>WP4 Monolith Systems -  Status and Plans</vt:lpstr>
      <vt:lpstr>WP5 - Fluid Systems Status</vt:lpstr>
      <vt:lpstr>WP6 Remote Handling Systems – Status and Plans</vt:lpstr>
      <vt:lpstr>WP7 – Target Controls Status</vt:lpstr>
      <vt:lpstr>WP8 Physics – Status and Plans</vt:lpstr>
      <vt:lpstr>Engineering Development and Demonstration (EDD) Activities Focus on Key Technical Issues and Risks</vt:lpstr>
      <vt:lpstr>Key Technical Issues and Planned EDDs</vt:lpstr>
      <vt:lpstr>Closing Remarks: Major Activities and Goals for 2014</vt:lpstr>
    </vt:vector>
  </TitlesOfParts>
  <Company>ESS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Heléne Björkman</dc:creator>
  <cp:lastModifiedBy>ESS User</cp:lastModifiedBy>
  <cp:revision>197</cp:revision>
  <cp:lastPrinted>2014-03-24T16:07:10Z</cp:lastPrinted>
  <dcterms:created xsi:type="dcterms:W3CDTF">2013-10-29T16:05:10Z</dcterms:created>
  <dcterms:modified xsi:type="dcterms:W3CDTF">2014-04-01T19:01:18Z</dcterms:modified>
</cp:coreProperties>
</file>