
<file path=[Content_Types].xml><?xml version="1.0" encoding="utf-8"?>
<Types xmlns="http://schemas.openxmlformats.org/package/2006/content-types">
  <Default Extension="xml" ContentType="application/xml"/>
  <Default Extension="jpeg" ContentType="image/jpeg"/>
  <Default Extension="tiff" ContentType="image/tiff"/>
  <Default Extension="emf" ContentType="image/x-emf"/>
  <Default Extension="rels" ContentType="application/vnd.openxmlformats-package.relationships+xml"/>
  <Default Extension="wdp" ContentType="image/vnd.ms-photo"/>
  <Default Extension="bin" ContentType="application/vnd.openxmlformats-officedocument.presentationml.printerSettings"/>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48" r:id="rId1"/>
  </p:sldMasterIdLst>
  <p:notesMasterIdLst>
    <p:notesMasterId r:id="rId20"/>
  </p:notesMasterIdLst>
  <p:sldIdLst>
    <p:sldId id="256" r:id="rId2"/>
    <p:sldId id="264" r:id="rId3"/>
    <p:sldId id="265" r:id="rId4"/>
    <p:sldId id="287" r:id="rId5"/>
    <p:sldId id="291" r:id="rId6"/>
    <p:sldId id="290" r:id="rId7"/>
    <p:sldId id="268" r:id="rId8"/>
    <p:sldId id="267" r:id="rId9"/>
    <p:sldId id="270" r:id="rId10"/>
    <p:sldId id="289" r:id="rId11"/>
    <p:sldId id="280" r:id="rId12"/>
    <p:sldId id="281" r:id="rId13"/>
    <p:sldId id="271" r:id="rId14"/>
    <p:sldId id="266" r:id="rId15"/>
    <p:sldId id="297" r:id="rId16"/>
    <p:sldId id="269" r:id="rId17"/>
    <p:sldId id="295" r:id="rId18"/>
    <p:sldId id="294" r:id="rId19"/>
  </p:sldIdLst>
  <p:sldSz cx="9144000" cy="6858000" type="screen4x3"/>
  <p:notesSz cx="6858000" cy="9144000"/>
  <p:defaultText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C1CCD9"/>
    <a:srgbClr val="C1D0EF"/>
    <a:srgbClr val="AFBDD9"/>
    <a:srgbClr val="57AF78"/>
    <a:srgbClr val="2E9BE3"/>
    <a:srgbClr val="0094CA"/>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a:tblStyle styleId="{5940675A-B579-460E-94D1-54222C63F5DA}" styleName="No Style, Table Grid">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 styleId="{3C2FFA5D-87B4-456A-9821-1D502468CF0F}" styleName="Themed Style 1 - Accent 1">
    <a:tblBg>
      <a:fillRef idx="2">
        <a:schemeClr val="accent1"/>
      </a:fillRef>
      <a:effectRef idx="1">
        <a:schemeClr val="accent1"/>
      </a:effectRef>
    </a:tblBg>
    <a:wholeTbl>
      <a:tcTxStyle>
        <a:fontRef idx="minor">
          <a:scrgbClr r="0" g="0" b="0"/>
        </a:fontRef>
        <a:schemeClr val="dk1"/>
      </a:tcTxStyle>
      <a:tcStyle>
        <a:tcBdr>
          <a:left>
            <a:lnRef idx="1">
              <a:schemeClr val="accent1"/>
            </a:lnRef>
          </a:left>
          <a:right>
            <a:lnRef idx="1">
              <a:schemeClr val="accent1"/>
            </a:lnRef>
          </a:right>
          <a:top>
            <a:lnRef idx="1">
              <a:schemeClr val="accent1"/>
            </a:lnRef>
          </a:top>
          <a:bottom>
            <a:lnRef idx="1">
              <a:schemeClr val="accent1"/>
            </a:lnRef>
          </a:bottom>
          <a:insideH>
            <a:lnRef idx="1">
              <a:schemeClr val="accent1"/>
            </a:lnRef>
          </a:insideH>
          <a:insideV>
            <a:lnRef idx="1">
              <a:schemeClr val="accent1"/>
            </a:lnRef>
          </a:insideV>
        </a:tcBdr>
        <a:fill>
          <a:noFill/>
        </a:fill>
      </a:tcStyle>
    </a:wholeTbl>
    <a:band1H>
      <a:tcStyle>
        <a:tcBdr/>
        <a:fill>
          <a:solidFill>
            <a:schemeClr val="accent1">
              <a:alpha val="40000"/>
            </a:schemeClr>
          </a:solidFill>
        </a:fill>
      </a:tcStyle>
    </a:band1H>
    <a:band2H>
      <a:tcStyle>
        <a:tcBdr/>
      </a:tcStyle>
    </a:band2H>
    <a:band1V>
      <a:tcStyle>
        <a:tcBdr>
          <a:top>
            <a:lnRef idx="1">
              <a:schemeClr val="accent1"/>
            </a:lnRef>
          </a:top>
          <a:bottom>
            <a:lnRef idx="1">
              <a:schemeClr val="accent1"/>
            </a:lnRef>
          </a:bottom>
        </a:tcBdr>
        <a:fill>
          <a:solidFill>
            <a:schemeClr val="accent1">
              <a:alpha val="40000"/>
            </a:schemeClr>
          </a:solidFill>
        </a:fill>
      </a:tcStyle>
    </a:band1V>
    <a:band2V>
      <a:tcStyle>
        <a:tcBdr/>
      </a:tcStyle>
    </a:band2V>
    <a:lastCol>
      <a:tcTxStyle b="on"/>
      <a:tcStyle>
        <a:tcBdr>
          <a:left>
            <a:lnRef idx="2">
              <a:schemeClr val="accent1"/>
            </a:lnRef>
          </a:left>
          <a:right>
            <a:lnRef idx="1">
              <a:schemeClr val="accent1"/>
            </a:lnRef>
          </a:right>
          <a:top>
            <a:lnRef idx="1">
              <a:schemeClr val="accent1"/>
            </a:lnRef>
          </a:top>
          <a:bottom>
            <a:lnRef idx="1">
              <a:schemeClr val="accent1"/>
            </a:lnRef>
          </a:bottom>
          <a:insideH>
            <a:lnRef idx="1">
              <a:schemeClr val="accent1"/>
            </a:lnRef>
          </a:insideH>
          <a:insideV>
            <a:ln>
              <a:noFill/>
            </a:ln>
          </a:insideV>
        </a:tcBdr>
      </a:tcStyle>
    </a:lastCol>
    <a:firstCol>
      <a:tcTxStyle b="on"/>
      <a:tcStyle>
        <a:tcBdr>
          <a:left>
            <a:lnRef idx="1">
              <a:schemeClr val="accent1"/>
            </a:lnRef>
          </a:left>
          <a:right>
            <a:lnRef idx="2">
              <a:schemeClr val="accent1"/>
            </a:lnRef>
          </a:right>
          <a:top>
            <a:lnRef idx="1">
              <a:schemeClr val="accent1"/>
            </a:lnRef>
          </a:top>
          <a:bottom>
            <a:lnRef idx="1">
              <a:schemeClr val="accent1"/>
            </a:lnRef>
          </a:bottom>
          <a:insideH>
            <a:lnRef idx="1">
              <a:schemeClr val="accent1"/>
            </a:lnRef>
          </a:insideH>
          <a:insideV>
            <a:ln>
              <a:noFill/>
            </a:ln>
          </a:insideV>
        </a:tcBdr>
      </a:tcStyle>
    </a:firstCol>
    <a:lastRow>
      <a:tcTxStyle b="on"/>
      <a:tcStyle>
        <a:tcBdr>
          <a:left>
            <a:lnRef idx="1">
              <a:schemeClr val="accent1"/>
            </a:lnRef>
          </a:left>
          <a:right>
            <a:lnRef idx="1">
              <a:schemeClr val="accent1"/>
            </a:lnRef>
          </a:right>
          <a:top>
            <a:lnRef idx="2">
              <a:schemeClr val="accent1"/>
            </a:lnRef>
          </a:top>
          <a:bottom>
            <a:lnRef idx="2">
              <a:schemeClr val="accent1"/>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1"/>
            </a:lnRef>
          </a:left>
          <a:right>
            <a:lnRef idx="1">
              <a:schemeClr val="accent1"/>
            </a:lnRef>
          </a:right>
          <a:top>
            <a:lnRef idx="1">
              <a:schemeClr val="accent1"/>
            </a:lnRef>
          </a:top>
          <a:bottom>
            <a:lnRef idx="2">
              <a:schemeClr val="lt1"/>
            </a:lnRef>
          </a:bottom>
          <a:insideH>
            <a:ln>
              <a:noFill/>
            </a:ln>
          </a:insideH>
          <a:insideV>
            <a:ln>
              <a:noFill/>
            </a:ln>
          </a:insideV>
        </a:tcBdr>
        <a:fill>
          <a:solidFill>
            <a:schemeClr val="accent1"/>
          </a:solidFill>
        </a:fill>
      </a:tcStyle>
    </a:firstRow>
  </a:tblStyle>
  <a:tblStyle styleId="{284E427A-3D55-4303-BF80-6455036E1DE7}" styleName="Themed Style 1 - Accent 2">
    <a:tblBg>
      <a:fillRef idx="2">
        <a:schemeClr val="accent2"/>
      </a:fillRef>
      <a:effectRef idx="1">
        <a:schemeClr val="accent2"/>
      </a:effectRef>
    </a:tblBg>
    <a:wholeTbl>
      <a:tcTxStyle>
        <a:fontRef idx="minor">
          <a:scrgbClr r="0" g="0" b="0"/>
        </a:fontRef>
        <a:schemeClr val="dk1"/>
      </a:tcTxStyle>
      <a:tcStyle>
        <a:tcBdr>
          <a:left>
            <a:lnRef idx="1">
              <a:schemeClr val="accent2"/>
            </a:lnRef>
          </a:left>
          <a:right>
            <a:lnRef idx="1">
              <a:schemeClr val="accent2"/>
            </a:lnRef>
          </a:right>
          <a:top>
            <a:lnRef idx="1">
              <a:schemeClr val="accent2"/>
            </a:lnRef>
          </a:top>
          <a:bottom>
            <a:lnRef idx="1">
              <a:schemeClr val="accent2"/>
            </a:lnRef>
          </a:bottom>
          <a:insideH>
            <a:lnRef idx="1">
              <a:schemeClr val="accent2"/>
            </a:lnRef>
          </a:insideH>
          <a:insideV>
            <a:lnRef idx="1">
              <a:schemeClr val="accent2"/>
            </a:lnRef>
          </a:insideV>
        </a:tcBdr>
        <a:fill>
          <a:noFill/>
        </a:fill>
      </a:tcStyle>
    </a:wholeTbl>
    <a:band1H>
      <a:tcStyle>
        <a:tcBdr/>
        <a:fill>
          <a:solidFill>
            <a:schemeClr val="accent2">
              <a:alpha val="40000"/>
            </a:schemeClr>
          </a:solidFill>
        </a:fill>
      </a:tcStyle>
    </a:band1H>
    <a:band2H>
      <a:tcStyle>
        <a:tcBdr/>
      </a:tcStyle>
    </a:band2H>
    <a:band1V>
      <a:tcStyle>
        <a:tcBdr>
          <a:top>
            <a:lnRef idx="1">
              <a:schemeClr val="accent2"/>
            </a:lnRef>
          </a:top>
          <a:bottom>
            <a:lnRef idx="1">
              <a:schemeClr val="accent2"/>
            </a:lnRef>
          </a:bottom>
        </a:tcBdr>
        <a:fill>
          <a:solidFill>
            <a:schemeClr val="accent2">
              <a:alpha val="40000"/>
            </a:schemeClr>
          </a:solidFill>
        </a:fill>
      </a:tcStyle>
    </a:band1V>
    <a:band2V>
      <a:tcStyle>
        <a:tcBdr/>
      </a:tcStyle>
    </a:band2V>
    <a:lastCol>
      <a:tcTxStyle b="on"/>
      <a:tcStyle>
        <a:tcBdr>
          <a:left>
            <a:lnRef idx="2">
              <a:schemeClr val="accent2"/>
            </a:lnRef>
          </a:left>
          <a:right>
            <a:lnRef idx="1">
              <a:schemeClr val="accent2"/>
            </a:lnRef>
          </a:right>
          <a:top>
            <a:lnRef idx="1">
              <a:schemeClr val="accent2"/>
            </a:lnRef>
          </a:top>
          <a:bottom>
            <a:lnRef idx="1">
              <a:schemeClr val="accent2"/>
            </a:lnRef>
          </a:bottom>
          <a:insideH>
            <a:lnRef idx="1">
              <a:schemeClr val="accent2"/>
            </a:lnRef>
          </a:insideH>
          <a:insideV>
            <a:ln>
              <a:noFill/>
            </a:ln>
          </a:insideV>
        </a:tcBdr>
      </a:tcStyle>
    </a:lastCol>
    <a:firstCol>
      <a:tcTxStyle b="on"/>
      <a:tcStyle>
        <a:tcBdr>
          <a:left>
            <a:lnRef idx="1">
              <a:schemeClr val="accent2"/>
            </a:lnRef>
          </a:left>
          <a:right>
            <a:lnRef idx="2">
              <a:schemeClr val="accent2"/>
            </a:lnRef>
          </a:right>
          <a:top>
            <a:lnRef idx="1">
              <a:schemeClr val="accent2"/>
            </a:lnRef>
          </a:top>
          <a:bottom>
            <a:lnRef idx="1">
              <a:schemeClr val="accent2"/>
            </a:lnRef>
          </a:bottom>
          <a:insideH>
            <a:lnRef idx="1">
              <a:schemeClr val="accent2"/>
            </a:lnRef>
          </a:insideH>
          <a:insideV>
            <a:ln>
              <a:noFill/>
            </a:ln>
          </a:insideV>
        </a:tcBdr>
      </a:tcStyle>
    </a:firstCol>
    <a:lastRow>
      <a:tcTxStyle b="on"/>
      <a:tcStyle>
        <a:tcBdr>
          <a:left>
            <a:lnRef idx="1">
              <a:schemeClr val="accent2"/>
            </a:lnRef>
          </a:left>
          <a:right>
            <a:lnRef idx="1">
              <a:schemeClr val="accent2"/>
            </a:lnRef>
          </a:right>
          <a:top>
            <a:lnRef idx="2">
              <a:schemeClr val="accent2"/>
            </a:lnRef>
          </a:top>
          <a:bottom>
            <a:lnRef idx="2">
              <a:schemeClr val="accent2"/>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2"/>
            </a:lnRef>
          </a:left>
          <a:right>
            <a:lnRef idx="1">
              <a:schemeClr val="accent2"/>
            </a:lnRef>
          </a:right>
          <a:top>
            <a:lnRef idx="1">
              <a:schemeClr val="accent2"/>
            </a:lnRef>
          </a:top>
          <a:bottom>
            <a:lnRef idx="2">
              <a:schemeClr val="lt1"/>
            </a:lnRef>
          </a:bottom>
          <a:insideH>
            <a:ln>
              <a:noFill/>
            </a:ln>
          </a:insideH>
          <a:insideV>
            <a:ln>
              <a:noFill/>
            </a:ln>
          </a:insideV>
        </a:tcBdr>
        <a:fill>
          <a:solidFill>
            <a:schemeClr val="accent2"/>
          </a:solidFill>
        </a:fill>
      </a:tcStyle>
    </a:firstRow>
  </a:tblStyle>
  <a:tblStyle styleId="{69C7853C-536D-4A76-A0AE-DD22124D55A5}" styleName="Themed Style 1 - Accent 3">
    <a:tblBg>
      <a:fillRef idx="2">
        <a:schemeClr val="accent3"/>
      </a:fillRef>
      <a:effectRef idx="1">
        <a:schemeClr val="accent3"/>
      </a:effectRef>
    </a:tblBg>
    <a:wholeTbl>
      <a:tcTxStyle>
        <a:fontRef idx="minor">
          <a:scrgbClr r="0" g="0" b="0"/>
        </a:fontRef>
        <a:schemeClr val="dk1"/>
      </a:tcTxStyle>
      <a:tcStyle>
        <a:tcBdr>
          <a:left>
            <a:lnRef idx="1">
              <a:schemeClr val="accent3"/>
            </a:lnRef>
          </a:left>
          <a:right>
            <a:lnRef idx="1">
              <a:schemeClr val="accent3"/>
            </a:lnRef>
          </a:right>
          <a:top>
            <a:lnRef idx="1">
              <a:schemeClr val="accent3"/>
            </a:lnRef>
          </a:top>
          <a:bottom>
            <a:lnRef idx="1">
              <a:schemeClr val="accent3"/>
            </a:lnRef>
          </a:bottom>
          <a:insideH>
            <a:lnRef idx="1">
              <a:schemeClr val="accent3"/>
            </a:lnRef>
          </a:insideH>
          <a:insideV>
            <a:lnRef idx="1">
              <a:schemeClr val="accent3"/>
            </a:lnRef>
          </a:insideV>
        </a:tcBdr>
        <a:fill>
          <a:noFill/>
        </a:fill>
      </a:tcStyle>
    </a:wholeTbl>
    <a:band1H>
      <a:tcStyle>
        <a:tcBdr/>
        <a:fill>
          <a:solidFill>
            <a:schemeClr val="accent3">
              <a:alpha val="40000"/>
            </a:schemeClr>
          </a:solidFill>
        </a:fill>
      </a:tcStyle>
    </a:band1H>
    <a:band2H>
      <a:tcStyle>
        <a:tcBdr/>
      </a:tcStyle>
    </a:band2H>
    <a:band1V>
      <a:tcStyle>
        <a:tcBdr>
          <a:top>
            <a:lnRef idx="1">
              <a:schemeClr val="accent3"/>
            </a:lnRef>
          </a:top>
          <a:bottom>
            <a:lnRef idx="1">
              <a:schemeClr val="accent3"/>
            </a:lnRef>
          </a:bottom>
        </a:tcBdr>
        <a:fill>
          <a:solidFill>
            <a:schemeClr val="accent3">
              <a:alpha val="40000"/>
            </a:schemeClr>
          </a:solidFill>
        </a:fill>
      </a:tcStyle>
    </a:band1V>
    <a:band2V>
      <a:tcStyle>
        <a:tcBdr/>
      </a:tcStyle>
    </a:band2V>
    <a:lastCol>
      <a:tcTxStyle b="on"/>
      <a:tcStyle>
        <a:tcBdr>
          <a:left>
            <a:lnRef idx="2">
              <a:schemeClr val="accent3"/>
            </a:lnRef>
          </a:left>
          <a:right>
            <a:lnRef idx="1">
              <a:schemeClr val="accent3"/>
            </a:lnRef>
          </a:right>
          <a:top>
            <a:lnRef idx="1">
              <a:schemeClr val="accent3"/>
            </a:lnRef>
          </a:top>
          <a:bottom>
            <a:lnRef idx="1">
              <a:schemeClr val="accent3"/>
            </a:lnRef>
          </a:bottom>
          <a:insideH>
            <a:lnRef idx="1">
              <a:schemeClr val="accent3"/>
            </a:lnRef>
          </a:insideH>
          <a:insideV>
            <a:ln>
              <a:noFill/>
            </a:ln>
          </a:insideV>
        </a:tcBdr>
      </a:tcStyle>
    </a:lastCol>
    <a:firstCol>
      <a:tcTxStyle b="on"/>
      <a:tcStyle>
        <a:tcBdr>
          <a:left>
            <a:lnRef idx="1">
              <a:schemeClr val="accent3"/>
            </a:lnRef>
          </a:left>
          <a:right>
            <a:lnRef idx="2">
              <a:schemeClr val="accent3"/>
            </a:lnRef>
          </a:right>
          <a:top>
            <a:lnRef idx="1">
              <a:schemeClr val="accent3"/>
            </a:lnRef>
          </a:top>
          <a:bottom>
            <a:lnRef idx="1">
              <a:schemeClr val="accent3"/>
            </a:lnRef>
          </a:bottom>
          <a:insideH>
            <a:lnRef idx="1">
              <a:schemeClr val="accent3"/>
            </a:lnRef>
          </a:insideH>
          <a:insideV>
            <a:ln>
              <a:noFill/>
            </a:ln>
          </a:insideV>
        </a:tcBdr>
      </a:tcStyle>
    </a:firstCol>
    <a:lastRow>
      <a:tcTxStyle b="on"/>
      <a:tcStyle>
        <a:tcBdr>
          <a:left>
            <a:lnRef idx="1">
              <a:schemeClr val="accent3"/>
            </a:lnRef>
          </a:left>
          <a:right>
            <a:lnRef idx="1">
              <a:schemeClr val="accent3"/>
            </a:lnRef>
          </a:right>
          <a:top>
            <a:lnRef idx="2">
              <a:schemeClr val="accent3"/>
            </a:lnRef>
          </a:top>
          <a:bottom>
            <a:lnRef idx="2">
              <a:schemeClr val="accent3"/>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3"/>
            </a:lnRef>
          </a:left>
          <a:right>
            <a:lnRef idx="1">
              <a:schemeClr val="accent3"/>
            </a:lnRef>
          </a:right>
          <a:top>
            <a:lnRef idx="1">
              <a:schemeClr val="accent3"/>
            </a:lnRef>
          </a:top>
          <a:bottom>
            <a:lnRef idx="2">
              <a:schemeClr val="lt1"/>
            </a:lnRef>
          </a:bottom>
          <a:insideH>
            <a:ln>
              <a:noFill/>
            </a:ln>
          </a:insideH>
          <a:insideV>
            <a:ln>
              <a:noFill/>
            </a:ln>
          </a:insideV>
        </a:tcBdr>
        <a:fill>
          <a:solidFill>
            <a:schemeClr val="accent3"/>
          </a:solidFill>
        </a:fill>
      </a:tcStyle>
    </a:firstRow>
  </a:tblStyle>
  <a:tblStyle styleId="{775DCB02-9BB8-47FD-8907-85C794F793BA}" styleName="Themed Style 1 - Accent 4">
    <a:tblBg>
      <a:fillRef idx="2">
        <a:schemeClr val="accent4"/>
      </a:fillRef>
      <a:effectRef idx="1">
        <a:schemeClr val="accent4"/>
      </a:effectRef>
    </a:tblBg>
    <a:wholeTbl>
      <a:tcTxStyle>
        <a:fontRef idx="minor">
          <a:scrgbClr r="0" g="0" b="0"/>
        </a:fontRef>
        <a:schemeClr val="dk1"/>
      </a:tcTxStyle>
      <a:tcStyle>
        <a:tcBdr>
          <a:left>
            <a:lnRef idx="1">
              <a:schemeClr val="accent4"/>
            </a:lnRef>
          </a:left>
          <a:right>
            <a:lnRef idx="1">
              <a:schemeClr val="accent4"/>
            </a:lnRef>
          </a:right>
          <a:top>
            <a:lnRef idx="1">
              <a:schemeClr val="accent4"/>
            </a:lnRef>
          </a:top>
          <a:bottom>
            <a:lnRef idx="1">
              <a:schemeClr val="accent4"/>
            </a:lnRef>
          </a:bottom>
          <a:insideH>
            <a:lnRef idx="1">
              <a:schemeClr val="accent4"/>
            </a:lnRef>
          </a:insideH>
          <a:insideV>
            <a:lnRef idx="1">
              <a:schemeClr val="accent4"/>
            </a:lnRef>
          </a:insideV>
        </a:tcBdr>
        <a:fill>
          <a:noFill/>
        </a:fill>
      </a:tcStyle>
    </a:wholeTbl>
    <a:band1H>
      <a:tcStyle>
        <a:tcBdr/>
        <a:fill>
          <a:solidFill>
            <a:schemeClr val="accent4">
              <a:alpha val="40000"/>
            </a:schemeClr>
          </a:solidFill>
        </a:fill>
      </a:tcStyle>
    </a:band1H>
    <a:band2H>
      <a:tcStyle>
        <a:tcBdr/>
      </a:tcStyle>
    </a:band2H>
    <a:band1V>
      <a:tcStyle>
        <a:tcBdr>
          <a:top>
            <a:lnRef idx="1">
              <a:schemeClr val="accent4"/>
            </a:lnRef>
          </a:top>
          <a:bottom>
            <a:lnRef idx="1">
              <a:schemeClr val="accent4"/>
            </a:lnRef>
          </a:bottom>
        </a:tcBdr>
        <a:fill>
          <a:solidFill>
            <a:schemeClr val="accent4">
              <a:alpha val="40000"/>
            </a:schemeClr>
          </a:solidFill>
        </a:fill>
      </a:tcStyle>
    </a:band1V>
    <a:band2V>
      <a:tcStyle>
        <a:tcBdr/>
      </a:tcStyle>
    </a:band2V>
    <a:lastCol>
      <a:tcTxStyle b="on"/>
      <a:tcStyle>
        <a:tcBdr>
          <a:left>
            <a:lnRef idx="2">
              <a:schemeClr val="accent4"/>
            </a:lnRef>
          </a:left>
          <a:right>
            <a:lnRef idx="1">
              <a:schemeClr val="accent4"/>
            </a:lnRef>
          </a:right>
          <a:top>
            <a:lnRef idx="1">
              <a:schemeClr val="accent4"/>
            </a:lnRef>
          </a:top>
          <a:bottom>
            <a:lnRef idx="1">
              <a:schemeClr val="accent4"/>
            </a:lnRef>
          </a:bottom>
          <a:insideH>
            <a:lnRef idx="1">
              <a:schemeClr val="accent4"/>
            </a:lnRef>
          </a:insideH>
          <a:insideV>
            <a:ln>
              <a:noFill/>
            </a:ln>
          </a:insideV>
        </a:tcBdr>
      </a:tcStyle>
    </a:lastCol>
    <a:firstCol>
      <a:tcTxStyle b="on"/>
      <a:tcStyle>
        <a:tcBdr>
          <a:left>
            <a:lnRef idx="1">
              <a:schemeClr val="accent4"/>
            </a:lnRef>
          </a:left>
          <a:right>
            <a:lnRef idx="2">
              <a:schemeClr val="accent4"/>
            </a:lnRef>
          </a:right>
          <a:top>
            <a:lnRef idx="1">
              <a:schemeClr val="accent4"/>
            </a:lnRef>
          </a:top>
          <a:bottom>
            <a:lnRef idx="1">
              <a:schemeClr val="accent4"/>
            </a:lnRef>
          </a:bottom>
          <a:insideH>
            <a:lnRef idx="1">
              <a:schemeClr val="accent4"/>
            </a:lnRef>
          </a:insideH>
          <a:insideV>
            <a:ln>
              <a:noFill/>
            </a:ln>
          </a:insideV>
        </a:tcBdr>
      </a:tcStyle>
    </a:firstCol>
    <a:lastRow>
      <a:tcTxStyle b="on"/>
      <a:tcStyle>
        <a:tcBdr>
          <a:left>
            <a:lnRef idx="1">
              <a:schemeClr val="accent4"/>
            </a:lnRef>
          </a:left>
          <a:right>
            <a:lnRef idx="1">
              <a:schemeClr val="accent4"/>
            </a:lnRef>
          </a:right>
          <a:top>
            <a:lnRef idx="2">
              <a:schemeClr val="accent4"/>
            </a:lnRef>
          </a:top>
          <a:bottom>
            <a:lnRef idx="2">
              <a:schemeClr val="accent4"/>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4"/>
            </a:lnRef>
          </a:left>
          <a:right>
            <a:lnRef idx="1">
              <a:schemeClr val="accent4"/>
            </a:lnRef>
          </a:right>
          <a:top>
            <a:lnRef idx="1">
              <a:schemeClr val="accent4"/>
            </a:lnRef>
          </a:top>
          <a:bottom>
            <a:lnRef idx="2">
              <a:schemeClr val="lt1"/>
            </a:lnRef>
          </a:bottom>
          <a:insideH>
            <a:ln>
              <a:noFill/>
            </a:ln>
          </a:insideH>
          <a:insideV>
            <a:ln>
              <a:noFill/>
            </a:ln>
          </a:insideV>
        </a:tcBdr>
        <a:fill>
          <a:solidFill>
            <a:schemeClr val="accent4"/>
          </a:solidFill>
        </a:fill>
      </a:tcStyle>
    </a:firstRow>
  </a:tblStyle>
  <a:tblStyle styleId="{35758FB7-9AC5-4552-8A53-C91805E547FA}" styleName="Themed Style 1 - Accent 5">
    <a:tblBg>
      <a:fillRef idx="2">
        <a:schemeClr val="accent5"/>
      </a:fillRef>
      <a:effectRef idx="1">
        <a:schemeClr val="accent5"/>
      </a:effectRef>
    </a:tblBg>
    <a:wholeTbl>
      <a:tcTxStyle>
        <a:fontRef idx="minor">
          <a:scrgbClr r="0" g="0" b="0"/>
        </a:fontRef>
        <a:schemeClr val="dk1"/>
      </a:tcTxStyle>
      <a:tcStyle>
        <a:tcBdr>
          <a:left>
            <a:lnRef idx="1">
              <a:schemeClr val="accent5"/>
            </a:lnRef>
          </a:left>
          <a:right>
            <a:lnRef idx="1">
              <a:schemeClr val="accent5"/>
            </a:lnRef>
          </a:right>
          <a:top>
            <a:lnRef idx="1">
              <a:schemeClr val="accent5"/>
            </a:lnRef>
          </a:top>
          <a:bottom>
            <a:lnRef idx="1">
              <a:schemeClr val="accent5"/>
            </a:lnRef>
          </a:bottom>
          <a:insideH>
            <a:lnRef idx="1">
              <a:schemeClr val="accent5"/>
            </a:lnRef>
          </a:insideH>
          <a:insideV>
            <a:lnRef idx="1">
              <a:schemeClr val="accent5"/>
            </a:lnRef>
          </a:insideV>
        </a:tcBdr>
        <a:fill>
          <a:noFill/>
        </a:fill>
      </a:tcStyle>
    </a:wholeTbl>
    <a:band1H>
      <a:tcStyle>
        <a:tcBdr/>
        <a:fill>
          <a:solidFill>
            <a:schemeClr val="accent5">
              <a:alpha val="40000"/>
            </a:schemeClr>
          </a:solidFill>
        </a:fill>
      </a:tcStyle>
    </a:band1H>
    <a:band2H>
      <a:tcStyle>
        <a:tcBdr/>
      </a:tcStyle>
    </a:band2H>
    <a:band1V>
      <a:tcStyle>
        <a:tcBdr>
          <a:top>
            <a:lnRef idx="1">
              <a:schemeClr val="accent5"/>
            </a:lnRef>
          </a:top>
          <a:bottom>
            <a:lnRef idx="1">
              <a:schemeClr val="accent5"/>
            </a:lnRef>
          </a:bottom>
        </a:tcBdr>
        <a:fill>
          <a:solidFill>
            <a:schemeClr val="accent5">
              <a:alpha val="40000"/>
            </a:schemeClr>
          </a:solidFill>
        </a:fill>
      </a:tcStyle>
    </a:band1V>
    <a:band2V>
      <a:tcStyle>
        <a:tcBdr/>
      </a:tcStyle>
    </a:band2V>
    <a:lastCol>
      <a:tcTxStyle b="on"/>
      <a:tcStyle>
        <a:tcBdr>
          <a:left>
            <a:lnRef idx="2">
              <a:schemeClr val="accent5"/>
            </a:lnRef>
          </a:left>
          <a:right>
            <a:lnRef idx="1">
              <a:schemeClr val="accent5"/>
            </a:lnRef>
          </a:right>
          <a:top>
            <a:lnRef idx="1">
              <a:schemeClr val="accent5"/>
            </a:lnRef>
          </a:top>
          <a:bottom>
            <a:lnRef idx="1">
              <a:schemeClr val="accent5"/>
            </a:lnRef>
          </a:bottom>
          <a:insideH>
            <a:lnRef idx="1">
              <a:schemeClr val="accent5"/>
            </a:lnRef>
          </a:insideH>
          <a:insideV>
            <a:ln>
              <a:noFill/>
            </a:ln>
          </a:insideV>
        </a:tcBdr>
      </a:tcStyle>
    </a:lastCol>
    <a:firstCol>
      <a:tcTxStyle b="on"/>
      <a:tcStyle>
        <a:tcBdr>
          <a:left>
            <a:lnRef idx="1">
              <a:schemeClr val="accent5"/>
            </a:lnRef>
          </a:left>
          <a:right>
            <a:lnRef idx="2">
              <a:schemeClr val="accent5"/>
            </a:lnRef>
          </a:right>
          <a:top>
            <a:lnRef idx="1">
              <a:schemeClr val="accent5"/>
            </a:lnRef>
          </a:top>
          <a:bottom>
            <a:lnRef idx="1">
              <a:schemeClr val="accent5"/>
            </a:lnRef>
          </a:bottom>
          <a:insideH>
            <a:lnRef idx="1">
              <a:schemeClr val="accent5"/>
            </a:lnRef>
          </a:insideH>
          <a:insideV>
            <a:ln>
              <a:noFill/>
            </a:ln>
          </a:insideV>
        </a:tcBdr>
      </a:tcStyle>
    </a:firstCol>
    <a:lastRow>
      <a:tcTxStyle b="on"/>
      <a:tcStyle>
        <a:tcBdr>
          <a:left>
            <a:lnRef idx="1">
              <a:schemeClr val="accent5"/>
            </a:lnRef>
          </a:left>
          <a:right>
            <a:lnRef idx="1">
              <a:schemeClr val="accent5"/>
            </a:lnRef>
          </a:right>
          <a:top>
            <a:lnRef idx="2">
              <a:schemeClr val="accent5"/>
            </a:lnRef>
          </a:top>
          <a:bottom>
            <a:lnRef idx="2">
              <a:schemeClr val="accent5"/>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5"/>
            </a:lnRef>
          </a:left>
          <a:right>
            <a:lnRef idx="1">
              <a:schemeClr val="accent5"/>
            </a:lnRef>
          </a:right>
          <a:top>
            <a:lnRef idx="1">
              <a:schemeClr val="accent5"/>
            </a:lnRef>
          </a:top>
          <a:bottom>
            <a:lnRef idx="2">
              <a:schemeClr val="lt1"/>
            </a:lnRef>
          </a:bottom>
          <a:insideH>
            <a:ln>
              <a:noFill/>
            </a:ln>
          </a:insideH>
          <a:insideV>
            <a:ln>
              <a:noFill/>
            </a:ln>
          </a:insideV>
        </a:tcBdr>
        <a:fill>
          <a:solidFill>
            <a:schemeClr val="accent5"/>
          </a:solidFill>
        </a:fill>
      </a:tcStyle>
    </a:firstRow>
  </a:tblStyle>
  <a:tblStyle styleId="{08FB837D-C827-4EFA-A057-4D05807E0F7C}" styleName="Themed Style 1 - Accent 6">
    <a:tblBg>
      <a:fillRef idx="2">
        <a:schemeClr val="accent6"/>
      </a:fillRef>
      <a:effectRef idx="1">
        <a:schemeClr val="accent6"/>
      </a:effectRef>
    </a:tblBg>
    <a:wholeTbl>
      <a:tcTxStyle>
        <a:fontRef idx="minor">
          <a:scrgbClr r="0" g="0" b="0"/>
        </a:fontRef>
        <a:schemeClr val="dk1"/>
      </a:tcTxStyle>
      <a:tcStyle>
        <a:tcBdr>
          <a:left>
            <a:lnRef idx="1">
              <a:schemeClr val="accent6"/>
            </a:lnRef>
          </a:left>
          <a:right>
            <a:lnRef idx="1">
              <a:schemeClr val="accent6"/>
            </a:lnRef>
          </a:right>
          <a:top>
            <a:lnRef idx="1">
              <a:schemeClr val="accent6"/>
            </a:lnRef>
          </a:top>
          <a:bottom>
            <a:lnRef idx="1">
              <a:schemeClr val="accent6"/>
            </a:lnRef>
          </a:bottom>
          <a:insideH>
            <a:lnRef idx="1">
              <a:schemeClr val="accent6"/>
            </a:lnRef>
          </a:insideH>
          <a:insideV>
            <a:lnRef idx="1">
              <a:schemeClr val="accent6"/>
            </a:lnRef>
          </a:insideV>
        </a:tcBdr>
        <a:fill>
          <a:noFill/>
        </a:fill>
      </a:tcStyle>
    </a:wholeTbl>
    <a:band1H>
      <a:tcStyle>
        <a:tcBdr/>
        <a:fill>
          <a:solidFill>
            <a:schemeClr val="accent6">
              <a:alpha val="40000"/>
            </a:schemeClr>
          </a:solidFill>
        </a:fill>
      </a:tcStyle>
    </a:band1H>
    <a:band2H>
      <a:tcStyle>
        <a:tcBdr/>
      </a:tcStyle>
    </a:band2H>
    <a:band1V>
      <a:tcStyle>
        <a:tcBdr>
          <a:top>
            <a:lnRef idx="1">
              <a:schemeClr val="accent6"/>
            </a:lnRef>
          </a:top>
          <a:bottom>
            <a:lnRef idx="1">
              <a:schemeClr val="accent6"/>
            </a:lnRef>
          </a:bottom>
        </a:tcBdr>
        <a:fill>
          <a:solidFill>
            <a:schemeClr val="accent6">
              <a:alpha val="40000"/>
            </a:schemeClr>
          </a:solidFill>
        </a:fill>
      </a:tcStyle>
    </a:band1V>
    <a:band2V>
      <a:tcStyle>
        <a:tcBdr/>
      </a:tcStyle>
    </a:band2V>
    <a:lastCol>
      <a:tcTxStyle b="on"/>
      <a:tcStyle>
        <a:tcBdr>
          <a:left>
            <a:lnRef idx="2">
              <a:schemeClr val="accent6"/>
            </a:lnRef>
          </a:left>
          <a:right>
            <a:lnRef idx="1">
              <a:schemeClr val="accent6"/>
            </a:lnRef>
          </a:right>
          <a:top>
            <a:lnRef idx="1">
              <a:schemeClr val="accent6"/>
            </a:lnRef>
          </a:top>
          <a:bottom>
            <a:lnRef idx="1">
              <a:schemeClr val="accent6"/>
            </a:lnRef>
          </a:bottom>
          <a:insideH>
            <a:lnRef idx="1">
              <a:schemeClr val="accent6"/>
            </a:lnRef>
          </a:insideH>
          <a:insideV>
            <a:ln>
              <a:noFill/>
            </a:ln>
          </a:insideV>
        </a:tcBdr>
      </a:tcStyle>
    </a:lastCol>
    <a:firstCol>
      <a:tcTxStyle b="on"/>
      <a:tcStyle>
        <a:tcBdr>
          <a:left>
            <a:lnRef idx="1">
              <a:schemeClr val="accent6"/>
            </a:lnRef>
          </a:left>
          <a:right>
            <a:lnRef idx="2">
              <a:schemeClr val="accent6"/>
            </a:lnRef>
          </a:right>
          <a:top>
            <a:lnRef idx="1">
              <a:schemeClr val="accent6"/>
            </a:lnRef>
          </a:top>
          <a:bottom>
            <a:lnRef idx="1">
              <a:schemeClr val="accent6"/>
            </a:lnRef>
          </a:bottom>
          <a:insideH>
            <a:lnRef idx="1">
              <a:schemeClr val="accent6"/>
            </a:lnRef>
          </a:insideH>
          <a:insideV>
            <a:ln>
              <a:noFill/>
            </a:ln>
          </a:insideV>
        </a:tcBdr>
      </a:tcStyle>
    </a:firstCol>
    <a:lastRow>
      <a:tcTxStyle b="on"/>
      <a:tcStyle>
        <a:tcBdr>
          <a:left>
            <a:lnRef idx="1">
              <a:schemeClr val="accent6"/>
            </a:lnRef>
          </a:left>
          <a:right>
            <a:lnRef idx="1">
              <a:schemeClr val="accent6"/>
            </a:lnRef>
          </a:right>
          <a:top>
            <a:lnRef idx="2">
              <a:schemeClr val="accent6"/>
            </a:lnRef>
          </a:top>
          <a:bottom>
            <a:lnRef idx="2">
              <a:schemeClr val="accent6"/>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6"/>
            </a:lnRef>
          </a:left>
          <a:right>
            <a:lnRef idx="1">
              <a:schemeClr val="accent6"/>
            </a:lnRef>
          </a:right>
          <a:top>
            <a:lnRef idx="1">
              <a:schemeClr val="accent6"/>
            </a:lnRef>
          </a:top>
          <a:bottom>
            <a:lnRef idx="2">
              <a:schemeClr val="lt1"/>
            </a:lnRef>
          </a:bottom>
          <a:insideH>
            <a:ln>
              <a:noFill/>
            </a:ln>
          </a:insideH>
          <a:insideV>
            <a:ln>
              <a:noFill/>
            </a:ln>
          </a:insideV>
        </a:tcBdr>
        <a:fill>
          <a:solidFill>
            <a:schemeClr val="accent6"/>
          </a:solidFill>
        </a:fill>
      </a:tcStyle>
    </a:firstRow>
  </a:tblStyle>
  <a:tblStyle styleId="{18603FDC-E32A-4AB5-989C-0864C3EAD2B8}" styleName="Themed Style 2 - Accent 2">
    <a:tblBg>
      <a:fillRef idx="3">
        <a:schemeClr val="accent2"/>
      </a:fillRef>
      <a:effectRef idx="3">
        <a:schemeClr val="accent2"/>
      </a:effectRef>
    </a:tblBg>
    <a:wholeTbl>
      <a:tcTxStyle>
        <a:fontRef idx="minor">
          <a:scrgbClr r="0" g="0" b="0"/>
        </a:fontRef>
        <a:schemeClr val="lt1"/>
      </a:tcTxStyle>
      <a:tcStyle>
        <a:tcBdr>
          <a:left>
            <a:lnRef idx="1">
              <a:schemeClr val="accent2">
                <a:tint val="50000"/>
              </a:schemeClr>
            </a:lnRef>
          </a:left>
          <a:right>
            <a:lnRef idx="1">
              <a:schemeClr val="accent2">
                <a:tint val="50000"/>
              </a:schemeClr>
            </a:lnRef>
          </a:right>
          <a:top>
            <a:lnRef idx="1">
              <a:schemeClr val="accent2">
                <a:tint val="50000"/>
              </a:schemeClr>
            </a:lnRef>
          </a:top>
          <a:bottom>
            <a:lnRef idx="1">
              <a:schemeClr val="accent2">
                <a:tint val="50000"/>
              </a:schemeClr>
            </a:lnRef>
          </a:bottom>
          <a:insideH>
            <a:ln>
              <a:noFill/>
            </a:ln>
          </a:insideH>
          <a:insideV>
            <a:ln>
              <a:noFill/>
            </a:ln>
          </a:insideV>
        </a:tcBdr>
        <a:fill>
          <a:noFill/>
        </a:fill>
      </a:tcStyle>
    </a:wholeTbl>
    <a:band1H>
      <a:tcStyle>
        <a:tcBdr/>
        <a:fill>
          <a:solidFill>
            <a:schemeClr val="lt1">
              <a:alpha val="20000"/>
            </a:schemeClr>
          </a:solidFill>
        </a:fill>
      </a:tcStyle>
    </a:band1H>
    <a:band1V>
      <a:tcStyle>
        <a:tcBdr/>
        <a:fill>
          <a:solidFill>
            <a:schemeClr val="lt1">
              <a:alpha val="20000"/>
            </a:schemeClr>
          </a:solidFill>
        </a:fill>
      </a:tcStyle>
    </a:band1V>
    <a:lastCol>
      <a:tcTxStyle b="on"/>
      <a:tcStyle>
        <a:tcBdr>
          <a:left>
            <a:lnRef idx="2">
              <a:schemeClr val="lt1"/>
            </a:lnRef>
          </a:left>
        </a:tcBdr>
      </a:tcStyle>
    </a:lastCol>
    <a:firstCol>
      <a:tcTxStyle b="on"/>
      <a:tcStyle>
        <a:tcBdr>
          <a:right>
            <a:lnRef idx="2">
              <a:schemeClr val="lt1"/>
            </a:lnRef>
          </a:right>
        </a:tcBdr>
      </a:tcStyle>
    </a:firstCol>
    <a:lastRow>
      <a:tcTxStyle b="on"/>
      <a:tcStyle>
        <a:tcBdr>
          <a:top>
            <a:lnRef idx="2">
              <a:schemeClr val="lt1"/>
            </a:lnRef>
          </a:top>
        </a:tcBdr>
        <a:fill>
          <a:noFill/>
        </a:fill>
      </a:tcStyle>
    </a:lastRow>
    <a:seCell>
      <a:tcStyle>
        <a:tcBdr>
          <a:left>
            <a:ln>
              <a:noFill/>
            </a:ln>
          </a:left>
          <a:top>
            <a:ln>
              <a:noFill/>
            </a:ln>
          </a:top>
        </a:tcBdr>
      </a:tcStyle>
    </a:seCell>
    <a:swCell>
      <a:tcStyle>
        <a:tcBdr>
          <a:right>
            <a:ln>
              <a:noFill/>
            </a:ln>
          </a:right>
          <a:top>
            <a:ln>
              <a:noFill/>
            </a:ln>
          </a:top>
        </a:tcBdr>
      </a:tcStyle>
    </a:swCell>
    <a:firstRow>
      <a:tcTxStyle b="on"/>
      <a:tcStyle>
        <a:tcBdr>
          <a:bottom>
            <a:lnRef idx="3">
              <a:schemeClr val="lt1"/>
            </a:lnRef>
          </a:bottom>
        </a:tcBdr>
        <a:fill>
          <a:noFill/>
        </a:fill>
      </a:tcStyle>
    </a:firstRow>
    <a:neCell>
      <a:tcStyle>
        <a:tcBdr>
          <a:bottom>
            <a:ln>
              <a:noFill/>
            </a:ln>
          </a:bottom>
        </a:tcBdr>
      </a:tcStyle>
    </a:neCell>
  </a:tblStyle>
  <a:tblStyle styleId="{306799F8-075E-4A3A-A7F6-7FBC6576F1A4}" styleName="Themed Style 2 - Accent 3">
    <a:tblBg>
      <a:fillRef idx="3">
        <a:schemeClr val="accent3"/>
      </a:fillRef>
      <a:effectRef idx="3">
        <a:schemeClr val="accent3"/>
      </a:effectRef>
    </a:tblBg>
    <a:wholeTbl>
      <a:tcTxStyle>
        <a:fontRef idx="minor">
          <a:scrgbClr r="0" g="0" b="0"/>
        </a:fontRef>
        <a:schemeClr val="lt1"/>
      </a:tcTxStyle>
      <a:tcStyle>
        <a:tcBdr>
          <a:left>
            <a:lnRef idx="1">
              <a:schemeClr val="accent3">
                <a:tint val="50000"/>
              </a:schemeClr>
            </a:lnRef>
          </a:left>
          <a:right>
            <a:lnRef idx="1">
              <a:schemeClr val="accent3">
                <a:tint val="50000"/>
              </a:schemeClr>
            </a:lnRef>
          </a:right>
          <a:top>
            <a:lnRef idx="1">
              <a:schemeClr val="accent3">
                <a:tint val="50000"/>
              </a:schemeClr>
            </a:lnRef>
          </a:top>
          <a:bottom>
            <a:lnRef idx="1">
              <a:schemeClr val="accent3">
                <a:tint val="50000"/>
              </a:schemeClr>
            </a:lnRef>
          </a:bottom>
          <a:insideH>
            <a:ln>
              <a:noFill/>
            </a:ln>
          </a:insideH>
          <a:insideV>
            <a:ln>
              <a:noFill/>
            </a:ln>
          </a:insideV>
        </a:tcBdr>
        <a:fill>
          <a:noFill/>
        </a:fill>
      </a:tcStyle>
    </a:wholeTbl>
    <a:band1H>
      <a:tcStyle>
        <a:tcBdr/>
        <a:fill>
          <a:solidFill>
            <a:schemeClr val="lt1">
              <a:alpha val="20000"/>
            </a:schemeClr>
          </a:solidFill>
        </a:fill>
      </a:tcStyle>
    </a:band1H>
    <a:band1V>
      <a:tcStyle>
        <a:tcBdr/>
        <a:fill>
          <a:solidFill>
            <a:schemeClr val="lt1">
              <a:alpha val="20000"/>
            </a:schemeClr>
          </a:solidFill>
        </a:fill>
      </a:tcStyle>
    </a:band1V>
    <a:lastCol>
      <a:tcTxStyle b="on"/>
      <a:tcStyle>
        <a:tcBdr>
          <a:left>
            <a:lnRef idx="2">
              <a:schemeClr val="lt1"/>
            </a:lnRef>
          </a:left>
        </a:tcBdr>
      </a:tcStyle>
    </a:lastCol>
    <a:firstCol>
      <a:tcTxStyle b="on"/>
      <a:tcStyle>
        <a:tcBdr>
          <a:right>
            <a:lnRef idx="2">
              <a:schemeClr val="lt1"/>
            </a:lnRef>
          </a:right>
        </a:tcBdr>
      </a:tcStyle>
    </a:firstCol>
    <a:lastRow>
      <a:tcTxStyle b="on"/>
      <a:tcStyle>
        <a:tcBdr>
          <a:top>
            <a:lnRef idx="2">
              <a:schemeClr val="lt1"/>
            </a:lnRef>
          </a:top>
        </a:tcBdr>
        <a:fill>
          <a:noFill/>
        </a:fill>
      </a:tcStyle>
    </a:lastRow>
    <a:seCell>
      <a:tcStyle>
        <a:tcBdr>
          <a:left>
            <a:ln>
              <a:noFill/>
            </a:ln>
          </a:left>
          <a:top>
            <a:ln>
              <a:noFill/>
            </a:ln>
          </a:top>
        </a:tcBdr>
      </a:tcStyle>
    </a:seCell>
    <a:swCell>
      <a:tcStyle>
        <a:tcBdr>
          <a:right>
            <a:ln>
              <a:noFill/>
            </a:ln>
          </a:right>
          <a:top>
            <a:ln>
              <a:noFill/>
            </a:ln>
          </a:top>
        </a:tcBdr>
      </a:tcStyle>
    </a:swCell>
    <a:firstRow>
      <a:tcTxStyle b="on"/>
      <a:tcStyle>
        <a:tcBdr>
          <a:bottom>
            <a:lnRef idx="3">
              <a:schemeClr val="lt1"/>
            </a:lnRef>
          </a:bottom>
        </a:tcBdr>
        <a:fill>
          <a:noFill/>
        </a:fill>
      </a:tcStyle>
    </a:firstRow>
    <a:neCell>
      <a:tcStyle>
        <a:tcBdr>
          <a:bottom>
            <a:ln>
              <a:noFill/>
            </a:ln>
          </a:bottom>
        </a:tcBdr>
      </a:tcStyle>
    </a:neCell>
  </a:tblStyle>
  <a:tblStyle styleId="{327F97BB-C833-4FB7-BDE5-3F7075034690}" styleName="Themed Style 2 - Accent 5">
    <a:tblBg>
      <a:fillRef idx="3">
        <a:schemeClr val="accent5"/>
      </a:fillRef>
      <a:effectRef idx="3">
        <a:schemeClr val="accent5"/>
      </a:effectRef>
    </a:tblBg>
    <a:wholeTbl>
      <a:tcTxStyle>
        <a:fontRef idx="minor">
          <a:scrgbClr r="0" g="0" b="0"/>
        </a:fontRef>
        <a:schemeClr val="lt1"/>
      </a:tcTxStyle>
      <a:tcStyle>
        <a:tcBdr>
          <a:left>
            <a:lnRef idx="1">
              <a:schemeClr val="accent5">
                <a:tint val="50000"/>
              </a:schemeClr>
            </a:lnRef>
          </a:left>
          <a:right>
            <a:lnRef idx="1">
              <a:schemeClr val="accent5">
                <a:tint val="50000"/>
              </a:schemeClr>
            </a:lnRef>
          </a:right>
          <a:top>
            <a:lnRef idx="1">
              <a:schemeClr val="accent5">
                <a:tint val="50000"/>
              </a:schemeClr>
            </a:lnRef>
          </a:top>
          <a:bottom>
            <a:lnRef idx="1">
              <a:schemeClr val="accent5">
                <a:tint val="50000"/>
              </a:schemeClr>
            </a:lnRef>
          </a:bottom>
          <a:insideH>
            <a:ln>
              <a:noFill/>
            </a:ln>
          </a:insideH>
          <a:insideV>
            <a:ln>
              <a:noFill/>
            </a:ln>
          </a:insideV>
        </a:tcBdr>
        <a:fill>
          <a:noFill/>
        </a:fill>
      </a:tcStyle>
    </a:wholeTbl>
    <a:band1H>
      <a:tcStyle>
        <a:tcBdr/>
        <a:fill>
          <a:solidFill>
            <a:schemeClr val="lt1">
              <a:alpha val="20000"/>
            </a:schemeClr>
          </a:solidFill>
        </a:fill>
      </a:tcStyle>
    </a:band1H>
    <a:band1V>
      <a:tcStyle>
        <a:tcBdr/>
        <a:fill>
          <a:solidFill>
            <a:schemeClr val="lt1">
              <a:alpha val="20000"/>
            </a:schemeClr>
          </a:solidFill>
        </a:fill>
      </a:tcStyle>
    </a:band1V>
    <a:lastCol>
      <a:tcTxStyle b="on"/>
      <a:tcStyle>
        <a:tcBdr>
          <a:left>
            <a:lnRef idx="2">
              <a:schemeClr val="lt1"/>
            </a:lnRef>
          </a:left>
        </a:tcBdr>
      </a:tcStyle>
    </a:lastCol>
    <a:firstCol>
      <a:tcTxStyle b="on"/>
      <a:tcStyle>
        <a:tcBdr>
          <a:right>
            <a:lnRef idx="2">
              <a:schemeClr val="lt1"/>
            </a:lnRef>
          </a:right>
        </a:tcBdr>
      </a:tcStyle>
    </a:firstCol>
    <a:lastRow>
      <a:tcTxStyle b="on"/>
      <a:tcStyle>
        <a:tcBdr>
          <a:top>
            <a:lnRef idx="2">
              <a:schemeClr val="lt1"/>
            </a:lnRef>
          </a:top>
        </a:tcBdr>
        <a:fill>
          <a:noFill/>
        </a:fill>
      </a:tcStyle>
    </a:lastRow>
    <a:seCell>
      <a:tcStyle>
        <a:tcBdr>
          <a:left>
            <a:ln>
              <a:noFill/>
            </a:ln>
          </a:left>
          <a:top>
            <a:ln>
              <a:noFill/>
            </a:ln>
          </a:top>
        </a:tcBdr>
      </a:tcStyle>
    </a:seCell>
    <a:swCell>
      <a:tcStyle>
        <a:tcBdr>
          <a:right>
            <a:ln>
              <a:noFill/>
            </a:ln>
          </a:right>
          <a:top>
            <a:ln>
              <a:noFill/>
            </a:ln>
          </a:top>
        </a:tcBdr>
      </a:tcStyle>
    </a:swCell>
    <a:firstRow>
      <a:tcTxStyle b="on"/>
      <a:tcStyle>
        <a:tcBdr>
          <a:bottom>
            <a:lnRef idx="3">
              <a:schemeClr val="lt1"/>
            </a:lnRef>
          </a:bottom>
        </a:tcBdr>
        <a:fill>
          <a:noFill/>
        </a:fill>
      </a:tcStyle>
    </a:firstRow>
    <a:neCell>
      <a:tcStyle>
        <a:tcBdr>
          <a:bottom>
            <a:ln>
              <a:noFill/>
            </a:ln>
          </a:bottom>
        </a:tcBdr>
      </a:tcStyle>
    </a:neCell>
  </a:tblStyle>
  <a:tblStyle styleId="{3B4B98B0-60AC-42C2-AFA5-B58CD77FA1E5}" styleName="Light Style 1 - Accent 1">
    <a:wholeTbl>
      <a:tcTxStyle>
        <a:fontRef idx="minor">
          <a:scrgbClr r="0" g="0" b="0"/>
        </a:fontRef>
        <a:schemeClr val="tx1"/>
      </a:tcTxStyle>
      <a:tcStyle>
        <a:tcBdr>
          <a:left>
            <a:ln>
              <a:noFill/>
            </a:ln>
          </a:left>
          <a:right>
            <a:ln>
              <a:noFill/>
            </a:ln>
          </a:right>
          <a:top>
            <a:ln w="12700" cmpd="sng">
              <a:solidFill>
                <a:schemeClr val="accent1"/>
              </a:solidFill>
            </a:ln>
          </a:top>
          <a:bottom>
            <a:ln w="12700" cmpd="sng">
              <a:solidFill>
                <a:schemeClr val="accent1"/>
              </a:solidFill>
            </a:ln>
          </a:bottom>
          <a:insideH>
            <a:ln>
              <a:noFill/>
            </a:ln>
          </a:insideH>
          <a:insideV>
            <a:ln>
              <a:noFill/>
            </a:ln>
          </a:insideV>
        </a:tcBdr>
        <a:fill>
          <a:noFill/>
        </a:fill>
      </a:tcStyle>
    </a:wholeTbl>
    <a:band1H>
      <a:tcStyle>
        <a:tcBdr/>
        <a:fill>
          <a:solidFill>
            <a:schemeClr val="accent1">
              <a:alpha val="20000"/>
            </a:schemeClr>
          </a:solidFill>
        </a:fill>
      </a:tcStyle>
    </a:band1H>
    <a:band2H>
      <a:tcStyle>
        <a:tcBdr/>
      </a:tcStyle>
    </a:band2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12700" cmpd="sng">
              <a:solidFill>
                <a:schemeClr val="accent1"/>
              </a:solidFill>
            </a:ln>
          </a:top>
        </a:tcBdr>
        <a:fill>
          <a:noFill/>
        </a:fill>
      </a:tcStyle>
    </a:lastRow>
    <a:firstRow>
      <a:tcTxStyle b="on"/>
      <a:tcStyle>
        <a:tcBdr>
          <a:bottom>
            <a:ln w="12700" cmpd="sng">
              <a:solidFill>
                <a:schemeClr val="accent1"/>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5" autoAdjust="0"/>
    <p:restoredTop sz="94676" autoAdjust="0"/>
  </p:normalViewPr>
  <p:slideViewPr>
    <p:cSldViewPr>
      <p:cViewPr>
        <p:scale>
          <a:sx n="100" d="100"/>
          <a:sy n="100" d="100"/>
        </p:scale>
        <p:origin x="-112" y="-80"/>
      </p:cViewPr>
      <p:guideLst>
        <p:guide orient="horz" pos="2160"/>
        <p:guide pos="2880"/>
      </p:guideLst>
    </p:cSldViewPr>
  </p:slideViewPr>
  <p:outlineViewPr>
    <p:cViewPr>
      <p:scale>
        <a:sx n="33" d="100"/>
        <a:sy n="33" d="100"/>
      </p:scale>
      <p:origin x="0" y="0"/>
    </p:cViewPr>
  </p:outlin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9" Type="http://schemas.openxmlformats.org/officeDocument/2006/relationships/slide" Target="slides/slide8.xml"/><Relationship Id="rId20" Type="http://schemas.openxmlformats.org/officeDocument/2006/relationships/notesMaster" Target="notesMasters/notesMaster1.xml"/><Relationship Id="rId21" Type="http://schemas.openxmlformats.org/officeDocument/2006/relationships/printerSettings" Target="printerSettings/printerSettings1.bin"/><Relationship Id="rId22" Type="http://schemas.openxmlformats.org/officeDocument/2006/relationships/presProps" Target="presProps.xml"/><Relationship Id="rId23" Type="http://schemas.openxmlformats.org/officeDocument/2006/relationships/viewProps" Target="viewProps.xml"/><Relationship Id="rId24" Type="http://schemas.openxmlformats.org/officeDocument/2006/relationships/theme" Target="theme/theme1.xml"/><Relationship Id="rId25" Type="http://schemas.openxmlformats.org/officeDocument/2006/relationships/tableStyles" Target="tableStyles.xml"/><Relationship Id="rId10" Type="http://schemas.openxmlformats.org/officeDocument/2006/relationships/slide" Target="slides/slide9.xml"/><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slide" Target="slides/slide12.xml"/><Relationship Id="rId14" Type="http://schemas.openxmlformats.org/officeDocument/2006/relationships/slide" Target="slides/slide13.xml"/><Relationship Id="rId15" Type="http://schemas.openxmlformats.org/officeDocument/2006/relationships/slide" Target="slides/slide14.xml"/><Relationship Id="rId16" Type="http://schemas.openxmlformats.org/officeDocument/2006/relationships/slide" Target="slides/slide15.xml"/><Relationship Id="rId17" Type="http://schemas.openxmlformats.org/officeDocument/2006/relationships/slide" Target="slides/slide16.xml"/><Relationship Id="rId18" Type="http://schemas.openxmlformats.org/officeDocument/2006/relationships/slide" Target="slides/slide17.xml"/><Relationship Id="rId19" Type="http://schemas.openxmlformats.org/officeDocument/2006/relationships/slide" Target="slides/slide18.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E09F57FC-B3FF-4DF2-9417-962901C07B3B}" type="datetimeFigureOut">
              <a:rPr lang="sv-SE" smtClean="0"/>
              <a:t>3/27/14</a:t>
            </a:fld>
            <a:endParaRPr lang="sv-SE"/>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sv-SE"/>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161A53A7-64CD-4D0E-AAE8-1AC9C79D7085}" type="slidenum">
              <a:rPr lang="sv-SE" smtClean="0"/>
              <a:t>‹#›</a:t>
            </a:fld>
            <a:endParaRPr lang="sv-SE"/>
          </a:p>
        </p:txBody>
      </p:sp>
    </p:spTree>
    <p:extLst>
      <p:ext uri="{BB962C8B-B14F-4D97-AF65-F5344CB8AC3E}">
        <p14:creationId xmlns:p14="http://schemas.microsoft.com/office/powerpoint/2010/main" val="12846559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solidFill>
          <a:srgbClr val="0094CA"/>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sv-SE" smtClean="0"/>
              <a:t>Click to edit Master title style</a:t>
            </a:r>
            <a:endParaRPr lang="sv-SE"/>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smtClean="0"/>
              <a:t>Click to edit Master subtitle style</a:t>
            </a:r>
            <a:endParaRPr lang="sv-SE"/>
          </a:p>
        </p:txBody>
      </p:sp>
      <p:sp>
        <p:nvSpPr>
          <p:cNvPr id="4" name="Date Placeholder 3"/>
          <p:cNvSpPr>
            <a:spLocks noGrp="1"/>
          </p:cNvSpPr>
          <p:nvPr>
            <p:ph type="dt" sz="half" idx="10"/>
          </p:nvPr>
        </p:nvSpPr>
        <p:spPr/>
        <p:txBody>
          <a:bodyPr/>
          <a:lstStyle/>
          <a:p>
            <a:fld id="{5ED7AC81-318B-4D49-A602-9E30227C87EC}" type="datetime1">
              <a:rPr lang="sv-SE" smtClean="0"/>
              <a:t>3/27/14</a:t>
            </a:fld>
            <a:endParaRPr lang="sv-SE"/>
          </a:p>
        </p:txBody>
      </p:sp>
      <p:sp>
        <p:nvSpPr>
          <p:cNvPr id="5" name="Footer Placeholder 4"/>
          <p:cNvSpPr>
            <a:spLocks noGrp="1"/>
          </p:cNvSpPr>
          <p:nvPr>
            <p:ph type="ftr" sz="quarter" idx="11"/>
          </p:nvPr>
        </p:nvSpPr>
        <p:spPr/>
        <p:txBody>
          <a:bodyPr/>
          <a:lstStyle/>
          <a:p>
            <a:endParaRPr lang="sv-SE"/>
          </a:p>
        </p:txBody>
      </p:sp>
      <p:sp>
        <p:nvSpPr>
          <p:cNvPr id="6" name="Slide Number Placeholder 5"/>
          <p:cNvSpPr>
            <a:spLocks noGrp="1"/>
          </p:cNvSpPr>
          <p:nvPr>
            <p:ph type="sldNum" sz="quarter" idx="12"/>
          </p:nvPr>
        </p:nvSpPr>
        <p:spPr/>
        <p:txBody>
          <a:bodyPr/>
          <a:lstStyle/>
          <a:p>
            <a:fld id="{551115BC-487E-4422-894C-CB7CD3E79223}" type="slidenum">
              <a:rPr lang="sv-SE" smtClean="0"/>
              <a:t>‹#›</a:t>
            </a:fld>
            <a:endParaRPr lang="sv-SE"/>
          </a:p>
        </p:txBody>
      </p:sp>
      <p:pic>
        <p:nvPicPr>
          <p:cNvPr id="7"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308304" y="260648"/>
            <a:ext cx="1656184" cy="886059"/>
          </a:xfrm>
          <a:prstGeom prst="rect">
            <a:avLst/>
          </a:prstGeom>
        </p:spPr>
      </p:pic>
    </p:spTree>
    <p:extLst>
      <p:ext uri="{BB962C8B-B14F-4D97-AF65-F5344CB8AC3E}">
        <p14:creationId xmlns:p14="http://schemas.microsoft.com/office/powerpoint/2010/main" val="243988440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7"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sp>
        <p:nvSpPr>
          <p:cNvPr id="2" name="Title 1"/>
          <p:cNvSpPr>
            <a:spLocks noGrp="1"/>
          </p:cNvSpPr>
          <p:nvPr>
            <p:ph type="title"/>
          </p:nvPr>
        </p:nvSpPr>
        <p:spPr/>
        <p:txBody>
          <a:bodyPr/>
          <a:lstStyle/>
          <a:p>
            <a:r>
              <a:rPr lang="sv-SE" smtClean="0"/>
              <a:t>Click to edit Master title style</a:t>
            </a:r>
            <a:endParaRPr lang="sv-SE"/>
          </a:p>
        </p:txBody>
      </p:sp>
      <p:sp>
        <p:nvSpPr>
          <p:cNvPr id="3" name="Content Placeholder 2"/>
          <p:cNvSpPr>
            <a:spLocks noGrp="1"/>
          </p:cNvSpPr>
          <p:nvPr>
            <p:ph idx="1"/>
          </p:nvPr>
        </p:nvSpPr>
        <p:spPr/>
        <p:txBody>
          <a:body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4" name="Date Placeholder 3"/>
          <p:cNvSpPr>
            <a:spLocks noGrp="1"/>
          </p:cNvSpPr>
          <p:nvPr>
            <p:ph type="dt" sz="half" idx="10"/>
          </p:nvPr>
        </p:nvSpPr>
        <p:spPr/>
        <p:txBody>
          <a:bodyPr/>
          <a:lstStyle/>
          <a:p>
            <a:fld id="{6EB99CB0-346B-43FA-9EE6-F90C3F3BC0BA}" type="datetime1">
              <a:rPr lang="sv-SE" smtClean="0"/>
              <a:t>3/27/14</a:t>
            </a:fld>
            <a:endParaRPr lang="sv-SE"/>
          </a:p>
        </p:txBody>
      </p:sp>
      <p:sp>
        <p:nvSpPr>
          <p:cNvPr id="5" name="Footer Placeholder 4"/>
          <p:cNvSpPr>
            <a:spLocks noGrp="1"/>
          </p:cNvSpPr>
          <p:nvPr>
            <p:ph type="ftr" sz="quarter" idx="11"/>
          </p:nvPr>
        </p:nvSpPr>
        <p:spPr/>
        <p:txBody>
          <a:bodyPr/>
          <a:lstStyle/>
          <a:p>
            <a:endParaRPr lang="sv-SE"/>
          </a:p>
        </p:txBody>
      </p:sp>
      <p:sp>
        <p:nvSpPr>
          <p:cNvPr id="6" name="Slide Number Placeholder 5"/>
          <p:cNvSpPr>
            <a:spLocks noGrp="1"/>
          </p:cNvSpPr>
          <p:nvPr>
            <p:ph type="sldNum" sz="quarter" idx="12"/>
          </p:nvPr>
        </p:nvSpPr>
        <p:spPr/>
        <p:txBody>
          <a:bodyPr/>
          <a:lstStyle/>
          <a:p>
            <a:fld id="{551115BC-487E-4422-894C-CB7CD3E79223}" type="slidenum">
              <a:rPr lang="sv-SE" smtClean="0"/>
              <a:t>‹#›</a:t>
            </a:fld>
            <a:endParaRPr lang="sv-SE"/>
          </a:p>
        </p:txBody>
      </p:sp>
      <p:pic>
        <p:nvPicPr>
          <p:cNvPr id="8" name="Bildobjekt 5"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594008" y="319530"/>
            <a:ext cx="1370480" cy="733206"/>
          </a:xfrm>
          <a:prstGeom prst="rect">
            <a:avLst/>
          </a:prstGeom>
        </p:spPr>
      </p:pic>
    </p:spTree>
    <p:extLst>
      <p:ext uri="{BB962C8B-B14F-4D97-AF65-F5344CB8AC3E}">
        <p14:creationId xmlns:p14="http://schemas.microsoft.com/office/powerpoint/2010/main" val="135109921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sp>
        <p:nvSpPr>
          <p:cNvPr id="2" name="Title 1"/>
          <p:cNvSpPr>
            <a:spLocks noGrp="1"/>
          </p:cNvSpPr>
          <p:nvPr>
            <p:ph type="title"/>
          </p:nvPr>
        </p:nvSpPr>
        <p:spPr/>
        <p:txBody>
          <a:bodyPr/>
          <a:lstStyle/>
          <a:p>
            <a:r>
              <a:rPr lang="sv-SE" smtClean="0"/>
              <a:t>Click to edit Master title style</a:t>
            </a:r>
            <a:endParaRPr lang="sv-SE"/>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p:txBody>
      </p:sp>
      <p:sp>
        <p:nvSpPr>
          <p:cNvPr id="5" name="Date Placeholder 4"/>
          <p:cNvSpPr>
            <a:spLocks noGrp="1"/>
          </p:cNvSpPr>
          <p:nvPr>
            <p:ph type="dt" sz="half" idx="10"/>
          </p:nvPr>
        </p:nvSpPr>
        <p:spPr/>
        <p:txBody>
          <a:bodyPr/>
          <a:lstStyle/>
          <a:p>
            <a:fld id="{42E66B7F-8271-49DA-A25A-F4BB9F476347}" type="datetime1">
              <a:rPr lang="sv-SE" smtClean="0"/>
              <a:t>3/27/14</a:t>
            </a:fld>
            <a:endParaRPr lang="sv-SE"/>
          </a:p>
        </p:txBody>
      </p:sp>
      <p:sp>
        <p:nvSpPr>
          <p:cNvPr id="6" name="Footer Placeholder 5"/>
          <p:cNvSpPr>
            <a:spLocks noGrp="1"/>
          </p:cNvSpPr>
          <p:nvPr>
            <p:ph type="ftr" sz="quarter" idx="11"/>
          </p:nvPr>
        </p:nvSpPr>
        <p:spPr/>
        <p:txBody>
          <a:bodyPr/>
          <a:lstStyle/>
          <a:p>
            <a:endParaRPr lang="sv-SE"/>
          </a:p>
        </p:txBody>
      </p:sp>
      <p:sp>
        <p:nvSpPr>
          <p:cNvPr id="7" name="Slide Number Placeholder 6"/>
          <p:cNvSpPr>
            <a:spLocks noGrp="1"/>
          </p:cNvSpPr>
          <p:nvPr>
            <p:ph type="sldNum" sz="quarter" idx="12"/>
          </p:nvPr>
        </p:nvSpPr>
        <p:spPr/>
        <p:txBody>
          <a:bodyPr/>
          <a:lstStyle/>
          <a:p>
            <a:fld id="{551115BC-487E-4422-894C-CB7CD3E79223}" type="slidenum">
              <a:rPr lang="sv-SE" smtClean="0"/>
              <a:t>‹#›</a:t>
            </a:fld>
            <a:endParaRPr lang="sv-SE"/>
          </a:p>
        </p:txBody>
      </p:sp>
      <p:pic>
        <p:nvPicPr>
          <p:cNvPr id="9"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604662" y="260648"/>
            <a:ext cx="1359826" cy="727507"/>
          </a:xfrm>
          <a:prstGeom prst="rect">
            <a:avLst/>
          </a:prstGeom>
        </p:spPr>
      </p:pic>
    </p:spTree>
    <p:extLst>
      <p:ext uri="{BB962C8B-B14F-4D97-AF65-F5344CB8AC3E}">
        <p14:creationId xmlns:p14="http://schemas.microsoft.com/office/powerpoint/2010/main" val="13628323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sv-SE" smtClean="0"/>
              <a:t>Click to edit Master title style</a:t>
            </a:r>
            <a:endParaRPr lang="sv-SE"/>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7" name="Date Placeholder 6"/>
          <p:cNvSpPr>
            <a:spLocks noGrp="1"/>
          </p:cNvSpPr>
          <p:nvPr>
            <p:ph type="dt" sz="half" idx="10"/>
          </p:nvPr>
        </p:nvSpPr>
        <p:spPr/>
        <p:txBody>
          <a:bodyPr/>
          <a:lstStyle/>
          <a:p>
            <a:fld id="{3C7D23FA-05C4-4CC1-B281-2F815585BC1C}" type="datetime1">
              <a:rPr lang="sv-SE" smtClean="0"/>
              <a:t>3/27/14</a:t>
            </a:fld>
            <a:endParaRPr lang="sv-SE"/>
          </a:p>
        </p:txBody>
      </p:sp>
      <p:sp>
        <p:nvSpPr>
          <p:cNvPr id="8" name="Footer Placeholder 7"/>
          <p:cNvSpPr>
            <a:spLocks noGrp="1"/>
          </p:cNvSpPr>
          <p:nvPr>
            <p:ph type="ftr" sz="quarter" idx="11"/>
          </p:nvPr>
        </p:nvSpPr>
        <p:spPr/>
        <p:txBody>
          <a:bodyPr/>
          <a:lstStyle/>
          <a:p>
            <a:endParaRPr lang="sv-SE"/>
          </a:p>
        </p:txBody>
      </p:sp>
      <p:sp>
        <p:nvSpPr>
          <p:cNvPr id="9" name="Slide Number Placeholder 8"/>
          <p:cNvSpPr>
            <a:spLocks noGrp="1"/>
          </p:cNvSpPr>
          <p:nvPr>
            <p:ph type="sldNum" sz="quarter" idx="12"/>
          </p:nvPr>
        </p:nvSpPr>
        <p:spPr/>
        <p:txBody>
          <a:bodyPr/>
          <a:lstStyle/>
          <a:p>
            <a:fld id="{551115BC-487E-4422-894C-CB7CD3E79223}" type="slidenum">
              <a:rPr lang="sv-SE" smtClean="0"/>
              <a:t>‹#›</a:t>
            </a:fld>
            <a:endParaRPr lang="sv-SE"/>
          </a:p>
        </p:txBody>
      </p:sp>
      <p:sp>
        <p:nvSpPr>
          <p:cNvPr id="10"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spTree>
    <p:extLst>
      <p:ext uri="{BB962C8B-B14F-4D97-AF65-F5344CB8AC3E}">
        <p14:creationId xmlns:p14="http://schemas.microsoft.com/office/powerpoint/2010/main" val="1249740369"/>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7139136" cy="1143000"/>
          </a:xfrm>
          <a:prstGeom prst="rect">
            <a:avLst/>
          </a:prstGeom>
        </p:spPr>
        <p:txBody>
          <a:bodyPr vert="horz" lIns="91440" tIns="45720" rIns="91440" bIns="45720" rtlCol="0" anchor="ctr">
            <a:normAutofit/>
          </a:bodyPr>
          <a:lstStyle/>
          <a:p>
            <a:r>
              <a:rPr lang="sv-SE" smtClean="0"/>
              <a:t>Click to edit Master title style</a:t>
            </a:r>
            <a:endParaRPr lang="sv-SE" dirty="0"/>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7103233B-D569-4A6E-878F-CDE152514C47}" type="datetime1">
              <a:rPr lang="sv-SE" smtClean="0"/>
              <a:t>3/27/14</a:t>
            </a:fld>
            <a:endParaRPr lang="sv-SE"/>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sv-SE"/>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551115BC-487E-4422-894C-CB7CD3E79223}" type="slidenum">
              <a:rPr lang="sv-SE" smtClean="0"/>
              <a:t>‹#›</a:t>
            </a:fld>
            <a:endParaRPr lang="sv-SE"/>
          </a:p>
        </p:txBody>
      </p:sp>
    </p:spTree>
    <p:extLst>
      <p:ext uri="{BB962C8B-B14F-4D97-AF65-F5344CB8AC3E}">
        <p14:creationId xmlns:p14="http://schemas.microsoft.com/office/powerpoint/2010/main" val="380640801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2" r:id="rId3"/>
    <p:sldLayoutId id="2147483653" r:id="rId4"/>
  </p:sldLayoutIdLst>
  <p:hf hdr="0" ftr="0" dt="0"/>
  <p:txStyles>
    <p:titleStyle>
      <a:lvl1pPr algn="l" defTabSz="914400" rtl="0" eaLnBrk="1" latinLnBrk="0" hangingPunct="1">
        <a:spcBef>
          <a:spcPct val="0"/>
        </a:spcBef>
        <a:buNone/>
        <a:defRPr sz="3200" kern="1200" baseline="0">
          <a:solidFill>
            <a:schemeClr val="bg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2800" kern="1200" baseline="0">
          <a:solidFill>
            <a:schemeClr val="bg1">
              <a:lumMod val="50000"/>
            </a:schemeClr>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400" kern="1200" baseline="0">
          <a:solidFill>
            <a:schemeClr val="bg1">
              <a:lumMod val="50000"/>
            </a:schemeClr>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000" kern="1200" baseline="0">
          <a:solidFill>
            <a:schemeClr val="bg1">
              <a:lumMod val="50000"/>
            </a:schemeClr>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800" kern="1200" baseline="0">
          <a:solidFill>
            <a:schemeClr val="bg1">
              <a:lumMod val="50000"/>
            </a:schemeClr>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tiff"/><Relationship Id="rId3" Type="http://schemas.openxmlformats.org/officeDocument/2006/relationships/image" Target="../media/image4.emf"/></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png"/><Relationship Id="rId3" Type="http://schemas.microsoft.com/office/2007/relationships/hdphoto" Target="../media/hdphoto1.wdp"/></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pn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7.pn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8.png"/></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rgbClr val="0094CA"/>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pPr algn="ctr"/>
            <a:r>
              <a:rPr lang="en-GB" sz="4000" dirty="0" smtClean="0"/>
              <a:t>Target Safety System (TSS) Status </a:t>
            </a:r>
            <a:br>
              <a:rPr lang="en-GB" sz="4000" dirty="0" smtClean="0"/>
            </a:br>
            <a:r>
              <a:rPr lang="en-GB" sz="4000" dirty="0" smtClean="0"/>
              <a:t>TAC9</a:t>
            </a:r>
            <a:endParaRPr lang="en-GB" sz="4000" dirty="0"/>
          </a:p>
        </p:txBody>
      </p:sp>
      <p:sp>
        <p:nvSpPr>
          <p:cNvPr id="3" name="Subtitle 2"/>
          <p:cNvSpPr>
            <a:spLocks noGrp="1"/>
          </p:cNvSpPr>
          <p:nvPr>
            <p:ph type="subTitle" idx="1"/>
          </p:nvPr>
        </p:nvSpPr>
        <p:spPr/>
        <p:txBody>
          <a:bodyPr>
            <a:noAutofit/>
          </a:bodyPr>
          <a:lstStyle/>
          <a:p>
            <a:r>
              <a:rPr lang="sv-SE" sz="2000" dirty="0" smtClean="0">
                <a:solidFill>
                  <a:schemeClr val="bg1"/>
                </a:solidFill>
              </a:rPr>
              <a:t>Linda R. </a:t>
            </a:r>
            <a:r>
              <a:rPr lang="sv-SE" sz="2000" dirty="0" err="1" smtClean="0">
                <a:solidFill>
                  <a:schemeClr val="bg1"/>
                </a:solidFill>
              </a:rPr>
              <a:t>Coney</a:t>
            </a:r>
            <a:endParaRPr lang="sv-SE" sz="2000" dirty="0" smtClean="0">
              <a:solidFill>
                <a:schemeClr val="bg1"/>
              </a:solidFill>
            </a:endParaRPr>
          </a:p>
          <a:p>
            <a:r>
              <a:rPr lang="sv-SE" sz="2000" dirty="0" smtClean="0">
                <a:solidFill>
                  <a:schemeClr val="bg1"/>
                </a:solidFill>
              </a:rPr>
              <a:t>Group </a:t>
            </a:r>
            <a:r>
              <a:rPr lang="sv-SE" sz="2000" dirty="0" err="1" smtClean="0">
                <a:solidFill>
                  <a:schemeClr val="bg1"/>
                </a:solidFill>
              </a:rPr>
              <a:t>Leader</a:t>
            </a:r>
            <a:r>
              <a:rPr lang="sv-SE" sz="2000" dirty="0" smtClean="0">
                <a:solidFill>
                  <a:schemeClr val="bg1"/>
                </a:solidFill>
              </a:rPr>
              <a:t> – Target </a:t>
            </a:r>
            <a:r>
              <a:rPr lang="sv-SE" sz="2000" dirty="0" err="1" smtClean="0">
                <a:solidFill>
                  <a:schemeClr val="bg1"/>
                </a:solidFill>
              </a:rPr>
              <a:t>Safety</a:t>
            </a:r>
            <a:r>
              <a:rPr lang="sv-SE" sz="2000" dirty="0" smtClean="0">
                <a:solidFill>
                  <a:schemeClr val="bg1"/>
                </a:solidFill>
              </a:rPr>
              <a:t> and Controls</a:t>
            </a:r>
            <a:endParaRPr lang="sv-SE" sz="2000" dirty="0">
              <a:solidFill>
                <a:schemeClr val="bg1"/>
              </a:solidFill>
            </a:endParaRPr>
          </a:p>
        </p:txBody>
      </p:sp>
      <p:sp>
        <p:nvSpPr>
          <p:cNvPr id="4" name="Rectangle 3"/>
          <p:cNvSpPr/>
          <p:nvPr/>
        </p:nvSpPr>
        <p:spPr>
          <a:xfrm>
            <a:off x="2286000" y="5949280"/>
            <a:ext cx="4572000" cy="603242"/>
          </a:xfrm>
          <a:prstGeom prst="rect">
            <a:avLst/>
          </a:prstGeom>
        </p:spPr>
        <p:txBody>
          <a:bodyPr>
            <a:spAutoFit/>
          </a:bodyPr>
          <a:lstStyle/>
          <a:p>
            <a:pPr algn="ctr">
              <a:lnSpc>
                <a:spcPct val="120000"/>
              </a:lnSpc>
            </a:pPr>
            <a:r>
              <a:rPr lang="en-GB" sz="1600" dirty="0" smtClean="0">
                <a:solidFill>
                  <a:srgbClr val="FFFFFF"/>
                </a:solidFill>
              </a:rPr>
              <a:t>www.europeanspallationsource.se</a:t>
            </a:r>
          </a:p>
          <a:p>
            <a:pPr algn="ctr"/>
            <a:r>
              <a:rPr lang="en-GB" sz="1400" dirty="0" smtClean="0">
                <a:solidFill>
                  <a:srgbClr val="FFFFFF"/>
                </a:solidFill>
              </a:rPr>
              <a:t>April 2-3, 2014</a:t>
            </a:r>
          </a:p>
        </p:txBody>
      </p:sp>
    </p:spTree>
    <p:extLst>
      <p:ext uri="{BB962C8B-B14F-4D97-AF65-F5344CB8AC3E}">
        <p14:creationId xmlns:p14="http://schemas.microsoft.com/office/powerpoint/2010/main" val="1394613386"/>
      </p:ext>
    </p:extLst>
  </p:cSld>
  <p:clrMapOvr>
    <a:masterClrMapping/>
  </p:clrMapOvr>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Outline</a:t>
            </a:r>
            <a:endParaRPr lang="en-US" dirty="0"/>
          </a:p>
        </p:txBody>
      </p:sp>
      <p:sp>
        <p:nvSpPr>
          <p:cNvPr id="3" name="Content Placeholder 2"/>
          <p:cNvSpPr>
            <a:spLocks noGrp="1"/>
          </p:cNvSpPr>
          <p:nvPr>
            <p:ph idx="1"/>
          </p:nvPr>
        </p:nvSpPr>
        <p:spPr/>
        <p:txBody>
          <a:bodyPr>
            <a:normAutofit/>
          </a:bodyPr>
          <a:lstStyle/>
          <a:p>
            <a:r>
              <a:rPr lang="en-US" dirty="0" smtClean="0"/>
              <a:t>Intro – TSS objectives &amp; functions</a:t>
            </a:r>
          </a:p>
          <a:p>
            <a:pPr marL="1828800" lvl="4" indent="0">
              <a:buNone/>
            </a:pPr>
            <a:endParaRPr lang="en-US" sz="1200" dirty="0" smtClean="0"/>
          </a:p>
          <a:p>
            <a:r>
              <a:rPr lang="en-US" dirty="0" smtClean="0"/>
              <a:t>TSS description &amp; plan for development</a:t>
            </a:r>
          </a:p>
          <a:p>
            <a:pPr lvl="3"/>
            <a:endParaRPr lang="en-US" sz="1200" dirty="0" smtClean="0"/>
          </a:p>
          <a:p>
            <a:r>
              <a:rPr lang="en-US" dirty="0" smtClean="0"/>
              <a:t>Risk (Hazard) Analyses  </a:t>
            </a:r>
          </a:p>
          <a:p>
            <a:pPr lvl="1"/>
            <a:r>
              <a:rPr lang="en-US" dirty="0" smtClean="0"/>
              <a:t>Procedure &amp; Progress</a:t>
            </a:r>
          </a:p>
          <a:p>
            <a:pPr lvl="3"/>
            <a:endParaRPr lang="en-US" sz="1200" dirty="0" smtClean="0"/>
          </a:p>
          <a:p>
            <a:r>
              <a:rPr lang="en-US" dirty="0" smtClean="0"/>
              <a:t>ICS/Target Interface</a:t>
            </a:r>
          </a:p>
          <a:p>
            <a:pPr lvl="1"/>
            <a:r>
              <a:rPr lang="en-US" dirty="0" smtClean="0"/>
              <a:t>MPS, PPS, and Standard Controls</a:t>
            </a:r>
          </a:p>
          <a:p>
            <a:pPr lvl="3"/>
            <a:endParaRPr lang="en-US" sz="1200" dirty="0" smtClean="0"/>
          </a:p>
          <a:p>
            <a:r>
              <a:rPr lang="en-US" dirty="0" smtClean="0"/>
              <a:t>Conclusions</a:t>
            </a:r>
          </a:p>
          <a:p>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2</a:t>
            </a:fld>
            <a:endParaRPr lang="sv-SE"/>
          </a:p>
        </p:txBody>
      </p:sp>
    </p:spTree>
    <p:extLst>
      <p:ext uri="{BB962C8B-B14F-4D97-AF65-F5344CB8AC3E}">
        <p14:creationId xmlns:p14="http://schemas.microsoft.com/office/powerpoint/2010/main" val="1376117707"/>
      </p:ext>
    </p:extLst>
  </p:cSld>
  <p:clrMapOvr>
    <a:masterClrMapping/>
  </p:clrMapOvr>
  <p:timing>
    <p:tnLst>
      <p:par>
        <p:cTn xmlns:p14="http://schemas.microsoft.com/office/powerpoint/2010/mai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TSS – Purpose</a:t>
            </a:r>
            <a:endParaRPr lang="en-US" dirty="0"/>
          </a:p>
        </p:txBody>
      </p:sp>
      <p:sp>
        <p:nvSpPr>
          <p:cNvPr id="3" name="Content Placeholder 2"/>
          <p:cNvSpPr>
            <a:spLocks noGrp="1"/>
          </p:cNvSpPr>
          <p:nvPr>
            <p:ph idx="1"/>
          </p:nvPr>
        </p:nvSpPr>
        <p:spPr/>
        <p:txBody>
          <a:bodyPr>
            <a:normAutofit lnSpcReduction="10000"/>
          </a:bodyPr>
          <a:lstStyle/>
          <a:p>
            <a:r>
              <a:rPr lang="en-US" i="1" dirty="0" smtClean="0">
                <a:solidFill>
                  <a:srgbClr val="008000"/>
                </a:solidFill>
              </a:rPr>
              <a:t>TSS is a safety critical system designed to protect the public and environment from radioactive release </a:t>
            </a:r>
          </a:p>
          <a:p>
            <a:endParaRPr lang="en-US" dirty="0" smtClean="0"/>
          </a:p>
          <a:p>
            <a:r>
              <a:rPr lang="en-US" dirty="0" smtClean="0"/>
              <a:t>Active control and monitoring system</a:t>
            </a:r>
          </a:p>
          <a:p>
            <a:pPr lvl="1"/>
            <a:r>
              <a:rPr lang="en-US" dirty="0" smtClean="0">
                <a:solidFill>
                  <a:srgbClr val="2E9BE3"/>
                </a:solidFill>
              </a:rPr>
              <a:t>It is likely that the TSS will need to be able to shut down the proton beam </a:t>
            </a:r>
          </a:p>
          <a:p>
            <a:pPr lvl="1"/>
            <a:r>
              <a:rPr lang="en-US" dirty="0" smtClean="0">
                <a:solidFill>
                  <a:srgbClr val="2E9BE3"/>
                </a:solidFill>
              </a:rPr>
              <a:t>Actions not necessarily limited to beam shut down</a:t>
            </a:r>
          </a:p>
          <a:p>
            <a:r>
              <a:rPr lang="en-US" dirty="0" smtClean="0"/>
              <a:t>Safety-certified system</a:t>
            </a:r>
          </a:p>
          <a:p>
            <a:pPr lvl="1"/>
            <a:r>
              <a:rPr lang="en-US" dirty="0"/>
              <a:t>E</a:t>
            </a:r>
            <a:r>
              <a:rPr lang="en-US" dirty="0" smtClean="0"/>
              <a:t>ssential to the certification process for the ESS</a:t>
            </a:r>
          </a:p>
          <a:p>
            <a:pPr lvl="1"/>
            <a:r>
              <a:rPr lang="en-US" dirty="0" smtClean="0"/>
              <a:t>Working closely with the ES&amp;H group on requirements</a:t>
            </a:r>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3</a:t>
            </a:fld>
            <a:endParaRPr lang="sv-SE"/>
          </a:p>
        </p:txBody>
      </p:sp>
    </p:spTree>
    <p:extLst>
      <p:ext uri="{BB962C8B-B14F-4D97-AF65-F5344CB8AC3E}">
        <p14:creationId xmlns:p14="http://schemas.microsoft.com/office/powerpoint/2010/main" val="2314147115"/>
      </p:ext>
    </p:extLst>
  </p:cSld>
  <p:clrMapOvr>
    <a:masterClrMapping/>
  </p:clrMapOvr>
  <p:timing>
    <p:tnLst>
      <p:par>
        <p:cTn xmlns:p14="http://schemas.microsoft.com/office/powerpoint/2010/mai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ESS Control Systems – Objectives</a:t>
            </a:r>
            <a:endParaRPr lang="en-US" dirty="0"/>
          </a:p>
        </p:txBody>
      </p:sp>
      <p:sp>
        <p:nvSpPr>
          <p:cNvPr id="3" name="Content Placeholder 2"/>
          <p:cNvSpPr>
            <a:spLocks noGrp="1"/>
          </p:cNvSpPr>
          <p:nvPr>
            <p:ph idx="1"/>
          </p:nvPr>
        </p:nvSpPr>
        <p:spPr>
          <a:xfrm>
            <a:off x="5292080" y="1700808"/>
            <a:ext cx="3744416" cy="4824536"/>
          </a:xfrm>
        </p:spPr>
        <p:txBody>
          <a:bodyPr>
            <a:normAutofit fontScale="70000" lnSpcReduction="20000"/>
          </a:bodyPr>
          <a:lstStyle/>
          <a:p>
            <a:r>
              <a:rPr lang="en-US" b="1" dirty="0" smtClean="0">
                <a:solidFill>
                  <a:srgbClr val="000000"/>
                </a:solidFill>
              </a:rPr>
              <a:t>TSS</a:t>
            </a:r>
            <a:r>
              <a:rPr lang="en-US" dirty="0" smtClean="0">
                <a:solidFill>
                  <a:srgbClr val="000000"/>
                </a:solidFill>
              </a:rPr>
              <a:t> </a:t>
            </a:r>
            <a:r>
              <a:rPr lang="en-US" dirty="0" smtClean="0">
                <a:solidFill>
                  <a:srgbClr val="008000"/>
                </a:solidFill>
              </a:rPr>
              <a:t>- Limit transfer of radioactive contamination to the public, workers, and environment</a:t>
            </a:r>
          </a:p>
          <a:p>
            <a:pPr lvl="3"/>
            <a:endParaRPr lang="en-US" dirty="0" smtClean="0"/>
          </a:p>
          <a:p>
            <a:r>
              <a:rPr lang="en-US" b="1" dirty="0" smtClean="0">
                <a:solidFill>
                  <a:srgbClr val="000000"/>
                </a:solidFill>
              </a:rPr>
              <a:t>PSS</a:t>
            </a:r>
            <a:r>
              <a:rPr lang="en-US" dirty="0" smtClean="0">
                <a:solidFill>
                  <a:srgbClr val="000000"/>
                </a:solidFill>
              </a:rPr>
              <a:t> </a:t>
            </a:r>
            <a:r>
              <a:rPr lang="en-US" dirty="0" smtClean="0"/>
              <a:t>- Suppress radiologic </a:t>
            </a:r>
            <a:r>
              <a:rPr lang="en-US" dirty="0" smtClean="0"/>
              <a:t>hazards </a:t>
            </a:r>
            <a:r>
              <a:rPr lang="en-US" dirty="0" smtClean="0"/>
              <a:t>by </a:t>
            </a:r>
            <a:r>
              <a:rPr lang="en-US" dirty="0" smtClean="0"/>
              <a:t>switching off </a:t>
            </a:r>
            <a:r>
              <a:rPr lang="en-US" dirty="0" smtClean="0"/>
              <a:t>the proton beam</a:t>
            </a:r>
            <a:endParaRPr lang="en-US" dirty="0" smtClean="0"/>
          </a:p>
          <a:p>
            <a:pPr lvl="1"/>
            <a:r>
              <a:rPr lang="en-US" dirty="0" smtClean="0"/>
              <a:t>Control access to restricted areas during operations</a:t>
            </a:r>
          </a:p>
          <a:p>
            <a:pPr lvl="3"/>
            <a:endParaRPr lang="en-US" dirty="0" smtClean="0"/>
          </a:p>
          <a:p>
            <a:r>
              <a:rPr lang="en-US" b="1" dirty="0" smtClean="0">
                <a:solidFill>
                  <a:schemeClr val="tx1"/>
                </a:solidFill>
              </a:rPr>
              <a:t>MPS</a:t>
            </a:r>
            <a:r>
              <a:rPr lang="en-US" dirty="0" smtClean="0">
                <a:solidFill>
                  <a:schemeClr val="tx1"/>
                </a:solidFill>
              </a:rPr>
              <a:t> </a:t>
            </a:r>
            <a:r>
              <a:rPr lang="en-US" dirty="0" smtClean="0"/>
              <a:t>– Protect investment </a:t>
            </a:r>
            <a:r>
              <a:rPr lang="en-US" dirty="0" smtClean="0"/>
              <a:t>from damage </a:t>
            </a:r>
            <a:r>
              <a:rPr lang="en-US" dirty="0" smtClean="0"/>
              <a:t>due to beam losses and malfunctioning equipment</a:t>
            </a:r>
          </a:p>
          <a:p>
            <a:pPr lvl="1"/>
            <a:r>
              <a:rPr lang="en-US" dirty="0" smtClean="0"/>
              <a:t>Optimize integrated machine performance</a:t>
            </a:r>
          </a:p>
          <a:p>
            <a:pPr lvl="1"/>
            <a:r>
              <a:rPr lang="en-US" dirty="0" smtClean="0"/>
              <a:t>Stop beam – Beam Interlock System</a:t>
            </a:r>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4</a:t>
            </a:fld>
            <a:endParaRPr lang="sv-SE"/>
          </a:p>
        </p:txBody>
      </p:sp>
      <p:pic>
        <p:nvPicPr>
          <p:cNvPr id="5" name="Picture 4" descr="Screen shot 2013-05-26 at 7.06.50 PM.png"/>
          <p:cNvPicPr>
            <a:picLocks noChangeAspect="1"/>
          </p:cNvPicPr>
          <p:nvPr/>
        </p:nvPicPr>
        <p:blipFill rotWithShape="1">
          <a:blip r:embed="rId2">
            <a:extLst>
              <a:ext uri="{28A0092B-C50C-407E-A947-70E740481C1C}">
                <a14:useLocalDpi xmlns:a14="http://schemas.microsoft.com/office/drawing/2010/main"/>
              </a:ext>
            </a:extLst>
          </a:blip>
          <a:srcRect t="2671"/>
          <a:stretch/>
        </p:blipFill>
        <p:spPr>
          <a:xfrm>
            <a:off x="107504" y="1600200"/>
            <a:ext cx="5139267" cy="4205064"/>
          </a:xfrm>
          <a:prstGeom prst="rect">
            <a:avLst/>
          </a:prstGeom>
        </p:spPr>
      </p:pic>
      <p:sp>
        <p:nvSpPr>
          <p:cNvPr id="7" name="TextBox 6"/>
          <p:cNvSpPr txBox="1"/>
          <p:nvPr/>
        </p:nvSpPr>
        <p:spPr>
          <a:xfrm>
            <a:off x="323528" y="6021288"/>
            <a:ext cx="4158297" cy="646331"/>
          </a:xfrm>
          <a:prstGeom prst="rect">
            <a:avLst/>
          </a:prstGeom>
          <a:noFill/>
        </p:spPr>
        <p:txBody>
          <a:bodyPr wrap="none" rtlCol="0">
            <a:spAutoFit/>
          </a:bodyPr>
          <a:lstStyle/>
          <a:p>
            <a:pPr algn="r"/>
            <a:r>
              <a:rPr lang="en-US" b="1" dirty="0" smtClean="0"/>
              <a:t>TSS</a:t>
            </a:r>
            <a:r>
              <a:rPr lang="en-US" dirty="0" smtClean="0"/>
              <a:t> – Independent </a:t>
            </a:r>
            <a:r>
              <a:rPr lang="en-US" dirty="0"/>
              <a:t>safety-qualified system </a:t>
            </a:r>
            <a:endParaRPr lang="en-US" dirty="0" smtClean="0"/>
          </a:p>
          <a:p>
            <a:pPr algn="r"/>
            <a:r>
              <a:rPr lang="en-US" dirty="0"/>
              <a:t> </a:t>
            </a:r>
            <a:r>
              <a:rPr lang="en-US" dirty="0" smtClean="0"/>
              <a:t>              </a:t>
            </a:r>
            <a:r>
              <a:rPr lang="en-US" dirty="0" smtClean="0">
                <a:latin typeface="Wingdings 3" charset="2"/>
                <a:cs typeface="Wingdings 3" charset="2"/>
              </a:rPr>
              <a:t>g</a:t>
            </a:r>
            <a:r>
              <a:rPr lang="en-US" dirty="0" smtClean="0"/>
              <a:t> Not </a:t>
            </a:r>
            <a:r>
              <a:rPr lang="en-US" dirty="0"/>
              <a:t>tied into other I&amp;C systems</a:t>
            </a:r>
            <a:r>
              <a:rPr lang="en-US" dirty="0" smtClean="0"/>
              <a:t> </a:t>
            </a:r>
            <a:endParaRPr lang="en-US" dirty="0"/>
          </a:p>
        </p:txBody>
      </p:sp>
      <p:sp>
        <p:nvSpPr>
          <p:cNvPr id="6" name="TextBox 5"/>
          <p:cNvSpPr txBox="1"/>
          <p:nvPr/>
        </p:nvSpPr>
        <p:spPr>
          <a:xfrm>
            <a:off x="2051720" y="3861048"/>
            <a:ext cx="2088232" cy="584776"/>
          </a:xfrm>
          <a:prstGeom prst="rect">
            <a:avLst/>
          </a:prstGeom>
          <a:solidFill>
            <a:srgbClr val="C1CCD9"/>
          </a:solidFill>
        </p:spPr>
        <p:txBody>
          <a:bodyPr wrap="square" rtlCol="0">
            <a:spAutoFit/>
          </a:bodyPr>
          <a:lstStyle/>
          <a:p>
            <a:pPr algn="ctr"/>
            <a:r>
              <a:rPr lang="en-US" sz="1600" b="1" dirty="0" smtClean="0">
                <a:effectLst>
                  <a:innerShdw blurRad="63500" dist="50800" dir="13500000">
                    <a:prstClr val="black">
                      <a:alpha val="50000"/>
                    </a:prstClr>
                  </a:innerShdw>
                </a:effectLst>
                <a:latin typeface="Arial"/>
                <a:cs typeface="Arial"/>
              </a:rPr>
              <a:t>P</a:t>
            </a:r>
            <a:r>
              <a:rPr lang="en-US" sz="1600" dirty="0" smtClean="0">
                <a:effectLst>
                  <a:innerShdw blurRad="63500" dist="50800" dir="13500000">
                    <a:prstClr val="black">
                      <a:alpha val="50000"/>
                    </a:prstClr>
                  </a:innerShdw>
                </a:effectLst>
                <a:latin typeface="Arial"/>
                <a:cs typeface="Arial"/>
              </a:rPr>
              <a:t>ersonnel </a:t>
            </a:r>
            <a:r>
              <a:rPr lang="en-US" sz="1600" b="1" dirty="0" smtClean="0">
                <a:effectLst>
                  <a:innerShdw blurRad="63500" dist="50800" dir="13500000">
                    <a:prstClr val="black">
                      <a:alpha val="50000"/>
                    </a:prstClr>
                  </a:innerShdw>
                </a:effectLst>
                <a:latin typeface="Arial"/>
                <a:cs typeface="Arial"/>
              </a:rPr>
              <a:t>S</a:t>
            </a:r>
            <a:r>
              <a:rPr lang="en-US" sz="1600" dirty="0" smtClean="0">
                <a:effectLst>
                  <a:innerShdw blurRad="63500" dist="50800" dir="13500000">
                    <a:prstClr val="black">
                      <a:alpha val="50000"/>
                    </a:prstClr>
                  </a:innerShdw>
                </a:effectLst>
                <a:latin typeface="Arial"/>
                <a:cs typeface="Arial"/>
              </a:rPr>
              <a:t>afety </a:t>
            </a:r>
            <a:r>
              <a:rPr lang="en-US" sz="1600" b="1" dirty="0" smtClean="0">
                <a:effectLst>
                  <a:innerShdw blurRad="63500" dist="50800" dir="13500000">
                    <a:prstClr val="black">
                      <a:alpha val="50000"/>
                    </a:prstClr>
                  </a:innerShdw>
                </a:effectLst>
                <a:latin typeface="Arial"/>
                <a:cs typeface="Arial"/>
              </a:rPr>
              <a:t>S</a:t>
            </a:r>
            <a:r>
              <a:rPr lang="en-US" sz="1600" dirty="0" smtClean="0">
                <a:effectLst>
                  <a:innerShdw blurRad="63500" dist="50800" dir="13500000">
                    <a:prstClr val="black">
                      <a:alpha val="50000"/>
                    </a:prstClr>
                  </a:innerShdw>
                </a:effectLst>
                <a:latin typeface="Arial"/>
                <a:cs typeface="Arial"/>
              </a:rPr>
              <a:t>ystem</a:t>
            </a:r>
            <a:endParaRPr lang="en-US" sz="1600" dirty="0">
              <a:effectLst>
                <a:innerShdw blurRad="63500" dist="50800" dir="13500000">
                  <a:prstClr val="black">
                    <a:alpha val="50000"/>
                  </a:prstClr>
                </a:innerShdw>
              </a:effectLst>
              <a:latin typeface="Arial"/>
              <a:cs typeface="Arial"/>
            </a:endParaRPr>
          </a:p>
        </p:txBody>
      </p:sp>
    </p:spTree>
    <p:extLst>
      <p:ext uri="{BB962C8B-B14F-4D97-AF65-F5344CB8AC3E}">
        <p14:creationId xmlns:p14="http://schemas.microsoft.com/office/powerpoint/2010/main" val="1263087061"/>
      </p:ext>
    </p:extLst>
  </p:cSld>
  <p:clrMapOvr>
    <a:masterClrMapping/>
  </p:clrMapOvr>
  <p:timing>
    <p:tnLst>
      <p:par>
        <p:cTn xmlns:p14="http://schemas.microsoft.com/office/powerpoint/2010/mai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TSS – Link with ESS Safety Concept</a:t>
            </a:r>
            <a:endParaRPr lang="en-US" dirty="0"/>
          </a:p>
        </p:txBody>
      </p:sp>
      <p:sp>
        <p:nvSpPr>
          <p:cNvPr id="3" name="Content Placeholder 2"/>
          <p:cNvSpPr>
            <a:spLocks noGrp="1"/>
          </p:cNvSpPr>
          <p:nvPr>
            <p:ph idx="1"/>
          </p:nvPr>
        </p:nvSpPr>
        <p:spPr>
          <a:xfrm>
            <a:off x="107504" y="1484784"/>
            <a:ext cx="5832648" cy="3888432"/>
          </a:xfrm>
        </p:spPr>
        <p:txBody>
          <a:bodyPr>
            <a:normAutofit fontScale="70000" lnSpcReduction="20000"/>
          </a:bodyPr>
          <a:lstStyle/>
          <a:p>
            <a:r>
              <a:rPr lang="en-US" dirty="0" smtClean="0"/>
              <a:t>As described in the ESS PSAR (ESS-02), there are several physical confinement barriers to limit radiological impact on the </a:t>
            </a:r>
            <a:r>
              <a:rPr lang="en-US" dirty="0" smtClean="0"/>
              <a:t>environment </a:t>
            </a:r>
            <a:r>
              <a:rPr lang="en-US" dirty="0" smtClean="0"/>
              <a:t>in accordance with the ESS GSO</a:t>
            </a:r>
          </a:p>
          <a:p>
            <a:pPr lvl="1"/>
            <a:r>
              <a:rPr lang="en-US" sz="2600" dirty="0" smtClean="0"/>
              <a:t>Target Wheel, Monolith, &amp;  Building</a:t>
            </a:r>
          </a:p>
          <a:p>
            <a:pPr marL="457200" lvl="1" indent="0">
              <a:buNone/>
            </a:pPr>
            <a:endParaRPr lang="en-US" sz="1600" dirty="0" smtClean="0"/>
          </a:p>
          <a:p>
            <a:r>
              <a:rPr lang="en-US" b="1" dirty="0" smtClean="0">
                <a:solidFill>
                  <a:srgbClr val="008000"/>
                </a:solidFill>
              </a:rPr>
              <a:t>TSS is an active safety barrier – potential actions may include</a:t>
            </a:r>
          </a:p>
          <a:p>
            <a:pPr lvl="1"/>
            <a:r>
              <a:rPr lang="en-US" dirty="0">
                <a:solidFill>
                  <a:srgbClr val="57AF78"/>
                </a:solidFill>
                <a:effectLst>
                  <a:innerShdw blurRad="63500" dist="50800" dir="10800000">
                    <a:prstClr val="black">
                      <a:alpha val="50000"/>
                    </a:prstClr>
                  </a:innerShdw>
                </a:effectLst>
                <a:cs typeface="Arial"/>
              </a:rPr>
              <a:t>Stop energy production </a:t>
            </a:r>
            <a:r>
              <a:rPr lang="en-US" dirty="0">
                <a:solidFill>
                  <a:srgbClr val="57AF78"/>
                </a:solidFill>
                <a:effectLst>
                  <a:innerShdw blurRad="63500" dist="50800" dir="10800000">
                    <a:prstClr val="black">
                      <a:alpha val="50000"/>
                    </a:prstClr>
                  </a:innerShdw>
                </a:effectLst>
                <a:latin typeface="Wingdings 3" charset="2"/>
                <a:cs typeface="Wingdings 3" charset="2"/>
              </a:rPr>
              <a:t>g</a:t>
            </a:r>
            <a:r>
              <a:rPr lang="en-US" dirty="0">
                <a:solidFill>
                  <a:srgbClr val="57AF78"/>
                </a:solidFill>
                <a:effectLst>
                  <a:innerShdw blurRad="63500" dist="50800" dir="10800000">
                    <a:prstClr val="black">
                      <a:alpha val="50000"/>
                    </a:prstClr>
                  </a:innerShdw>
                </a:effectLst>
                <a:cs typeface="Arial"/>
              </a:rPr>
              <a:t> p</a:t>
            </a:r>
            <a:r>
              <a:rPr lang="en-US" baseline="30000" dirty="0">
                <a:solidFill>
                  <a:srgbClr val="57AF78"/>
                </a:solidFill>
                <a:effectLst>
                  <a:innerShdw blurRad="63500" dist="50800" dir="10800000">
                    <a:prstClr val="black">
                      <a:alpha val="50000"/>
                    </a:prstClr>
                  </a:innerShdw>
                </a:effectLst>
                <a:cs typeface="Arial"/>
              </a:rPr>
              <a:t>+</a:t>
            </a:r>
            <a:r>
              <a:rPr lang="en-US" dirty="0">
                <a:solidFill>
                  <a:srgbClr val="57AF78"/>
                </a:solidFill>
                <a:effectLst>
                  <a:innerShdw blurRad="63500" dist="50800" dir="10800000">
                    <a:prstClr val="black">
                      <a:alpha val="50000"/>
                    </a:prstClr>
                  </a:innerShdw>
                </a:effectLst>
                <a:cs typeface="Arial"/>
              </a:rPr>
              <a:t> beam shut down</a:t>
            </a:r>
          </a:p>
          <a:p>
            <a:pPr lvl="1"/>
            <a:r>
              <a:rPr lang="en-US" dirty="0">
                <a:solidFill>
                  <a:srgbClr val="57AF78"/>
                </a:solidFill>
                <a:effectLst>
                  <a:innerShdw blurRad="63500" dist="50800" dir="10800000">
                    <a:prstClr val="black">
                      <a:alpha val="50000"/>
                    </a:prstClr>
                  </a:innerShdw>
                </a:effectLst>
                <a:cs typeface="Arial"/>
              </a:rPr>
              <a:t>Evacuate stored energy</a:t>
            </a:r>
          </a:p>
          <a:p>
            <a:pPr marL="457200" lvl="1" indent="0">
              <a:buNone/>
            </a:pPr>
            <a:r>
              <a:rPr lang="en-US" dirty="0" smtClean="0">
                <a:solidFill>
                  <a:srgbClr val="57AF78"/>
                </a:solidFill>
                <a:effectLst>
                  <a:innerShdw blurRad="63500" dist="50800" dir="10800000">
                    <a:prstClr val="black">
                      <a:alpha val="50000"/>
                    </a:prstClr>
                  </a:innerShdw>
                </a:effectLst>
                <a:latin typeface="Wingdings 3" charset="2"/>
                <a:cs typeface="Wingdings 3" charset="2"/>
              </a:rPr>
              <a:t>	g</a:t>
            </a:r>
            <a:r>
              <a:rPr lang="en-US" dirty="0" smtClean="0">
                <a:solidFill>
                  <a:srgbClr val="57AF78"/>
                </a:solidFill>
                <a:effectLst>
                  <a:innerShdw blurRad="63500" dist="50800" dir="10800000">
                    <a:prstClr val="black">
                      <a:alpha val="50000"/>
                    </a:prstClr>
                  </a:innerShdw>
                </a:effectLst>
                <a:cs typeface="Arial"/>
              </a:rPr>
              <a:t> After heat management</a:t>
            </a:r>
            <a:endParaRPr lang="en-US" dirty="0">
              <a:solidFill>
                <a:srgbClr val="57AF78"/>
              </a:solidFill>
              <a:effectLst>
                <a:innerShdw blurRad="63500" dist="50800" dir="10800000">
                  <a:prstClr val="black">
                    <a:alpha val="50000"/>
                  </a:prstClr>
                </a:innerShdw>
              </a:effectLst>
              <a:cs typeface="Arial"/>
            </a:endParaRPr>
          </a:p>
          <a:p>
            <a:pPr marL="457200" lvl="1" indent="0">
              <a:buNone/>
            </a:pPr>
            <a:r>
              <a:rPr lang="en-US" dirty="0" smtClean="0">
                <a:solidFill>
                  <a:srgbClr val="57AF78"/>
                </a:solidFill>
                <a:effectLst>
                  <a:innerShdw blurRad="63500" dist="50800" dir="10800000">
                    <a:prstClr val="black">
                      <a:alpha val="50000"/>
                    </a:prstClr>
                  </a:innerShdw>
                </a:effectLst>
                <a:latin typeface="Wingdings 3" charset="2"/>
                <a:cs typeface="Wingdings 3" charset="2"/>
              </a:rPr>
              <a:t>	g</a:t>
            </a:r>
            <a:r>
              <a:rPr lang="en-US" dirty="0" smtClean="0">
                <a:solidFill>
                  <a:srgbClr val="57AF78"/>
                </a:solidFill>
                <a:effectLst>
                  <a:innerShdw blurRad="63500" dist="50800" dir="10800000">
                    <a:prstClr val="black">
                      <a:alpha val="50000"/>
                    </a:prstClr>
                  </a:innerShdw>
                </a:effectLst>
                <a:cs typeface="Arial"/>
              </a:rPr>
              <a:t> </a:t>
            </a:r>
            <a:r>
              <a:rPr lang="en-US" dirty="0">
                <a:solidFill>
                  <a:srgbClr val="57AF78"/>
                </a:solidFill>
                <a:effectLst>
                  <a:innerShdw blurRad="63500" dist="50800" dir="10800000">
                    <a:prstClr val="black">
                      <a:alpha val="50000"/>
                    </a:prstClr>
                  </a:innerShdw>
                </a:effectLst>
                <a:cs typeface="Arial"/>
              </a:rPr>
              <a:t>Evacuate H</a:t>
            </a:r>
            <a:r>
              <a:rPr lang="en-US" baseline="-25000" dirty="0">
                <a:solidFill>
                  <a:srgbClr val="57AF78"/>
                </a:solidFill>
                <a:effectLst>
                  <a:innerShdw blurRad="63500" dist="50800" dir="10800000">
                    <a:prstClr val="black">
                      <a:alpha val="50000"/>
                    </a:prstClr>
                  </a:innerShdw>
                </a:effectLst>
                <a:cs typeface="Arial"/>
              </a:rPr>
              <a:t>2</a:t>
            </a:r>
            <a:r>
              <a:rPr lang="en-US" dirty="0">
                <a:solidFill>
                  <a:srgbClr val="57AF78"/>
                </a:solidFill>
                <a:effectLst>
                  <a:innerShdw blurRad="63500" dist="50800" dir="10800000">
                    <a:prstClr val="black">
                      <a:alpha val="50000"/>
                    </a:prstClr>
                  </a:innerShdw>
                </a:effectLst>
                <a:cs typeface="Arial"/>
              </a:rPr>
              <a:t> inventory</a:t>
            </a:r>
          </a:p>
          <a:p>
            <a:pPr lvl="1"/>
            <a:r>
              <a:rPr lang="en-US" dirty="0">
                <a:solidFill>
                  <a:srgbClr val="57AF78"/>
                </a:solidFill>
                <a:effectLst>
                  <a:innerShdw blurRad="63500" dist="50800" dir="10800000">
                    <a:prstClr val="black">
                      <a:alpha val="50000"/>
                    </a:prstClr>
                  </a:innerShdw>
                </a:effectLst>
                <a:cs typeface="Arial"/>
              </a:rPr>
              <a:t>Confine radioactive material</a:t>
            </a:r>
          </a:p>
          <a:p>
            <a:pPr marL="457200" lvl="1" indent="0">
              <a:buNone/>
            </a:pPr>
            <a:r>
              <a:rPr lang="en-US" dirty="0" smtClean="0">
                <a:solidFill>
                  <a:srgbClr val="57AF78"/>
                </a:solidFill>
                <a:effectLst>
                  <a:innerShdw blurRad="63500" dist="50800" dir="10800000">
                    <a:prstClr val="black">
                      <a:alpha val="50000"/>
                    </a:prstClr>
                  </a:innerShdw>
                </a:effectLst>
                <a:latin typeface="Wingdings 3" charset="2"/>
                <a:cs typeface="Wingdings 3" charset="2"/>
              </a:rPr>
              <a:t>	g</a:t>
            </a:r>
            <a:r>
              <a:rPr lang="en-US" dirty="0" smtClean="0">
                <a:solidFill>
                  <a:srgbClr val="57AF78"/>
                </a:solidFill>
                <a:effectLst>
                  <a:innerShdw blurRad="63500" dist="50800" dir="10800000">
                    <a:prstClr val="black">
                      <a:alpha val="50000"/>
                    </a:prstClr>
                  </a:innerShdw>
                </a:effectLst>
                <a:cs typeface="Arial"/>
              </a:rPr>
              <a:t> </a:t>
            </a:r>
            <a:r>
              <a:rPr lang="en-US" dirty="0">
                <a:solidFill>
                  <a:srgbClr val="57AF78"/>
                </a:solidFill>
                <a:effectLst>
                  <a:innerShdw blurRad="63500" dist="50800" dir="10800000">
                    <a:prstClr val="black">
                      <a:alpha val="50000"/>
                    </a:prstClr>
                  </a:innerShdw>
                </a:effectLst>
                <a:cs typeface="Arial"/>
              </a:rPr>
              <a:t>Isolation of some active circuits</a:t>
            </a:r>
          </a:p>
          <a:p>
            <a:pPr marL="457200" lvl="1" indent="0">
              <a:buNone/>
            </a:pPr>
            <a:r>
              <a:rPr lang="en-US" dirty="0" smtClean="0">
                <a:solidFill>
                  <a:srgbClr val="57AF78"/>
                </a:solidFill>
                <a:effectLst>
                  <a:innerShdw blurRad="63500" dist="50800" dir="10800000">
                    <a:prstClr val="black">
                      <a:alpha val="50000"/>
                    </a:prstClr>
                  </a:innerShdw>
                </a:effectLst>
                <a:latin typeface="Wingdings 3" charset="2"/>
                <a:cs typeface="Wingdings 3" charset="2"/>
              </a:rPr>
              <a:t>	g</a:t>
            </a:r>
            <a:r>
              <a:rPr lang="en-US" dirty="0" smtClean="0">
                <a:solidFill>
                  <a:srgbClr val="57AF78"/>
                </a:solidFill>
                <a:effectLst>
                  <a:innerShdw blurRad="63500" dist="50800" dir="10800000">
                    <a:prstClr val="black">
                      <a:alpha val="50000"/>
                    </a:prstClr>
                  </a:innerShdw>
                </a:effectLst>
                <a:cs typeface="Arial"/>
              </a:rPr>
              <a:t> </a:t>
            </a:r>
            <a:r>
              <a:rPr lang="en-US" dirty="0">
                <a:solidFill>
                  <a:srgbClr val="57AF78"/>
                </a:solidFill>
                <a:effectLst>
                  <a:innerShdw blurRad="63500" dist="50800" dir="10800000">
                    <a:prstClr val="black">
                      <a:alpha val="50000"/>
                    </a:prstClr>
                  </a:innerShdw>
                </a:effectLst>
                <a:cs typeface="Arial"/>
              </a:rPr>
              <a:t>Dynamic confinement</a:t>
            </a:r>
          </a:p>
          <a:p>
            <a:pPr lvl="1"/>
            <a:endParaRPr lang="en-US" dirty="0" smtClean="0">
              <a:solidFill>
                <a:schemeClr val="tx1">
                  <a:lumMod val="75000"/>
                  <a:lumOff val="25000"/>
                </a:schemeClr>
              </a:solidFill>
            </a:endParaRPr>
          </a:p>
          <a:p>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5</a:t>
            </a:fld>
            <a:endParaRPr lang="sv-SE"/>
          </a:p>
        </p:txBody>
      </p:sp>
      <p:pic>
        <p:nvPicPr>
          <p:cNvPr id="16" name="Picture 15" descr="Zoom elevation cut TS building.tiff"/>
          <p:cNvPicPr>
            <a:picLocks noChangeAspect="1"/>
          </p:cNvPicPr>
          <p:nvPr/>
        </p:nvPicPr>
        <p:blipFill rotWithShape="1">
          <a:blip r:embed="rId2" cstate="print">
            <a:extLst>
              <a:ext uri="{28A0092B-C50C-407E-A947-70E740481C1C}">
                <a14:useLocalDpi xmlns:a14="http://schemas.microsoft.com/office/drawing/2010/main"/>
              </a:ext>
            </a:extLst>
          </a:blip>
          <a:srcRect t="13702" b="11000"/>
          <a:stretch/>
        </p:blipFill>
        <p:spPr>
          <a:xfrm>
            <a:off x="2195736" y="5301208"/>
            <a:ext cx="6768752" cy="1460345"/>
          </a:xfrm>
          <a:prstGeom prst="rect">
            <a:avLst/>
          </a:prstGeom>
        </p:spPr>
      </p:pic>
      <p:sp>
        <p:nvSpPr>
          <p:cNvPr id="17" name="TextBox 16"/>
          <p:cNvSpPr txBox="1"/>
          <p:nvPr/>
        </p:nvSpPr>
        <p:spPr>
          <a:xfrm>
            <a:off x="179512" y="5877272"/>
            <a:ext cx="2291743" cy="646331"/>
          </a:xfrm>
          <a:prstGeom prst="rect">
            <a:avLst/>
          </a:prstGeom>
          <a:noFill/>
        </p:spPr>
        <p:txBody>
          <a:bodyPr wrap="square" rtlCol="0">
            <a:spAutoFit/>
          </a:bodyPr>
          <a:lstStyle/>
          <a:p>
            <a:pPr defTabSz="457200"/>
            <a:r>
              <a:rPr lang="en-US" dirty="0" smtClean="0">
                <a:solidFill>
                  <a:prstClr val="black"/>
                </a:solidFill>
                <a:latin typeface="Calibri"/>
              </a:rPr>
              <a:t>3</a:t>
            </a:r>
            <a:r>
              <a:rPr lang="en-US" baseline="30000" dirty="0">
                <a:solidFill>
                  <a:prstClr val="black"/>
                </a:solidFill>
                <a:latin typeface="Calibri"/>
              </a:rPr>
              <a:t>r</a:t>
            </a:r>
            <a:r>
              <a:rPr lang="en-US" baseline="30000" dirty="0" smtClean="0">
                <a:solidFill>
                  <a:prstClr val="black"/>
                </a:solidFill>
                <a:latin typeface="Calibri"/>
              </a:rPr>
              <a:t>d</a:t>
            </a:r>
            <a:r>
              <a:rPr lang="en-US" dirty="0" smtClean="0">
                <a:solidFill>
                  <a:prstClr val="black"/>
                </a:solidFill>
                <a:latin typeface="Calibri"/>
              </a:rPr>
              <a:t> confinement barrier: </a:t>
            </a:r>
            <a:r>
              <a:rPr lang="en-US" b="1" dirty="0" smtClean="0">
                <a:solidFill>
                  <a:prstClr val="black"/>
                </a:solidFill>
                <a:latin typeface="Calibri"/>
              </a:rPr>
              <a:t>TS building</a:t>
            </a:r>
            <a:endParaRPr lang="en-US" b="1" dirty="0">
              <a:solidFill>
                <a:prstClr val="black"/>
              </a:solidFill>
              <a:latin typeface="Calibri"/>
            </a:endParaRPr>
          </a:p>
        </p:txBody>
      </p:sp>
      <p:sp>
        <p:nvSpPr>
          <p:cNvPr id="25" name="Round Single Corner Rectangle 24"/>
          <p:cNvSpPr/>
          <p:nvPr/>
        </p:nvSpPr>
        <p:spPr>
          <a:xfrm>
            <a:off x="6299883" y="2941832"/>
            <a:ext cx="2670077" cy="1855320"/>
          </a:xfrm>
          <a:prstGeom prst="round1Rect">
            <a:avLst>
              <a:gd name="adj" fmla="val 635"/>
            </a:avLst>
          </a:prstGeom>
          <a:noFill/>
          <a:ln w="34925">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defTabSz="457200"/>
            <a:endParaRPr lang="en-US">
              <a:solidFill>
                <a:prstClr val="white"/>
              </a:solidFill>
              <a:latin typeface="Calibri"/>
            </a:endParaRPr>
          </a:p>
        </p:txBody>
      </p:sp>
      <p:pic>
        <p:nvPicPr>
          <p:cNvPr id="27" name="Picture 26" descr="128-000370-3.pdf"/>
          <p:cNvPicPr>
            <a:picLocks noChangeAspect="1"/>
          </p:cNvPicPr>
          <p:nvPr/>
        </p:nvPicPr>
        <p:blipFill rotWithShape="1">
          <a:blip r:embed="rId3" cstate="print">
            <a:extLst>
              <a:ext uri="{28A0092B-C50C-407E-A947-70E740481C1C}">
                <a14:useLocalDpi xmlns:a14="http://schemas.microsoft.com/office/drawing/2010/main"/>
              </a:ext>
            </a:extLst>
          </a:blip>
          <a:srcRect l="-1" t="17849" r="716" b="-1580"/>
          <a:stretch/>
        </p:blipFill>
        <p:spPr>
          <a:xfrm rot="5400000">
            <a:off x="6384307" y="2135206"/>
            <a:ext cx="2464053" cy="2747384"/>
          </a:xfrm>
          <a:prstGeom prst="rect">
            <a:avLst/>
          </a:prstGeom>
        </p:spPr>
      </p:pic>
      <p:sp>
        <p:nvSpPr>
          <p:cNvPr id="28" name="Rectangle 27"/>
          <p:cNvSpPr/>
          <p:nvPr/>
        </p:nvSpPr>
        <p:spPr>
          <a:xfrm>
            <a:off x="7583951" y="2432119"/>
            <a:ext cx="346393" cy="1406364"/>
          </a:xfrm>
          <a:prstGeom prst="rect">
            <a:avLst/>
          </a:prstGeom>
          <a:solidFill>
            <a:srgbClr val="FFFF00">
              <a:alpha val="50000"/>
            </a:srgb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defTabSz="457200"/>
            <a:endParaRPr lang="en-US">
              <a:solidFill>
                <a:prstClr val="white"/>
              </a:solidFill>
              <a:latin typeface="Calibri"/>
            </a:endParaRPr>
          </a:p>
        </p:txBody>
      </p:sp>
      <p:sp>
        <p:nvSpPr>
          <p:cNvPr id="29" name="Rectangle 28"/>
          <p:cNvSpPr/>
          <p:nvPr/>
        </p:nvSpPr>
        <p:spPr>
          <a:xfrm>
            <a:off x="7286004" y="3714763"/>
            <a:ext cx="1010314" cy="218293"/>
          </a:xfrm>
          <a:prstGeom prst="rect">
            <a:avLst/>
          </a:prstGeom>
          <a:solidFill>
            <a:srgbClr val="FFFF00">
              <a:alpha val="50000"/>
            </a:srgb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defTabSz="457200"/>
            <a:endParaRPr lang="en-US">
              <a:solidFill>
                <a:prstClr val="white"/>
              </a:solidFill>
              <a:latin typeface="Calibri"/>
            </a:endParaRPr>
          </a:p>
        </p:txBody>
      </p:sp>
      <p:sp>
        <p:nvSpPr>
          <p:cNvPr id="30" name="Rectangle 29"/>
          <p:cNvSpPr/>
          <p:nvPr/>
        </p:nvSpPr>
        <p:spPr>
          <a:xfrm flipV="1">
            <a:off x="6228184" y="2420889"/>
            <a:ext cx="1709478" cy="54952"/>
          </a:xfrm>
          <a:prstGeom prst="rect">
            <a:avLst/>
          </a:prstGeom>
          <a:solidFill>
            <a:srgbClr val="FFFF00">
              <a:alpha val="50000"/>
            </a:srgb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defTabSz="457200"/>
            <a:endParaRPr lang="en-US">
              <a:solidFill>
                <a:prstClr val="white"/>
              </a:solidFill>
              <a:latin typeface="Calibri"/>
            </a:endParaRPr>
          </a:p>
        </p:txBody>
      </p:sp>
      <p:sp>
        <p:nvSpPr>
          <p:cNvPr id="18" name="TextBox 17"/>
          <p:cNvSpPr txBox="1"/>
          <p:nvPr/>
        </p:nvSpPr>
        <p:spPr>
          <a:xfrm>
            <a:off x="6948264" y="1484784"/>
            <a:ext cx="2195736" cy="646331"/>
          </a:xfrm>
          <a:prstGeom prst="rect">
            <a:avLst/>
          </a:prstGeom>
          <a:solidFill>
            <a:srgbClr val="FFFF00">
              <a:alpha val="54000"/>
            </a:srgbClr>
          </a:solidFill>
          <a:ln>
            <a:solidFill>
              <a:srgbClr val="FFFF00">
                <a:alpha val="47000"/>
              </a:srgbClr>
            </a:solidFill>
          </a:ln>
        </p:spPr>
        <p:txBody>
          <a:bodyPr wrap="square" rtlCol="0">
            <a:spAutoFit/>
          </a:bodyPr>
          <a:lstStyle/>
          <a:p>
            <a:pPr defTabSz="457200"/>
            <a:r>
              <a:rPr lang="en-US" dirty="0" smtClean="0">
                <a:solidFill>
                  <a:prstClr val="black"/>
                </a:solidFill>
                <a:latin typeface="Calibri"/>
              </a:rPr>
              <a:t>1</a:t>
            </a:r>
            <a:r>
              <a:rPr lang="en-US" baseline="30000" dirty="0" smtClean="0">
                <a:solidFill>
                  <a:prstClr val="black"/>
                </a:solidFill>
                <a:latin typeface="Calibri"/>
              </a:rPr>
              <a:t>st</a:t>
            </a:r>
            <a:r>
              <a:rPr lang="en-US" dirty="0" smtClean="0">
                <a:solidFill>
                  <a:prstClr val="black"/>
                </a:solidFill>
                <a:latin typeface="Calibri"/>
              </a:rPr>
              <a:t> confinement barrier: target circuit</a:t>
            </a:r>
            <a:endParaRPr lang="en-US" dirty="0">
              <a:solidFill>
                <a:prstClr val="black"/>
              </a:solidFill>
              <a:latin typeface="Calibri"/>
            </a:endParaRPr>
          </a:p>
        </p:txBody>
      </p:sp>
      <p:sp>
        <p:nvSpPr>
          <p:cNvPr id="31" name="TextBox 30"/>
          <p:cNvSpPr txBox="1"/>
          <p:nvPr/>
        </p:nvSpPr>
        <p:spPr>
          <a:xfrm>
            <a:off x="5220072" y="4725144"/>
            <a:ext cx="2291743" cy="646331"/>
          </a:xfrm>
          <a:prstGeom prst="rect">
            <a:avLst/>
          </a:prstGeom>
          <a:noFill/>
        </p:spPr>
        <p:txBody>
          <a:bodyPr wrap="square" rtlCol="0">
            <a:spAutoFit/>
          </a:bodyPr>
          <a:lstStyle/>
          <a:p>
            <a:pPr defTabSz="457200"/>
            <a:r>
              <a:rPr lang="en-US" dirty="0" smtClean="0">
                <a:solidFill>
                  <a:prstClr val="black"/>
                </a:solidFill>
                <a:latin typeface="Calibri"/>
              </a:rPr>
              <a:t>2</a:t>
            </a:r>
            <a:r>
              <a:rPr lang="en-US" baseline="30000" dirty="0" smtClean="0">
                <a:solidFill>
                  <a:prstClr val="black"/>
                </a:solidFill>
                <a:latin typeface="Calibri"/>
              </a:rPr>
              <a:t>nd</a:t>
            </a:r>
            <a:r>
              <a:rPr lang="en-US" dirty="0" smtClean="0">
                <a:solidFill>
                  <a:prstClr val="black"/>
                </a:solidFill>
                <a:latin typeface="Calibri"/>
              </a:rPr>
              <a:t> confinement barrier: </a:t>
            </a:r>
            <a:r>
              <a:rPr lang="en-US" b="1" dirty="0" smtClean="0">
                <a:solidFill>
                  <a:prstClr val="black"/>
                </a:solidFill>
                <a:latin typeface="Calibri"/>
              </a:rPr>
              <a:t>monolith liner</a:t>
            </a:r>
            <a:endParaRPr lang="en-US" b="1" dirty="0">
              <a:solidFill>
                <a:prstClr val="black"/>
              </a:solidFill>
              <a:latin typeface="Calibri"/>
            </a:endParaRPr>
          </a:p>
        </p:txBody>
      </p:sp>
      <p:cxnSp>
        <p:nvCxnSpPr>
          <p:cNvPr id="26" name="Straight Arrow Connector 25"/>
          <p:cNvCxnSpPr/>
          <p:nvPr/>
        </p:nvCxnSpPr>
        <p:spPr>
          <a:xfrm flipV="1">
            <a:off x="5724128" y="4437112"/>
            <a:ext cx="559257" cy="238108"/>
          </a:xfrm>
          <a:prstGeom prst="straightConnector1">
            <a:avLst/>
          </a:prstGeom>
          <a:ln>
            <a:tailEnd type="arrow"/>
          </a:ln>
        </p:spPr>
        <p:style>
          <a:lnRef idx="2">
            <a:schemeClr val="accent2"/>
          </a:lnRef>
          <a:fillRef idx="0">
            <a:schemeClr val="accent2"/>
          </a:fillRef>
          <a:effectRef idx="1">
            <a:schemeClr val="accent2"/>
          </a:effectRef>
          <a:fontRef idx="minor">
            <a:schemeClr val="tx1"/>
          </a:fontRef>
        </p:style>
      </p:cxnSp>
    </p:spTree>
    <p:extLst>
      <p:ext uri="{BB962C8B-B14F-4D97-AF65-F5344CB8AC3E}">
        <p14:creationId xmlns:p14="http://schemas.microsoft.com/office/powerpoint/2010/main" val="295906979"/>
      </p:ext>
    </p:extLst>
  </p:cSld>
  <p:clrMapOvr>
    <a:masterClrMapping/>
  </p:clrMapOvr>
  <p:timing>
    <p:tnLst>
      <p:par>
        <p:cTn xmlns:p14="http://schemas.microsoft.com/office/powerpoint/2010/mai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TSS – Preliminary Top</a:t>
            </a:r>
            <a:r>
              <a:rPr lang="en-US" dirty="0"/>
              <a:t> </a:t>
            </a:r>
            <a:r>
              <a:rPr lang="en-US" dirty="0" smtClean="0"/>
              <a:t>Level Requirements</a:t>
            </a:r>
            <a:endParaRPr lang="en-US" dirty="0"/>
          </a:p>
        </p:txBody>
      </p:sp>
      <p:sp>
        <p:nvSpPr>
          <p:cNvPr id="3" name="Content Placeholder 2"/>
          <p:cNvSpPr>
            <a:spLocks noGrp="1"/>
          </p:cNvSpPr>
          <p:nvPr>
            <p:ph idx="1"/>
          </p:nvPr>
        </p:nvSpPr>
        <p:spPr>
          <a:xfrm>
            <a:off x="457200" y="1600200"/>
            <a:ext cx="8507288" cy="4997152"/>
          </a:xfrm>
        </p:spPr>
        <p:txBody>
          <a:bodyPr>
            <a:normAutofit fontScale="70000" lnSpcReduction="20000"/>
          </a:bodyPr>
          <a:lstStyle/>
          <a:p>
            <a:r>
              <a:rPr lang="en-US" dirty="0" smtClean="0">
                <a:solidFill>
                  <a:srgbClr val="2E9BE3"/>
                </a:solidFill>
              </a:rPr>
              <a:t>Single failure criterion:</a:t>
            </a:r>
          </a:p>
          <a:p>
            <a:pPr lvl="1"/>
            <a:r>
              <a:rPr lang="en-US" dirty="0" smtClean="0"/>
              <a:t>Redundancy</a:t>
            </a:r>
            <a:r>
              <a:rPr lang="en-US" dirty="0"/>
              <a:t>, physical separation adapted to different aggressors (zoning)</a:t>
            </a:r>
            <a:endParaRPr lang="en-US" dirty="0" smtClean="0"/>
          </a:p>
          <a:p>
            <a:pPr lvl="1"/>
            <a:r>
              <a:rPr lang="en-US" dirty="0" smtClean="0"/>
              <a:t>Independence, electrical isolation</a:t>
            </a:r>
          </a:p>
          <a:p>
            <a:pPr lvl="2"/>
            <a:endParaRPr lang="en-US" dirty="0" smtClean="0"/>
          </a:p>
          <a:p>
            <a:r>
              <a:rPr lang="en-GB" dirty="0" smtClean="0">
                <a:solidFill>
                  <a:srgbClr val="2E9BE3"/>
                </a:solidFill>
              </a:rPr>
              <a:t>Fail-safe principle</a:t>
            </a:r>
          </a:p>
          <a:p>
            <a:pPr lvl="1"/>
            <a:r>
              <a:rPr lang="en-GB" dirty="0" smtClean="0"/>
              <a:t>Safe state must be clearly identified</a:t>
            </a:r>
          </a:p>
          <a:p>
            <a:pPr lvl="1"/>
            <a:r>
              <a:rPr lang="en-GB" dirty="0" smtClean="0"/>
              <a:t>Loss of power </a:t>
            </a:r>
            <a:r>
              <a:rPr lang="en-GB" dirty="0" smtClean="0">
                <a:latin typeface="Wingdings 3" charset="2"/>
                <a:cs typeface="Wingdings 3" charset="2"/>
              </a:rPr>
              <a:t>g</a:t>
            </a:r>
            <a:r>
              <a:rPr lang="en-GB" dirty="0" smtClean="0"/>
              <a:t> actuators default to safe position</a:t>
            </a:r>
          </a:p>
          <a:p>
            <a:pPr lvl="1"/>
            <a:r>
              <a:rPr lang="en-GB" dirty="0" smtClean="0"/>
              <a:t>Actuator commands ‘de-energize to trip’</a:t>
            </a:r>
          </a:p>
          <a:p>
            <a:pPr lvl="2"/>
            <a:endParaRPr lang="en-GB" dirty="0" smtClean="0"/>
          </a:p>
          <a:p>
            <a:pPr lvl="0"/>
            <a:r>
              <a:rPr lang="en-GB" dirty="0" smtClean="0">
                <a:solidFill>
                  <a:srgbClr val="2E9BE3"/>
                </a:solidFill>
              </a:rPr>
              <a:t>Emergency power supply coverage</a:t>
            </a:r>
          </a:p>
          <a:p>
            <a:pPr lvl="3"/>
            <a:endParaRPr lang="en-GB" dirty="0" smtClean="0"/>
          </a:p>
          <a:p>
            <a:pPr lvl="0"/>
            <a:r>
              <a:rPr lang="en-GB" dirty="0" smtClean="0"/>
              <a:t>Qualified for extreme operating conditions </a:t>
            </a:r>
            <a:r>
              <a:rPr lang="en-GB" dirty="0" smtClean="0">
                <a:latin typeface="Wingdings 3" charset="2"/>
                <a:cs typeface="Wingdings 3" charset="2"/>
              </a:rPr>
              <a:t>g</a:t>
            </a:r>
            <a:r>
              <a:rPr lang="en-GB" dirty="0" smtClean="0"/>
              <a:t> seismic classification for a subset of functions</a:t>
            </a:r>
          </a:p>
          <a:p>
            <a:pPr lvl="2"/>
            <a:endParaRPr lang="en-GB" dirty="0" smtClean="0"/>
          </a:p>
          <a:p>
            <a:r>
              <a:rPr lang="en-US" dirty="0">
                <a:solidFill>
                  <a:srgbClr val="2E9BE3"/>
                </a:solidFill>
              </a:rPr>
              <a:t>No requirement on post-trip machine availability</a:t>
            </a:r>
          </a:p>
          <a:p>
            <a:pPr lvl="1"/>
            <a:r>
              <a:rPr lang="en-US" dirty="0"/>
              <a:t>Contrasts with MPS (Machine Protection System) – </a:t>
            </a:r>
            <a:r>
              <a:rPr lang="en-US" dirty="0" smtClean="0"/>
              <a:t>non</a:t>
            </a:r>
            <a:r>
              <a:rPr lang="en-US" dirty="0"/>
              <a:t>-safety system designed to monitor machine parameters, shut down beam, and allow quick turn-around</a:t>
            </a:r>
          </a:p>
          <a:p>
            <a:pPr lvl="7"/>
            <a:endParaRPr lang="en-US" dirty="0"/>
          </a:p>
          <a:p>
            <a:pPr lvl="0"/>
            <a:endParaRPr lang="en-GB" dirty="0"/>
          </a:p>
        </p:txBody>
      </p:sp>
      <p:sp>
        <p:nvSpPr>
          <p:cNvPr id="4" name="Slide Number Placeholder 3"/>
          <p:cNvSpPr>
            <a:spLocks noGrp="1"/>
          </p:cNvSpPr>
          <p:nvPr>
            <p:ph type="sldNum" sz="quarter" idx="12"/>
          </p:nvPr>
        </p:nvSpPr>
        <p:spPr/>
        <p:txBody>
          <a:bodyPr/>
          <a:lstStyle/>
          <a:p>
            <a:fld id="{551115BC-487E-4422-894C-CB7CD3E79223}" type="slidenum">
              <a:rPr lang="sv-SE" smtClean="0"/>
              <a:t>6</a:t>
            </a:fld>
            <a:endParaRPr lang="sv-SE"/>
          </a:p>
        </p:txBody>
      </p:sp>
    </p:spTree>
    <p:extLst>
      <p:ext uri="{BB962C8B-B14F-4D97-AF65-F5344CB8AC3E}">
        <p14:creationId xmlns:p14="http://schemas.microsoft.com/office/powerpoint/2010/main" val="1813107680"/>
      </p:ext>
    </p:extLst>
  </p:cSld>
  <p:clrMapOvr>
    <a:masterClrMapping/>
  </p:clrMapOvr>
  <p:timing>
    <p:tnLst>
      <p:par>
        <p:cTn xmlns:p14="http://schemas.microsoft.com/office/powerpoint/2010/mai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TSS – Description</a:t>
            </a:r>
            <a:endParaRPr lang="en-US" dirty="0"/>
          </a:p>
        </p:txBody>
      </p:sp>
      <p:sp>
        <p:nvSpPr>
          <p:cNvPr id="3" name="Content Placeholder 2"/>
          <p:cNvSpPr>
            <a:spLocks noGrp="1"/>
          </p:cNvSpPr>
          <p:nvPr>
            <p:ph idx="1"/>
          </p:nvPr>
        </p:nvSpPr>
        <p:spPr>
          <a:xfrm>
            <a:off x="457200" y="1600200"/>
            <a:ext cx="8435280" cy="4525963"/>
          </a:xfrm>
        </p:spPr>
        <p:txBody>
          <a:bodyPr>
            <a:normAutofit fontScale="92500" lnSpcReduction="20000"/>
          </a:bodyPr>
          <a:lstStyle/>
          <a:p>
            <a:r>
              <a:rPr lang="en-US" dirty="0" smtClean="0">
                <a:solidFill>
                  <a:srgbClr val="008000"/>
                </a:solidFill>
              </a:rPr>
              <a:t>Applying top level requirements </a:t>
            </a:r>
            <a:r>
              <a:rPr lang="en-US" dirty="0" smtClean="0">
                <a:solidFill>
                  <a:srgbClr val="008000"/>
                </a:solidFill>
                <a:latin typeface="Wingdings 3" charset="2"/>
                <a:cs typeface="Wingdings 3" charset="2"/>
              </a:rPr>
              <a:t>g</a:t>
            </a:r>
            <a:r>
              <a:rPr lang="en-US" dirty="0" smtClean="0">
                <a:solidFill>
                  <a:srgbClr val="008000"/>
                </a:solidFill>
              </a:rPr>
              <a:t> initial design concepts</a:t>
            </a:r>
          </a:p>
          <a:p>
            <a:pPr lvl="1"/>
            <a:r>
              <a:rPr lang="en-US" dirty="0" smtClean="0">
                <a:solidFill>
                  <a:srgbClr val="2E9BE3"/>
                </a:solidFill>
              </a:rPr>
              <a:t>Two independent shutdown mechanisms to stop beam</a:t>
            </a:r>
          </a:p>
          <a:p>
            <a:pPr lvl="2"/>
            <a:r>
              <a:rPr lang="en-US" dirty="0"/>
              <a:t>I</a:t>
            </a:r>
            <a:r>
              <a:rPr lang="en-US" dirty="0" smtClean="0"/>
              <a:t>on source and RFQ – details not yet defined</a:t>
            </a:r>
          </a:p>
          <a:p>
            <a:pPr lvl="2"/>
            <a:r>
              <a:rPr lang="en-US" dirty="0" smtClean="0"/>
              <a:t>Direct access/priority to shutdown mechanisms</a:t>
            </a:r>
          </a:p>
          <a:p>
            <a:pPr lvl="1"/>
            <a:r>
              <a:rPr lang="en-US" dirty="0" smtClean="0">
                <a:solidFill>
                  <a:srgbClr val="2E9BE3"/>
                </a:solidFill>
              </a:rPr>
              <a:t>Use safety</a:t>
            </a:r>
            <a:r>
              <a:rPr lang="en-US" dirty="0">
                <a:solidFill>
                  <a:srgbClr val="2E9BE3"/>
                </a:solidFill>
              </a:rPr>
              <a:t>-rated </a:t>
            </a:r>
            <a:r>
              <a:rPr lang="en-US" dirty="0" smtClean="0">
                <a:solidFill>
                  <a:srgbClr val="2E9BE3"/>
                </a:solidFill>
              </a:rPr>
              <a:t>PLCs</a:t>
            </a:r>
          </a:p>
          <a:p>
            <a:pPr lvl="1"/>
            <a:r>
              <a:rPr lang="en-US" dirty="0" smtClean="0">
                <a:solidFill>
                  <a:srgbClr val="2E9BE3"/>
                </a:solidFill>
              </a:rPr>
              <a:t>Two separate TSS rooms in Target building </a:t>
            </a:r>
          </a:p>
          <a:p>
            <a:pPr lvl="1"/>
            <a:r>
              <a:rPr lang="en-US" dirty="0" smtClean="0">
                <a:solidFill>
                  <a:srgbClr val="2E9BE3"/>
                </a:solidFill>
              </a:rPr>
              <a:t>Independent paths to each beam shut-off system</a:t>
            </a:r>
          </a:p>
          <a:p>
            <a:pPr lvl="1"/>
            <a:r>
              <a:rPr lang="en-US" dirty="0" smtClean="0"/>
              <a:t>Separate from ICS controls – cable-trays, UPS, shutdown mechanisms</a:t>
            </a:r>
          </a:p>
          <a:p>
            <a:pPr lvl="1"/>
            <a:r>
              <a:rPr lang="en-US" dirty="0" smtClean="0"/>
              <a:t>Additional target-specific controls – ex. He cooling system for target wheel, wheel motion, ventilation control</a:t>
            </a:r>
          </a:p>
          <a:p>
            <a:pPr lvl="1"/>
            <a:r>
              <a:rPr lang="en-US" dirty="0" smtClean="0"/>
              <a:t>Satisfy requirements &amp; protect public with as-simple-as-possible system</a:t>
            </a:r>
          </a:p>
          <a:p>
            <a:endParaRPr lang="en-US" dirty="0"/>
          </a:p>
          <a:p>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7</a:t>
            </a:fld>
            <a:endParaRPr lang="sv-SE"/>
          </a:p>
        </p:txBody>
      </p:sp>
    </p:spTree>
    <p:extLst>
      <p:ext uri="{BB962C8B-B14F-4D97-AF65-F5344CB8AC3E}">
        <p14:creationId xmlns:p14="http://schemas.microsoft.com/office/powerpoint/2010/main" val="504759544"/>
      </p:ext>
    </p:extLst>
  </p:cSld>
  <p:clrMapOvr>
    <a:masterClrMapping/>
  </p:clrMapOvr>
  <p:timing>
    <p:tnLst>
      <p:par>
        <p:cTn xmlns:p14="http://schemas.microsoft.com/office/powerpoint/2010/mai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Plan for TSS Development</a:t>
            </a:r>
            <a:endParaRPr lang="en-US" dirty="0"/>
          </a:p>
        </p:txBody>
      </p:sp>
      <p:sp>
        <p:nvSpPr>
          <p:cNvPr id="3" name="Content Placeholder 2"/>
          <p:cNvSpPr>
            <a:spLocks noGrp="1"/>
          </p:cNvSpPr>
          <p:nvPr>
            <p:ph idx="1"/>
          </p:nvPr>
        </p:nvSpPr>
        <p:spPr>
          <a:xfrm>
            <a:off x="457200" y="1600200"/>
            <a:ext cx="8229600" cy="4709120"/>
          </a:xfrm>
        </p:spPr>
        <p:txBody>
          <a:bodyPr>
            <a:normAutofit fontScale="92500" lnSpcReduction="20000"/>
          </a:bodyPr>
          <a:lstStyle/>
          <a:p>
            <a:r>
              <a:rPr lang="en-US" dirty="0" smtClean="0">
                <a:solidFill>
                  <a:srgbClr val="008000"/>
                </a:solidFill>
              </a:rPr>
              <a:t>Risk Analyses   2013/2014</a:t>
            </a:r>
          </a:p>
          <a:p>
            <a:pPr lvl="3"/>
            <a:endParaRPr lang="en-US" sz="1200" dirty="0" smtClean="0"/>
          </a:p>
          <a:p>
            <a:r>
              <a:rPr lang="en-US" dirty="0" smtClean="0">
                <a:solidFill>
                  <a:srgbClr val="008000"/>
                </a:solidFill>
              </a:rPr>
              <a:t>Description of TSS Logic   2014/2015</a:t>
            </a:r>
          </a:p>
          <a:p>
            <a:pPr lvl="1"/>
            <a:r>
              <a:rPr lang="en-US" dirty="0" smtClean="0"/>
              <a:t>MS: PDR of TSS Logic Definition   April 2015</a:t>
            </a:r>
          </a:p>
          <a:p>
            <a:pPr lvl="3"/>
            <a:endParaRPr lang="en-US" sz="1200" dirty="0" smtClean="0"/>
          </a:p>
          <a:p>
            <a:r>
              <a:rPr lang="en-US" dirty="0" smtClean="0">
                <a:solidFill>
                  <a:srgbClr val="2E9BE3"/>
                </a:solidFill>
              </a:rPr>
              <a:t>Design of TSS Architecture </a:t>
            </a:r>
          </a:p>
          <a:p>
            <a:pPr lvl="1"/>
            <a:r>
              <a:rPr lang="en-US" dirty="0" smtClean="0"/>
              <a:t>Includes documentation &amp; safety </a:t>
            </a:r>
            <a:r>
              <a:rPr lang="en-US" dirty="0"/>
              <a:t>a</a:t>
            </a:r>
            <a:r>
              <a:rPr lang="en-US" dirty="0" smtClean="0"/>
              <a:t>nalysis of system </a:t>
            </a:r>
            <a:r>
              <a:rPr lang="en-US" dirty="0"/>
              <a:t>a</a:t>
            </a:r>
            <a:r>
              <a:rPr lang="en-US" dirty="0" smtClean="0"/>
              <a:t>rchitecture</a:t>
            </a:r>
          </a:p>
          <a:p>
            <a:pPr lvl="1"/>
            <a:r>
              <a:rPr lang="en-US" dirty="0" smtClean="0"/>
              <a:t>MS: CDR of TSS System   </a:t>
            </a:r>
            <a:r>
              <a:rPr lang="en-US" dirty="0" smtClean="0">
                <a:solidFill>
                  <a:srgbClr val="2E9BE3"/>
                </a:solidFill>
              </a:rPr>
              <a:t>April 2016</a:t>
            </a:r>
          </a:p>
          <a:p>
            <a:pPr lvl="3"/>
            <a:endParaRPr lang="en-US" sz="1300" dirty="0" smtClean="0"/>
          </a:p>
          <a:p>
            <a:r>
              <a:rPr lang="en-US" dirty="0" smtClean="0">
                <a:solidFill>
                  <a:srgbClr val="000090"/>
                </a:solidFill>
              </a:rPr>
              <a:t>Manufacturing Fall 2016 </a:t>
            </a:r>
            <a:r>
              <a:rPr lang="en-US" dirty="0" smtClean="0">
                <a:solidFill>
                  <a:srgbClr val="000090"/>
                </a:solidFill>
                <a:latin typeface="Wingdings 3" charset="2"/>
                <a:cs typeface="Wingdings 3" charset="2"/>
              </a:rPr>
              <a:t>g</a:t>
            </a:r>
            <a:r>
              <a:rPr lang="en-US" dirty="0" smtClean="0">
                <a:solidFill>
                  <a:srgbClr val="000090"/>
                </a:solidFill>
              </a:rPr>
              <a:t> Fall 2017</a:t>
            </a:r>
          </a:p>
          <a:p>
            <a:pPr lvl="1"/>
            <a:r>
              <a:rPr lang="en-US" dirty="0" smtClean="0"/>
              <a:t>Supplier chosen  Nov 2016</a:t>
            </a:r>
          </a:p>
          <a:p>
            <a:pPr lvl="1"/>
            <a:r>
              <a:rPr lang="en-US" dirty="0" smtClean="0"/>
              <a:t>Delivery to site  Fall 2017</a:t>
            </a:r>
          </a:p>
          <a:p>
            <a:pPr lvl="3"/>
            <a:endParaRPr lang="en-US" sz="1300" dirty="0" smtClean="0"/>
          </a:p>
          <a:p>
            <a:r>
              <a:rPr lang="en-US" dirty="0" smtClean="0">
                <a:solidFill>
                  <a:srgbClr val="000090"/>
                </a:solidFill>
              </a:rPr>
              <a:t>Installation/Testing/Cold Commissioning </a:t>
            </a:r>
            <a:r>
              <a:rPr lang="en-US" dirty="0" smtClean="0">
                <a:solidFill>
                  <a:srgbClr val="000090"/>
                </a:solidFill>
                <a:latin typeface="Wingdings 3" charset="2"/>
                <a:cs typeface="Wingdings 3" charset="2"/>
              </a:rPr>
              <a:t>g</a:t>
            </a:r>
            <a:r>
              <a:rPr lang="en-US" dirty="0" smtClean="0">
                <a:solidFill>
                  <a:srgbClr val="000090"/>
                </a:solidFill>
              </a:rPr>
              <a:t> Early 2019</a:t>
            </a:r>
            <a:endParaRPr lang="en-US" dirty="0">
              <a:solidFill>
                <a:srgbClr val="000090"/>
              </a:solidFill>
            </a:endParaRPr>
          </a:p>
        </p:txBody>
      </p:sp>
      <p:sp>
        <p:nvSpPr>
          <p:cNvPr id="4" name="Slide Number Placeholder 3"/>
          <p:cNvSpPr>
            <a:spLocks noGrp="1"/>
          </p:cNvSpPr>
          <p:nvPr>
            <p:ph type="sldNum" sz="quarter" idx="12"/>
          </p:nvPr>
        </p:nvSpPr>
        <p:spPr/>
        <p:txBody>
          <a:bodyPr/>
          <a:lstStyle/>
          <a:p>
            <a:fld id="{551115BC-487E-4422-894C-CB7CD3E79223}" type="slidenum">
              <a:rPr lang="sv-SE" smtClean="0"/>
              <a:t>8</a:t>
            </a:fld>
            <a:endParaRPr lang="sv-SE"/>
          </a:p>
        </p:txBody>
      </p:sp>
    </p:spTree>
    <p:extLst>
      <p:ext uri="{BB962C8B-B14F-4D97-AF65-F5344CB8AC3E}">
        <p14:creationId xmlns:p14="http://schemas.microsoft.com/office/powerpoint/2010/main" val="3162068834"/>
      </p:ext>
    </p:extLst>
  </p:cSld>
  <p:clrMapOvr>
    <a:masterClrMapping/>
  </p:clrMapOvr>
  <p:timing>
    <p:tnLst>
      <p:par>
        <p:cTn xmlns:p14="http://schemas.microsoft.com/office/powerpoint/2010/mai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TSS – Risk Analyses</a:t>
            </a:r>
            <a:endParaRPr lang="en-US" dirty="0"/>
          </a:p>
        </p:txBody>
      </p:sp>
      <p:sp>
        <p:nvSpPr>
          <p:cNvPr id="3" name="Content Placeholder 2"/>
          <p:cNvSpPr>
            <a:spLocks noGrp="1"/>
          </p:cNvSpPr>
          <p:nvPr>
            <p:ph idx="1"/>
          </p:nvPr>
        </p:nvSpPr>
        <p:spPr>
          <a:xfrm>
            <a:off x="457200" y="1600200"/>
            <a:ext cx="8435280" cy="4925144"/>
          </a:xfrm>
        </p:spPr>
        <p:txBody>
          <a:bodyPr>
            <a:normAutofit fontScale="70000" lnSpcReduction="20000"/>
          </a:bodyPr>
          <a:lstStyle/>
          <a:p>
            <a:r>
              <a:rPr lang="en-US" dirty="0" smtClean="0">
                <a:solidFill>
                  <a:srgbClr val="008000"/>
                </a:solidFill>
              </a:rPr>
              <a:t>Perform risk analyses for Target Station systems for TSS and MPS </a:t>
            </a:r>
          </a:p>
          <a:p>
            <a:pPr lvl="1"/>
            <a:r>
              <a:rPr lang="en-US" dirty="0" smtClean="0"/>
              <a:t>Define the system – understand what included in analysis, drawings, schematics, etc.</a:t>
            </a:r>
          </a:p>
          <a:p>
            <a:pPr lvl="1"/>
            <a:r>
              <a:rPr lang="en-US" dirty="0" smtClean="0"/>
              <a:t>Identify hazards – radioactivity, stored energy, explosion, impact (load drop), etc. </a:t>
            </a:r>
          </a:p>
          <a:p>
            <a:pPr lvl="1"/>
            <a:r>
              <a:rPr lang="en-US" dirty="0" smtClean="0"/>
              <a:t>Identify initiating events and top events – circumstances that would produce a hazardous situation</a:t>
            </a:r>
          </a:p>
          <a:p>
            <a:pPr lvl="1"/>
            <a:r>
              <a:rPr lang="en-US" dirty="0" smtClean="0"/>
              <a:t>Describe consequences if no mitigation</a:t>
            </a:r>
          </a:p>
          <a:p>
            <a:pPr lvl="1"/>
            <a:r>
              <a:rPr lang="en-US" dirty="0" smtClean="0"/>
              <a:t>Estimate probability and severity </a:t>
            </a:r>
            <a:r>
              <a:rPr lang="en-US" dirty="0" smtClean="0">
                <a:latin typeface="Wingdings 3" charset="2"/>
                <a:cs typeface="Wingdings 3" charset="2"/>
              </a:rPr>
              <a:t>g</a:t>
            </a:r>
            <a:r>
              <a:rPr lang="en-US" dirty="0" smtClean="0"/>
              <a:t> unmitigated risk ranking</a:t>
            </a:r>
          </a:p>
          <a:p>
            <a:pPr lvl="1"/>
            <a:r>
              <a:rPr lang="en-US" dirty="0" smtClean="0"/>
              <a:t>Define applicable barriers – confinement &amp; safety barriers and associated triggers</a:t>
            </a:r>
          </a:p>
          <a:p>
            <a:pPr lvl="1"/>
            <a:r>
              <a:rPr lang="en-US" dirty="0" smtClean="0">
                <a:solidFill>
                  <a:srgbClr val="008000"/>
                </a:solidFill>
              </a:rPr>
              <a:t>Leads to Target Station system design recommendations &amp; study recommendations</a:t>
            </a:r>
          </a:p>
          <a:p>
            <a:pPr marL="914400" lvl="2" indent="0">
              <a:buNone/>
            </a:pPr>
            <a:endParaRPr lang="en-US" dirty="0" smtClean="0"/>
          </a:p>
          <a:p>
            <a:r>
              <a:rPr lang="en-US" dirty="0" smtClean="0">
                <a:solidFill>
                  <a:srgbClr val="2E9BE3"/>
                </a:solidFill>
              </a:rPr>
              <a:t>Qualitative Risk Analysis </a:t>
            </a:r>
            <a:r>
              <a:rPr lang="en-US" dirty="0" smtClean="0">
                <a:solidFill>
                  <a:srgbClr val="2E9BE3"/>
                </a:solidFill>
                <a:latin typeface="Wingdings 3" charset="2"/>
                <a:cs typeface="Wingdings 3" charset="2"/>
              </a:rPr>
              <a:t>g</a:t>
            </a:r>
            <a:r>
              <a:rPr lang="en-US" dirty="0" smtClean="0">
                <a:solidFill>
                  <a:srgbClr val="2E9BE3"/>
                </a:solidFill>
              </a:rPr>
              <a:t> mid-2014</a:t>
            </a:r>
          </a:p>
          <a:p>
            <a:pPr lvl="1">
              <a:buFont typeface="Wingdings 3" charset="0"/>
              <a:buChar char="g"/>
            </a:pPr>
            <a:r>
              <a:rPr lang="en-US" dirty="0" smtClean="0">
                <a:solidFill>
                  <a:srgbClr val="2E9BE3"/>
                </a:solidFill>
              </a:rPr>
              <a:t>Target Station System Design &amp; Study Recommendations for both TSS and MPS</a:t>
            </a:r>
          </a:p>
          <a:p>
            <a:pPr lvl="1">
              <a:buFont typeface="Wingdings 3" charset="0"/>
              <a:buChar char="g"/>
            </a:pPr>
            <a:r>
              <a:rPr lang="en-US" dirty="0" smtClean="0">
                <a:solidFill>
                  <a:srgbClr val="2E9BE3"/>
                </a:solidFill>
              </a:rPr>
              <a:t>Inputs and outputs for TSS</a:t>
            </a:r>
          </a:p>
          <a:p>
            <a:pPr lvl="1">
              <a:buFont typeface="Wingdings 3" charset="0"/>
              <a:buChar char="g"/>
            </a:pPr>
            <a:r>
              <a:rPr lang="en-US" dirty="0">
                <a:solidFill>
                  <a:srgbClr val="2E9BE3"/>
                </a:solidFill>
              </a:rPr>
              <a:t>S</a:t>
            </a:r>
            <a:r>
              <a:rPr lang="en-US" dirty="0" smtClean="0">
                <a:solidFill>
                  <a:srgbClr val="2E9BE3"/>
                </a:solidFill>
              </a:rPr>
              <a:t>tart of TSS logic design</a:t>
            </a:r>
          </a:p>
          <a:p>
            <a:pPr marL="457200" lvl="1" indent="0">
              <a:buNone/>
            </a:pPr>
            <a:endParaRPr lang="en-US" dirty="0" smtClean="0">
              <a:solidFill>
                <a:srgbClr val="008000"/>
              </a:solidFill>
            </a:endParaRPr>
          </a:p>
          <a:p>
            <a:r>
              <a:rPr lang="en-US" dirty="0" smtClean="0">
                <a:solidFill>
                  <a:srgbClr val="008000"/>
                </a:solidFill>
              </a:rPr>
              <a:t>Feed information back into Quantitative Risk Analysis </a:t>
            </a:r>
          </a:p>
          <a:p>
            <a:pPr lvl="1"/>
            <a:r>
              <a:rPr lang="en-US" dirty="0" smtClean="0">
                <a:solidFill>
                  <a:srgbClr val="008000"/>
                </a:solidFill>
              </a:rPr>
              <a:t>2014/2015 – PDR Spring 2015</a:t>
            </a:r>
          </a:p>
          <a:p>
            <a:r>
              <a:rPr lang="en-US" dirty="0" smtClean="0">
                <a:solidFill>
                  <a:srgbClr val="008000"/>
                </a:solidFill>
              </a:rPr>
              <a:t>Iterative process to accommodate modifications to design</a:t>
            </a:r>
          </a:p>
        </p:txBody>
      </p:sp>
      <p:sp>
        <p:nvSpPr>
          <p:cNvPr id="4" name="Slide Number Placeholder 3"/>
          <p:cNvSpPr>
            <a:spLocks noGrp="1"/>
          </p:cNvSpPr>
          <p:nvPr>
            <p:ph type="sldNum" sz="quarter" idx="12"/>
          </p:nvPr>
        </p:nvSpPr>
        <p:spPr/>
        <p:txBody>
          <a:bodyPr/>
          <a:lstStyle/>
          <a:p>
            <a:fld id="{551115BC-487E-4422-894C-CB7CD3E79223}" type="slidenum">
              <a:rPr lang="sv-SE" smtClean="0"/>
              <a:t>9</a:t>
            </a:fld>
            <a:endParaRPr lang="sv-SE"/>
          </a:p>
        </p:txBody>
      </p:sp>
    </p:spTree>
    <p:extLst>
      <p:ext uri="{BB962C8B-B14F-4D97-AF65-F5344CB8AC3E}">
        <p14:creationId xmlns:p14="http://schemas.microsoft.com/office/powerpoint/2010/main" val="2489664564"/>
      </p:ext>
    </p:extLst>
  </p:cSld>
  <p:clrMapOvr>
    <a:masterClrMapping/>
  </p:clrMapOvr>
  <p:timing>
    <p:tnLst>
      <p:par>
        <p:cTn xmlns:p14="http://schemas.microsoft.com/office/powerpoint/2010/mai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Risk Analyses:</a:t>
            </a:r>
            <a:br>
              <a:rPr lang="en-US" dirty="0" smtClean="0"/>
            </a:br>
            <a:r>
              <a:rPr lang="en-US" dirty="0" smtClean="0"/>
              <a:t>Target Station Components</a:t>
            </a:r>
            <a:endParaRPr lang="en-US" dirty="0"/>
          </a:p>
        </p:txBody>
      </p:sp>
      <p:sp>
        <p:nvSpPr>
          <p:cNvPr id="3" name="Content Placeholder 2"/>
          <p:cNvSpPr>
            <a:spLocks noGrp="1"/>
          </p:cNvSpPr>
          <p:nvPr>
            <p:ph idx="1"/>
          </p:nvPr>
        </p:nvSpPr>
        <p:spPr>
          <a:xfrm>
            <a:off x="179512" y="1700808"/>
            <a:ext cx="4176464" cy="4608512"/>
          </a:xfrm>
        </p:spPr>
        <p:txBody>
          <a:bodyPr>
            <a:normAutofit fontScale="70000" lnSpcReduction="20000"/>
          </a:bodyPr>
          <a:lstStyle/>
          <a:p>
            <a:r>
              <a:rPr lang="en-US" dirty="0" smtClean="0">
                <a:solidFill>
                  <a:srgbClr val="2E9BE3"/>
                </a:solidFill>
                <a:effectLst>
                  <a:innerShdw blurRad="114300">
                    <a:prstClr val="black"/>
                  </a:innerShdw>
                </a:effectLst>
              </a:rPr>
              <a:t>Systems evaluated during Risk Analyses – including relevant primary fluid systems</a:t>
            </a:r>
          </a:p>
          <a:p>
            <a:pPr lvl="1"/>
            <a:r>
              <a:rPr lang="en-US" b="1" dirty="0" smtClean="0">
                <a:solidFill>
                  <a:srgbClr val="008000"/>
                </a:solidFill>
                <a:effectLst>
                  <a:innerShdw blurRad="114300">
                    <a:prstClr val="black"/>
                  </a:innerShdw>
                </a:effectLst>
              </a:rPr>
              <a:t>Cold Moderator</a:t>
            </a:r>
          </a:p>
          <a:p>
            <a:pPr lvl="1"/>
            <a:r>
              <a:rPr lang="en-US" b="1" dirty="0" smtClean="0">
                <a:solidFill>
                  <a:srgbClr val="008000"/>
                </a:solidFill>
                <a:effectLst>
                  <a:innerShdw blurRad="114300">
                    <a:prstClr val="black"/>
                  </a:innerShdw>
                </a:effectLst>
              </a:rPr>
              <a:t>Water Moderator</a:t>
            </a:r>
          </a:p>
          <a:p>
            <a:pPr lvl="1"/>
            <a:r>
              <a:rPr lang="en-US" b="1" dirty="0" smtClean="0">
                <a:solidFill>
                  <a:srgbClr val="008000"/>
                </a:solidFill>
                <a:effectLst>
                  <a:innerShdw blurRad="114300">
                    <a:prstClr val="black"/>
                  </a:innerShdw>
                </a:effectLst>
              </a:rPr>
              <a:t>Reflector</a:t>
            </a:r>
          </a:p>
          <a:p>
            <a:pPr lvl="1"/>
            <a:r>
              <a:rPr lang="en-US" b="1" dirty="0" smtClean="0">
                <a:solidFill>
                  <a:srgbClr val="FF0000"/>
                </a:solidFill>
                <a:effectLst>
                  <a:innerShdw blurRad="114300">
                    <a:prstClr val="black"/>
                  </a:innerShdw>
                </a:effectLst>
              </a:rPr>
              <a:t>Target</a:t>
            </a:r>
            <a:r>
              <a:rPr lang="en-US" b="1" dirty="0" smtClean="0">
                <a:effectLst>
                  <a:innerShdw blurRad="114300">
                    <a:prstClr val="black"/>
                  </a:innerShdw>
                </a:effectLst>
              </a:rPr>
              <a:t> </a:t>
            </a:r>
            <a:r>
              <a:rPr lang="en-US" dirty="0" smtClean="0"/>
              <a:t>(wheel, drive, He cooling system)</a:t>
            </a:r>
          </a:p>
          <a:p>
            <a:pPr lvl="1"/>
            <a:r>
              <a:rPr lang="en-US" b="1" dirty="0" smtClean="0">
                <a:solidFill>
                  <a:srgbClr val="2E9BE3"/>
                </a:solidFill>
                <a:effectLst>
                  <a:innerShdw blurRad="114300">
                    <a:prstClr val="black"/>
                  </a:innerShdw>
                </a:effectLst>
              </a:rPr>
              <a:t>Monolith</a:t>
            </a:r>
          </a:p>
          <a:p>
            <a:pPr lvl="1"/>
            <a:r>
              <a:rPr lang="en-US" b="1" dirty="0" smtClean="0">
                <a:solidFill>
                  <a:srgbClr val="FF6600"/>
                </a:solidFill>
                <a:effectLst>
                  <a:innerShdw blurRad="114300">
                    <a:prstClr val="black"/>
                  </a:innerShdw>
                </a:effectLst>
              </a:rPr>
              <a:t>PBW</a:t>
            </a:r>
          </a:p>
          <a:p>
            <a:pPr marL="457200" lvl="1" indent="0">
              <a:buNone/>
            </a:pPr>
            <a:endParaRPr lang="en-US" dirty="0" smtClean="0">
              <a:solidFill>
                <a:srgbClr val="FF6600"/>
              </a:solidFill>
            </a:endParaRPr>
          </a:p>
          <a:p>
            <a:r>
              <a:rPr lang="en-US" dirty="0" smtClean="0"/>
              <a:t>Ventilation, Intermediate cooling systems, Remote Handling, Beam Dump</a:t>
            </a:r>
          </a:p>
          <a:p>
            <a:r>
              <a:rPr lang="en-US" b="1" dirty="0" smtClean="0">
                <a:solidFill>
                  <a:srgbClr val="FFFF00"/>
                </a:solidFill>
                <a:effectLst>
                  <a:innerShdw blurRad="114300">
                    <a:prstClr val="black"/>
                  </a:innerShdw>
                </a:effectLst>
              </a:rPr>
              <a:t>Instrumentation</a:t>
            </a:r>
          </a:p>
          <a:p>
            <a:pPr lvl="1"/>
            <a:r>
              <a:rPr lang="en-US" dirty="0" smtClean="0"/>
              <a:t>proton beam and target monitoring</a:t>
            </a:r>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10</a:t>
            </a:fld>
            <a:endParaRPr lang="sv-SE"/>
          </a:p>
        </p:txBody>
      </p:sp>
      <p:pic>
        <p:nvPicPr>
          <p:cNvPr id="5" name="Content Placeholder 7" descr="3D Cut monolith.png"/>
          <p:cNvPicPr>
            <a:picLocks noChangeAspect="1"/>
          </p:cNvPicPr>
          <p:nvPr/>
        </p:nvPicPr>
        <p:blipFill rotWithShape="1">
          <a:blip r:embed="rId2">
            <a:extLst>
              <a:ext uri="{BEBA8EAE-BF5A-486C-A8C5-ECC9F3942E4B}">
                <a14:imgProps xmlns:a14="http://schemas.microsoft.com/office/drawing/2010/main">
                  <a14:imgLayer r:embed="rId3">
                    <a14:imgEffect>
                      <a14:backgroundRemoval t="8167" b="94310" l="10000" r="90000"/>
                    </a14:imgEffect>
                  </a14:imgLayer>
                </a14:imgProps>
              </a:ext>
              <a:ext uri="{28A0092B-C50C-407E-A947-70E740481C1C}">
                <a14:useLocalDpi xmlns:a14="http://schemas.microsoft.com/office/drawing/2010/main" val="0"/>
              </a:ext>
            </a:extLst>
          </a:blip>
          <a:srcRect l="22275" t="8015" r="26835" b="5370"/>
          <a:stretch/>
        </p:blipFill>
        <p:spPr>
          <a:xfrm>
            <a:off x="3995936" y="1412776"/>
            <a:ext cx="4824536" cy="5320374"/>
          </a:xfrm>
          <a:prstGeom prst="rect">
            <a:avLst/>
          </a:prstGeom>
        </p:spPr>
      </p:pic>
      <p:cxnSp>
        <p:nvCxnSpPr>
          <p:cNvPr id="6" name="Straight Arrow Connector 5"/>
          <p:cNvCxnSpPr/>
          <p:nvPr/>
        </p:nvCxnSpPr>
        <p:spPr>
          <a:xfrm>
            <a:off x="2555776" y="2780928"/>
            <a:ext cx="3816424" cy="1440160"/>
          </a:xfrm>
          <a:prstGeom prst="straightConnector1">
            <a:avLst/>
          </a:prstGeom>
          <a:ln>
            <a:solidFill>
              <a:srgbClr val="00D000"/>
            </a:solidFill>
            <a:tailEnd type="arrow"/>
          </a:ln>
        </p:spPr>
        <p:style>
          <a:lnRef idx="2">
            <a:schemeClr val="accent1"/>
          </a:lnRef>
          <a:fillRef idx="0">
            <a:schemeClr val="accent1"/>
          </a:fillRef>
          <a:effectRef idx="1">
            <a:schemeClr val="accent1"/>
          </a:effectRef>
          <a:fontRef idx="minor">
            <a:schemeClr val="tx1"/>
          </a:fontRef>
        </p:style>
      </p:cxnSp>
      <p:cxnSp>
        <p:nvCxnSpPr>
          <p:cNvPr id="9" name="Straight Arrow Connector 8"/>
          <p:cNvCxnSpPr/>
          <p:nvPr/>
        </p:nvCxnSpPr>
        <p:spPr>
          <a:xfrm>
            <a:off x="2123728" y="3573016"/>
            <a:ext cx="4752528" cy="936104"/>
          </a:xfrm>
          <a:prstGeom prst="straightConnector1">
            <a:avLst/>
          </a:prstGeom>
          <a:ln>
            <a:solidFill>
              <a:srgbClr val="FF0000"/>
            </a:solidFill>
            <a:tailEnd type="arrow"/>
          </a:ln>
        </p:spPr>
        <p:style>
          <a:lnRef idx="2">
            <a:schemeClr val="accent1"/>
          </a:lnRef>
          <a:fillRef idx="0">
            <a:schemeClr val="accent1"/>
          </a:fillRef>
          <a:effectRef idx="1">
            <a:schemeClr val="accent1"/>
          </a:effectRef>
          <a:fontRef idx="minor">
            <a:schemeClr val="tx1"/>
          </a:fontRef>
        </p:style>
      </p:cxnSp>
      <p:cxnSp>
        <p:nvCxnSpPr>
          <p:cNvPr id="10" name="Straight Arrow Connector 9"/>
          <p:cNvCxnSpPr/>
          <p:nvPr/>
        </p:nvCxnSpPr>
        <p:spPr>
          <a:xfrm flipV="1">
            <a:off x="2627784" y="1700808"/>
            <a:ext cx="2088232" cy="1584176"/>
          </a:xfrm>
          <a:prstGeom prst="straightConnector1">
            <a:avLst/>
          </a:prstGeom>
          <a:ln>
            <a:solidFill>
              <a:srgbClr val="FF0000"/>
            </a:solidFill>
            <a:headEnd type="none"/>
            <a:tailEnd type="none"/>
          </a:ln>
        </p:spPr>
        <p:style>
          <a:lnRef idx="2">
            <a:schemeClr val="accent1"/>
          </a:lnRef>
          <a:fillRef idx="0">
            <a:schemeClr val="accent1"/>
          </a:fillRef>
          <a:effectRef idx="1">
            <a:schemeClr val="accent1"/>
          </a:effectRef>
          <a:fontRef idx="minor">
            <a:schemeClr val="tx1"/>
          </a:fontRef>
        </p:style>
      </p:cxnSp>
      <p:cxnSp>
        <p:nvCxnSpPr>
          <p:cNvPr id="11" name="Straight Arrow Connector 10"/>
          <p:cNvCxnSpPr/>
          <p:nvPr/>
        </p:nvCxnSpPr>
        <p:spPr>
          <a:xfrm>
            <a:off x="4716016" y="1700808"/>
            <a:ext cx="1296144" cy="0"/>
          </a:xfrm>
          <a:prstGeom prst="straightConnector1">
            <a:avLst/>
          </a:prstGeom>
          <a:ln>
            <a:solidFill>
              <a:srgbClr val="FF0000"/>
            </a:solidFill>
            <a:tailEnd type="arrow"/>
          </a:ln>
        </p:spPr>
        <p:style>
          <a:lnRef idx="2">
            <a:schemeClr val="accent1"/>
          </a:lnRef>
          <a:fillRef idx="0">
            <a:schemeClr val="accent1"/>
          </a:fillRef>
          <a:effectRef idx="1">
            <a:schemeClr val="accent1"/>
          </a:effectRef>
          <a:fontRef idx="minor">
            <a:schemeClr val="tx1"/>
          </a:fontRef>
        </p:style>
      </p:cxnSp>
      <p:cxnSp>
        <p:nvCxnSpPr>
          <p:cNvPr id="17" name="Straight Arrow Connector 16"/>
          <p:cNvCxnSpPr/>
          <p:nvPr/>
        </p:nvCxnSpPr>
        <p:spPr>
          <a:xfrm>
            <a:off x="1907704" y="3933056"/>
            <a:ext cx="2592288" cy="288032"/>
          </a:xfrm>
          <a:prstGeom prst="straightConnector1">
            <a:avLst/>
          </a:prstGeom>
          <a:ln>
            <a:solidFill>
              <a:srgbClr val="2E9BE3"/>
            </a:solidFill>
            <a:tailEnd type="arrow"/>
          </a:ln>
        </p:spPr>
        <p:style>
          <a:lnRef idx="2">
            <a:schemeClr val="accent1"/>
          </a:lnRef>
          <a:fillRef idx="0">
            <a:schemeClr val="accent1"/>
          </a:fillRef>
          <a:effectRef idx="1">
            <a:schemeClr val="accent1"/>
          </a:effectRef>
          <a:fontRef idx="minor">
            <a:schemeClr val="tx1"/>
          </a:fontRef>
        </p:style>
      </p:cxnSp>
      <p:cxnSp>
        <p:nvCxnSpPr>
          <p:cNvPr id="21" name="Straight Arrow Connector 20"/>
          <p:cNvCxnSpPr/>
          <p:nvPr/>
        </p:nvCxnSpPr>
        <p:spPr>
          <a:xfrm>
            <a:off x="1547664" y="4149080"/>
            <a:ext cx="3384376" cy="432048"/>
          </a:xfrm>
          <a:prstGeom prst="straightConnector1">
            <a:avLst/>
          </a:prstGeom>
          <a:ln>
            <a:solidFill>
              <a:srgbClr val="FF6600"/>
            </a:solidFill>
            <a:tailEnd type="arrow"/>
          </a:ln>
        </p:spPr>
        <p:style>
          <a:lnRef idx="2">
            <a:schemeClr val="accent1"/>
          </a:lnRef>
          <a:fillRef idx="0">
            <a:schemeClr val="accent1"/>
          </a:fillRef>
          <a:effectRef idx="1">
            <a:schemeClr val="accent1"/>
          </a:effectRef>
          <a:fontRef idx="minor">
            <a:schemeClr val="tx1"/>
          </a:fontRef>
        </p:style>
      </p:cxnSp>
      <p:cxnSp>
        <p:nvCxnSpPr>
          <p:cNvPr id="28" name="Straight Arrow Connector 27"/>
          <p:cNvCxnSpPr/>
          <p:nvPr/>
        </p:nvCxnSpPr>
        <p:spPr>
          <a:xfrm flipV="1">
            <a:off x="2555776" y="4797152"/>
            <a:ext cx="3384376" cy="648072"/>
          </a:xfrm>
          <a:prstGeom prst="straightConnector1">
            <a:avLst/>
          </a:prstGeom>
          <a:ln>
            <a:solidFill>
              <a:srgbClr val="FFFF00"/>
            </a:solidFill>
            <a:tailEnd type="arrow"/>
          </a:ln>
        </p:spPr>
        <p:style>
          <a:lnRef idx="2">
            <a:schemeClr val="accent1"/>
          </a:lnRef>
          <a:fillRef idx="0">
            <a:schemeClr val="accent1"/>
          </a:fillRef>
          <a:effectRef idx="1">
            <a:schemeClr val="accent1"/>
          </a:effectRef>
          <a:fontRef idx="minor">
            <a:schemeClr val="tx1"/>
          </a:fontRef>
        </p:style>
      </p:cxnSp>
      <p:cxnSp>
        <p:nvCxnSpPr>
          <p:cNvPr id="31" name="Straight Arrow Connector 30"/>
          <p:cNvCxnSpPr/>
          <p:nvPr/>
        </p:nvCxnSpPr>
        <p:spPr>
          <a:xfrm flipV="1">
            <a:off x="2555776" y="5301208"/>
            <a:ext cx="4392488" cy="144016"/>
          </a:xfrm>
          <a:prstGeom prst="straightConnector1">
            <a:avLst/>
          </a:prstGeom>
          <a:ln>
            <a:solidFill>
              <a:srgbClr val="FFFF00"/>
            </a:solidFill>
            <a:headEnd type="none"/>
            <a:tailEnd type="none"/>
          </a:ln>
        </p:spPr>
        <p:style>
          <a:lnRef idx="2">
            <a:schemeClr val="accent1"/>
          </a:lnRef>
          <a:fillRef idx="0">
            <a:schemeClr val="accent1"/>
          </a:fillRef>
          <a:effectRef idx="1">
            <a:schemeClr val="accent1"/>
          </a:effectRef>
          <a:fontRef idx="minor">
            <a:schemeClr val="tx1"/>
          </a:fontRef>
        </p:style>
      </p:cxnSp>
      <p:cxnSp>
        <p:nvCxnSpPr>
          <p:cNvPr id="34" name="Straight Arrow Connector 33"/>
          <p:cNvCxnSpPr/>
          <p:nvPr/>
        </p:nvCxnSpPr>
        <p:spPr>
          <a:xfrm flipV="1">
            <a:off x="6948264" y="4437112"/>
            <a:ext cx="360040" cy="864096"/>
          </a:xfrm>
          <a:prstGeom prst="straightConnector1">
            <a:avLst/>
          </a:prstGeom>
          <a:ln>
            <a:solidFill>
              <a:srgbClr val="FFFF00"/>
            </a:solidFill>
            <a:tailEnd type="arrow"/>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26498198"/>
      </p:ext>
    </p:extLst>
  </p:cSld>
  <p:clrMapOvr>
    <a:masterClrMapping/>
  </p:clrMapOvr>
  <p:timing>
    <p:tnLst>
      <p:par>
        <p:cTn xmlns:p14="http://schemas.microsoft.com/office/powerpoint/2010/mai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Risk Analysis – Risk Ranking</a:t>
            </a:r>
            <a:endParaRPr lang="en-US" dirty="0"/>
          </a:p>
        </p:txBody>
      </p:sp>
      <p:sp>
        <p:nvSpPr>
          <p:cNvPr id="3" name="Content Placeholder 2"/>
          <p:cNvSpPr>
            <a:spLocks noGrp="1"/>
          </p:cNvSpPr>
          <p:nvPr>
            <p:ph idx="1"/>
          </p:nvPr>
        </p:nvSpPr>
        <p:spPr/>
        <p:txBody>
          <a:bodyPr/>
          <a:lstStyle/>
          <a:p>
            <a:r>
              <a:rPr lang="en-US" dirty="0" smtClean="0"/>
              <a:t>Categories for probability &amp; consequences</a:t>
            </a:r>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11</a:t>
            </a:fld>
            <a:endParaRPr lang="sv-SE"/>
          </a:p>
        </p:txBody>
      </p:sp>
      <p:graphicFrame>
        <p:nvGraphicFramePr>
          <p:cNvPr id="7" name="Table 6"/>
          <p:cNvGraphicFramePr>
            <a:graphicFrameLocks noGrp="1"/>
          </p:cNvGraphicFramePr>
          <p:nvPr>
            <p:extLst>
              <p:ext uri="{D42A27DB-BD31-4B8C-83A1-F6EECF244321}">
                <p14:modId xmlns:p14="http://schemas.microsoft.com/office/powerpoint/2010/main" val="2304107000"/>
              </p:ext>
            </p:extLst>
          </p:nvPr>
        </p:nvGraphicFramePr>
        <p:xfrm>
          <a:off x="395536" y="2276872"/>
          <a:ext cx="8352928" cy="4104455"/>
        </p:xfrm>
        <a:graphic>
          <a:graphicData uri="http://schemas.openxmlformats.org/drawingml/2006/table">
            <a:tbl>
              <a:tblPr firstRow="1" bandRow="1">
                <a:tableStyleId>{D7AC3CCA-C797-4891-BE02-D94E43425B78}</a:tableStyleId>
              </a:tblPr>
              <a:tblGrid>
                <a:gridCol w="2016224"/>
                <a:gridCol w="1800200"/>
                <a:gridCol w="2592288"/>
                <a:gridCol w="1944216"/>
              </a:tblGrid>
              <a:tr h="311752">
                <a:tc>
                  <a:txBody>
                    <a:bodyPr/>
                    <a:lstStyle/>
                    <a:p>
                      <a:r>
                        <a:rPr lang="en-US" sz="1800" dirty="0" smtClean="0"/>
                        <a:t>Probability</a:t>
                      </a:r>
                      <a:endParaRPr lang="en-US" sz="1800" dirty="0"/>
                    </a:p>
                  </a:txBody>
                  <a:tcPr/>
                </a:tc>
                <a:tc>
                  <a:txBody>
                    <a:bodyPr/>
                    <a:lstStyle/>
                    <a:p>
                      <a:endParaRPr lang="en-US" sz="1400" dirty="0"/>
                    </a:p>
                  </a:txBody>
                  <a:tcPr/>
                </a:tc>
                <a:tc>
                  <a:txBody>
                    <a:bodyPr/>
                    <a:lstStyle/>
                    <a:p>
                      <a:endParaRPr lang="en-US" sz="1400" dirty="0"/>
                    </a:p>
                  </a:txBody>
                  <a:tcPr/>
                </a:tc>
                <a:tc>
                  <a:txBody>
                    <a:bodyPr/>
                    <a:lstStyle/>
                    <a:p>
                      <a:endParaRPr lang="en-US" sz="1400" dirty="0"/>
                    </a:p>
                  </a:txBody>
                  <a:tcPr/>
                </a:tc>
              </a:tr>
              <a:tr h="441649">
                <a:tc>
                  <a:txBody>
                    <a:bodyPr/>
                    <a:lstStyle/>
                    <a:p>
                      <a:r>
                        <a:rPr lang="en-US" sz="1400" dirty="0" smtClean="0"/>
                        <a:t>H1 (Normal Operation)</a:t>
                      </a:r>
                      <a:endParaRPr lang="en-US" sz="1400" dirty="0"/>
                    </a:p>
                  </a:txBody>
                  <a:tcPr/>
                </a:tc>
                <a:tc>
                  <a:txBody>
                    <a:bodyPr/>
                    <a:lstStyle/>
                    <a:p>
                      <a:r>
                        <a:rPr lang="en-US" sz="1400" dirty="0" smtClean="0"/>
                        <a:t>Risk</a:t>
                      </a:r>
                      <a:r>
                        <a:rPr lang="en-US" sz="1400" baseline="0" dirty="0" smtClean="0"/>
                        <a:t> reduction recommended</a:t>
                      </a:r>
                      <a:endParaRPr lang="en-US" sz="1400" dirty="0"/>
                    </a:p>
                  </a:txBody>
                  <a:tcPr>
                    <a:solidFill>
                      <a:srgbClr val="FFFF00"/>
                    </a:solidFill>
                  </a:tcPr>
                </a:tc>
                <a:tc>
                  <a:txBody>
                    <a:bodyPr/>
                    <a:lstStyle/>
                    <a:p>
                      <a:r>
                        <a:rPr lang="en-US" sz="1400" dirty="0" smtClean="0"/>
                        <a:t>Unacceptable</a:t>
                      </a:r>
                      <a:endParaRPr lang="en-US" sz="1400" dirty="0"/>
                    </a:p>
                  </a:txBody>
                  <a:tcPr>
                    <a:solidFill>
                      <a:srgbClr val="FF0000"/>
                    </a:solidFill>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400" dirty="0" smtClean="0"/>
                        <a:t>Unacceptable</a:t>
                      </a:r>
                    </a:p>
                    <a:p>
                      <a:endParaRPr lang="en-US" sz="1400" dirty="0"/>
                    </a:p>
                  </a:txBody>
                  <a:tcPr>
                    <a:solidFill>
                      <a:srgbClr val="FF0000"/>
                    </a:solidFill>
                  </a:tcPr>
                </a:tc>
              </a:tr>
              <a:tr h="484232">
                <a:tc>
                  <a:txBody>
                    <a:bodyPr/>
                    <a:lstStyle/>
                    <a:p>
                      <a:r>
                        <a:rPr lang="en-US" sz="1400" dirty="0" smtClean="0"/>
                        <a:t>H2 (Incidents)</a:t>
                      </a:r>
                      <a:endParaRPr lang="en-US" sz="1400" dirty="0"/>
                    </a:p>
                  </a:txBody>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400" dirty="0" smtClean="0"/>
                        <a:t>Risk</a:t>
                      </a:r>
                      <a:r>
                        <a:rPr lang="en-US" sz="1400" baseline="0" dirty="0" smtClean="0"/>
                        <a:t> reduction recommended</a:t>
                      </a:r>
                      <a:endParaRPr lang="en-US" sz="1400" dirty="0" smtClean="0"/>
                    </a:p>
                  </a:txBody>
                  <a:tcPr>
                    <a:solidFill>
                      <a:srgbClr val="FFFF00"/>
                    </a:solidFill>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400" dirty="0" smtClean="0"/>
                        <a:t>Unacceptable</a:t>
                      </a:r>
                    </a:p>
                  </a:txBody>
                  <a:tcPr>
                    <a:solidFill>
                      <a:srgbClr val="FF0000"/>
                    </a:solidFill>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400" dirty="0" smtClean="0"/>
                        <a:t>Unacceptable</a:t>
                      </a:r>
                    </a:p>
                    <a:p>
                      <a:endParaRPr lang="en-US" sz="1400" dirty="0"/>
                    </a:p>
                  </a:txBody>
                  <a:tcPr>
                    <a:solidFill>
                      <a:srgbClr val="FF0000"/>
                    </a:solidFill>
                  </a:tcPr>
                </a:tc>
              </a:tr>
              <a:tr h="508800">
                <a:tc>
                  <a:txBody>
                    <a:bodyPr/>
                    <a:lstStyle/>
                    <a:p>
                      <a:r>
                        <a:rPr lang="en-US" sz="1400" dirty="0" smtClean="0"/>
                        <a:t>H3 (Unexpected events)</a:t>
                      </a:r>
                      <a:endParaRPr lang="en-US" sz="1400" dirty="0"/>
                    </a:p>
                  </a:txBody>
                  <a:tcPr/>
                </a:tc>
                <a:tc>
                  <a:txBody>
                    <a:bodyPr/>
                    <a:lstStyle/>
                    <a:p>
                      <a:r>
                        <a:rPr lang="en-US" sz="1400" dirty="0" smtClean="0"/>
                        <a:t>Tolerable</a:t>
                      </a:r>
                      <a:endParaRPr lang="en-US" sz="1400" dirty="0"/>
                    </a:p>
                  </a:txBody>
                  <a:tcPr>
                    <a:solidFill>
                      <a:srgbClr val="008000"/>
                    </a:solidFill>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400" dirty="0" smtClean="0"/>
                        <a:t>Risk</a:t>
                      </a:r>
                      <a:r>
                        <a:rPr lang="en-US" sz="1400" baseline="0" dirty="0" smtClean="0"/>
                        <a:t> reduction recommended</a:t>
                      </a:r>
                      <a:endParaRPr lang="en-US" sz="1400" dirty="0" smtClean="0"/>
                    </a:p>
                  </a:txBody>
                  <a:tcPr>
                    <a:solidFill>
                      <a:srgbClr val="FFFF00"/>
                    </a:solidFill>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400" dirty="0" smtClean="0"/>
                        <a:t>Unacceptable</a:t>
                      </a:r>
                    </a:p>
                    <a:p>
                      <a:endParaRPr lang="en-US" sz="1400" dirty="0"/>
                    </a:p>
                  </a:txBody>
                  <a:tcPr>
                    <a:solidFill>
                      <a:srgbClr val="FF0000"/>
                    </a:solidFill>
                  </a:tcPr>
                </a:tc>
              </a:tr>
              <a:tr h="533368">
                <a:tc>
                  <a:txBody>
                    <a:bodyPr/>
                    <a:lstStyle/>
                    <a:p>
                      <a:r>
                        <a:rPr lang="en-US" sz="1400" dirty="0" smtClean="0"/>
                        <a:t>H4 (Design basis Accident)</a:t>
                      </a:r>
                      <a:endParaRPr lang="en-US" sz="1400" dirty="0"/>
                    </a:p>
                  </a:txBody>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400" dirty="0" smtClean="0"/>
                        <a:t>Tolerable</a:t>
                      </a:r>
                    </a:p>
                  </a:txBody>
                  <a:tcPr>
                    <a:solidFill>
                      <a:srgbClr val="008000"/>
                    </a:solidFill>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400" dirty="0" smtClean="0"/>
                        <a:t>Tolerable</a:t>
                      </a:r>
                    </a:p>
                  </a:txBody>
                  <a:tcPr>
                    <a:solidFill>
                      <a:srgbClr val="008000"/>
                    </a:solidFill>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400" dirty="0" smtClean="0"/>
                        <a:t>Risk</a:t>
                      </a:r>
                      <a:r>
                        <a:rPr lang="en-US" sz="1400" baseline="0" dirty="0" smtClean="0"/>
                        <a:t> reduction recommended</a:t>
                      </a:r>
                      <a:endParaRPr lang="en-US" sz="1400" dirty="0" smtClean="0"/>
                    </a:p>
                  </a:txBody>
                  <a:tcPr>
                    <a:solidFill>
                      <a:srgbClr val="FFFF00"/>
                    </a:solidFill>
                  </a:tcPr>
                </a:tc>
              </a:tr>
              <a:tr h="441649">
                <a:tc>
                  <a:txBody>
                    <a:bodyPr/>
                    <a:lstStyle/>
                    <a:p>
                      <a:r>
                        <a:rPr lang="en-US" sz="1800" b="1" dirty="0" smtClean="0"/>
                        <a:t>Severity</a:t>
                      </a:r>
                      <a:endParaRPr lang="en-US" sz="1800" b="1" dirty="0"/>
                    </a:p>
                  </a:txBody>
                  <a:tcPr/>
                </a:tc>
                <a:tc>
                  <a:txBody>
                    <a:bodyPr/>
                    <a:lstStyle/>
                    <a:p>
                      <a:r>
                        <a:rPr lang="en-US" sz="1400" dirty="0" smtClean="0"/>
                        <a:t>Minor Damage</a:t>
                      </a:r>
                      <a:endParaRPr lang="en-US" sz="1400" dirty="0"/>
                    </a:p>
                  </a:txBody>
                  <a:tcPr/>
                </a:tc>
                <a:tc>
                  <a:txBody>
                    <a:bodyPr/>
                    <a:lstStyle/>
                    <a:p>
                      <a:r>
                        <a:rPr lang="en-US" sz="1400" dirty="0" smtClean="0"/>
                        <a:t>Moderate damage</a:t>
                      </a:r>
                      <a:endParaRPr lang="en-US" sz="1400" dirty="0"/>
                    </a:p>
                  </a:txBody>
                  <a:tcPr/>
                </a:tc>
                <a:tc>
                  <a:txBody>
                    <a:bodyPr/>
                    <a:lstStyle/>
                    <a:p>
                      <a:r>
                        <a:rPr lang="en-US" sz="1400" dirty="0" smtClean="0"/>
                        <a:t>Major damage</a:t>
                      </a:r>
                      <a:endParaRPr lang="en-US" sz="1400" dirty="0"/>
                    </a:p>
                  </a:txBody>
                  <a:tcPr/>
                </a:tc>
              </a:tr>
              <a:tr h="467628">
                <a:tc>
                  <a:txBody>
                    <a:bodyPr/>
                    <a:lstStyle/>
                    <a:p>
                      <a:endParaRPr lang="en-US" sz="1000" dirty="0"/>
                    </a:p>
                  </a:txBody>
                  <a:tcPr/>
                </a:tc>
                <a:tc>
                  <a:txBody>
                    <a:bodyPr/>
                    <a:lstStyle/>
                    <a:p>
                      <a:r>
                        <a:rPr lang="en-US" sz="1000" dirty="0" smtClean="0"/>
                        <a:t>Non- radiation: mild symptoms,</a:t>
                      </a:r>
                      <a:r>
                        <a:rPr lang="en-US" sz="1000" baseline="0" dirty="0" smtClean="0"/>
                        <a:t> no remaining injury</a:t>
                      </a:r>
                      <a:endParaRPr lang="en-US" sz="1000" dirty="0"/>
                    </a:p>
                  </a:txBody>
                  <a:tcPr/>
                </a:tc>
                <a:tc>
                  <a:txBody>
                    <a:bodyPr/>
                    <a:lstStyle/>
                    <a:p>
                      <a:r>
                        <a:rPr lang="en-US" sz="1000" dirty="0" smtClean="0"/>
                        <a:t>Non-</a:t>
                      </a:r>
                      <a:r>
                        <a:rPr lang="en-US" sz="1000" baseline="0" dirty="0" smtClean="0"/>
                        <a:t> radiation: requires medical care, could give remaining injury</a:t>
                      </a:r>
                      <a:endParaRPr lang="en-US" sz="1000" dirty="0"/>
                    </a:p>
                  </a:txBody>
                  <a:tcPr/>
                </a:tc>
                <a:tc>
                  <a:txBody>
                    <a:bodyPr/>
                    <a:lstStyle/>
                    <a:p>
                      <a:r>
                        <a:rPr lang="en-US" sz="1000" dirty="0" smtClean="0"/>
                        <a:t>Non-radiation: possibility</a:t>
                      </a:r>
                      <a:r>
                        <a:rPr lang="en-US" sz="1000" baseline="0" dirty="0" smtClean="0"/>
                        <a:t> of death</a:t>
                      </a:r>
                      <a:endParaRPr lang="en-US" sz="1000" dirty="0"/>
                    </a:p>
                  </a:txBody>
                  <a:tcPr/>
                </a:tc>
              </a:tr>
              <a:tr h="741571">
                <a:tc>
                  <a:txBody>
                    <a:bodyPr/>
                    <a:lstStyle/>
                    <a:p>
                      <a:endParaRPr lang="en-US" sz="1000" dirty="0"/>
                    </a:p>
                  </a:txBody>
                  <a:tcPr/>
                </a:tc>
                <a:tc>
                  <a:txBody>
                    <a:bodyPr/>
                    <a:lstStyle/>
                    <a:p>
                      <a:r>
                        <a:rPr lang="en-US" sz="1000" dirty="0" smtClean="0"/>
                        <a:t>Radiation: No increased</a:t>
                      </a:r>
                      <a:r>
                        <a:rPr lang="en-US" sz="1000" baseline="0" dirty="0" smtClean="0"/>
                        <a:t> radiation exposure, typically 0-1 containment barriers impaired</a:t>
                      </a:r>
                      <a:endParaRPr lang="en-US" sz="1000" dirty="0"/>
                    </a:p>
                  </a:txBody>
                  <a:tcPr/>
                </a:tc>
                <a:tc>
                  <a:txBody>
                    <a:bodyPr/>
                    <a:lstStyle/>
                    <a:p>
                      <a:r>
                        <a:rPr lang="en-US" sz="1000" dirty="0" smtClean="0"/>
                        <a:t>Radiation:</a:t>
                      </a:r>
                      <a:r>
                        <a:rPr lang="en-US" sz="1000" baseline="0" dirty="0" smtClean="0"/>
                        <a:t> significant uncertainty regarding outcome, but not expecting increased radiation exposure. Typically 1-2 containment barriers impaired</a:t>
                      </a:r>
                      <a:endParaRPr lang="en-US" sz="1000" dirty="0"/>
                    </a:p>
                  </a:txBody>
                  <a:tcPr/>
                </a:tc>
                <a:tc>
                  <a:txBody>
                    <a:bodyPr/>
                    <a:lstStyle/>
                    <a:p>
                      <a:r>
                        <a:rPr lang="en-US" sz="1000" dirty="0" smtClean="0"/>
                        <a:t>Radiation:</a:t>
                      </a:r>
                      <a:r>
                        <a:rPr lang="en-US" sz="1000" baseline="0" dirty="0" smtClean="0"/>
                        <a:t> increased radiation exposure. Typically 2-3 containment barriers impaired.</a:t>
                      </a:r>
                      <a:endParaRPr lang="en-US" sz="1000" dirty="0"/>
                    </a:p>
                  </a:txBody>
                  <a:tcPr/>
                </a:tc>
              </a:tr>
            </a:tbl>
          </a:graphicData>
        </a:graphic>
      </p:graphicFrame>
    </p:spTree>
    <p:extLst>
      <p:ext uri="{BB962C8B-B14F-4D97-AF65-F5344CB8AC3E}">
        <p14:creationId xmlns:p14="http://schemas.microsoft.com/office/powerpoint/2010/main" val="2993615227"/>
      </p:ext>
    </p:extLst>
  </p:cSld>
  <p:clrMapOvr>
    <a:masterClrMapping/>
  </p:clrMapOvr>
  <p:timing>
    <p:tnLst>
      <p:par>
        <p:cTn xmlns:p14="http://schemas.microsoft.com/office/powerpoint/2010/mai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Risk Analysis – MPS &amp; TSS Example </a:t>
            </a:r>
            <a:br>
              <a:rPr lang="en-US" dirty="0" smtClean="0"/>
            </a:br>
            <a:r>
              <a:rPr lang="en-US" dirty="0" smtClean="0"/>
              <a:t>Cold Moderator</a:t>
            </a:r>
            <a:endParaRPr lang="en-US" dirty="0"/>
          </a:p>
        </p:txBody>
      </p:sp>
      <p:graphicFrame>
        <p:nvGraphicFramePr>
          <p:cNvPr id="10" name="Content Placeholder 9"/>
          <p:cNvGraphicFramePr>
            <a:graphicFrameLocks noGrp="1"/>
          </p:cNvGraphicFramePr>
          <p:nvPr>
            <p:ph idx="1"/>
            <p:extLst>
              <p:ext uri="{D42A27DB-BD31-4B8C-83A1-F6EECF244321}">
                <p14:modId xmlns:p14="http://schemas.microsoft.com/office/powerpoint/2010/main" val="984469906"/>
              </p:ext>
            </p:extLst>
          </p:nvPr>
        </p:nvGraphicFramePr>
        <p:xfrm>
          <a:off x="539552" y="4149080"/>
          <a:ext cx="8445624" cy="2365448"/>
        </p:xfrm>
        <a:graphic>
          <a:graphicData uri="http://schemas.openxmlformats.org/drawingml/2006/table">
            <a:tbl>
              <a:tblPr/>
              <a:tblGrid>
                <a:gridCol w="360041"/>
                <a:gridCol w="1584176"/>
                <a:gridCol w="1280633"/>
                <a:gridCol w="1338937"/>
                <a:gridCol w="2735518"/>
                <a:gridCol w="1146319"/>
              </a:tblGrid>
              <a:tr h="181887">
                <a:tc>
                  <a:txBody>
                    <a:bodyPr/>
                    <a:lstStyle/>
                    <a:p>
                      <a:pPr algn="l" fontAlgn="ctr"/>
                      <a:endParaRPr lang="en-US" sz="1000" b="1" i="0" u="none" strike="noStrike" dirty="0">
                        <a:solidFill>
                          <a:srgbClr val="000000"/>
                        </a:solidFill>
                        <a:effectLst/>
                        <a:latin typeface="Calibri"/>
                      </a:endParaRP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1000" b="1" i="0" u="none" strike="noStrike" dirty="0">
                          <a:solidFill>
                            <a:srgbClr val="000000"/>
                          </a:solidFill>
                          <a:effectLst/>
                          <a:latin typeface="Calibri"/>
                        </a:rPr>
                        <a:t>Protection/safety Barriers</a:t>
                      </a:r>
                    </a:p>
                  </a:txBody>
                  <a:tcPr marL="10287" marR="10287" marT="1028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ctr" fontAlgn="ctr"/>
                      <a:r>
                        <a:rPr lang="en-US" sz="1000" b="1" i="0" u="none" strike="noStrike" dirty="0">
                          <a:solidFill>
                            <a:srgbClr val="000000"/>
                          </a:solidFill>
                          <a:effectLst/>
                          <a:latin typeface="Calibri"/>
                        </a:rPr>
                        <a:t>Triggers</a:t>
                      </a:r>
                    </a:p>
                  </a:txBody>
                  <a:tcPr marL="10287" marR="10287" marT="1028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1000" b="1" i="0" u="none" strike="noStrike" dirty="0">
                          <a:solidFill>
                            <a:srgbClr val="000000"/>
                          </a:solidFill>
                          <a:effectLst/>
                          <a:latin typeface="Calibri"/>
                        </a:rPr>
                        <a:t>Design barriers/Recommendation</a:t>
                      </a:r>
                    </a:p>
                  </a:txBody>
                  <a:tcPr marL="10287" marR="10287" marT="1028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ctr" fontAlgn="ctr"/>
                      <a:r>
                        <a:rPr lang="en-US" sz="1000" b="1" i="0" u="none" strike="noStrike" dirty="0">
                          <a:solidFill>
                            <a:srgbClr val="000000"/>
                          </a:solidFill>
                          <a:effectLst/>
                          <a:latin typeface="Calibri"/>
                        </a:rPr>
                        <a:t>Recommendations for studies and investigations</a:t>
                      </a:r>
                    </a:p>
                  </a:txBody>
                  <a:tcPr marL="10287" marR="10287" marT="1028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ctr" fontAlgn="ctr"/>
                      <a:r>
                        <a:rPr lang="en-US" sz="1000" b="1" i="0" u="none" strike="noStrike" dirty="0">
                          <a:solidFill>
                            <a:srgbClr val="000000"/>
                          </a:solidFill>
                          <a:effectLst/>
                          <a:latin typeface="Calibri"/>
                        </a:rPr>
                        <a:t> Comments</a:t>
                      </a:r>
                    </a:p>
                  </a:txBody>
                  <a:tcPr marL="10287" marR="10287" marT="1028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r>
              <a:tr h="959040">
                <a:tc>
                  <a:txBody>
                    <a:bodyPr/>
                    <a:lstStyle/>
                    <a:p>
                      <a:pPr algn="l" fontAlgn="ctr"/>
                      <a:r>
                        <a:rPr lang="en-US" sz="1000" b="1" i="0" u="none" strike="noStrike" dirty="0">
                          <a:solidFill>
                            <a:srgbClr val="000000"/>
                          </a:solidFill>
                          <a:effectLst/>
                          <a:latin typeface="Calibri"/>
                        </a:rPr>
                        <a:t>MPS</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900" b="0" i="0" u="none" strike="noStrike" dirty="0">
                          <a:solidFill>
                            <a:srgbClr val="000000"/>
                          </a:solidFill>
                          <a:effectLst/>
                          <a:latin typeface="Calibri"/>
                        </a:rPr>
                        <a:t>Automatic shutdown of proton beam. </a:t>
                      </a:r>
                      <a:r>
                        <a:rPr lang="en-US" sz="900" b="0" i="0" u="none" strike="noStrike" dirty="0" smtClean="0">
                          <a:solidFill>
                            <a:srgbClr val="000000"/>
                          </a:solidFill>
                          <a:effectLst/>
                          <a:latin typeface="Calibri"/>
                        </a:rPr>
                        <a:t>Evacuation </a:t>
                      </a:r>
                      <a:r>
                        <a:rPr lang="en-US" sz="900" b="0" i="0" u="none" strike="noStrike" dirty="0">
                          <a:solidFill>
                            <a:srgbClr val="000000"/>
                          </a:solidFill>
                          <a:effectLst/>
                          <a:latin typeface="Calibri"/>
                        </a:rPr>
                        <a:t>of H2 from Monolith atmosphere</a:t>
                      </a:r>
                      <a:r>
                        <a:rPr lang="en-US" sz="900" b="0" i="0" u="none" strike="noStrike" dirty="0" smtClean="0">
                          <a:solidFill>
                            <a:srgbClr val="000000"/>
                          </a:solidFill>
                          <a:effectLst/>
                          <a:latin typeface="Calibri"/>
                        </a:rPr>
                        <a:t>, Isolation </a:t>
                      </a:r>
                      <a:r>
                        <a:rPr lang="en-US" sz="900" b="0" i="0" u="none" strike="noStrike" dirty="0">
                          <a:solidFill>
                            <a:srgbClr val="000000"/>
                          </a:solidFill>
                          <a:effectLst/>
                          <a:latin typeface="Calibri"/>
                        </a:rPr>
                        <a:t>of He purification unit</a:t>
                      </a:r>
                    </a:p>
                  </a:txBody>
                  <a:tcPr marL="10287" marR="10287" marT="1028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900" b="0" i="0" u="none" strike="noStrike" dirty="0">
                          <a:solidFill>
                            <a:srgbClr val="000000"/>
                          </a:solidFill>
                          <a:effectLst/>
                          <a:latin typeface="Calibri"/>
                        </a:rPr>
                        <a:t>Low pressure (L threshold) in H2, High pressure (H threshold) in  Monolith He</a:t>
                      </a:r>
                    </a:p>
                  </a:txBody>
                  <a:tcPr marL="10287" marR="10287" marT="1028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900" b="0" i="0" u="none" strike="noStrike" dirty="0">
                          <a:solidFill>
                            <a:srgbClr val="000000"/>
                          </a:solidFill>
                          <a:effectLst/>
                          <a:latin typeface="Calibri"/>
                        </a:rPr>
                        <a:t>R: provide mechanical limiters to protect the accumulator bellows from being destroyed;</a:t>
                      </a:r>
                    </a:p>
                  </a:txBody>
                  <a:tcPr marL="10287" marR="10287" marT="1028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900" b="0" i="0" u="none" strike="noStrike" dirty="0">
                          <a:solidFill>
                            <a:srgbClr val="000000"/>
                          </a:solidFill>
                          <a:effectLst/>
                          <a:latin typeface="Calibri"/>
                        </a:rPr>
                        <a:t>R: Analyze LH2 cold shock on the target vessel to demonstrate that it does not break; R: Analyze LH2 cold shock on the water vessels (</a:t>
                      </a:r>
                      <a:r>
                        <a:rPr lang="en-US" sz="900" b="0" i="0" u="none" strike="noStrike" dirty="0" err="1">
                          <a:solidFill>
                            <a:srgbClr val="000000"/>
                          </a:solidFill>
                          <a:effectLst/>
                          <a:latin typeface="Calibri"/>
                        </a:rPr>
                        <a:t>therm</a:t>
                      </a:r>
                      <a:r>
                        <a:rPr lang="en-US" sz="900" b="0" i="0" u="none" strike="noStrike" dirty="0">
                          <a:solidFill>
                            <a:srgbClr val="000000"/>
                          </a:solidFill>
                          <a:effectLst/>
                          <a:latin typeface="Calibri"/>
                        </a:rPr>
                        <a:t> mod and reflector, shielding) to demonstrate they do not break R: estimate the pressure resulting from LH2 vaporization into Monolith;</a:t>
                      </a:r>
                    </a:p>
                  </a:txBody>
                  <a:tcPr marL="10287" marR="10287" marT="1028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0" i="0" u="none" strike="noStrike" dirty="0">
                          <a:solidFill>
                            <a:srgbClr val="000000"/>
                          </a:solidFill>
                          <a:effectLst/>
                          <a:latin typeface="Calibri"/>
                        </a:rPr>
                        <a:t>we assume the circulators can run without LH2, at least for a short time; </a:t>
                      </a:r>
                    </a:p>
                  </a:txBody>
                  <a:tcPr marL="10287" marR="10287" marT="1028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r>
              <a:tr h="1091321">
                <a:tc>
                  <a:txBody>
                    <a:bodyPr/>
                    <a:lstStyle/>
                    <a:p>
                      <a:pPr algn="l" fontAlgn="ctr"/>
                      <a:r>
                        <a:rPr lang="en-US" sz="1000" b="1" i="0" u="none" strike="noStrike" dirty="0">
                          <a:solidFill>
                            <a:srgbClr val="000000"/>
                          </a:solidFill>
                          <a:effectLst/>
                          <a:latin typeface="Calibri"/>
                        </a:rPr>
                        <a:t>TSS</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900" b="0" i="0" u="none" strike="noStrike">
                          <a:solidFill>
                            <a:srgbClr val="000000"/>
                          </a:solidFill>
                          <a:effectLst/>
                          <a:latin typeface="Calibri"/>
                        </a:rPr>
                        <a:t>Automatic shutdown of proton beam. Evaucation of H2 from Monolith atmosphere, Isolation of He purification unit</a:t>
                      </a:r>
                    </a:p>
                  </a:txBody>
                  <a:tcPr marL="10287" marR="10287" marT="1028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900" b="0" i="0" u="none" strike="noStrike" dirty="0">
                          <a:solidFill>
                            <a:srgbClr val="000000"/>
                          </a:solidFill>
                          <a:effectLst/>
                          <a:latin typeface="Calibri"/>
                        </a:rPr>
                        <a:t>Low pressure (LL threshold) in H2, High pressure (HH threshold) in  Monolith He</a:t>
                      </a:r>
                    </a:p>
                  </a:txBody>
                  <a:tcPr marL="10287" marR="10287" marT="1028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900" b="0" i="0" u="none" strike="noStrike" dirty="0">
                          <a:solidFill>
                            <a:srgbClr val="000000"/>
                          </a:solidFill>
                          <a:effectLst/>
                          <a:latin typeface="Calibri"/>
                        </a:rPr>
                        <a:t>R: safety credited relief valves into expansion volumes shall be considered in the design;</a:t>
                      </a:r>
                    </a:p>
                  </a:txBody>
                  <a:tcPr marL="10287" marR="10287" marT="1028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900" b="0" i="0" u="none" strike="noStrike" dirty="0">
                          <a:solidFill>
                            <a:srgbClr val="000000"/>
                          </a:solidFill>
                          <a:effectLst/>
                          <a:latin typeface="Calibri"/>
                        </a:rPr>
                        <a:t>R: estimate the pressure resulting from LH2 vaporization into Monolith - check whether H2 is under or above 4% vol.; R: estimate the potential radiological impact coming from the purification system;</a:t>
                      </a:r>
                    </a:p>
                  </a:txBody>
                  <a:tcPr marL="10287" marR="10287" marT="1028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0" i="0" u="none" strike="noStrike" dirty="0">
                          <a:solidFill>
                            <a:srgbClr val="000000"/>
                          </a:solidFill>
                          <a:effectLst/>
                          <a:latin typeface="Calibri"/>
                        </a:rPr>
                        <a:t>if H2 is less than 4% in the monolith Helium only, then there is no H2-barrier to consider anymore;</a:t>
                      </a:r>
                    </a:p>
                  </a:txBody>
                  <a:tcPr marL="10287" marR="10287" marT="1028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r>
            </a:tbl>
          </a:graphicData>
        </a:graphic>
      </p:graphicFrame>
      <p:sp>
        <p:nvSpPr>
          <p:cNvPr id="4" name="Slide Number Placeholder 3"/>
          <p:cNvSpPr>
            <a:spLocks noGrp="1"/>
          </p:cNvSpPr>
          <p:nvPr>
            <p:ph type="sldNum" sz="quarter" idx="12"/>
          </p:nvPr>
        </p:nvSpPr>
        <p:spPr/>
        <p:txBody>
          <a:bodyPr/>
          <a:lstStyle/>
          <a:p>
            <a:fld id="{551115BC-487E-4422-894C-CB7CD3E79223}" type="slidenum">
              <a:rPr lang="sv-SE" smtClean="0"/>
              <a:t>12</a:t>
            </a:fld>
            <a:endParaRPr lang="sv-SE"/>
          </a:p>
        </p:txBody>
      </p:sp>
      <p:graphicFrame>
        <p:nvGraphicFramePr>
          <p:cNvPr id="11" name="Table 10"/>
          <p:cNvGraphicFramePr>
            <a:graphicFrameLocks noGrp="1"/>
          </p:cNvGraphicFramePr>
          <p:nvPr>
            <p:extLst>
              <p:ext uri="{D42A27DB-BD31-4B8C-83A1-F6EECF244321}">
                <p14:modId xmlns:p14="http://schemas.microsoft.com/office/powerpoint/2010/main" val="1659414869"/>
              </p:ext>
            </p:extLst>
          </p:nvPr>
        </p:nvGraphicFramePr>
        <p:xfrm>
          <a:off x="179512" y="1484784"/>
          <a:ext cx="8496946" cy="2400239"/>
        </p:xfrm>
        <a:graphic>
          <a:graphicData uri="http://schemas.openxmlformats.org/drawingml/2006/table">
            <a:tbl>
              <a:tblPr/>
              <a:tblGrid>
                <a:gridCol w="851004"/>
                <a:gridCol w="784636"/>
                <a:gridCol w="1604720"/>
                <a:gridCol w="864096"/>
                <a:gridCol w="2088232"/>
                <a:gridCol w="720080"/>
                <a:gridCol w="733174"/>
                <a:gridCol w="851004"/>
              </a:tblGrid>
              <a:tr h="248454">
                <a:tc>
                  <a:txBody>
                    <a:bodyPr/>
                    <a:lstStyle/>
                    <a:p>
                      <a:pPr algn="l" fontAlgn="ctr"/>
                      <a:r>
                        <a:rPr lang="en-US" sz="1000" b="1" i="0" u="none" strike="noStrike" dirty="0">
                          <a:solidFill>
                            <a:srgbClr val="000000"/>
                          </a:solidFill>
                          <a:effectLst/>
                          <a:latin typeface="Calibri"/>
                        </a:rPr>
                        <a:t>System of concern</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1000" b="1" i="0" u="none" strike="noStrike" dirty="0">
                          <a:solidFill>
                            <a:srgbClr val="000000"/>
                          </a:solidFill>
                          <a:effectLst/>
                          <a:latin typeface="Calibri"/>
                        </a:rPr>
                        <a:t>Protection/safety system</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1000" b="1" i="0" u="none" strike="noStrike">
                          <a:solidFill>
                            <a:srgbClr val="000000"/>
                          </a:solidFill>
                          <a:effectLst/>
                          <a:latin typeface="Calibri"/>
                        </a:rPr>
                        <a:t>Preliminary Initiating Events (PIE)</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ctr" fontAlgn="ctr"/>
                      <a:r>
                        <a:rPr lang="en-US" sz="1000" b="1" i="0" u="none" strike="noStrike">
                          <a:solidFill>
                            <a:srgbClr val="000000"/>
                          </a:solidFill>
                          <a:effectLst/>
                          <a:latin typeface="Calibri"/>
                        </a:rPr>
                        <a:t>Top Event</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98FB98"/>
                    </a:solidFill>
                  </a:tcPr>
                </a:tc>
                <a:tc>
                  <a:txBody>
                    <a:bodyPr/>
                    <a:lstStyle/>
                    <a:p>
                      <a:pPr algn="ctr" fontAlgn="ctr"/>
                      <a:r>
                        <a:rPr lang="en-US" sz="1000" b="1" i="0" u="none" strike="noStrike">
                          <a:solidFill>
                            <a:srgbClr val="000000"/>
                          </a:solidFill>
                          <a:effectLst/>
                          <a:latin typeface="Calibri"/>
                        </a:rPr>
                        <a:t>Unmitigated Consequences</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ctr" fontAlgn="ctr"/>
                      <a:r>
                        <a:rPr lang="en-US" sz="1000" b="1" i="0" u="none" strike="noStrike" dirty="0">
                          <a:solidFill>
                            <a:srgbClr val="000000"/>
                          </a:solidFill>
                          <a:effectLst/>
                          <a:latin typeface="Calibri"/>
                        </a:rPr>
                        <a:t>Probability</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1000" b="1" i="0" u="none" strike="noStrike">
                          <a:solidFill>
                            <a:srgbClr val="000000"/>
                          </a:solidFill>
                          <a:effectLst/>
                          <a:latin typeface="Calibri"/>
                        </a:rPr>
                        <a:t>Severity</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1000" b="1" i="0" u="none" strike="noStrike" dirty="0">
                          <a:solidFill>
                            <a:srgbClr val="000000"/>
                          </a:solidFill>
                          <a:effectLst/>
                          <a:latin typeface="Calibri"/>
                        </a:rPr>
                        <a:t>Risk Ranking</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r>
              <a:tr h="921198">
                <a:tc>
                  <a:txBody>
                    <a:bodyPr/>
                    <a:lstStyle/>
                    <a:p>
                      <a:pPr algn="l" fontAlgn="ctr"/>
                      <a:r>
                        <a:rPr lang="en-US" sz="1000" b="1" i="0" u="none" strike="noStrike" dirty="0">
                          <a:solidFill>
                            <a:srgbClr val="000000"/>
                          </a:solidFill>
                          <a:effectLst/>
                          <a:latin typeface="Calibri"/>
                        </a:rPr>
                        <a:t>Cold Moderator</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1000" b="1" i="0" u="none" strike="noStrike" dirty="0">
                          <a:solidFill>
                            <a:srgbClr val="000000"/>
                          </a:solidFill>
                          <a:effectLst/>
                          <a:latin typeface="Calibri"/>
                        </a:rPr>
                        <a:t>MPS</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900" b="0" i="0" u="none" strike="noStrike" dirty="0" smtClean="0">
                          <a:solidFill>
                            <a:srgbClr val="000000"/>
                          </a:solidFill>
                          <a:effectLst/>
                          <a:latin typeface="Calibri"/>
                        </a:rPr>
                        <a:t>Mechanical failure</a:t>
                      </a:r>
                      <a:r>
                        <a:rPr lang="en-US" sz="900" b="0" i="0" u="none" strike="noStrike" baseline="0" dirty="0" smtClean="0">
                          <a:solidFill>
                            <a:srgbClr val="000000"/>
                          </a:solidFill>
                          <a:effectLst/>
                          <a:latin typeface="Calibri"/>
                        </a:rPr>
                        <a:t>. Structural problem of the circuit itself. Mechanical stresses (temperature changes ex. Start-up/shut-down). Irradiation damage to material. Circuit pump failure + </a:t>
                      </a:r>
                      <a:r>
                        <a:rPr lang="en-US" sz="900" b="0" i="0" u="none" strike="noStrike" dirty="0" smtClean="0">
                          <a:solidFill>
                            <a:srgbClr val="000000"/>
                          </a:solidFill>
                          <a:effectLst/>
                          <a:latin typeface="Calibri"/>
                        </a:rPr>
                        <a:t>External </a:t>
                      </a:r>
                      <a:r>
                        <a:rPr lang="en-US" sz="900" b="0" i="0" u="none" strike="noStrike" dirty="0">
                          <a:solidFill>
                            <a:srgbClr val="000000"/>
                          </a:solidFill>
                          <a:effectLst/>
                          <a:latin typeface="Calibri"/>
                        </a:rPr>
                        <a:t>aggressor (dropped mass)</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900" b="0" i="0" u="none" strike="noStrike" dirty="0">
                          <a:solidFill>
                            <a:srgbClr val="000000"/>
                          </a:solidFill>
                          <a:effectLst/>
                          <a:latin typeface="Calibri"/>
                        </a:rPr>
                        <a:t>M.1.3.4 H2 rupture including vacuum lines: leak into He (monolith)</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0" i="0" u="none" strike="noStrike" dirty="0">
                          <a:solidFill>
                            <a:srgbClr val="000000"/>
                          </a:solidFill>
                          <a:effectLst/>
                          <a:latin typeface="Calibri"/>
                        </a:rPr>
                        <a:t>cold shock to some equipment; cryogenic conditions not maintained. Could lead to rupture cold moderator vessel nearby the wheel due to lack of coolant in it. Pressure increase in the He Monolith circuit up to XXX. Saturation of He purification system.</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900" b="0" i="0" u="none" strike="noStrike">
                          <a:solidFill>
                            <a:srgbClr val="000000"/>
                          </a:solidFill>
                          <a:effectLst/>
                          <a:latin typeface="Calibri"/>
                        </a:rPr>
                        <a:t>Exceptional</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900" b="0" i="0" u="none" strike="noStrike">
                          <a:solidFill>
                            <a:srgbClr val="000000"/>
                          </a:solidFill>
                          <a:effectLst/>
                          <a:latin typeface="Calibri"/>
                        </a:rPr>
                        <a:t>Catastrophic</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800" b="0" i="0" u="none" strike="noStrike">
                          <a:solidFill>
                            <a:srgbClr val="000000"/>
                          </a:solidFill>
                          <a:effectLst/>
                          <a:latin typeface="Calibri"/>
                        </a:rPr>
                        <a:t> </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00"/>
                    </a:solidFill>
                  </a:tcPr>
                </a:tc>
              </a:tr>
              <a:tr h="1048260">
                <a:tc>
                  <a:txBody>
                    <a:bodyPr/>
                    <a:lstStyle/>
                    <a:p>
                      <a:pPr algn="l" fontAlgn="ctr"/>
                      <a:r>
                        <a:rPr lang="en-US" sz="1000" b="1" i="0" u="none" strike="noStrike" dirty="0">
                          <a:solidFill>
                            <a:srgbClr val="000000"/>
                          </a:solidFill>
                          <a:effectLst/>
                          <a:latin typeface="Calibri"/>
                        </a:rPr>
                        <a:t>Cold Moderator</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1000" b="1" i="0" u="none" strike="noStrike" dirty="0">
                          <a:solidFill>
                            <a:srgbClr val="000000"/>
                          </a:solidFill>
                          <a:effectLst/>
                          <a:latin typeface="Calibri"/>
                        </a:rPr>
                        <a:t>TSS</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900" b="0" i="0" u="none" strike="noStrike" dirty="0" smtClean="0">
                          <a:solidFill>
                            <a:srgbClr val="000000"/>
                          </a:solidFill>
                          <a:effectLst/>
                          <a:latin typeface="+mn-lt"/>
                        </a:rPr>
                        <a:t>Mechanical failure</a:t>
                      </a:r>
                      <a:r>
                        <a:rPr lang="en-US" sz="900" b="0" i="0" u="none" strike="noStrike" baseline="0" dirty="0" smtClean="0">
                          <a:solidFill>
                            <a:srgbClr val="000000"/>
                          </a:solidFill>
                          <a:effectLst/>
                          <a:latin typeface="+mn-lt"/>
                        </a:rPr>
                        <a:t>. Structural problem of the circuit itself. Mechanical stresses (temperature changes ex. Start-up/shut-down). Irradiation damage to material. Circuit pump failure </a:t>
                      </a:r>
                      <a:r>
                        <a:rPr lang="en-US" sz="900" b="0" i="0" u="none" strike="noStrike" dirty="0" smtClean="0">
                          <a:solidFill>
                            <a:srgbClr val="000000"/>
                          </a:solidFill>
                          <a:effectLst/>
                          <a:latin typeface="Calibri"/>
                        </a:rPr>
                        <a:t>+ </a:t>
                      </a:r>
                      <a:r>
                        <a:rPr lang="en-US" sz="900" b="0" i="0" u="none" strike="noStrike" dirty="0">
                          <a:solidFill>
                            <a:srgbClr val="000000"/>
                          </a:solidFill>
                          <a:effectLst/>
                          <a:latin typeface="Calibri"/>
                        </a:rPr>
                        <a:t>External aggressor (dropped mass)</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900" b="0" i="0" u="none" strike="noStrike" dirty="0">
                          <a:solidFill>
                            <a:srgbClr val="000000"/>
                          </a:solidFill>
                          <a:effectLst/>
                          <a:latin typeface="Calibri"/>
                        </a:rPr>
                        <a:t>T.1.3.4 H2 rupture including vacuum lines: leak into He (monolith)</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0" i="0" u="none" strike="noStrike" dirty="0">
                          <a:solidFill>
                            <a:srgbClr val="000000"/>
                          </a:solidFill>
                          <a:effectLst/>
                          <a:latin typeface="Calibri"/>
                        </a:rPr>
                        <a:t>loss of 1 H2-barrier between H2 and air. Cold chock to some equipment;  Could lead to rupture in the cold moderator vessel nearby the wheel due to lack of coolant in it. Pressure increase in the He Monolith circuit up to XXX which could lead to monolith rupture. Saturation of He purification system.</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0" i="0" u="none" strike="noStrike" dirty="0">
                          <a:solidFill>
                            <a:srgbClr val="000000"/>
                          </a:solidFill>
                          <a:effectLst/>
                          <a:latin typeface="Calibri"/>
                        </a:rPr>
                        <a:t>H4</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FFFFFF"/>
                    </a:solidFill>
                  </a:tcPr>
                </a:tc>
                <a:tc>
                  <a:txBody>
                    <a:bodyPr/>
                    <a:lstStyle/>
                    <a:p>
                      <a:pPr algn="l" fontAlgn="ctr"/>
                      <a:r>
                        <a:rPr lang="en-US" sz="900" b="0" i="0" u="none" strike="noStrike" dirty="0">
                          <a:solidFill>
                            <a:srgbClr val="000000"/>
                          </a:solidFill>
                          <a:effectLst/>
                          <a:latin typeface="Calibri"/>
                        </a:rPr>
                        <a:t>Moderate</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800" b="0" i="0" u="none" strike="noStrike" dirty="0">
                          <a:solidFill>
                            <a:srgbClr val="000000"/>
                          </a:solidFill>
                          <a:effectLst/>
                          <a:latin typeface="Calibri"/>
                        </a:rPr>
                        <a:t> </a:t>
                      </a:r>
                    </a:p>
                  </a:txBody>
                  <a:tcPr marL="12680" marR="12680" marT="12680"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009101"/>
                    </a:solidFill>
                  </a:tcPr>
                </a:tc>
              </a:tr>
            </a:tbl>
          </a:graphicData>
        </a:graphic>
      </p:graphicFrame>
    </p:spTree>
    <p:extLst>
      <p:ext uri="{BB962C8B-B14F-4D97-AF65-F5344CB8AC3E}">
        <p14:creationId xmlns:p14="http://schemas.microsoft.com/office/powerpoint/2010/main" val="328630946"/>
      </p:ext>
    </p:extLst>
  </p:cSld>
  <p:clrMapOvr>
    <a:masterClrMapping/>
  </p:clrMapOvr>
  <p:timing>
    <p:tnLst>
      <p:par>
        <p:cTn xmlns:p14="http://schemas.microsoft.com/office/powerpoint/2010/mai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Risk Analysis Status</a:t>
            </a:r>
            <a:endParaRPr lang="en-US" dirty="0"/>
          </a:p>
        </p:txBody>
      </p:sp>
      <p:sp>
        <p:nvSpPr>
          <p:cNvPr id="3" name="Content Placeholder 2"/>
          <p:cNvSpPr>
            <a:spLocks noGrp="1"/>
          </p:cNvSpPr>
          <p:nvPr>
            <p:ph idx="1"/>
          </p:nvPr>
        </p:nvSpPr>
        <p:spPr/>
        <p:txBody>
          <a:bodyPr>
            <a:normAutofit fontScale="85000" lnSpcReduction="10000"/>
          </a:bodyPr>
          <a:lstStyle/>
          <a:p>
            <a:r>
              <a:rPr lang="en-US" dirty="0" smtClean="0">
                <a:solidFill>
                  <a:srgbClr val="008000"/>
                </a:solidFill>
              </a:rPr>
              <a:t>Completed qualitative RA for:</a:t>
            </a:r>
          </a:p>
          <a:p>
            <a:pPr lvl="1"/>
            <a:r>
              <a:rPr lang="en-US" dirty="0" smtClean="0">
                <a:solidFill>
                  <a:srgbClr val="008000"/>
                </a:solidFill>
              </a:rPr>
              <a:t>Water Moderator, Cold Moderator, Reflector</a:t>
            </a:r>
          </a:p>
          <a:p>
            <a:r>
              <a:rPr lang="en-US" dirty="0" smtClean="0">
                <a:solidFill>
                  <a:srgbClr val="3366FF"/>
                </a:solidFill>
              </a:rPr>
              <a:t>Currently working through Target system RAs </a:t>
            </a:r>
          </a:p>
          <a:p>
            <a:pPr lvl="1"/>
            <a:r>
              <a:rPr lang="en-US" dirty="0" smtClean="0"/>
              <a:t>includes Target wheel, drive, He cooling circuit &amp; He purification</a:t>
            </a:r>
          </a:p>
          <a:p>
            <a:r>
              <a:rPr lang="en-US" dirty="0" smtClean="0">
                <a:solidFill>
                  <a:srgbClr val="3366FF"/>
                </a:solidFill>
              </a:rPr>
              <a:t>Next: Proton Beam Window (PBW)</a:t>
            </a:r>
          </a:p>
          <a:p>
            <a:r>
              <a:rPr lang="en-US" dirty="0" smtClean="0">
                <a:solidFill>
                  <a:srgbClr val="000090"/>
                </a:solidFill>
              </a:rPr>
              <a:t>Following:</a:t>
            </a:r>
          </a:p>
          <a:p>
            <a:pPr lvl="1"/>
            <a:r>
              <a:rPr lang="en-US" dirty="0" smtClean="0">
                <a:solidFill>
                  <a:srgbClr val="000090"/>
                </a:solidFill>
              </a:rPr>
              <a:t>Monolith, Active </a:t>
            </a:r>
            <a:r>
              <a:rPr lang="en-US" dirty="0">
                <a:solidFill>
                  <a:srgbClr val="000090"/>
                </a:solidFill>
              </a:rPr>
              <a:t>Gaseous Storage, Ventilation, Remote Handling, </a:t>
            </a:r>
            <a:r>
              <a:rPr lang="en-US" dirty="0" smtClean="0">
                <a:solidFill>
                  <a:srgbClr val="000090"/>
                </a:solidFill>
              </a:rPr>
              <a:t>Process Cells</a:t>
            </a:r>
            <a:r>
              <a:rPr lang="en-US" dirty="0">
                <a:solidFill>
                  <a:srgbClr val="000090"/>
                </a:solidFill>
              </a:rPr>
              <a:t>, All Intermediate </a:t>
            </a:r>
            <a:r>
              <a:rPr lang="en-US" dirty="0" smtClean="0">
                <a:solidFill>
                  <a:srgbClr val="000090"/>
                </a:solidFill>
              </a:rPr>
              <a:t>Cooling Circuits</a:t>
            </a:r>
            <a:r>
              <a:rPr lang="en-US" dirty="0">
                <a:solidFill>
                  <a:srgbClr val="000090"/>
                </a:solidFill>
              </a:rPr>
              <a:t>, Beam </a:t>
            </a:r>
            <a:r>
              <a:rPr lang="en-US" dirty="0" smtClean="0">
                <a:solidFill>
                  <a:srgbClr val="000090"/>
                </a:solidFill>
              </a:rPr>
              <a:t>Dump</a:t>
            </a:r>
          </a:p>
          <a:p>
            <a:pPr lvl="3"/>
            <a:endParaRPr lang="en-US" dirty="0" smtClean="0"/>
          </a:p>
          <a:p>
            <a:r>
              <a:rPr lang="en-US" dirty="0" smtClean="0">
                <a:solidFill>
                  <a:srgbClr val="008000"/>
                </a:solidFill>
              </a:rPr>
              <a:t>Revisit first systems in Quantitative RA starting in May</a:t>
            </a:r>
          </a:p>
          <a:p>
            <a:r>
              <a:rPr lang="en-US" dirty="0" smtClean="0"/>
              <a:t>Developing procedure to track &amp; document incorporation of design recommendations and study results</a:t>
            </a:r>
          </a:p>
        </p:txBody>
      </p:sp>
      <p:sp>
        <p:nvSpPr>
          <p:cNvPr id="4" name="Slide Number Placeholder 3"/>
          <p:cNvSpPr>
            <a:spLocks noGrp="1"/>
          </p:cNvSpPr>
          <p:nvPr>
            <p:ph type="sldNum" sz="quarter" idx="12"/>
          </p:nvPr>
        </p:nvSpPr>
        <p:spPr/>
        <p:txBody>
          <a:bodyPr/>
          <a:lstStyle/>
          <a:p>
            <a:fld id="{551115BC-487E-4422-894C-CB7CD3E79223}" type="slidenum">
              <a:rPr lang="sv-SE" smtClean="0"/>
              <a:t>13</a:t>
            </a:fld>
            <a:endParaRPr lang="sv-SE"/>
          </a:p>
        </p:txBody>
      </p:sp>
    </p:spTree>
    <p:extLst>
      <p:ext uri="{BB962C8B-B14F-4D97-AF65-F5344CB8AC3E}">
        <p14:creationId xmlns:p14="http://schemas.microsoft.com/office/powerpoint/2010/main" val="3640926552"/>
      </p:ext>
    </p:extLst>
  </p:cSld>
  <p:clrMapOvr>
    <a:masterClrMapping/>
  </p:clrMapOvr>
  <p:timing>
    <p:tnLst>
      <p:par>
        <p:cTn xmlns:p14="http://schemas.microsoft.com/office/powerpoint/2010/mai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Target Controls – ICS Control Systems</a:t>
            </a:r>
            <a:endParaRPr lang="en-US" dirty="0"/>
          </a:p>
        </p:txBody>
      </p:sp>
      <p:sp>
        <p:nvSpPr>
          <p:cNvPr id="3" name="Content Placeholder 2"/>
          <p:cNvSpPr>
            <a:spLocks noGrp="1"/>
          </p:cNvSpPr>
          <p:nvPr>
            <p:ph idx="1"/>
          </p:nvPr>
        </p:nvSpPr>
        <p:spPr/>
        <p:txBody>
          <a:bodyPr>
            <a:normAutofit fontScale="85000" lnSpcReduction="20000"/>
          </a:bodyPr>
          <a:lstStyle/>
          <a:p>
            <a:r>
              <a:rPr lang="en-US" dirty="0" smtClean="0">
                <a:solidFill>
                  <a:srgbClr val="FF6600"/>
                </a:solidFill>
              </a:rPr>
              <a:t>Machine Protection System (MPS)</a:t>
            </a:r>
          </a:p>
          <a:p>
            <a:pPr lvl="1"/>
            <a:r>
              <a:rPr lang="en-US" dirty="0" smtClean="0"/>
              <a:t>Optimize operational efficiency, machine availability, &amp; reliability</a:t>
            </a:r>
          </a:p>
          <a:p>
            <a:pPr lvl="1"/>
            <a:r>
              <a:rPr lang="en-US" dirty="0" smtClean="0"/>
              <a:t>Requirements</a:t>
            </a:r>
          </a:p>
          <a:p>
            <a:pPr lvl="2"/>
            <a:r>
              <a:rPr lang="en-US" dirty="0" smtClean="0"/>
              <a:t>Stop the proton beam in case of failures</a:t>
            </a:r>
          </a:p>
          <a:p>
            <a:pPr lvl="2"/>
            <a:r>
              <a:rPr lang="en-US" dirty="0" smtClean="0"/>
              <a:t>Prevent damage to elements in the accelerator &amp; target</a:t>
            </a:r>
          </a:p>
          <a:p>
            <a:pPr lvl="2"/>
            <a:r>
              <a:rPr lang="en-US" dirty="0" smtClean="0"/>
              <a:t>Provide tools for failure-tracing throughout machine</a:t>
            </a:r>
          </a:p>
          <a:p>
            <a:pPr lvl="1"/>
            <a:r>
              <a:rPr lang="en-US" dirty="0" smtClean="0"/>
              <a:t>Objectives</a:t>
            </a:r>
          </a:p>
          <a:p>
            <a:pPr lvl="2"/>
            <a:r>
              <a:rPr lang="en-US" dirty="0" smtClean="0"/>
              <a:t>Protect the machine</a:t>
            </a:r>
          </a:p>
          <a:p>
            <a:pPr lvl="2"/>
            <a:r>
              <a:rPr lang="en-US" dirty="0" smtClean="0"/>
              <a:t>Protect the beam – avoid unnecessary beam-stops</a:t>
            </a:r>
          </a:p>
          <a:p>
            <a:r>
              <a:rPr lang="en-US" dirty="0" smtClean="0">
                <a:solidFill>
                  <a:srgbClr val="FF6600"/>
                </a:solidFill>
              </a:rPr>
              <a:t>Personnel Safety System (PSS)</a:t>
            </a:r>
          </a:p>
          <a:p>
            <a:pPr lvl="1"/>
            <a:r>
              <a:rPr lang="en-US" dirty="0" smtClean="0"/>
              <a:t>Protect personnel against unnecessary exposure to hazards from the machine, including radioactivity and electromagnetic radiation</a:t>
            </a:r>
          </a:p>
          <a:p>
            <a:pPr lvl="1"/>
            <a:r>
              <a:rPr lang="en-US" dirty="0" smtClean="0"/>
              <a:t>Support multiple operational modes of facility</a:t>
            </a:r>
          </a:p>
          <a:p>
            <a:pPr lvl="1"/>
            <a:r>
              <a:rPr lang="en-US" dirty="0" smtClean="0"/>
              <a:t>Primarily access control &amp; radiation monitoring and alarm systems</a:t>
            </a:r>
          </a:p>
          <a:p>
            <a:r>
              <a:rPr lang="en-US" dirty="0" smtClean="0">
                <a:solidFill>
                  <a:srgbClr val="FF6600"/>
                </a:solidFill>
              </a:rPr>
              <a:t>ICS </a:t>
            </a:r>
            <a:r>
              <a:rPr lang="en-US" dirty="0" smtClean="0">
                <a:solidFill>
                  <a:srgbClr val="FF6600"/>
                </a:solidFill>
              </a:rPr>
              <a:t>– other instrumentation and controls</a:t>
            </a:r>
            <a:endParaRPr lang="en-US" dirty="0">
              <a:solidFill>
                <a:srgbClr val="FF6600"/>
              </a:solidFill>
            </a:endParaRPr>
          </a:p>
        </p:txBody>
      </p:sp>
      <p:sp>
        <p:nvSpPr>
          <p:cNvPr id="4" name="Slide Number Placeholder 3"/>
          <p:cNvSpPr>
            <a:spLocks noGrp="1"/>
          </p:cNvSpPr>
          <p:nvPr>
            <p:ph type="sldNum" sz="quarter" idx="12"/>
          </p:nvPr>
        </p:nvSpPr>
        <p:spPr/>
        <p:txBody>
          <a:bodyPr/>
          <a:lstStyle/>
          <a:p>
            <a:fld id="{551115BC-487E-4422-894C-CB7CD3E79223}" type="slidenum">
              <a:rPr lang="sv-SE" smtClean="0"/>
              <a:t>14</a:t>
            </a:fld>
            <a:endParaRPr lang="sv-SE"/>
          </a:p>
        </p:txBody>
      </p:sp>
    </p:spTree>
    <p:extLst>
      <p:ext uri="{BB962C8B-B14F-4D97-AF65-F5344CB8AC3E}">
        <p14:creationId xmlns:p14="http://schemas.microsoft.com/office/powerpoint/2010/main" val="731714856"/>
      </p:ext>
    </p:extLst>
  </p:cSld>
  <p:clrMapOvr>
    <a:masterClrMapping/>
  </p:clrMapOvr>
  <p:timing>
    <p:tnLst>
      <p:par>
        <p:cTn xmlns:p14="http://schemas.microsoft.com/office/powerpoint/2010/mai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Relationship Between TSS – MPS – ICS</a:t>
            </a:r>
            <a:endParaRPr lang="en-US" dirty="0"/>
          </a:p>
        </p:txBody>
      </p:sp>
      <p:sp>
        <p:nvSpPr>
          <p:cNvPr id="3" name="Content Placeholder 2"/>
          <p:cNvSpPr>
            <a:spLocks noGrp="1"/>
          </p:cNvSpPr>
          <p:nvPr>
            <p:ph idx="1"/>
          </p:nvPr>
        </p:nvSpPr>
        <p:spPr/>
        <p:txBody>
          <a:bodyPr/>
          <a:lstStyle/>
          <a:p>
            <a:pPr marL="0" indent="0">
              <a:buNone/>
            </a:pPr>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15</a:t>
            </a:fld>
            <a:endParaRPr lang="sv-SE"/>
          </a:p>
        </p:txBody>
      </p:sp>
      <p:pic>
        <p:nvPicPr>
          <p:cNvPr id="5" name="Picture 4" descr="Screen shot 2013-05-24 at 2.20.36 P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11560" y="1484784"/>
            <a:ext cx="7488436" cy="5114384"/>
          </a:xfrm>
          <a:prstGeom prst="rect">
            <a:avLst/>
          </a:prstGeom>
        </p:spPr>
      </p:pic>
    </p:spTree>
    <p:extLst>
      <p:ext uri="{BB962C8B-B14F-4D97-AF65-F5344CB8AC3E}">
        <p14:creationId xmlns:p14="http://schemas.microsoft.com/office/powerpoint/2010/main" val="2779004704"/>
      </p:ext>
    </p:extLst>
  </p:cSld>
  <p:clrMapOvr>
    <a:masterClrMapping/>
  </p:clrMapOvr>
  <p:timing>
    <p:tnLst>
      <p:par>
        <p:cTn xmlns:p14="http://schemas.microsoft.com/office/powerpoint/2010/mai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MPS - Target</a:t>
            </a:r>
            <a:endParaRPr lang="en-US" dirty="0"/>
          </a:p>
        </p:txBody>
      </p:sp>
      <p:sp>
        <p:nvSpPr>
          <p:cNvPr id="3" name="Content Placeholder 2"/>
          <p:cNvSpPr>
            <a:spLocks noGrp="1"/>
          </p:cNvSpPr>
          <p:nvPr>
            <p:ph idx="1"/>
          </p:nvPr>
        </p:nvSpPr>
        <p:spPr>
          <a:xfrm>
            <a:off x="467544" y="1484784"/>
            <a:ext cx="6491064" cy="2116831"/>
          </a:xfrm>
        </p:spPr>
        <p:txBody>
          <a:bodyPr>
            <a:normAutofit fontScale="70000" lnSpcReduction="20000"/>
          </a:bodyPr>
          <a:lstStyle/>
          <a:p>
            <a:r>
              <a:rPr lang="en-US" dirty="0" smtClean="0">
                <a:solidFill>
                  <a:srgbClr val="FF6600"/>
                </a:solidFill>
              </a:rPr>
              <a:t>Beam </a:t>
            </a:r>
            <a:r>
              <a:rPr lang="en-US" dirty="0">
                <a:solidFill>
                  <a:srgbClr val="FF6600"/>
                </a:solidFill>
              </a:rPr>
              <a:t>Interlock System (BIS</a:t>
            </a:r>
            <a:r>
              <a:rPr lang="en-US" dirty="0" smtClean="0">
                <a:solidFill>
                  <a:srgbClr val="FF6600"/>
                </a:solidFill>
              </a:rPr>
              <a:t>)</a:t>
            </a:r>
          </a:p>
          <a:p>
            <a:pPr lvl="1"/>
            <a:r>
              <a:rPr lang="en-US" dirty="0" smtClean="0"/>
              <a:t>Terminates </a:t>
            </a:r>
            <a:r>
              <a:rPr lang="en-US" dirty="0"/>
              <a:t>beam production when failure </a:t>
            </a:r>
            <a:r>
              <a:rPr lang="en-US" dirty="0" smtClean="0"/>
              <a:t>detected</a:t>
            </a:r>
          </a:p>
          <a:p>
            <a:pPr lvl="1"/>
            <a:r>
              <a:rPr lang="en-US" i="1" dirty="0" smtClean="0">
                <a:solidFill>
                  <a:srgbClr val="FF6600"/>
                </a:solidFill>
              </a:rPr>
              <a:t>Establishes a global BEAM PERMIT</a:t>
            </a:r>
          </a:p>
          <a:p>
            <a:pPr lvl="1"/>
            <a:r>
              <a:rPr lang="en-US" dirty="0" smtClean="0"/>
              <a:t>Determines permissible operational modes</a:t>
            </a:r>
          </a:p>
          <a:p>
            <a:pPr lvl="2"/>
            <a:r>
              <a:rPr lang="en-US" dirty="0" smtClean="0"/>
              <a:t>Machine configuration + beam parameters </a:t>
            </a:r>
          </a:p>
          <a:p>
            <a:pPr lvl="2"/>
            <a:r>
              <a:rPr lang="en-US" dirty="0" smtClean="0"/>
              <a:t>Fast response-time system – 10 </a:t>
            </a:r>
            <a:r>
              <a:rPr lang="en-US" dirty="0" err="1" smtClean="0">
                <a:latin typeface="Symbol" charset="2"/>
                <a:cs typeface="Symbol" charset="2"/>
              </a:rPr>
              <a:t>m</a:t>
            </a:r>
            <a:r>
              <a:rPr lang="en-US" dirty="0" err="1" smtClean="0"/>
              <a:t>sec</a:t>
            </a:r>
            <a:endParaRPr lang="en-US" dirty="0" smtClean="0"/>
          </a:p>
          <a:p>
            <a:pPr lvl="2"/>
            <a:r>
              <a:rPr lang="en-US" dirty="0" smtClean="0"/>
              <a:t>Sensors – BLMs, BCMs, BPMs</a:t>
            </a:r>
          </a:p>
          <a:p>
            <a:pPr lvl="1"/>
            <a:r>
              <a:rPr lang="en-US" dirty="0" smtClean="0"/>
              <a:t>Response for slower time-scale sensors &amp; systems &lt; 70 </a:t>
            </a:r>
            <a:r>
              <a:rPr lang="en-US" dirty="0" err="1" smtClean="0"/>
              <a:t>msec</a:t>
            </a:r>
            <a:r>
              <a:rPr lang="en-US" dirty="0" smtClean="0"/>
              <a:t> </a:t>
            </a:r>
          </a:p>
          <a:p>
            <a:pPr lvl="1"/>
            <a:endParaRPr lang="en-US" dirty="0"/>
          </a:p>
          <a:p>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16</a:t>
            </a:fld>
            <a:endParaRPr lang="sv-SE"/>
          </a:p>
        </p:txBody>
      </p:sp>
      <p:grpSp>
        <p:nvGrpSpPr>
          <p:cNvPr id="8" name="Group 7"/>
          <p:cNvGrpSpPr/>
          <p:nvPr/>
        </p:nvGrpSpPr>
        <p:grpSpPr>
          <a:xfrm>
            <a:off x="179512" y="3789040"/>
            <a:ext cx="4536499" cy="2517264"/>
            <a:chOff x="4211963" y="260648"/>
            <a:chExt cx="3891411" cy="2301240"/>
          </a:xfrm>
        </p:grpSpPr>
        <p:pic>
          <p:nvPicPr>
            <p:cNvPr id="7" name="Picture 6"/>
            <p:cNvPicPr/>
            <p:nvPr/>
          </p:nvPicPr>
          <p:blipFill rotWithShape="1">
            <a:blip r:embed="rId2">
              <a:extLst>
                <a:ext uri="{28A0092B-C50C-407E-A947-70E740481C1C}">
                  <a14:useLocalDpi xmlns:a14="http://schemas.microsoft.com/office/drawing/2010/main" val="0"/>
                </a:ext>
              </a:extLst>
            </a:blip>
            <a:srcRect r="27183"/>
            <a:stretch/>
          </p:blipFill>
          <p:spPr bwMode="auto">
            <a:xfrm>
              <a:off x="4211963" y="260648"/>
              <a:ext cx="3837888" cy="2301240"/>
            </a:xfrm>
            <a:prstGeom prst="rect">
              <a:avLst/>
            </a:prstGeom>
            <a:noFill/>
            <a:ln>
              <a:noFill/>
            </a:ln>
          </p:spPr>
        </p:pic>
        <p:pic>
          <p:nvPicPr>
            <p:cNvPr id="6" name="Picture 5"/>
            <p:cNvPicPr/>
            <p:nvPr/>
          </p:nvPicPr>
          <p:blipFill rotWithShape="1">
            <a:blip r:embed="rId2">
              <a:extLst>
                <a:ext uri="{28A0092B-C50C-407E-A947-70E740481C1C}">
                  <a14:useLocalDpi xmlns:a14="http://schemas.microsoft.com/office/drawing/2010/main" val="0"/>
                </a:ext>
              </a:extLst>
            </a:blip>
            <a:srcRect l="93112"/>
            <a:stretch/>
          </p:blipFill>
          <p:spPr bwMode="auto">
            <a:xfrm>
              <a:off x="7740352" y="260648"/>
              <a:ext cx="363022" cy="2301240"/>
            </a:xfrm>
            <a:prstGeom prst="rect">
              <a:avLst/>
            </a:prstGeom>
            <a:noFill/>
            <a:ln>
              <a:noFill/>
            </a:ln>
          </p:spPr>
        </p:pic>
      </p:grpSp>
      <p:sp>
        <p:nvSpPr>
          <p:cNvPr id="9" name="Content Placeholder 2"/>
          <p:cNvSpPr txBox="1">
            <a:spLocks/>
          </p:cNvSpPr>
          <p:nvPr/>
        </p:nvSpPr>
        <p:spPr>
          <a:xfrm>
            <a:off x="4788024" y="3861048"/>
            <a:ext cx="4248472" cy="2736304"/>
          </a:xfrm>
          <a:prstGeom prst="rect">
            <a:avLst/>
          </a:prstGeom>
        </p:spPr>
        <p:txBody>
          <a:bodyPr vert="horz" lIns="91440" tIns="45720" rIns="91440" bIns="45720" rtlCol="0">
            <a:normAutofit fontScale="70000" lnSpcReduction="20000"/>
          </a:bodyPr>
          <a:lstStyle>
            <a:lvl1pPr marL="342900" indent="-342900" algn="l" defTabSz="914400" rtl="0" eaLnBrk="1" latinLnBrk="0" hangingPunct="1">
              <a:spcBef>
                <a:spcPct val="20000"/>
              </a:spcBef>
              <a:buFont typeface="Arial" panose="020B0604020202020204" pitchFamily="34" charset="0"/>
              <a:buChar char="•"/>
              <a:defRPr sz="2800" kern="1200" baseline="0">
                <a:solidFill>
                  <a:schemeClr val="bg1">
                    <a:lumMod val="50000"/>
                  </a:schemeClr>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400" kern="1200" baseline="0">
                <a:solidFill>
                  <a:schemeClr val="bg1">
                    <a:lumMod val="50000"/>
                  </a:schemeClr>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000" kern="1200" baseline="0">
                <a:solidFill>
                  <a:schemeClr val="bg1">
                    <a:lumMod val="50000"/>
                  </a:schemeClr>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800" kern="1200" baseline="0">
                <a:solidFill>
                  <a:schemeClr val="bg1">
                    <a:lumMod val="50000"/>
                  </a:schemeClr>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r>
              <a:rPr lang="en-US" dirty="0" smtClean="0">
                <a:solidFill>
                  <a:srgbClr val="FF6600"/>
                </a:solidFill>
              </a:rPr>
              <a:t>BIS for Target</a:t>
            </a:r>
          </a:p>
          <a:p>
            <a:pPr lvl="1"/>
            <a:r>
              <a:rPr lang="en-US" dirty="0" smtClean="0"/>
              <a:t>Time scale of response ~100msec</a:t>
            </a:r>
          </a:p>
          <a:p>
            <a:pPr lvl="1"/>
            <a:r>
              <a:rPr lang="en-US" dirty="0" smtClean="0"/>
              <a:t>Ongoing Risk Analyses will provide information on input</a:t>
            </a:r>
          </a:p>
          <a:p>
            <a:pPr lvl="2"/>
            <a:r>
              <a:rPr lang="en-US" dirty="0" smtClean="0"/>
              <a:t>Ex. Movement of target wheel – position synchronized with proton beam arrival</a:t>
            </a:r>
          </a:p>
          <a:p>
            <a:pPr lvl="1"/>
            <a:r>
              <a:rPr lang="en-US" dirty="0" smtClean="0"/>
              <a:t>Preliminary example: </a:t>
            </a:r>
          </a:p>
          <a:p>
            <a:pPr lvl="2"/>
            <a:r>
              <a:rPr lang="en-US" dirty="0"/>
              <a:t>I</a:t>
            </a:r>
            <a:r>
              <a:rPr lang="en-US" dirty="0" smtClean="0"/>
              <a:t>nput signals for Target Slave as part of Beam Interlock System</a:t>
            </a:r>
          </a:p>
          <a:p>
            <a:pPr lvl="2"/>
            <a:r>
              <a:rPr lang="en-US" dirty="0" smtClean="0"/>
              <a:t>Beam Permit given if all conditions met</a:t>
            </a:r>
          </a:p>
          <a:p>
            <a:pPr lvl="1"/>
            <a:endParaRPr lang="en-US" dirty="0" smtClean="0"/>
          </a:p>
          <a:p>
            <a:endParaRPr lang="en-US" dirty="0"/>
          </a:p>
        </p:txBody>
      </p:sp>
    </p:spTree>
    <p:extLst>
      <p:ext uri="{BB962C8B-B14F-4D97-AF65-F5344CB8AC3E}">
        <p14:creationId xmlns:p14="http://schemas.microsoft.com/office/powerpoint/2010/main" val="1698485848"/>
      </p:ext>
    </p:extLst>
  </p:cSld>
  <p:clrMapOvr>
    <a:masterClrMapping/>
  </p:clrMapOvr>
  <p:timing>
    <p:tnLst>
      <p:par>
        <p:cTn xmlns:p14="http://schemas.microsoft.com/office/powerpoint/2010/mai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a:t>
            </a:r>
            <a:r>
              <a:rPr lang="en-US" dirty="0"/>
              <a:t>S</a:t>
            </a:r>
            <a:r>
              <a:rPr lang="en-US" dirty="0" smtClean="0"/>
              <a:t>S - Target</a:t>
            </a:r>
            <a:endParaRPr lang="en-US" dirty="0"/>
          </a:p>
        </p:txBody>
      </p:sp>
      <p:sp>
        <p:nvSpPr>
          <p:cNvPr id="3" name="Content Placeholder 2"/>
          <p:cNvSpPr>
            <a:spLocks noGrp="1"/>
          </p:cNvSpPr>
          <p:nvPr>
            <p:ph idx="1"/>
          </p:nvPr>
        </p:nvSpPr>
        <p:spPr>
          <a:xfrm>
            <a:off x="457200" y="1600200"/>
            <a:ext cx="8219256" cy="2260847"/>
          </a:xfrm>
        </p:spPr>
        <p:txBody>
          <a:bodyPr>
            <a:normAutofit fontScale="77500" lnSpcReduction="20000"/>
          </a:bodyPr>
          <a:lstStyle/>
          <a:p>
            <a:r>
              <a:rPr lang="en-US" dirty="0" smtClean="0"/>
              <a:t>Preliminary requirements/design discussions under way</a:t>
            </a:r>
          </a:p>
          <a:p>
            <a:r>
              <a:rPr lang="en-US" dirty="0" smtClean="0"/>
              <a:t>Controlled access systems for rooms next to target station (red) on all floors</a:t>
            </a:r>
          </a:p>
          <a:p>
            <a:pPr lvl="1"/>
            <a:r>
              <a:rPr lang="en-US" dirty="0" smtClean="0"/>
              <a:t>Beam </a:t>
            </a:r>
            <a:r>
              <a:rPr lang="en-US" dirty="0" smtClean="0"/>
              <a:t>off </a:t>
            </a:r>
            <a:r>
              <a:rPr lang="en-US" dirty="0" smtClean="0"/>
              <a:t>triggered</a:t>
            </a:r>
            <a:endParaRPr lang="en-US" dirty="0" smtClean="0"/>
          </a:p>
          <a:p>
            <a:r>
              <a:rPr lang="en-US" dirty="0" smtClean="0"/>
              <a:t>Remote Handling galleries/Maintenance cell area require access control tied to radiation monitoring</a:t>
            </a:r>
          </a:p>
          <a:p>
            <a:pPr lvl="1"/>
            <a:r>
              <a:rPr lang="en-US" dirty="0" smtClean="0"/>
              <a:t>Not tied to accelerator operations or beam interlock</a:t>
            </a:r>
          </a:p>
          <a:p>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17</a:t>
            </a:fld>
            <a:endParaRPr lang="sv-SE"/>
          </a:p>
        </p:txBody>
      </p:sp>
      <p:pic>
        <p:nvPicPr>
          <p:cNvPr id="6" name="Picture 5"/>
          <p:cNvPicPr>
            <a:picLocks noChangeAspect="1"/>
          </p:cNvPicPr>
          <p:nvPr/>
        </p:nvPicPr>
        <p:blipFill>
          <a:blip r:embed="rId2"/>
          <a:stretch>
            <a:fillRect/>
          </a:stretch>
        </p:blipFill>
        <p:spPr>
          <a:xfrm>
            <a:off x="0" y="4149080"/>
            <a:ext cx="9144000" cy="2043352"/>
          </a:xfrm>
          <a:prstGeom prst="rect">
            <a:avLst/>
          </a:prstGeom>
        </p:spPr>
      </p:pic>
    </p:spTree>
    <p:extLst>
      <p:ext uri="{BB962C8B-B14F-4D97-AF65-F5344CB8AC3E}">
        <p14:creationId xmlns:p14="http://schemas.microsoft.com/office/powerpoint/2010/main" val="1835186686"/>
      </p:ext>
    </p:extLst>
  </p:cSld>
  <p:clrMapOvr>
    <a:masterClrMapping/>
  </p:clrMapOvr>
  <p:timing>
    <p:tnLst>
      <p:par>
        <p:cTn xmlns:p14="http://schemas.microsoft.com/office/powerpoint/2010/mai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TSS – Conclusions</a:t>
            </a:r>
            <a:endParaRPr lang="en-US" dirty="0"/>
          </a:p>
        </p:txBody>
      </p:sp>
      <p:sp>
        <p:nvSpPr>
          <p:cNvPr id="3" name="Content Placeholder 2"/>
          <p:cNvSpPr>
            <a:spLocks noGrp="1"/>
          </p:cNvSpPr>
          <p:nvPr>
            <p:ph idx="1"/>
          </p:nvPr>
        </p:nvSpPr>
        <p:spPr/>
        <p:txBody>
          <a:bodyPr>
            <a:normAutofit fontScale="92500" lnSpcReduction="20000"/>
          </a:bodyPr>
          <a:lstStyle/>
          <a:p>
            <a:r>
              <a:rPr lang="en-US" dirty="0" smtClean="0">
                <a:solidFill>
                  <a:srgbClr val="2E9BE3"/>
                </a:solidFill>
              </a:rPr>
              <a:t>The process to derive the set of TSS controls has been developed and is well under way.</a:t>
            </a:r>
          </a:p>
          <a:p>
            <a:pPr lvl="1"/>
            <a:r>
              <a:rPr lang="en-US" dirty="0" smtClean="0"/>
              <a:t>Understand TSS purpose within overall ESS safety plan &amp; define TSS requirements</a:t>
            </a:r>
          </a:p>
          <a:p>
            <a:pPr lvl="1"/>
            <a:r>
              <a:rPr lang="en-US" dirty="0" smtClean="0"/>
              <a:t>Execute Risk Analyses – derive target station system design requirements, initiate necessary studies, &amp; define TSS logic</a:t>
            </a:r>
          </a:p>
          <a:p>
            <a:pPr lvl="1"/>
            <a:r>
              <a:rPr lang="en-US" dirty="0" smtClean="0"/>
              <a:t>Build description of TSS architecture and finalize design</a:t>
            </a:r>
          </a:p>
          <a:p>
            <a:pPr marL="0" indent="0">
              <a:buNone/>
            </a:pPr>
            <a:endParaRPr lang="en-US" dirty="0"/>
          </a:p>
          <a:p>
            <a:r>
              <a:rPr lang="en-US" dirty="0">
                <a:solidFill>
                  <a:srgbClr val="2E9BE3"/>
                </a:solidFill>
              </a:rPr>
              <a:t>F</a:t>
            </a:r>
            <a:r>
              <a:rPr lang="en-US" dirty="0" smtClean="0">
                <a:solidFill>
                  <a:srgbClr val="2E9BE3"/>
                </a:solidFill>
              </a:rPr>
              <a:t>inal TSS system design is planned for 2016.</a:t>
            </a:r>
          </a:p>
          <a:p>
            <a:endParaRPr lang="en-US" dirty="0"/>
          </a:p>
          <a:p>
            <a:r>
              <a:rPr lang="en-US" dirty="0" smtClean="0">
                <a:solidFill>
                  <a:srgbClr val="2E9BE3"/>
                </a:solidFill>
              </a:rPr>
              <a:t>Frequent coordination continues with ES&amp;H and ICS groups to ensure proper interfaces exist for TSS and Target MPS. </a:t>
            </a:r>
            <a:endParaRPr lang="en-US" dirty="0">
              <a:solidFill>
                <a:srgbClr val="2E9BE3"/>
              </a:solidFill>
            </a:endParaRPr>
          </a:p>
        </p:txBody>
      </p:sp>
      <p:sp>
        <p:nvSpPr>
          <p:cNvPr id="4" name="Slide Number Placeholder 3"/>
          <p:cNvSpPr>
            <a:spLocks noGrp="1"/>
          </p:cNvSpPr>
          <p:nvPr>
            <p:ph type="sldNum" sz="quarter" idx="12"/>
          </p:nvPr>
        </p:nvSpPr>
        <p:spPr/>
        <p:txBody>
          <a:bodyPr/>
          <a:lstStyle/>
          <a:p>
            <a:fld id="{551115BC-487E-4422-894C-CB7CD3E79223}" type="slidenum">
              <a:rPr lang="sv-SE" smtClean="0"/>
              <a:t>18</a:t>
            </a:fld>
            <a:endParaRPr lang="sv-SE"/>
          </a:p>
        </p:txBody>
      </p:sp>
    </p:spTree>
    <p:extLst>
      <p:ext uri="{BB962C8B-B14F-4D97-AF65-F5344CB8AC3E}">
        <p14:creationId xmlns:p14="http://schemas.microsoft.com/office/powerpoint/2010/main" val="4067169625"/>
      </p:ext>
    </p:extLst>
  </p:cSld>
  <p:clrMapOvr>
    <a:masterClrMapping/>
  </p:clrMapOvr>
  <p:timing>
    <p:tnLst>
      <p:par>
        <p:cTn xmlns:p14="http://schemas.microsoft.com/office/powerpoint/2010/main" id="1" dur="indefinite" restart="never" nodeType="tmRoot"/>
      </p:par>
    </p:tnLst>
  </p:timing>
</p:sld>
</file>

<file path=ppt/theme/theme1.xml><?xml version="1.0" encoding="utf-8"?>
<a:theme xmlns:a="http://schemas.openxmlformats.org/drawingml/2006/main" name="ESS Core Powerpoint">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ESS Core Powerpoint.pptx</Template>
  <TotalTime>5956</TotalTime>
  <Words>1872</Words>
  <Application>Microsoft Macintosh PowerPoint</Application>
  <PresentationFormat>On-screen Show (4:3)</PresentationFormat>
  <Paragraphs>271</Paragraphs>
  <Slides>18</Slides>
  <Notes>0</Notes>
  <HiddenSlides>0</HiddenSlides>
  <MMClips>0</MMClips>
  <ScaleCrop>false</ScaleCrop>
  <HeadingPairs>
    <vt:vector size="4" baseType="variant">
      <vt:variant>
        <vt:lpstr>Theme</vt:lpstr>
      </vt:variant>
      <vt:variant>
        <vt:i4>1</vt:i4>
      </vt:variant>
      <vt:variant>
        <vt:lpstr>Slide Titles</vt:lpstr>
      </vt:variant>
      <vt:variant>
        <vt:i4>18</vt:i4>
      </vt:variant>
    </vt:vector>
  </HeadingPairs>
  <TitlesOfParts>
    <vt:vector size="19" baseType="lpstr">
      <vt:lpstr>ESS Core Powerpoint</vt:lpstr>
      <vt:lpstr>Target Safety System (TSS) Status  TAC9</vt:lpstr>
      <vt:lpstr>Outline</vt:lpstr>
      <vt:lpstr>TSS – Purpose</vt:lpstr>
      <vt:lpstr>ESS Control Systems – Objectives</vt:lpstr>
      <vt:lpstr>TSS – Link with ESS Safety Concept</vt:lpstr>
      <vt:lpstr>TSS – Preliminary Top Level Requirements</vt:lpstr>
      <vt:lpstr>TSS – Description</vt:lpstr>
      <vt:lpstr>Plan for TSS Development</vt:lpstr>
      <vt:lpstr>TSS – Risk Analyses</vt:lpstr>
      <vt:lpstr>Risk Analyses: Target Station Components</vt:lpstr>
      <vt:lpstr>Risk Analysis – Risk Ranking</vt:lpstr>
      <vt:lpstr>Risk Analysis – MPS &amp; TSS Example  Cold Moderator</vt:lpstr>
      <vt:lpstr>Risk Analysis Status</vt:lpstr>
      <vt:lpstr>Target Controls – ICS Control Systems</vt:lpstr>
      <vt:lpstr>Relationship Between TSS – MPS – ICS</vt:lpstr>
      <vt:lpstr>MPS - Target</vt:lpstr>
      <vt:lpstr>PSS - Target</vt:lpstr>
      <vt:lpstr>TSS – Conclusions</vt:lpstr>
    </vt:vector>
  </TitlesOfParts>
  <Company>ESS</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Heléne Björkman</dc:creator>
  <cp:lastModifiedBy>ESS User</cp:lastModifiedBy>
  <cp:revision>221</cp:revision>
  <cp:lastPrinted>2013-12-19T13:00:42Z</cp:lastPrinted>
  <dcterms:created xsi:type="dcterms:W3CDTF">2013-10-29T16:05:10Z</dcterms:created>
  <dcterms:modified xsi:type="dcterms:W3CDTF">2014-03-27T13:50:43Z</dcterms:modified>
</cp:coreProperties>
</file>