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wdp" ContentType="image/vnd.ms-photo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6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8" r:id="rId13"/>
    <p:sldId id="269" r:id="rId14"/>
    <p:sldId id="267" r:id="rId15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5" autoAdjust="0"/>
    <p:restoredTop sz="94676" autoAdjust="0"/>
  </p:normalViewPr>
  <p:slideViewPr>
    <p:cSldViewPr>
      <p:cViewPr varScale="1">
        <p:scale>
          <a:sx n="95" d="100"/>
          <a:sy n="95" d="100"/>
        </p:scale>
        <p:origin x="-1032" y="-12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theme" Target="theme/theme1.xml"/><Relationship Id="rId21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notesMaster" Target="notesMasters/notesMaster1.xml"/><Relationship Id="rId17" Type="http://schemas.openxmlformats.org/officeDocument/2006/relationships/printerSettings" Target="printerSettings/printerSettings1.bin"/><Relationship Id="rId18" Type="http://schemas.openxmlformats.org/officeDocument/2006/relationships/presProps" Target="presProps.xml"/><Relationship Id="rId1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36CC6794-8F88-7D4B-99B7-1E126A88BCAF}" type="doc">
      <dgm:prSet loTypeId="urn:microsoft.com/office/officeart/2005/8/layout/orgChart1" loCatId="" qsTypeId="urn:microsoft.com/office/officeart/2005/8/quickstyle/simple4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5803AD5E-9851-2F49-8FDF-AF2D90D43D0E}">
      <dgm:prSet phldrT="[Text]"/>
      <dgm:spPr/>
      <dgm:t>
        <a:bodyPr/>
        <a:lstStyle/>
        <a:p>
          <a:r>
            <a:rPr lang="en-US" dirty="0" smtClean="0"/>
            <a:t>Shield design coordinator</a:t>
          </a:r>
          <a:endParaRPr lang="en-US" dirty="0"/>
        </a:p>
      </dgm:t>
    </dgm:pt>
    <dgm:pt modelId="{E8B3F0E2-B17C-064C-BCBE-8881237E6DA6}" type="parTrans" cxnId="{8082F45E-5E8E-404B-858D-8C34121763C6}">
      <dgm:prSet/>
      <dgm:spPr/>
      <dgm:t>
        <a:bodyPr/>
        <a:lstStyle/>
        <a:p>
          <a:endParaRPr lang="en-US"/>
        </a:p>
      </dgm:t>
    </dgm:pt>
    <dgm:pt modelId="{6EC0987E-9205-6C4B-AC27-B1A9578FAE0F}" type="sibTrans" cxnId="{8082F45E-5E8E-404B-858D-8C34121763C6}">
      <dgm:prSet/>
      <dgm:spPr/>
      <dgm:t>
        <a:bodyPr/>
        <a:lstStyle/>
        <a:p>
          <a:endParaRPr lang="en-US"/>
        </a:p>
      </dgm:t>
    </dgm:pt>
    <dgm:pt modelId="{342D3422-9A65-5744-9CC7-36196E033DAD}">
      <dgm:prSet phldrT="[Text]"/>
      <dgm:spPr/>
      <dgm:t>
        <a:bodyPr/>
        <a:lstStyle/>
        <a:p>
          <a:r>
            <a:rPr lang="en-US" dirty="0" smtClean="0"/>
            <a:t>Accelerator: Beam instrumentation group</a:t>
          </a:r>
          <a:endParaRPr lang="en-US" dirty="0"/>
        </a:p>
      </dgm:t>
    </dgm:pt>
    <dgm:pt modelId="{205F5FB9-4B03-1A48-B7EE-0052DC8BDB90}" type="parTrans" cxnId="{A0A8814E-4F9D-D442-B163-907966F709F5}">
      <dgm:prSet/>
      <dgm:spPr/>
      <dgm:t>
        <a:bodyPr/>
        <a:lstStyle/>
        <a:p>
          <a:endParaRPr lang="en-US"/>
        </a:p>
      </dgm:t>
    </dgm:pt>
    <dgm:pt modelId="{08B4D691-05B5-FF48-8564-88C835F82033}" type="sibTrans" cxnId="{A0A8814E-4F9D-D442-B163-907966F709F5}">
      <dgm:prSet/>
      <dgm:spPr/>
      <dgm:t>
        <a:bodyPr/>
        <a:lstStyle/>
        <a:p>
          <a:endParaRPr lang="en-US"/>
        </a:p>
      </dgm:t>
    </dgm:pt>
    <dgm:pt modelId="{FDBF79FE-8568-7C46-B70D-310A53D6E1F6}">
      <dgm:prSet phldrT="[Text]"/>
      <dgm:spPr/>
      <dgm:t>
        <a:bodyPr/>
        <a:lstStyle/>
        <a:p>
          <a:r>
            <a:rPr lang="en-US" dirty="0" smtClean="0"/>
            <a:t>Target: Target physics group</a:t>
          </a:r>
          <a:endParaRPr lang="en-US" dirty="0"/>
        </a:p>
      </dgm:t>
    </dgm:pt>
    <dgm:pt modelId="{EB57B1B8-0165-4A47-9DDC-C004A3958129}" type="parTrans" cxnId="{7B1BB451-7E5D-9D4F-BF97-788C0D8B9734}">
      <dgm:prSet/>
      <dgm:spPr/>
      <dgm:t>
        <a:bodyPr/>
        <a:lstStyle/>
        <a:p>
          <a:endParaRPr lang="en-US"/>
        </a:p>
      </dgm:t>
    </dgm:pt>
    <dgm:pt modelId="{56BD9017-C98B-E844-9245-D855B901D7DA}" type="sibTrans" cxnId="{7B1BB451-7E5D-9D4F-BF97-788C0D8B9734}">
      <dgm:prSet/>
      <dgm:spPr/>
      <dgm:t>
        <a:bodyPr/>
        <a:lstStyle/>
        <a:p>
          <a:endParaRPr lang="en-US"/>
        </a:p>
      </dgm:t>
    </dgm:pt>
    <dgm:pt modelId="{4F875681-8317-5440-886F-FF8C3DC7ACD6}">
      <dgm:prSet phldrT="[Text]"/>
      <dgm:spPr/>
      <dgm:t>
        <a:bodyPr/>
        <a:lstStyle/>
        <a:p>
          <a:r>
            <a:rPr lang="en-US" dirty="0" smtClean="0"/>
            <a:t>Science: Shielding and </a:t>
          </a:r>
          <a:r>
            <a:rPr lang="en-US" dirty="0" err="1" smtClean="0"/>
            <a:t>Beamline</a:t>
          </a:r>
          <a:r>
            <a:rPr lang="en-US" dirty="0" smtClean="0"/>
            <a:t> Optics group</a:t>
          </a:r>
          <a:endParaRPr lang="en-US" dirty="0"/>
        </a:p>
      </dgm:t>
    </dgm:pt>
    <dgm:pt modelId="{73DCD974-36C0-9745-B9AF-E41013BCEC64}" type="parTrans" cxnId="{E8B9A60E-47A6-884C-BB33-8F60D51AF7EF}">
      <dgm:prSet/>
      <dgm:spPr/>
      <dgm:t>
        <a:bodyPr/>
        <a:lstStyle/>
        <a:p>
          <a:endParaRPr lang="en-US"/>
        </a:p>
      </dgm:t>
    </dgm:pt>
    <dgm:pt modelId="{31436933-7A80-CF41-B461-A8AA55272676}" type="sibTrans" cxnId="{E8B9A60E-47A6-884C-BB33-8F60D51AF7EF}">
      <dgm:prSet/>
      <dgm:spPr/>
      <dgm:t>
        <a:bodyPr/>
        <a:lstStyle/>
        <a:p>
          <a:endParaRPr lang="en-US"/>
        </a:p>
      </dgm:t>
    </dgm:pt>
    <dgm:pt modelId="{A62257A1-07FD-BB4E-9A4D-136192D81825}">
      <dgm:prSet phldrT="[Text]"/>
      <dgm:spPr/>
      <dgm:t>
        <a:bodyPr/>
        <a:lstStyle/>
        <a:p>
          <a:r>
            <a:rPr lang="en-US" dirty="0" smtClean="0"/>
            <a:t>ES&amp;H</a:t>
          </a:r>
          <a:endParaRPr lang="en-US" dirty="0"/>
        </a:p>
      </dgm:t>
    </dgm:pt>
    <dgm:pt modelId="{C5ACB0C5-8811-214F-9CD3-87240408409E}" type="parTrans" cxnId="{17603BE1-6EF9-4640-A6EE-B9BFF402B321}">
      <dgm:prSet/>
      <dgm:spPr/>
      <dgm:t>
        <a:bodyPr/>
        <a:lstStyle/>
        <a:p>
          <a:endParaRPr lang="en-US"/>
        </a:p>
      </dgm:t>
    </dgm:pt>
    <dgm:pt modelId="{1C98488A-DDD0-EE4C-AE5B-3364BA16F67F}" type="sibTrans" cxnId="{17603BE1-6EF9-4640-A6EE-B9BFF402B321}">
      <dgm:prSet/>
      <dgm:spPr/>
      <dgm:t>
        <a:bodyPr/>
        <a:lstStyle/>
        <a:p>
          <a:endParaRPr lang="en-US"/>
        </a:p>
      </dgm:t>
    </dgm:pt>
    <dgm:pt modelId="{D3E07439-6800-B848-900A-4C92A098A61C}" type="pres">
      <dgm:prSet presAssocID="{36CC6794-8F88-7D4B-99B7-1E126A88BCAF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en-US"/>
        </a:p>
      </dgm:t>
    </dgm:pt>
    <dgm:pt modelId="{B606C6C5-903F-1F4A-B24B-831DC1B7A30E}" type="pres">
      <dgm:prSet presAssocID="{5803AD5E-9851-2F49-8FDF-AF2D90D43D0E}" presName="hierRoot1" presStyleCnt="0">
        <dgm:presLayoutVars>
          <dgm:hierBranch val="init"/>
        </dgm:presLayoutVars>
      </dgm:prSet>
      <dgm:spPr/>
    </dgm:pt>
    <dgm:pt modelId="{0B7AD7CE-93F7-5D47-8A37-F584C4566BAE}" type="pres">
      <dgm:prSet presAssocID="{5803AD5E-9851-2F49-8FDF-AF2D90D43D0E}" presName="rootComposite1" presStyleCnt="0"/>
      <dgm:spPr/>
    </dgm:pt>
    <dgm:pt modelId="{DE20BF56-E914-BD40-AD71-71846292E1C2}" type="pres">
      <dgm:prSet presAssocID="{5803AD5E-9851-2F49-8FDF-AF2D90D43D0E}" presName="rootText1" presStyleLbl="node0" presStyleIdx="0" presStyleCnt="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9AFAC034-43B7-4740-9D22-1FDCD7A6CC1B}" type="pres">
      <dgm:prSet presAssocID="{5803AD5E-9851-2F49-8FDF-AF2D90D43D0E}" presName="rootConnector1" presStyleLbl="node1" presStyleIdx="0" presStyleCnt="0"/>
      <dgm:spPr/>
      <dgm:t>
        <a:bodyPr/>
        <a:lstStyle/>
        <a:p>
          <a:endParaRPr lang="en-US"/>
        </a:p>
      </dgm:t>
    </dgm:pt>
    <dgm:pt modelId="{80935927-00F1-B44A-AFF8-78973904465E}" type="pres">
      <dgm:prSet presAssocID="{5803AD5E-9851-2F49-8FDF-AF2D90D43D0E}" presName="hierChild2" presStyleCnt="0"/>
      <dgm:spPr/>
    </dgm:pt>
    <dgm:pt modelId="{50D57DB0-E704-9941-8201-4D6CD79A7AB1}" type="pres">
      <dgm:prSet presAssocID="{205F5FB9-4B03-1A48-B7EE-0052DC8BDB90}" presName="Name37" presStyleLbl="parChTrans1D2" presStyleIdx="0" presStyleCnt="4"/>
      <dgm:spPr/>
      <dgm:t>
        <a:bodyPr/>
        <a:lstStyle/>
        <a:p>
          <a:endParaRPr lang="en-US"/>
        </a:p>
      </dgm:t>
    </dgm:pt>
    <dgm:pt modelId="{305634C9-23A6-6C4C-AD4A-92FCD1DB9F9A}" type="pres">
      <dgm:prSet presAssocID="{342D3422-9A65-5744-9CC7-36196E033DAD}" presName="hierRoot2" presStyleCnt="0">
        <dgm:presLayoutVars>
          <dgm:hierBranch val="init"/>
        </dgm:presLayoutVars>
      </dgm:prSet>
      <dgm:spPr/>
    </dgm:pt>
    <dgm:pt modelId="{935A0B20-A479-D140-BE33-99ED88A97716}" type="pres">
      <dgm:prSet presAssocID="{342D3422-9A65-5744-9CC7-36196E033DAD}" presName="rootComposite" presStyleCnt="0"/>
      <dgm:spPr/>
    </dgm:pt>
    <dgm:pt modelId="{83C849E7-D4EC-C041-B635-EB4411B32AF8}" type="pres">
      <dgm:prSet presAssocID="{342D3422-9A65-5744-9CC7-36196E033DAD}" presName="rootText" presStyleLbl="node2" presStyleIdx="0" presStyleCnt="4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9EB9E4F8-9D76-1545-9698-10911B01D213}" type="pres">
      <dgm:prSet presAssocID="{342D3422-9A65-5744-9CC7-36196E033DAD}" presName="rootConnector" presStyleLbl="node2" presStyleIdx="0" presStyleCnt="4"/>
      <dgm:spPr/>
      <dgm:t>
        <a:bodyPr/>
        <a:lstStyle/>
        <a:p>
          <a:endParaRPr lang="en-US"/>
        </a:p>
      </dgm:t>
    </dgm:pt>
    <dgm:pt modelId="{F52F3D5C-36CB-4F4C-BE5F-CB4150616D79}" type="pres">
      <dgm:prSet presAssocID="{342D3422-9A65-5744-9CC7-36196E033DAD}" presName="hierChild4" presStyleCnt="0"/>
      <dgm:spPr/>
    </dgm:pt>
    <dgm:pt modelId="{18259371-DE4F-C54D-8BA7-35D18978AF08}" type="pres">
      <dgm:prSet presAssocID="{342D3422-9A65-5744-9CC7-36196E033DAD}" presName="hierChild5" presStyleCnt="0"/>
      <dgm:spPr/>
    </dgm:pt>
    <dgm:pt modelId="{950BDE9F-C1E1-4D43-8FF7-07C7E9385B86}" type="pres">
      <dgm:prSet presAssocID="{EB57B1B8-0165-4A47-9DDC-C004A3958129}" presName="Name37" presStyleLbl="parChTrans1D2" presStyleIdx="1" presStyleCnt="4"/>
      <dgm:spPr/>
      <dgm:t>
        <a:bodyPr/>
        <a:lstStyle/>
        <a:p>
          <a:endParaRPr lang="en-US"/>
        </a:p>
      </dgm:t>
    </dgm:pt>
    <dgm:pt modelId="{6C4C5171-7196-D647-98A9-07BBB5275D05}" type="pres">
      <dgm:prSet presAssocID="{FDBF79FE-8568-7C46-B70D-310A53D6E1F6}" presName="hierRoot2" presStyleCnt="0">
        <dgm:presLayoutVars>
          <dgm:hierBranch val="init"/>
        </dgm:presLayoutVars>
      </dgm:prSet>
      <dgm:spPr/>
    </dgm:pt>
    <dgm:pt modelId="{FC19A675-5923-6041-B8FF-4C09F45A50DA}" type="pres">
      <dgm:prSet presAssocID="{FDBF79FE-8568-7C46-B70D-310A53D6E1F6}" presName="rootComposite" presStyleCnt="0"/>
      <dgm:spPr/>
    </dgm:pt>
    <dgm:pt modelId="{02B06DCD-E06C-2A40-BEA9-4DDE894E84DB}" type="pres">
      <dgm:prSet presAssocID="{FDBF79FE-8568-7C46-B70D-310A53D6E1F6}" presName="rootText" presStyleLbl="node2" presStyleIdx="1" presStyleCnt="4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F1F792B8-1B56-BA4E-9BD4-10D6EBD5A9BA}" type="pres">
      <dgm:prSet presAssocID="{FDBF79FE-8568-7C46-B70D-310A53D6E1F6}" presName="rootConnector" presStyleLbl="node2" presStyleIdx="1" presStyleCnt="4"/>
      <dgm:spPr/>
      <dgm:t>
        <a:bodyPr/>
        <a:lstStyle/>
        <a:p>
          <a:endParaRPr lang="en-US"/>
        </a:p>
      </dgm:t>
    </dgm:pt>
    <dgm:pt modelId="{CB3BB685-1578-3C4E-982D-723ACDDBA1FC}" type="pres">
      <dgm:prSet presAssocID="{FDBF79FE-8568-7C46-B70D-310A53D6E1F6}" presName="hierChild4" presStyleCnt="0"/>
      <dgm:spPr/>
    </dgm:pt>
    <dgm:pt modelId="{DA10E079-071A-A445-BB3D-317C99FF8D16}" type="pres">
      <dgm:prSet presAssocID="{FDBF79FE-8568-7C46-B70D-310A53D6E1F6}" presName="hierChild5" presStyleCnt="0"/>
      <dgm:spPr/>
    </dgm:pt>
    <dgm:pt modelId="{DC110D3B-2D35-BC44-B577-6842E06BDE06}" type="pres">
      <dgm:prSet presAssocID="{73DCD974-36C0-9745-B9AF-E41013BCEC64}" presName="Name37" presStyleLbl="parChTrans1D2" presStyleIdx="2" presStyleCnt="4"/>
      <dgm:spPr/>
      <dgm:t>
        <a:bodyPr/>
        <a:lstStyle/>
        <a:p>
          <a:endParaRPr lang="en-US"/>
        </a:p>
      </dgm:t>
    </dgm:pt>
    <dgm:pt modelId="{E94CE086-714A-D24D-86D3-A53FEE11F235}" type="pres">
      <dgm:prSet presAssocID="{4F875681-8317-5440-886F-FF8C3DC7ACD6}" presName="hierRoot2" presStyleCnt="0">
        <dgm:presLayoutVars>
          <dgm:hierBranch val="init"/>
        </dgm:presLayoutVars>
      </dgm:prSet>
      <dgm:spPr/>
    </dgm:pt>
    <dgm:pt modelId="{C2518223-1FC2-434C-BE53-137CF553802A}" type="pres">
      <dgm:prSet presAssocID="{4F875681-8317-5440-886F-FF8C3DC7ACD6}" presName="rootComposite" presStyleCnt="0"/>
      <dgm:spPr/>
    </dgm:pt>
    <dgm:pt modelId="{EED2041E-38E6-7D43-9F6C-1B597ACE82FB}" type="pres">
      <dgm:prSet presAssocID="{4F875681-8317-5440-886F-FF8C3DC7ACD6}" presName="rootText" presStyleLbl="node2" presStyleIdx="2" presStyleCnt="4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3E19F181-08F3-0140-9505-F280B7FB1EF7}" type="pres">
      <dgm:prSet presAssocID="{4F875681-8317-5440-886F-FF8C3DC7ACD6}" presName="rootConnector" presStyleLbl="node2" presStyleIdx="2" presStyleCnt="4"/>
      <dgm:spPr/>
      <dgm:t>
        <a:bodyPr/>
        <a:lstStyle/>
        <a:p>
          <a:endParaRPr lang="en-US"/>
        </a:p>
      </dgm:t>
    </dgm:pt>
    <dgm:pt modelId="{3DD8C5B1-C75C-E946-B38B-E918563DE617}" type="pres">
      <dgm:prSet presAssocID="{4F875681-8317-5440-886F-FF8C3DC7ACD6}" presName="hierChild4" presStyleCnt="0"/>
      <dgm:spPr/>
    </dgm:pt>
    <dgm:pt modelId="{B28F74B4-3A58-9E4A-AB3E-27BA929E6B06}" type="pres">
      <dgm:prSet presAssocID="{4F875681-8317-5440-886F-FF8C3DC7ACD6}" presName="hierChild5" presStyleCnt="0"/>
      <dgm:spPr/>
    </dgm:pt>
    <dgm:pt modelId="{7100DDC0-6751-5246-8A80-4F4DCCFF1C26}" type="pres">
      <dgm:prSet presAssocID="{C5ACB0C5-8811-214F-9CD3-87240408409E}" presName="Name37" presStyleLbl="parChTrans1D2" presStyleIdx="3" presStyleCnt="4"/>
      <dgm:spPr/>
      <dgm:t>
        <a:bodyPr/>
        <a:lstStyle/>
        <a:p>
          <a:endParaRPr lang="en-US"/>
        </a:p>
      </dgm:t>
    </dgm:pt>
    <dgm:pt modelId="{3D727604-D4E3-7046-A4A8-4B564D5DFEEF}" type="pres">
      <dgm:prSet presAssocID="{A62257A1-07FD-BB4E-9A4D-136192D81825}" presName="hierRoot2" presStyleCnt="0">
        <dgm:presLayoutVars>
          <dgm:hierBranch val="init"/>
        </dgm:presLayoutVars>
      </dgm:prSet>
      <dgm:spPr/>
    </dgm:pt>
    <dgm:pt modelId="{B944F490-42D7-3942-9652-B7FD06F124E7}" type="pres">
      <dgm:prSet presAssocID="{A62257A1-07FD-BB4E-9A4D-136192D81825}" presName="rootComposite" presStyleCnt="0"/>
      <dgm:spPr/>
    </dgm:pt>
    <dgm:pt modelId="{D12F36C2-F65C-524B-AD76-4B267F31B90C}" type="pres">
      <dgm:prSet presAssocID="{A62257A1-07FD-BB4E-9A4D-136192D81825}" presName="rootText" presStyleLbl="node2" presStyleIdx="3" presStyleCnt="4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85FB3885-0287-504D-83A9-D6535B978C27}" type="pres">
      <dgm:prSet presAssocID="{A62257A1-07FD-BB4E-9A4D-136192D81825}" presName="rootConnector" presStyleLbl="node2" presStyleIdx="3" presStyleCnt="4"/>
      <dgm:spPr/>
      <dgm:t>
        <a:bodyPr/>
        <a:lstStyle/>
        <a:p>
          <a:endParaRPr lang="en-US"/>
        </a:p>
      </dgm:t>
    </dgm:pt>
    <dgm:pt modelId="{E663305F-0E63-7A4C-89CB-0D46F0179FD9}" type="pres">
      <dgm:prSet presAssocID="{A62257A1-07FD-BB4E-9A4D-136192D81825}" presName="hierChild4" presStyleCnt="0"/>
      <dgm:spPr/>
    </dgm:pt>
    <dgm:pt modelId="{13681BA8-277B-1647-BB60-AABDC088327C}" type="pres">
      <dgm:prSet presAssocID="{A62257A1-07FD-BB4E-9A4D-136192D81825}" presName="hierChild5" presStyleCnt="0"/>
      <dgm:spPr/>
    </dgm:pt>
    <dgm:pt modelId="{342DDA5A-F79E-7A4F-9BDD-544C27E2EA62}" type="pres">
      <dgm:prSet presAssocID="{5803AD5E-9851-2F49-8FDF-AF2D90D43D0E}" presName="hierChild3" presStyleCnt="0"/>
      <dgm:spPr/>
    </dgm:pt>
  </dgm:ptLst>
  <dgm:cxnLst>
    <dgm:cxn modelId="{13392194-F4A6-3646-84CE-237EE82D3D56}" type="presOf" srcId="{A62257A1-07FD-BB4E-9A4D-136192D81825}" destId="{85FB3885-0287-504D-83A9-D6535B978C27}" srcOrd="1" destOrd="0" presId="urn:microsoft.com/office/officeart/2005/8/layout/orgChart1"/>
    <dgm:cxn modelId="{A0A8814E-4F9D-D442-B163-907966F709F5}" srcId="{5803AD5E-9851-2F49-8FDF-AF2D90D43D0E}" destId="{342D3422-9A65-5744-9CC7-36196E033DAD}" srcOrd="0" destOrd="0" parTransId="{205F5FB9-4B03-1A48-B7EE-0052DC8BDB90}" sibTransId="{08B4D691-05B5-FF48-8564-88C835F82033}"/>
    <dgm:cxn modelId="{4DE82BEB-7E1A-4C42-BAA7-D60CE1798D38}" type="presOf" srcId="{36CC6794-8F88-7D4B-99B7-1E126A88BCAF}" destId="{D3E07439-6800-B848-900A-4C92A098A61C}" srcOrd="0" destOrd="0" presId="urn:microsoft.com/office/officeart/2005/8/layout/orgChart1"/>
    <dgm:cxn modelId="{E8B9A60E-47A6-884C-BB33-8F60D51AF7EF}" srcId="{5803AD5E-9851-2F49-8FDF-AF2D90D43D0E}" destId="{4F875681-8317-5440-886F-FF8C3DC7ACD6}" srcOrd="2" destOrd="0" parTransId="{73DCD974-36C0-9745-B9AF-E41013BCEC64}" sibTransId="{31436933-7A80-CF41-B461-A8AA55272676}"/>
    <dgm:cxn modelId="{8082F45E-5E8E-404B-858D-8C34121763C6}" srcId="{36CC6794-8F88-7D4B-99B7-1E126A88BCAF}" destId="{5803AD5E-9851-2F49-8FDF-AF2D90D43D0E}" srcOrd="0" destOrd="0" parTransId="{E8B3F0E2-B17C-064C-BCBE-8881237E6DA6}" sibTransId="{6EC0987E-9205-6C4B-AC27-B1A9578FAE0F}"/>
    <dgm:cxn modelId="{A695845F-D97D-B646-BF34-4F018EF762F2}" type="presOf" srcId="{FDBF79FE-8568-7C46-B70D-310A53D6E1F6}" destId="{F1F792B8-1B56-BA4E-9BD4-10D6EBD5A9BA}" srcOrd="1" destOrd="0" presId="urn:microsoft.com/office/officeart/2005/8/layout/orgChart1"/>
    <dgm:cxn modelId="{3E71E1B4-5DB4-6543-9259-BBD34051267B}" type="presOf" srcId="{342D3422-9A65-5744-9CC7-36196E033DAD}" destId="{9EB9E4F8-9D76-1545-9698-10911B01D213}" srcOrd="1" destOrd="0" presId="urn:microsoft.com/office/officeart/2005/8/layout/orgChart1"/>
    <dgm:cxn modelId="{9C0B697F-D413-704C-A995-B3A76DDF1A58}" type="presOf" srcId="{5803AD5E-9851-2F49-8FDF-AF2D90D43D0E}" destId="{DE20BF56-E914-BD40-AD71-71846292E1C2}" srcOrd="0" destOrd="0" presId="urn:microsoft.com/office/officeart/2005/8/layout/orgChart1"/>
    <dgm:cxn modelId="{74D857C0-0E4D-1B4B-82C1-5542CDEC78CF}" type="presOf" srcId="{C5ACB0C5-8811-214F-9CD3-87240408409E}" destId="{7100DDC0-6751-5246-8A80-4F4DCCFF1C26}" srcOrd="0" destOrd="0" presId="urn:microsoft.com/office/officeart/2005/8/layout/orgChart1"/>
    <dgm:cxn modelId="{F19B3582-6293-6045-9B46-099536D6B583}" type="presOf" srcId="{FDBF79FE-8568-7C46-B70D-310A53D6E1F6}" destId="{02B06DCD-E06C-2A40-BEA9-4DDE894E84DB}" srcOrd="0" destOrd="0" presId="urn:microsoft.com/office/officeart/2005/8/layout/orgChart1"/>
    <dgm:cxn modelId="{30711652-9A22-9D4C-9852-0D35909190AB}" type="presOf" srcId="{73DCD974-36C0-9745-B9AF-E41013BCEC64}" destId="{DC110D3B-2D35-BC44-B577-6842E06BDE06}" srcOrd="0" destOrd="0" presId="urn:microsoft.com/office/officeart/2005/8/layout/orgChart1"/>
    <dgm:cxn modelId="{20769ADA-374D-5F44-8ACC-B4AD63E614C9}" type="presOf" srcId="{EB57B1B8-0165-4A47-9DDC-C004A3958129}" destId="{950BDE9F-C1E1-4D43-8FF7-07C7E9385B86}" srcOrd="0" destOrd="0" presId="urn:microsoft.com/office/officeart/2005/8/layout/orgChart1"/>
    <dgm:cxn modelId="{5BC9FAE5-61C8-1045-98E7-CA9D54362D17}" type="presOf" srcId="{A62257A1-07FD-BB4E-9A4D-136192D81825}" destId="{D12F36C2-F65C-524B-AD76-4B267F31B90C}" srcOrd="0" destOrd="0" presId="urn:microsoft.com/office/officeart/2005/8/layout/orgChart1"/>
    <dgm:cxn modelId="{1D9F87A8-7FBD-CF42-B685-0CC753A5245C}" type="presOf" srcId="{342D3422-9A65-5744-9CC7-36196E033DAD}" destId="{83C849E7-D4EC-C041-B635-EB4411B32AF8}" srcOrd="0" destOrd="0" presId="urn:microsoft.com/office/officeart/2005/8/layout/orgChart1"/>
    <dgm:cxn modelId="{2E7365D5-EB94-1E48-9104-C9614D5D51F9}" type="presOf" srcId="{5803AD5E-9851-2F49-8FDF-AF2D90D43D0E}" destId="{9AFAC034-43B7-4740-9D22-1FDCD7A6CC1B}" srcOrd="1" destOrd="0" presId="urn:microsoft.com/office/officeart/2005/8/layout/orgChart1"/>
    <dgm:cxn modelId="{3792D879-F2B0-4742-8901-8222069D4D2F}" type="presOf" srcId="{4F875681-8317-5440-886F-FF8C3DC7ACD6}" destId="{EED2041E-38E6-7D43-9F6C-1B597ACE82FB}" srcOrd="0" destOrd="0" presId="urn:microsoft.com/office/officeart/2005/8/layout/orgChart1"/>
    <dgm:cxn modelId="{CF6FF5F6-138A-C942-8F1E-09FDF4263F2B}" type="presOf" srcId="{205F5FB9-4B03-1A48-B7EE-0052DC8BDB90}" destId="{50D57DB0-E704-9941-8201-4D6CD79A7AB1}" srcOrd="0" destOrd="0" presId="urn:microsoft.com/office/officeart/2005/8/layout/orgChart1"/>
    <dgm:cxn modelId="{17603BE1-6EF9-4640-A6EE-B9BFF402B321}" srcId="{5803AD5E-9851-2F49-8FDF-AF2D90D43D0E}" destId="{A62257A1-07FD-BB4E-9A4D-136192D81825}" srcOrd="3" destOrd="0" parTransId="{C5ACB0C5-8811-214F-9CD3-87240408409E}" sibTransId="{1C98488A-DDD0-EE4C-AE5B-3364BA16F67F}"/>
    <dgm:cxn modelId="{7B1BB451-7E5D-9D4F-BF97-788C0D8B9734}" srcId="{5803AD5E-9851-2F49-8FDF-AF2D90D43D0E}" destId="{FDBF79FE-8568-7C46-B70D-310A53D6E1F6}" srcOrd="1" destOrd="0" parTransId="{EB57B1B8-0165-4A47-9DDC-C004A3958129}" sibTransId="{56BD9017-C98B-E844-9245-D855B901D7DA}"/>
    <dgm:cxn modelId="{25072E6C-E628-7342-9845-513441F726A6}" type="presOf" srcId="{4F875681-8317-5440-886F-FF8C3DC7ACD6}" destId="{3E19F181-08F3-0140-9505-F280B7FB1EF7}" srcOrd="1" destOrd="0" presId="urn:microsoft.com/office/officeart/2005/8/layout/orgChart1"/>
    <dgm:cxn modelId="{FCFD7684-BD85-B348-9B8E-60ABFC058F15}" type="presParOf" srcId="{D3E07439-6800-B848-900A-4C92A098A61C}" destId="{B606C6C5-903F-1F4A-B24B-831DC1B7A30E}" srcOrd="0" destOrd="0" presId="urn:microsoft.com/office/officeart/2005/8/layout/orgChart1"/>
    <dgm:cxn modelId="{DCDB0980-8AAC-D045-901E-9778606C9DDA}" type="presParOf" srcId="{B606C6C5-903F-1F4A-B24B-831DC1B7A30E}" destId="{0B7AD7CE-93F7-5D47-8A37-F584C4566BAE}" srcOrd="0" destOrd="0" presId="urn:microsoft.com/office/officeart/2005/8/layout/orgChart1"/>
    <dgm:cxn modelId="{64FA0498-E7ED-EC48-9416-77026874E351}" type="presParOf" srcId="{0B7AD7CE-93F7-5D47-8A37-F584C4566BAE}" destId="{DE20BF56-E914-BD40-AD71-71846292E1C2}" srcOrd="0" destOrd="0" presId="urn:microsoft.com/office/officeart/2005/8/layout/orgChart1"/>
    <dgm:cxn modelId="{24D8C3CF-079E-DF42-985F-B6B958239C8D}" type="presParOf" srcId="{0B7AD7CE-93F7-5D47-8A37-F584C4566BAE}" destId="{9AFAC034-43B7-4740-9D22-1FDCD7A6CC1B}" srcOrd="1" destOrd="0" presId="urn:microsoft.com/office/officeart/2005/8/layout/orgChart1"/>
    <dgm:cxn modelId="{E67E6B56-38FD-BD4D-A063-0C484A4A94D7}" type="presParOf" srcId="{B606C6C5-903F-1F4A-B24B-831DC1B7A30E}" destId="{80935927-00F1-B44A-AFF8-78973904465E}" srcOrd="1" destOrd="0" presId="urn:microsoft.com/office/officeart/2005/8/layout/orgChart1"/>
    <dgm:cxn modelId="{7625DDF9-D83A-914A-AEED-DB1A2CBD252D}" type="presParOf" srcId="{80935927-00F1-B44A-AFF8-78973904465E}" destId="{50D57DB0-E704-9941-8201-4D6CD79A7AB1}" srcOrd="0" destOrd="0" presId="urn:microsoft.com/office/officeart/2005/8/layout/orgChart1"/>
    <dgm:cxn modelId="{988A8C6A-0091-E147-9D43-98579F6D74E4}" type="presParOf" srcId="{80935927-00F1-B44A-AFF8-78973904465E}" destId="{305634C9-23A6-6C4C-AD4A-92FCD1DB9F9A}" srcOrd="1" destOrd="0" presId="urn:microsoft.com/office/officeart/2005/8/layout/orgChart1"/>
    <dgm:cxn modelId="{F4154354-50B2-B54D-B075-07F27C3E22EA}" type="presParOf" srcId="{305634C9-23A6-6C4C-AD4A-92FCD1DB9F9A}" destId="{935A0B20-A479-D140-BE33-99ED88A97716}" srcOrd="0" destOrd="0" presId="urn:microsoft.com/office/officeart/2005/8/layout/orgChart1"/>
    <dgm:cxn modelId="{B6D122B2-6890-5D4D-BB5C-CFF8FAAFE354}" type="presParOf" srcId="{935A0B20-A479-D140-BE33-99ED88A97716}" destId="{83C849E7-D4EC-C041-B635-EB4411B32AF8}" srcOrd="0" destOrd="0" presId="urn:microsoft.com/office/officeart/2005/8/layout/orgChart1"/>
    <dgm:cxn modelId="{EAC0EAF3-7507-4E40-A02F-EC3EDD63C6E6}" type="presParOf" srcId="{935A0B20-A479-D140-BE33-99ED88A97716}" destId="{9EB9E4F8-9D76-1545-9698-10911B01D213}" srcOrd="1" destOrd="0" presId="urn:microsoft.com/office/officeart/2005/8/layout/orgChart1"/>
    <dgm:cxn modelId="{1B78647A-E504-DE4B-AA5A-3C864F5850ED}" type="presParOf" srcId="{305634C9-23A6-6C4C-AD4A-92FCD1DB9F9A}" destId="{F52F3D5C-36CB-4F4C-BE5F-CB4150616D79}" srcOrd="1" destOrd="0" presId="urn:microsoft.com/office/officeart/2005/8/layout/orgChart1"/>
    <dgm:cxn modelId="{D66C166F-C4A3-ED45-B846-975D01A2AD9E}" type="presParOf" srcId="{305634C9-23A6-6C4C-AD4A-92FCD1DB9F9A}" destId="{18259371-DE4F-C54D-8BA7-35D18978AF08}" srcOrd="2" destOrd="0" presId="urn:microsoft.com/office/officeart/2005/8/layout/orgChart1"/>
    <dgm:cxn modelId="{350A6395-EEFC-DD4A-8074-61D3CEF3756C}" type="presParOf" srcId="{80935927-00F1-B44A-AFF8-78973904465E}" destId="{950BDE9F-C1E1-4D43-8FF7-07C7E9385B86}" srcOrd="2" destOrd="0" presId="urn:microsoft.com/office/officeart/2005/8/layout/orgChart1"/>
    <dgm:cxn modelId="{717F5476-B4E6-5B43-9AB8-7473B4983CB0}" type="presParOf" srcId="{80935927-00F1-B44A-AFF8-78973904465E}" destId="{6C4C5171-7196-D647-98A9-07BBB5275D05}" srcOrd="3" destOrd="0" presId="urn:microsoft.com/office/officeart/2005/8/layout/orgChart1"/>
    <dgm:cxn modelId="{E6977B7F-4FED-C94B-A387-6A4ED91A5832}" type="presParOf" srcId="{6C4C5171-7196-D647-98A9-07BBB5275D05}" destId="{FC19A675-5923-6041-B8FF-4C09F45A50DA}" srcOrd="0" destOrd="0" presId="urn:microsoft.com/office/officeart/2005/8/layout/orgChart1"/>
    <dgm:cxn modelId="{E9AB7DEA-FECA-E34D-B244-1A0B1FD7D5CF}" type="presParOf" srcId="{FC19A675-5923-6041-B8FF-4C09F45A50DA}" destId="{02B06DCD-E06C-2A40-BEA9-4DDE894E84DB}" srcOrd="0" destOrd="0" presId="urn:microsoft.com/office/officeart/2005/8/layout/orgChart1"/>
    <dgm:cxn modelId="{93400C9D-15E5-9D46-A4C1-0DFB5230A16E}" type="presParOf" srcId="{FC19A675-5923-6041-B8FF-4C09F45A50DA}" destId="{F1F792B8-1B56-BA4E-9BD4-10D6EBD5A9BA}" srcOrd="1" destOrd="0" presId="urn:microsoft.com/office/officeart/2005/8/layout/orgChart1"/>
    <dgm:cxn modelId="{89F959CB-3E78-484C-B6CC-5E6FF839A049}" type="presParOf" srcId="{6C4C5171-7196-D647-98A9-07BBB5275D05}" destId="{CB3BB685-1578-3C4E-982D-723ACDDBA1FC}" srcOrd="1" destOrd="0" presId="urn:microsoft.com/office/officeart/2005/8/layout/orgChart1"/>
    <dgm:cxn modelId="{F3E3F7A7-921B-DB4F-8637-7C42A427C1A6}" type="presParOf" srcId="{6C4C5171-7196-D647-98A9-07BBB5275D05}" destId="{DA10E079-071A-A445-BB3D-317C99FF8D16}" srcOrd="2" destOrd="0" presId="urn:microsoft.com/office/officeart/2005/8/layout/orgChart1"/>
    <dgm:cxn modelId="{BD97E7AB-93DF-F34A-85E8-7AFFFBA7CE9E}" type="presParOf" srcId="{80935927-00F1-B44A-AFF8-78973904465E}" destId="{DC110D3B-2D35-BC44-B577-6842E06BDE06}" srcOrd="4" destOrd="0" presId="urn:microsoft.com/office/officeart/2005/8/layout/orgChart1"/>
    <dgm:cxn modelId="{B5080B4A-8601-3C47-B441-E671EA6B2BC9}" type="presParOf" srcId="{80935927-00F1-B44A-AFF8-78973904465E}" destId="{E94CE086-714A-D24D-86D3-A53FEE11F235}" srcOrd="5" destOrd="0" presId="urn:microsoft.com/office/officeart/2005/8/layout/orgChart1"/>
    <dgm:cxn modelId="{7E4C602C-1F1B-8040-A965-2603C9BF15E0}" type="presParOf" srcId="{E94CE086-714A-D24D-86D3-A53FEE11F235}" destId="{C2518223-1FC2-434C-BE53-137CF553802A}" srcOrd="0" destOrd="0" presId="urn:microsoft.com/office/officeart/2005/8/layout/orgChart1"/>
    <dgm:cxn modelId="{38946548-2568-6244-BC52-1D7CA9795C11}" type="presParOf" srcId="{C2518223-1FC2-434C-BE53-137CF553802A}" destId="{EED2041E-38E6-7D43-9F6C-1B597ACE82FB}" srcOrd="0" destOrd="0" presId="urn:microsoft.com/office/officeart/2005/8/layout/orgChart1"/>
    <dgm:cxn modelId="{FC422CCF-5936-5B47-AC0D-E3856A6AB4EC}" type="presParOf" srcId="{C2518223-1FC2-434C-BE53-137CF553802A}" destId="{3E19F181-08F3-0140-9505-F280B7FB1EF7}" srcOrd="1" destOrd="0" presId="urn:microsoft.com/office/officeart/2005/8/layout/orgChart1"/>
    <dgm:cxn modelId="{97A40A54-8A65-2040-A3E1-97CCE80BC840}" type="presParOf" srcId="{E94CE086-714A-D24D-86D3-A53FEE11F235}" destId="{3DD8C5B1-C75C-E946-B38B-E918563DE617}" srcOrd="1" destOrd="0" presId="urn:microsoft.com/office/officeart/2005/8/layout/orgChart1"/>
    <dgm:cxn modelId="{8998B19A-65FF-A146-A127-051299AE4389}" type="presParOf" srcId="{E94CE086-714A-D24D-86D3-A53FEE11F235}" destId="{B28F74B4-3A58-9E4A-AB3E-27BA929E6B06}" srcOrd="2" destOrd="0" presId="urn:microsoft.com/office/officeart/2005/8/layout/orgChart1"/>
    <dgm:cxn modelId="{4DA0CE5B-2FF6-1A42-B8C9-58A6B5CAF0B3}" type="presParOf" srcId="{80935927-00F1-B44A-AFF8-78973904465E}" destId="{7100DDC0-6751-5246-8A80-4F4DCCFF1C26}" srcOrd="6" destOrd="0" presId="urn:microsoft.com/office/officeart/2005/8/layout/orgChart1"/>
    <dgm:cxn modelId="{4C36B071-1EF9-504C-8465-F0388362B276}" type="presParOf" srcId="{80935927-00F1-B44A-AFF8-78973904465E}" destId="{3D727604-D4E3-7046-A4A8-4B564D5DFEEF}" srcOrd="7" destOrd="0" presId="urn:microsoft.com/office/officeart/2005/8/layout/orgChart1"/>
    <dgm:cxn modelId="{8355F353-B0C8-9F46-A440-449E8FF1D410}" type="presParOf" srcId="{3D727604-D4E3-7046-A4A8-4B564D5DFEEF}" destId="{B944F490-42D7-3942-9652-B7FD06F124E7}" srcOrd="0" destOrd="0" presId="urn:microsoft.com/office/officeart/2005/8/layout/orgChart1"/>
    <dgm:cxn modelId="{69622D12-FEC0-D041-B5D6-F1E60326CFB5}" type="presParOf" srcId="{B944F490-42D7-3942-9652-B7FD06F124E7}" destId="{D12F36C2-F65C-524B-AD76-4B267F31B90C}" srcOrd="0" destOrd="0" presId="urn:microsoft.com/office/officeart/2005/8/layout/orgChart1"/>
    <dgm:cxn modelId="{B7EF9A57-3821-8545-B2E1-AA4ABAC9756F}" type="presParOf" srcId="{B944F490-42D7-3942-9652-B7FD06F124E7}" destId="{85FB3885-0287-504D-83A9-D6535B978C27}" srcOrd="1" destOrd="0" presId="urn:microsoft.com/office/officeart/2005/8/layout/orgChart1"/>
    <dgm:cxn modelId="{930BE447-1600-E349-BD8D-69B1AF7CE83D}" type="presParOf" srcId="{3D727604-D4E3-7046-A4A8-4B564D5DFEEF}" destId="{E663305F-0E63-7A4C-89CB-0D46F0179FD9}" srcOrd="1" destOrd="0" presId="urn:microsoft.com/office/officeart/2005/8/layout/orgChart1"/>
    <dgm:cxn modelId="{4A61B598-D95D-9044-8A0C-1A19E377C645}" type="presParOf" srcId="{3D727604-D4E3-7046-A4A8-4B564D5DFEEF}" destId="{13681BA8-277B-1647-BB60-AABDC088327C}" srcOrd="2" destOrd="0" presId="urn:microsoft.com/office/officeart/2005/8/layout/orgChart1"/>
    <dgm:cxn modelId="{B80D90E4-6CCE-B540-922E-283A29935BE9}" type="presParOf" srcId="{B606C6C5-903F-1F4A-B24B-831DC1B7A30E}" destId="{342DDA5A-F79E-7A4F-9BDD-544C27E2EA62}" srcOrd="2" destOrd="0" presId="urn:microsoft.com/office/officeart/2005/8/layout/orgChar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100DDC0-6751-5246-8A80-4F4DCCFF1C26}">
      <dsp:nvSpPr>
        <dsp:cNvPr id="0" name=""/>
        <dsp:cNvSpPr/>
      </dsp:nvSpPr>
      <dsp:spPr>
        <a:xfrm>
          <a:off x="4114800" y="2076542"/>
          <a:ext cx="3222736" cy="37287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86439"/>
              </a:lnTo>
              <a:lnTo>
                <a:pt x="3222736" y="186439"/>
              </a:lnTo>
              <a:lnTo>
                <a:pt x="3222736" y="372878"/>
              </a:lnTo>
            </a:path>
          </a:pathLst>
        </a:custGeom>
        <a:noFill/>
        <a:ln w="9525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C110D3B-2D35-BC44-B577-6842E06BDE06}">
      <dsp:nvSpPr>
        <dsp:cNvPr id="0" name=""/>
        <dsp:cNvSpPr/>
      </dsp:nvSpPr>
      <dsp:spPr>
        <a:xfrm>
          <a:off x="4114800" y="2076542"/>
          <a:ext cx="1074245" cy="37287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86439"/>
              </a:lnTo>
              <a:lnTo>
                <a:pt x="1074245" y="186439"/>
              </a:lnTo>
              <a:lnTo>
                <a:pt x="1074245" y="372878"/>
              </a:lnTo>
            </a:path>
          </a:pathLst>
        </a:custGeom>
        <a:noFill/>
        <a:ln w="9525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50BDE9F-C1E1-4D43-8FF7-07C7E9385B86}">
      <dsp:nvSpPr>
        <dsp:cNvPr id="0" name=""/>
        <dsp:cNvSpPr/>
      </dsp:nvSpPr>
      <dsp:spPr>
        <a:xfrm>
          <a:off x="3040554" y="2076542"/>
          <a:ext cx="1074245" cy="372878"/>
        </a:xfrm>
        <a:custGeom>
          <a:avLst/>
          <a:gdLst/>
          <a:ahLst/>
          <a:cxnLst/>
          <a:rect l="0" t="0" r="0" b="0"/>
          <a:pathLst>
            <a:path>
              <a:moveTo>
                <a:pt x="1074245" y="0"/>
              </a:moveTo>
              <a:lnTo>
                <a:pt x="1074245" y="186439"/>
              </a:lnTo>
              <a:lnTo>
                <a:pt x="0" y="186439"/>
              </a:lnTo>
              <a:lnTo>
                <a:pt x="0" y="372878"/>
              </a:lnTo>
            </a:path>
          </a:pathLst>
        </a:custGeom>
        <a:noFill/>
        <a:ln w="9525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0D57DB0-E704-9941-8201-4D6CD79A7AB1}">
      <dsp:nvSpPr>
        <dsp:cNvPr id="0" name=""/>
        <dsp:cNvSpPr/>
      </dsp:nvSpPr>
      <dsp:spPr>
        <a:xfrm>
          <a:off x="892063" y="2076542"/>
          <a:ext cx="3222736" cy="372878"/>
        </a:xfrm>
        <a:custGeom>
          <a:avLst/>
          <a:gdLst/>
          <a:ahLst/>
          <a:cxnLst/>
          <a:rect l="0" t="0" r="0" b="0"/>
          <a:pathLst>
            <a:path>
              <a:moveTo>
                <a:pt x="3222736" y="0"/>
              </a:moveTo>
              <a:lnTo>
                <a:pt x="3222736" y="186439"/>
              </a:lnTo>
              <a:lnTo>
                <a:pt x="0" y="186439"/>
              </a:lnTo>
              <a:lnTo>
                <a:pt x="0" y="372878"/>
              </a:lnTo>
            </a:path>
          </a:pathLst>
        </a:custGeom>
        <a:noFill/>
        <a:ln w="9525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E20BF56-E914-BD40-AD71-71846292E1C2}">
      <dsp:nvSpPr>
        <dsp:cNvPr id="0" name=""/>
        <dsp:cNvSpPr/>
      </dsp:nvSpPr>
      <dsp:spPr>
        <a:xfrm>
          <a:off x="3226993" y="1188735"/>
          <a:ext cx="1775612" cy="887806"/>
        </a:xfrm>
        <a:prstGeom prst="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51000"/>
                <a:satMod val="130000"/>
              </a:schemeClr>
            </a:gs>
            <a:gs pos="80000">
              <a:schemeClr val="accent1">
                <a:hueOff val="0"/>
                <a:satOff val="0"/>
                <a:lumOff val="0"/>
                <a:alphaOff val="0"/>
                <a:shade val="93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/>
            <a:t>Shield design coordinator</a:t>
          </a:r>
          <a:endParaRPr lang="en-US" sz="1800" kern="1200" dirty="0"/>
        </a:p>
      </dsp:txBody>
      <dsp:txXfrm>
        <a:off x="3226993" y="1188735"/>
        <a:ext cx="1775612" cy="887806"/>
      </dsp:txXfrm>
    </dsp:sp>
    <dsp:sp modelId="{83C849E7-D4EC-C041-B635-EB4411B32AF8}">
      <dsp:nvSpPr>
        <dsp:cNvPr id="0" name=""/>
        <dsp:cNvSpPr/>
      </dsp:nvSpPr>
      <dsp:spPr>
        <a:xfrm>
          <a:off x="4256" y="2449420"/>
          <a:ext cx="1775612" cy="887806"/>
        </a:xfrm>
        <a:prstGeom prst="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51000"/>
                <a:satMod val="130000"/>
              </a:schemeClr>
            </a:gs>
            <a:gs pos="80000">
              <a:schemeClr val="accent1">
                <a:hueOff val="0"/>
                <a:satOff val="0"/>
                <a:lumOff val="0"/>
                <a:alphaOff val="0"/>
                <a:shade val="93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/>
            <a:t>Accelerator: Beam instrumentation group</a:t>
          </a:r>
          <a:endParaRPr lang="en-US" sz="1800" kern="1200" dirty="0"/>
        </a:p>
      </dsp:txBody>
      <dsp:txXfrm>
        <a:off x="4256" y="2449420"/>
        <a:ext cx="1775612" cy="887806"/>
      </dsp:txXfrm>
    </dsp:sp>
    <dsp:sp modelId="{02B06DCD-E06C-2A40-BEA9-4DDE894E84DB}">
      <dsp:nvSpPr>
        <dsp:cNvPr id="0" name=""/>
        <dsp:cNvSpPr/>
      </dsp:nvSpPr>
      <dsp:spPr>
        <a:xfrm>
          <a:off x="2152748" y="2449420"/>
          <a:ext cx="1775612" cy="887806"/>
        </a:xfrm>
        <a:prstGeom prst="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51000"/>
                <a:satMod val="130000"/>
              </a:schemeClr>
            </a:gs>
            <a:gs pos="80000">
              <a:schemeClr val="accent1">
                <a:hueOff val="0"/>
                <a:satOff val="0"/>
                <a:lumOff val="0"/>
                <a:alphaOff val="0"/>
                <a:shade val="93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/>
            <a:t>Target: Target physics group</a:t>
          </a:r>
          <a:endParaRPr lang="en-US" sz="1800" kern="1200" dirty="0"/>
        </a:p>
      </dsp:txBody>
      <dsp:txXfrm>
        <a:off x="2152748" y="2449420"/>
        <a:ext cx="1775612" cy="887806"/>
      </dsp:txXfrm>
    </dsp:sp>
    <dsp:sp modelId="{EED2041E-38E6-7D43-9F6C-1B597ACE82FB}">
      <dsp:nvSpPr>
        <dsp:cNvPr id="0" name=""/>
        <dsp:cNvSpPr/>
      </dsp:nvSpPr>
      <dsp:spPr>
        <a:xfrm>
          <a:off x="4301239" y="2449420"/>
          <a:ext cx="1775612" cy="887806"/>
        </a:xfrm>
        <a:prstGeom prst="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51000"/>
                <a:satMod val="130000"/>
              </a:schemeClr>
            </a:gs>
            <a:gs pos="80000">
              <a:schemeClr val="accent1">
                <a:hueOff val="0"/>
                <a:satOff val="0"/>
                <a:lumOff val="0"/>
                <a:alphaOff val="0"/>
                <a:shade val="93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/>
            <a:t>Science: Shielding and </a:t>
          </a:r>
          <a:r>
            <a:rPr lang="en-US" sz="1800" kern="1200" dirty="0" err="1" smtClean="0"/>
            <a:t>Beamline</a:t>
          </a:r>
          <a:r>
            <a:rPr lang="en-US" sz="1800" kern="1200" dirty="0" smtClean="0"/>
            <a:t> Optics group</a:t>
          </a:r>
          <a:endParaRPr lang="en-US" sz="1800" kern="1200" dirty="0"/>
        </a:p>
      </dsp:txBody>
      <dsp:txXfrm>
        <a:off x="4301239" y="2449420"/>
        <a:ext cx="1775612" cy="887806"/>
      </dsp:txXfrm>
    </dsp:sp>
    <dsp:sp modelId="{D12F36C2-F65C-524B-AD76-4B267F31B90C}">
      <dsp:nvSpPr>
        <dsp:cNvPr id="0" name=""/>
        <dsp:cNvSpPr/>
      </dsp:nvSpPr>
      <dsp:spPr>
        <a:xfrm>
          <a:off x="6449730" y="2449420"/>
          <a:ext cx="1775612" cy="887806"/>
        </a:xfrm>
        <a:prstGeom prst="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shade val="51000"/>
                <a:satMod val="130000"/>
              </a:schemeClr>
            </a:gs>
            <a:gs pos="80000">
              <a:schemeClr val="accent1">
                <a:hueOff val="0"/>
                <a:satOff val="0"/>
                <a:lumOff val="0"/>
                <a:alphaOff val="0"/>
                <a:shade val="93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/>
            <a:t>ES&amp;H</a:t>
          </a:r>
          <a:endParaRPr lang="en-US" sz="1800" kern="1200" dirty="0"/>
        </a:p>
      </dsp:txBody>
      <dsp:txXfrm>
        <a:off x="6449730" y="2449420"/>
        <a:ext cx="1775612" cy="887806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02/04/14</a:t>
            </a:fld>
            <a:endParaRPr lang="sv-S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sv-SE" smtClean="0"/>
              <a:t>02/04/14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sv-SE" smtClean="0"/>
              <a:t>02/04/14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sv-SE" smtClean="0"/>
              <a:t>02/04/14</a:t>
            </a:fld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4662" y="260648"/>
            <a:ext cx="1359826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sv-SE" smtClean="0"/>
              <a:t>02/04/14</a:t>
            </a:fld>
            <a:endParaRPr lang="sv-S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sv-SE" smtClean="0"/>
              <a:t>02/04/14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hyperlink" Target="http://www.europeanspallationsource.se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4" Type="http://schemas.openxmlformats.org/officeDocument/2006/relationships/diagramQuickStyle" Target="../diagrams/quickStyle1.xml"/><Relationship Id="rId5" Type="http://schemas.openxmlformats.org/officeDocument/2006/relationships/diagramColors" Target="../diagrams/colors1.xml"/><Relationship Id="rId6" Type="http://schemas.microsoft.com/office/2007/relationships/diagramDrawing" Target="../diagrams/drawing1.xml"/><Relationship Id="rId1" Type="http://schemas.openxmlformats.org/officeDocument/2006/relationships/slideLayout" Target="../slideLayouts/slideLayout2.xml"/><Relationship Id="rId2" Type="http://schemas.openxmlformats.org/officeDocument/2006/relationships/diagramData" Target="../diagrams/data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5.png"/><Relationship Id="rId5" Type="http://schemas.microsoft.com/office/2007/relationships/hdphoto" Target="../media/hdphoto1.wdp"/><Relationship Id="rId6" Type="http://schemas.openxmlformats.org/officeDocument/2006/relationships/image" Target="../media/image6.png"/><Relationship Id="rId7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4" Type="http://schemas.openxmlformats.org/officeDocument/2006/relationships/image" Target="../media/image11.png"/><Relationship Id="rId5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4.pn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/>
            <a:r>
              <a:rPr lang="sv-SE" sz="4000" dirty="0" err="1" smtClean="0"/>
              <a:t>Shielding</a:t>
            </a:r>
            <a:r>
              <a:rPr lang="sv-SE" sz="4000" dirty="0" smtClean="0"/>
              <a:t> </a:t>
            </a:r>
            <a:r>
              <a:rPr lang="sv-SE" sz="4000" dirty="0" err="1" smtClean="0"/>
              <a:t>Analysis</a:t>
            </a:r>
            <a:r>
              <a:rPr lang="sv-SE" sz="4000" dirty="0" smtClean="0"/>
              <a:t> Process</a:t>
            </a:r>
            <a:endParaRPr lang="sv-SE" sz="40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Autofit/>
          </a:bodyPr>
          <a:lstStyle/>
          <a:p>
            <a:r>
              <a:rPr lang="sv-SE" sz="2000" dirty="0" smtClean="0">
                <a:solidFill>
                  <a:schemeClr val="bg1"/>
                </a:solidFill>
              </a:rPr>
              <a:t>Günter Muhrer</a:t>
            </a:r>
          </a:p>
          <a:p>
            <a:r>
              <a:rPr lang="sv-SE" sz="2000" dirty="0" smtClean="0">
                <a:solidFill>
                  <a:schemeClr val="bg1"/>
                </a:solidFill>
              </a:rPr>
              <a:t>Group </a:t>
            </a:r>
            <a:r>
              <a:rPr lang="sv-SE" sz="2000" dirty="0" err="1" smtClean="0">
                <a:solidFill>
                  <a:schemeClr val="bg1"/>
                </a:solidFill>
              </a:rPr>
              <a:t>Leader</a:t>
            </a:r>
            <a:r>
              <a:rPr lang="sv-SE" sz="2000" dirty="0" smtClean="0">
                <a:solidFill>
                  <a:schemeClr val="bg1"/>
                </a:solidFill>
              </a:rPr>
              <a:t> Target </a:t>
            </a:r>
            <a:r>
              <a:rPr lang="sv-SE" sz="2000" dirty="0" err="1" smtClean="0">
                <a:solidFill>
                  <a:schemeClr val="bg1"/>
                </a:solidFill>
              </a:rPr>
              <a:t>Physics</a:t>
            </a:r>
            <a:endParaRPr lang="sv-SE" sz="2000" dirty="0" smtClean="0">
              <a:solidFill>
                <a:schemeClr val="bg1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286000" y="5949280"/>
            <a:ext cx="4572000" cy="60324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GB" sz="1600" dirty="0" smtClean="0">
                <a:solidFill>
                  <a:srgbClr val="FFFFFF"/>
                </a:solidFill>
                <a:hlinkClick r:id="rId2"/>
              </a:rPr>
              <a:t>www.europeanspallationsource.se</a:t>
            </a:r>
            <a:endParaRPr lang="en-GB" sz="1600" dirty="0" smtClean="0">
              <a:solidFill>
                <a:srgbClr val="FFFFFF"/>
              </a:solidFill>
            </a:endParaRPr>
          </a:p>
          <a:p>
            <a:pPr algn="ctr"/>
            <a:r>
              <a:rPr lang="en-GB" sz="1400" dirty="0" smtClean="0">
                <a:solidFill>
                  <a:srgbClr val="FFFFFF"/>
                </a:solidFill>
              </a:rPr>
              <a:t>April 2, 2014</a:t>
            </a:r>
          </a:p>
        </p:txBody>
      </p:sp>
    </p:spTree>
    <p:extLst>
      <p:ext uri="{BB962C8B-B14F-4D97-AF65-F5344CB8AC3E}">
        <p14:creationId xmlns:p14="http://schemas.microsoft.com/office/powerpoint/2010/main" val="13946133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Background</a:t>
            </a:r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solidFill>
                  <a:schemeClr val="tx1"/>
                </a:solidFill>
              </a:rPr>
              <a:t>Background:</a:t>
            </a:r>
          </a:p>
          <a:p>
            <a:endParaRPr lang="en-US" sz="1200" dirty="0">
              <a:solidFill>
                <a:schemeClr val="tx1"/>
              </a:solidFill>
            </a:endParaRPr>
          </a:p>
          <a:p>
            <a:pPr lvl="1"/>
            <a:r>
              <a:rPr lang="en-US" sz="1600" dirty="0">
                <a:solidFill>
                  <a:schemeClr val="tx1"/>
                </a:solidFill>
              </a:rPr>
              <a:t>No ESS wide shielding group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pPr lvl="1"/>
            <a:r>
              <a:rPr lang="en-US" sz="1600" dirty="0">
                <a:solidFill>
                  <a:schemeClr val="tx1"/>
                </a:solidFill>
              </a:rPr>
              <a:t>Independent shielding efforts in accelerators, target and science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pPr lvl="1"/>
            <a:r>
              <a:rPr lang="en-US" sz="1600" dirty="0">
                <a:solidFill>
                  <a:schemeClr val="tx1"/>
                </a:solidFill>
              </a:rPr>
              <a:t>Individuals are </a:t>
            </a:r>
            <a:r>
              <a:rPr lang="en-US" sz="1600" dirty="0" smtClean="0">
                <a:solidFill>
                  <a:schemeClr val="tx1"/>
                </a:solidFill>
              </a:rPr>
              <a:t>responsible for more than just shielding</a:t>
            </a:r>
            <a:endParaRPr lang="en-US" sz="1600" dirty="0">
              <a:solidFill>
                <a:schemeClr val="tx1"/>
              </a:solidFill>
            </a:endParaRPr>
          </a:p>
          <a:p>
            <a:pPr lvl="1"/>
            <a:endParaRPr lang="en-US" sz="1600" dirty="0">
              <a:solidFill>
                <a:schemeClr val="tx1"/>
              </a:solidFill>
            </a:endParaRPr>
          </a:p>
          <a:p>
            <a:r>
              <a:rPr lang="en-US" dirty="0">
                <a:solidFill>
                  <a:schemeClr val="tx1"/>
                </a:solidFill>
              </a:rPr>
              <a:t>Recommendation:</a:t>
            </a:r>
          </a:p>
          <a:p>
            <a:endParaRPr lang="en-US" sz="1200" dirty="0">
              <a:solidFill>
                <a:schemeClr val="tx1"/>
              </a:solidFill>
            </a:endParaRPr>
          </a:p>
          <a:p>
            <a:pPr lvl="1"/>
            <a:r>
              <a:rPr lang="en-US" sz="1600" dirty="0">
                <a:solidFill>
                  <a:schemeClr val="tx1"/>
                </a:solidFill>
              </a:rPr>
              <a:t>Form one shielding group for ESS</a:t>
            </a:r>
          </a:p>
          <a:p>
            <a:endParaRPr lang="sv-S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4890285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 smtClean="0"/>
              <a:t>Shielding</a:t>
            </a:r>
            <a:r>
              <a:rPr lang="sv-SE" dirty="0" smtClean="0"/>
              <a:t> design </a:t>
            </a:r>
            <a:r>
              <a:rPr lang="sv-SE" dirty="0" err="1" smtClean="0"/>
              <a:t>coordinator</a:t>
            </a:r>
            <a:endParaRPr lang="sv-S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</a:t>
            </a:fld>
            <a:endParaRPr lang="sv-SE"/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906388080"/>
              </p:ext>
            </p:extLst>
          </p:nvPr>
        </p:nvGraphicFramePr>
        <p:xfrm>
          <a:off x="457200" y="1600200"/>
          <a:ext cx="8229600" cy="452596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0248156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Roles and Responsibilities </a:t>
            </a:r>
            <a:br>
              <a:rPr lang="en-US" dirty="0"/>
            </a:br>
            <a:r>
              <a:rPr lang="en-US" dirty="0"/>
              <a:t>(Part: communication)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>
                <a:solidFill>
                  <a:srgbClr val="000000"/>
                </a:solidFill>
              </a:rPr>
              <a:t>Role:</a:t>
            </a:r>
          </a:p>
          <a:p>
            <a:endParaRPr lang="en-US" sz="1200" dirty="0">
              <a:solidFill>
                <a:srgbClr val="000000"/>
              </a:solidFill>
            </a:endParaRPr>
          </a:p>
          <a:p>
            <a:pPr lvl="1" algn="just"/>
            <a:r>
              <a:rPr lang="en-US" sz="1900" dirty="0">
                <a:solidFill>
                  <a:srgbClr val="000000"/>
                </a:solidFill>
              </a:rPr>
              <a:t>The </a:t>
            </a:r>
            <a:r>
              <a:rPr lang="en-US" sz="1900" dirty="0" smtClean="0">
                <a:solidFill>
                  <a:srgbClr val="000000"/>
                </a:solidFill>
              </a:rPr>
              <a:t>SDC </a:t>
            </a:r>
            <a:r>
              <a:rPr lang="en-US" sz="1900" dirty="0">
                <a:solidFill>
                  <a:srgbClr val="000000"/>
                </a:solidFill>
              </a:rPr>
              <a:t>is the point of contact at ESS for internal and external questions </a:t>
            </a:r>
            <a:r>
              <a:rPr lang="en-US" sz="1900" dirty="0" smtClean="0">
                <a:solidFill>
                  <a:srgbClr val="000000"/>
                </a:solidFill>
              </a:rPr>
              <a:t>regarding shielding</a:t>
            </a:r>
            <a:r>
              <a:rPr lang="en-US" sz="1900" dirty="0">
                <a:solidFill>
                  <a:srgbClr val="000000"/>
                </a:solidFill>
              </a:rPr>
              <a:t>.</a:t>
            </a:r>
          </a:p>
          <a:p>
            <a:pPr marL="457200" lvl="1" indent="0">
              <a:buNone/>
            </a:pPr>
            <a:endParaRPr lang="en-US" sz="1600" dirty="0">
              <a:solidFill>
                <a:srgbClr val="000000"/>
              </a:solidFill>
            </a:endParaRPr>
          </a:p>
          <a:p>
            <a:r>
              <a:rPr lang="en-US" dirty="0">
                <a:solidFill>
                  <a:srgbClr val="000000"/>
                </a:solidFill>
              </a:rPr>
              <a:t>Responsibilities:</a:t>
            </a:r>
          </a:p>
          <a:p>
            <a:endParaRPr lang="en-US" sz="1200" dirty="0">
              <a:solidFill>
                <a:srgbClr val="000000"/>
              </a:solidFill>
            </a:endParaRPr>
          </a:p>
          <a:p>
            <a:pPr lvl="1" algn="just"/>
            <a:r>
              <a:rPr lang="en-US" sz="2100" dirty="0">
                <a:solidFill>
                  <a:srgbClr val="000000"/>
                </a:solidFill>
              </a:rPr>
              <a:t>The </a:t>
            </a:r>
            <a:r>
              <a:rPr lang="en-US" sz="2100" dirty="0" smtClean="0">
                <a:solidFill>
                  <a:srgbClr val="000000"/>
                </a:solidFill>
              </a:rPr>
              <a:t>SDC </a:t>
            </a:r>
            <a:r>
              <a:rPr lang="en-US" sz="2100" dirty="0">
                <a:solidFill>
                  <a:srgbClr val="000000"/>
                </a:solidFill>
              </a:rPr>
              <a:t>will coordinate the shielding efforts throughout ESS.</a:t>
            </a:r>
          </a:p>
          <a:p>
            <a:pPr lvl="1" algn="just"/>
            <a:endParaRPr lang="en-US" sz="900" dirty="0">
              <a:solidFill>
                <a:srgbClr val="000000"/>
              </a:solidFill>
            </a:endParaRPr>
          </a:p>
          <a:p>
            <a:pPr lvl="1" algn="just"/>
            <a:r>
              <a:rPr lang="en-US" sz="2100" dirty="0">
                <a:solidFill>
                  <a:srgbClr val="000000"/>
                </a:solidFill>
              </a:rPr>
              <a:t>The </a:t>
            </a:r>
            <a:r>
              <a:rPr lang="en-US" sz="2100" dirty="0" smtClean="0">
                <a:solidFill>
                  <a:srgbClr val="000000"/>
                </a:solidFill>
              </a:rPr>
              <a:t>SDC </a:t>
            </a:r>
            <a:r>
              <a:rPr lang="en-US" sz="2100" dirty="0">
                <a:solidFill>
                  <a:srgbClr val="000000"/>
                </a:solidFill>
              </a:rPr>
              <a:t>will insure proper communication in the area of shielding throughout ESS. </a:t>
            </a:r>
          </a:p>
          <a:p>
            <a:pPr lvl="1" algn="just"/>
            <a:endParaRPr lang="en-US" sz="900" dirty="0">
              <a:solidFill>
                <a:srgbClr val="000000"/>
              </a:solidFill>
            </a:endParaRPr>
          </a:p>
          <a:p>
            <a:pPr lvl="1" algn="just"/>
            <a:r>
              <a:rPr lang="en-US" sz="2100" dirty="0">
                <a:solidFill>
                  <a:srgbClr val="000000"/>
                </a:solidFill>
              </a:rPr>
              <a:t>The </a:t>
            </a:r>
            <a:r>
              <a:rPr lang="en-US" sz="2100" dirty="0" smtClean="0">
                <a:solidFill>
                  <a:schemeClr val="tx1"/>
                </a:solidFill>
              </a:rPr>
              <a:t>SDC </a:t>
            </a:r>
            <a:r>
              <a:rPr lang="en-US" sz="2100" dirty="0">
                <a:solidFill>
                  <a:schemeClr val="tx1"/>
                </a:solidFill>
              </a:rPr>
              <a:t>is responsible for assuring that all shield design calculations are adequately peer reviewed</a:t>
            </a:r>
            <a:r>
              <a:rPr lang="en-US" sz="2100" dirty="0" smtClean="0">
                <a:solidFill>
                  <a:schemeClr val="tx1"/>
                </a:solidFill>
              </a:rPr>
              <a:t>. </a:t>
            </a:r>
            <a:r>
              <a:rPr lang="en-US" sz="2100" dirty="0">
                <a:solidFill>
                  <a:schemeClr val="tx1"/>
                </a:solidFill>
              </a:rPr>
              <a:t> </a:t>
            </a:r>
          </a:p>
          <a:p>
            <a:pPr lvl="1" algn="just"/>
            <a:endParaRPr lang="en-US" sz="900" dirty="0">
              <a:solidFill>
                <a:srgbClr val="000000"/>
              </a:solidFill>
            </a:endParaRPr>
          </a:p>
          <a:p>
            <a:pPr lvl="1" algn="just"/>
            <a:r>
              <a:rPr lang="en-US" sz="2100" dirty="0">
                <a:solidFill>
                  <a:srgbClr val="000000"/>
                </a:solidFill>
              </a:rPr>
              <a:t>The </a:t>
            </a:r>
            <a:r>
              <a:rPr lang="en-US" sz="2100" dirty="0" smtClean="0">
                <a:solidFill>
                  <a:srgbClr val="000000"/>
                </a:solidFill>
              </a:rPr>
              <a:t>SDC </a:t>
            </a:r>
            <a:r>
              <a:rPr lang="en-US" sz="2100" dirty="0">
                <a:solidFill>
                  <a:srgbClr val="000000"/>
                </a:solidFill>
              </a:rPr>
              <a:t>is expected to understand the different requirements for shielding by the different branches of the ESS.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4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64783738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Roles and Responsibilities </a:t>
            </a:r>
            <a:br>
              <a:rPr lang="en-US" dirty="0"/>
            </a:br>
            <a:r>
              <a:rPr lang="en-US" dirty="0"/>
              <a:t>(Part: methodology)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3400" dirty="0">
                <a:solidFill>
                  <a:srgbClr val="000000"/>
                </a:solidFill>
              </a:rPr>
              <a:t>Responsibilities:</a:t>
            </a:r>
          </a:p>
          <a:p>
            <a:endParaRPr lang="en-US" sz="1200" dirty="0">
              <a:solidFill>
                <a:srgbClr val="000000"/>
              </a:solidFill>
            </a:endParaRPr>
          </a:p>
          <a:p>
            <a:pPr lvl="1" algn="just"/>
            <a:r>
              <a:rPr lang="en-US" sz="2000" dirty="0" smtClean="0">
                <a:solidFill>
                  <a:srgbClr val="000000"/>
                </a:solidFill>
              </a:rPr>
              <a:t>ESS SMEs in </a:t>
            </a:r>
            <a:r>
              <a:rPr lang="en-US" sz="2000" dirty="0">
                <a:solidFill>
                  <a:srgbClr val="000000"/>
                </a:solidFill>
              </a:rPr>
              <a:t>coordination with </a:t>
            </a:r>
            <a:r>
              <a:rPr lang="en-US" sz="2000" dirty="0" smtClean="0">
                <a:solidFill>
                  <a:srgbClr val="000000"/>
                </a:solidFill>
              </a:rPr>
              <a:t>the SDC, define </a:t>
            </a:r>
            <a:r>
              <a:rPr lang="en-US" sz="2000" dirty="0">
                <a:solidFill>
                  <a:srgbClr val="000000"/>
                </a:solidFill>
              </a:rPr>
              <a:t>shielding standards and </a:t>
            </a:r>
            <a:r>
              <a:rPr lang="en-US" sz="2000" dirty="0" smtClean="0">
                <a:solidFill>
                  <a:srgbClr val="000000"/>
                </a:solidFill>
              </a:rPr>
              <a:t>recommend </a:t>
            </a:r>
            <a:r>
              <a:rPr lang="en-US" sz="2000" dirty="0">
                <a:solidFill>
                  <a:srgbClr val="000000"/>
                </a:solidFill>
              </a:rPr>
              <a:t>these standards to the </a:t>
            </a:r>
            <a:r>
              <a:rPr lang="en-US" sz="2000">
                <a:solidFill>
                  <a:srgbClr val="000000"/>
                </a:solidFill>
              </a:rPr>
              <a:t>SAG </a:t>
            </a:r>
            <a:r>
              <a:rPr lang="en-US" sz="2000" smtClean="0">
                <a:solidFill>
                  <a:srgbClr val="000000"/>
                </a:solidFill>
              </a:rPr>
              <a:t>for </a:t>
            </a:r>
            <a:r>
              <a:rPr lang="en-US" sz="2000" dirty="0" smtClean="0">
                <a:solidFill>
                  <a:srgbClr val="000000"/>
                </a:solidFill>
              </a:rPr>
              <a:t>endorsement and approval by ESS management.</a:t>
            </a:r>
            <a:endParaRPr lang="en-US" sz="2000" dirty="0">
              <a:solidFill>
                <a:srgbClr val="000000"/>
              </a:solidFill>
            </a:endParaRPr>
          </a:p>
          <a:p>
            <a:pPr lvl="1" algn="just"/>
            <a:endParaRPr lang="en-US" sz="2000" dirty="0">
              <a:solidFill>
                <a:srgbClr val="000000"/>
              </a:solidFill>
            </a:endParaRPr>
          </a:p>
          <a:p>
            <a:pPr lvl="1" algn="just"/>
            <a:r>
              <a:rPr lang="en-US" sz="2000" dirty="0" smtClean="0">
                <a:solidFill>
                  <a:srgbClr val="000000"/>
                </a:solidFill>
              </a:rPr>
              <a:t>ESS SMEs </a:t>
            </a:r>
            <a:r>
              <a:rPr lang="en-US" sz="2000" dirty="0">
                <a:solidFill>
                  <a:srgbClr val="000000"/>
                </a:solidFill>
              </a:rPr>
              <a:t>in coordination with </a:t>
            </a:r>
            <a:r>
              <a:rPr lang="en-US" sz="2000" dirty="0" smtClean="0">
                <a:solidFill>
                  <a:srgbClr val="000000"/>
                </a:solidFill>
              </a:rPr>
              <a:t>the SDC define </a:t>
            </a:r>
            <a:r>
              <a:rPr lang="en-US" sz="2000" dirty="0">
                <a:solidFill>
                  <a:srgbClr val="000000"/>
                </a:solidFill>
              </a:rPr>
              <a:t>the methodologies for shielding </a:t>
            </a:r>
            <a:r>
              <a:rPr lang="en-US" sz="2000" dirty="0" smtClean="0">
                <a:solidFill>
                  <a:srgbClr val="000000"/>
                </a:solidFill>
              </a:rPr>
              <a:t>design</a:t>
            </a:r>
            <a:r>
              <a:rPr lang="en-US" sz="2000" dirty="0">
                <a:solidFill>
                  <a:srgbClr val="000000"/>
                </a:solidFill>
              </a:rPr>
              <a:t> </a:t>
            </a:r>
            <a:r>
              <a:rPr lang="en-US" sz="2000" dirty="0" smtClean="0">
                <a:solidFill>
                  <a:srgbClr val="000000"/>
                </a:solidFill>
              </a:rPr>
              <a:t>and the SDC ensures </a:t>
            </a:r>
            <a:r>
              <a:rPr lang="en-US" sz="2000" dirty="0">
                <a:solidFill>
                  <a:srgbClr val="000000"/>
                </a:solidFill>
              </a:rPr>
              <a:t>their implementation by the ESS staff and in-kind partners.</a:t>
            </a:r>
          </a:p>
          <a:p>
            <a:pPr lvl="1" algn="just"/>
            <a:endParaRPr lang="en-US" sz="2000" dirty="0">
              <a:solidFill>
                <a:srgbClr val="000000"/>
              </a:solidFill>
            </a:endParaRPr>
          </a:p>
          <a:p>
            <a:pPr lvl="1" algn="just"/>
            <a:r>
              <a:rPr lang="en-US" sz="2000" dirty="0">
                <a:solidFill>
                  <a:srgbClr val="000000"/>
                </a:solidFill>
              </a:rPr>
              <a:t>The </a:t>
            </a:r>
            <a:r>
              <a:rPr lang="en-US" sz="2000" dirty="0" smtClean="0">
                <a:solidFill>
                  <a:srgbClr val="000000"/>
                </a:solidFill>
              </a:rPr>
              <a:t>SDC </a:t>
            </a:r>
            <a:r>
              <a:rPr lang="en-US" sz="2000" dirty="0">
                <a:solidFill>
                  <a:srgbClr val="000000"/>
                </a:solidFill>
              </a:rPr>
              <a:t>reviews shielding designs performed by ESS staff and in-kind </a:t>
            </a:r>
            <a:r>
              <a:rPr lang="en-US" sz="2000" dirty="0" smtClean="0">
                <a:solidFill>
                  <a:srgbClr val="000000"/>
                </a:solidFill>
              </a:rPr>
              <a:t>partners.</a:t>
            </a:r>
            <a:endParaRPr lang="en-US" sz="2000" dirty="0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5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6426659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Examples coordination: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solidFill>
                  <a:srgbClr val="000000"/>
                </a:solidFill>
              </a:rPr>
              <a:t>Bi-weekly shielding coordination meetings</a:t>
            </a:r>
          </a:p>
          <a:p>
            <a:endParaRPr lang="en-US" dirty="0">
              <a:solidFill>
                <a:srgbClr val="000000"/>
              </a:solidFill>
            </a:endParaRPr>
          </a:p>
          <a:p>
            <a:r>
              <a:rPr lang="en-US" dirty="0">
                <a:solidFill>
                  <a:srgbClr val="000000"/>
                </a:solidFill>
              </a:rPr>
              <a:t>“standard” materials composition</a:t>
            </a:r>
          </a:p>
          <a:p>
            <a:endParaRPr lang="en-US" dirty="0">
              <a:solidFill>
                <a:srgbClr val="000000"/>
              </a:solidFill>
            </a:endParaRPr>
          </a:p>
          <a:p>
            <a:r>
              <a:rPr lang="en-US" dirty="0">
                <a:solidFill>
                  <a:srgbClr val="000000"/>
                </a:solidFill>
              </a:rPr>
              <a:t>SSM requirements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6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16952909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Examples methodology: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2636912"/>
            <a:ext cx="4042792" cy="2332856"/>
          </a:xfrm>
        </p:spPr>
        <p:txBody>
          <a:bodyPr>
            <a:normAutofit fontScale="92500" lnSpcReduction="10000"/>
          </a:bodyPr>
          <a:lstStyle/>
          <a:p>
            <a:r>
              <a:rPr lang="en-US" dirty="0">
                <a:solidFill>
                  <a:srgbClr val="000000"/>
                </a:solidFill>
              </a:rPr>
              <a:t>Flux to dose conversion factors</a:t>
            </a:r>
          </a:p>
          <a:p>
            <a:endParaRPr lang="en-US" sz="1600" dirty="0">
              <a:solidFill>
                <a:srgbClr val="000000"/>
              </a:solidFill>
            </a:endParaRPr>
          </a:p>
          <a:p>
            <a:r>
              <a:rPr lang="en-US" dirty="0">
                <a:solidFill>
                  <a:srgbClr val="000000"/>
                </a:solidFill>
              </a:rPr>
              <a:t>Safety factors</a:t>
            </a:r>
          </a:p>
          <a:p>
            <a:endParaRPr lang="en-US" sz="1600" dirty="0">
              <a:solidFill>
                <a:srgbClr val="000000"/>
              </a:solidFill>
            </a:endParaRPr>
          </a:p>
          <a:p>
            <a:r>
              <a:rPr lang="en-US" dirty="0" smtClean="0">
                <a:solidFill>
                  <a:srgbClr val="000000"/>
                </a:solidFill>
              </a:rPr>
              <a:t>Codes benchmarking</a:t>
            </a:r>
            <a:endParaRPr lang="en-US" dirty="0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/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4355976" y="1844824"/>
            <a:ext cx="4594348" cy="74137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r>
              <a:rPr lang="en-US" sz="1800" dirty="0" smtClean="0">
                <a:solidFill>
                  <a:srgbClr val="000000"/>
                </a:solidFill>
              </a:rPr>
              <a:t>Neutron flux to dose conversion factors</a:t>
            </a:r>
          </a:p>
          <a:p>
            <a:r>
              <a:rPr lang="en-US" sz="1800" dirty="0" smtClean="0">
                <a:solidFill>
                  <a:srgbClr val="000000"/>
                </a:solidFill>
              </a:rPr>
              <a:t> (ICRP 116)</a:t>
            </a:r>
            <a:endParaRPr lang="en-US" sz="1800" dirty="0">
              <a:solidFill>
                <a:srgbClr val="000000"/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99992" y="2708920"/>
            <a:ext cx="4288825" cy="3085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299065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Cross organizational collaboration: </a:t>
            </a:r>
            <a:br>
              <a:rPr lang="en-US" dirty="0"/>
            </a:br>
            <a:r>
              <a:rPr lang="en-US" dirty="0"/>
              <a:t>Accelerator front end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8</a:t>
            </a:fld>
            <a:endParaRPr lang="sv-SE"/>
          </a:p>
        </p:txBody>
      </p:sp>
      <p:grpSp>
        <p:nvGrpSpPr>
          <p:cNvPr id="5" name="Group 4"/>
          <p:cNvGrpSpPr/>
          <p:nvPr/>
        </p:nvGrpSpPr>
        <p:grpSpPr>
          <a:xfrm>
            <a:off x="829317" y="1562394"/>
            <a:ext cx="7694824" cy="4818934"/>
            <a:chOff x="829317" y="917767"/>
            <a:chExt cx="7694824" cy="4818934"/>
          </a:xfrm>
        </p:grpSpPr>
        <p:grpSp>
          <p:nvGrpSpPr>
            <p:cNvPr id="6" name="Group 5"/>
            <p:cNvGrpSpPr/>
            <p:nvPr/>
          </p:nvGrpSpPr>
          <p:grpSpPr>
            <a:xfrm>
              <a:off x="6534056" y="917767"/>
              <a:ext cx="1990085" cy="2622870"/>
              <a:chOff x="611478" y="469658"/>
              <a:chExt cx="2232844" cy="2894204"/>
            </a:xfrm>
          </p:grpSpPr>
          <p:pic>
            <p:nvPicPr>
              <p:cNvPr id="17" name="Picture 16" descr="Screen Shot 2014-03-13 at 17.17.28.png"/>
              <p:cNvPicPr>
                <a:picLocks noChangeAspect="1"/>
              </p:cNvPicPr>
              <p:nvPr/>
            </p:nvPicPr>
            <p:blipFill>
              <a:blip r:embed="rId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898498" y="469658"/>
                <a:ext cx="1678131" cy="2664152"/>
              </a:xfrm>
              <a:prstGeom prst="rect">
                <a:avLst/>
              </a:prstGeom>
            </p:spPr>
          </p:pic>
          <p:sp>
            <p:nvSpPr>
              <p:cNvPr id="18" name="TextBox 17"/>
              <p:cNvSpPr txBox="1"/>
              <p:nvPr/>
            </p:nvSpPr>
            <p:spPr>
              <a:xfrm flipH="1">
                <a:off x="611478" y="3056085"/>
                <a:ext cx="2232844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 smtClean="0"/>
                  <a:t>MEBT chopper dump</a:t>
                </a:r>
                <a:endParaRPr lang="en-US" sz="1400" dirty="0"/>
              </a:p>
            </p:txBody>
          </p:sp>
        </p:grpSp>
        <p:grpSp>
          <p:nvGrpSpPr>
            <p:cNvPr id="7" name="Group 6"/>
            <p:cNvGrpSpPr/>
            <p:nvPr/>
          </p:nvGrpSpPr>
          <p:grpSpPr>
            <a:xfrm>
              <a:off x="1631049" y="1622598"/>
              <a:ext cx="3937939" cy="1470355"/>
              <a:chOff x="1129865" y="4951426"/>
              <a:chExt cx="3937939" cy="1470355"/>
            </a:xfrm>
          </p:grpSpPr>
          <p:pic>
            <p:nvPicPr>
              <p:cNvPr id="14" name="Image 5"/>
              <p:cNvPicPr>
                <a:picLocks noChangeAspect="1"/>
              </p:cNvPicPr>
              <p:nvPr/>
            </p:nvPicPr>
            <p:blipFill rotWithShape="1"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23030" r="24040"/>
              <a:stretch/>
            </p:blipFill>
            <p:spPr>
              <a:xfrm>
                <a:off x="1129865" y="4951426"/>
                <a:ext cx="1285749" cy="1285689"/>
              </a:xfrm>
              <a:prstGeom prst="rect">
                <a:avLst/>
              </a:prstGeom>
            </p:spPr>
          </p:pic>
          <p:pic>
            <p:nvPicPr>
              <p:cNvPr id="15" name="Image 7"/>
              <p:cNvPicPr>
                <a:picLocks noChangeAspect="1"/>
              </p:cNvPicPr>
              <p:nvPr/>
            </p:nvPicPr>
            <p:blipFill rotWithShape="1">
              <a:blip r:embed="rId4"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sharpenSoften amount="25000"/>
                        </a14:imgEffect>
                        <a14:imgEffect>
                          <a14:brightnessContrast contrast="2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2750" t="22089" b="17031"/>
              <a:stretch/>
            </p:blipFill>
            <p:spPr>
              <a:xfrm>
                <a:off x="2576629" y="5035657"/>
                <a:ext cx="2491175" cy="825416"/>
              </a:xfrm>
              <a:prstGeom prst="rect">
                <a:avLst/>
              </a:prstGeom>
            </p:spPr>
          </p:pic>
          <p:sp>
            <p:nvSpPr>
              <p:cNvPr id="16" name="TextBox 15"/>
              <p:cNvSpPr txBox="1"/>
              <p:nvPr/>
            </p:nvSpPr>
            <p:spPr>
              <a:xfrm>
                <a:off x="3134112" y="6052449"/>
                <a:ext cx="571378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dirty="0" smtClean="0"/>
                  <a:t>RFQ</a:t>
                </a:r>
                <a:endParaRPr lang="en-US" dirty="0"/>
              </a:p>
            </p:txBody>
          </p:sp>
        </p:grpSp>
        <p:grpSp>
          <p:nvGrpSpPr>
            <p:cNvPr id="8" name="Group 7"/>
            <p:cNvGrpSpPr/>
            <p:nvPr/>
          </p:nvGrpSpPr>
          <p:grpSpPr>
            <a:xfrm>
              <a:off x="829317" y="3454334"/>
              <a:ext cx="2128181" cy="2220722"/>
              <a:chOff x="3297113" y="572361"/>
              <a:chExt cx="2788240" cy="2791501"/>
            </a:xfrm>
          </p:grpSpPr>
          <p:pic>
            <p:nvPicPr>
              <p:cNvPr id="12" name="Picture 11" descr="Screen Shot 2014-03-13 at 17.22.07.png"/>
              <p:cNvPicPr>
                <a:picLocks noChangeAspect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3297113" y="572361"/>
                <a:ext cx="2788240" cy="2391115"/>
              </a:xfrm>
              <a:prstGeom prst="rect">
                <a:avLst/>
              </a:prstGeom>
            </p:spPr>
          </p:pic>
          <p:sp>
            <p:nvSpPr>
              <p:cNvPr id="13" name="TextBox 12"/>
              <p:cNvSpPr txBox="1"/>
              <p:nvPr/>
            </p:nvSpPr>
            <p:spPr>
              <a:xfrm flipH="1">
                <a:off x="3705490" y="3056085"/>
                <a:ext cx="2232844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 smtClean="0"/>
                  <a:t>MEBT chopper</a:t>
                </a:r>
                <a:endParaRPr lang="en-US" sz="1400" dirty="0"/>
              </a:p>
            </p:txBody>
          </p:sp>
        </p:grpSp>
        <p:grpSp>
          <p:nvGrpSpPr>
            <p:cNvPr id="9" name="Group 8"/>
            <p:cNvGrpSpPr/>
            <p:nvPr/>
          </p:nvGrpSpPr>
          <p:grpSpPr>
            <a:xfrm>
              <a:off x="4691501" y="3158543"/>
              <a:ext cx="1843235" cy="2578158"/>
              <a:chOff x="6627932" y="385318"/>
              <a:chExt cx="1899821" cy="2978544"/>
            </a:xfrm>
          </p:grpSpPr>
          <p:pic>
            <p:nvPicPr>
              <p:cNvPr id="10" name="Picture 9" descr="Screen Shot 2014-03-13 at 17.19.39.png"/>
              <p:cNvPicPr>
                <a:picLocks noChangeAspect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6895428" y="385318"/>
                <a:ext cx="1632325" cy="2578158"/>
              </a:xfrm>
              <a:prstGeom prst="rect">
                <a:avLst/>
              </a:prstGeom>
            </p:spPr>
          </p:pic>
          <p:sp>
            <p:nvSpPr>
              <p:cNvPr id="11" name="TextBox 10"/>
              <p:cNvSpPr txBox="1"/>
              <p:nvPr/>
            </p:nvSpPr>
            <p:spPr>
              <a:xfrm>
                <a:off x="6627932" y="3056085"/>
                <a:ext cx="1851789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dirty="0" smtClean="0"/>
                  <a:t>accelerating cavity DTL</a:t>
                </a:r>
                <a:endParaRPr lang="en-US" sz="1400" dirty="0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073001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MCNPX: RFQ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9</a:t>
            </a:fld>
            <a:endParaRPr lang="sv-SE"/>
          </a:p>
        </p:txBody>
      </p:sp>
      <p:grpSp>
        <p:nvGrpSpPr>
          <p:cNvPr id="5" name="Group 4"/>
          <p:cNvGrpSpPr/>
          <p:nvPr/>
        </p:nvGrpSpPr>
        <p:grpSpPr>
          <a:xfrm>
            <a:off x="611560" y="2241232"/>
            <a:ext cx="7903902" cy="3276000"/>
            <a:chOff x="457200" y="1586476"/>
            <a:chExt cx="7903902" cy="3276000"/>
          </a:xfrm>
        </p:grpSpPr>
        <p:grpSp>
          <p:nvGrpSpPr>
            <p:cNvPr id="6" name="Group 5"/>
            <p:cNvGrpSpPr/>
            <p:nvPr/>
          </p:nvGrpSpPr>
          <p:grpSpPr>
            <a:xfrm>
              <a:off x="5085102" y="1586476"/>
              <a:ext cx="3276000" cy="3276000"/>
              <a:chOff x="2052000" y="1044000"/>
              <a:chExt cx="3276000" cy="3276000"/>
            </a:xfrm>
          </p:grpSpPr>
          <p:pic>
            <p:nvPicPr>
              <p:cNvPr id="9" name="Picture 8" descr="Screen Shot 2014-02-25 at 14.14.38.png"/>
              <p:cNvPicPr>
                <a:picLocks noChangeAspect="1"/>
              </p:cNvPicPr>
              <p:nvPr/>
            </p:nvPicPr>
            <p:blipFill rotWithShape="1">
              <a:blip r:embed="rId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26846" t="4080" r="3927" b="3437"/>
              <a:stretch/>
            </p:blipFill>
            <p:spPr>
              <a:xfrm>
                <a:off x="2052000" y="1044000"/>
                <a:ext cx="3276000" cy="3276000"/>
              </a:xfrm>
              <a:prstGeom prst="rect">
                <a:avLst/>
              </a:prstGeom>
            </p:spPr>
          </p:pic>
          <p:sp>
            <p:nvSpPr>
              <p:cNvPr id="10" name="TextBox 9"/>
              <p:cNvSpPr txBox="1"/>
              <p:nvPr/>
            </p:nvSpPr>
            <p:spPr>
              <a:xfrm>
                <a:off x="4259384" y="1927795"/>
                <a:ext cx="429024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dirty="0" smtClean="0"/>
                  <a:t>Cu</a:t>
                </a:r>
                <a:endParaRPr lang="en-US" dirty="0"/>
              </a:p>
            </p:txBody>
          </p:sp>
          <p:sp>
            <p:nvSpPr>
              <p:cNvPr id="11" name="TextBox 10"/>
              <p:cNvSpPr txBox="1"/>
              <p:nvPr/>
            </p:nvSpPr>
            <p:spPr>
              <a:xfrm>
                <a:off x="3692769" y="1497947"/>
                <a:ext cx="631743" cy="27699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200" dirty="0" smtClean="0">
                    <a:solidFill>
                      <a:srgbClr val="000000"/>
                    </a:solidFill>
                  </a:rPr>
                  <a:t>H</a:t>
                </a:r>
                <a:r>
                  <a:rPr lang="en-US" sz="1200" baseline="-25000" dirty="0" smtClean="0">
                    <a:solidFill>
                      <a:srgbClr val="000000"/>
                    </a:solidFill>
                  </a:rPr>
                  <a:t>2</a:t>
                </a:r>
                <a:r>
                  <a:rPr lang="en-US" sz="1200" dirty="0" smtClean="0">
                    <a:solidFill>
                      <a:srgbClr val="000000"/>
                    </a:solidFill>
                  </a:rPr>
                  <a:t>O</a:t>
                </a:r>
                <a:endParaRPr lang="en-US" sz="1200" dirty="0">
                  <a:solidFill>
                    <a:srgbClr val="000000"/>
                  </a:solidFill>
                </a:endParaRPr>
              </a:p>
            </p:txBody>
          </p:sp>
        </p:grpSp>
        <p:sp>
          <p:nvSpPr>
            <p:cNvPr id="7" name="TextBox 6"/>
            <p:cNvSpPr txBox="1"/>
            <p:nvPr/>
          </p:nvSpPr>
          <p:spPr>
            <a:xfrm>
              <a:off x="482412" y="1765623"/>
              <a:ext cx="4224233" cy="92333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Pencil loss, 1 Watt in the Cu tips of the RFQ</a:t>
              </a:r>
            </a:p>
            <a:p>
              <a:r>
                <a:rPr lang="en-US" dirty="0" smtClean="0"/>
                <a:t>(simulated at different positions)</a:t>
              </a:r>
            </a:p>
            <a:p>
              <a:endParaRPr lang="en-US" dirty="0"/>
            </a:p>
          </p:txBody>
        </p:sp>
        <p:sp>
          <p:nvSpPr>
            <p:cNvPr id="8" name="TextBox 7"/>
            <p:cNvSpPr txBox="1"/>
            <p:nvPr/>
          </p:nvSpPr>
          <p:spPr>
            <a:xfrm>
              <a:off x="457200" y="3207242"/>
              <a:ext cx="4323425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/>
                <a:t>Maximum neutron dose in dummy cells, in the side room, with 40 cm concrete wall</a:t>
              </a:r>
            </a:p>
            <a:p>
              <a:r>
                <a:rPr lang="en-US" dirty="0" smtClean="0"/>
                <a:t>0.03 </a:t>
              </a:r>
              <a:r>
                <a:rPr lang="en-US" dirty="0" err="1" smtClean="0"/>
                <a:t>uSv</a:t>
              </a:r>
              <a:r>
                <a:rPr lang="en-US" dirty="0" smtClean="0"/>
                <a:t>/h  (1 Watt, 3.6 MeV protons)</a:t>
              </a:r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3114324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MCNPX: MEBT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10</a:t>
            </a:fld>
            <a:endParaRPr lang="sv-SE"/>
          </a:p>
        </p:txBody>
      </p:sp>
      <p:grpSp>
        <p:nvGrpSpPr>
          <p:cNvPr id="5" name="Group 4"/>
          <p:cNvGrpSpPr/>
          <p:nvPr/>
        </p:nvGrpSpPr>
        <p:grpSpPr>
          <a:xfrm>
            <a:off x="1403648" y="1700808"/>
            <a:ext cx="6599396" cy="4472529"/>
            <a:chOff x="799089" y="819673"/>
            <a:chExt cx="7754957" cy="5854069"/>
          </a:xfrm>
        </p:grpSpPr>
        <p:pic>
          <p:nvPicPr>
            <p:cNvPr id="6" name="Picture 5" descr="Screen Shot 2014-02-21 at 13.53.02.png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99089" y="819673"/>
              <a:ext cx="3682889" cy="2283162"/>
            </a:xfrm>
            <a:prstGeom prst="rect">
              <a:avLst/>
            </a:prstGeom>
          </p:spPr>
        </p:pic>
        <p:pic>
          <p:nvPicPr>
            <p:cNvPr id="7" name="Picture 6" descr="Screen Shot 2014-02-21 at 13.53.30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91096" y="819673"/>
              <a:ext cx="3500368" cy="2283162"/>
            </a:xfrm>
            <a:prstGeom prst="rect">
              <a:avLst/>
            </a:prstGeom>
          </p:spPr>
        </p:pic>
        <p:sp>
          <p:nvSpPr>
            <p:cNvPr id="8" name="TextBox 7"/>
            <p:cNvSpPr txBox="1"/>
            <p:nvPr/>
          </p:nvSpPr>
          <p:spPr>
            <a:xfrm>
              <a:off x="3274277" y="958034"/>
              <a:ext cx="113741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collimator</a:t>
              </a:r>
              <a:endParaRPr lang="en-US" dirty="0"/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1594144" y="1256256"/>
              <a:ext cx="156357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chopper dump</a:t>
              </a:r>
              <a:endParaRPr lang="en-US" dirty="0"/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4657775" y="2659117"/>
              <a:ext cx="228571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chopper dump (detail)</a:t>
              </a:r>
              <a:endParaRPr lang="en-US" dirty="0"/>
            </a:p>
          </p:txBody>
        </p:sp>
        <p:pic>
          <p:nvPicPr>
            <p:cNvPr id="11" name="Picture 10" descr="Screen Shot 2014-02-21 at 13.39.0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21133" y="3406717"/>
              <a:ext cx="3560845" cy="3001898"/>
            </a:xfrm>
            <a:prstGeom prst="rect">
              <a:avLst/>
            </a:prstGeom>
          </p:spPr>
        </p:pic>
        <p:sp>
          <p:nvSpPr>
            <p:cNvPr id="12" name="TextBox 11"/>
            <p:cNvSpPr txBox="1"/>
            <p:nvPr/>
          </p:nvSpPr>
          <p:spPr>
            <a:xfrm>
              <a:off x="1040532" y="6304410"/>
              <a:ext cx="2645037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protons on chopper dump</a:t>
              </a:r>
              <a:endParaRPr lang="en-US" dirty="0"/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7326923" y="958034"/>
              <a:ext cx="429024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Cu</a:t>
              </a:r>
              <a:endParaRPr lang="en-US" dirty="0"/>
            </a:p>
          </p:txBody>
        </p:sp>
        <p:sp>
          <p:nvSpPr>
            <p:cNvPr id="14" name="TextBox 13"/>
            <p:cNvSpPr txBox="1"/>
            <p:nvPr/>
          </p:nvSpPr>
          <p:spPr>
            <a:xfrm>
              <a:off x="6134604" y="1831160"/>
              <a:ext cx="173917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>
                  <a:solidFill>
                    <a:srgbClr val="FFFF00"/>
                  </a:solidFill>
                </a:rPr>
                <a:t>Graphite (2 mm)</a:t>
              </a:r>
              <a:endParaRPr lang="en-US" dirty="0">
                <a:solidFill>
                  <a:srgbClr val="FFFF00"/>
                </a:solidFill>
              </a:endParaRPr>
            </a:p>
          </p:txBody>
        </p:sp>
        <p:pic>
          <p:nvPicPr>
            <p:cNvPr id="15" name="Picture 14" descr="Screen Shot 2014-03-13 at 16.39.52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782345" y="3102835"/>
              <a:ext cx="3771701" cy="2586309"/>
            </a:xfrm>
            <a:prstGeom prst="rect">
              <a:avLst/>
            </a:prstGeom>
          </p:spPr>
        </p:pic>
        <p:sp>
          <p:nvSpPr>
            <p:cNvPr id="16" name="TextBox 15"/>
            <p:cNvSpPr txBox="1"/>
            <p:nvPr/>
          </p:nvSpPr>
          <p:spPr>
            <a:xfrm>
              <a:off x="5214872" y="5633591"/>
              <a:ext cx="2405688" cy="48341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 smtClean="0"/>
                <a:t>Collimator in MEBT</a:t>
              </a:r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88652848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Latest front end layout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11</a:t>
            </a:fld>
            <a:endParaRPr lang="sv-SE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63688" y="1748083"/>
            <a:ext cx="5951457" cy="43452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3284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Accelerator beam dump (layout)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l="18336" t="10162" r="42220" b="33492"/>
          <a:stretch/>
        </p:blipFill>
        <p:spPr>
          <a:xfrm>
            <a:off x="1043608" y="1556792"/>
            <a:ext cx="7056784" cy="5012709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12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6146592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Accelerator beam dump </a:t>
            </a:r>
            <a:r>
              <a:rPr lang="en-US" dirty="0" smtClean="0"/>
              <a:t>(results)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925144"/>
          </a:xfrm>
        </p:spPr>
        <p:txBody>
          <a:bodyPr>
            <a:normAutofit fontScale="55000" lnSpcReduction="20000"/>
          </a:bodyPr>
          <a:lstStyle/>
          <a:p>
            <a:r>
              <a:rPr lang="en-US" sz="3300" b="1" dirty="0" smtClean="0">
                <a:solidFill>
                  <a:schemeClr val="tx1"/>
                </a:solidFill>
              </a:rPr>
              <a:t>Criterion</a:t>
            </a:r>
            <a:r>
              <a:rPr lang="en-US" sz="3300" b="1" dirty="0">
                <a:solidFill>
                  <a:schemeClr val="tx1"/>
                </a:solidFill>
              </a:rPr>
              <a:t>:</a:t>
            </a:r>
          </a:p>
          <a:p>
            <a:pPr lvl="1"/>
            <a:r>
              <a:rPr lang="en-US" sz="2500" dirty="0" smtClean="0">
                <a:solidFill>
                  <a:schemeClr val="tx1"/>
                </a:solidFill>
              </a:rPr>
              <a:t>According </a:t>
            </a:r>
            <a:r>
              <a:rPr lang="en-US" sz="2500" dirty="0">
                <a:solidFill>
                  <a:schemeClr val="tx1"/>
                </a:solidFill>
              </a:rPr>
              <a:t>to Sullivan the prompt dose at 1m from a unshielded </a:t>
            </a:r>
            <a:r>
              <a:rPr lang="en-US" sz="2500" dirty="0" smtClean="0">
                <a:solidFill>
                  <a:schemeClr val="tx1"/>
                </a:solidFill>
              </a:rPr>
              <a:t>beam line </a:t>
            </a:r>
            <a:r>
              <a:rPr lang="en-US" sz="2500" dirty="0">
                <a:solidFill>
                  <a:schemeClr val="tx1"/>
                </a:solidFill>
              </a:rPr>
              <a:t>component that is exposed to </a:t>
            </a:r>
            <a:r>
              <a:rPr lang="en-US" sz="2500" dirty="0" smtClean="0">
                <a:solidFill>
                  <a:schemeClr val="tx1"/>
                </a:solidFill>
              </a:rPr>
              <a:t>1 W</a:t>
            </a:r>
            <a:r>
              <a:rPr lang="en-US" sz="2500" dirty="0">
                <a:solidFill>
                  <a:schemeClr val="tx1"/>
                </a:solidFill>
              </a:rPr>
              <a:t>/m loss at 2 </a:t>
            </a:r>
            <a:r>
              <a:rPr lang="en-US" sz="2500" dirty="0" err="1">
                <a:solidFill>
                  <a:schemeClr val="tx1"/>
                </a:solidFill>
              </a:rPr>
              <a:t>GeV</a:t>
            </a:r>
            <a:r>
              <a:rPr lang="en-US" sz="2500" dirty="0">
                <a:solidFill>
                  <a:schemeClr val="tx1"/>
                </a:solidFill>
              </a:rPr>
              <a:t> is about 400 </a:t>
            </a:r>
            <a:r>
              <a:rPr lang="en-US" sz="2500" dirty="0" err="1">
                <a:solidFill>
                  <a:schemeClr val="tx1"/>
                </a:solidFill>
              </a:rPr>
              <a:t>mSv</a:t>
            </a:r>
            <a:r>
              <a:rPr lang="en-US" sz="2500" dirty="0">
                <a:solidFill>
                  <a:schemeClr val="tx1"/>
                </a:solidFill>
              </a:rPr>
              <a:t>/h.</a:t>
            </a:r>
          </a:p>
          <a:p>
            <a:pPr lvl="1"/>
            <a:r>
              <a:rPr lang="en-US" sz="2500" dirty="0" err="1" smtClean="0">
                <a:solidFill>
                  <a:schemeClr val="tx1"/>
                </a:solidFill>
              </a:rPr>
              <a:t>Huddersfield</a:t>
            </a:r>
            <a:r>
              <a:rPr lang="en-US" sz="2500" dirty="0" smtClean="0">
                <a:solidFill>
                  <a:schemeClr val="tx1"/>
                </a:solidFill>
              </a:rPr>
              <a:t> </a:t>
            </a:r>
            <a:r>
              <a:rPr lang="en-US" sz="2500" dirty="0">
                <a:solidFill>
                  <a:schemeClr val="tx1"/>
                </a:solidFill>
              </a:rPr>
              <a:t>calculated about </a:t>
            </a:r>
            <a:r>
              <a:rPr lang="en-US" sz="2500" dirty="0" smtClean="0">
                <a:solidFill>
                  <a:schemeClr val="tx1"/>
                </a:solidFill>
              </a:rPr>
              <a:t>1 </a:t>
            </a:r>
            <a:r>
              <a:rPr lang="en-US" sz="2500" dirty="0" err="1" smtClean="0">
                <a:solidFill>
                  <a:schemeClr val="tx1"/>
                </a:solidFill>
              </a:rPr>
              <a:t>Sv</a:t>
            </a:r>
            <a:r>
              <a:rPr lang="en-US" sz="2500" dirty="0">
                <a:solidFill>
                  <a:schemeClr val="tx1"/>
                </a:solidFill>
              </a:rPr>
              <a:t>/h prompt radiation in the tunnel at 2 </a:t>
            </a:r>
            <a:r>
              <a:rPr lang="en-US" sz="2500" dirty="0" err="1">
                <a:solidFill>
                  <a:schemeClr val="tx1"/>
                </a:solidFill>
              </a:rPr>
              <a:t>GeV</a:t>
            </a:r>
            <a:endParaRPr lang="en-US" sz="2500" dirty="0">
              <a:solidFill>
                <a:schemeClr val="tx1"/>
              </a:solidFill>
            </a:endParaRPr>
          </a:p>
          <a:p>
            <a:pPr lvl="1"/>
            <a:r>
              <a:rPr lang="en-US" sz="2500" dirty="0" smtClean="0">
                <a:solidFill>
                  <a:schemeClr val="tx1"/>
                </a:solidFill>
              </a:rPr>
              <a:t>Goal: </a:t>
            </a:r>
            <a:r>
              <a:rPr lang="en-US" sz="2500" dirty="0">
                <a:solidFill>
                  <a:schemeClr val="tx1"/>
                </a:solidFill>
              </a:rPr>
              <a:t>prompt dose of 100 </a:t>
            </a:r>
            <a:r>
              <a:rPr lang="en-US" sz="2500" dirty="0" err="1">
                <a:solidFill>
                  <a:schemeClr val="tx1"/>
                </a:solidFill>
              </a:rPr>
              <a:t>mSv</a:t>
            </a:r>
            <a:r>
              <a:rPr lang="en-US" sz="2500" dirty="0">
                <a:solidFill>
                  <a:schemeClr val="tx1"/>
                </a:solidFill>
              </a:rPr>
              <a:t>/h at the outer surface of </a:t>
            </a:r>
            <a:r>
              <a:rPr lang="en-US" sz="2500" dirty="0" smtClean="0">
                <a:solidFill>
                  <a:schemeClr val="tx1"/>
                </a:solidFill>
              </a:rPr>
              <a:t>the concrete </a:t>
            </a:r>
            <a:r>
              <a:rPr lang="en-US" sz="2500" dirty="0">
                <a:solidFill>
                  <a:schemeClr val="tx1"/>
                </a:solidFill>
              </a:rPr>
              <a:t>floor above the beam </a:t>
            </a:r>
            <a:r>
              <a:rPr lang="en-US" sz="2500" dirty="0" smtClean="0">
                <a:solidFill>
                  <a:schemeClr val="tx1"/>
                </a:solidFill>
              </a:rPr>
              <a:t>dump</a:t>
            </a:r>
          </a:p>
          <a:p>
            <a:pPr lvl="1"/>
            <a:r>
              <a:rPr lang="en-US" sz="2500" dirty="0" smtClean="0">
                <a:solidFill>
                  <a:schemeClr val="tx1"/>
                </a:solidFill>
              </a:rPr>
              <a:t>Assuming </a:t>
            </a:r>
            <a:r>
              <a:rPr lang="en-US" sz="2500" dirty="0">
                <a:solidFill>
                  <a:schemeClr val="tx1"/>
                </a:solidFill>
              </a:rPr>
              <a:t>12.5 KW @ 2 </a:t>
            </a:r>
            <a:r>
              <a:rPr lang="en-US" sz="2500" dirty="0" err="1" smtClean="0">
                <a:solidFill>
                  <a:schemeClr val="tx1"/>
                </a:solidFill>
              </a:rPr>
              <a:t>GeV</a:t>
            </a:r>
            <a:endParaRPr lang="en-US" sz="2500" dirty="0">
              <a:solidFill>
                <a:schemeClr val="tx1"/>
              </a:solidFill>
            </a:endParaRPr>
          </a:p>
          <a:p>
            <a:pPr marL="457200" lvl="1" indent="0">
              <a:buNone/>
            </a:pPr>
            <a:endParaRPr lang="en-US" sz="1500" dirty="0">
              <a:solidFill>
                <a:schemeClr val="tx1"/>
              </a:solidFill>
            </a:endParaRPr>
          </a:p>
          <a:p>
            <a:r>
              <a:rPr lang="en-US" sz="3300" b="1" dirty="0" smtClean="0">
                <a:solidFill>
                  <a:srgbClr val="000000"/>
                </a:solidFill>
              </a:rPr>
              <a:t>beam </a:t>
            </a:r>
            <a:r>
              <a:rPr lang="en-US" sz="3300" b="1" dirty="0">
                <a:solidFill>
                  <a:srgbClr val="000000"/>
                </a:solidFill>
              </a:rPr>
              <a:t>dump thickness</a:t>
            </a:r>
          </a:p>
          <a:p>
            <a:pPr lvl="1"/>
            <a:r>
              <a:rPr lang="en-US" sz="2500" b="1" dirty="0" smtClean="0">
                <a:solidFill>
                  <a:schemeClr val="tx1"/>
                </a:solidFill>
              </a:rPr>
              <a:t>Case 1 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3 m between </a:t>
            </a:r>
            <a:r>
              <a:rPr lang="en-US" sz="2500" dirty="0">
                <a:solidFill>
                  <a:schemeClr val="tx1"/>
                </a:solidFill>
              </a:rPr>
              <a:t>the beam </a:t>
            </a:r>
            <a:r>
              <a:rPr lang="en-US" sz="2500" dirty="0" smtClean="0">
                <a:solidFill>
                  <a:schemeClr val="tx1"/>
                </a:solidFill>
              </a:rPr>
              <a:t>centerline </a:t>
            </a:r>
            <a:r>
              <a:rPr lang="en-US" sz="2500" dirty="0">
                <a:solidFill>
                  <a:schemeClr val="tx1"/>
                </a:solidFill>
              </a:rPr>
              <a:t>and the floor </a:t>
            </a:r>
            <a:r>
              <a:rPr lang="en-US" sz="2500" dirty="0" smtClean="0">
                <a:solidFill>
                  <a:schemeClr val="tx1"/>
                </a:solidFill>
              </a:rPr>
              <a:t>level of </a:t>
            </a:r>
            <a:r>
              <a:rPr lang="en-US" sz="2500" dirty="0">
                <a:solidFill>
                  <a:schemeClr val="tx1"/>
                </a:solidFill>
              </a:rPr>
              <a:t>the tunnel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Core</a:t>
            </a:r>
            <a:r>
              <a:rPr lang="en-US" sz="2500" dirty="0">
                <a:solidFill>
                  <a:schemeClr val="tx1"/>
                </a:solidFill>
              </a:rPr>
              <a:t>: Cu, radius </a:t>
            </a:r>
            <a:r>
              <a:rPr lang="en-US" sz="2500" dirty="0" smtClean="0">
                <a:solidFill>
                  <a:schemeClr val="tx1"/>
                </a:solidFill>
              </a:rPr>
              <a:t>15 cm</a:t>
            </a:r>
            <a:endParaRPr lang="en-US" sz="2500" dirty="0">
              <a:solidFill>
                <a:schemeClr val="tx1"/>
              </a:solidFill>
            </a:endParaRP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Steel</a:t>
            </a:r>
            <a:r>
              <a:rPr lang="en-US" sz="2500" dirty="0">
                <a:solidFill>
                  <a:schemeClr val="tx1"/>
                </a:solidFill>
              </a:rPr>
              <a:t>: </a:t>
            </a:r>
            <a:r>
              <a:rPr lang="en-US" sz="2500" dirty="0" smtClean="0">
                <a:solidFill>
                  <a:schemeClr val="tx1"/>
                </a:solidFill>
              </a:rPr>
              <a:t>135 cm </a:t>
            </a:r>
            <a:r>
              <a:rPr lang="en-US" sz="2500" dirty="0">
                <a:solidFill>
                  <a:schemeClr val="tx1"/>
                </a:solidFill>
              </a:rPr>
              <a:t>of cast iron (~2.6 a% C)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Gap</a:t>
            </a:r>
            <a:r>
              <a:rPr lang="en-US" sz="2500" dirty="0">
                <a:solidFill>
                  <a:schemeClr val="tx1"/>
                </a:solidFill>
              </a:rPr>
              <a:t>: </a:t>
            </a:r>
            <a:r>
              <a:rPr lang="en-US" sz="2500" dirty="0" smtClean="0">
                <a:solidFill>
                  <a:schemeClr val="tx1"/>
                </a:solidFill>
              </a:rPr>
              <a:t>80 cm </a:t>
            </a:r>
            <a:r>
              <a:rPr lang="en-US" sz="2500" dirty="0">
                <a:solidFill>
                  <a:schemeClr val="tx1"/>
                </a:solidFill>
              </a:rPr>
              <a:t>from the cast iron to the bottom of the concrete ceiling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Tunnel </a:t>
            </a:r>
            <a:r>
              <a:rPr lang="en-US" sz="2500" dirty="0">
                <a:solidFill>
                  <a:schemeClr val="tx1"/>
                </a:solidFill>
              </a:rPr>
              <a:t>floor thickness: </a:t>
            </a:r>
            <a:r>
              <a:rPr lang="en-US" sz="2500" dirty="0" smtClean="0">
                <a:solidFill>
                  <a:schemeClr val="tx1"/>
                </a:solidFill>
              </a:rPr>
              <a:t>70 cm </a:t>
            </a:r>
            <a:r>
              <a:rPr lang="en-US" sz="2500" dirty="0">
                <a:solidFill>
                  <a:schemeClr val="tx1"/>
                </a:solidFill>
              </a:rPr>
              <a:t>Ordinary </a:t>
            </a:r>
            <a:r>
              <a:rPr lang="en-US" sz="2500" dirty="0" smtClean="0">
                <a:solidFill>
                  <a:schemeClr val="tx1"/>
                </a:solidFill>
              </a:rPr>
              <a:t>“LANL” concrete 2.34 g</a:t>
            </a:r>
            <a:r>
              <a:rPr lang="en-US" sz="2500" dirty="0">
                <a:solidFill>
                  <a:schemeClr val="tx1"/>
                </a:solidFill>
              </a:rPr>
              <a:t>/cm3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Prompt </a:t>
            </a:r>
            <a:r>
              <a:rPr lang="en-US" sz="2500" dirty="0">
                <a:solidFill>
                  <a:schemeClr val="tx1"/>
                </a:solidFill>
              </a:rPr>
              <a:t>neutron dose rate at the floor level of the tunnel: 75 </a:t>
            </a:r>
            <a:r>
              <a:rPr lang="en-US" sz="2500" dirty="0" err="1">
                <a:solidFill>
                  <a:schemeClr val="tx1"/>
                </a:solidFill>
              </a:rPr>
              <a:t>mSv</a:t>
            </a:r>
            <a:r>
              <a:rPr lang="en-US" sz="2500" dirty="0">
                <a:solidFill>
                  <a:schemeClr val="tx1"/>
                </a:solidFill>
              </a:rPr>
              <a:t>/h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Prompt </a:t>
            </a:r>
            <a:r>
              <a:rPr lang="en-US" sz="2500" dirty="0">
                <a:solidFill>
                  <a:schemeClr val="tx1"/>
                </a:solidFill>
              </a:rPr>
              <a:t>gamma dose rate at the floor level of the tunnel: 3.5 </a:t>
            </a:r>
            <a:r>
              <a:rPr lang="en-US" sz="2500" dirty="0" err="1">
                <a:solidFill>
                  <a:schemeClr val="tx1"/>
                </a:solidFill>
              </a:rPr>
              <a:t>mSv</a:t>
            </a:r>
            <a:r>
              <a:rPr lang="en-US" sz="2500" dirty="0">
                <a:solidFill>
                  <a:schemeClr val="tx1"/>
                </a:solidFill>
              </a:rPr>
              <a:t>/h</a:t>
            </a:r>
          </a:p>
          <a:p>
            <a:pPr lvl="1"/>
            <a:r>
              <a:rPr lang="en-US" sz="2500" b="1" dirty="0" smtClean="0">
                <a:solidFill>
                  <a:schemeClr val="tx1"/>
                </a:solidFill>
              </a:rPr>
              <a:t>Case 2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2.2m </a:t>
            </a:r>
            <a:r>
              <a:rPr lang="en-US" sz="2500" dirty="0">
                <a:solidFill>
                  <a:schemeClr val="tx1"/>
                </a:solidFill>
              </a:rPr>
              <a:t>are between the beam </a:t>
            </a:r>
            <a:r>
              <a:rPr lang="en-US" sz="2500" dirty="0" smtClean="0">
                <a:solidFill>
                  <a:schemeClr val="tx1"/>
                </a:solidFill>
              </a:rPr>
              <a:t>centerline </a:t>
            </a:r>
            <a:r>
              <a:rPr lang="en-US" sz="2500" dirty="0">
                <a:solidFill>
                  <a:schemeClr val="tx1"/>
                </a:solidFill>
              </a:rPr>
              <a:t>and the floor </a:t>
            </a:r>
            <a:r>
              <a:rPr lang="en-US" sz="2500" dirty="0" smtClean="0">
                <a:solidFill>
                  <a:schemeClr val="tx1"/>
                </a:solidFill>
              </a:rPr>
              <a:t>level of </a:t>
            </a:r>
            <a:r>
              <a:rPr lang="en-US" sz="2500" dirty="0">
                <a:solidFill>
                  <a:schemeClr val="tx1"/>
                </a:solidFill>
              </a:rPr>
              <a:t>the tunnel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Some </a:t>
            </a:r>
            <a:r>
              <a:rPr lang="en-US" sz="2500" dirty="0">
                <a:solidFill>
                  <a:schemeClr val="tx1"/>
                </a:solidFill>
              </a:rPr>
              <a:t>combination as above, but without the gap.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Prompt </a:t>
            </a:r>
            <a:r>
              <a:rPr lang="en-US" sz="2500" dirty="0">
                <a:solidFill>
                  <a:schemeClr val="tx1"/>
                </a:solidFill>
              </a:rPr>
              <a:t>neutron dose rate at the floor level of the tunnel: </a:t>
            </a:r>
            <a:r>
              <a:rPr lang="en-US" sz="2500" dirty="0" smtClean="0">
                <a:solidFill>
                  <a:schemeClr val="tx1"/>
                </a:solidFill>
              </a:rPr>
              <a:t>140 </a:t>
            </a:r>
            <a:r>
              <a:rPr lang="en-US" sz="2500" dirty="0" err="1" smtClean="0">
                <a:solidFill>
                  <a:schemeClr val="tx1"/>
                </a:solidFill>
              </a:rPr>
              <a:t>mSv</a:t>
            </a:r>
            <a:r>
              <a:rPr lang="en-US" sz="2500" dirty="0">
                <a:solidFill>
                  <a:schemeClr val="tx1"/>
                </a:solidFill>
              </a:rPr>
              <a:t>/h</a:t>
            </a:r>
          </a:p>
          <a:p>
            <a:pPr lvl="2"/>
            <a:r>
              <a:rPr lang="en-US" sz="2500" dirty="0" smtClean="0">
                <a:solidFill>
                  <a:schemeClr val="tx1"/>
                </a:solidFill>
              </a:rPr>
              <a:t>Prompt </a:t>
            </a:r>
            <a:r>
              <a:rPr lang="en-US" sz="2500" dirty="0">
                <a:solidFill>
                  <a:schemeClr val="tx1"/>
                </a:solidFill>
              </a:rPr>
              <a:t>gamma dose rate at the floor level of the tunnel: 4 </a:t>
            </a:r>
            <a:r>
              <a:rPr lang="en-US" sz="2500" dirty="0" err="1">
                <a:solidFill>
                  <a:schemeClr val="tx1"/>
                </a:solidFill>
              </a:rPr>
              <a:t>mSv</a:t>
            </a:r>
            <a:r>
              <a:rPr lang="en-US" sz="2500" dirty="0">
                <a:solidFill>
                  <a:schemeClr val="tx1"/>
                </a:solidFill>
              </a:rPr>
              <a:t>/</a:t>
            </a:r>
            <a:r>
              <a:rPr lang="en-US" sz="2500" dirty="0" smtClean="0">
                <a:solidFill>
                  <a:schemeClr val="tx1"/>
                </a:solidFill>
              </a:rPr>
              <a:t>h</a:t>
            </a:r>
          </a:p>
          <a:p>
            <a:pPr lvl="2"/>
            <a:endParaRPr lang="en-US" sz="1700" dirty="0">
              <a:solidFill>
                <a:schemeClr val="tx1"/>
              </a:solidFill>
            </a:endParaRPr>
          </a:p>
          <a:p>
            <a:r>
              <a:rPr lang="en-US" sz="3300" b="1" dirty="0" smtClean="0">
                <a:solidFill>
                  <a:schemeClr val="tx1"/>
                </a:solidFill>
              </a:rPr>
              <a:t>Main </a:t>
            </a:r>
            <a:r>
              <a:rPr lang="en-US" sz="3300" b="1" dirty="0">
                <a:solidFill>
                  <a:schemeClr val="tx1"/>
                </a:solidFill>
              </a:rPr>
              <a:t>question: </a:t>
            </a:r>
            <a:r>
              <a:rPr lang="en-US" sz="3300" b="1" dirty="0" smtClean="0">
                <a:solidFill>
                  <a:schemeClr val="tx1"/>
                </a:solidFill>
              </a:rPr>
              <a:t>cooling of the </a:t>
            </a:r>
            <a:r>
              <a:rPr lang="en-US" sz="3300" b="1" smtClean="0">
                <a:solidFill>
                  <a:schemeClr val="tx1"/>
                </a:solidFill>
              </a:rPr>
              <a:t>Cu core (</a:t>
            </a:r>
            <a:r>
              <a:rPr lang="en-US" sz="3300" b="1" dirty="0" smtClean="0">
                <a:solidFill>
                  <a:schemeClr val="tx1"/>
                </a:solidFill>
              </a:rPr>
              <a:t>Bilbao </a:t>
            </a:r>
            <a:r>
              <a:rPr lang="en-US" sz="3300" b="1" dirty="0">
                <a:solidFill>
                  <a:schemeClr val="tx1"/>
                </a:solidFill>
              </a:rPr>
              <a:t>as in-</a:t>
            </a:r>
            <a:r>
              <a:rPr lang="en-US" sz="3300" b="1" dirty="0" smtClean="0">
                <a:solidFill>
                  <a:schemeClr val="tx1"/>
                </a:solidFill>
              </a:rPr>
              <a:t>kind).</a:t>
            </a:r>
            <a:endParaRPr lang="en-US" sz="3300" b="1" dirty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13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36670970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Summary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>
              <a:solidFill>
                <a:srgbClr val="000000"/>
              </a:solidFill>
            </a:endParaRPr>
          </a:p>
          <a:p>
            <a:r>
              <a:rPr lang="en-US" dirty="0" smtClean="0">
                <a:solidFill>
                  <a:srgbClr val="000000"/>
                </a:solidFill>
              </a:rPr>
              <a:t>Shielding </a:t>
            </a:r>
            <a:r>
              <a:rPr lang="en-US" dirty="0">
                <a:solidFill>
                  <a:srgbClr val="000000"/>
                </a:solidFill>
              </a:rPr>
              <a:t>coordinator has been appointed</a:t>
            </a:r>
          </a:p>
          <a:p>
            <a:endParaRPr lang="en-US" dirty="0">
              <a:solidFill>
                <a:srgbClr val="000000"/>
              </a:solidFill>
            </a:endParaRPr>
          </a:p>
          <a:p>
            <a:r>
              <a:rPr lang="en-US" dirty="0">
                <a:solidFill>
                  <a:srgbClr val="000000"/>
                </a:solidFill>
              </a:rPr>
              <a:t>Roles and responsibilities </a:t>
            </a:r>
            <a:r>
              <a:rPr lang="en-US" dirty="0" smtClean="0">
                <a:solidFill>
                  <a:srgbClr val="000000"/>
                </a:solidFill>
              </a:rPr>
              <a:t>have </a:t>
            </a:r>
            <a:r>
              <a:rPr lang="en-US" dirty="0">
                <a:solidFill>
                  <a:srgbClr val="000000"/>
                </a:solidFill>
              </a:rPr>
              <a:t>been defined</a:t>
            </a:r>
          </a:p>
          <a:p>
            <a:endParaRPr lang="en-US" dirty="0">
              <a:solidFill>
                <a:srgbClr val="000000"/>
              </a:solidFill>
            </a:endParaRPr>
          </a:p>
          <a:p>
            <a:r>
              <a:rPr lang="en-US" dirty="0">
                <a:solidFill>
                  <a:srgbClr val="000000"/>
                </a:solidFill>
              </a:rPr>
              <a:t>Implementation is in progress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14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8739500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ESS Core Powerpoint 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 Core Powerpoint template.potx</Template>
  <TotalTime>298</TotalTime>
  <Words>636</Words>
  <Application>Microsoft Macintosh PowerPoint</Application>
  <PresentationFormat>On-screen Show (4:3)</PresentationFormat>
  <Paragraphs>124</Paragraphs>
  <Slides>14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5" baseType="lpstr">
      <vt:lpstr>ESS Core Powerpoint template</vt:lpstr>
      <vt:lpstr>Shielding Analysis Process</vt:lpstr>
      <vt:lpstr>Background</vt:lpstr>
      <vt:lpstr>Shielding design coordinator</vt:lpstr>
      <vt:lpstr>Roles and Responsibilities  (Part: communication) </vt:lpstr>
      <vt:lpstr>Roles and Responsibilities  (Part: methodology) </vt:lpstr>
      <vt:lpstr>Examples coordination:</vt:lpstr>
      <vt:lpstr>Examples methodology:</vt:lpstr>
      <vt:lpstr>Cross organizational collaboration:  Accelerator front end</vt:lpstr>
      <vt:lpstr>MCNPX: RFQ</vt:lpstr>
      <vt:lpstr>MCNPX: MEBT</vt:lpstr>
      <vt:lpstr>Latest front end layout</vt:lpstr>
      <vt:lpstr>Accelerator beam dump (layout)</vt:lpstr>
      <vt:lpstr>Accelerator beam dump (results)</vt:lpstr>
      <vt:lpstr>Summary</vt:lpstr>
    </vt:vector>
  </TitlesOfParts>
  <Company>ESS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Heléne Björkman</dc:creator>
  <cp:lastModifiedBy>Günter Muhrer</cp:lastModifiedBy>
  <cp:revision>32</cp:revision>
  <dcterms:created xsi:type="dcterms:W3CDTF">2013-10-29T16:05:10Z</dcterms:created>
  <dcterms:modified xsi:type="dcterms:W3CDTF">2014-04-02T07:43:38Z</dcterms:modified>
</cp:coreProperties>
</file>