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9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34" autoAdjust="0"/>
    <p:restoredTop sz="94695" autoAdjust="0"/>
  </p:normalViewPr>
  <p:slideViewPr>
    <p:cSldViewPr>
      <p:cViewPr varScale="1">
        <p:scale>
          <a:sx n="84" d="100"/>
          <a:sy n="84" d="100"/>
        </p:scale>
        <p:origin x="-2096" y="-11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3064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presProps" Target="presProps.xml"/><Relationship Id="rId12" Type="http://schemas.openxmlformats.org/officeDocument/2006/relationships/viewProps" Target="viewProps.xml"/><Relationship Id="rId13" Type="http://schemas.openxmlformats.org/officeDocument/2006/relationships/theme" Target="theme/theme1.xml"/><Relationship Id="rId1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notesMaster" Target="notesMasters/notesMaster1.xml"/><Relationship Id="rId10" Type="http://schemas.openxmlformats.org/officeDocument/2006/relationships/printerSettings" Target="printerSettings/printerSettings1.bin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2014-03-19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2014-03-19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2014-03-19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2014-03-19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2014-03-19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2014-03-19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hyperlink" Target="http://www.europeanspallationsource.se" TargetMode="Externa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/>
            <a:r>
              <a:rPr lang="en-GB" sz="4000" noProof="0" smtClean="0"/>
              <a:t>In-Kind Strategy</a:t>
            </a:r>
            <a:br>
              <a:rPr lang="en-GB" sz="4000" noProof="0" smtClean="0"/>
            </a:br>
            <a:r>
              <a:rPr lang="en-GB" sz="4000" noProof="0" smtClean="0"/>
              <a:t>Integrated Control Systems </a:t>
            </a:r>
            <a:endParaRPr lang="en-GB" sz="4000" noProof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r>
              <a:rPr lang="en-GB" sz="2000" noProof="0" smtClean="0">
                <a:solidFill>
                  <a:schemeClr val="bg1"/>
                </a:solidFill>
              </a:rPr>
              <a:t>Garry Trahern</a:t>
            </a:r>
          </a:p>
          <a:p>
            <a:r>
              <a:rPr lang="en-GB" sz="2000" noProof="0" smtClean="0">
                <a:solidFill>
                  <a:schemeClr val="bg1"/>
                </a:solidFill>
              </a:rPr>
              <a:t>Head of ICS Division</a:t>
            </a:r>
            <a:endParaRPr lang="en-GB" sz="2000" noProof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60324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  <a:hlinkClick r:id="rId2"/>
              </a:rPr>
              <a:t>www.europeanspallationsource.se</a:t>
            </a:r>
            <a:endParaRPr lang="en-GB" sz="1600" dirty="0" smtClean="0">
              <a:solidFill>
                <a:srgbClr val="FFFFFF"/>
              </a:solidFill>
            </a:endParaRPr>
          </a:p>
          <a:p>
            <a:pPr algn="ctr"/>
            <a:r>
              <a:rPr lang="en-GB" sz="1400" dirty="0" smtClean="0">
                <a:solidFill>
                  <a:srgbClr val="FFFFFF"/>
                </a:solidFill>
              </a:rPr>
              <a:t>TAC 9, 3</a:t>
            </a:r>
            <a:r>
              <a:rPr lang="en-GB" sz="1400" baseline="30000" dirty="0" smtClean="0">
                <a:solidFill>
                  <a:srgbClr val="FFFFFF"/>
                </a:solidFill>
              </a:rPr>
              <a:t>rd</a:t>
            </a:r>
            <a:r>
              <a:rPr lang="en-GB" sz="1400" dirty="0" smtClean="0">
                <a:solidFill>
                  <a:srgbClr val="FFFFFF"/>
                </a:solidFill>
              </a:rPr>
              <a:t> April, 2014</a:t>
            </a:r>
            <a:r>
              <a:rPr lang="en-GB" sz="1400" dirty="0">
                <a:solidFill>
                  <a:srgbClr val="FFFFFF"/>
                </a:solidFill>
              </a:rPr>
              <a:t>, </a:t>
            </a:r>
            <a:r>
              <a:rPr lang="en-GB" sz="1400" dirty="0" smtClean="0">
                <a:solidFill>
                  <a:srgbClr val="FFFFFF"/>
                </a:solidFill>
              </a:rPr>
              <a:t>ESS, Lund</a:t>
            </a:r>
            <a:endParaRPr lang="en-GB" sz="1400" dirty="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smtClean="0"/>
              <a:t>Overview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noProof="0" smtClean="0"/>
              <a:t>ICS IKC Strategy</a:t>
            </a:r>
          </a:p>
          <a:p>
            <a:r>
              <a:rPr lang="en-GB" noProof="0" smtClean="0"/>
              <a:t>IKC potential for Construction phase</a:t>
            </a:r>
          </a:p>
          <a:p>
            <a:r>
              <a:rPr lang="en-GB" noProof="0" smtClean="0"/>
              <a:t>Expected IKC for 2014, 2015</a:t>
            </a:r>
          </a:p>
          <a:p>
            <a:r>
              <a:rPr lang="en-GB" noProof="0" smtClean="0"/>
              <a:t>Constraints on IKC for Controls</a:t>
            </a:r>
            <a:endParaRPr lang="en-GB" noProof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4890285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smtClean="0"/>
              <a:t>ICS IKC Strategy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GB" noProof="0" smtClean="0"/>
              <a:t>ICS is a </a:t>
            </a:r>
            <a:r>
              <a:rPr lang="en-GB" b="1" noProof="0" smtClean="0"/>
              <a:t>matrix</a:t>
            </a:r>
            <a:r>
              <a:rPr lang="en-GB" noProof="0" smtClean="0"/>
              <a:t> organisation</a:t>
            </a:r>
          </a:p>
          <a:p>
            <a:pPr lvl="1"/>
            <a:r>
              <a:rPr lang="en-GB" noProof="0" smtClean="0"/>
              <a:t>Horizontal: 	Core components (Hardware and Software) </a:t>
            </a:r>
            <a:br>
              <a:rPr lang="en-GB" noProof="0" smtClean="0"/>
            </a:br>
            <a:r>
              <a:rPr lang="en-GB" noProof="0" smtClean="0"/>
              <a:t>			Control System Infrastructure</a:t>
            </a:r>
          </a:p>
          <a:p>
            <a:pPr lvl="1"/>
            <a:r>
              <a:rPr lang="en-GB" noProof="0" smtClean="0"/>
              <a:t>Vertical:		Integration Support (Integration of devices, 			databases, services and applications)</a:t>
            </a:r>
          </a:p>
          <a:p>
            <a:r>
              <a:rPr lang="en-GB" noProof="0" smtClean="0"/>
              <a:t>ICS IKC </a:t>
            </a:r>
            <a:r>
              <a:rPr lang="en-GB" b="1" noProof="0" smtClean="0"/>
              <a:t>can </a:t>
            </a:r>
            <a:r>
              <a:rPr lang="en-GB" noProof="0" smtClean="0"/>
              <a:t>only be</a:t>
            </a:r>
          </a:p>
          <a:p>
            <a:pPr lvl="1"/>
            <a:r>
              <a:rPr lang="en-GB" noProof="0" smtClean="0"/>
              <a:t>Horizontal:	Development of a component or system</a:t>
            </a:r>
          </a:p>
          <a:p>
            <a:pPr lvl="1"/>
            <a:r>
              <a:rPr lang="en-GB" noProof="0" smtClean="0"/>
              <a:t>Vertical:		Integration of a device or system</a:t>
            </a:r>
          </a:p>
          <a:p>
            <a:r>
              <a:rPr lang="en-GB" b="1" noProof="0" smtClean="0"/>
              <a:t>NOT</a:t>
            </a:r>
            <a:r>
              <a:rPr lang="en-GB" noProof="0" smtClean="0"/>
              <a:t> ICS IKC</a:t>
            </a:r>
          </a:p>
          <a:p>
            <a:pPr lvl="1"/>
            <a:r>
              <a:rPr lang="en-GB" noProof="0" smtClean="0"/>
              <a:t>Requirements</a:t>
            </a:r>
          </a:p>
          <a:p>
            <a:pPr lvl="1"/>
            <a:r>
              <a:rPr lang="en-GB" noProof="0" smtClean="0"/>
              <a:t>Design</a:t>
            </a:r>
          </a:p>
          <a:p>
            <a:pPr lvl="1"/>
            <a:r>
              <a:rPr lang="en-GB" noProof="0" smtClean="0"/>
              <a:t>Acceptance</a:t>
            </a:r>
          </a:p>
          <a:p>
            <a:pPr lvl="1"/>
            <a:r>
              <a:rPr lang="en-GB" noProof="0" smtClean="0"/>
              <a:t>Support</a:t>
            </a:r>
            <a:endParaRPr lang="en-GB" noProof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02481565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smtClean="0"/>
              <a:t>IKC potential for Construction phase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 noProof="0" smtClean="0"/>
              <a:t>Where to find possible ICS IKC:	</a:t>
            </a:r>
          </a:p>
          <a:p>
            <a:pPr lvl="1"/>
            <a:r>
              <a:rPr lang="en-GB" noProof="0" smtClean="0"/>
              <a:t>Most of effort over asymptotic staff level of 40 persons</a:t>
            </a:r>
          </a:p>
          <a:p>
            <a:pPr lvl="1"/>
            <a:r>
              <a:rPr lang="en-GB" noProof="0" smtClean="0"/>
              <a:t>Most of HW procurement</a:t>
            </a:r>
            <a:endParaRPr lang="en-GB" noProof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  <p:graphicFrame>
        <p:nvGraphicFramePr>
          <p:cNvPr id="6" name="Tab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50589370"/>
              </p:ext>
            </p:extLst>
          </p:nvPr>
        </p:nvGraphicFramePr>
        <p:xfrm>
          <a:off x="827584" y="2996952"/>
          <a:ext cx="7056784" cy="3737465"/>
        </p:xfrm>
        <a:graphic>
          <a:graphicData uri="http://schemas.openxmlformats.org/drawingml/2006/table">
            <a:tbl>
              <a:tblPr/>
              <a:tblGrid>
                <a:gridCol w="1101058"/>
                <a:gridCol w="4053898"/>
                <a:gridCol w="1017645"/>
                <a:gridCol w="884183"/>
              </a:tblGrid>
              <a:tr h="309863"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WBS Code</a:t>
                      </a:r>
                    </a:p>
                  </a:txBody>
                  <a:tcPr marL="12700" marR="12700" marT="1270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WBS Name</a:t>
                      </a:r>
                    </a:p>
                  </a:txBody>
                  <a:tcPr marL="12700" marR="12700" marT="12700" marB="0" anchor="b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Budget (€)</a:t>
                      </a:r>
                    </a:p>
                  </a:txBody>
                  <a:tcPr marL="12700" marR="12700" marT="12700" marB="0" anchor="b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In Kind Potential (%)</a:t>
                      </a:r>
                    </a:p>
                  </a:txBody>
                  <a:tcPr marL="12700" marR="12700" marT="12700" marB="0" anchor="b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</a:tr>
              <a:tr h="309863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Integrated Control Systems 2014-EOC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72,825,120</a:t>
                      </a:r>
                      <a:endParaRPr lang="en-US" sz="14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59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9D9D9"/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14.1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Management &amp; Administration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4,669,200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14.2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Applications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6,514,575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53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14.3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Software Core Components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8,469,252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42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14.4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Hardware Core Components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6,989,825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74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14.5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Protection Core Components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9,186,223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12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14.6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Equipment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12,257,150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74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14.7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Control System Infrastructure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4,552,401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75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14.8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Physics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1,727,335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36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3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14.10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Accelerator integration support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6,711,648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69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14.11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Target integration support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1,675,650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70</a:t>
                      </a:r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14.12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Instruments integration support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2,763,501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67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14.13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Conventional Facilities integrations support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2,332,800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72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</a:tr>
              <a:tr h="236894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14.14</a:t>
                      </a:r>
                    </a:p>
                  </a:txBody>
                  <a:tcPr marL="16682" marR="16682" marT="1668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Test stands integration support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1,875,560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70</a:t>
                      </a:r>
                    </a:p>
                  </a:txBody>
                  <a:tcPr marL="16682" marR="16682" marT="16682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40000"/>
                        <a:lumOff val="60000"/>
                      </a:scheme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84455215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smtClean="0"/>
              <a:t>IKC potential for Construction phase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 noProof="0" smtClean="0"/>
              <a:t>ICS IKC Summary:	</a:t>
            </a:r>
          </a:p>
          <a:p>
            <a:pPr lvl="1"/>
            <a:r>
              <a:rPr lang="en-GB" noProof="0" smtClean="0"/>
              <a:t>IKC split per horizontal and vertical activities</a:t>
            </a:r>
            <a:endParaRPr lang="en-GB" noProof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19169081"/>
              </p:ext>
            </p:extLst>
          </p:nvPr>
        </p:nvGraphicFramePr>
        <p:xfrm>
          <a:off x="467544" y="2924944"/>
          <a:ext cx="8335266" cy="1728193"/>
        </p:xfrm>
        <a:graphic>
          <a:graphicData uri="http://schemas.openxmlformats.org/drawingml/2006/table">
            <a:tbl>
              <a:tblPr/>
              <a:tblGrid>
                <a:gridCol w="1080120"/>
                <a:gridCol w="2160240"/>
                <a:gridCol w="1080120"/>
                <a:gridCol w="1732268"/>
                <a:gridCol w="2282518"/>
              </a:tblGrid>
              <a:tr h="289391">
                <a:tc>
                  <a:txBody>
                    <a:bodyPr/>
                    <a:lstStyle/>
                    <a:p>
                      <a:pPr algn="l" fontAlgn="ctr"/>
                      <a:r>
                        <a:rPr lang="en-US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  <a:r>
                        <a:rPr lang="en-US" sz="11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Direction</a:t>
                      </a:r>
                      <a:endParaRPr lang="en-US" sz="11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1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Category name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100" b="0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da-DK" sz="1100" b="1" i="0" u="none" strike="noStrike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 Budget (€) 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In Kind Potential (%)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</a:tr>
              <a:tr h="289391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  <a:r>
                        <a:rPr lang="en-US" sz="14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Horizontal</a:t>
                      </a:r>
                      <a:endParaRPr lang="en-US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7E4BD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Core Components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7E4BD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7E4BD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 € 32,887,210.00 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7E4BD"/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42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7E4BD"/>
                    </a:solidFill>
                  </a:tcPr>
                </a:tc>
              </a:tr>
              <a:tr h="570629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  <a:r>
                        <a:rPr lang="en-US" sz="14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Vertical</a:t>
                      </a:r>
                      <a:endParaRPr lang="en-US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Integration support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 € 15,359,159.00 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69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4">
                        <a:lumMod val="60000"/>
                        <a:lumOff val="40000"/>
                      </a:schemeClr>
                    </a:solidFill>
                  </a:tcPr>
                </a:tc>
              </a:tr>
              <a:tr h="289391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  <a:r>
                        <a:rPr lang="en-US" sz="14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Horizontal</a:t>
                      </a:r>
                      <a:endParaRPr lang="en-US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CS Infrastructure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 € 4,552,401.00 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75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5">
                        <a:lumMod val="60000"/>
                        <a:lumOff val="40000"/>
                      </a:schemeClr>
                    </a:solidFill>
                  </a:tcPr>
                </a:tc>
              </a:tr>
              <a:tr h="289391"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  <a:r>
                        <a:rPr lang="en-US" sz="1400" b="0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Vertical</a:t>
                      </a:r>
                      <a:endParaRPr lang="en-US" sz="14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Equipment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n-US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 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 € 12,257,150.00 </a:t>
                      </a:r>
                    </a:p>
                  </a:txBody>
                  <a:tcPr marL="12700" marR="12700" marT="12700" marB="0" anchor="ctr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 fontAlgn="ctr"/>
                      <a:r>
                        <a:rPr lang="en-US" sz="1400" b="1" i="0" u="none" strike="noStrike" dirty="0" smtClean="0">
                          <a:solidFill>
                            <a:srgbClr val="000000"/>
                          </a:solidFill>
                          <a:effectLst/>
                          <a:latin typeface="Calibri"/>
                        </a:rPr>
                        <a:t>74</a:t>
                      </a:r>
                      <a:endParaRPr lang="en-US" sz="14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12700" marR="12700" marT="12700" marB="0" anchor="ctr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60000"/>
                        <a:lumOff val="40000"/>
                      </a:scheme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24814814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smtClean="0"/>
              <a:t>Expected ICS IKC for 2014, 2015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 noProof="0" smtClean="0"/>
              <a:t>2014</a:t>
            </a:r>
          </a:p>
          <a:p>
            <a:pPr lvl="1">
              <a:buFont typeface="Arial"/>
              <a:buChar char="–"/>
            </a:pPr>
            <a:r>
              <a:rPr lang="en-GB" noProof="0" smtClean="0"/>
              <a:t>No IKC activities planned</a:t>
            </a:r>
          </a:p>
          <a:p>
            <a:r>
              <a:rPr lang="en-GB" noProof="0" smtClean="0"/>
              <a:t>2015</a:t>
            </a:r>
          </a:p>
          <a:p>
            <a:pPr lvl="1"/>
            <a:r>
              <a:rPr lang="en-GB" noProof="0" smtClean="0"/>
              <a:t>Total IKC value: 5 591 426€</a:t>
            </a:r>
          </a:p>
          <a:p>
            <a:pPr lvl="2">
              <a:buFont typeface="Wingdings" panose="05000000000000000000" pitchFamily="2" charset="2"/>
              <a:buChar char="§"/>
            </a:pPr>
            <a:r>
              <a:rPr lang="en-GB" noProof="0" smtClean="0"/>
              <a:t>Accelerator integration support	921 032 €</a:t>
            </a:r>
          </a:p>
          <a:p>
            <a:pPr lvl="2">
              <a:buFont typeface="Wingdings" panose="05000000000000000000" pitchFamily="2" charset="2"/>
              <a:buChar char="§"/>
            </a:pPr>
            <a:r>
              <a:rPr lang="en-GB" noProof="0" smtClean="0"/>
              <a:t>Timing system integration 	742 718 €</a:t>
            </a:r>
          </a:p>
          <a:p>
            <a:pPr lvl="2">
              <a:buFont typeface="Wingdings" panose="05000000000000000000" pitchFamily="2" charset="2"/>
              <a:buChar char="§"/>
            </a:pPr>
            <a:r>
              <a:rPr lang="en-GB" noProof="0" smtClean="0"/>
              <a:t>Control box deliveries		400 000 €</a:t>
            </a:r>
          </a:p>
          <a:p>
            <a:pPr lvl="2">
              <a:buFont typeface="Wingdings" panose="05000000000000000000" pitchFamily="2" charset="2"/>
              <a:buChar char="§"/>
            </a:pPr>
            <a:r>
              <a:rPr lang="en-GB" noProof="0" smtClean="0"/>
              <a:t>PSS integration 		315 801 €</a:t>
            </a:r>
          </a:p>
          <a:p>
            <a:pPr lvl="1">
              <a:buFont typeface="Lucida Grande"/>
              <a:buChar char="-"/>
            </a:pPr>
            <a:r>
              <a:rPr lang="en-GB" noProof="0" smtClean="0"/>
              <a:t>There is some flexibility to arrange schedule of activities to make more (or less) IKC available in 2015 </a:t>
            </a:r>
          </a:p>
          <a:p>
            <a:pPr lvl="2">
              <a:buFont typeface="Wingdings" panose="05000000000000000000" pitchFamily="2" charset="2"/>
              <a:buChar char="§"/>
            </a:pPr>
            <a:endParaRPr lang="en-GB" noProof="0" smtClean="0"/>
          </a:p>
          <a:p>
            <a:pPr lvl="1"/>
            <a:endParaRPr lang="en-GB" noProof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61609460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noProof="0" dirty="0" smtClean="0"/>
              <a:t>Constraints on IKC </a:t>
            </a:r>
            <a:r>
              <a:rPr lang="en-GB" noProof="0" smtClean="0"/>
              <a:t>for Controls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 noProof="0" dirty="0" smtClean="0"/>
              <a:t>EPICS based deliverables</a:t>
            </a:r>
          </a:p>
          <a:p>
            <a:r>
              <a:rPr lang="en-GB" noProof="0" dirty="0" smtClean="0"/>
              <a:t>Control Box acceptance policy</a:t>
            </a:r>
          </a:p>
          <a:p>
            <a:r>
              <a:rPr lang="en-GB" noProof="0" dirty="0" smtClean="0"/>
              <a:t>Single PLC platform supported</a:t>
            </a:r>
          </a:p>
          <a:p>
            <a:pPr lvl="1"/>
            <a:endParaRPr lang="en-GB" noProof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865058674"/>
      </p:ext>
    </p:extLst>
  </p:cSld>
  <p:clrMapOvr>
    <a:masterClrMapping/>
  </p:clrMapOvr>
</p:sld>
</file>

<file path=ppt/theme/theme1.xml><?xml version="1.0" encoding="utf-8"?>
<a:theme xmlns:a="http://schemas.openxmlformats.org/drawingml/2006/main" name="ESS Core Powerpoint 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 template.potx</Template>
  <TotalTime>96</TotalTime>
  <Words>252</Words>
  <Application>Microsoft Macintosh PowerPoint</Application>
  <PresentationFormat>On-screen Show (4:3)</PresentationFormat>
  <Paragraphs>134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ESS Core Powerpoint template</vt:lpstr>
      <vt:lpstr>In-Kind Strategy Integrated Control Systems </vt:lpstr>
      <vt:lpstr>Overview</vt:lpstr>
      <vt:lpstr>ICS IKC Strategy</vt:lpstr>
      <vt:lpstr>IKC potential for Construction phase</vt:lpstr>
      <vt:lpstr>IKC potential for Construction phase</vt:lpstr>
      <vt:lpstr>Expected ICS IKC for 2014, 2015</vt:lpstr>
      <vt:lpstr>Constraints on IKC for Controls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Hagenrud</cp:lastModifiedBy>
  <cp:revision>25</cp:revision>
  <dcterms:created xsi:type="dcterms:W3CDTF">2013-10-29T16:05:10Z</dcterms:created>
  <dcterms:modified xsi:type="dcterms:W3CDTF">2014-03-19T20:21:36Z</dcterms:modified>
</cp:coreProperties>
</file>