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png" ContentType="image/png"/>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11"/>
  </p:notesMasterIdLst>
  <p:sldIdLst>
    <p:sldId id="256" r:id="rId2"/>
    <p:sldId id="257" r:id="rId3"/>
    <p:sldId id="258" r:id="rId4"/>
    <p:sldId id="259" r:id="rId5"/>
    <p:sldId id="260" r:id="rId6"/>
    <p:sldId id="263" r:id="rId7"/>
    <p:sldId id="264" r:id="rId8"/>
    <p:sldId id="261" r:id="rId9"/>
    <p:sldId id="262" r:id="rId10"/>
  </p:sldIdLst>
  <p:sldSz cx="9144000" cy="6858000" type="screen4x3"/>
  <p:notesSz cx="6858000" cy="9144000"/>
  <p:defaultText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91" autoAdjust="0"/>
    <p:restoredTop sz="94674" autoAdjust="0"/>
  </p:normalViewPr>
  <p:slideViewPr>
    <p:cSldViewPr>
      <p:cViewPr varScale="1">
        <p:scale>
          <a:sx n="139" d="100"/>
          <a:sy n="139" d="100"/>
        </p:scale>
        <p:origin x="-120" y="-1304"/>
      </p:cViewPr>
      <p:guideLst>
        <p:guide orient="horz" pos="2160"/>
        <p:guide pos="2880"/>
      </p:guideLst>
    </p:cSldViewPr>
  </p:slideViewPr>
  <p:outlineViewPr>
    <p:cViewPr>
      <p:scale>
        <a:sx n="33" d="100"/>
        <a:sy n="33" d="100"/>
      </p:scale>
      <p:origin x="0" y="840"/>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1" Type="http://schemas.openxmlformats.org/officeDocument/2006/relationships/notesMaster" Target="notesMasters/notesMaster1.xml"/><Relationship Id="rId12" Type="http://schemas.openxmlformats.org/officeDocument/2006/relationships/printerSettings" Target="printerSettings/printerSettings1.bin"/><Relationship Id="rId13" Type="http://schemas.openxmlformats.org/officeDocument/2006/relationships/presProps" Target="presProps.xml"/><Relationship Id="rId14" Type="http://schemas.openxmlformats.org/officeDocument/2006/relationships/viewProps" Target="viewProps.xml"/><Relationship Id="rId15" Type="http://schemas.openxmlformats.org/officeDocument/2006/relationships/theme" Target="theme/theme1.xml"/><Relationship Id="rId16" Type="http://schemas.openxmlformats.org/officeDocument/2006/relationships/tableStyles" Target="tableStyle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9" Type="http://schemas.openxmlformats.org/officeDocument/2006/relationships/slide" Target="slides/slide8.xml"/><Relationship Id="rId10" Type="http://schemas.openxmlformats.org/officeDocument/2006/relationships/slide" Target="slides/slide9.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09F57FC-B3FF-4DF2-9417-962901C07B3B}" type="datetimeFigureOut">
              <a:rPr lang="sv-SE" smtClean="0"/>
              <a:t>18/03/2014</a:t>
            </a:fld>
            <a:endParaRPr lang="sv-SE"/>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61A53A7-64CD-4D0E-AAE8-1AC9C79D7085}" type="slidenum">
              <a:rPr lang="sv-SE" smtClean="0"/>
              <a:t>‹#›</a:t>
            </a:fld>
            <a:endParaRPr lang="sv-SE"/>
          </a:p>
        </p:txBody>
      </p:sp>
    </p:spTree>
    <p:extLst>
      <p:ext uri="{BB962C8B-B14F-4D97-AF65-F5344CB8AC3E}">
        <p14:creationId xmlns:p14="http://schemas.microsoft.com/office/powerpoint/2010/main" val="12846559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sv-SE"/>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sv-SE"/>
          </a:p>
        </p:txBody>
      </p:sp>
      <p:sp>
        <p:nvSpPr>
          <p:cNvPr id="4" name="Date Placeholder 3"/>
          <p:cNvSpPr>
            <a:spLocks noGrp="1"/>
          </p:cNvSpPr>
          <p:nvPr>
            <p:ph type="dt" sz="half" idx="10"/>
          </p:nvPr>
        </p:nvSpPr>
        <p:spPr/>
        <p:txBody>
          <a:bodyPr/>
          <a:lstStyle/>
          <a:p>
            <a:fld id="{5ED7AC81-318B-4D49-A602-9E30227C87EC}" type="datetime1">
              <a:rPr lang="sv-SE" smtClean="0"/>
              <a:t>18/03/2014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308304" y="260648"/>
            <a:ext cx="1656184" cy="886059"/>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en-US" smtClean="0"/>
              <a:t>Click to edit Master title style</a:t>
            </a:r>
            <a:endParaRPr lang="sv-SE"/>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4" name="Date Placeholder 3"/>
          <p:cNvSpPr>
            <a:spLocks noGrp="1"/>
          </p:cNvSpPr>
          <p:nvPr>
            <p:ph type="dt" sz="half" idx="10"/>
          </p:nvPr>
        </p:nvSpPr>
        <p:spPr/>
        <p:txBody>
          <a:bodyPr/>
          <a:lstStyle/>
          <a:p>
            <a:fld id="{6EB99CB0-346B-43FA-9EE6-F90C3F3BC0BA}" type="datetime1">
              <a:rPr lang="sv-SE" smtClean="0"/>
              <a:t>18/03/2014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594008" y="319530"/>
            <a:ext cx="1370480" cy="733206"/>
          </a:xfrm>
          <a:prstGeom prst="rect">
            <a:avLst/>
          </a:prstGeom>
        </p:spPr>
      </p:pic>
    </p:spTree>
    <p:extLst>
      <p:ext uri="{BB962C8B-B14F-4D97-AF65-F5344CB8AC3E}">
        <p14:creationId xmlns:p14="http://schemas.microsoft.com/office/powerpoint/2010/main" val="135109921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en-US" smtClean="0"/>
              <a:t>Click to edit Master title style</a:t>
            </a:r>
            <a:endParaRPr lang="sv-SE"/>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p:txBody>
      </p:sp>
      <p:sp>
        <p:nvSpPr>
          <p:cNvPr id="5" name="Date Placeholder 4"/>
          <p:cNvSpPr>
            <a:spLocks noGrp="1"/>
          </p:cNvSpPr>
          <p:nvPr>
            <p:ph type="dt" sz="half" idx="10"/>
          </p:nvPr>
        </p:nvSpPr>
        <p:spPr/>
        <p:txBody>
          <a:bodyPr/>
          <a:lstStyle/>
          <a:p>
            <a:fld id="{42E66B7F-8271-49DA-A25A-F4BB9F476347}" type="datetime1">
              <a:rPr lang="sv-SE" smtClean="0"/>
              <a:t>18/03/2014</a:t>
            </a:fld>
            <a:endParaRPr lang="sv-SE"/>
          </a:p>
        </p:txBody>
      </p:sp>
      <p:sp>
        <p:nvSpPr>
          <p:cNvPr id="6" name="Footer Placeholder 5"/>
          <p:cNvSpPr>
            <a:spLocks noGrp="1"/>
          </p:cNvSpPr>
          <p:nvPr>
            <p:ph type="ftr" sz="quarter" idx="11"/>
          </p:nvPr>
        </p:nvSpPr>
        <p:spPr/>
        <p:txBody>
          <a:bodyPr/>
          <a:lstStyle/>
          <a:p>
            <a:endParaRPr lang="sv-SE"/>
          </a:p>
        </p:txBody>
      </p:sp>
      <p:sp>
        <p:nvSpPr>
          <p:cNvPr id="7" name="Slide Number Placeholder 6"/>
          <p:cNvSpPr>
            <a:spLocks noGrp="1"/>
          </p:cNvSpPr>
          <p:nvPr>
            <p:ph type="sldNum" sz="quarter" idx="12"/>
          </p:nvPr>
        </p:nvSpPr>
        <p:spPr/>
        <p:txBody>
          <a:bodyPr/>
          <a:lstStyle/>
          <a:p>
            <a:fld id="{551115BC-487E-4422-894C-CB7CD3E79223}" type="slidenum">
              <a:rPr lang="sv-SE" smtClean="0"/>
              <a:t>‹#›</a:t>
            </a:fld>
            <a:endParaRPr lang="sv-SE"/>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604662" y="260648"/>
            <a:ext cx="1359826" cy="727507"/>
          </a:xfrm>
          <a:prstGeom prst="rect">
            <a:avLst/>
          </a:prstGeom>
        </p:spPr>
      </p:pic>
    </p:spTree>
    <p:extLst>
      <p:ext uri="{BB962C8B-B14F-4D97-AF65-F5344CB8AC3E}">
        <p14:creationId xmlns:p14="http://schemas.microsoft.com/office/powerpoint/2010/main" val="1362832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sv-SE"/>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7" name="Date Placeholder 6"/>
          <p:cNvSpPr>
            <a:spLocks noGrp="1"/>
          </p:cNvSpPr>
          <p:nvPr>
            <p:ph type="dt" sz="half" idx="10"/>
          </p:nvPr>
        </p:nvSpPr>
        <p:spPr/>
        <p:txBody>
          <a:bodyPr/>
          <a:lstStyle/>
          <a:p>
            <a:fld id="{3C7D23FA-05C4-4CC1-B281-2F815585BC1C}" type="datetime1">
              <a:rPr lang="sv-SE" smtClean="0"/>
              <a:t>18/03/2014</a:t>
            </a:fld>
            <a:endParaRPr lang="sv-SE"/>
          </a:p>
        </p:txBody>
      </p:sp>
      <p:sp>
        <p:nvSpPr>
          <p:cNvPr id="8" name="Footer Placeholder 7"/>
          <p:cNvSpPr>
            <a:spLocks noGrp="1"/>
          </p:cNvSpPr>
          <p:nvPr>
            <p:ph type="ftr" sz="quarter" idx="11"/>
          </p:nvPr>
        </p:nvSpPr>
        <p:spPr/>
        <p:txBody>
          <a:bodyPr/>
          <a:lstStyle/>
          <a:p>
            <a:endParaRPr lang="sv-SE"/>
          </a:p>
        </p:txBody>
      </p:sp>
      <p:sp>
        <p:nvSpPr>
          <p:cNvPr id="9" name="Slide Number Placeholder 8"/>
          <p:cNvSpPr>
            <a:spLocks noGrp="1"/>
          </p:cNvSpPr>
          <p:nvPr>
            <p:ph type="sldNum" sz="quarter" idx="12"/>
          </p:nvPr>
        </p:nvSpPr>
        <p:spPr/>
        <p:txBody>
          <a:bodyPr/>
          <a:lstStyle/>
          <a:p>
            <a:fld id="{551115BC-487E-4422-894C-CB7CD3E79223}" type="slidenum">
              <a:rPr lang="sv-SE" smtClean="0"/>
              <a:t>‹#›</a:t>
            </a:fld>
            <a:endParaRPr lang="sv-SE"/>
          </a:p>
        </p:txBody>
      </p:sp>
      <p:sp>
        <p:nvSpPr>
          <p:cNvPr id="10"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Tree>
    <p:extLst>
      <p:ext uri="{BB962C8B-B14F-4D97-AF65-F5344CB8AC3E}">
        <p14:creationId xmlns:p14="http://schemas.microsoft.com/office/powerpoint/2010/main" val="1249740369"/>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7139136" cy="1143000"/>
          </a:xfrm>
          <a:prstGeom prst="rect">
            <a:avLst/>
          </a:prstGeom>
        </p:spPr>
        <p:txBody>
          <a:bodyPr vert="horz" lIns="91440" tIns="45720" rIns="91440" bIns="45720" rtlCol="0" anchor="ctr">
            <a:normAutofit/>
          </a:bodyPr>
          <a:lstStyle/>
          <a:p>
            <a:r>
              <a:rPr lang="en-US" smtClean="0"/>
              <a:t>Click to edit Master title style</a:t>
            </a:r>
            <a:endParaRPr lang="sv-SE"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103233B-D569-4A6E-878F-CDE152514C47}" type="datetime1">
              <a:rPr lang="sv-SE" smtClean="0"/>
              <a:t>18/03/2014</a:t>
            </a:fld>
            <a:endParaRPr lang="sv-SE"/>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sv-SE"/>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51115BC-487E-4422-894C-CB7CD3E79223}" type="slidenum">
              <a:rPr lang="sv-SE" smtClean="0"/>
              <a:t>‹#›</a:t>
            </a:fld>
            <a:endParaRPr lang="sv-SE"/>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Lst>
  <p:hf hdr="0" ftr="0" dt="0"/>
  <p:txStyles>
    <p:titleStyle>
      <a:lvl1pPr algn="l" defTabSz="914400" rtl="0" eaLnBrk="1" latinLnBrk="0" hangingPunct="1">
        <a:spcBef>
          <a:spcPct val="0"/>
        </a:spcBef>
        <a:buNone/>
        <a:defRPr sz="3200" kern="1200" baseline="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pPr algn="ctr"/>
            <a:r>
              <a:rPr lang="en-US" sz="4000" noProof="0" smtClean="0"/>
              <a:t>Actions in ICS in response to Annual review recommendations</a:t>
            </a:r>
            <a:endParaRPr lang="en-US" sz="4000" noProof="0"/>
          </a:p>
        </p:txBody>
      </p:sp>
      <p:sp>
        <p:nvSpPr>
          <p:cNvPr id="3" name="Subtitle 2"/>
          <p:cNvSpPr>
            <a:spLocks noGrp="1"/>
          </p:cNvSpPr>
          <p:nvPr>
            <p:ph type="subTitle" idx="1"/>
          </p:nvPr>
        </p:nvSpPr>
        <p:spPr/>
        <p:txBody>
          <a:bodyPr>
            <a:noAutofit/>
          </a:bodyPr>
          <a:lstStyle/>
          <a:p>
            <a:r>
              <a:rPr lang="en-US" sz="2000" noProof="0" smtClean="0">
                <a:solidFill>
                  <a:schemeClr val="bg1"/>
                </a:solidFill>
              </a:rPr>
              <a:t>Miha Reščič</a:t>
            </a:r>
          </a:p>
          <a:p>
            <a:r>
              <a:rPr lang="en-US" sz="2000" noProof="0" smtClean="0">
                <a:solidFill>
                  <a:schemeClr val="bg1"/>
                </a:solidFill>
              </a:rPr>
              <a:t>Deputy Project Manager, ICS</a:t>
            </a:r>
            <a:endParaRPr lang="en-US" sz="2000" noProof="0">
              <a:solidFill>
                <a:schemeClr val="bg1"/>
              </a:solidFill>
            </a:endParaRPr>
          </a:p>
        </p:txBody>
      </p:sp>
      <p:sp>
        <p:nvSpPr>
          <p:cNvPr id="4" name="Rectangle 3"/>
          <p:cNvSpPr/>
          <p:nvPr/>
        </p:nvSpPr>
        <p:spPr>
          <a:xfrm>
            <a:off x="2286000" y="5949280"/>
            <a:ext cx="4572000" cy="603242"/>
          </a:xfrm>
          <a:prstGeom prst="rect">
            <a:avLst/>
          </a:prstGeom>
        </p:spPr>
        <p:txBody>
          <a:bodyPr>
            <a:spAutoFit/>
          </a:bodyPr>
          <a:lstStyle/>
          <a:p>
            <a:pPr algn="ctr">
              <a:lnSpc>
                <a:spcPct val="120000"/>
              </a:lnSpc>
            </a:pPr>
            <a:r>
              <a:rPr lang="en-US" sz="1600" dirty="0" err="1" smtClean="0">
                <a:solidFill>
                  <a:srgbClr val="FFFFFF"/>
                </a:solidFill>
              </a:rPr>
              <a:t>www.europeanspallationsource.se</a:t>
            </a:r>
            <a:endParaRPr lang="en-US" sz="1600" dirty="0" smtClean="0">
              <a:solidFill>
                <a:srgbClr val="FFFFFF"/>
              </a:solidFill>
            </a:endParaRPr>
          </a:p>
          <a:p>
            <a:pPr algn="ctr"/>
            <a:r>
              <a:rPr lang="en-US" sz="1400" dirty="0" smtClean="0">
                <a:solidFill>
                  <a:srgbClr val="FFFFFF"/>
                </a:solidFill>
              </a:rPr>
              <a:t>April 3, 2014</a:t>
            </a:r>
            <a:endParaRPr lang="en-US" sz="1400" dirty="0" smtClean="0">
              <a:solidFill>
                <a:srgbClr val="FFFFFF"/>
              </a:solidFill>
            </a:endParaRPr>
          </a:p>
        </p:txBody>
      </p:sp>
    </p:spTree>
    <p:extLst>
      <p:ext uri="{BB962C8B-B14F-4D97-AF65-F5344CB8AC3E}">
        <p14:creationId xmlns:p14="http://schemas.microsoft.com/office/powerpoint/2010/main" val="139461338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smtClean="0"/>
              <a:t>Overview</a:t>
            </a:r>
            <a:endParaRPr lang="en-US" noProof="0"/>
          </a:p>
        </p:txBody>
      </p:sp>
      <p:sp>
        <p:nvSpPr>
          <p:cNvPr id="3" name="Content Placeholder 2"/>
          <p:cNvSpPr>
            <a:spLocks noGrp="1"/>
          </p:cNvSpPr>
          <p:nvPr>
            <p:ph idx="1"/>
          </p:nvPr>
        </p:nvSpPr>
        <p:spPr/>
        <p:txBody>
          <a:bodyPr/>
          <a:lstStyle/>
          <a:p>
            <a:r>
              <a:rPr lang="en-US" noProof="0" dirty="0" smtClean="0"/>
              <a:t>WBS</a:t>
            </a:r>
          </a:p>
          <a:p>
            <a:r>
              <a:rPr lang="en-US" noProof="0" dirty="0" smtClean="0"/>
              <a:t>Staffing</a:t>
            </a:r>
          </a:p>
          <a:p>
            <a:r>
              <a:rPr lang="en-US" noProof="0" dirty="0" smtClean="0"/>
              <a:t>Standards</a:t>
            </a:r>
          </a:p>
          <a:p>
            <a:r>
              <a:rPr lang="en-US" noProof="0" dirty="0" smtClean="0"/>
              <a:t>IKC</a:t>
            </a:r>
          </a:p>
          <a:p>
            <a:r>
              <a:rPr lang="en-US" dirty="0"/>
              <a:t>Interfaces</a:t>
            </a:r>
          </a:p>
          <a:p>
            <a:endParaRPr lang="en-US" noProof="0" dirty="0"/>
          </a:p>
        </p:txBody>
      </p:sp>
      <p:sp>
        <p:nvSpPr>
          <p:cNvPr id="4" name="Slide Number Placeholder 3"/>
          <p:cNvSpPr>
            <a:spLocks noGrp="1"/>
          </p:cNvSpPr>
          <p:nvPr>
            <p:ph type="sldNum" sz="quarter" idx="12"/>
          </p:nvPr>
        </p:nvSpPr>
        <p:spPr/>
        <p:txBody>
          <a:bodyPr/>
          <a:lstStyle/>
          <a:p>
            <a:fld id="{551115BC-487E-4422-894C-CB7CD3E79223}" type="slidenum">
              <a:rPr lang="en-US" smtClean="0"/>
              <a:t>2</a:t>
            </a:fld>
            <a:endParaRPr lang="en-US"/>
          </a:p>
        </p:txBody>
      </p:sp>
    </p:spTree>
    <p:extLst>
      <p:ext uri="{BB962C8B-B14F-4D97-AF65-F5344CB8AC3E}">
        <p14:creationId xmlns:p14="http://schemas.microsoft.com/office/powerpoint/2010/main" val="148902854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smtClean="0"/>
              <a:t>WBS</a:t>
            </a:r>
            <a:endParaRPr lang="en-US" noProof="0"/>
          </a:p>
        </p:txBody>
      </p:sp>
      <p:sp>
        <p:nvSpPr>
          <p:cNvPr id="3" name="Content Placeholder 2"/>
          <p:cNvSpPr>
            <a:spLocks noGrp="1"/>
          </p:cNvSpPr>
          <p:nvPr>
            <p:ph idx="1"/>
          </p:nvPr>
        </p:nvSpPr>
        <p:spPr>
          <a:xfrm>
            <a:off x="457200" y="1556792"/>
            <a:ext cx="8229600" cy="4525963"/>
          </a:xfrm>
        </p:spPr>
        <p:txBody>
          <a:bodyPr/>
          <a:lstStyle/>
          <a:p>
            <a:r>
              <a:rPr lang="en-US" noProof="0" dirty="0" smtClean="0"/>
              <a:t>Observation / Recommendation</a:t>
            </a:r>
          </a:p>
          <a:p>
            <a:pPr lvl="1"/>
            <a:r>
              <a:rPr lang="en-US" i="1" noProof="0" dirty="0" smtClean="0"/>
              <a:t>The WBS should be scrubbed and reviewed by the project prior to base lining the budget. This could be done in very short order by clearly identifying the staff roles from the bottom up. Some areas appear to be too high and some too low.</a:t>
            </a:r>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3</a:t>
            </a:fld>
            <a:endParaRPr lang="sv-SE"/>
          </a:p>
        </p:txBody>
      </p:sp>
    </p:spTree>
    <p:extLst>
      <p:ext uri="{BB962C8B-B14F-4D97-AF65-F5344CB8AC3E}">
        <p14:creationId xmlns:p14="http://schemas.microsoft.com/office/powerpoint/2010/main" val="202481565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dirty="0" smtClean="0"/>
              <a:t>WBS activities</a:t>
            </a:r>
            <a:endParaRPr lang="en-US" noProof="0" dirty="0"/>
          </a:p>
        </p:txBody>
      </p:sp>
      <p:sp>
        <p:nvSpPr>
          <p:cNvPr id="3" name="Content Placeholder 2"/>
          <p:cNvSpPr>
            <a:spLocks noGrp="1"/>
          </p:cNvSpPr>
          <p:nvPr>
            <p:ph idx="1"/>
          </p:nvPr>
        </p:nvSpPr>
        <p:spPr/>
        <p:txBody>
          <a:bodyPr>
            <a:normAutofit fontScale="92500" lnSpcReduction="10000"/>
          </a:bodyPr>
          <a:lstStyle/>
          <a:p>
            <a:r>
              <a:rPr lang="en-US" noProof="0" dirty="0" smtClean="0"/>
              <a:t>Activity</a:t>
            </a:r>
          </a:p>
          <a:p>
            <a:pPr lvl="1"/>
            <a:r>
              <a:rPr lang="en-US" noProof="0" dirty="0" smtClean="0"/>
              <a:t>Establish a new independent Work Package containing all the Equipment cost for Construction</a:t>
            </a:r>
          </a:p>
          <a:p>
            <a:pPr lvl="2"/>
            <a:r>
              <a:rPr lang="en-US" noProof="0" dirty="0" smtClean="0"/>
              <a:t>Status: </a:t>
            </a:r>
            <a:r>
              <a:rPr lang="en-US" noProof="0" dirty="0" smtClean="0">
                <a:solidFill>
                  <a:schemeClr val="accent3">
                    <a:lumMod val="75000"/>
                  </a:schemeClr>
                </a:solidFill>
              </a:rPr>
              <a:t>Done*</a:t>
            </a:r>
          </a:p>
          <a:p>
            <a:pPr lvl="1"/>
            <a:r>
              <a:rPr lang="en-US" noProof="0" dirty="0" smtClean="0"/>
              <a:t>Revisit WP2 structure, split WP into Applications and Physics</a:t>
            </a:r>
          </a:p>
          <a:p>
            <a:pPr lvl="2"/>
            <a:r>
              <a:rPr lang="en-US" noProof="0" dirty="0" smtClean="0"/>
              <a:t>Status: </a:t>
            </a:r>
            <a:r>
              <a:rPr lang="en-US" noProof="0" dirty="0" smtClean="0">
                <a:solidFill>
                  <a:srgbClr val="77933C"/>
                </a:solidFill>
              </a:rPr>
              <a:t>Done*</a:t>
            </a:r>
          </a:p>
          <a:p>
            <a:pPr lvl="1"/>
            <a:r>
              <a:rPr lang="en-US" noProof="0" dirty="0" smtClean="0"/>
              <a:t>Revisit WP6 Integration Support structure and split Work Units into WPs</a:t>
            </a:r>
          </a:p>
          <a:p>
            <a:pPr lvl="2"/>
            <a:r>
              <a:rPr lang="en-US" noProof="0" dirty="0" smtClean="0"/>
              <a:t>Status: </a:t>
            </a:r>
            <a:r>
              <a:rPr lang="en-US" noProof="0" dirty="0" smtClean="0">
                <a:solidFill>
                  <a:srgbClr val="77933C"/>
                </a:solidFill>
              </a:rPr>
              <a:t>Done*</a:t>
            </a:r>
          </a:p>
          <a:p>
            <a:r>
              <a:rPr lang="en-US" noProof="0" dirty="0" smtClean="0"/>
              <a:t>In addition, to establish baseline</a:t>
            </a:r>
          </a:p>
          <a:p>
            <a:pPr lvl="1"/>
            <a:r>
              <a:rPr lang="en-US" noProof="0" dirty="0" smtClean="0"/>
              <a:t>Bottom-up costing exercise, due April</a:t>
            </a:r>
          </a:p>
          <a:p>
            <a:pPr lvl="1"/>
            <a:r>
              <a:rPr lang="en-US" noProof="0" dirty="0" smtClean="0"/>
              <a:t>Cost &amp; Schedule review, due May</a:t>
            </a:r>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4</a:t>
            </a:fld>
            <a:endParaRPr lang="sv-SE"/>
          </a:p>
        </p:txBody>
      </p:sp>
    </p:spTree>
    <p:extLst>
      <p:ext uri="{BB962C8B-B14F-4D97-AF65-F5344CB8AC3E}">
        <p14:creationId xmlns:p14="http://schemas.microsoft.com/office/powerpoint/2010/main" val="348394744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smtClean="0"/>
              <a:t>Staffing</a:t>
            </a:r>
            <a:endParaRPr lang="en-US" noProof="0"/>
          </a:p>
        </p:txBody>
      </p:sp>
      <p:sp>
        <p:nvSpPr>
          <p:cNvPr id="3" name="Content Placeholder 2"/>
          <p:cNvSpPr>
            <a:spLocks noGrp="1"/>
          </p:cNvSpPr>
          <p:nvPr>
            <p:ph idx="1"/>
          </p:nvPr>
        </p:nvSpPr>
        <p:spPr/>
        <p:txBody>
          <a:bodyPr>
            <a:normAutofit fontScale="92500" lnSpcReduction="20000"/>
          </a:bodyPr>
          <a:lstStyle/>
          <a:p>
            <a:r>
              <a:rPr lang="en-US" noProof="0" smtClean="0"/>
              <a:t>Observation / Recommendation</a:t>
            </a:r>
          </a:p>
          <a:p>
            <a:pPr lvl="1"/>
            <a:r>
              <a:rPr lang="en-US" i="1" noProof="0" smtClean="0"/>
              <a:t>Reconsider the large outsourcing and convert contractors/managers to   engineers .</a:t>
            </a:r>
          </a:p>
          <a:p>
            <a:r>
              <a:rPr lang="en-US" noProof="0" smtClean="0"/>
              <a:t>Activity</a:t>
            </a:r>
          </a:p>
          <a:p>
            <a:pPr lvl="1"/>
            <a:r>
              <a:rPr lang="en-US" noProof="0" smtClean="0"/>
              <a:t>Revisit staffing competencies and estimates in Primavera</a:t>
            </a:r>
          </a:p>
          <a:p>
            <a:pPr lvl="2"/>
            <a:r>
              <a:rPr lang="en-US" noProof="0" smtClean="0"/>
              <a:t>Status: </a:t>
            </a:r>
            <a:r>
              <a:rPr lang="en-US" noProof="0" smtClean="0">
                <a:solidFill>
                  <a:srgbClr val="FAC090"/>
                </a:solidFill>
              </a:rPr>
              <a:t>Ongoing</a:t>
            </a:r>
          </a:p>
          <a:p>
            <a:pPr lvl="1"/>
            <a:r>
              <a:rPr lang="en-US" noProof="0" smtClean="0"/>
              <a:t>Establish clear competencies terms (e.g. scientist, engineer) and standardize in staffing plans </a:t>
            </a:r>
          </a:p>
          <a:p>
            <a:pPr lvl="2"/>
            <a:r>
              <a:rPr lang="en-US" noProof="0" smtClean="0"/>
              <a:t>Status: </a:t>
            </a:r>
            <a:r>
              <a:rPr lang="en-US" noProof="0" smtClean="0">
                <a:solidFill>
                  <a:schemeClr val="accent6">
                    <a:lumMod val="60000"/>
                    <a:lumOff val="40000"/>
                  </a:schemeClr>
                </a:solidFill>
              </a:rPr>
              <a:t>Ongoing</a:t>
            </a:r>
          </a:p>
          <a:p>
            <a:pPr lvl="1"/>
            <a:r>
              <a:rPr lang="en-US" noProof="0" smtClean="0"/>
              <a:t>Establish a final external/internal ratio for Construction phase </a:t>
            </a:r>
          </a:p>
          <a:p>
            <a:pPr lvl="2"/>
            <a:r>
              <a:rPr lang="en-US" noProof="0" smtClean="0"/>
              <a:t>Status: </a:t>
            </a:r>
            <a:r>
              <a:rPr lang="en-US" noProof="0" smtClean="0">
                <a:solidFill>
                  <a:srgbClr val="FAC090"/>
                </a:solidFill>
              </a:rPr>
              <a:t>Ongoing</a:t>
            </a:r>
          </a:p>
          <a:p>
            <a:pPr lvl="1"/>
            <a:r>
              <a:rPr lang="en-US" noProof="0" smtClean="0"/>
              <a:t>Plan the number of external staff onsite(for 2014)</a:t>
            </a:r>
          </a:p>
          <a:p>
            <a:pPr lvl="2"/>
            <a:r>
              <a:rPr lang="en-US" noProof="0" smtClean="0"/>
              <a:t>Status: </a:t>
            </a:r>
            <a:r>
              <a:rPr lang="en-US" noProof="0" smtClean="0">
                <a:solidFill>
                  <a:srgbClr val="FAC090"/>
                </a:solidFill>
              </a:rPr>
              <a:t>Ongoing</a:t>
            </a:r>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a:p>
        </p:txBody>
      </p:sp>
      <p:sp>
        <p:nvSpPr>
          <p:cNvPr id="4" name="Slide Number Placeholder 3"/>
          <p:cNvSpPr>
            <a:spLocks noGrp="1"/>
          </p:cNvSpPr>
          <p:nvPr>
            <p:ph type="sldNum" sz="quarter" idx="12"/>
          </p:nvPr>
        </p:nvSpPr>
        <p:spPr/>
        <p:txBody>
          <a:bodyPr/>
          <a:lstStyle/>
          <a:p>
            <a:fld id="{551115BC-487E-4422-894C-CB7CD3E79223}" type="slidenum">
              <a:rPr lang="sv-SE" smtClean="0"/>
              <a:t>5</a:t>
            </a:fld>
            <a:endParaRPr lang="sv-SE"/>
          </a:p>
        </p:txBody>
      </p:sp>
    </p:spTree>
    <p:extLst>
      <p:ext uri="{BB962C8B-B14F-4D97-AF65-F5344CB8AC3E}">
        <p14:creationId xmlns:p14="http://schemas.microsoft.com/office/powerpoint/2010/main" val="319538160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dirty="0" smtClean="0"/>
              <a:t>Standards</a:t>
            </a:r>
            <a:endParaRPr lang="en-US" noProof="0" dirty="0"/>
          </a:p>
        </p:txBody>
      </p:sp>
      <p:sp>
        <p:nvSpPr>
          <p:cNvPr id="3" name="Content Placeholder 2"/>
          <p:cNvSpPr>
            <a:spLocks noGrp="1"/>
          </p:cNvSpPr>
          <p:nvPr>
            <p:ph idx="1"/>
          </p:nvPr>
        </p:nvSpPr>
        <p:spPr/>
        <p:txBody>
          <a:bodyPr>
            <a:normAutofit fontScale="92500" lnSpcReduction="20000"/>
          </a:bodyPr>
          <a:lstStyle/>
          <a:p>
            <a:r>
              <a:rPr lang="en-US" noProof="0" dirty="0" smtClean="0"/>
              <a:t>Observation / Recommendation</a:t>
            </a:r>
          </a:p>
          <a:p>
            <a:pPr lvl="1"/>
            <a:r>
              <a:rPr lang="en-US" i="1" dirty="0"/>
              <a:t>Be more proactive and assertive in setting standards (e.g., low energy beam transport)</a:t>
            </a:r>
            <a:r>
              <a:rPr lang="en-US" i="1" dirty="0"/>
              <a:t> </a:t>
            </a:r>
            <a:r>
              <a:rPr lang="en-US" i="1" noProof="0" dirty="0" smtClean="0"/>
              <a:t>.</a:t>
            </a:r>
          </a:p>
          <a:p>
            <a:r>
              <a:rPr lang="en-US" noProof="0" dirty="0" smtClean="0"/>
              <a:t>Activity</a:t>
            </a:r>
          </a:p>
          <a:p>
            <a:pPr lvl="1"/>
            <a:r>
              <a:rPr lang="en-US" dirty="0"/>
              <a:t>Make a list of standards and systems ICS has authority to standardize</a:t>
            </a:r>
            <a:r>
              <a:rPr lang="en-US" dirty="0"/>
              <a:t> </a:t>
            </a:r>
            <a:r>
              <a:rPr lang="en-US" dirty="0" smtClean="0"/>
              <a:t>ICS </a:t>
            </a:r>
          </a:p>
          <a:p>
            <a:pPr lvl="2"/>
            <a:r>
              <a:rPr lang="en-US" dirty="0" smtClean="0"/>
              <a:t>Status</a:t>
            </a:r>
            <a:r>
              <a:rPr lang="en-US" dirty="0"/>
              <a:t>: </a:t>
            </a:r>
            <a:r>
              <a:rPr lang="en-US" dirty="0" smtClean="0">
                <a:solidFill>
                  <a:srgbClr val="FAC090"/>
                </a:solidFill>
              </a:rPr>
              <a:t>Ongoing</a:t>
            </a:r>
            <a:endParaRPr lang="en-US" dirty="0">
              <a:solidFill>
                <a:srgbClr val="FAC090"/>
              </a:solidFill>
            </a:endParaRPr>
          </a:p>
          <a:p>
            <a:pPr lvl="1"/>
            <a:r>
              <a:rPr lang="en-US" dirty="0" smtClean="0"/>
              <a:t>Prepare </a:t>
            </a:r>
            <a:r>
              <a:rPr lang="en-US" dirty="0"/>
              <a:t>a plan and milestones when and by who the decisions should be formally approved, for ICS and ESS standards that affect </a:t>
            </a:r>
            <a:r>
              <a:rPr lang="en-US" dirty="0" smtClean="0"/>
              <a:t>ICS </a:t>
            </a:r>
          </a:p>
          <a:p>
            <a:pPr lvl="2"/>
            <a:r>
              <a:rPr lang="en-US" noProof="0" dirty="0" smtClean="0"/>
              <a:t>Status: </a:t>
            </a:r>
            <a:r>
              <a:rPr lang="en-US" noProof="0" dirty="0" smtClean="0">
                <a:solidFill>
                  <a:srgbClr val="FAC090"/>
                </a:solidFill>
              </a:rPr>
              <a:t>Ongoing</a:t>
            </a:r>
          </a:p>
          <a:p>
            <a:r>
              <a:rPr lang="en-US" dirty="0"/>
              <a:t>In </a:t>
            </a:r>
            <a:r>
              <a:rPr lang="en-US" dirty="0" smtClean="0"/>
              <a:t>addition</a:t>
            </a:r>
          </a:p>
          <a:p>
            <a:pPr lvl="1"/>
            <a:r>
              <a:rPr lang="en-US" dirty="0" smtClean="0"/>
              <a:t>Proposal for ESS Electronic hardware harmonization committee</a:t>
            </a:r>
            <a:endParaRPr lang="en-US" dirty="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6</a:t>
            </a:fld>
            <a:endParaRPr lang="sv-SE"/>
          </a:p>
        </p:txBody>
      </p:sp>
    </p:spTree>
    <p:extLst>
      <p:ext uri="{BB962C8B-B14F-4D97-AF65-F5344CB8AC3E}">
        <p14:creationId xmlns:p14="http://schemas.microsoft.com/office/powerpoint/2010/main" val="8993089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dirty="0" smtClean="0"/>
              <a:t>IKC</a:t>
            </a:r>
            <a:endParaRPr lang="en-US" noProof="0" dirty="0"/>
          </a:p>
        </p:txBody>
      </p:sp>
      <p:sp>
        <p:nvSpPr>
          <p:cNvPr id="3" name="Content Placeholder 2"/>
          <p:cNvSpPr>
            <a:spLocks noGrp="1"/>
          </p:cNvSpPr>
          <p:nvPr>
            <p:ph idx="1"/>
          </p:nvPr>
        </p:nvSpPr>
        <p:spPr/>
        <p:txBody>
          <a:bodyPr>
            <a:normAutofit fontScale="92500" lnSpcReduction="10000"/>
          </a:bodyPr>
          <a:lstStyle/>
          <a:p>
            <a:r>
              <a:rPr lang="en-US" noProof="0" dirty="0" smtClean="0"/>
              <a:t>Observation / Recommendation</a:t>
            </a:r>
          </a:p>
          <a:p>
            <a:pPr lvl="1"/>
            <a:r>
              <a:rPr lang="en-US" i="1" dirty="0"/>
              <a:t>ICS should identify resource to work with other technical groups in defining IKCs with control thereby assessing if it would be advantageous from an ESS project point of view to incorporate IKCs into ICS.</a:t>
            </a:r>
            <a:r>
              <a:rPr lang="en-US" i="1" dirty="0"/>
              <a:t> </a:t>
            </a:r>
            <a:endParaRPr lang="en-US" i="1" dirty="0" smtClean="0"/>
          </a:p>
          <a:p>
            <a:r>
              <a:rPr lang="en-US" noProof="0" dirty="0" smtClean="0"/>
              <a:t>Activity</a:t>
            </a:r>
          </a:p>
          <a:p>
            <a:pPr lvl="1"/>
            <a:r>
              <a:rPr lang="en-US" dirty="0"/>
              <a:t>Hire the </a:t>
            </a:r>
            <a:r>
              <a:rPr lang="en-US" dirty="0" err="1"/>
              <a:t>dHoD</a:t>
            </a:r>
            <a:r>
              <a:rPr lang="en-US" dirty="0"/>
              <a:t> to help </a:t>
            </a:r>
            <a:r>
              <a:rPr lang="en-US" dirty="0" err="1"/>
              <a:t>HoD</a:t>
            </a:r>
            <a:r>
              <a:rPr lang="en-US" dirty="0"/>
              <a:t> with IKC management</a:t>
            </a:r>
            <a:r>
              <a:rPr lang="en-US" dirty="0"/>
              <a:t> </a:t>
            </a:r>
            <a:endParaRPr lang="en-US" dirty="0" smtClean="0"/>
          </a:p>
          <a:p>
            <a:pPr lvl="2"/>
            <a:r>
              <a:rPr lang="en-US" dirty="0"/>
              <a:t>Status: </a:t>
            </a:r>
            <a:r>
              <a:rPr lang="en-US" dirty="0">
                <a:solidFill>
                  <a:srgbClr val="FAC090"/>
                </a:solidFill>
              </a:rPr>
              <a:t>Ongoing</a:t>
            </a:r>
          </a:p>
          <a:p>
            <a:pPr lvl="1"/>
            <a:r>
              <a:rPr lang="en-US" dirty="0" smtClean="0"/>
              <a:t>Revisit </a:t>
            </a:r>
            <a:r>
              <a:rPr lang="en-US" dirty="0"/>
              <a:t>the possible IKCs for ICS</a:t>
            </a:r>
            <a:r>
              <a:rPr lang="en-US" dirty="0"/>
              <a:t> </a:t>
            </a:r>
            <a:endParaRPr lang="en-US" dirty="0" smtClean="0"/>
          </a:p>
          <a:p>
            <a:pPr lvl="2"/>
            <a:r>
              <a:rPr lang="en-US" dirty="0" smtClean="0"/>
              <a:t>Status</a:t>
            </a:r>
            <a:r>
              <a:rPr lang="en-US" dirty="0"/>
              <a:t>: </a:t>
            </a:r>
            <a:r>
              <a:rPr lang="en-US" dirty="0">
                <a:solidFill>
                  <a:srgbClr val="FAC090"/>
                </a:solidFill>
              </a:rPr>
              <a:t>Ongoing</a:t>
            </a:r>
          </a:p>
          <a:p>
            <a:r>
              <a:rPr lang="en-US" dirty="0"/>
              <a:t>In </a:t>
            </a:r>
            <a:r>
              <a:rPr lang="en-US" dirty="0" smtClean="0"/>
              <a:t>addition</a:t>
            </a:r>
            <a:endParaRPr lang="en-US" dirty="0"/>
          </a:p>
          <a:p>
            <a:pPr lvl="1"/>
            <a:r>
              <a:rPr lang="en-US" dirty="0" smtClean="0"/>
              <a:t>ICS IKC Strategy proposal</a:t>
            </a:r>
            <a:endParaRPr lang="en-US" dirty="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7</a:t>
            </a:fld>
            <a:endParaRPr lang="sv-SE"/>
          </a:p>
        </p:txBody>
      </p:sp>
    </p:spTree>
    <p:extLst>
      <p:ext uri="{BB962C8B-B14F-4D97-AF65-F5344CB8AC3E}">
        <p14:creationId xmlns:p14="http://schemas.microsoft.com/office/powerpoint/2010/main" val="128068546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smtClean="0"/>
              <a:t>Interfaces</a:t>
            </a:r>
            <a:endParaRPr lang="en-US" noProof="0"/>
          </a:p>
        </p:txBody>
      </p:sp>
      <p:sp>
        <p:nvSpPr>
          <p:cNvPr id="3" name="Content Placeholder 2"/>
          <p:cNvSpPr>
            <a:spLocks noGrp="1"/>
          </p:cNvSpPr>
          <p:nvPr>
            <p:ph idx="1"/>
          </p:nvPr>
        </p:nvSpPr>
        <p:spPr/>
        <p:txBody>
          <a:bodyPr>
            <a:normAutofit/>
          </a:bodyPr>
          <a:lstStyle/>
          <a:p>
            <a:r>
              <a:rPr lang="en-US" noProof="0" smtClean="0"/>
              <a:t>Observation / Recommendation</a:t>
            </a:r>
          </a:p>
          <a:p>
            <a:pPr lvl="1"/>
            <a:r>
              <a:rPr lang="en-US" i="1" noProof="0" smtClean="0"/>
              <a:t>Be more proactive in defining interfaces and in communication with other systems. Pursue production of ICD’s with highest priority to clarify scope and interfaces with external systems </a:t>
            </a:r>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smtClean="0"/>
          </a:p>
          <a:p>
            <a:pPr lvl="1"/>
            <a:endParaRPr lang="en-US" noProof="0"/>
          </a:p>
        </p:txBody>
      </p:sp>
      <p:sp>
        <p:nvSpPr>
          <p:cNvPr id="4" name="Slide Number Placeholder 3"/>
          <p:cNvSpPr>
            <a:spLocks noGrp="1"/>
          </p:cNvSpPr>
          <p:nvPr>
            <p:ph type="sldNum" sz="quarter" idx="12"/>
          </p:nvPr>
        </p:nvSpPr>
        <p:spPr/>
        <p:txBody>
          <a:bodyPr/>
          <a:lstStyle/>
          <a:p>
            <a:fld id="{551115BC-487E-4422-894C-CB7CD3E79223}" type="slidenum">
              <a:rPr lang="sv-SE" smtClean="0"/>
              <a:t>8</a:t>
            </a:fld>
            <a:endParaRPr lang="sv-SE"/>
          </a:p>
        </p:txBody>
      </p:sp>
    </p:spTree>
    <p:extLst>
      <p:ext uri="{BB962C8B-B14F-4D97-AF65-F5344CB8AC3E}">
        <p14:creationId xmlns:p14="http://schemas.microsoft.com/office/powerpoint/2010/main" val="154412154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dirty="0" smtClean="0"/>
              <a:t>Interfaces activities</a:t>
            </a:r>
            <a:endParaRPr lang="en-US" noProof="0" dirty="0"/>
          </a:p>
        </p:txBody>
      </p:sp>
      <p:sp>
        <p:nvSpPr>
          <p:cNvPr id="3" name="Content Placeholder 2"/>
          <p:cNvSpPr>
            <a:spLocks noGrp="1"/>
          </p:cNvSpPr>
          <p:nvPr>
            <p:ph idx="1"/>
          </p:nvPr>
        </p:nvSpPr>
        <p:spPr/>
        <p:txBody>
          <a:bodyPr>
            <a:normAutofit fontScale="92500" lnSpcReduction="20000"/>
          </a:bodyPr>
          <a:lstStyle/>
          <a:p>
            <a:r>
              <a:rPr lang="en-US" noProof="0" dirty="0" smtClean="0"/>
              <a:t>Activity</a:t>
            </a:r>
          </a:p>
          <a:p>
            <a:pPr lvl="1"/>
            <a:r>
              <a:rPr lang="en-US" noProof="0" dirty="0" smtClean="0"/>
              <a:t>Define a list of 'other' systems</a:t>
            </a:r>
          </a:p>
          <a:p>
            <a:pPr lvl="2"/>
            <a:r>
              <a:rPr lang="en-US" noProof="0" dirty="0" smtClean="0"/>
              <a:t>Status: </a:t>
            </a:r>
            <a:r>
              <a:rPr lang="en-US" noProof="0" dirty="0" smtClean="0">
                <a:solidFill>
                  <a:srgbClr val="FAC090"/>
                </a:solidFill>
              </a:rPr>
              <a:t>Ongoing</a:t>
            </a:r>
          </a:p>
          <a:p>
            <a:pPr lvl="1"/>
            <a:r>
              <a:rPr lang="en-US" noProof="0" dirty="0" smtClean="0"/>
              <a:t>Appoint lead integrators to systems</a:t>
            </a:r>
          </a:p>
          <a:p>
            <a:pPr lvl="2"/>
            <a:r>
              <a:rPr lang="en-US" noProof="0" dirty="0" smtClean="0"/>
              <a:t>Status: </a:t>
            </a:r>
            <a:r>
              <a:rPr lang="en-US" noProof="0" dirty="0" smtClean="0">
                <a:solidFill>
                  <a:srgbClr val="FAC090"/>
                </a:solidFill>
              </a:rPr>
              <a:t>Ongoing</a:t>
            </a:r>
            <a:endParaRPr lang="en-US" noProof="0" dirty="0" smtClean="0"/>
          </a:p>
          <a:p>
            <a:pPr lvl="1"/>
            <a:r>
              <a:rPr lang="en-US" noProof="0" dirty="0" smtClean="0"/>
              <a:t>Establish internal ICS architecture</a:t>
            </a:r>
          </a:p>
          <a:p>
            <a:pPr lvl="2"/>
            <a:r>
              <a:rPr lang="en-US" noProof="0" dirty="0" smtClean="0"/>
              <a:t>Status: </a:t>
            </a:r>
            <a:r>
              <a:rPr lang="en-US" noProof="0" dirty="0" smtClean="0">
                <a:solidFill>
                  <a:srgbClr val="FAC090"/>
                </a:solidFill>
              </a:rPr>
              <a:t>Ongoing</a:t>
            </a:r>
            <a:endParaRPr lang="en-US" noProof="0" dirty="0" smtClean="0"/>
          </a:p>
          <a:p>
            <a:pPr lvl="1"/>
            <a:r>
              <a:rPr lang="en-US" noProof="0" dirty="0" smtClean="0"/>
              <a:t>Setup regular correspondence with the systems with commitment from everybody involved </a:t>
            </a:r>
          </a:p>
          <a:p>
            <a:pPr lvl="2"/>
            <a:r>
              <a:rPr lang="en-US" noProof="0" dirty="0" smtClean="0"/>
              <a:t>Status: </a:t>
            </a:r>
            <a:r>
              <a:rPr lang="en-US" noProof="0" dirty="0" smtClean="0">
                <a:solidFill>
                  <a:srgbClr val="FAC090"/>
                </a:solidFill>
              </a:rPr>
              <a:t>Ongoing</a:t>
            </a:r>
            <a:endParaRPr lang="en-US" noProof="0" dirty="0" smtClean="0">
              <a:solidFill>
                <a:srgbClr val="77933C"/>
              </a:solidFill>
            </a:endParaRPr>
          </a:p>
          <a:p>
            <a:r>
              <a:rPr lang="en-US" noProof="0" dirty="0" smtClean="0"/>
              <a:t>In addition, to establish baseline</a:t>
            </a:r>
          </a:p>
          <a:p>
            <a:pPr lvl="1"/>
            <a:r>
              <a:rPr lang="en-US" dirty="0"/>
              <a:t>Integration sessions with CF</a:t>
            </a:r>
          </a:p>
          <a:p>
            <a:pPr lvl="1"/>
            <a:r>
              <a:rPr lang="en-US" noProof="0" dirty="0" smtClean="0"/>
              <a:t>Interface </a:t>
            </a:r>
            <a:r>
              <a:rPr lang="en-US" i="1" noProof="0" dirty="0" smtClean="0"/>
              <a:t>Description</a:t>
            </a:r>
            <a:r>
              <a:rPr lang="en-US" noProof="0" dirty="0" smtClean="0"/>
              <a:t> Documents with Target, NSS</a:t>
            </a:r>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smtClean="0"/>
          </a:p>
          <a:p>
            <a:pPr lvl="1"/>
            <a:endParaRPr lang="en-US"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9</a:t>
            </a:fld>
            <a:endParaRPr lang="sv-SE"/>
          </a:p>
        </p:txBody>
      </p:sp>
    </p:spTree>
    <p:extLst>
      <p:ext uri="{BB962C8B-B14F-4D97-AF65-F5344CB8AC3E}">
        <p14:creationId xmlns:p14="http://schemas.microsoft.com/office/powerpoint/2010/main" val="1512436400"/>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ESS Core Powerpoint templat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ESS Core Powerpoint template.potx</Template>
  <TotalTime>195</TotalTime>
  <Words>464</Words>
  <Application>Microsoft Macintosh PowerPoint</Application>
  <PresentationFormat>On-screen Show (4:3)</PresentationFormat>
  <Paragraphs>146</Paragraphs>
  <Slides>9</Slides>
  <Notes>0</Notes>
  <HiddenSlides>0</HiddenSlides>
  <MMClips>0</MMClips>
  <ScaleCrop>false</ScaleCrop>
  <HeadingPairs>
    <vt:vector size="4" baseType="variant">
      <vt:variant>
        <vt:lpstr>Theme</vt:lpstr>
      </vt:variant>
      <vt:variant>
        <vt:i4>1</vt:i4>
      </vt:variant>
      <vt:variant>
        <vt:lpstr>Slide Titles</vt:lpstr>
      </vt:variant>
      <vt:variant>
        <vt:i4>9</vt:i4>
      </vt:variant>
    </vt:vector>
  </HeadingPairs>
  <TitlesOfParts>
    <vt:vector size="10" baseType="lpstr">
      <vt:lpstr>ESS Core Powerpoint template</vt:lpstr>
      <vt:lpstr>Actions in ICS in response to Annual review recommendations</vt:lpstr>
      <vt:lpstr>Overview</vt:lpstr>
      <vt:lpstr>WBS</vt:lpstr>
      <vt:lpstr>WBS activities</vt:lpstr>
      <vt:lpstr>Staffing</vt:lpstr>
      <vt:lpstr>Standards</vt:lpstr>
      <vt:lpstr>IKC</vt:lpstr>
      <vt:lpstr>Interfaces</vt:lpstr>
      <vt:lpstr>Interfaces activities</vt:lpstr>
    </vt:vector>
  </TitlesOfParts>
  <Company>ESS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Heléne Björkman</dc:creator>
  <cp:lastModifiedBy>Miha Reščič</cp:lastModifiedBy>
  <cp:revision>13</cp:revision>
  <dcterms:created xsi:type="dcterms:W3CDTF">2013-10-29T16:05:10Z</dcterms:created>
  <dcterms:modified xsi:type="dcterms:W3CDTF">2014-03-18T15:03:20Z</dcterms:modified>
</cp:coreProperties>
</file>