
<file path=[Content_Types].xml><?xml version="1.0" encoding="utf-8"?>
<Types xmlns="http://schemas.openxmlformats.org/package/2006/content-types">
  <Default Extension="xml" ContentType="application/xml"/>
  <Default Extension="jpeg" ContentType="image/jpeg"/>
  <Default Extension="rels" ContentType="application/vnd.openxmlformats-package.relationships+xml"/>
  <Default Extension="emf" ContentType="image/x-emf"/>
  <Default Extension="vml" ContentType="application/vnd.openxmlformats-officedocument.vmlDrawing"/>
  <Default Extension="docx" ContentType="application/vnd.openxmlformats-officedocument.wordprocessingml.document"/>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theme/theme2.xml" ContentType="application/vnd.openxmlformats-officedocument.theme+xml"/>
  <Override PartName="/ppt/embeddings/oleObject1.bin" ContentType="application/vnd.openxmlformats-officedocument.oleObject"/>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12"/>
  </p:notesMasterIdLst>
  <p:sldIdLst>
    <p:sldId id="256" r:id="rId2"/>
    <p:sldId id="257" r:id="rId3"/>
    <p:sldId id="258" r:id="rId4"/>
    <p:sldId id="260" r:id="rId5"/>
    <p:sldId id="259" r:id="rId6"/>
    <p:sldId id="261" r:id="rId7"/>
    <p:sldId id="262" r:id="rId8"/>
    <p:sldId id="263" r:id="rId9"/>
    <p:sldId id="265" r:id="rId10"/>
    <p:sldId id="264" r:id="rId11"/>
  </p:sldIdLst>
  <p:sldSz cx="9144000" cy="6858000" type="screen4x3"/>
  <p:notesSz cx="6858000" cy="9144000"/>
  <p:defaultText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00" autoAdjust="0"/>
    <p:restoredTop sz="94668" autoAdjust="0"/>
  </p:normalViewPr>
  <p:slideViewPr>
    <p:cSldViewPr>
      <p:cViewPr varScale="1">
        <p:scale>
          <a:sx n="139" d="100"/>
          <a:sy n="139" d="100"/>
        </p:scale>
        <p:origin x="-120" y="-1304"/>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1" Type="http://schemas.openxmlformats.org/officeDocument/2006/relationships/slide" Target="slides/slide10.xml"/><Relationship Id="rId12" Type="http://schemas.openxmlformats.org/officeDocument/2006/relationships/notesMaster" Target="notesMasters/notesMaster1.xml"/><Relationship Id="rId13" Type="http://schemas.openxmlformats.org/officeDocument/2006/relationships/printerSettings" Target="printerSettings/printerSettings1.bin"/><Relationship Id="rId14" Type="http://schemas.openxmlformats.org/officeDocument/2006/relationships/presProps" Target="presProps.xml"/><Relationship Id="rId15" Type="http://schemas.openxmlformats.org/officeDocument/2006/relationships/viewProps" Target="viewProps.xml"/><Relationship Id="rId16" Type="http://schemas.openxmlformats.org/officeDocument/2006/relationships/theme" Target="theme/theme1.xml"/><Relationship Id="rId17" Type="http://schemas.openxmlformats.org/officeDocument/2006/relationships/tableStyles" Target="tableStyle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9" Type="http://schemas.openxmlformats.org/officeDocument/2006/relationships/slide" Target="slides/slide8.xml"/><Relationship Id="rId10" Type="http://schemas.openxmlformats.org/officeDocument/2006/relationships/slide" Target="slides/slide9.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2.png"/></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09F57FC-B3FF-4DF2-9417-962901C07B3B}" type="datetimeFigureOut">
              <a:rPr lang="sv-SE" smtClean="0"/>
              <a:t>31/03/2014</a:t>
            </a:fld>
            <a:endParaRPr lang="sv-SE"/>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61A53A7-64CD-4D0E-AAE8-1AC9C79D7085}" type="slidenum">
              <a:rPr lang="sv-SE" smtClean="0"/>
              <a:t>‹#›</a:t>
            </a:fld>
            <a:endParaRPr lang="sv-SE"/>
          </a:p>
        </p:txBody>
      </p:sp>
    </p:spTree>
    <p:extLst>
      <p:ext uri="{BB962C8B-B14F-4D97-AF65-F5344CB8AC3E}">
        <p14:creationId xmlns:p14="http://schemas.microsoft.com/office/powerpoint/2010/main" val="12846559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sv-SE"/>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sv-SE"/>
          </a:p>
        </p:txBody>
      </p:sp>
      <p:sp>
        <p:nvSpPr>
          <p:cNvPr id="4" name="Date Placeholder 3"/>
          <p:cNvSpPr>
            <a:spLocks noGrp="1"/>
          </p:cNvSpPr>
          <p:nvPr>
            <p:ph type="dt" sz="half" idx="10"/>
          </p:nvPr>
        </p:nvSpPr>
        <p:spPr/>
        <p:txBody>
          <a:bodyPr/>
          <a:lstStyle/>
          <a:p>
            <a:fld id="{5ED7AC81-318B-4D49-A602-9E30227C87EC}" type="datetime1">
              <a:rPr lang="sv-SE" smtClean="0"/>
              <a:t>31/03/2014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308304" y="260648"/>
            <a:ext cx="1656184" cy="886059"/>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en-US" smtClean="0"/>
              <a:t>Click to edit Master title style</a:t>
            </a:r>
            <a:endParaRPr lang="sv-SE"/>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4" name="Date Placeholder 3"/>
          <p:cNvSpPr>
            <a:spLocks noGrp="1"/>
          </p:cNvSpPr>
          <p:nvPr>
            <p:ph type="dt" sz="half" idx="10"/>
          </p:nvPr>
        </p:nvSpPr>
        <p:spPr/>
        <p:txBody>
          <a:bodyPr/>
          <a:lstStyle/>
          <a:p>
            <a:fld id="{6EB99CB0-346B-43FA-9EE6-F90C3F3BC0BA}" type="datetime1">
              <a:rPr lang="sv-SE" smtClean="0"/>
              <a:t>31/03/2014</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594008" y="319530"/>
            <a:ext cx="1370480" cy="733206"/>
          </a:xfrm>
          <a:prstGeom prst="rect">
            <a:avLst/>
          </a:prstGeom>
        </p:spPr>
      </p:pic>
    </p:spTree>
    <p:extLst>
      <p:ext uri="{BB962C8B-B14F-4D97-AF65-F5344CB8AC3E}">
        <p14:creationId xmlns:p14="http://schemas.microsoft.com/office/powerpoint/2010/main" val="135109921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en-US" smtClean="0"/>
              <a:t>Click to edit Master title style</a:t>
            </a:r>
            <a:endParaRPr lang="sv-SE"/>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p:txBody>
      </p:sp>
      <p:sp>
        <p:nvSpPr>
          <p:cNvPr id="5" name="Date Placeholder 4"/>
          <p:cNvSpPr>
            <a:spLocks noGrp="1"/>
          </p:cNvSpPr>
          <p:nvPr>
            <p:ph type="dt" sz="half" idx="10"/>
          </p:nvPr>
        </p:nvSpPr>
        <p:spPr/>
        <p:txBody>
          <a:bodyPr/>
          <a:lstStyle/>
          <a:p>
            <a:fld id="{42E66B7F-8271-49DA-A25A-F4BB9F476347}" type="datetime1">
              <a:rPr lang="sv-SE" smtClean="0"/>
              <a:t>31/03/2014</a:t>
            </a:fld>
            <a:endParaRPr lang="sv-SE"/>
          </a:p>
        </p:txBody>
      </p:sp>
      <p:sp>
        <p:nvSpPr>
          <p:cNvPr id="6" name="Footer Placeholder 5"/>
          <p:cNvSpPr>
            <a:spLocks noGrp="1"/>
          </p:cNvSpPr>
          <p:nvPr>
            <p:ph type="ftr" sz="quarter" idx="11"/>
          </p:nvPr>
        </p:nvSpPr>
        <p:spPr/>
        <p:txBody>
          <a:bodyPr/>
          <a:lstStyle/>
          <a:p>
            <a:endParaRPr lang="sv-SE"/>
          </a:p>
        </p:txBody>
      </p:sp>
      <p:sp>
        <p:nvSpPr>
          <p:cNvPr id="7" name="Slide Number Placeholder 6"/>
          <p:cNvSpPr>
            <a:spLocks noGrp="1"/>
          </p:cNvSpPr>
          <p:nvPr>
            <p:ph type="sldNum" sz="quarter" idx="12"/>
          </p:nvPr>
        </p:nvSpPr>
        <p:spPr/>
        <p:txBody>
          <a:bodyPr/>
          <a:lstStyle/>
          <a:p>
            <a:fld id="{551115BC-487E-4422-894C-CB7CD3E79223}" type="slidenum">
              <a:rPr lang="sv-SE" smtClean="0"/>
              <a:t>‹#›</a:t>
            </a:fld>
            <a:endParaRPr lang="sv-SE"/>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604662" y="260648"/>
            <a:ext cx="1359826" cy="727507"/>
          </a:xfrm>
          <a:prstGeom prst="rect">
            <a:avLst/>
          </a:prstGeom>
        </p:spPr>
      </p:pic>
    </p:spTree>
    <p:extLst>
      <p:ext uri="{BB962C8B-B14F-4D97-AF65-F5344CB8AC3E}">
        <p14:creationId xmlns:p14="http://schemas.microsoft.com/office/powerpoint/2010/main" val="1362832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sv-SE"/>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7" name="Date Placeholder 6"/>
          <p:cNvSpPr>
            <a:spLocks noGrp="1"/>
          </p:cNvSpPr>
          <p:nvPr>
            <p:ph type="dt" sz="half" idx="10"/>
          </p:nvPr>
        </p:nvSpPr>
        <p:spPr/>
        <p:txBody>
          <a:bodyPr/>
          <a:lstStyle/>
          <a:p>
            <a:fld id="{3C7D23FA-05C4-4CC1-B281-2F815585BC1C}" type="datetime1">
              <a:rPr lang="sv-SE" smtClean="0"/>
              <a:t>31/03/2014</a:t>
            </a:fld>
            <a:endParaRPr lang="sv-SE"/>
          </a:p>
        </p:txBody>
      </p:sp>
      <p:sp>
        <p:nvSpPr>
          <p:cNvPr id="8" name="Footer Placeholder 7"/>
          <p:cNvSpPr>
            <a:spLocks noGrp="1"/>
          </p:cNvSpPr>
          <p:nvPr>
            <p:ph type="ftr" sz="quarter" idx="11"/>
          </p:nvPr>
        </p:nvSpPr>
        <p:spPr/>
        <p:txBody>
          <a:bodyPr/>
          <a:lstStyle/>
          <a:p>
            <a:endParaRPr lang="sv-SE"/>
          </a:p>
        </p:txBody>
      </p:sp>
      <p:sp>
        <p:nvSpPr>
          <p:cNvPr id="9" name="Slide Number Placeholder 8"/>
          <p:cNvSpPr>
            <a:spLocks noGrp="1"/>
          </p:cNvSpPr>
          <p:nvPr>
            <p:ph type="sldNum" sz="quarter" idx="12"/>
          </p:nvPr>
        </p:nvSpPr>
        <p:spPr/>
        <p:txBody>
          <a:bodyPr/>
          <a:lstStyle/>
          <a:p>
            <a:fld id="{551115BC-487E-4422-894C-CB7CD3E79223}" type="slidenum">
              <a:rPr lang="sv-SE" smtClean="0"/>
              <a:t>‹#›</a:t>
            </a:fld>
            <a:endParaRPr lang="sv-SE"/>
          </a:p>
        </p:txBody>
      </p:sp>
      <p:sp>
        <p:nvSpPr>
          <p:cNvPr id="10"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Tree>
    <p:extLst>
      <p:ext uri="{BB962C8B-B14F-4D97-AF65-F5344CB8AC3E}">
        <p14:creationId xmlns:p14="http://schemas.microsoft.com/office/powerpoint/2010/main" val="1249740369"/>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7139136" cy="1143000"/>
          </a:xfrm>
          <a:prstGeom prst="rect">
            <a:avLst/>
          </a:prstGeom>
        </p:spPr>
        <p:txBody>
          <a:bodyPr vert="horz" lIns="91440" tIns="45720" rIns="91440" bIns="45720" rtlCol="0" anchor="ctr">
            <a:normAutofit/>
          </a:bodyPr>
          <a:lstStyle/>
          <a:p>
            <a:r>
              <a:rPr lang="en-US" smtClean="0"/>
              <a:t>Click to edit Master title style</a:t>
            </a:r>
            <a:endParaRPr lang="sv-SE"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103233B-D569-4A6E-878F-CDE152514C47}" type="datetime1">
              <a:rPr lang="sv-SE" smtClean="0"/>
              <a:t>31/03/2014</a:t>
            </a:fld>
            <a:endParaRPr lang="sv-SE"/>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sv-SE"/>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51115BC-487E-4422-894C-CB7CD3E79223}" type="slidenum">
              <a:rPr lang="sv-SE" smtClean="0"/>
              <a:t>‹#›</a:t>
            </a:fld>
            <a:endParaRPr lang="sv-SE"/>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Lst>
  <p:hf hdr="0" ftr="0" dt="0"/>
  <p:txStyles>
    <p:titleStyle>
      <a:lvl1pPr algn="l" defTabSz="914400" rtl="0" eaLnBrk="1" latinLnBrk="0" hangingPunct="1">
        <a:spcBef>
          <a:spcPct val="0"/>
        </a:spcBef>
        <a:buNone/>
        <a:defRPr sz="3200" kern="1200" baseline="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oleObject" Target="../embeddings/oleObject1.bin"/><Relationship Id="rId4" Type="http://schemas.openxmlformats.org/officeDocument/2006/relationships/package" Target="../embeddings/Microsoft_Word_Document1.docx"/><Relationship Id="rId5" Type="http://schemas.openxmlformats.org/officeDocument/2006/relationships/image" Target="../media/image2.png"/><Relationship Id="rId6" Type="http://schemas.openxmlformats.org/officeDocument/2006/relationships/image" Target="../media/image3.emf"/><Relationship Id="rId1" Type="http://schemas.openxmlformats.org/officeDocument/2006/relationships/vmlDrawing" Target="../drawings/vmlDrawing1.vml"/><Relationship Id="rId2"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emf"/></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emf"/></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fontScale="90000"/>
          </a:bodyPr>
          <a:lstStyle/>
          <a:p>
            <a:pPr algn="ctr"/>
            <a:r>
              <a:rPr lang="en-US" sz="4000" dirty="0"/>
              <a:t>Status report on ICS interfaces (Accelerator, Target, </a:t>
            </a:r>
            <a:r>
              <a:rPr lang="en-US" sz="4000" dirty="0" smtClean="0"/>
              <a:t>NSS, CF) </a:t>
            </a:r>
            <a:r>
              <a:rPr lang="en-US" sz="4000" dirty="0"/>
              <a:t>and</a:t>
            </a:r>
            <a:br>
              <a:rPr lang="en-US" sz="4000" dirty="0"/>
            </a:br>
            <a:r>
              <a:rPr lang="en-US" sz="4000" dirty="0"/>
              <a:t>    related activities</a:t>
            </a:r>
            <a:endParaRPr lang="en-US" sz="4000" noProof="0" dirty="0"/>
          </a:p>
        </p:txBody>
      </p:sp>
      <p:sp>
        <p:nvSpPr>
          <p:cNvPr id="3" name="Subtitle 2"/>
          <p:cNvSpPr>
            <a:spLocks noGrp="1"/>
          </p:cNvSpPr>
          <p:nvPr>
            <p:ph type="subTitle" idx="1"/>
          </p:nvPr>
        </p:nvSpPr>
        <p:spPr/>
        <p:txBody>
          <a:bodyPr>
            <a:noAutofit/>
          </a:bodyPr>
          <a:lstStyle/>
          <a:p>
            <a:r>
              <a:rPr lang="en-US" sz="2000" noProof="0" dirty="0" smtClean="0">
                <a:solidFill>
                  <a:schemeClr val="bg1"/>
                </a:solidFill>
              </a:rPr>
              <a:t>Miha </a:t>
            </a:r>
            <a:r>
              <a:rPr lang="en-US" sz="2000" dirty="0" smtClean="0">
                <a:solidFill>
                  <a:schemeClr val="bg1"/>
                </a:solidFill>
              </a:rPr>
              <a:t>Reščič</a:t>
            </a:r>
            <a:endParaRPr lang="en-US" sz="2000" noProof="0" dirty="0" smtClean="0">
              <a:solidFill>
                <a:schemeClr val="bg1"/>
              </a:solidFill>
            </a:endParaRPr>
          </a:p>
          <a:p>
            <a:r>
              <a:rPr lang="en-US" sz="2000" noProof="0" dirty="0" smtClean="0">
                <a:solidFill>
                  <a:schemeClr val="bg1"/>
                </a:solidFill>
              </a:rPr>
              <a:t>Deputy Project Manager, ICS</a:t>
            </a:r>
            <a:endParaRPr lang="en-US" sz="2000" noProof="0" dirty="0">
              <a:solidFill>
                <a:schemeClr val="bg1"/>
              </a:solidFill>
            </a:endParaRPr>
          </a:p>
        </p:txBody>
      </p:sp>
      <p:sp>
        <p:nvSpPr>
          <p:cNvPr id="4" name="Rectangle 3"/>
          <p:cNvSpPr/>
          <p:nvPr/>
        </p:nvSpPr>
        <p:spPr>
          <a:xfrm>
            <a:off x="2286000" y="5949280"/>
            <a:ext cx="4572000" cy="603242"/>
          </a:xfrm>
          <a:prstGeom prst="rect">
            <a:avLst/>
          </a:prstGeom>
        </p:spPr>
        <p:txBody>
          <a:bodyPr>
            <a:spAutoFit/>
          </a:bodyPr>
          <a:lstStyle/>
          <a:p>
            <a:pPr algn="ctr">
              <a:lnSpc>
                <a:spcPct val="120000"/>
              </a:lnSpc>
            </a:pPr>
            <a:r>
              <a:rPr lang="en-US" sz="1600" dirty="0" err="1">
                <a:solidFill>
                  <a:srgbClr val="FFFFFF"/>
                </a:solidFill>
              </a:rPr>
              <a:t>www.europeanspallationsource.se</a:t>
            </a:r>
            <a:endParaRPr lang="en-US" sz="1600" dirty="0">
              <a:solidFill>
                <a:srgbClr val="FFFFFF"/>
              </a:solidFill>
            </a:endParaRPr>
          </a:p>
          <a:p>
            <a:pPr algn="ctr"/>
            <a:r>
              <a:rPr lang="en-US" sz="1400" dirty="0">
                <a:solidFill>
                  <a:srgbClr val="FFFFFF"/>
                </a:solidFill>
              </a:rPr>
              <a:t>April 3, 2014</a:t>
            </a:r>
          </a:p>
        </p:txBody>
      </p:sp>
    </p:spTree>
    <p:extLst>
      <p:ext uri="{BB962C8B-B14F-4D97-AF65-F5344CB8AC3E}">
        <p14:creationId xmlns:p14="http://schemas.microsoft.com/office/powerpoint/2010/main" val="139461338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dirty="0" smtClean="0"/>
              <a:t>Overview</a:t>
            </a:r>
            <a:endParaRPr lang="en-US" noProof="0" dirty="0"/>
          </a:p>
        </p:txBody>
      </p:sp>
      <p:sp>
        <p:nvSpPr>
          <p:cNvPr id="3" name="Content Placeholder 2"/>
          <p:cNvSpPr>
            <a:spLocks noGrp="1"/>
          </p:cNvSpPr>
          <p:nvPr>
            <p:ph idx="1"/>
          </p:nvPr>
        </p:nvSpPr>
        <p:spPr/>
        <p:txBody>
          <a:bodyPr/>
          <a:lstStyle/>
          <a:p>
            <a:r>
              <a:rPr lang="sv-SE" dirty="0" smtClean="0"/>
              <a:t>NSS</a:t>
            </a:r>
          </a:p>
          <a:p>
            <a:r>
              <a:rPr lang="sv-SE" dirty="0" smtClean="0"/>
              <a:t>Target</a:t>
            </a:r>
          </a:p>
          <a:p>
            <a:r>
              <a:rPr lang="sv-SE" dirty="0" smtClean="0"/>
              <a:t>Accelerator</a:t>
            </a:r>
          </a:p>
          <a:p>
            <a:r>
              <a:rPr lang="sv-SE" dirty="0" smtClean="0"/>
              <a:t>CF</a:t>
            </a:r>
            <a:endParaRPr lang="sv-SE" dirty="0"/>
          </a:p>
        </p:txBody>
      </p:sp>
      <p:sp>
        <p:nvSpPr>
          <p:cNvPr id="4" name="Slide Number Placeholder 3"/>
          <p:cNvSpPr>
            <a:spLocks noGrp="1"/>
          </p:cNvSpPr>
          <p:nvPr>
            <p:ph type="sldNum" sz="quarter" idx="12"/>
          </p:nvPr>
        </p:nvSpPr>
        <p:spPr/>
        <p:txBody>
          <a:bodyPr/>
          <a:lstStyle/>
          <a:p>
            <a:fld id="{551115BC-487E-4422-894C-CB7CD3E79223}" type="slidenum">
              <a:rPr lang="sv-SE" smtClean="0"/>
              <a:t>2</a:t>
            </a:fld>
            <a:endParaRPr lang="sv-SE"/>
          </a:p>
        </p:txBody>
      </p:sp>
    </p:spTree>
    <p:extLst>
      <p:ext uri="{BB962C8B-B14F-4D97-AF65-F5344CB8AC3E}">
        <p14:creationId xmlns:p14="http://schemas.microsoft.com/office/powerpoint/2010/main" val="148902854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Object 7"/>
          <p:cNvGraphicFramePr>
            <a:graphicFrameLocks noChangeAspect="1"/>
          </p:cNvGraphicFramePr>
          <p:nvPr>
            <p:extLst>
              <p:ext uri="{D42A27DB-BD31-4B8C-83A1-F6EECF244321}">
                <p14:modId xmlns:p14="http://schemas.microsoft.com/office/powerpoint/2010/main" val="796048382"/>
              </p:ext>
            </p:extLst>
          </p:nvPr>
        </p:nvGraphicFramePr>
        <p:xfrm>
          <a:off x="1691680" y="5301208"/>
          <a:ext cx="5765800" cy="1460500"/>
        </p:xfrm>
        <a:graphic>
          <a:graphicData uri="http://schemas.openxmlformats.org/presentationml/2006/ole">
            <mc:AlternateContent xmlns:mc="http://schemas.openxmlformats.org/markup-compatibility/2006">
              <mc:Choice xmlns:v="urn:schemas-microsoft-com:vml" Requires="v">
                <p:oleObj spid="_x0000_s1039" name="Document" r:id="rId4" imgW="5765800" imgH="1460500" progId="Word.Document.12">
                  <p:embed/>
                </p:oleObj>
              </mc:Choice>
              <mc:Fallback>
                <p:oleObj name="Document" r:id="rId4" imgW="5765800" imgH="1460500" progId="Word.Document.12">
                  <p:embed/>
                  <p:pic>
                    <p:nvPicPr>
                      <p:cNvPr id="0" name=""/>
                      <p:cNvPicPr/>
                      <p:nvPr/>
                    </p:nvPicPr>
                    <p:blipFill>
                      <a:blip r:embed="rId5"/>
                      <a:stretch>
                        <a:fillRect/>
                      </a:stretch>
                    </p:blipFill>
                    <p:spPr>
                      <a:xfrm>
                        <a:off x="1691680" y="5301208"/>
                        <a:ext cx="5765800" cy="1460500"/>
                      </a:xfrm>
                      <a:prstGeom prst="rect">
                        <a:avLst/>
                      </a:prstGeom>
                    </p:spPr>
                  </p:pic>
                </p:oleObj>
              </mc:Fallback>
            </mc:AlternateContent>
          </a:graphicData>
        </a:graphic>
      </p:graphicFrame>
      <p:sp>
        <p:nvSpPr>
          <p:cNvPr id="2" name="Title 1"/>
          <p:cNvSpPr>
            <a:spLocks noGrp="1"/>
          </p:cNvSpPr>
          <p:nvPr>
            <p:ph type="title"/>
          </p:nvPr>
        </p:nvSpPr>
        <p:spPr/>
        <p:txBody>
          <a:bodyPr/>
          <a:lstStyle/>
          <a:p>
            <a:r>
              <a:rPr lang="en-US" noProof="0" dirty="0" smtClean="0"/>
              <a:t>NSS, overview </a:t>
            </a:r>
            <a:endParaRPr lang="en-US" noProof="0" dirty="0"/>
          </a:p>
        </p:txBody>
      </p:sp>
      <p:pic>
        <p:nvPicPr>
          <p:cNvPr id="7" name="Content Placeholder 6"/>
          <p:cNvPicPr>
            <a:picLocks noGrp="1" noChangeAspect="1"/>
          </p:cNvPicPr>
          <p:nvPr>
            <p:ph idx="1"/>
          </p:nvPr>
        </p:nvPicPr>
        <p:blipFill>
          <a:blip r:embed="rId6"/>
          <a:srcRect t="-20052" b="-20052"/>
          <a:stretch>
            <a:fillRect/>
          </a:stretch>
        </p:blipFill>
        <p:spPr>
          <a:xfrm>
            <a:off x="323528" y="1268760"/>
            <a:ext cx="8229600" cy="4525963"/>
          </a:xfrm>
        </p:spPr>
      </p:pic>
      <p:sp>
        <p:nvSpPr>
          <p:cNvPr id="4" name="Slide Number Placeholder 3"/>
          <p:cNvSpPr>
            <a:spLocks noGrp="1"/>
          </p:cNvSpPr>
          <p:nvPr>
            <p:ph type="sldNum" sz="quarter" idx="12"/>
          </p:nvPr>
        </p:nvSpPr>
        <p:spPr/>
        <p:txBody>
          <a:bodyPr/>
          <a:lstStyle/>
          <a:p>
            <a:fld id="{551115BC-487E-4422-894C-CB7CD3E79223}" type="slidenum">
              <a:rPr lang="sv-SE" smtClean="0"/>
              <a:t>3</a:t>
            </a:fld>
            <a:endParaRPr lang="sv-SE"/>
          </a:p>
        </p:txBody>
      </p:sp>
    </p:spTree>
    <p:extLst>
      <p:ext uri="{BB962C8B-B14F-4D97-AF65-F5344CB8AC3E}">
        <p14:creationId xmlns:p14="http://schemas.microsoft.com/office/powerpoint/2010/main" val="202481565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dirty="0" smtClean="0"/>
              <a:t>NSS, interface description </a:t>
            </a:r>
            <a:endParaRPr lang="en-US"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4</a:t>
            </a:fld>
            <a:endParaRPr lang="sv-SE"/>
          </a:p>
        </p:txBody>
      </p:sp>
      <p:sp>
        <p:nvSpPr>
          <p:cNvPr id="3" name="Content Placeholder 2"/>
          <p:cNvSpPr>
            <a:spLocks noGrp="1"/>
          </p:cNvSpPr>
          <p:nvPr>
            <p:ph idx="1"/>
          </p:nvPr>
        </p:nvSpPr>
        <p:spPr/>
        <p:txBody>
          <a:bodyPr>
            <a:normAutofit fontScale="85000" lnSpcReduction="20000"/>
          </a:bodyPr>
          <a:lstStyle/>
          <a:p>
            <a:r>
              <a:rPr lang="en-GB" b="1" dirty="0"/>
              <a:t>Control Box &lt;-&gt; Choppers</a:t>
            </a:r>
            <a:endParaRPr lang="en-US" b="1" dirty="0"/>
          </a:p>
          <a:p>
            <a:pPr lvl="1"/>
            <a:r>
              <a:rPr lang="en-GB" b="1" dirty="0"/>
              <a:t>NSS </a:t>
            </a:r>
            <a:endParaRPr lang="en-US" b="1" dirty="0"/>
          </a:p>
          <a:p>
            <a:pPr lvl="2"/>
            <a:r>
              <a:rPr lang="en-GB" dirty="0"/>
              <a:t>Mechanical design and procurement of devices</a:t>
            </a:r>
            <a:endParaRPr lang="en-US" dirty="0"/>
          </a:p>
          <a:p>
            <a:pPr lvl="2"/>
            <a:r>
              <a:rPr lang="en-GB" dirty="0"/>
              <a:t>Design and implementation of local protection for devices</a:t>
            </a:r>
            <a:endParaRPr lang="en-US" dirty="0"/>
          </a:p>
          <a:p>
            <a:pPr lvl="2"/>
            <a:r>
              <a:rPr lang="en-GB" dirty="0"/>
              <a:t>Design and implementation of local control for devices</a:t>
            </a:r>
            <a:endParaRPr lang="en-US" dirty="0"/>
          </a:p>
          <a:p>
            <a:pPr lvl="2"/>
            <a:r>
              <a:rPr lang="en-GB" dirty="0"/>
              <a:t>Definition of control, synchronization and data flow requirements for devices</a:t>
            </a:r>
            <a:endParaRPr lang="en-US" dirty="0"/>
          </a:p>
          <a:p>
            <a:pPr lvl="2"/>
            <a:r>
              <a:rPr lang="en-GB" dirty="0"/>
              <a:t>Definition of functional specifications for devices</a:t>
            </a:r>
            <a:endParaRPr lang="en-US" dirty="0"/>
          </a:p>
          <a:p>
            <a:pPr lvl="1"/>
            <a:r>
              <a:rPr lang="en-GB" b="1" dirty="0"/>
              <a:t>ICS </a:t>
            </a:r>
            <a:endParaRPr lang="en-US" b="1" dirty="0"/>
          </a:p>
          <a:p>
            <a:pPr lvl="2"/>
            <a:r>
              <a:rPr lang="en-GB" dirty="0"/>
              <a:t>Definition of requirements for CB</a:t>
            </a:r>
            <a:endParaRPr lang="en-US" dirty="0"/>
          </a:p>
          <a:p>
            <a:pPr lvl="2"/>
            <a:r>
              <a:rPr lang="en-GB" dirty="0"/>
              <a:t>Procurement and installation of CB </a:t>
            </a:r>
            <a:endParaRPr lang="en-US" dirty="0"/>
          </a:p>
          <a:p>
            <a:pPr lvl="2"/>
            <a:r>
              <a:rPr lang="en-GB" dirty="0"/>
              <a:t>Integration of devices into EPICS</a:t>
            </a:r>
            <a:endParaRPr lang="en-US" dirty="0"/>
          </a:p>
          <a:p>
            <a:pPr lvl="2"/>
            <a:r>
              <a:rPr lang="en-GB" dirty="0"/>
              <a:t>Definition and implementation of device specific logic in EPICS</a:t>
            </a:r>
            <a:endParaRPr lang="en-US" dirty="0"/>
          </a:p>
          <a:p>
            <a:pPr lvl="2"/>
            <a:r>
              <a:rPr lang="en-GB" dirty="0"/>
              <a:t>Definition and implementation of user interfaces and applications</a:t>
            </a:r>
            <a:endParaRPr lang="en-US" dirty="0"/>
          </a:p>
          <a:p>
            <a:pPr lvl="1"/>
            <a:r>
              <a:rPr lang="en-GB" b="1" dirty="0"/>
              <a:t>Joint Responsibility</a:t>
            </a:r>
            <a:endParaRPr lang="en-US" b="1" dirty="0"/>
          </a:p>
          <a:p>
            <a:pPr lvl="2"/>
            <a:r>
              <a:rPr lang="en-GB" dirty="0"/>
              <a:t>Definition and requirements for mechanical interfaces</a:t>
            </a:r>
            <a:endParaRPr lang="en-US" dirty="0"/>
          </a:p>
          <a:p>
            <a:pPr lvl="2"/>
            <a:r>
              <a:rPr lang="en-GB" dirty="0"/>
              <a:t>Definition and requirements for logical interfaces</a:t>
            </a:r>
            <a:r>
              <a:rPr lang="en-US" dirty="0"/>
              <a:t> </a:t>
            </a:r>
          </a:p>
        </p:txBody>
      </p:sp>
      <p:pic>
        <p:nvPicPr>
          <p:cNvPr id="5" name="Picture 4"/>
          <p:cNvPicPr>
            <a:picLocks noChangeAspect="1"/>
          </p:cNvPicPr>
          <p:nvPr/>
        </p:nvPicPr>
        <p:blipFill>
          <a:blip r:embed="rId2"/>
          <a:stretch>
            <a:fillRect/>
          </a:stretch>
        </p:blipFill>
        <p:spPr>
          <a:xfrm>
            <a:off x="6588224" y="3717032"/>
            <a:ext cx="2184400" cy="2552700"/>
          </a:xfrm>
          <a:prstGeom prst="rect">
            <a:avLst/>
          </a:prstGeom>
        </p:spPr>
      </p:pic>
    </p:spTree>
    <p:extLst>
      <p:ext uri="{BB962C8B-B14F-4D97-AF65-F5344CB8AC3E}">
        <p14:creationId xmlns:p14="http://schemas.microsoft.com/office/powerpoint/2010/main" val="263345487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dirty="0" smtClean="0"/>
              <a:t>NSS, interface description </a:t>
            </a:r>
            <a:endParaRPr lang="en-US"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5</a:t>
            </a:fld>
            <a:endParaRPr lang="sv-SE"/>
          </a:p>
        </p:txBody>
      </p:sp>
      <p:sp>
        <p:nvSpPr>
          <p:cNvPr id="3" name="Content Placeholder 2"/>
          <p:cNvSpPr>
            <a:spLocks noGrp="1"/>
          </p:cNvSpPr>
          <p:nvPr>
            <p:ph idx="1"/>
          </p:nvPr>
        </p:nvSpPr>
        <p:spPr/>
        <p:txBody>
          <a:bodyPr>
            <a:normAutofit fontScale="85000" lnSpcReduction="20000"/>
          </a:bodyPr>
          <a:lstStyle/>
          <a:p>
            <a:r>
              <a:rPr lang="sl-SI" b="1" dirty="0"/>
              <a:t>Control Box </a:t>
            </a:r>
            <a:r>
              <a:rPr lang="en-US" b="1" dirty="0"/>
              <a:t>&lt;-&gt; Motion control</a:t>
            </a:r>
          </a:p>
          <a:p>
            <a:pPr lvl="1"/>
            <a:r>
              <a:rPr lang="en-GB" b="1" dirty="0"/>
              <a:t>NSS</a:t>
            </a:r>
            <a:endParaRPr lang="en-US" b="1" dirty="0"/>
          </a:p>
          <a:p>
            <a:pPr lvl="2"/>
            <a:r>
              <a:rPr lang="en-GB" dirty="0"/>
              <a:t>Mechanical design and procurement of devices</a:t>
            </a:r>
            <a:endParaRPr lang="en-US" dirty="0"/>
          </a:p>
          <a:p>
            <a:pPr lvl="2"/>
            <a:r>
              <a:rPr lang="en-GB" dirty="0"/>
              <a:t>Design and implementation of local protection for devices</a:t>
            </a:r>
            <a:endParaRPr lang="en-US" dirty="0"/>
          </a:p>
          <a:p>
            <a:pPr lvl="2"/>
            <a:r>
              <a:rPr lang="en-GB" dirty="0"/>
              <a:t>Definition of control, synchronization and data flow requirements for devices</a:t>
            </a:r>
            <a:endParaRPr lang="en-US" dirty="0"/>
          </a:p>
          <a:p>
            <a:pPr lvl="2"/>
            <a:r>
              <a:rPr lang="en-GB" dirty="0"/>
              <a:t>Definition of functional specifications for </a:t>
            </a:r>
            <a:r>
              <a:rPr lang="en-GB" dirty="0" smtClean="0"/>
              <a:t>devices</a:t>
            </a:r>
            <a:endParaRPr lang="en-US" dirty="0"/>
          </a:p>
          <a:p>
            <a:pPr lvl="1"/>
            <a:r>
              <a:rPr lang="en-GB" b="1" dirty="0" smtClean="0"/>
              <a:t>ICS</a:t>
            </a:r>
            <a:endParaRPr lang="en-US" b="1" dirty="0" smtClean="0"/>
          </a:p>
          <a:p>
            <a:pPr lvl="2"/>
            <a:r>
              <a:rPr lang="en-GB" dirty="0" smtClean="0"/>
              <a:t>Definition </a:t>
            </a:r>
            <a:r>
              <a:rPr lang="en-GB" dirty="0"/>
              <a:t>of requirements for Control Box (CB)</a:t>
            </a:r>
            <a:endParaRPr lang="en-US" dirty="0"/>
          </a:p>
          <a:p>
            <a:pPr lvl="2"/>
            <a:r>
              <a:rPr lang="en-GB" dirty="0"/>
              <a:t>Procurement and installation of CB </a:t>
            </a:r>
            <a:endParaRPr lang="en-US" dirty="0"/>
          </a:p>
          <a:p>
            <a:pPr lvl="1"/>
            <a:r>
              <a:rPr lang="en-GB" b="1" dirty="0"/>
              <a:t>Joint Responsibility</a:t>
            </a:r>
            <a:endParaRPr lang="en-US" b="1" dirty="0"/>
          </a:p>
          <a:p>
            <a:pPr lvl="2"/>
            <a:r>
              <a:rPr lang="en-GB" dirty="0"/>
              <a:t>Definition and requirements for mechanical interfaces</a:t>
            </a:r>
            <a:endParaRPr lang="en-US" dirty="0"/>
          </a:p>
          <a:p>
            <a:pPr lvl="2"/>
            <a:r>
              <a:rPr lang="en-GB" dirty="0"/>
              <a:t>Definition and requirements for logical interfaces</a:t>
            </a:r>
            <a:endParaRPr lang="en-US" dirty="0"/>
          </a:p>
          <a:p>
            <a:pPr lvl="2"/>
            <a:r>
              <a:rPr lang="en-GB" dirty="0"/>
              <a:t>Integration of devices into EPICS</a:t>
            </a:r>
            <a:endParaRPr lang="en-US" dirty="0"/>
          </a:p>
          <a:p>
            <a:pPr lvl="2"/>
            <a:r>
              <a:rPr lang="en-GB" dirty="0"/>
              <a:t>Definition and implementation of device specific logic in EPICS</a:t>
            </a:r>
            <a:endParaRPr lang="en-US" dirty="0"/>
          </a:p>
          <a:p>
            <a:pPr lvl="2"/>
            <a:r>
              <a:rPr lang="en-GB" dirty="0"/>
              <a:t>Definition and implementation of user interfaces and applications</a:t>
            </a:r>
            <a:r>
              <a:rPr lang="en-US" dirty="0"/>
              <a:t> </a:t>
            </a:r>
          </a:p>
        </p:txBody>
      </p:sp>
      <p:pic>
        <p:nvPicPr>
          <p:cNvPr id="5" name="Picture 4"/>
          <p:cNvPicPr>
            <a:picLocks noChangeAspect="1"/>
          </p:cNvPicPr>
          <p:nvPr/>
        </p:nvPicPr>
        <p:blipFill>
          <a:blip r:embed="rId2"/>
          <a:stretch>
            <a:fillRect/>
          </a:stretch>
        </p:blipFill>
        <p:spPr>
          <a:xfrm>
            <a:off x="6228184" y="3212976"/>
            <a:ext cx="2590800" cy="2552700"/>
          </a:xfrm>
          <a:prstGeom prst="rect">
            <a:avLst/>
          </a:prstGeom>
        </p:spPr>
      </p:pic>
    </p:spTree>
    <p:extLst>
      <p:ext uri="{BB962C8B-B14F-4D97-AF65-F5344CB8AC3E}">
        <p14:creationId xmlns:p14="http://schemas.microsoft.com/office/powerpoint/2010/main" val="3781821055"/>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dirty="0" smtClean="0"/>
              <a:t>Target, overview</a:t>
            </a:r>
            <a:endParaRPr lang="en-US"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6</a:t>
            </a:fld>
            <a:endParaRPr lang="sv-SE"/>
          </a:p>
        </p:txBody>
      </p:sp>
      <p:sp>
        <p:nvSpPr>
          <p:cNvPr id="3" name="Content Placeholder 2"/>
          <p:cNvSpPr>
            <a:spLocks noGrp="1"/>
          </p:cNvSpPr>
          <p:nvPr>
            <p:ph idx="1"/>
          </p:nvPr>
        </p:nvSpPr>
        <p:spPr/>
        <p:txBody>
          <a:bodyPr/>
          <a:lstStyle/>
          <a:p>
            <a:endParaRPr lang="en-US"/>
          </a:p>
        </p:txBody>
      </p:sp>
      <p:sp>
        <p:nvSpPr>
          <p:cNvPr id="9" name="Rounded Rectangle 8"/>
          <p:cNvSpPr/>
          <p:nvPr/>
        </p:nvSpPr>
        <p:spPr>
          <a:xfrm>
            <a:off x="574978" y="1565582"/>
            <a:ext cx="7969522" cy="2808088"/>
          </a:xfrm>
          <a:prstGeom prst="roundRect">
            <a:avLst/>
          </a:prstGeom>
          <a:solidFill>
            <a:srgbClr val="EDFFC1"/>
          </a:solidFill>
          <a:ln>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ounded Rectangle 9"/>
          <p:cNvSpPr/>
          <p:nvPr/>
        </p:nvSpPr>
        <p:spPr>
          <a:xfrm>
            <a:off x="611560" y="4491061"/>
            <a:ext cx="7932939" cy="2361741"/>
          </a:xfrm>
          <a:prstGeom prst="roundRect">
            <a:avLst/>
          </a:prstGeom>
          <a:solidFill>
            <a:schemeClr val="accent5">
              <a:lumMod val="20000"/>
              <a:lumOff val="80000"/>
            </a:schemeClr>
          </a:solidFill>
          <a:ln>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1" name="Rectangle 10"/>
          <p:cNvSpPr/>
          <p:nvPr/>
        </p:nvSpPr>
        <p:spPr>
          <a:xfrm>
            <a:off x="1328455" y="1953485"/>
            <a:ext cx="997300" cy="576697"/>
          </a:xfrm>
          <a:prstGeom prst="rect">
            <a:avLst/>
          </a:prstGeom>
          <a:solidFill>
            <a:srgbClr val="FFFF00"/>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Target systems</a:t>
            </a:r>
            <a:endParaRPr lang="en-US" sz="1200" dirty="0">
              <a:solidFill>
                <a:schemeClr val="tx1"/>
              </a:solidFill>
            </a:endParaRPr>
          </a:p>
        </p:txBody>
      </p:sp>
      <p:sp>
        <p:nvSpPr>
          <p:cNvPr id="12" name="Rectangle 11"/>
          <p:cNvSpPr/>
          <p:nvPr/>
        </p:nvSpPr>
        <p:spPr>
          <a:xfrm>
            <a:off x="2493950" y="1961964"/>
            <a:ext cx="965425" cy="576697"/>
          </a:xfrm>
          <a:prstGeom prst="rect">
            <a:avLst/>
          </a:prstGeom>
          <a:solidFill>
            <a:srgbClr val="FFFF00"/>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Monolith systems</a:t>
            </a:r>
            <a:endParaRPr lang="en-US" sz="1200" dirty="0">
              <a:solidFill>
                <a:schemeClr val="tx1"/>
              </a:solidFill>
            </a:endParaRPr>
          </a:p>
        </p:txBody>
      </p:sp>
      <p:sp>
        <p:nvSpPr>
          <p:cNvPr id="13" name="Rectangle 12"/>
          <p:cNvSpPr/>
          <p:nvPr/>
        </p:nvSpPr>
        <p:spPr>
          <a:xfrm>
            <a:off x="3606924" y="1961964"/>
            <a:ext cx="965425" cy="576697"/>
          </a:xfrm>
          <a:prstGeom prst="rect">
            <a:avLst/>
          </a:prstGeom>
          <a:solidFill>
            <a:srgbClr val="FFFF00"/>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Fluid systems</a:t>
            </a:r>
            <a:endParaRPr lang="en-US" sz="1200" dirty="0">
              <a:solidFill>
                <a:schemeClr val="tx1"/>
              </a:solidFill>
            </a:endParaRPr>
          </a:p>
        </p:txBody>
      </p:sp>
      <p:sp>
        <p:nvSpPr>
          <p:cNvPr id="14" name="Rectangle 13"/>
          <p:cNvSpPr/>
          <p:nvPr/>
        </p:nvSpPr>
        <p:spPr>
          <a:xfrm>
            <a:off x="4713403" y="1961964"/>
            <a:ext cx="965425" cy="576697"/>
          </a:xfrm>
          <a:prstGeom prst="rect">
            <a:avLst/>
          </a:prstGeom>
          <a:solidFill>
            <a:srgbClr val="FFFF00"/>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Active Cells and Casks</a:t>
            </a:r>
            <a:endParaRPr lang="en-US" sz="1200" dirty="0">
              <a:solidFill>
                <a:schemeClr val="tx1"/>
              </a:solidFill>
            </a:endParaRPr>
          </a:p>
        </p:txBody>
      </p:sp>
      <p:sp>
        <p:nvSpPr>
          <p:cNvPr id="15" name="Rectangle 14"/>
          <p:cNvSpPr/>
          <p:nvPr/>
        </p:nvSpPr>
        <p:spPr>
          <a:xfrm>
            <a:off x="3718061" y="3473111"/>
            <a:ext cx="1053519" cy="576697"/>
          </a:xfrm>
          <a:prstGeom prst="rect">
            <a:avLst/>
          </a:prstGeom>
          <a:solidFill>
            <a:schemeClr val="tx2">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Control box</a:t>
            </a:r>
            <a:endParaRPr lang="en-US" sz="1200" dirty="0">
              <a:solidFill>
                <a:schemeClr val="tx1"/>
              </a:solidFill>
            </a:endParaRPr>
          </a:p>
        </p:txBody>
      </p:sp>
      <p:sp>
        <p:nvSpPr>
          <p:cNvPr id="16" name="Rectangle 15"/>
          <p:cNvSpPr/>
          <p:nvPr/>
        </p:nvSpPr>
        <p:spPr>
          <a:xfrm>
            <a:off x="5127946" y="3473111"/>
            <a:ext cx="871608" cy="576697"/>
          </a:xfrm>
          <a:prstGeom prst="rect">
            <a:avLst/>
          </a:prstGeom>
          <a:solidFill>
            <a:schemeClr val="tx2">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EPICS</a:t>
            </a:r>
            <a:endParaRPr lang="en-US" sz="1200" dirty="0">
              <a:solidFill>
                <a:schemeClr val="tx1"/>
              </a:solidFill>
            </a:endParaRPr>
          </a:p>
        </p:txBody>
      </p:sp>
      <p:sp>
        <p:nvSpPr>
          <p:cNvPr id="17" name="Rectangle 16"/>
          <p:cNvSpPr/>
          <p:nvPr/>
        </p:nvSpPr>
        <p:spPr>
          <a:xfrm>
            <a:off x="6174926" y="3473111"/>
            <a:ext cx="965425" cy="576697"/>
          </a:xfrm>
          <a:prstGeom prst="rect">
            <a:avLst/>
          </a:prstGeom>
          <a:solidFill>
            <a:schemeClr val="tx2">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Diagnostic user interface</a:t>
            </a:r>
            <a:endParaRPr lang="en-US" sz="1200" dirty="0">
              <a:solidFill>
                <a:schemeClr val="tx1"/>
              </a:solidFill>
            </a:endParaRPr>
          </a:p>
        </p:txBody>
      </p:sp>
      <p:sp>
        <p:nvSpPr>
          <p:cNvPr id="18" name="Rectangle 17"/>
          <p:cNvSpPr/>
          <p:nvPr/>
        </p:nvSpPr>
        <p:spPr>
          <a:xfrm>
            <a:off x="2328005" y="3473111"/>
            <a:ext cx="1131370" cy="576697"/>
          </a:xfrm>
          <a:prstGeom prst="rect">
            <a:avLst/>
          </a:prstGeom>
          <a:solidFill>
            <a:schemeClr val="tx2">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Central service (cool and </a:t>
            </a:r>
            <a:r>
              <a:rPr lang="en-US" sz="1200" dirty="0" err="1" smtClean="0">
                <a:solidFill>
                  <a:schemeClr val="tx1"/>
                </a:solidFill>
              </a:rPr>
              <a:t>vac</a:t>
            </a:r>
            <a:r>
              <a:rPr lang="en-US" sz="1200" dirty="0" smtClean="0">
                <a:solidFill>
                  <a:schemeClr val="tx1"/>
                </a:solidFill>
              </a:rPr>
              <a:t>)</a:t>
            </a:r>
            <a:endParaRPr lang="en-US" sz="1200" dirty="0">
              <a:solidFill>
                <a:schemeClr val="tx1"/>
              </a:solidFill>
            </a:endParaRPr>
          </a:p>
        </p:txBody>
      </p:sp>
      <p:sp>
        <p:nvSpPr>
          <p:cNvPr id="19" name="Rectangle 18"/>
          <p:cNvSpPr/>
          <p:nvPr/>
        </p:nvSpPr>
        <p:spPr>
          <a:xfrm>
            <a:off x="1599921" y="3473111"/>
            <a:ext cx="531454" cy="576697"/>
          </a:xfrm>
          <a:prstGeom prst="rect">
            <a:avLst/>
          </a:prstGeom>
          <a:solidFill>
            <a:schemeClr val="tx2">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PSS Local </a:t>
            </a:r>
            <a:endParaRPr lang="en-US" sz="1200" dirty="0">
              <a:solidFill>
                <a:schemeClr val="tx1"/>
              </a:solidFill>
            </a:endParaRPr>
          </a:p>
        </p:txBody>
      </p:sp>
      <p:sp>
        <p:nvSpPr>
          <p:cNvPr id="20" name="Rectangle 19"/>
          <p:cNvSpPr/>
          <p:nvPr/>
        </p:nvSpPr>
        <p:spPr>
          <a:xfrm>
            <a:off x="5392464" y="4779871"/>
            <a:ext cx="965425" cy="576697"/>
          </a:xfrm>
          <a:prstGeom prst="rect">
            <a:avLst/>
          </a:prstGeom>
          <a:solidFill>
            <a:schemeClr val="accent1">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CCDM</a:t>
            </a:r>
            <a:endParaRPr lang="en-US" sz="1200" dirty="0">
              <a:solidFill>
                <a:schemeClr val="tx1"/>
              </a:solidFill>
            </a:endParaRPr>
          </a:p>
        </p:txBody>
      </p:sp>
      <p:sp>
        <p:nvSpPr>
          <p:cNvPr id="21" name="Rectangle 20"/>
          <p:cNvSpPr/>
          <p:nvPr/>
        </p:nvSpPr>
        <p:spPr>
          <a:xfrm>
            <a:off x="4230690" y="4785385"/>
            <a:ext cx="965425" cy="576697"/>
          </a:xfrm>
          <a:prstGeom prst="rect">
            <a:avLst/>
          </a:prstGeom>
          <a:solidFill>
            <a:schemeClr val="accent1">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Timing system</a:t>
            </a:r>
            <a:endParaRPr lang="en-US" sz="1200" dirty="0">
              <a:solidFill>
                <a:schemeClr val="tx1"/>
              </a:solidFill>
            </a:endParaRPr>
          </a:p>
        </p:txBody>
      </p:sp>
      <p:sp>
        <p:nvSpPr>
          <p:cNvPr id="22" name="Rectangle 21"/>
          <p:cNvSpPr/>
          <p:nvPr/>
        </p:nvSpPr>
        <p:spPr>
          <a:xfrm>
            <a:off x="2844641" y="5708326"/>
            <a:ext cx="965425" cy="576697"/>
          </a:xfrm>
          <a:prstGeom prst="rect">
            <a:avLst/>
          </a:prstGeom>
          <a:solidFill>
            <a:schemeClr val="accent1">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Data storage Lund</a:t>
            </a:r>
            <a:endParaRPr lang="en-US" sz="1200" dirty="0">
              <a:solidFill>
                <a:schemeClr val="tx1"/>
              </a:solidFill>
            </a:endParaRPr>
          </a:p>
        </p:txBody>
      </p:sp>
      <p:sp>
        <p:nvSpPr>
          <p:cNvPr id="23" name="Rectangle 22"/>
          <p:cNvSpPr/>
          <p:nvPr/>
        </p:nvSpPr>
        <p:spPr>
          <a:xfrm>
            <a:off x="1648662" y="4785385"/>
            <a:ext cx="965425" cy="576697"/>
          </a:xfrm>
          <a:prstGeom prst="rect">
            <a:avLst/>
          </a:prstGeom>
          <a:solidFill>
            <a:schemeClr val="accent1">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PSS global</a:t>
            </a:r>
            <a:endParaRPr lang="en-US" sz="1200" dirty="0">
              <a:solidFill>
                <a:schemeClr val="tx1"/>
              </a:solidFill>
            </a:endParaRPr>
          </a:p>
        </p:txBody>
      </p:sp>
      <p:sp>
        <p:nvSpPr>
          <p:cNvPr id="24" name="Rectangle 23"/>
          <p:cNvSpPr/>
          <p:nvPr/>
        </p:nvSpPr>
        <p:spPr>
          <a:xfrm>
            <a:off x="4089637" y="6021908"/>
            <a:ext cx="1677423" cy="576697"/>
          </a:xfrm>
          <a:prstGeom prst="rect">
            <a:avLst/>
          </a:prstGeom>
          <a:solidFill>
            <a:schemeClr val="accent3">
              <a:lumMod val="75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Data Collection</a:t>
            </a:r>
            <a:endParaRPr lang="en-US" sz="1200" dirty="0">
              <a:solidFill>
                <a:schemeClr val="tx1"/>
              </a:solidFill>
            </a:endParaRPr>
          </a:p>
        </p:txBody>
      </p:sp>
      <p:cxnSp>
        <p:nvCxnSpPr>
          <p:cNvPr id="25" name="Straight Connector 24"/>
          <p:cNvCxnSpPr/>
          <p:nvPr/>
        </p:nvCxnSpPr>
        <p:spPr>
          <a:xfrm flipV="1">
            <a:off x="5196115" y="2530182"/>
            <a:ext cx="0" cy="288349"/>
          </a:xfrm>
          <a:prstGeom prst="line">
            <a:avLst/>
          </a:prstGeom>
          <a:ln>
            <a:solidFill>
              <a:schemeClr val="tx1"/>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26" name="Straight Connector 25"/>
          <p:cNvCxnSpPr/>
          <p:nvPr/>
        </p:nvCxnSpPr>
        <p:spPr>
          <a:xfrm>
            <a:off x="4089637" y="2818531"/>
            <a:ext cx="1106478"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27" name="Straight Connector 26"/>
          <p:cNvCxnSpPr/>
          <p:nvPr/>
        </p:nvCxnSpPr>
        <p:spPr>
          <a:xfrm flipV="1">
            <a:off x="4076919" y="2826757"/>
            <a:ext cx="0" cy="646354"/>
          </a:xfrm>
          <a:prstGeom prst="line">
            <a:avLst/>
          </a:prstGeom>
          <a:ln>
            <a:solidFill>
              <a:schemeClr val="tx1"/>
            </a:solidFill>
            <a:headEnd type="triangle"/>
          </a:ln>
          <a:effectLst/>
        </p:spPr>
        <p:style>
          <a:lnRef idx="2">
            <a:schemeClr val="accent1"/>
          </a:lnRef>
          <a:fillRef idx="0">
            <a:schemeClr val="accent1"/>
          </a:fillRef>
          <a:effectRef idx="1">
            <a:schemeClr val="accent1"/>
          </a:effectRef>
          <a:fontRef idx="minor">
            <a:schemeClr val="tx1"/>
          </a:fontRef>
        </p:style>
      </p:cxnSp>
      <p:cxnSp>
        <p:nvCxnSpPr>
          <p:cNvPr id="28" name="Straight Connector 27"/>
          <p:cNvCxnSpPr/>
          <p:nvPr/>
        </p:nvCxnSpPr>
        <p:spPr>
          <a:xfrm flipV="1">
            <a:off x="2997294" y="2549874"/>
            <a:ext cx="0" cy="383076"/>
          </a:xfrm>
          <a:prstGeom prst="line">
            <a:avLst/>
          </a:prstGeom>
          <a:ln>
            <a:solidFill>
              <a:schemeClr val="tx1"/>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29" name="Straight Connector 28"/>
          <p:cNvCxnSpPr/>
          <p:nvPr/>
        </p:nvCxnSpPr>
        <p:spPr>
          <a:xfrm>
            <a:off x="2997294" y="2926470"/>
            <a:ext cx="834906" cy="6481"/>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30" name="Straight Connector 29"/>
          <p:cNvCxnSpPr/>
          <p:nvPr/>
        </p:nvCxnSpPr>
        <p:spPr>
          <a:xfrm flipH="1" flipV="1">
            <a:off x="3819620" y="2932950"/>
            <a:ext cx="12580" cy="552279"/>
          </a:xfrm>
          <a:prstGeom prst="line">
            <a:avLst/>
          </a:prstGeom>
          <a:ln>
            <a:solidFill>
              <a:schemeClr val="tx1"/>
            </a:solidFill>
            <a:headEnd type="triangle"/>
          </a:ln>
          <a:effectLst/>
        </p:spPr>
        <p:style>
          <a:lnRef idx="2">
            <a:schemeClr val="accent1"/>
          </a:lnRef>
          <a:fillRef idx="0">
            <a:schemeClr val="accent1"/>
          </a:fillRef>
          <a:effectRef idx="1">
            <a:schemeClr val="accent1"/>
          </a:effectRef>
          <a:fontRef idx="minor">
            <a:schemeClr val="tx1"/>
          </a:fontRef>
        </p:style>
      </p:cxnSp>
      <p:cxnSp>
        <p:nvCxnSpPr>
          <p:cNvPr id="31" name="Straight Connector 30"/>
          <p:cNvCxnSpPr/>
          <p:nvPr/>
        </p:nvCxnSpPr>
        <p:spPr>
          <a:xfrm flipV="1">
            <a:off x="3951121" y="2546637"/>
            <a:ext cx="0" cy="934702"/>
          </a:xfrm>
          <a:prstGeom prst="line">
            <a:avLst/>
          </a:prstGeom>
          <a:ln>
            <a:solidFill>
              <a:schemeClr val="tx1"/>
            </a:solidFill>
            <a:headEnd type="triangle"/>
            <a:tailEnd type="triangle"/>
          </a:ln>
          <a:effectLst/>
        </p:spPr>
        <p:style>
          <a:lnRef idx="2">
            <a:schemeClr val="accent1"/>
          </a:lnRef>
          <a:fillRef idx="0">
            <a:schemeClr val="accent1"/>
          </a:fillRef>
          <a:effectRef idx="1">
            <a:schemeClr val="accent1"/>
          </a:effectRef>
          <a:fontRef idx="minor">
            <a:schemeClr val="tx1"/>
          </a:fontRef>
        </p:style>
      </p:cxnSp>
      <p:cxnSp>
        <p:nvCxnSpPr>
          <p:cNvPr id="32" name="Straight Connector 31"/>
          <p:cNvCxnSpPr/>
          <p:nvPr/>
        </p:nvCxnSpPr>
        <p:spPr>
          <a:xfrm flipV="1">
            <a:off x="2215133" y="2516628"/>
            <a:ext cx="5361" cy="603806"/>
          </a:xfrm>
          <a:prstGeom prst="line">
            <a:avLst/>
          </a:prstGeom>
          <a:ln>
            <a:solidFill>
              <a:schemeClr val="tx1"/>
            </a:solidFill>
            <a:tailEnd type="triangle"/>
          </a:ln>
          <a:effectLst/>
        </p:spPr>
        <p:style>
          <a:lnRef idx="2">
            <a:schemeClr val="accent1"/>
          </a:lnRef>
          <a:fillRef idx="0">
            <a:schemeClr val="accent1"/>
          </a:fillRef>
          <a:effectRef idx="1">
            <a:schemeClr val="accent1"/>
          </a:effectRef>
          <a:fontRef idx="minor">
            <a:schemeClr val="tx1"/>
          </a:fontRef>
        </p:style>
      </p:cxnSp>
      <p:cxnSp>
        <p:nvCxnSpPr>
          <p:cNvPr id="33" name="Straight Connector 32"/>
          <p:cNvCxnSpPr/>
          <p:nvPr/>
        </p:nvCxnSpPr>
        <p:spPr>
          <a:xfrm flipH="1" flipV="1">
            <a:off x="2215133" y="3120434"/>
            <a:ext cx="1519464" cy="7076"/>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34" name="Straight Connector 33"/>
          <p:cNvCxnSpPr/>
          <p:nvPr/>
        </p:nvCxnSpPr>
        <p:spPr>
          <a:xfrm flipV="1">
            <a:off x="3734597" y="3112805"/>
            <a:ext cx="0" cy="368534"/>
          </a:xfrm>
          <a:prstGeom prst="line">
            <a:avLst/>
          </a:prstGeom>
          <a:ln>
            <a:solidFill>
              <a:schemeClr val="tx1"/>
            </a:solidFill>
            <a:headEnd type="triangle"/>
          </a:ln>
          <a:effectLst/>
        </p:spPr>
        <p:style>
          <a:lnRef idx="2">
            <a:schemeClr val="accent1"/>
          </a:lnRef>
          <a:fillRef idx="0">
            <a:schemeClr val="accent1"/>
          </a:fillRef>
          <a:effectRef idx="1">
            <a:schemeClr val="accent1"/>
          </a:effectRef>
          <a:fontRef idx="minor">
            <a:schemeClr val="tx1"/>
          </a:fontRef>
        </p:style>
      </p:cxnSp>
      <p:sp>
        <p:nvSpPr>
          <p:cNvPr id="35" name="Frame 34"/>
          <p:cNvSpPr/>
          <p:nvPr/>
        </p:nvSpPr>
        <p:spPr>
          <a:xfrm>
            <a:off x="4771580" y="3728935"/>
            <a:ext cx="356365" cy="84236"/>
          </a:xfrm>
          <a:prstGeom prst="frame">
            <a:avLst/>
          </a:prstGeom>
          <a:solidFill>
            <a:schemeClr val="bg1"/>
          </a:solidFill>
          <a:ln>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schemeClr val="tx1"/>
              </a:solidFill>
            </a:endParaRPr>
          </a:p>
        </p:txBody>
      </p:sp>
      <p:cxnSp>
        <p:nvCxnSpPr>
          <p:cNvPr id="36" name="Straight Connector 35"/>
          <p:cNvCxnSpPr/>
          <p:nvPr/>
        </p:nvCxnSpPr>
        <p:spPr>
          <a:xfrm flipV="1">
            <a:off x="6024752" y="4049809"/>
            <a:ext cx="0" cy="220185"/>
          </a:xfrm>
          <a:prstGeom prst="line">
            <a:avLst/>
          </a:prstGeom>
          <a:ln>
            <a:solidFill>
              <a:schemeClr val="tx1"/>
            </a:solidFill>
            <a:tailEnd type="triangle"/>
          </a:ln>
          <a:effectLst/>
        </p:spPr>
        <p:style>
          <a:lnRef idx="2">
            <a:schemeClr val="accent1"/>
          </a:lnRef>
          <a:fillRef idx="0">
            <a:schemeClr val="accent1"/>
          </a:fillRef>
          <a:effectRef idx="1">
            <a:schemeClr val="accent1"/>
          </a:effectRef>
          <a:fontRef idx="minor">
            <a:schemeClr val="tx1"/>
          </a:fontRef>
        </p:style>
      </p:cxnSp>
      <p:cxnSp>
        <p:nvCxnSpPr>
          <p:cNvPr id="37" name="Straight Connector 36"/>
          <p:cNvCxnSpPr/>
          <p:nvPr/>
        </p:nvCxnSpPr>
        <p:spPr>
          <a:xfrm flipH="1">
            <a:off x="6024753" y="4258579"/>
            <a:ext cx="632886" cy="0"/>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38" name="Straight Connector 37"/>
          <p:cNvCxnSpPr/>
          <p:nvPr/>
        </p:nvCxnSpPr>
        <p:spPr>
          <a:xfrm flipV="1">
            <a:off x="6657639" y="4049811"/>
            <a:ext cx="0" cy="220689"/>
          </a:xfrm>
          <a:prstGeom prst="line">
            <a:avLst/>
          </a:prstGeom>
          <a:ln>
            <a:solidFill>
              <a:schemeClr val="tx1"/>
            </a:solidFill>
            <a:tailEnd type="triangle"/>
          </a:ln>
          <a:effectLst/>
        </p:spPr>
        <p:style>
          <a:lnRef idx="2">
            <a:schemeClr val="accent1"/>
          </a:lnRef>
          <a:fillRef idx="0">
            <a:schemeClr val="accent1"/>
          </a:fillRef>
          <a:effectRef idx="1">
            <a:schemeClr val="accent1"/>
          </a:effectRef>
          <a:fontRef idx="minor">
            <a:schemeClr val="tx1"/>
          </a:fontRef>
        </p:style>
      </p:cxnSp>
      <p:cxnSp>
        <p:nvCxnSpPr>
          <p:cNvPr id="39" name="Straight Connector 38"/>
          <p:cNvCxnSpPr/>
          <p:nvPr/>
        </p:nvCxnSpPr>
        <p:spPr>
          <a:xfrm flipH="1" flipV="1">
            <a:off x="2384899" y="1852503"/>
            <a:ext cx="2930854" cy="253"/>
          </a:xfrm>
          <a:prstGeom prst="line">
            <a:avLst/>
          </a:prstGeom>
          <a:ln>
            <a:solidFill>
              <a:schemeClr val="accent6"/>
            </a:solidFill>
          </a:ln>
          <a:effectLst/>
        </p:spPr>
        <p:style>
          <a:lnRef idx="2">
            <a:schemeClr val="accent1"/>
          </a:lnRef>
          <a:fillRef idx="0">
            <a:schemeClr val="accent1"/>
          </a:fillRef>
          <a:effectRef idx="1">
            <a:schemeClr val="accent1"/>
          </a:effectRef>
          <a:fontRef idx="minor">
            <a:schemeClr val="tx1"/>
          </a:fontRef>
        </p:style>
      </p:cxnSp>
      <p:cxnSp>
        <p:nvCxnSpPr>
          <p:cNvPr id="40" name="Straight Connector 39"/>
          <p:cNvCxnSpPr/>
          <p:nvPr/>
        </p:nvCxnSpPr>
        <p:spPr>
          <a:xfrm>
            <a:off x="5315753" y="1852503"/>
            <a:ext cx="2" cy="109209"/>
          </a:xfrm>
          <a:prstGeom prst="line">
            <a:avLst/>
          </a:prstGeom>
          <a:ln>
            <a:solidFill>
              <a:schemeClr val="accent6"/>
            </a:solidFill>
            <a:tailEnd type="triangle"/>
          </a:ln>
          <a:effectLst/>
        </p:spPr>
        <p:style>
          <a:lnRef idx="2">
            <a:schemeClr val="accent1"/>
          </a:lnRef>
          <a:fillRef idx="0">
            <a:schemeClr val="accent1"/>
          </a:fillRef>
          <a:effectRef idx="1">
            <a:schemeClr val="accent1"/>
          </a:effectRef>
          <a:fontRef idx="minor">
            <a:schemeClr val="tx1"/>
          </a:fontRef>
        </p:style>
      </p:cxnSp>
      <p:cxnSp>
        <p:nvCxnSpPr>
          <p:cNvPr id="41" name="Straight Connector 40"/>
          <p:cNvCxnSpPr/>
          <p:nvPr/>
        </p:nvCxnSpPr>
        <p:spPr>
          <a:xfrm>
            <a:off x="1981944" y="2826757"/>
            <a:ext cx="2" cy="665285"/>
          </a:xfrm>
          <a:prstGeom prst="line">
            <a:avLst/>
          </a:prstGeom>
          <a:ln>
            <a:solidFill>
              <a:schemeClr val="accent6"/>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42" name="Straight Connector 41"/>
          <p:cNvCxnSpPr/>
          <p:nvPr/>
        </p:nvCxnSpPr>
        <p:spPr>
          <a:xfrm>
            <a:off x="1859241" y="4049808"/>
            <a:ext cx="0" cy="735577"/>
          </a:xfrm>
          <a:prstGeom prst="line">
            <a:avLst/>
          </a:prstGeom>
          <a:ln>
            <a:solidFill>
              <a:schemeClr val="accent6"/>
            </a:solidFill>
            <a:headEnd type="triangle"/>
            <a:tailEnd type="triangle"/>
          </a:ln>
          <a:effectLst/>
        </p:spPr>
        <p:style>
          <a:lnRef idx="2">
            <a:schemeClr val="accent1"/>
          </a:lnRef>
          <a:fillRef idx="0">
            <a:schemeClr val="accent1"/>
          </a:fillRef>
          <a:effectRef idx="1">
            <a:schemeClr val="accent1"/>
          </a:effectRef>
          <a:fontRef idx="minor">
            <a:schemeClr val="tx1"/>
          </a:fontRef>
        </p:style>
      </p:cxnSp>
      <p:cxnSp>
        <p:nvCxnSpPr>
          <p:cNvPr id="43" name="Straight Connector 42"/>
          <p:cNvCxnSpPr/>
          <p:nvPr/>
        </p:nvCxnSpPr>
        <p:spPr>
          <a:xfrm>
            <a:off x="1981944" y="4053050"/>
            <a:ext cx="0" cy="216944"/>
          </a:xfrm>
          <a:prstGeom prst="line">
            <a:avLst/>
          </a:prstGeom>
          <a:ln>
            <a:solidFill>
              <a:schemeClr val="accent6"/>
            </a:solidFill>
            <a:headEnd type="none"/>
          </a:ln>
          <a:effectLst/>
        </p:spPr>
        <p:style>
          <a:lnRef idx="2">
            <a:schemeClr val="accent1"/>
          </a:lnRef>
          <a:fillRef idx="0">
            <a:schemeClr val="accent1"/>
          </a:fillRef>
          <a:effectRef idx="1">
            <a:schemeClr val="accent1"/>
          </a:effectRef>
          <a:fontRef idx="minor">
            <a:schemeClr val="tx1"/>
          </a:fontRef>
        </p:style>
      </p:cxnSp>
      <p:cxnSp>
        <p:nvCxnSpPr>
          <p:cNvPr id="44" name="Straight Connector 43"/>
          <p:cNvCxnSpPr/>
          <p:nvPr/>
        </p:nvCxnSpPr>
        <p:spPr>
          <a:xfrm flipV="1">
            <a:off x="1981945" y="4269994"/>
            <a:ext cx="2313807" cy="506"/>
          </a:xfrm>
          <a:prstGeom prst="line">
            <a:avLst/>
          </a:prstGeom>
          <a:ln>
            <a:solidFill>
              <a:schemeClr val="accent6"/>
            </a:solidFill>
          </a:ln>
          <a:effectLst/>
        </p:spPr>
        <p:style>
          <a:lnRef idx="2">
            <a:schemeClr val="accent1"/>
          </a:lnRef>
          <a:fillRef idx="0">
            <a:schemeClr val="accent1"/>
          </a:fillRef>
          <a:effectRef idx="1">
            <a:schemeClr val="accent1"/>
          </a:effectRef>
          <a:fontRef idx="minor">
            <a:schemeClr val="tx1"/>
          </a:fontRef>
        </p:style>
      </p:cxnSp>
      <p:cxnSp>
        <p:nvCxnSpPr>
          <p:cNvPr id="45" name="Straight Connector 44"/>
          <p:cNvCxnSpPr/>
          <p:nvPr/>
        </p:nvCxnSpPr>
        <p:spPr>
          <a:xfrm>
            <a:off x="4295752" y="4053050"/>
            <a:ext cx="1" cy="217450"/>
          </a:xfrm>
          <a:prstGeom prst="line">
            <a:avLst/>
          </a:prstGeom>
          <a:ln>
            <a:solidFill>
              <a:schemeClr val="accent6"/>
            </a:solidFill>
            <a:headEnd type="triangle"/>
          </a:ln>
          <a:effectLst/>
        </p:spPr>
        <p:style>
          <a:lnRef idx="2">
            <a:schemeClr val="accent1"/>
          </a:lnRef>
          <a:fillRef idx="0">
            <a:schemeClr val="accent1"/>
          </a:fillRef>
          <a:effectRef idx="1">
            <a:schemeClr val="accent1"/>
          </a:effectRef>
          <a:fontRef idx="minor">
            <a:schemeClr val="tx1"/>
          </a:fontRef>
        </p:style>
      </p:cxnSp>
      <p:cxnSp>
        <p:nvCxnSpPr>
          <p:cNvPr id="46" name="Straight Connector 45"/>
          <p:cNvCxnSpPr/>
          <p:nvPr/>
        </p:nvCxnSpPr>
        <p:spPr>
          <a:xfrm>
            <a:off x="4441265" y="5362082"/>
            <a:ext cx="1" cy="98829"/>
          </a:xfrm>
          <a:prstGeom prst="line">
            <a:avLst/>
          </a:prstGeom>
          <a:ln>
            <a:solidFill>
              <a:schemeClr val="accent3">
                <a:lumMod val="50000"/>
              </a:schemeClr>
            </a:solidFill>
          </a:ln>
          <a:effectLst/>
        </p:spPr>
        <p:style>
          <a:lnRef idx="2">
            <a:schemeClr val="accent1"/>
          </a:lnRef>
          <a:fillRef idx="0">
            <a:schemeClr val="accent1"/>
          </a:fillRef>
          <a:effectRef idx="1">
            <a:schemeClr val="accent1"/>
          </a:effectRef>
          <a:fontRef idx="minor">
            <a:schemeClr val="tx1"/>
          </a:fontRef>
        </p:style>
      </p:cxnSp>
      <p:cxnSp>
        <p:nvCxnSpPr>
          <p:cNvPr id="47" name="Straight Connector 46"/>
          <p:cNvCxnSpPr/>
          <p:nvPr/>
        </p:nvCxnSpPr>
        <p:spPr>
          <a:xfrm>
            <a:off x="1498005" y="5450087"/>
            <a:ext cx="2943260" cy="10824"/>
          </a:xfrm>
          <a:prstGeom prst="line">
            <a:avLst/>
          </a:prstGeom>
          <a:ln>
            <a:solidFill>
              <a:schemeClr val="accent3">
                <a:lumMod val="50000"/>
              </a:schemeClr>
            </a:solidFill>
          </a:ln>
          <a:effectLst/>
        </p:spPr>
        <p:style>
          <a:lnRef idx="2">
            <a:schemeClr val="accent1"/>
          </a:lnRef>
          <a:fillRef idx="0">
            <a:schemeClr val="accent1"/>
          </a:fillRef>
          <a:effectRef idx="1">
            <a:schemeClr val="accent1"/>
          </a:effectRef>
          <a:fontRef idx="minor">
            <a:schemeClr val="tx1"/>
          </a:fontRef>
        </p:style>
      </p:cxnSp>
      <p:cxnSp>
        <p:nvCxnSpPr>
          <p:cNvPr id="48" name="Straight Connector 47"/>
          <p:cNvCxnSpPr/>
          <p:nvPr/>
        </p:nvCxnSpPr>
        <p:spPr>
          <a:xfrm>
            <a:off x="1498005" y="2516628"/>
            <a:ext cx="0" cy="2933459"/>
          </a:xfrm>
          <a:prstGeom prst="line">
            <a:avLst/>
          </a:prstGeom>
          <a:ln>
            <a:solidFill>
              <a:schemeClr val="accent3">
                <a:lumMod val="50000"/>
              </a:schemeClr>
            </a:solidFill>
            <a:headEnd type="triangle"/>
            <a:tailEnd type="none"/>
          </a:ln>
          <a:effectLst/>
        </p:spPr>
        <p:style>
          <a:lnRef idx="2">
            <a:schemeClr val="accent1"/>
          </a:lnRef>
          <a:fillRef idx="0">
            <a:schemeClr val="accent1"/>
          </a:fillRef>
          <a:effectRef idx="1">
            <a:schemeClr val="accent1"/>
          </a:effectRef>
          <a:fontRef idx="minor">
            <a:schemeClr val="tx1"/>
          </a:fontRef>
        </p:style>
      </p:cxnSp>
      <p:cxnSp>
        <p:nvCxnSpPr>
          <p:cNvPr id="49" name="Straight Connector 48"/>
          <p:cNvCxnSpPr/>
          <p:nvPr/>
        </p:nvCxnSpPr>
        <p:spPr>
          <a:xfrm>
            <a:off x="4587321" y="4053050"/>
            <a:ext cx="0" cy="732335"/>
          </a:xfrm>
          <a:prstGeom prst="line">
            <a:avLst/>
          </a:prstGeom>
          <a:ln>
            <a:solidFill>
              <a:schemeClr val="accent3">
                <a:lumMod val="50000"/>
              </a:schemeClr>
            </a:solidFill>
            <a:headEnd type="triangle"/>
            <a:tailEnd type="none"/>
          </a:ln>
          <a:effectLst/>
        </p:spPr>
        <p:style>
          <a:lnRef idx="2">
            <a:schemeClr val="accent1"/>
          </a:lnRef>
          <a:fillRef idx="0">
            <a:schemeClr val="accent1"/>
          </a:fillRef>
          <a:effectRef idx="1">
            <a:schemeClr val="accent1"/>
          </a:effectRef>
          <a:fontRef idx="minor">
            <a:schemeClr val="tx1"/>
          </a:fontRef>
        </p:style>
      </p:cxnSp>
      <p:cxnSp>
        <p:nvCxnSpPr>
          <p:cNvPr id="50" name="Straight Connector 49"/>
          <p:cNvCxnSpPr/>
          <p:nvPr/>
        </p:nvCxnSpPr>
        <p:spPr>
          <a:xfrm>
            <a:off x="5315753" y="4044294"/>
            <a:ext cx="1" cy="1976698"/>
          </a:xfrm>
          <a:prstGeom prst="line">
            <a:avLst/>
          </a:prstGeom>
          <a:ln>
            <a:solidFill>
              <a:srgbClr val="FF0080"/>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51" name="Straight Connector 50"/>
          <p:cNvCxnSpPr/>
          <p:nvPr/>
        </p:nvCxnSpPr>
        <p:spPr>
          <a:xfrm>
            <a:off x="5505169" y="4049808"/>
            <a:ext cx="0" cy="735577"/>
          </a:xfrm>
          <a:prstGeom prst="line">
            <a:avLst/>
          </a:prstGeom>
          <a:ln>
            <a:solidFill>
              <a:srgbClr val="FF0080"/>
            </a:solidFill>
            <a:headEnd type="triangle"/>
            <a:tailEnd type="triangle"/>
          </a:ln>
          <a:effectLst/>
        </p:spPr>
        <p:style>
          <a:lnRef idx="2">
            <a:schemeClr val="accent1"/>
          </a:lnRef>
          <a:fillRef idx="0">
            <a:schemeClr val="accent1"/>
          </a:fillRef>
          <a:effectRef idx="1">
            <a:schemeClr val="accent1"/>
          </a:effectRef>
          <a:fontRef idx="minor">
            <a:schemeClr val="tx1"/>
          </a:fontRef>
        </p:style>
      </p:cxnSp>
      <p:cxnSp>
        <p:nvCxnSpPr>
          <p:cNvPr id="54" name="Straight Connector 53"/>
          <p:cNvCxnSpPr/>
          <p:nvPr/>
        </p:nvCxnSpPr>
        <p:spPr>
          <a:xfrm flipV="1">
            <a:off x="3463285" y="3728935"/>
            <a:ext cx="254776" cy="3240"/>
          </a:xfrm>
          <a:prstGeom prst="line">
            <a:avLst/>
          </a:prstGeom>
          <a:ln>
            <a:solidFill>
              <a:srgbClr val="FF0080"/>
            </a:solidFill>
            <a:headEnd type="triangle"/>
            <a:tailEnd type="triangle"/>
          </a:ln>
          <a:effectLst/>
        </p:spPr>
        <p:style>
          <a:lnRef idx="2">
            <a:schemeClr val="accent1"/>
          </a:lnRef>
          <a:fillRef idx="0">
            <a:schemeClr val="accent1"/>
          </a:fillRef>
          <a:effectRef idx="1">
            <a:schemeClr val="accent1"/>
          </a:effectRef>
          <a:fontRef idx="minor">
            <a:schemeClr val="tx1"/>
          </a:fontRef>
        </p:style>
      </p:cxnSp>
      <p:sp>
        <p:nvSpPr>
          <p:cNvPr id="55" name="TextBox 54"/>
          <p:cNvSpPr txBox="1"/>
          <p:nvPr/>
        </p:nvSpPr>
        <p:spPr>
          <a:xfrm>
            <a:off x="6357889" y="2695953"/>
            <a:ext cx="1133644" cy="276999"/>
          </a:xfrm>
          <a:prstGeom prst="rect">
            <a:avLst/>
          </a:prstGeom>
          <a:noFill/>
        </p:spPr>
        <p:txBody>
          <a:bodyPr wrap="none" rtlCol="0">
            <a:spAutoFit/>
          </a:bodyPr>
          <a:lstStyle/>
          <a:p>
            <a:r>
              <a:rPr lang="en-US" sz="1200" dirty="0" smtClean="0"/>
              <a:t>Target systems</a:t>
            </a:r>
            <a:endParaRPr lang="en-US" sz="1200" dirty="0"/>
          </a:p>
        </p:txBody>
      </p:sp>
      <p:cxnSp>
        <p:nvCxnSpPr>
          <p:cNvPr id="56" name="Straight Connector 55"/>
          <p:cNvCxnSpPr/>
          <p:nvPr/>
        </p:nvCxnSpPr>
        <p:spPr>
          <a:xfrm flipV="1">
            <a:off x="4249109" y="2951503"/>
            <a:ext cx="0" cy="521608"/>
          </a:xfrm>
          <a:prstGeom prst="line">
            <a:avLst/>
          </a:prstGeom>
          <a:ln>
            <a:solidFill>
              <a:schemeClr val="tx1"/>
            </a:solidFill>
            <a:headEnd type="triangle"/>
          </a:ln>
          <a:effectLst/>
        </p:spPr>
        <p:style>
          <a:lnRef idx="2">
            <a:schemeClr val="accent1"/>
          </a:lnRef>
          <a:fillRef idx="0">
            <a:schemeClr val="accent1"/>
          </a:fillRef>
          <a:effectRef idx="1">
            <a:schemeClr val="accent1"/>
          </a:effectRef>
          <a:fontRef idx="minor">
            <a:schemeClr val="tx1"/>
          </a:fontRef>
        </p:style>
      </p:cxnSp>
      <p:cxnSp>
        <p:nvCxnSpPr>
          <p:cNvPr id="57" name="Straight Connector 56"/>
          <p:cNvCxnSpPr/>
          <p:nvPr/>
        </p:nvCxnSpPr>
        <p:spPr>
          <a:xfrm flipV="1">
            <a:off x="4230690" y="2951504"/>
            <a:ext cx="1794062" cy="1"/>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58" name="Straight Connector 57"/>
          <p:cNvCxnSpPr/>
          <p:nvPr/>
        </p:nvCxnSpPr>
        <p:spPr>
          <a:xfrm flipV="1">
            <a:off x="6024752" y="2530182"/>
            <a:ext cx="1" cy="421323"/>
          </a:xfrm>
          <a:prstGeom prst="line">
            <a:avLst/>
          </a:prstGeom>
          <a:ln>
            <a:solidFill>
              <a:schemeClr val="tx1"/>
            </a:solidFill>
            <a:headEnd type="none"/>
            <a:tailEnd type="triangle"/>
          </a:ln>
          <a:effectLst/>
        </p:spPr>
        <p:style>
          <a:lnRef idx="2">
            <a:schemeClr val="accent1"/>
          </a:lnRef>
          <a:fillRef idx="0">
            <a:schemeClr val="accent1"/>
          </a:fillRef>
          <a:effectRef idx="1">
            <a:schemeClr val="accent1"/>
          </a:effectRef>
          <a:fontRef idx="minor">
            <a:schemeClr val="tx1"/>
          </a:fontRef>
        </p:style>
      </p:cxnSp>
      <p:sp>
        <p:nvSpPr>
          <p:cNvPr id="59" name="Rectangle 58"/>
          <p:cNvSpPr/>
          <p:nvPr/>
        </p:nvSpPr>
        <p:spPr>
          <a:xfrm>
            <a:off x="7288532" y="3476353"/>
            <a:ext cx="786694" cy="576697"/>
          </a:xfrm>
          <a:prstGeom prst="rect">
            <a:avLst/>
          </a:prstGeom>
          <a:solidFill>
            <a:schemeClr val="tx2">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MPS Local </a:t>
            </a:r>
            <a:endParaRPr lang="en-US" sz="1200" dirty="0">
              <a:solidFill>
                <a:schemeClr val="tx1"/>
              </a:solidFill>
            </a:endParaRPr>
          </a:p>
        </p:txBody>
      </p:sp>
      <p:sp>
        <p:nvSpPr>
          <p:cNvPr id="60" name="Rectangle 59"/>
          <p:cNvSpPr/>
          <p:nvPr/>
        </p:nvSpPr>
        <p:spPr>
          <a:xfrm>
            <a:off x="7122356" y="4785385"/>
            <a:ext cx="965425" cy="576697"/>
          </a:xfrm>
          <a:prstGeom prst="rect">
            <a:avLst/>
          </a:prstGeom>
          <a:solidFill>
            <a:schemeClr val="accent1">
              <a:lumMod val="40000"/>
              <a:lumOff val="60000"/>
            </a:schemeClr>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MPS global</a:t>
            </a:r>
            <a:endParaRPr lang="en-US" sz="1200" dirty="0">
              <a:solidFill>
                <a:schemeClr val="tx1"/>
              </a:solidFill>
            </a:endParaRPr>
          </a:p>
        </p:txBody>
      </p:sp>
      <p:cxnSp>
        <p:nvCxnSpPr>
          <p:cNvPr id="61" name="Straight Connector 60"/>
          <p:cNvCxnSpPr/>
          <p:nvPr/>
        </p:nvCxnSpPr>
        <p:spPr>
          <a:xfrm>
            <a:off x="7571833" y="4044294"/>
            <a:ext cx="0" cy="735577"/>
          </a:xfrm>
          <a:prstGeom prst="line">
            <a:avLst/>
          </a:prstGeom>
          <a:ln>
            <a:solidFill>
              <a:srgbClr val="723ADE"/>
            </a:solidFill>
            <a:headEnd type="triangle"/>
            <a:tailEnd type="triangle"/>
          </a:ln>
          <a:effectLst/>
        </p:spPr>
        <p:style>
          <a:lnRef idx="2">
            <a:schemeClr val="accent1"/>
          </a:lnRef>
          <a:fillRef idx="0">
            <a:schemeClr val="accent1"/>
          </a:fillRef>
          <a:effectRef idx="1">
            <a:schemeClr val="accent1"/>
          </a:effectRef>
          <a:fontRef idx="minor">
            <a:schemeClr val="tx1"/>
          </a:fontRef>
        </p:style>
      </p:cxnSp>
      <p:cxnSp>
        <p:nvCxnSpPr>
          <p:cNvPr id="62" name="Straight Connector 61"/>
          <p:cNvCxnSpPr/>
          <p:nvPr/>
        </p:nvCxnSpPr>
        <p:spPr>
          <a:xfrm>
            <a:off x="5849832" y="3243876"/>
            <a:ext cx="1602902" cy="1"/>
          </a:xfrm>
          <a:prstGeom prst="line">
            <a:avLst/>
          </a:prstGeom>
          <a:ln>
            <a:solidFill>
              <a:srgbClr val="723ADE"/>
            </a:solidFill>
          </a:ln>
          <a:effectLst/>
        </p:spPr>
        <p:style>
          <a:lnRef idx="2">
            <a:schemeClr val="accent1"/>
          </a:lnRef>
          <a:fillRef idx="0">
            <a:schemeClr val="accent1"/>
          </a:fillRef>
          <a:effectRef idx="1">
            <a:schemeClr val="accent1"/>
          </a:effectRef>
          <a:fontRef idx="minor">
            <a:schemeClr val="tx1"/>
          </a:fontRef>
        </p:style>
      </p:cxnSp>
      <p:cxnSp>
        <p:nvCxnSpPr>
          <p:cNvPr id="63" name="Straight Connector 62"/>
          <p:cNvCxnSpPr/>
          <p:nvPr/>
        </p:nvCxnSpPr>
        <p:spPr>
          <a:xfrm>
            <a:off x="5849832" y="3243876"/>
            <a:ext cx="0" cy="216944"/>
          </a:xfrm>
          <a:prstGeom prst="line">
            <a:avLst/>
          </a:prstGeom>
          <a:ln>
            <a:solidFill>
              <a:srgbClr val="6534C7"/>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64" name="Straight Connector 63"/>
          <p:cNvCxnSpPr/>
          <p:nvPr/>
        </p:nvCxnSpPr>
        <p:spPr>
          <a:xfrm>
            <a:off x="7452733" y="3243876"/>
            <a:ext cx="1" cy="232477"/>
          </a:xfrm>
          <a:prstGeom prst="line">
            <a:avLst/>
          </a:prstGeom>
          <a:ln>
            <a:solidFill>
              <a:srgbClr val="723ADE"/>
            </a:solidFill>
            <a:headEnd type="none"/>
            <a:tailEnd type="none"/>
          </a:ln>
          <a:effectLst/>
        </p:spPr>
        <p:style>
          <a:lnRef idx="2">
            <a:schemeClr val="accent1"/>
          </a:lnRef>
          <a:fillRef idx="0">
            <a:schemeClr val="accent1"/>
          </a:fillRef>
          <a:effectRef idx="1">
            <a:schemeClr val="accent1"/>
          </a:effectRef>
          <a:fontRef idx="minor">
            <a:schemeClr val="tx1"/>
          </a:fontRef>
        </p:style>
      </p:cxnSp>
      <p:cxnSp>
        <p:nvCxnSpPr>
          <p:cNvPr id="65" name="Straight Connector 64"/>
          <p:cNvCxnSpPr/>
          <p:nvPr/>
        </p:nvCxnSpPr>
        <p:spPr>
          <a:xfrm>
            <a:off x="2645299" y="1852503"/>
            <a:ext cx="1" cy="109461"/>
          </a:xfrm>
          <a:prstGeom prst="line">
            <a:avLst/>
          </a:prstGeom>
          <a:ln>
            <a:solidFill>
              <a:schemeClr val="accent6"/>
            </a:solidFill>
            <a:tailEnd type="triangle"/>
          </a:ln>
          <a:effectLst/>
        </p:spPr>
        <p:style>
          <a:lnRef idx="2">
            <a:schemeClr val="accent1"/>
          </a:lnRef>
          <a:fillRef idx="0">
            <a:schemeClr val="accent1"/>
          </a:fillRef>
          <a:effectRef idx="1">
            <a:schemeClr val="accent1"/>
          </a:effectRef>
          <a:fontRef idx="minor">
            <a:schemeClr val="tx1"/>
          </a:fontRef>
        </p:style>
      </p:cxnSp>
      <p:cxnSp>
        <p:nvCxnSpPr>
          <p:cNvPr id="66" name="Straight Connector 65"/>
          <p:cNvCxnSpPr/>
          <p:nvPr/>
        </p:nvCxnSpPr>
        <p:spPr>
          <a:xfrm flipV="1">
            <a:off x="4401509" y="3094718"/>
            <a:ext cx="0" cy="381635"/>
          </a:xfrm>
          <a:prstGeom prst="line">
            <a:avLst/>
          </a:prstGeom>
          <a:ln>
            <a:solidFill>
              <a:schemeClr val="tx1"/>
            </a:solidFill>
            <a:headEnd type="triangle"/>
          </a:ln>
          <a:effectLst/>
        </p:spPr>
        <p:style>
          <a:lnRef idx="2">
            <a:schemeClr val="accent1"/>
          </a:lnRef>
          <a:fillRef idx="0">
            <a:schemeClr val="accent1"/>
          </a:fillRef>
          <a:effectRef idx="1">
            <a:schemeClr val="accent1"/>
          </a:effectRef>
          <a:fontRef idx="minor">
            <a:schemeClr val="tx1"/>
          </a:fontRef>
        </p:style>
      </p:cxnSp>
      <p:cxnSp>
        <p:nvCxnSpPr>
          <p:cNvPr id="67" name="Straight Connector 66"/>
          <p:cNvCxnSpPr/>
          <p:nvPr/>
        </p:nvCxnSpPr>
        <p:spPr>
          <a:xfrm flipV="1">
            <a:off x="4401509" y="3112805"/>
            <a:ext cx="3051225" cy="1"/>
          </a:xfrm>
          <a:prstGeom prst="line">
            <a:avLst/>
          </a:prstGeom>
          <a:ln>
            <a:solidFill>
              <a:schemeClr val="tx1"/>
            </a:solidFill>
          </a:ln>
          <a:effectLst/>
        </p:spPr>
        <p:style>
          <a:lnRef idx="2">
            <a:schemeClr val="accent1"/>
          </a:lnRef>
          <a:fillRef idx="0">
            <a:schemeClr val="accent1"/>
          </a:fillRef>
          <a:effectRef idx="1">
            <a:schemeClr val="accent1"/>
          </a:effectRef>
          <a:fontRef idx="minor">
            <a:schemeClr val="tx1"/>
          </a:fontRef>
        </p:style>
      </p:cxnSp>
      <p:sp>
        <p:nvSpPr>
          <p:cNvPr id="68" name="Rectangle 67"/>
          <p:cNvSpPr/>
          <p:nvPr/>
        </p:nvSpPr>
        <p:spPr>
          <a:xfrm>
            <a:off x="7236788" y="1973177"/>
            <a:ext cx="965425" cy="576697"/>
          </a:xfrm>
          <a:prstGeom prst="rect">
            <a:avLst/>
          </a:prstGeom>
          <a:solidFill>
            <a:srgbClr val="FFFF00"/>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Beam Dump</a:t>
            </a:r>
            <a:endParaRPr lang="en-US" sz="1200" dirty="0">
              <a:solidFill>
                <a:schemeClr val="tx1"/>
              </a:solidFill>
            </a:endParaRPr>
          </a:p>
        </p:txBody>
      </p:sp>
      <p:cxnSp>
        <p:nvCxnSpPr>
          <p:cNvPr id="69" name="Straight Connector 68"/>
          <p:cNvCxnSpPr/>
          <p:nvPr/>
        </p:nvCxnSpPr>
        <p:spPr>
          <a:xfrm flipH="1" flipV="1">
            <a:off x="7452733" y="2538661"/>
            <a:ext cx="1" cy="588849"/>
          </a:xfrm>
          <a:prstGeom prst="line">
            <a:avLst/>
          </a:prstGeom>
          <a:ln>
            <a:solidFill>
              <a:schemeClr val="tx1"/>
            </a:solidFill>
            <a:tailEnd type="triangle"/>
          </a:ln>
          <a:effectLst/>
        </p:spPr>
        <p:style>
          <a:lnRef idx="2">
            <a:schemeClr val="accent1"/>
          </a:lnRef>
          <a:fillRef idx="0">
            <a:schemeClr val="accent1"/>
          </a:fillRef>
          <a:effectRef idx="1">
            <a:schemeClr val="accent1"/>
          </a:effectRef>
          <a:fontRef idx="minor">
            <a:schemeClr val="tx1"/>
          </a:fontRef>
        </p:style>
      </p:cxnSp>
      <p:cxnSp>
        <p:nvCxnSpPr>
          <p:cNvPr id="70" name="Straight Connector 69"/>
          <p:cNvCxnSpPr/>
          <p:nvPr/>
        </p:nvCxnSpPr>
        <p:spPr>
          <a:xfrm>
            <a:off x="7935406" y="2549874"/>
            <a:ext cx="40" cy="935355"/>
          </a:xfrm>
          <a:prstGeom prst="line">
            <a:avLst/>
          </a:prstGeom>
          <a:ln>
            <a:solidFill>
              <a:srgbClr val="723ADE"/>
            </a:solidFill>
            <a:headEnd type="triangle"/>
            <a:tailEnd type="triangle"/>
          </a:ln>
          <a:effectLst/>
        </p:spPr>
        <p:style>
          <a:lnRef idx="2">
            <a:schemeClr val="accent1"/>
          </a:lnRef>
          <a:fillRef idx="0">
            <a:schemeClr val="accent1"/>
          </a:fillRef>
          <a:effectRef idx="1">
            <a:schemeClr val="accent1"/>
          </a:effectRef>
          <a:fontRef idx="minor">
            <a:schemeClr val="tx1"/>
          </a:fontRef>
        </p:style>
      </p:cxnSp>
      <p:cxnSp>
        <p:nvCxnSpPr>
          <p:cNvPr id="71" name="Straight Connector 70"/>
          <p:cNvCxnSpPr/>
          <p:nvPr/>
        </p:nvCxnSpPr>
        <p:spPr>
          <a:xfrm flipH="1" flipV="1">
            <a:off x="8075226" y="3625829"/>
            <a:ext cx="183613" cy="11800"/>
          </a:xfrm>
          <a:prstGeom prst="line">
            <a:avLst/>
          </a:prstGeom>
          <a:ln>
            <a:solidFill>
              <a:srgbClr val="723ADE"/>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72" name="Straight Connector 71"/>
          <p:cNvCxnSpPr/>
          <p:nvPr/>
        </p:nvCxnSpPr>
        <p:spPr>
          <a:xfrm>
            <a:off x="2205400" y="1750205"/>
            <a:ext cx="6053439" cy="0"/>
          </a:xfrm>
          <a:prstGeom prst="line">
            <a:avLst/>
          </a:prstGeom>
          <a:ln>
            <a:solidFill>
              <a:srgbClr val="723ADE"/>
            </a:solidFill>
          </a:ln>
          <a:effectLst/>
        </p:spPr>
        <p:style>
          <a:lnRef idx="2">
            <a:schemeClr val="accent1"/>
          </a:lnRef>
          <a:fillRef idx="0">
            <a:schemeClr val="accent1"/>
          </a:fillRef>
          <a:effectRef idx="1">
            <a:schemeClr val="accent1"/>
          </a:effectRef>
          <a:fontRef idx="minor">
            <a:schemeClr val="tx1"/>
          </a:fontRef>
        </p:style>
      </p:cxnSp>
      <p:cxnSp>
        <p:nvCxnSpPr>
          <p:cNvPr id="73" name="Straight Connector 72"/>
          <p:cNvCxnSpPr/>
          <p:nvPr/>
        </p:nvCxnSpPr>
        <p:spPr>
          <a:xfrm>
            <a:off x="2205400" y="1734795"/>
            <a:ext cx="0" cy="216944"/>
          </a:xfrm>
          <a:prstGeom prst="line">
            <a:avLst/>
          </a:prstGeom>
          <a:ln>
            <a:solidFill>
              <a:srgbClr val="6534C7"/>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74" name="Straight Connector 73"/>
          <p:cNvCxnSpPr/>
          <p:nvPr/>
        </p:nvCxnSpPr>
        <p:spPr>
          <a:xfrm>
            <a:off x="3201205" y="1757469"/>
            <a:ext cx="0" cy="216944"/>
          </a:xfrm>
          <a:prstGeom prst="line">
            <a:avLst/>
          </a:prstGeom>
          <a:ln>
            <a:solidFill>
              <a:srgbClr val="6534C7"/>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75" name="Straight Connector 74"/>
          <p:cNvCxnSpPr/>
          <p:nvPr/>
        </p:nvCxnSpPr>
        <p:spPr>
          <a:xfrm>
            <a:off x="4431305" y="1757469"/>
            <a:ext cx="0" cy="216944"/>
          </a:xfrm>
          <a:prstGeom prst="line">
            <a:avLst/>
          </a:prstGeom>
          <a:ln>
            <a:solidFill>
              <a:srgbClr val="6534C7"/>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76" name="Straight Connector 75"/>
          <p:cNvCxnSpPr/>
          <p:nvPr/>
        </p:nvCxnSpPr>
        <p:spPr>
          <a:xfrm>
            <a:off x="6888328" y="1750205"/>
            <a:ext cx="0" cy="216944"/>
          </a:xfrm>
          <a:prstGeom prst="line">
            <a:avLst/>
          </a:prstGeom>
          <a:ln>
            <a:solidFill>
              <a:srgbClr val="6534C7"/>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77" name="Straight Connector 76"/>
          <p:cNvCxnSpPr/>
          <p:nvPr/>
        </p:nvCxnSpPr>
        <p:spPr>
          <a:xfrm>
            <a:off x="7935446" y="1746260"/>
            <a:ext cx="0" cy="216944"/>
          </a:xfrm>
          <a:prstGeom prst="line">
            <a:avLst/>
          </a:prstGeom>
          <a:ln>
            <a:solidFill>
              <a:srgbClr val="6534C7"/>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78" name="Straight Connector 77"/>
          <p:cNvCxnSpPr/>
          <p:nvPr/>
        </p:nvCxnSpPr>
        <p:spPr>
          <a:xfrm>
            <a:off x="8258839" y="1750205"/>
            <a:ext cx="0" cy="1887424"/>
          </a:xfrm>
          <a:prstGeom prst="line">
            <a:avLst/>
          </a:prstGeom>
          <a:ln>
            <a:solidFill>
              <a:srgbClr val="723ADE"/>
            </a:solidFill>
            <a:headEnd type="none"/>
            <a:tailEnd type="none"/>
          </a:ln>
          <a:effectLst/>
        </p:spPr>
        <p:style>
          <a:lnRef idx="2">
            <a:schemeClr val="accent1"/>
          </a:lnRef>
          <a:fillRef idx="0">
            <a:schemeClr val="accent1"/>
          </a:fillRef>
          <a:effectRef idx="1">
            <a:schemeClr val="accent1"/>
          </a:effectRef>
          <a:fontRef idx="minor">
            <a:schemeClr val="tx1"/>
          </a:fontRef>
        </p:style>
      </p:cxnSp>
      <p:sp>
        <p:nvSpPr>
          <p:cNvPr id="79" name="Rectangle 78"/>
          <p:cNvSpPr/>
          <p:nvPr/>
        </p:nvSpPr>
        <p:spPr>
          <a:xfrm>
            <a:off x="5849832" y="1961964"/>
            <a:ext cx="1256701" cy="576697"/>
          </a:xfrm>
          <a:prstGeom prst="rect">
            <a:avLst/>
          </a:prstGeom>
          <a:solidFill>
            <a:srgbClr val="FFFF00"/>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Instrumentation – </a:t>
            </a:r>
            <a:r>
              <a:rPr lang="en-US" sz="1200" b="1" dirty="0" smtClean="0">
                <a:solidFill>
                  <a:srgbClr val="FC2045"/>
                </a:solidFill>
              </a:rPr>
              <a:t>Proton Beam </a:t>
            </a:r>
            <a:r>
              <a:rPr lang="en-US" sz="1200" dirty="0" smtClean="0">
                <a:solidFill>
                  <a:schemeClr val="tx1"/>
                </a:solidFill>
              </a:rPr>
              <a:t>and Target</a:t>
            </a:r>
            <a:endParaRPr lang="en-US" sz="1200" dirty="0">
              <a:solidFill>
                <a:schemeClr val="tx1"/>
              </a:solidFill>
            </a:endParaRPr>
          </a:p>
        </p:txBody>
      </p:sp>
      <p:cxnSp>
        <p:nvCxnSpPr>
          <p:cNvPr id="80" name="Straight Connector 79"/>
          <p:cNvCxnSpPr/>
          <p:nvPr/>
        </p:nvCxnSpPr>
        <p:spPr>
          <a:xfrm flipH="1">
            <a:off x="3810067" y="6148798"/>
            <a:ext cx="279570" cy="0"/>
          </a:xfrm>
          <a:prstGeom prst="line">
            <a:avLst/>
          </a:prstGeom>
          <a:ln>
            <a:solidFill>
              <a:schemeClr val="tx1"/>
            </a:solidFill>
            <a:headEnd type="none"/>
            <a:tailEnd type="triangle"/>
          </a:ln>
          <a:effectLst/>
        </p:spPr>
        <p:style>
          <a:lnRef idx="2">
            <a:schemeClr val="accent1"/>
          </a:lnRef>
          <a:fillRef idx="0">
            <a:schemeClr val="accent1"/>
          </a:fillRef>
          <a:effectRef idx="1">
            <a:schemeClr val="accent1"/>
          </a:effectRef>
          <a:fontRef idx="minor">
            <a:schemeClr val="tx1"/>
          </a:fontRef>
        </p:style>
      </p:cxnSp>
      <p:sp>
        <p:nvSpPr>
          <p:cNvPr id="81" name="Rectangle 80"/>
          <p:cNvSpPr/>
          <p:nvPr/>
        </p:nvSpPr>
        <p:spPr>
          <a:xfrm>
            <a:off x="891077" y="3476353"/>
            <a:ext cx="531454" cy="576697"/>
          </a:xfrm>
          <a:prstGeom prst="rect">
            <a:avLst/>
          </a:prstGeom>
          <a:solidFill>
            <a:srgbClr val="FFFF00"/>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TSS</a:t>
            </a:r>
            <a:endParaRPr lang="en-US" sz="1200" dirty="0">
              <a:solidFill>
                <a:schemeClr val="tx1"/>
              </a:solidFill>
            </a:endParaRPr>
          </a:p>
        </p:txBody>
      </p:sp>
      <p:cxnSp>
        <p:nvCxnSpPr>
          <p:cNvPr id="82" name="Straight Connector 81"/>
          <p:cNvCxnSpPr/>
          <p:nvPr/>
        </p:nvCxnSpPr>
        <p:spPr>
          <a:xfrm flipH="1">
            <a:off x="2384900" y="1852503"/>
            <a:ext cx="5062" cy="974254"/>
          </a:xfrm>
          <a:prstGeom prst="line">
            <a:avLst/>
          </a:prstGeom>
          <a:ln>
            <a:solidFill>
              <a:schemeClr val="accent6"/>
            </a:solidFill>
            <a:headEnd type="none"/>
            <a:tailEnd type="none"/>
          </a:ln>
          <a:effectLst/>
        </p:spPr>
        <p:style>
          <a:lnRef idx="2">
            <a:schemeClr val="accent1"/>
          </a:lnRef>
          <a:fillRef idx="0">
            <a:schemeClr val="accent1"/>
          </a:fillRef>
          <a:effectRef idx="1">
            <a:schemeClr val="accent1"/>
          </a:effectRef>
          <a:fontRef idx="minor">
            <a:schemeClr val="tx1"/>
          </a:fontRef>
        </p:style>
      </p:cxnSp>
      <p:cxnSp>
        <p:nvCxnSpPr>
          <p:cNvPr id="83" name="Straight Connector 82"/>
          <p:cNvCxnSpPr/>
          <p:nvPr/>
        </p:nvCxnSpPr>
        <p:spPr>
          <a:xfrm flipH="1">
            <a:off x="1981948" y="2826758"/>
            <a:ext cx="402952" cy="0"/>
          </a:xfrm>
          <a:prstGeom prst="line">
            <a:avLst/>
          </a:prstGeom>
          <a:ln>
            <a:solidFill>
              <a:schemeClr val="accent6"/>
            </a:solidFill>
          </a:ln>
          <a:effectLst/>
        </p:spPr>
        <p:style>
          <a:lnRef idx="2">
            <a:schemeClr val="accent1"/>
          </a:lnRef>
          <a:fillRef idx="0">
            <a:schemeClr val="accent1"/>
          </a:fillRef>
          <a:effectRef idx="1">
            <a:schemeClr val="accent1"/>
          </a:effectRef>
          <a:fontRef idx="minor">
            <a:schemeClr val="tx1"/>
          </a:fontRef>
        </p:style>
      </p:cxnSp>
      <p:cxnSp>
        <p:nvCxnSpPr>
          <p:cNvPr id="84" name="Straight Connector 83"/>
          <p:cNvCxnSpPr/>
          <p:nvPr/>
        </p:nvCxnSpPr>
        <p:spPr>
          <a:xfrm>
            <a:off x="1156804" y="1658990"/>
            <a:ext cx="0" cy="1817363"/>
          </a:xfrm>
          <a:prstGeom prst="line">
            <a:avLst/>
          </a:prstGeom>
          <a:ln>
            <a:solidFill>
              <a:srgbClr val="2AA2D9"/>
            </a:solidFill>
            <a:headEnd type="none"/>
            <a:tailEnd type="none"/>
          </a:ln>
          <a:effectLst/>
        </p:spPr>
        <p:style>
          <a:lnRef idx="2">
            <a:schemeClr val="accent1"/>
          </a:lnRef>
          <a:fillRef idx="0">
            <a:schemeClr val="accent1"/>
          </a:fillRef>
          <a:effectRef idx="1">
            <a:schemeClr val="accent1"/>
          </a:effectRef>
          <a:fontRef idx="minor">
            <a:schemeClr val="tx1"/>
          </a:fontRef>
        </p:style>
      </p:cxnSp>
      <p:cxnSp>
        <p:nvCxnSpPr>
          <p:cNvPr id="85" name="Straight Connector 84"/>
          <p:cNvCxnSpPr/>
          <p:nvPr/>
        </p:nvCxnSpPr>
        <p:spPr>
          <a:xfrm>
            <a:off x="1145856" y="1650899"/>
            <a:ext cx="7208569" cy="8091"/>
          </a:xfrm>
          <a:prstGeom prst="line">
            <a:avLst/>
          </a:prstGeom>
          <a:ln>
            <a:solidFill>
              <a:srgbClr val="2AA2D9"/>
            </a:solidFill>
          </a:ln>
          <a:effectLst/>
        </p:spPr>
        <p:style>
          <a:lnRef idx="2">
            <a:schemeClr val="accent1"/>
          </a:lnRef>
          <a:fillRef idx="0">
            <a:schemeClr val="accent1"/>
          </a:fillRef>
          <a:effectRef idx="1">
            <a:schemeClr val="accent1"/>
          </a:effectRef>
          <a:fontRef idx="minor">
            <a:schemeClr val="tx1"/>
          </a:fontRef>
        </p:style>
      </p:cxnSp>
      <p:cxnSp>
        <p:nvCxnSpPr>
          <p:cNvPr id="86" name="Straight Connector 85"/>
          <p:cNvCxnSpPr/>
          <p:nvPr/>
        </p:nvCxnSpPr>
        <p:spPr>
          <a:xfrm>
            <a:off x="1986318" y="1650899"/>
            <a:ext cx="0" cy="316250"/>
          </a:xfrm>
          <a:prstGeom prst="line">
            <a:avLst/>
          </a:prstGeom>
          <a:ln>
            <a:solidFill>
              <a:srgbClr val="2AA2D9"/>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87" name="Straight Connector 86"/>
          <p:cNvCxnSpPr/>
          <p:nvPr/>
        </p:nvCxnSpPr>
        <p:spPr>
          <a:xfrm>
            <a:off x="2844641" y="1654340"/>
            <a:ext cx="0" cy="316250"/>
          </a:xfrm>
          <a:prstGeom prst="line">
            <a:avLst/>
          </a:prstGeom>
          <a:ln>
            <a:solidFill>
              <a:srgbClr val="2AA2D9"/>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88" name="Straight Connector 87"/>
          <p:cNvCxnSpPr/>
          <p:nvPr/>
        </p:nvCxnSpPr>
        <p:spPr>
          <a:xfrm>
            <a:off x="4226273" y="1658163"/>
            <a:ext cx="0" cy="316250"/>
          </a:xfrm>
          <a:prstGeom prst="line">
            <a:avLst/>
          </a:prstGeom>
          <a:ln>
            <a:solidFill>
              <a:srgbClr val="2AA2D9"/>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89" name="Straight Connector 88"/>
          <p:cNvCxnSpPr/>
          <p:nvPr/>
        </p:nvCxnSpPr>
        <p:spPr>
          <a:xfrm>
            <a:off x="7452734" y="1654340"/>
            <a:ext cx="0" cy="316250"/>
          </a:xfrm>
          <a:prstGeom prst="line">
            <a:avLst/>
          </a:prstGeom>
          <a:ln>
            <a:solidFill>
              <a:srgbClr val="2AA2D9"/>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90" name="Straight Connector 89"/>
          <p:cNvCxnSpPr/>
          <p:nvPr/>
        </p:nvCxnSpPr>
        <p:spPr>
          <a:xfrm flipH="1">
            <a:off x="8064983" y="3870463"/>
            <a:ext cx="274460" cy="0"/>
          </a:xfrm>
          <a:prstGeom prst="line">
            <a:avLst/>
          </a:prstGeom>
          <a:ln>
            <a:solidFill>
              <a:srgbClr val="2AA2D9"/>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91" name="Straight Connector 90"/>
          <p:cNvCxnSpPr/>
          <p:nvPr/>
        </p:nvCxnSpPr>
        <p:spPr>
          <a:xfrm>
            <a:off x="8342362" y="1674679"/>
            <a:ext cx="12063" cy="2202078"/>
          </a:xfrm>
          <a:prstGeom prst="line">
            <a:avLst/>
          </a:prstGeom>
          <a:ln>
            <a:solidFill>
              <a:srgbClr val="2AA2D9"/>
            </a:solidFill>
          </a:ln>
          <a:effectLst/>
        </p:spPr>
        <p:style>
          <a:lnRef idx="2">
            <a:schemeClr val="accent1"/>
          </a:lnRef>
          <a:fillRef idx="0">
            <a:schemeClr val="accent1"/>
          </a:fillRef>
          <a:effectRef idx="1">
            <a:schemeClr val="accent1"/>
          </a:effectRef>
          <a:fontRef idx="minor">
            <a:schemeClr val="tx1"/>
          </a:fontRef>
        </p:style>
      </p:cxnSp>
      <p:cxnSp>
        <p:nvCxnSpPr>
          <p:cNvPr id="92" name="Straight Connector 91"/>
          <p:cNvCxnSpPr/>
          <p:nvPr/>
        </p:nvCxnSpPr>
        <p:spPr>
          <a:xfrm>
            <a:off x="2068181" y="1645462"/>
            <a:ext cx="0" cy="316250"/>
          </a:xfrm>
          <a:prstGeom prst="line">
            <a:avLst/>
          </a:prstGeom>
          <a:ln>
            <a:solidFill>
              <a:srgbClr val="2AA2D9"/>
            </a:solidFill>
            <a:headEnd type="triangle"/>
            <a:tailEnd type="none"/>
          </a:ln>
          <a:effectLst/>
        </p:spPr>
        <p:style>
          <a:lnRef idx="2">
            <a:schemeClr val="accent1"/>
          </a:lnRef>
          <a:fillRef idx="0">
            <a:schemeClr val="accent1"/>
          </a:fillRef>
          <a:effectRef idx="1">
            <a:schemeClr val="accent1"/>
          </a:effectRef>
          <a:fontRef idx="minor">
            <a:schemeClr val="tx1"/>
          </a:fontRef>
        </p:style>
      </p:cxnSp>
      <p:cxnSp>
        <p:nvCxnSpPr>
          <p:cNvPr id="93" name="Straight Connector 92"/>
          <p:cNvCxnSpPr/>
          <p:nvPr/>
        </p:nvCxnSpPr>
        <p:spPr>
          <a:xfrm>
            <a:off x="2933992" y="1637235"/>
            <a:ext cx="0" cy="316250"/>
          </a:xfrm>
          <a:prstGeom prst="line">
            <a:avLst/>
          </a:prstGeom>
          <a:ln>
            <a:solidFill>
              <a:srgbClr val="2AA2D9"/>
            </a:solidFill>
            <a:headEnd type="triangle"/>
            <a:tailEnd type="none"/>
          </a:ln>
          <a:effectLst/>
        </p:spPr>
        <p:style>
          <a:lnRef idx="2">
            <a:schemeClr val="accent1"/>
          </a:lnRef>
          <a:fillRef idx="0">
            <a:schemeClr val="accent1"/>
          </a:fillRef>
          <a:effectRef idx="1">
            <a:schemeClr val="accent1"/>
          </a:effectRef>
          <a:fontRef idx="minor">
            <a:schemeClr val="tx1"/>
          </a:fontRef>
        </p:style>
      </p:cxnSp>
      <p:cxnSp>
        <p:nvCxnSpPr>
          <p:cNvPr id="94" name="Straight Connector 93"/>
          <p:cNvCxnSpPr/>
          <p:nvPr/>
        </p:nvCxnSpPr>
        <p:spPr>
          <a:xfrm>
            <a:off x="4308486" y="1646954"/>
            <a:ext cx="0" cy="316250"/>
          </a:xfrm>
          <a:prstGeom prst="line">
            <a:avLst/>
          </a:prstGeom>
          <a:ln>
            <a:solidFill>
              <a:srgbClr val="2AA2D9"/>
            </a:solidFill>
            <a:headEnd type="triangle"/>
            <a:tailEnd type="none"/>
          </a:ln>
          <a:effectLst/>
        </p:spPr>
        <p:style>
          <a:lnRef idx="2">
            <a:schemeClr val="accent1"/>
          </a:lnRef>
          <a:fillRef idx="0">
            <a:schemeClr val="accent1"/>
          </a:fillRef>
          <a:effectRef idx="1">
            <a:schemeClr val="accent1"/>
          </a:effectRef>
          <a:fontRef idx="minor">
            <a:schemeClr val="tx1"/>
          </a:fontRef>
        </p:style>
      </p:cxnSp>
      <p:cxnSp>
        <p:nvCxnSpPr>
          <p:cNvPr id="95" name="Straight Connector 94"/>
          <p:cNvCxnSpPr/>
          <p:nvPr/>
        </p:nvCxnSpPr>
        <p:spPr>
          <a:xfrm>
            <a:off x="6634850" y="1650899"/>
            <a:ext cx="0" cy="316250"/>
          </a:xfrm>
          <a:prstGeom prst="line">
            <a:avLst/>
          </a:prstGeom>
          <a:ln>
            <a:solidFill>
              <a:srgbClr val="2AA2D9"/>
            </a:solidFill>
            <a:headEnd type="triangle"/>
            <a:tailEnd type="none"/>
          </a:ln>
          <a:effectLst/>
        </p:spPr>
        <p:style>
          <a:lnRef idx="2">
            <a:schemeClr val="accent1"/>
          </a:lnRef>
          <a:fillRef idx="0">
            <a:schemeClr val="accent1"/>
          </a:fillRef>
          <a:effectRef idx="1">
            <a:schemeClr val="accent1"/>
          </a:effectRef>
          <a:fontRef idx="minor">
            <a:schemeClr val="tx1"/>
          </a:fontRef>
        </p:style>
      </p:cxnSp>
      <p:cxnSp>
        <p:nvCxnSpPr>
          <p:cNvPr id="96" name="Straight Connector 95"/>
          <p:cNvCxnSpPr/>
          <p:nvPr/>
        </p:nvCxnSpPr>
        <p:spPr>
          <a:xfrm>
            <a:off x="7567045" y="1650899"/>
            <a:ext cx="0" cy="316250"/>
          </a:xfrm>
          <a:prstGeom prst="line">
            <a:avLst/>
          </a:prstGeom>
          <a:ln>
            <a:solidFill>
              <a:srgbClr val="2AA2D9"/>
            </a:solidFill>
            <a:headEnd type="triangle"/>
            <a:tailEnd type="none"/>
          </a:ln>
          <a:effectLst/>
        </p:spPr>
        <p:style>
          <a:lnRef idx="2">
            <a:schemeClr val="accent1"/>
          </a:lnRef>
          <a:fillRef idx="0">
            <a:schemeClr val="accent1"/>
          </a:fillRef>
          <a:effectRef idx="1">
            <a:schemeClr val="accent1"/>
          </a:effectRef>
          <a:fontRef idx="minor">
            <a:schemeClr val="tx1"/>
          </a:fontRef>
        </p:style>
      </p:cxnSp>
      <p:cxnSp>
        <p:nvCxnSpPr>
          <p:cNvPr id="97" name="Straight Connector 96"/>
          <p:cNvCxnSpPr/>
          <p:nvPr/>
        </p:nvCxnSpPr>
        <p:spPr>
          <a:xfrm>
            <a:off x="1304283" y="4053050"/>
            <a:ext cx="0" cy="1515591"/>
          </a:xfrm>
          <a:prstGeom prst="line">
            <a:avLst/>
          </a:prstGeom>
          <a:ln>
            <a:solidFill>
              <a:srgbClr val="2AA2D9"/>
            </a:solidFill>
            <a:headEnd type="none"/>
            <a:tailEnd type="none"/>
          </a:ln>
          <a:effectLst/>
        </p:spPr>
        <p:style>
          <a:lnRef idx="2">
            <a:schemeClr val="accent1"/>
          </a:lnRef>
          <a:fillRef idx="0">
            <a:schemeClr val="accent1"/>
          </a:fillRef>
          <a:effectRef idx="1">
            <a:schemeClr val="accent1"/>
          </a:effectRef>
          <a:fontRef idx="minor">
            <a:schemeClr val="tx1"/>
          </a:fontRef>
        </p:style>
      </p:cxnSp>
      <p:cxnSp>
        <p:nvCxnSpPr>
          <p:cNvPr id="98" name="Straight Connector 97"/>
          <p:cNvCxnSpPr/>
          <p:nvPr/>
        </p:nvCxnSpPr>
        <p:spPr>
          <a:xfrm>
            <a:off x="1298256" y="5568641"/>
            <a:ext cx="2928017" cy="0"/>
          </a:xfrm>
          <a:prstGeom prst="line">
            <a:avLst/>
          </a:prstGeom>
          <a:ln>
            <a:solidFill>
              <a:srgbClr val="2AA2D9"/>
            </a:solidFill>
          </a:ln>
          <a:effectLst/>
        </p:spPr>
        <p:style>
          <a:lnRef idx="2">
            <a:schemeClr val="accent1"/>
          </a:lnRef>
          <a:fillRef idx="0">
            <a:schemeClr val="accent1"/>
          </a:fillRef>
          <a:effectRef idx="1">
            <a:schemeClr val="accent1"/>
          </a:effectRef>
          <a:fontRef idx="minor">
            <a:schemeClr val="tx1"/>
          </a:fontRef>
        </p:style>
      </p:cxnSp>
      <p:cxnSp>
        <p:nvCxnSpPr>
          <p:cNvPr id="99" name="Straight Connector 98"/>
          <p:cNvCxnSpPr/>
          <p:nvPr/>
        </p:nvCxnSpPr>
        <p:spPr>
          <a:xfrm>
            <a:off x="4222824" y="5568641"/>
            <a:ext cx="0" cy="452351"/>
          </a:xfrm>
          <a:prstGeom prst="line">
            <a:avLst/>
          </a:prstGeom>
          <a:ln>
            <a:solidFill>
              <a:srgbClr val="2AA2D9"/>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100" name="Straight Connector 99"/>
          <p:cNvCxnSpPr/>
          <p:nvPr/>
        </p:nvCxnSpPr>
        <p:spPr>
          <a:xfrm>
            <a:off x="6546778" y="1658990"/>
            <a:ext cx="0" cy="316250"/>
          </a:xfrm>
          <a:prstGeom prst="line">
            <a:avLst/>
          </a:prstGeom>
          <a:ln>
            <a:solidFill>
              <a:srgbClr val="2AA2D9"/>
            </a:solidFill>
            <a:headEnd type="none"/>
            <a:tailEnd type="triangle"/>
          </a:ln>
          <a:effectLst/>
        </p:spPr>
        <p:style>
          <a:lnRef idx="2">
            <a:schemeClr val="accent1"/>
          </a:lnRef>
          <a:fillRef idx="0">
            <a:schemeClr val="accent1"/>
          </a:fillRef>
          <a:effectRef idx="1">
            <a:schemeClr val="accent1"/>
          </a:effectRef>
          <a:fontRef idx="minor">
            <a:schemeClr val="tx1"/>
          </a:fontRef>
        </p:style>
      </p:cxnSp>
      <p:sp>
        <p:nvSpPr>
          <p:cNvPr id="101" name="Rectangle 100"/>
          <p:cNvSpPr/>
          <p:nvPr/>
        </p:nvSpPr>
        <p:spPr>
          <a:xfrm>
            <a:off x="193051" y="3473114"/>
            <a:ext cx="481375" cy="576697"/>
          </a:xfrm>
          <a:prstGeom prst="rect">
            <a:avLst/>
          </a:prstGeom>
          <a:solidFill>
            <a:srgbClr val="FC2045"/>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err="1" smtClean="0">
                <a:solidFill>
                  <a:schemeClr val="tx1"/>
                </a:solidFill>
              </a:rPr>
              <a:t>Acc</a:t>
            </a:r>
            <a:endParaRPr lang="en-US" sz="1200" dirty="0">
              <a:solidFill>
                <a:schemeClr val="tx1"/>
              </a:solidFill>
            </a:endParaRPr>
          </a:p>
        </p:txBody>
      </p:sp>
      <p:cxnSp>
        <p:nvCxnSpPr>
          <p:cNvPr id="102" name="Straight Connector 101"/>
          <p:cNvCxnSpPr/>
          <p:nvPr/>
        </p:nvCxnSpPr>
        <p:spPr>
          <a:xfrm>
            <a:off x="674426" y="3839319"/>
            <a:ext cx="216651" cy="0"/>
          </a:xfrm>
          <a:prstGeom prst="line">
            <a:avLst/>
          </a:prstGeom>
          <a:ln>
            <a:solidFill>
              <a:srgbClr val="2AA2D9"/>
            </a:solidFill>
            <a:headEnd type="triangle"/>
            <a:tailEnd type="none"/>
          </a:ln>
          <a:effectLst/>
        </p:spPr>
        <p:style>
          <a:lnRef idx="2">
            <a:schemeClr val="accent1"/>
          </a:lnRef>
          <a:fillRef idx="0">
            <a:schemeClr val="accent1"/>
          </a:fillRef>
          <a:effectRef idx="1">
            <a:schemeClr val="accent1"/>
          </a:effectRef>
          <a:fontRef idx="minor">
            <a:schemeClr val="tx1"/>
          </a:fontRef>
        </p:style>
      </p:cxnSp>
      <p:sp>
        <p:nvSpPr>
          <p:cNvPr id="110" name="Rounded Rectangle 109"/>
          <p:cNvSpPr/>
          <p:nvPr/>
        </p:nvSpPr>
        <p:spPr>
          <a:xfrm>
            <a:off x="6012160" y="5517232"/>
            <a:ext cx="2376264" cy="1161742"/>
          </a:xfrm>
          <a:prstGeom prst="roundRect">
            <a:avLst/>
          </a:prstGeom>
          <a:solidFill>
            <a:schemeClr val="accent2">
              <a:lumMod val="20000"/>
              <a:lumOff val="80000"/>
            </a:schemeClr>
          </a:solidFill>
          <a:ln>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1" name="Rectangle 110"/>
          <p:cNvSpPr/>
          <p:nvPr/>
        </p:nvSpPr>
        <p:spPr>
          <a:xfrm>
            <a:off x="7315482" y="5710506"/>
            <a:ext cx="965425" cy="576697"/>
          </a:xfrm>
          <a:prstGeom prst="rect">
            <a:avLst/>
          </a:prstGeom>
          <a:solidFill>
            <a:srgbClr val="8EB4E3"/>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Expert user interface</a:t>
            </a:r>
            <a:endParaRPr lang="en-US" sz="1200" dirty="0">
              <a:solidFill>
                <a:schemeClr val="tx1"/>
              </a:solidFill>
            </a:endParaRPr>
          </a:p>
        </p:txBody>
      </p:sp>
      <p:cxnSp>
        <p:nvCxnSpPr>
          <p:cNvPr id="112" name="Straight Connector 111"/>
          <p:cNvCxnSpPr/>
          <p:nvPr/>
        </p:nvCxnSpPr>
        <p:spPr>
          <a:xfrm flipV="1">
            <a:off x="5724128" y="4653136"/>
            <a:ext cx="1009811" cy="2"/>
          </a:xfrm>
          <a:prstGeom prst="line">
            <a:avLst/>
          </a:prstGeom>
          <a:ln>
            <a:solidFill>
              <a:srgbClr val="FF0080"/>
            </a:solidFill>
          </a:ln>
          <a:effectLst/>
        </p:spPr>
        <p:style>
          <a:lnRef idx="2">
            <a:schemeClr val="accent1"/>
          </a:lnRef>
          <a:fillRef idx="0">
            <a:schemeClr val="accent1"/>
          </a:fillRef>
          <a:effectRef idx="1">
            <a:schemeClr val="accent1"/>
          </a:effectRef>
          <a:fontRef idx="minor">
            <a:schemeClr val="tx1"/>
          </a:fontRef>
        </p:style>
      </p:cxnSp>
      <p:cxnSp>
        <p:nvCxnSpPr>
          <p:cNvPr id="113" name="Straight Connector 112"/>
          <p:cNvCxnSpPr/>
          <p:nvPr/>
        </p:nvCxnSpPr>
        <p:spPr>
          <a:xfrm>
            <a:off x="6754592" y="4653136"/>
            <a:ext cx="0" cy="1051792"/>
          </a:xfrm>
          <a:prstGeom prst="line">
            <a:avLst/>
          </a:prstGeom>
          <a:ln>
            <a:solidFill>
              <a:srgbClr val="FF0080"/>
            </a:solidFill>
            <a:tailEnd type="triangle"/>
          </a:ln>
          <a:effectLst/>
        </p:spPr>
        <p:style>
          <a:lnRef idx="2">
            <a:schemeClr val="accent1"/>
          </a:lnRef>
          <a:fillRef idx="0">
            <a:schemeClr val="accent1"/>
          </a:fillRef>
          <a:effectRef idx="1">
            <a:schemeClr val="accent1"/>
          </a:effectRef>
          <a:fontRef idx="minor">
            <a:schemeClr val="tx1"/>
          </a:fontRef>
        </p:style>
      </p:cxnSp>
      <p:cxnSp>
        <p:nvCxnSpPr>
          <p:cNvPr id="114" name="Straight Connector 113"/>
          <p:cNvCxnSpPr/>
          <p:nvPr/>
        </p:nvCxnSpPr>
        <p:spPr>
          <a:xfrm>
            <a:off x="5724128" y="4077236"/>
            <a:ext cx="0" cy="563342"/>
          </a:xfrm>
          <a:prstGeom prst="line">
            <a:avLst/>
          </a:prstGeom>
          <a:ln>
            <a:solidFill>
              <a:srgbClr val="FF0080"/>
            </a:solidFill>
            <a:headEnd type="triangle"/>
          </a:ln>
          <a:effectLst/>
        </p:spPr>
        <p:style>
          <a:lnRef idx="2">
            <a:schemeClr val="accent1"/>
          </a:lnRef>
          <a:fillRef idx="0">
            <a:schemeClr val="accent1"/>
          </a:fillRef>
          <a:effectRef idx="1">
            <a:schemeClr val="accent1"/>
          </a:effectRef>
          <a:fontRef idx="minor">
            <a:schemeClr val="tx1"/>
          </a:fontRef>
        </p:style>
      </p:cxnSp>
      <p:sp>
        <p:nvSpPr>
          <p:cNvPr id="115" name="Rectangle 114"/>
          <p:cNvSpPr/>
          <p:nvPr/>
        </p:nvSpPr>
        <p:spPr>
          <a:xfrm>
            <a:off x="6114032" y="5713250"/>
            <a:ext cx="965425" cy="576697"/>
          </a:xfrm>
          <a:prstGeom prst="rect">
            <a:avLst/>
          </a:prstGeom>
          <a:solidFill>
            <a:srgbClr val="8EB4E3"/>
          </a:solidFill>
          <a:ln w="12700" cmpd="sng">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200" dirty="0" smtClean="0">
                <a:solidFill>
                  <a:schemeClr val="tx1"/>
                </a:solidFill>
              </a:rPr>
              <a:t>HMI </a:t>
            </a:r>
          </a:p>
          <a:p>
            <a:pPr algn="ctr"/>
            <a:r>
              <a:rPr lang="en-US" sz="1200" dirty="0" smtClean="0">
                <a:solidFill>
                  <a:schemeClr val="tx1"/>
                </a:solidFill>
              </a:rPr>
              <a:t>(ICS GUIs)</a:t>
            </a:r>
            <a:endParaRPr lang="en-US" sz="1200" dirty="0">
              <a:solidFill>
                <a:schemeClr val="tx1"/>
              </a:solidFill>
            </a:endParaRPr>
          </a:p>
        </p:txBody>
      </p:sp>
      <p:cxnSp>
        <p:nvCxnSpPr>
          <p:cNvPr id="116" name="Straight Connector 115"/>
          <p:cNvCxnSpPr/>
          <p:nvPr/>
        </p:nvCxnSpPr>
        <p:spPr>
          <a:xfrm flipH="1">
            <a:off x="5724128" y="6093296"/>
            <a:ext cx="360040" cy="1"/>
          </a:xfrm>
          <a:prstGeom prst="line">
            <a:avLst/>
          </a:prstGeom>
          <a:ln>
            <a:solidFill>
              <a:schemeClr val="tx1"/>
            </a:solidFill>
            <a:headEnd type="triangle"/>
            <a:tailEnd type="triangle"/>
          </a:ln>
          <a:effectLst/>
        </p:spPr>
        <p:style>
          <a:lnRef idx="2">
            <a:schemeClr val="accent1"/>
          </a:lnRef>
          <a:fillRef idx="0">
            <a:schemeClr val="accent1"/>
          </a:fillRef>
          <a:effectRef idx="1">
            <a:schemeClr val="accent1"/>
          </a:effectRef>
          <a:fontRef idx="minor">
            <a:schemeClr val="tx1"/>
          </a:fontRef>
        </p:style>
      </p:cxnSp>
      <p:sp>
        <p:nvSpPr>
          <p:cNvPr id="145" name="TextBox 144"/>
          <p:cNvSpPr txBox="1"/>
          <p:nvPr/>
        </p:nvSpPr>
        <p:spPr>
          <a:xfrm>
            <a:off x="6049322" y="6392361"/>
            <a:ext cx="2339102" cy="276999"/>
          </a:xfrm>
          <a:prstGeom prst="rect">
            <a:avLst/>
          </a:prstGeom>
          <a:noFill/>
        </p:spPr>
        <p:txBody>
          <a:bodyPr wrap="none" rtlCol="0">
            <a:spAutoFit/>
          </a:bodyPr>
          <a:lstStyle/>
          <a:p>
            <a:r>
              <a:rPr lang="en-US" sz="1200" dirty="0" smtClean="0"/>
              <a:t>Control room, mobile devices, etc.</a:t>
            </a:r>
            <a:endParaRPr lang="en-US" sz="1200" dirty="0"/>
          </a:p>
        </p:txBody>
      </p:sp>
      <p:sp>
        <p:nvSpPr>
          <p:cNvPr id="146" name="TextBox 145"/>
          <p:cNvSpPr txBox="1"/>
          <p:nvPr/>
        </p:nvSpPr>
        <p:spPr>
          <a:xfrm>
            <a:off x="899592" y="6381328"/>
            <a:ext cx="1290513" cy="276999"/>
          </a:xfrm>
          <a:prstGeom prst="rect">
            <a:avLst/>
          </a:prstGeom>
          <a:noFill/>
        </p:spPr>
        <p:txBody>
          <a:bodyPr wrap="none" rtlCol="0">
            <a:spAutoFit/>
          </a:bodyPr>
          <a:lstStyle/>
          <a:p>
            <a:r>
              <a:rPr lang="en-US" sz="1200" dirty="0" smtClean="0"/>
              <a:t>Lund server room</a:t>
            </a:r>
            <a:endParaRPr lang="en-US" sz="1200" dirty="0"/>
          </a:p>
        </p:txBody>
      </p:sp>
    </p:spTree>
    <p:extLst>
      <p:ext uri="{BB962C8B-B14F-4D97-AF65-F5344CB8AC3E}">
        <p14:creationId xmlns:p14="http://schemas.microsoft.com/office/powerpoint/2010/main" val="430118737"/>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noProof="0" dirty="0" smtClean="0"/>
              <a:t>Target, notes</a:t>
            </a:r>
            <a:endParaRPr lang="en-US" noProof="0" dirty="0"/>
          </a:p>
        </p:txBody>
      </p:sp>
      <p:sp>
        <p:nvSpPr>
          <p:cNvPr id="4" name="Slide Number Placeholder 3"/>
          <p:cNvSpPr>
            <a:spLocks noGrp="1"/>
          </p:cNvSpPr>
          <p:nvPr>
            <p:ph type="sldNum" sz="quarter" idx="12"/>
          </p:nvPr>
        </p:nvSpPr>
        <p:spPr/>
        <p:txBody>
          <a:bodyPr/>
          <a:lstStyle/>
          <a:p>
            <a:fld id="{551115BC-487E-4422-894C-CB7CD3E79223}" type="slidenum">
              <a:rPr lang="sv-SE" smtClean="0"/>
              <a:t>7</a:t>
            </a:fld>
            <a:endParaRPr lang="sv-SE"/>
          </a:p>
        </p:txBody>
      </p:sp>
      <p:sp>
        <p:nvSpPr>
          <p:cNvPr id="3" name="Content Placeholder 2"/>
          <p:cNvSpPr>
            <a:spLocks noGrp="1"/>
          </p:cNvSpPr>
          <p:nvPr>
            <p:ph idx="1"/>
          </p:nvPr>
        </p:nvSpPr>
        <p:spPr/>
        <p:txBody>
          <a:bodyPr>
            <a:normAutofit fontScale="70000" lnSpcReduction="20000"/>
          </a:bodyPr>
          <a:lstStyle/>
          <a:p>
            <a:r>
              <a:rPr lang="en-US" sz="3800" b="1" dirty="0" smtClean="0"/>
              <a:t>Boxes</a:t>
            </a:r>
            <a:endParaRPr lang="en-US" sz="3800" dirty="0"/>
          </a:p>
          <a:p>
            <a:pPr lvl="2"/>
            <a:r>
              <a:rPr lang="en-US" sz="3000" dirty="0">
                <a:solidFill>
                  <a:srgbClr val="FFFF00"/>
                </a:solidFill>
              </a:rPr>
              <a:t>Yellow</a:t>
            </a:r>
            <a:r>
              <a:rPr lang="en-US" sz="3000" dirty="0"/>
              <a:t> – Target, </a:t>
            </a:r>
            <a:endParaRPr lang="en-US" sz="3000" dirty="0" smtClean="0"/>
          </a:p>
          <a:p>
            <a:pPr lvl="2"/>
            <a:r>
              <a:rPr lang="en-US" sz="3000" dirty="0" smtClean="0">
                <a:solidFill>
                  <a:srgbClr val="FF0000"/>
                </a:solidFill>
              </a:rPr>
              <a:t>Red</a:t>
            </a:r>
            <a:r>
              <a:rPr lang="en-US" sz="3000" dirty="0" smtClean="0"/>
              <a:t> </a:t>
            </a:r>
            <a:r>
              <a:rPr lang="en-US" sz="3000" dirty="0"/>
              <a:t>– Accelerator, </a:t>
            </a:r>
            <a:endParaRPr lang="en-US" sz="3000" dirty="0" smtClean="0"/>
          </a:p>
          <a:p>
            <a:pPr lvl="2"/>
            <a:r>
              <a:rPr lang="en-US" sz="3000" dirty="0" smtClean="0">
                <a:solidFill>
                  <a:schemeClr val="accent1">
                    <a:lumMod val="75000"/>
                  </a:schemeClr>
                </a:solidFill>
              </a:rPr>
              <a:t>Blue </a:t>
            </a:r>
            <a:r>
              <a:rPr lang="en-US" sz="3000" dirty="0"/>
              <a:t>– ICS, </a:t>
            </a:r>
            <a:endParaRPr lang="en-US" sz="3000" dirty="0" smtClean="0"/>
          </a:p>
          <a:p>
            <a:pPr lvl="2"/>
            <a:r>
              <a:rPr lang="en-US" sz="3000" dirty="0" smtClean="0">
                <a:solidFill>
                  <a:schemeClr val="accent1">
                    <a:lumMod val="60000"/>
                    <a:lumOff val="40000"/>
                  </a:schemeClr>
                </a:solidFill>
              </a:rPr>
              <a:t>Light </a:t>
            </a:r>
            <a:r>
              <a:rPr lang="en-US" sz="3000" dirty="0">
                <a:solidFill>
                  <a:schemeClr val="accent1">
                    <a:lumMod val="60000"/>
                    <a:lumOff val="40000"/>
                  </a:schemeClr>
                </a:solidFill>
              </a:rPr>
              <a:t>Blue </a:t>
            </a:r>
            <a:r>
              <a:rPr lang="en-US" sz="3000" dirty="0"/>
              <a:t>– also </a:t>
            </a:r>
            <a:r>
              <a:rPr lang="en-US" sz="3000" dirty="0" smtClean="0"/>
              <a:t>ICS</a:t>
            </a:r>
          </a:p>
          <a:p>
            <a:pPr lvl="2"/>
            <a:r>
              <a:rPr lang="en-US" sz="3000" dirty="0" smtClean="0">
                <a:solidFill>
                  <a:schemeClr val="accent3">
                    <a:lumMod val="75000"/>
                  </a:schemeClr>
                </a:solidFill>
              </a:rPr>
              <a:t>Green</a:t>
            </a:r>
            <a:r>
              <a:rPr lang="en-US" sz="3000" dirty="0" smtClean="0"/>
              <a:t> </a:t>
            </a:r>
            <a:r>
              <a:rPr lang="en-US" sz="3000" dirty="0"/>
              <a:t>– DMSC</a:t>
            </a:r>
          </a:p>
          <a:p>
            <a:r>
              <a:rPr lang="en-US" sz="3800" b="1" dirty="0"/>
              <a:t>New/modified </a:t>
            </a:r>
            <a:r>
              <a:rPr lang="en-US" sz="3800" b="1" dirty="0" smtClean="0"/>
              <a:t>lines</a:t>
            </a:r>
            <a:endParaRPr lang="en-US" dirty="0"/>
          </a:p>
          <a:p>
            <a:pPr lvl="1"/>
            <a:r>
              <a:rPr lang="en-US" sz="3400" dirty="0">
                <a:solidFill>
                  <a:schemeClr val="accent4">
                    <a:lumMod val="75000"/>
                  </a:schemeClr>
                </a:solidFill>
              </a:rPr>
              <a:t>Purple</a:t>
            </a:r>
            <a:r>
              <a:rPr lang="en-US" sz="3400" dirty="0"/>
              <a:t> – </a:t>
            </a:r>
            <a:r>
              <a:rPr lang="en-US" sz="3400" dirty="0" smtClean="0"/>
              <a:t>MPS</a:t>
            </a:r>
          </a:p>
          <a:p>
            <a:pPr lvl="1"/>
            <a:r>
              <a:rPr lang="en-US" sz="3400" dirty="0" smtClean="0">
                <a:solidFill>
                  <a:schemeClr val="accent5">
                    <a:lumMod val="60000"/>
                    <a:lumOff val="40000"/>
                  </a:schemeClr>
                </a:solidFill>
              </a:rPr>
              <a:t>Teal</a:t>
            </a:r>
            <a:r>
              <a:rPr lang="en-US" sz="3400" dirty="0" smtClean="0"/>
              <a:t> </a:t>
            </a:r>
            <a:r>
              <a:rPr lang="en-US" sz="3400" dirty="0"/>
              <a:t>– TSS, </a:t>
            </a:r>
            <a:endParaRPr lang="en-US" sz="3400" dirty="0" smtClean="0"/>
          </a:p>
          <a:p>
            <a:pPr lvl="1"/>
            <a:r>
              <a:rPr lang="en-US" sz="3400" dirty="0" smtClean="0">
                <a:solidFill>
                  <a:schemeClr val="accent6">
                    <a:lumMod val="75000"/>
                  </a:schemeClr>
                </a:solidFill>
              </a:rPr>
              <a:t>Orange</a:t>
            </a:r>
            <a:r>
              <a:rPr lang="en-US" sz="3400" dirty="0" smtClean="0"/>
              <a:t> </a:t>
            </a:r>
            <a:r>
              <a:rPr lang="en-US" sz="3400" dirty="0"/>
              <a:t>– PSS, </a:t>
            </a:r>
            <a:endParaRPr lang="en-US" sz="3400" dirty="0" smtClean="0"/>
          </a:p>
          <a:p>
            <a:pPr lvl="1"/>
            <a:r>
              <a:rPr lang="en-US" sz="3400" dirty="0" smtClean="0">
                <a:solidFill>
                  <a:schemeClr val="accent3">
                    <a:lumMod val="75000"/>
                  </a:schemeClr>
                </a:solidFill>
              </a:rPr>
              <a:t>Green</a:t>
            </a:r>
            <a:r>
              <a:rPr lang="en-US" sz="3400" dirty="0" smtClean="0"/>
              <a:t> </a:t>
            </a:r>
            <a:r>
              <a:rPr lang="en-US" sz="3400" dirty="0"/>
              <a:t>– Timing (timing with accelerator to Target Wheel, time-stamp to all data through Control Box) </a:t>
            </a:r>
          </a:p>
        </p:txBody>
      </p:sp>
    </p:spTree>
    <p:extLst>
      <p:ext uri="{BB962C8B-B14F-4D97-AF65-F5344CB8AC3E}">
        <p14:creationId xmlns:p14="http://schemas.microsoft.com/office/powerpoint/2010/main" val="3880368027"/>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661801"/>
            <a:ext cx="8229600" cy="4525963"/>
          </a:xfrm>
        </p:spPr>
        <p:txBody>
          <a:bodyPr lIns="85699" tIns="42850" rIns="85699" bIns="42850">
            <a:normAutofit fontScale="85000" lnSpcReduction="20000"/>
          </a:bodyPr>
          <a:lstStyle/>
          <a:p>
            <a:pPr marL="400040" indent="-342900">
              <a:buFont typeface="Arial"/>
              <a:buChar char="•"/>
            </a:pPr>
            <a:r>
              <a:rPr lang="en-US" dirty="0" smtClean="0"/>
              <a:t>Status, Accelerator Products</a:t>
            </a:r>
          </a:p>
          <a:p>
            <a:pPr lvl="1"/>
            <a:r>
              <a:rPr lang="en-GB" dirty="0"/>
              <a:t>Source – </a:t>
            </a:r>
            <a:r>
              <a:rPr lang="en-GB" dirty="0" smtClean="0"/>
              <a:t>RFQ 			</a:t>
            </a:r>
            <a:r>
              <a:rPr lang="en-GB" dirty="0" smtClean="0"/>
              <a:t>agreed</a:t>
            </a:r>
            <a:endParaRPr lang="en-US" dirty="0"/>
          </a:p>
          <a:p>
            <a:pPr lvl="1"/>
            <a:r>
              <a:rPr lang="en-GB" dirty="0"/>
              <a:t>LEBT – </a:t>
            </a:r>
            <a:r>
              <a:rPr lang="en-GB" dirty="0" smtClean="0"/>
              <a:t>MEBT 			</a:t>
            </a:r>
            <a:r>
              <a:rPr lang="en-GB" dirty="0" smtClean="0"/>
              <a:t>agreed</a:t>
            </a:r>
            <a:endParaRPr lang="en-US" dirty="0"/>
          </a:p>
          <a:p>
            <a:pPr marL="342900" lvl="0" indent="-342900">
              <a:buFont typeface="Arial"/>
              <a:buChar char="•"/>
            </a:pPr>
            <a:r>
              <a:rPr lang="en-GB" dirty="0" smtClean="0"/>
              <a:t>Status, Accelerator </a:t>
            </a:r>
            <a:r>
              <a:rPr lang="en-GB" dirty="0"/>
              <a:t>Support</a:t>
            </a:r>
            <a:endParaRPr lang="en-US" dirty="0"/>
          </a:p>
          <a:p>
            <a:pPr lvl="1"/>
            <a:r>
              <a:rPr lang="en-GB" dirty="0"/>
              <a:t>WP.3 </a:t>
            </a:r>
            <a:r>
              <a:rPr lang="en-GB" dirty="0" smtClean="0"/>
              <a:t>NCFE			clear, </a:t>
            </a:r>
            <a:r>
              <a:rPr lang="en-GB" dirty="0" smtClean="0"/>
              <a:t>agreed</a:t>
            </a:r>
            <a:endParaRPr lang="en-US" dirty="0"/>
          </a:p>
          <a:p>
            <a:pPr lvl="1"/>
            <a:r>
              <a:rPr lang="en-GB" dirty="0"/>
              <a:t>WP.4 </a:t>
            </a:r>
            <a:r>
              <a:rPr lang="en-GB" dirty="0" smtClean="0"/>
              <a:t>Spoke			</a:t>
            </a:r>
            <a:r>
              <a:rPr lang="en-GB" dirty="0" smtClean="0"/>
              <a:t>discussed</a:t>
            </a:r>
            <a:endParaRPr lang="en-US" dirty="0"/>
          </a:p>
          <a:p>
            <a:pPr lvl="1"/>
            <a:r>
              <a:rPr lang="en-GB" dirty="0"/>
              <a:t>WP.5 Elliptical </a:t>
            </a:r>
            <a:r>
              <a:rPr lang="en-GB" dirty="0" smtClean="0"/>
              <a:t>SRF			</a:t>
            </a:r>
            <a:r>
              <a:rPr lang="en-GB" dirty="0" smtClean="0"/>
              <a:t>discussed</a:t>
            </a:r>
            <a:endParaRPr lang="en-US" dirty="0"/>
          </a:p>
          <a:p>
            <a:pPr lvl="1"/>
            <a:r>
              <a:rPr lang="en-GB" dirty="0"/>
              <a:t>WP.6 HEBT and </a:t>
            </a:r>
            <a:r>
              <a:rPr lang="en-GB" dirty="0" smtClean="0"/>
              <a:t>Magnets		</a:t>
            </a:r>
            <a:r>
              <a:rPr lang="en-GB" dirty="0" smtClean="0"/>
              <a:t>discussed</a:t>
            </a:r>
            <a:endParaRPr lang="en-US" dirty="0"/>
          </a:p>
          <a:p>
            <a:pPr lvl="1"/>
            <a:r>
              <a:rPr lang="en-GB" dirty="0"/>
              <a:t>WP.2 Accelerator </a:t>
            </a:r>
            <a:r>
              <a:rPr lang="en-GB" dirty="0" smtClean="0"/>
              <a:t>Physics		</a:t>
            </a:r>
            <a:r>
              <a:rPr lang="en-GB" dirty="0" smtClean="0"/>
              <a:t>clear</a:t>
            </a:r>
            <a:endParaRPr lang="en-US" dirty="0"/>
          </a:p>
          <a:p>
            <a:pPr lvl="1"/>
            <a:r>
              <a:rPr lang="en-GB" dirty="0"/>
              <a:t>WP.7 Beam </a:t>
            </a:r>
            <a:r>
              <a:rPr lang="en-GB" dirty="0" smtClean="0"/>
              <a:t>Diagnostics		</a:t>
            </a:r>
            <a:r>
              <a:rPr lang="en-GB" dirty="0" smtClean="0"/>
              <a:t>clear</a:t>
            </a:r>
            <a:endParaRPr lang="en-US" dirty="0"/>
          </a:p>
          <a:p>
            <a:pPr lvl="1"/>
            <a:r>
              <a:rPr lang="en-GB" dirty="0"/>
              <a:t>WP.8 </a:t>
            </a:r>
            <a:r>
              <a:rPr lang="en-GB" dirty="0" smtClean="0"/>
              <a:t>RF				</a:t>
            </a:r>
            <a:r>
              <a:rPr lang="en-GB" dirty="0" smtClean="0"/>
              <a:t>clear, agreed</a:t>
            </a:r>
            <a:endParaRPr lang="en-US" dirty="0"/>
          </a:p>
          <a:p>
            <a:pPr lvl="1"/>
            <a:r>
              <a:rPr lang="en-GB" dirty="0" smtClean="0"/>
              <a:t>WP</a:t>
            </a:r>
            <a:r>
              <a:rPr lang="en-GB" dirty="0" smtClean="0"/>
              <a:t>.10 Test Stands			</a:t>
            </a:r>
            <a:r>
              <a:rPr lang="en-GB" dirty="0" smtClean="0"/>
              <a:t>clear</a:t>
            </a:r>
            <a:endParaRPr lang="en-US" dirty="0" smtClean="0"/>
          </a:p>
          <a:p>
            <a:pPr lvl="1"/>
            <a:r>
              <a:rPr lang="en-GB" dirty="0" smtClean="0"/>
              <a:t>WP.11 Cryogenics			clear, agreed</a:t>
            </a:r>
            <a:endParaRPr lang="en-US" dirty="0" smtClean="0"/>
          </a:p>
          <a:p>
            <a:pPr lvl="1"/>
            <a:r>
              <a:rPr lang="en-GB" dirty="0" smtClean="0"/>
              <a:t>WP</a:t>
            </a:r>
            <a:r>
              <a:rPr lang="en-GB" dirty="0"/>
              <a:t>.12 </a:t>
            </a:r>
            <a:r>
              <a:rPr lang="en-GB" dirty="0" smtClean="0"/>
              <a:t>Vacuum			clear, </a:t>
            </a:r>
            <a:r>
              <a:rPr lang="en-GB" dirty="0" smtClean="0"/>
              <a:t>agreed</a:t>
            </a:r>
            <a:endParaRPr lang="en-US" dirty="0" smtClean="0"/>
          </a:p>
          <a:p>
            <a:pPr lvl="1"/>
            <a:endParaRPr lang="en-US" dirty="0" smtClean="0"/>
          </a:p>
          <a:p>
            <a:pPr marL="457119" lvl="1"/>
            <a:endParaRPr lang="en-US" dirty="0" smtClean="0"/>
          </a:p>
        </p:txBody>
      </p:sp>
      <p:sp>
        <p:nvSpPr>
          <p:cNvPr id="4" name="Slide Number Placeholder 3"/>
          <p:cNvSpPr>
            <a:spLocks noGrp="1"/>
          </p:cNvSpPr>
          <p:nvPr>
            <p:ph type="sldNum" sz="quarter" idx="12"/>
          </p:nvPr>
        </p:nvSpPr>
        <p:spPr/>
        <p:txBody>
          <a:bodyPr/>
          <a:lstStyle/>
          <a:p>
            <a:fld id="{038C62C7-F79B-CD4A-A5DF-5683BBEC4A65}" type="slidenum">
              <a:rPr lang="sv-SE" smtClean="0"/>
              <a:t>8</a:t>
            </a:fld>
            <a:endParaRPr lang="sv-SE"/>
          </a:p>
        </p:txBody>
      </p:sp>
      <p:sp>
        <p:nvSpPr>
          <p:cNvPr id="8" name="Title 1"/>
          <p:cNvSpPr txBox="1">
            <a:spLocks/>
          </p:cNvSpPr>
          <p:nvPr/>
        </p:nvSpPr>
        <p:spPr>
          <a:xfrm>
            <a:off x="898428" y="281364"/>
            <a:ext cx="7226300" cy="747336"/>
          </a:xfrm>
          <a:prstGeom prst="rect">
            <a:avLst/>
          </a:prstGeom>
        </p:spPr>
        <p:txBody>
          <a:bodyPr vert="horz" lIns="85699" tIns="42850" rIns="85699" bIns="42850" rtlCol="0" anchor="ctr">
            <a:noAutofit/>
          </a:bodyPr>
          <a:lstStyle>
            <a:lvl1pPr algn="l" defTabSz="457200" rtl="0" eaLnBrk="1" latinLnBrk="0" hangingPunct="1">
              <a:spcBef>
                <a:spcPct val="0"/>
              </a:spcBef>
              <a:buNone/>
              <a:defRPr sz="2800" kern="1200">
                <a:solidFill>
                  <a:schemeClr val="bg1"/>
                </a:solidFill>
                <a:latin typeface="+mj-lt"/>
                <a:ea typeface="+mj-ea"/>
                <a:cs typeface="+mj-cs"/>
              </a:defRPr>
            </a:lvl1pPr>
          </a:lstStyle>
          <a:p>
            <a:r>
              <a:rPr lang="en-US" dirty="0" smtClean="0"/>
              <a:t>Scope and </a:t>
            </a:r>
            <a:r>
              <a:rPr lang="en-US" dirty="0"/>
              <a:t>responsibilities</a:t>
            </a:r>
            <a:r>
              <a:rPr lang="en-US" dirty="0" smtClean="0"/>
              <a:t>, Accelerator</a:t>
            </a:r>
            <a:endParaRPr lang="en-US" dirty="0"/>
          </a:p>
        </p:txBody>
      </p:sp>
    </p:spTree>
    <p:extLst>
      <p:ext uri="{BB962C8B-B14F-4D97-AF65-F5344CB8AC3E}">
        <p14:creationId xmlns:p14="http://schemas.microsoft.com/office/powerpoint/2010/main" val="136861257"/>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sv-SE" dirty="0" smtClean="0"/>
              <a:t>Interfaces </a:t>
            </a:r>
            <a:r>
              <a:rPr lang="sv-SE" dirty="0" err="1" smtClean="0"/>
              <a:t>with</a:t>
            </a:r>
            <a:r>
              <a:rPr lang="sv-SE" dirty="0" smtClean="0"/>
              <a:t> CF</a:t>
            </a:r>
            <a:endParaRPr lang="sv-SE" dirty="0"/>
          </a:p>
        </p:txBody>
      </p:sp>
      <p:sp>
        <p:nvSpPr>
          <p:cNvPr id="3" name="Content Placeholder 2"/>
          <p:cNvSpPr>
            <a:spLocks noGrp="1"/>
          </p:cNvSpPr>
          <p:nvPr>
            <p:ph idx="1"/>
          </p:nvPr>
        </p:nvSpPr>
        <p:spPr>
          <a:xfrm>
            <a:off x="457200" y="1600200"/>
            <a:ext cx="8229600" cy="4925144"/>
          </a:xfrm>
        </p:spPr>
        <p:txBody>
          <a:bodyPr>
            <a:normAutofit fontScale="55000" lnSpcReduction="20000"/>
          </a:bodyPr>
          <a:lstStyle/>
          <a:p>
            <a:pPr lvl="0"/>
            <a:r>
              <a:rPr lang="en-US" dirty="0"/>
              <a:t>GROUP 1: Cooling water, Compressed Air &amp; Deionized </a:t>
            </a:r>
            <a:r>
              <a:rPr lang="en-US" dirty="0" smtClean="0"/>
              <a:t>water</a:t>
            </a:r>
          </a:p>
          <a:p>
            <a:pPr lvl="1"/>
            <a:r>
              <a:rPr lang="en-US" dirty="0" smtClean="0"/>
              <a:t>Cooling Water: Started, going slowly because designers do not have information enough yet. Risk: They want to propose their own SCADA. Trying to get this under control.</a:t>
            </a:r>
          </a:p>
          <a:p>
            <a:pPr lvl="1"/>
            <a:r>
              <a:rPr lang="en-US" dirty="0" smtClean="0"/>
              <a:t>Compressed Air: Not Started</a:t>
            </a:r>
          </a:p>
          <a:p>
            <a:pPr lvl="1"/>
            <a:r>
              <a:rPr lang="en-US" dirty="0" smtClean="0"/>
              <a:t>Deionized Water: Not Started</a:t>
            </a:r>
            <a:endParaRPr lang="en-US" dirty="0"/>
          </a:p>
          <a:p>
            <a:pPr lvl="0"/>
            <a:r>
              <a:rPr lang="en-US" dirty="0" smtClean="0"/>
              <a:t>GROUP </a:t>
            </a:r>
            <a:r>
              <a:rPr lang="en-US" dirty="0"/>
              <a:t>2: HVAC </a:t>
            </a:r>
            <a:r>
              <a:rPr lang="en-US" dirty="0" smtClean="0"/>
              <a:t>Systems</a:t>
            </a:r>
          </a:p>
          <a:p>
            <a:pPr lvl="1"/>
            <a:r>
              <a:rPr lang="en-US" dirty="0" smtClean="0"/>
              <a:t>HVAC Systems: Going very well, we have al the locations for the accelerator and the interface points. Target and Instruments after summer. We already know that we will not integrate Storm Water Systems and Waste Water Systems</a:t>
            </a:r>
            <a:endParaRPr lang="en-US" dirty="0"/>
          </a:p>
          <a:p>
            <a:pPr lvl="0"/>
            <a:r>
              <a:rPr lang="en-US" dirty="0" smtClean="0"/>
              <a:t>Group </a:t>
            </a:r>
            <a:r>
              <a:rPr lang="en-US" dirty="0"/>
              <a:t>3: Power Supply Systems, Backup Power and UPS Systems</a:t>
            </a:r>
          </a:p>
          <a:p>
            <a:pPr lvl="1"/>
            <a:r>
              <a:rPr lang="en-US" dirty="0" smtClean="0"/>
              <a:t>Power Supply Systems: Going well. Working in the locations and interface points. The interface people with Target and ESS needs still to be defined.</a:t>
            </a:r>
          </a:p>
          <a:p>
            <a:pPr lvl="1"/>
            <a:r>
              <a:rPr lang="en-US" dirty="0" smtClean="0"/>
              <a:t>Backup Power: Not Started.</a:t>
            </a:r>
          </a:p>
          <a:p>
            <a:pPr lvl="1"/>
            <a:r>
              <a:rPr lang="en-US" dirty="0" smtClean="0"/>
              <a:t>UPS Systems: Not Started.</a:t>
            </a:r>
            <a:endParaRPr lang="en-US" dirty="0"/>
          </a:p>
          <a:p>
            <a:pPr lvl="0"/>
            <a:r>
              <a:rPr lang="en-US" dirty="0"/>
              <a:t>Group 4: Low Voltage </a:t>
            </a:r>
            <a:r>
              <a:rPr lang="en-US" dirty="0" smtClean="0"/>
              <a:t>Systems</a:t>
            </a:r>
          </a:p>
          <a:p>
            <a:pPr lvl="1"/>
            <a:r>
              <a:rPr lang="en-US" dirty="0" smtClean="0"/>
              <a:t>Low Voltage Systems: Not Started</a:t>
            </a:r>
            <a:endParaRPr lang="en-US" dirty="0"/>
          </a:p>
          <a:p>
            <a:pPr lvl="0"/>
            <a:r>
              <a:rPr lang="en-US" dirty="0" smtClean="0"/>
              <a:t>Group </a:t>
            </a:r>
            <a:r>
              <a:rPr lang="en-US" dirty="0"/>
              <a:t>5: Extra Low Voltage Systems, Access Systems, Fire and Evacuation</a:t>
            </a:r>
          </a:p>
          <a:p>
            <a:pPr lvl="1"/>
            <a:r>
              <a:rPr lang="en-US" dirty="0" smtClean="0"/>
              <a:t>Extra Low Voltage Systems: Not Started.</a:t>
            </a:r>
          </a:p>
          <a:p>
            <a:pPr lvl="1"/>
            <a:r>
              <a:rPr lang="en-US" dirty="0" smtClean="0"/>
              <a:t>Access Systems.: Going well. The scope was well defined in the Paul Wright visit. With this scheme CF access systems most probably will not need to be integrated.</a:t>
            </a:r>
            <a:endParaRPr lang="en-US" dirty="0"/>
          </a:p>
          <a:p>
            <a:pPr lvl="0"/>
            <a:r>
              <a:rPr lang="en-US" dirty="0"/>
              <a:t>Group 6: Transport Systems</a:t>
            </a:r>
          </a:p>
          <a:p>
            <a:pPr lvl="1"/>
            <a:r>
              <a:rPr lang="en-US" dirty="0" smtClean="0"/>
              <a:t>Transport Systems: Starting very soon</a:t>
            </a:r>
            <a:endParaRPr lang="en-US" dirty="0"/>
          </a:p>
          <a:p>
            <a:pPr lvl="0"/>
            <a:r>
              <a:rPr lang="en-US" dirty="0"/>
              <a:t>Group 7: </a:t>
            </a:r>
            <a:r>
              <a:rPr lang="en-US" dirty="0" smtClean="0"/>
              <a:t>Spaces</a:t>
            </a:r>
          </a:p>
          <a:p>
            <a:pPr lvl="1"/>
            <a:r>
              <a:rPr lang="en-US" dirty="0" smtClean="0"/>
              <a:t>Spaces: There was an initial. Not big showstoppers expected in this front.</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9</a:t>
            </a:fld>
            <a:endParaRPr lang="sv-SE"/>
          </a:p>
        </p:txBody>
      </p:sp>
    </p:spTree>
    <p:extLst>
      <p:ext uri="{BB962C8B-B14F-4D97-AF65-F5344CB8AC3E}">
        <p14:creationId xmlns:p14="http://schemas.microsoft.com/office/powerpoint/2010/main" val="245950884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661801"/>
            <a:ext cx="8229600" cy="4525963"/>
          </a:xfrm>
        </p:spPr>
        <p:txBody>
          <a:bodyPr lIns="85699" tIns="42850" rIns="85699" bIns="42850">
            <a:normAutofit/>
          </a:bodyPr>
          <a:lstStyle/>
          <a:p>
            <a:pPr marL="400040" indent="-342900">
              <a:buFont typeface="Arial"/>
              <a:buChar char="•"/>
            </a:pPr>
            <a:r>
              <a:rPr lang="en-US" dirty="0" smtClean="0"/>
              <a:t>Proactive approach yields results</a:t>
            </a:r>
          </a:p>
          <a:p>
            <a:pPr marL="400040" indent="-342900">
              <a:buFont typeface="Arial"/>
              <a:buChar char="•"/>
            </a:pPr>
            <a:r>
              <a:rPr lang="en-US" dirty="0" smtClean="0"/>
              <a:t>SLAs and ICDs yield clarity</a:t>
            </a:r>
          </a:p>
          <a:p>
            <a:pPr marL="400040" indent="-342900">
              <a:buFont typeface="Arial"/>
              <a:buChar char="•"/>
            </a:pPr>
            <a:r>
              <a:rPr lang="en-US" dirty="0" smtClean="0"/>
              <a:t>Should be able to meet the Q4 milestones for ICDs.</a:t>
            </a:r>
          </a:p>
          <a:p>
            <a:pPr lvl="1"/>
            <a:endParaRPr lang="en-US" dirty="0" smtClean="0"/>
          </a:p>
          <a:p>
            <a:pPr marL="457119" lvl="1"/>
            <a:endParaRPr lang="en-US" dirty="0" smtClean="0"/>
          </a:p>
        </p:txBody>
      </p:sp>
      <p:sp>
        <p:nvSpPr>
          <p:cNvPr id="4" name="Slide Number Placeholder 3"/>
          <p:cNvSpPr>
            <a:spLocks noGrp="1"/>
          </p:cNvSpPr>
          <p:nvPr>
            <p:ph type="sldNum" sz="quarter" idx="12"/>
          </p:nvPr>
        </p:nvSpPr>
        <p:spPr/>
        <p:txBody>
          <a:bodyPr/>
          <a:lstStyle/>
          <a:p>
            <a:fld id="{038C62C7-F79B-CD4A-A5DF-5683BBEC4A65}" type="slidenum">
              <a:rPr lang="sv-SE" smtClean="0"/>
              <a:t>10</a:t>
            </a:fld>
            <a:endParaRPr lang="sv-SE"/>
          </a:p>
        </p:txBody>
      </p:sp>
      <p:sp>
        <p:nvSpPr>
          <p:cNvPr id="8" name="Title 1"/>
          <p:cNvSpPr txBox="1">
            <a:spLocks/>
          </p:cNvSpPr>
          <p:nvPr/>
        </p:nvSpPr>
        <p:spPr>
          <a:xfrm>
            <a:off x="898428" y="281364"/>
            <a:ext cx="7226300" cy="747336"/>
          </a:xfrm>
          <a:prstGeom prst="rect">
            <a:avLst/>
          </a:prstGeom>
        </p:spPr>
        <p:txBody>
          <a:bodyPr vert="horz" lIns="85699" tIns="42850" rIns="85699" bIns="42850" rtlCol="0" anchor="ctr">
            <a:noAutofit/>
          </a:bodyPr>
          <a:lstStyle>
            <a:lvl1pPr algn="l" defTabSz="457200" rtl="0" eaLnBrk="1" latinLnBrk="0" hangingPunct="1">
              <a:spcBef>
                <a:spcPct val="0"/>
              </a:spcBef>
              <a:buNone/>
              <a:defRPr sz="2800" kern="1200">
                <a:solidFill>
                  <a:schemeClr val="bg1"/>
                </a:solidFill>
                <a:latin typeface="+mj-lt"/>
                <a:ea typeface="+mj-ea"/>
                <a:cs typeface="+mj-cs"/>
              </a:defRPr>
            </a:lvl1pPr>
          </a:lstStyle>
          <a:p>
            <a:r>
              <a:rPr lang="en-US" dirty="0" smtClean="0"/>
              <a:t>Conclusions</a:t>
            </a:r>
            <a:endParaRPr lang="en-US" dirty="0"/>
          </a:p>
        </p:txBody>
      </p:sp>
    </p:spTree>
    <p:extLst>
      <p:ext uri="{BB962C8B-B14F-4D97-AF65-F5344CB8AC3E}">
        <p14:creationId xmlns:p14="http://schemas.microsoft.com/office/powerpoint/2010/main" val="137586395"/>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ESS Core Powerpoint templat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ESS Core Powerpoint template.potx</Template>
  <TotalTime>1991</TotalTime>
  <Words>653</Words>
  <Application>Microsoft Macintosh PowerPoint</Application>
  <PresentationFormat>On-screen Show (4:3)</PresentationFormat>
  <Paragraphs>131</Paragraphs>
  <Slides>10</Slides>
  <Notes>0</Notes>
  <HiddenSlides>0</HiddenSlides>
  <MMClips>0</MMClips>
  <ScaleCrop>false</ScaleCrop>
  <HeadingPairs>
    <vt:vector size="6" baseType="variant">
      <vt:variant>
        <vt:lpstr>Theme</vt:lpstr>
      </vt:variant>
      <vt:variant>
        <vt:i4>1</vt:i4>
      </vt:variant>
      <vt:variant>
        <vt:lpstr>Embedded OLE Servers</vt:lpstr>
      </vt:variant>
      <vt:variant>
        <vt:i4>1</vt:i4>
      </vt:variant>
      <vt:variant>
        <vt:lpstr>Slide Titles</vt:lpstr>
      </vt:variant>
      <vt:variant>
        <vt:i4>10</vt:i4>
      </vt:variant>
    </vt:vector>
  </HeadingPairs>
  <TitlesOfParts>
    <vt:vector size="12" baseType="lpstr">
      <vt:lpstr>ESS Core Powerpoint template</vt:lpstr>
      <vt:lpstr>Document</vt:lpstr>
      <vt:lpstr>Status report on ICS interfaces (Accelerator, Target, NSS, CF) and     related activities</vt:lpstr>
      <vt:lpstr>Overview</vt:lpstr>
      <vt:lpstr>NSS, overview </vt:lpstr>
      <vt:lpstr>NSS, interface description </vt:lpstr>
      <vt:lpstr>NSS, interface description </vt:lpstr>
      <vt:lpstr>Target, overview</vt:lpstr>
      <vt:lpstr>Target, notes</vt:lpstr>
      <vt:lpstr>PowerPoint Presentation</vt:lpstr>
      <vt:lpstr>Interfaces with CF</vt:lpstr>
      <vt:lpstr>PowerPoint Presentation</vt:lpstr>
    </vt:vector>
  </TitlesOfParts>
  <Company>ESS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Heléne Björkman</dc:creator>
  <cp:lastModifiedBy>Miha Reščič</cp:lastModifiedBy>
  <cp:revision>20</cp:revision>
  <dcterms:created xsi:type="dcterms:W3CDTF">2013-10-29T16:05:10Z</dcterms:created>
  <dcterms:modified xsi:type="dcterms:W3CDTF">2014-03-31T13:44:23Z</dcterms:modified>
</cp:coreProperties>
</file>