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emf" ContentType="image/x-emf"/>
  <Default Extension="vml" ContentType="application/vnd.openxmlformats-officedocument.vmlDrawing"/>
  <Default Extension="xls" ContentType="application/vnd.ms-excel"/>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 id="2147483662" r:id="rId2"/>
  </p:sldMasterIdLst>
  <p:notesMasterIdLst>
    <p:notesMasterId r:id="rId49"/>
  </p:notesMasterIdLst>
  <p:handoutMasterIdLst>
    <p:handoutMasterId r:id="rId50"/>
  </p:handoutMasterIdLst>
  <p:sldIdLst>
    <p:sldId id="286" r:id="rId3"/>
    <p:sldId id="381" r:id="rId4"/>
    <p:sldId id="432" r:id="rId5"/>
    <p:sldId id="382" r:id="rId6"/>
    <p:sldId id="383" r:id="rId7"/>
    <p:sldId id="458" r:id="rId8"/>
    <p:sldId id="388" r:id="rId9"/>
    <p:sldId id="460" r:id="rId10"/>
    <p:sldId id="461" r:id="rId11"/>
    <p:sldId id="462" r:id="rId12"/>
    <p:sldId id="390" r:id="rId13"/>
    <p:sldId id="470" r:id="rId14"/>
    <p:sldId id="391" r:id="rId15"/>
    <p:sldId id="464" r:id="rId16"/>
    <p:sldId id="392" r:id="rId17"/>
    <p:sldId id="457" r:id="rId18"/>
    <p:sldId id="433" r:id="rId19"/>
    <p:sldId id="456" r:id="rId20"/>
    <p:sldId id="435" r:id="rId21"/>
    <p:sldId id="397" r:id="rId22"/>
    <p:sldId id="436" r:id="rId23"/>
    <p:sldId id="465" r:id="rId24"/>
    <p:sldId id="471" r:id="rId25"/>
    <p:sldId id="402" r:id="rId26"/>
    <p:sldId id="403" r:id="rId27"/>
    <p:sldId id="406" r:id="rId28"/>
    <p:sldId id="455" r:id="rId29"/>
    <p:sldId id="407" r:id="rId30"/>
    <p:sldId id="453" r:id="rId31"/>
    <p:sldId id="467" r:id="rId32"/>
    <p:sldId id="408" r:id="rId33"/>
    <p:sldId id="411" r:id="rId34"/>
    <p:sldId id="420" r:id="rId35"/>
    <p:sldId id="439" r:id="rId36"/>
    <p:sldId id="440" r:id="rId37"/>
    <p:sldId id="472" r:id="rId38"/>
    <p:sldId id="473" r:id="rId39"/>
    <p:sldId id="474" r:id="rId40"/>
    <p:sldId id="428" r:id="rId41"/>
    <p:sldId id="429" r:id="rId42"/>
    <p:sldId id="468" r:id="rId43"/>
    <p:sldId id="431" r:id="rId44"/>
    <p:sldId id="430" r:id="rId45"/>
    <p:sldId id="469" r:id="rId46"/>
    <p:sldId id="441" r:id="rId47"/>
    <p:sldId id="442" r:id="rId48"/>
  </p:sldIdLst>
  <p:sldSz cx="9144000" cy="6858000" type="screen4x3"/>
  <p:notesSz cx="6858000" cy="9144000"/>
  <p:defaultText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00E100"/>
    <a:srgbClr val="FF7D00"/>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636" autoAdjust="0"/>
    <p:restoredTop sz="99518" autoAdjust="0"/>
  </p:normalViewPr>
  <p:slideViewPr>
    <p:cSldViewPr snapToGrid="0" snapToObjects="1">
      <p:cViewPr varScale="1">
        <p:scale>
          <a:sx n="106" d="100"/>
          <a:sy n="106" d="100"/>
        </p:scale>
        <p:origin x="-1712" y="64"/>
      </p:cViewPr>
      <p:guideLst>
        <p:guide orient="horz" pos="1232"/>
        <p:guide orient="horz" pos="908"/>
        <p:guide pos="498"/>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4" Type="http://schemas.openxmlformats.org/officeDocument/2006/relationships/slide" Target="slides/slide12.xml"/><Relationship Id="rId15" Type="http://schemas.openxmlformats.org/officeDocument/2006/relationships/slide" Target="slides/slide13.xml"/><Relationship Id="rId16" Type="http://schemas.openxmlformats.org/officeDocument/2006/relationships/slide" Target="slides/slide14.xml"/><Relationship Id="rId17" Type="http://schemas.openxmlformats.org/officeDocument/2006/relationships/slide" Target="slides/slide15.xml"/><Relationship Id="rId18" Type="http://schemas.openxmlformats.org/officeDocument/2006/relationships/slide" Target="slides/slide16.xml"/><Relationship Id="rId19" Type="http://schemas.openxmlformats.org/officeDocument/2006/relationships/slide" Target="slides/slide17.xml"/><Relationship Id="rId50" Type="http://schemas.openxmlformats.org/officeDocument/2006/relationships/handoutMaster" Target="handoutMasters/handoutMaster1.xml"/><Relationship Id="rId51" Type="http://schemas.openxmlformats.org/officeDocument/2006/relationships/printerSettings" Target="printerSettings/printerSettings1.bin"/><Relationship Id="rId52" Type="http://schemas.openxmlformats.org/officeDocument/2006/relationships/presProps" Target="presProps.xml"/><Relationship Id="rId53" Type="http://schemas.openxmlformats.org/officeDocument/2006/relationships/viewProps" Target="viewProps.xml"/><Relationship Id="rId54" Type="http://schemas.openxmlformats.org/officeDocument/2006/relationships/theme" Target="theme/theme1.xml"/><Relationship Id="rId55" Type="http://schemas.openxmlformats.org/officeDocument/2006/relationships/tableStyles" Target="tableStyles.xml"/><Relationship Id="rId40" Type="http://schemas.openxmlformats.org/officeDocument/2006/relationships/slide" Target="slides/slide38.xml"/><Relationship Id="rId41" Type="http://schemas.openxmlformats.org/officeDocument/2006/relationships/slide" Target="slides/slide39.xml"/><Relationship Id="rId42" Type="http://schemas.openxmlformats.org/officeDocument/2006/relationships/slide" Target="slides/slide40.xml"/><Relationship Id="rId43" Type="http://schemas.openxmlformats.org/officeDocument/2006/relationships/slide" Target="slides/slide41.xml"/><Relationship Id="rId44" Type="http://schemas.openxmlformats.org/officeDocument/2006/relationships/slide" Target="slides/slide42.xml"/><Relationship Id="rId45" Type="http://schemas.openxmlformats.org/officeDocument/2006/relationships/slide" Target="slides/slide43.xml"/><Relationship Id="rId46" Type="http://schemas.openxmlformats.org/officeDocument/2006/relationships/slide" Target="slides/slide44.xml"/><Relationship Id="rId47" Type="http://schemas.openxmlformats.org/officeDocument/2006/relationships/slide" Target="slides/slide45.xml"/><Relationship Id="rId48" Type="http://schemas.openxmlformats.org/officeDocument/2006/relationships/slide" Target="slides/slide46.xml"/><Relationship Id="rId49" Type="http://schemas.openxmlformats.org/officeDocument/2006/relationships/notesMaster" Target="notesMasters/notesMaster1.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 Target="slides/slide1.xml"/><Relationship Id="rId4" Type="http://schemas.openxmlformats.org/officeDocument/2006/relationships/slide" Target="slides/slide2.xml"/><Relationship Id="rId5" Type="http://schemas.openxmlformats.org/officeDocument/2006/relationships/slide" Target="slides/slide3.xml"/><Relationship Id="rId6" Type="http://schemas.openxmlformats.org/officeDocument/2006/relationships/slide" Target="slides/slide4.xml"/><Relationship Id="rId7" Type="http://schemas.openxmlformats.org/officeDocument/2006/relationships/slide" Target="slides/slide5.xml"/><Relationship Id="rId8" Type="http://schemas.openxmlformats.org/officeDocument/2006/relationships/slide" Target="slides/slide6.xml"/><Relationship Id="rId9" Type="http://schemas.openxmlformats.org/officeDocument/2006/relationships/slide" Target="slides/slide7.xml"/><Relationship Id="rId30" Type="http://schemas.openxmlformats.org/officeDocument/2006/relationships/slide" Target="slides/slide28.xml"/><Relationship Id="rId31" Type="http://schemas.openxmlformats.org/officeDocument/2006/relationships/slide" Target="slides/slide29.xml"/><Relationship Id="rId32" Type="http://schemas.openxmlformats.org/officeDocument/2006/relationships/slide" Target="slides/slide30.xml"/><Relationship Id="rId33" Type="http://schemas.openxmlformats.org/officeDocument/2006/relationships/slide" Target="slides/slide31.xml"/><Relationship Id="rId34" Type="http://schemas.openxmlformats.org/officeDocument/2006/relationships/slide" Target="slides/slide32.xml"/><Relationship Id="rId35" Type="http://schemas.openxmlformats.org/officeDocument/2006/relationships/slide" Target="slides/slide33.xml"/><Relationship Id="rId36" Type="http://schemas.openxmlformats.org/officeDocument/2006/relationships/slide" Target="slides/slide34.xml"/><Relationship Id="rId37" Type="http://schemas.openxmlformats.org/officeDocument/2006/relationships/slide" Target="slides/slide35.xml"/><Relationship Id="rId38" Type="http://schemas.openxmlformats.org/officeDocument/2006/relationships/slide" Target="slides/slide36.xml"/><Relationship Id="rId39" Type="http://schemas.openxmlformats.org/officeDocument/2006/relationships/slide" Target="slides/slide37.xml"/><Relationship Id="rId20" Type="http://schemas.openxmlformats.org/officeDocument/2006/relationships/slide" Target="slides/slide18.xml"/><Relationship Id="rId21" Type="http://schemas.openxmlformats.org/officeDocument/2006/relationships/slide" Target="slides/slide19.xml"/><Relationship Id="rId22" Type="http://schemas.openxmlformats.org/officeDocument/2006/relationships/slide" Target="slides/slide20.xml"/><Relationship Id="rId23" Type="http://schemas.openxmlformats.org/officeDocument/2006/relationships/slide" Target="slides/slide21.xml"/><Relationship Id="rId24" Type="http://schemas.openxmlformats.org/officeDocument/2006/relationships/slide" Target="slides/slide22.xml"/><Relationship Id="rId25" Type="http://schemas.openxmlformats.org/officeDocument/2006/relationships/slide" Target="slides/slide23.xml"/><Relationship Id="rId26" Type="http://schemas.openxmlformats.org/officeDocument/2006/relationships/slide" Target="slides/slide24.xml"/><Relationship Id="rId27" Type="http://schemas.openxmlformats.org/officeDocument/2006/relationships/slide" Target="slides/slide25.xml"/><Relationship Id="rId28" Type="http://schemas.openxmlformats.org/officeDocument/2006/relationships/slide" Target="slides/slide26.xml"/><Relationship Id="rId29" Type="http://schemas.openxmlformats.org/officeDocument/2006/relationships/slide" Target="slides/slide27.xml"/><Relationship Id="rId10" Type="http://schemas.openxmlformats.org/officeDocument/2006/relationships/slide" Target="slides/slide8.xml"/><Relationship Id="rId11" Type="http://schemas.openxmlformats.org/officeDocument/2006/relationships/slide" Target="slides/slide9.xml"/><Relationship Id="rId12" Type="http://schemas.openxmlformats.org/officeDocument/2006/relationships/slide" Target="slides/slide10.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3.e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E5A3AE58-0CB7-2B49-BC2B-99543F812727}" type="datetimeFigureOut">
              <a:rPr lang="sv-SE" smtClean="0"/>
              <a:t>2/25/14</a:t>
            </a:fld>
            <a:endParaRPr lang="sv-SE"/>
          </a:p>
        </p:txBody>
      </p:sp>
      <p:sp>
        <p:nvSpPr>
          <p:cNvPr id="4" name="Platshållare för sidfot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5" name="Platshållare för bildnumm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600A657-9475-004C-BDED-BB6C61EC9492}" type="slidenum">
              <a:rPr lang="sv-SE" smtClean="0"/>
              <a:t>‹#›</a:t>
            </a:fld>
            <a:endParaRPr lang="sv-SE"/>
          </a:p>
        </p:txBody>
      </p:sp>
    </p:spTree>
    <p:extLst>
      <p:ext uri="{BB962C8B-B14F-4D97-AF65-F5344CB8AC3E}">
        <p14:creationId xmlns:p14="http://schemas.microsoft.com/office/powerpoint/2010/main" val="405641045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4441830-0E87-9D46-A15F-C0C0B780FA23}" type="datetimeFigureOut">
              <a:rPr lang="sv-SE" smtClean="0"/>
              <a:t>2/25/14</a:t>
            </a:fld>
            <a:endParaRPr lang="sv-SE"/>
          </a:p>
        </p:txBody>
      </p:sp>
      <p:sp>
        <p:nvSpPr>
          <p:cNvPr id="4" name="Platshållare för bildobjekt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Platshållare för anteckninga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6" name="Platshållare för sidfot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Platshållare för bildnumm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E0035E-6164-C447-BCFF-46EC70F74028}" type="slidenum">
              <a:rPr lang="sv-SE" smtClean="0"/>
              <a:t>‹#›</a:t>
            </a:fld>
            <a:endParaRPr lang="sv-SE"/>
          </a:p>
        </p:txBody>
      </p:sp>
    </p:spTree>
    <p:extLst>
      <p:ext uri="{BB962C8B-B14F-4D97-AF65-F5344CB8AC3E}">
        <p14:creationId xmlns:p14="http://schemas.microsoft.com/office/powerpoint/2010/main" val="829421225"/>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4.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5.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6.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7.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8.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9.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0.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2.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3.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4.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5.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6.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7.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8.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9.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0.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2.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3.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4.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5.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2.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3.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4.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4</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5</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6</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7</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8</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9</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10</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11</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12</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13</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14</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15</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16</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17</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18</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19</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20</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21</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22</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23</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24</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25</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26</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27</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28</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29</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30</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31</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32</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33</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34</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35</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42</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43</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7" name="Rectangle 7"/>
          <p:cNvSpPr>
            <a:spLocks noGrp="1"/>
          </p:cNvSpPr>
          <p:nvPr>
            <p:ph type="sldNum" sz="quarter" idx="5"/>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Lst>
        </p:spPr>
        <p:txBody>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fld id="{F26C1E2E-722B-7149-AA8C-95C641ACC8AD}" type="slidenum">
              <a:rPr lang="en-US" sz="1200"/>
              <a:pPr eaLnBrk="1" hangingPunct="1"/>
              <a:t>44</a:t>
            </a:fld>
            <a:endParaRPr lang="en-US" sz="1200"/>
          </a:p>
        </p:txBody>
      </p:sp>
      <p:sp>
        <p:nvSpPr>
          <p:cNvPr id="19458" name="Rectangle 2"/>
          <p:cNvSpPr>
            <a:spLocks noGrp="1" noRot="1" noChangeAspect="1" noChangeArrowheads="1" noTextEdit="1"/>
          </p:cNvSpPr>
          <p:nvPr>
            <p:ph type="sldImg"/>
          </p:nvPr>
        </p:nvSpPr>
        <p:spPr>
          <a:ln/>
        </p:spPr>
      </p:sp>
      <p:sp>
        <p:nvSpPr>
          <p:cNvPr id="19459" name="Rectangle 3"/>
          <p:cNvSpPr>
            <a:spLocks noGrp="1"/>
          </p:cNvSpPr>
          <p:nvPr>
            <p:ph type="body" idx="1"/>
          </p:nvPr>
        </p:nvSpPr>
        <p:spPr>
          <a:noFill/>
          <a:ln w="9525"/>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5400">
                <a:solidFill>
                  <a:srgbClr val="000000"/>
                </a:solidFill>
                <a:miter lim="800000"/>
                <a:headEnd/>
                <a:tailEnd/>
              </a14:hiddenLine>
            </a:ext>
            <a:ext uri="{FAA26D3D-D897-4be2-8F04-BA451C77F1D7}">
              <ma14:placeholderFlag xmlns:ma14="http://schemas.microsoft.com/office/mac/drawingml/2011/main" val="1"/>
            </a:ext>
          </a:extLst>
        </p:spPr>
        <p:txBody>
          <a:bodyPr/>
          <a:lstStyle/>
          <a:p>
            <a:endParaRPr lang="en-US">
              <a:latin typeface="Gill Sans" charset="0"/>
              <a:ea typeface="ＭＳ Ｐゴシック" charset="0"/>
              <a:cs typeface="ＭＳ Ｐゴシック"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cxnSp>
        <p:nvCxnSpPr>
          <p:cNvPr id="3"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563843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3" y="1955801"/>
            <a:ext cx="4766944" cy="3780620"/>
          </a:xfrm>
        </p:spPr>
        <p:txBody>
          <a:bodyPr lIns="0" tIns="0" rIns="0" bIns="0">
            <a:noAutofit/>
          </a:bodyPr>
          <a:lstStyle>
            <a:lvl1pPr marL="342900" indent="-342900" algn="l">
              <a:lnSpc>
                <a:spcPct val="90000"/>
              </a:lnSpc>
              <a:buFont typeface="Arial"/>
              <a:buChar char="•"/>
              <a:defRPr sz="240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7" y="1955801"/>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p>
        </p:txBody>
      </p:sp>
      <p:cxnSp>
        <p:nvCxnSpPr>
          <p:cNvPr id="7"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011372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72218647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4895428"/>
      </p:ext>
    </p:extLst>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0"/>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3" y="1964945"/>
            <a:ext cx="6536399" cy="4038981"/>
          </a:xfrm>
        </p:spPr>
        <p:txBody>
          <a:bodyPr/>
          <a:lstStyle>
            <a:lvl1pPr marL="0" indent="0">
              <a:buNone/>
              <a:defRPr/>
            </a:lvl1pPr>
            <a:lvl2pPr marL="457200" indent="0">
              <a:buNone/>
              <a:defRPr/>
            </a:lvl2pPr>
            <a:lvl3pPr marL="914400" indent="0">
              <a:buNone/>
              <a:defRPr/>
            </a:lvl3pPr>
            <a:lvl4pPr marL="1371600" indent="0">
              <a:buNone/>
              <a:defRPr/>
            </a:lvl4pPr>
            <a:lvl5pPr marL="1828800"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045A6A15-A2C2-0E41-9DE4-010C0B0B3333}"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371102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74CAB1DA-B944-6140-B7F5-AB5049DAE69B}"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4721111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17569FA7-588D-F242-B226-5AB564D508AA}" type="datetime1">
              <a:rPr lang="sv-SE" smtClean="0"/>
              <a:t>2/25/14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749771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3CFDDC82-EAE6-AF49-8201-FFCF32064398}" type="datetime1">
              <a:rPr lang="sv-SE" smtClean="0"/>
              <a:t>2/25/14</a:t>
            </a:fld>
            <a:endParaRPr lang="sv-SE"/>
          </a:p>
        </p:txBody>
      </p:sp>
      <p:sp>
        <p:nvSpPr>
          <p:cNvPr id="8" name="Platshållare för sidfot 7"/>
          <p:cNvSpPr>
            <a:spLocks noGrp="1"/>
          </p:cNvSpPr>
          <p:nvPr>
            <p:ph type="ftr" sz="quarter" idx="11"/>
          </p:nvPr>
        </p:nvSpPr>
        <p:spPr/>
        <p:txBody>
          <a:bodyPr/>
          <a:lstStyle/>
          <a:p>
            <a:endParaRPr lang="sv-SE"/>
          </a:p>
        </p:txBody>
      </p:sp>
      <p:sp>
        <p:nvSpPr>
          <p:cNvPr id="9" name="Platshållare för bildnummer 8"/>
          <p:cNvSpPr>
            <a:spLocks noGrp="1"/>
          </p:cNvSpPr>
          <p:nvPr>
            <p:ph type="sldNum" sz="quarter" idx="12"/>
          </p:nvPr>
        </p:nvSpPr>
        <p:spPr/>
        <p:txBody>
          <a:bodyPr/>
          <a:lstStyle/>
          <a:p>
            <a:fld id="{038C62C7-F79B-CD4A-A5DF-5683BBEC4A65}" type="slidenum">
              <a:rPr lang="sv-SE" smtClean="0"/>
              <a:t>‹#›</a:t>
            </a:fld>
            <a:endParaRPr lang="sv-SE"/>
          </a:p>
        </p:txBody>
      </p:sp>
      <p:cxnSp>
        <p:nvCxnSpPr>
          <p:cNvPr id="10"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64459632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E485DCD4-91F4-4C4C-B804-E8D3D9779EF3}" type="datetime1">
              <a:rPr lang="sv-SE" smtClean="0"/>
              <a:t>2/25/14</a:t>
            </a:fld>
            <a:endParaRPr lang="sv-SE"/>
          </a:p>
        </p:txBody>
      </p:sp>
      <p:sp>
        <p:nvSpPr>
          <p:cNvPr id="4" name="Platshållare för sidfot 3"/>
          <p:cNvSpPr>
            <a:spLocks noGrp="1"/>
          </p:cNvSpPr>
          <p:nvPr>
            <p:ph type="ftr" sz="quarter" idx="11"/>
          </p:nvPr>
        </p:nvSpPr>
        <p:spPr/>
        <p:txBody>
          <a:bodyPr/>
          <a:lstStyle/>
          <a:p>
            <a:endParaRPr lang="sv-SE"/>
          </a:p>
        </p:txBody>
      </p:sp>
      <p:sp>
        <p:nvSpPr>
          <p:cNvPr id="5" name="Platshållare för bildnummer 4"/>
          <p:cNvSpPr>
            <a:spLocks noGrp="1"/>
          </p:cNvSpPr>
          <p:nvPr>
            <p:ph type="sldNum" sz="quarter" idx="12"/>
          </p:nvPr>
        </p:nvSpPr>
        <p:spPr/>
        <p:txBody>
          <a:bodyPr/>
          <a:lstStyle/>
          <a:p>
            <a:fld id="{038C62C7-F79B-CD4A-A5DF-5683BBEC4A65}" type="slidenum">
              <a:rPr lang="sv-SE" smtClean="0"/>
              <a:t>‹#›</a:t>
            </a:fld>
            <a:endParaRPr lang="sv-SE"/>
          </a:p>
        </p:txBody>
      </p:sp>
      <p:cxnSp>
        <p:nvCxnSpPr>
          <p:cNvPr id="6"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1173102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A1AB6FA8-2747-8B48-B875-7188D7D52357}" type="datetime1">
              <a:rPr lang="sv-SE" smtClean="0"/>
              <a:t>2/25/14</a:t>
            </a:fld>
            <a:endParaRPr lang="sv-SE"/>
          </a:p>
        </p:txBody>
      </p:sp>
      <p:sp>
        <p:nvSpPr>
          <p:cNvPr id="3" name="Platshållare för sidfot 2"/>
          <p:cNvSpPr>
            <a:spLocks noGrp="1"/>
          </p:cNvSpPr>
          <p:nvPr>
            <p:ph type="ftr" sz="quarter" idx="11"/>
          </p:nvPr>
        </p:nvSpPr>
        <p:spPr/>
        <p:txBody>
          <a:bodyPr/>
          <a:lstStyle/>
          <a:p>
            <a:endParaRPr lang="sv-SE"/>
          </a:p>
        </p:txBody>
      </p:sp>
      <p:sp>
        <p:nvSpPr>
          <p:cNvPr id="4" name="Platshållare för bildnummer 3"/>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93258476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968581D5-AA54-714D-95DB-FC2D521B139D}" type="datetime1">
              <a:rPr lang="sv-SE" smtClean="0"/>
              <a:t>2/25/14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70410133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8DB87EBA-003E-894C-98C0-8C1EF1E9C0CE}" type="datetime1">
              <a:rPr lang="sv-SE" smtClean="0"/>
              <a:t>2/25/14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716528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BFF401DC-9CB6-C94C-A035-AE4D557374BC}"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03345890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CF5BB0AE-5A3A-F04D-A9F3-EAE846CBBB6B}"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375023728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0"/>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pic>
        <p:nvPicPr>
          <p:cNvPr id="11" name="Bildobjekt 10" descr="ESS-logga-blå.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fld id="{CEA79773-FC84-AC4D-9D28-F5B786E3C95F}"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
        <p:nvSpPr>
          <p:cNvPr id="9" name="Rubrik 1"/>
          <p:cNvSpPr>
            <a:spLocks noGrp="1"/>
          </p:cNvSpPr>
          <p:nvPr>
            <p:ph type="ctrTitle"/>
          </p:nvPr>
        </p:nvSpPr>
        <p:spPr>
          <a:xfrm>
            <a:off x="622138" y="130718"/>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136175364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idx="1"/>
          </p:nvPr>
        </p:nvSpPr>
        <p:spPr/>
        <p:txBody>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A5EA9B50-EEBF-444C-B824-2C0A43D21C29}"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0480990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3861D6AF-D5AE-CB4F-87B1-135CD6BE978E}"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78933411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36223AFD-4241-5943-8971-1E78BBFD6498}" type="datetime1">
              <a:rPr lang="sv-SE" smtClean="0"/>
              <a:t>2/25/14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610810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0335B3EA-4F05-F94F-97FA-8B911338AD11}" type="datetime1">
              <a:rPr lang="sv-SE" smtClean="0"/>
              <a:t>2/25/14</a:t>
            </a:fld>
            <a:endParaRPr lang="sv-SE"/>
          </a:p>
        </p:txBody>
      </p:sp>
      <p:sp>
        <p:nvSpPr>
          <p:cNvPr id="8" name="Platshållare för sidfot 7"/>
          <p:cNvSpPr>
            <a:spLocks noGrp="1"/>
          </p:cNvSpPr>
          <p:nvPr>
            <p:ph type="ftr" sz="quarter" idx="11"/>
          </p:nvPr>
        </p:nvSpPr>
        <p:spPr/>
        <p:txBody>
          <a:bodyPr/>
          <a:lstStyle/>
          <a:p>
            <a:endParaRPr lang="sv-SE"/>
          </a:p>
        </p:txBody>
      </p:sp>
      <p:sp>
        <p:nvSpPr>
          <p:cNvPr id="9" name="Platshållare för bildnummer 8"/>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292633873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D51856E0-8F8D-C941-8AB5-18592FC9E816}" type="datetime1">
              <a:rPr lang="sv-SE" smtClean="0"/>
              <a:t>2/25/14</a:t>
            </a:fld>
            <a:endParaRPr lang="sv-SE"/>
          </a:p>
        </p:txBody>
      </p:sp>
      <p:sp>
        <p:nvSpPr>
          <p:cNvPr id="4" name="Platshållare för sidfot 3"/>
          <p:cNvSpPr>
            <a:spLocks noGrp="1"/>
          </p:cNvSpPr>
          <p:nvPr>
            <p:ph type="ftr" sz="quarter" idx="11"/>
          </p:nvPr>
        </p:nvSpPr>
        <p:spPr/>
        <p:txBody>
          <a:bodyPr/>
          <a:lstStyle/>
          <a:p>
            <a:endParaRPr lang="sv-SE"/>
          </a:p>
        </p:txBody>
      </p:sp>
      <p:sp>
        <p:nvSpPr>
          <p:cNvPr id="5" name="Platshållare för bildnummer 4"/>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98286590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013EDE5E-57C8-6541-B04A-4FEA1C5CE2B2}" type="datetime1">
              <a:rPr lang="sv-SE" smtClean="0"/>
              <a:t>2/25/14</a:t>
            </a:fld>
            <a:endParaRPr lang="sv-SE"/>
          </a:p>
        </p:txBody>
      </p:sp>
      <p:sp>
        <p:nvSpPr>
          <p:cNvPr id="3" name="Platshållare för sidfot 2"/>
          <p:cNvSpPr>
            <a:spLocks noGrp="1"/>
          </p:cNvSpPr>
          <p:nvPr>
            <p:ph type="ftr" sz="quarter" idx="11"/>
          </p:nvPr>
        </p:nvSpPr>
        <p:spPr/>
        <p:txBody>
          <a:bodyPr/>
          <a:lstStyle/>
          <a:p>
            <a:endParaRPr lang="sv-SE"/>
          </a:p>
        </p:txBody>
      </p:sp>
      <p:sp>
        <p:nvSpPr>
          <p:cNvPr id="4" name="Platshållare för bildnummer 3"/>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3061559"/>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CFE4CEC7-2FA1-3A4A-BE3C-F5D796A3D98D}" type="datetime1">
              <a:rPr lang="sv-SE" smtClean="0"/>
              <a:t>2/25/14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70050446"/>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56EC220F-A698-4F4F-8ACB-8805387EB33A}" type="datetime1">
              <a:rPr lang="sv-SE" smtClean="0"/>
              <a:t>2/25/14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3393495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EE5A136A-0A85-2440-9BF1-343324EDBE1C}"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552661936"/>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3BAB7375-6695-8140-8F0A-072BD445F54F}" type="datetime1">
              <a:rPr lang="sv-SE" smtClean="0"/>
              <a:t>2/25/14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824170697"/>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slideLayout" Target="../slideLayouts/slideLayout14.xml"/><Relationship Id="rId15" Type="http://schemas.openxmlformats.org/officeDocument/2006/relationships/slideLayout" Target="../slideLayouts/slideLayout15.xml"/><Relationship Id="rId16" Type="http://schemas.openxmlformats.org/officeDocument/2006/relationships/theme" Target="../theme/theme1.xml"/><Relationship Id="rId17"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6.xml"/><Relationship Id="rId12" Type="http://schemas.openxmlformats.org/officeDocument/2006/relationships/theme" Target="../theme/theme2.xml"/><Relationship Id="rId1" Type="http://schemas.openxmlformats.org/officeDocument/2006/relationships/slideLayout" Target="../slideLayouts/slideLayout16.xml"/><Relationship Id="rId2" Type="http://schemas.openxmlformats.org/officeDocument/2006/relationships/slideLayout" Target="../slideLayouts/slideLayout17.xml"/><Relationship Id="rId3" Type="http://schemas.openxmlformats.org/officeDocument/2006/relationships/slideLayout" Target="../slideLayouts/slideLayout18.xml"/><Relationship Id="rId4" Type="http://schemas.openxmlformats.org/officeDocument/2006/relationships/slideLayout" Target="../slideLayouts/slideLayout19.xml"/><Relationship Id="rId5" Type="http://schemas.openxmlformats.org/officeDocument/2006/relationships/slideLayout" Target="../slideLayouts/slideLayout20.xml"/><Relationship Id="rId6" Type="http://schemas.openxmlformats.org/officeDocument/2006/relationships/slideLayout" Target="../slideLayouts/slideLayout21.xml"/><Relationship Id="rId7" Type="http://schemas.openxmlformats.org/officeDocument/2006/relationships/slideLayout" Target="../slideLayouts/slideLayout22.xml"/><Relationship Id="rId8" Type="http://schemas.openxmlformats.org/officeDocument/2006/relationships/slideLayout" Target="../slideLayouts/slideLayout23.xml"/><Relationship Id="rId9" Type="http://schemas.openxmlformats.org/officeDocument/2006/relationships/slideLayout" Target="../slideLayouts/slideLayout24.xml"/><Relationship Id="rId10"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1" y="1964945"/>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rgbClr val="0094CA"/>
                </a:solidFill>
              </a:defRPr>
            </a:lvl1pPr>
          </a:lstStyle>
          <a:p>
            <a:fld id="{536FF277-5E8C-C849-958D-3EBBE89D3841}" type="datetime1">
              <a:rPr lang="sv-SE" smtClean="0"/>
              <a:t>2/25/14</a:t>
            </a:fld>
            <a:endParaRPr lang="sv-SE"/>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rgbClr val="0094CA"/>
                </a:solidFill>
              </a:defRPr>
            </a:lvl1pPr>
          </a:lstStyle>
          <a:p>
            <a:endParaRPr lang="sv-SE"/>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rgbClr val="0094CA"/>
                </a:solidFill>
              </a:defRPr>
            </a:lvl1pPr>
          </a:lstStyle>
          <a:p>
            <a:fld id="{038C62C7-F79B-CD4A-A5DF-5683BBEC4A65}" type="slidenum">
              <a:rPr lang="sv-SE" smtClean="0"/>
              <a:pPr/>
              <a:t>‹#›</a:t>
            </a:fld>
            <a:endParaRPr lang="sv-SE"/>
          </a:p>
        </p:txBody>
      </p:sp>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pic>
        <p:nvPicPr>
          <p:cNvPr id="8" name="Bildobjekt 7" descr="ESS-vit-logga.png"/>
          <p:cNvPicPr>
            <a:picLocks noChangeAspect="1"/>
          </p:cNvPicPr>
          <p:nvPr userDrawn="1"/>
        </p:nvPicPr>
        <p:blipFill>
          <a:blip r:embed="rId17">
            <a:extLst>
              <a:ext uri="{28A0092B-C50C-407E-A947-70E740481C1C}">
                <a14:useLocalDpi xmlns:a14="http://schemas.microsoft.com/office/drawing/2010/main" val="0"/>
              </a:ext>
            </a:extLst>
          </a:blip>
          <a:stretch>
            <a:fillRect/>
          </a:stretch>
        </p:blipFill>
        <p:spPr>
          <a:xfrm>
            <a:off x="7326974" y="378759"/>
            <a:ext cx="1359826" cy="727507"/>
          </a:xfrm>
          <a:prstGeom prst="rect">
            <a:avLst/>
          </a:prstGeom>
        </p:spPr>
      </p:pic>
      <p:sp>
        <p:nvSpPr>
          <p:cNvPr id="11" name="Platshållare för rubrik 10"/>
          <p:cNvSpPr>
            <a:spLocks noGrp="1"/>
          </p:cNvSpPr>
          <p:nvPr>
            <p:ph type="title"/>
          </p:nvPr>
        </p:nvSpPr>
        <p:spPr>
          <a:xfrm>
            <a:off x="593512" y="-1"/>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57200405"/>
      </p:ext>
    </p:extLst>
  </p:cSld>
  <p:clrMap bg1="lt1" tx1="dk1" bg2="lt2" tx2="dk2" accent1="accent1" accent2="accent2" accent3="accent3" accent4="accent4" accent5="accent5" accent6="accent6" hlink="hlink" folHlink="folHlink"/>
  <p:sldLayoutIdLst>
    <p:sldLayoutId id="2147483649" r:id="rId1"/>
    <p:sldLayoutId id="2147483661" r:id="rId2"/>
    <p:sldLayoutId id="2147483675" r:id="rId3"/>
    <p:sldLayoutId id="2147483676" r:id="rId4"/>
    <p:sldLayoutId id="2147483650" r:id="rId5"/>
    <p:sldLayoutId id="2147483651" r:id="rId6"/>
    <p:sldLayoutId id="2147483652" r:id="rId7"/>
    <p:sldLayoutId id="2147483653" r:id="rId8"/>
    <p:sldLayoutId id="2147483654" r:id="rId9"/>
    <p:sldLayoutId id="2147483655" r:id="rId10"/>
    <p:sldLayoutId id="2147483656" r:id="rId11"/>
    <p:sldLayoutId id="2147483657" r:id="rId12"/>
    <p:sldLayoutId id="2147483658" r:id="rId13"/>
    <p:sldLayoutId id="2147483659" r:id="rId14"/>
    <p:sldLayoutId id="2147483660" r:id="rId15"/>
  </p:sldLayoutIdLst>
  <p:hf hdr="0" ftr="0" dt="0"/>
  <p:txStyles>
    <p:titleStyle>
      <a:lvl1pPr algn="l" defTabSz="457200" rtl="0" eaLnBrk="1" latinLnBrk="0" hangingPunct="1">
        <a:spcBef>
          <a:spcPct val="0"/>
        </a:spcBef>
        <a:buNone/>
        <a:defRPr sz="2800" kern="1200">
          <a:solidFill>
            <a:schemeClr val="bg1"/>
          </a:solidFill>
          <a:latin typeface="+mj-lt"/>
          <a:ea typeface="+mj-ea"/>
          <a:cs typeface="+mj-cs"/>
        </a:defRPr>
      </a:lvl1pPr>
    </p:titleStyle>
    <p:bodyStyle>
      <a:lvl1pPr marL="0" indent="0" algn="l" defTabSz="457200" rtl="0" eaLnBrk="1" latinLnBrk="0" hangingPunct="1">
        <a:lnSpc>
          <a:spcPts val="2400"/>
        </a:lnSpc>
        <a:spcBef>
          <a:spcPct val="20000"/>
        </a:spcBef>
        <a:spcAft>
          <a:spcPts val="1200"/>
        </a:spcAft>
        <a:buFont typeface="Wingdings" charset="2"/>
        <a:buNone/>
        <a:defRPr sz="2000" kern="1200">
          <a:solidFill>
            <a:srgbClr val="0094CA"/>
          </a:solidFill>
          <a:latin typeface="+mn-lt"/>
          <a:ea typeface="+mn-ea"/>
          <a:cs typeface="+mn-cs"/>
        </a:defRPr>
      </a:lvl1pPr>
      <a:lvl2pPr marL="457200" indent="0" algn="l" defTabSz="457200" rtl="0" eaLnBrk="1" latinLnBrk="0" hangingPunct="1">
        <a:spcBef>
          <a:spcPct val="20000"/>
        </a:spcBef>
        <a:buFont typeface="Wingdings" charset="2"/>
        <a:buNone/>
        <a:defRPr sz="2000" kern="1200">
          <a:solidFill>
            <a:srgbClr val="0094CA"/>
          </a:solidFill>
          <a:latin typeface="+mn-lt"/>
          <a:ea typeface="+mn-ea"/>
          <a:cs typeface="+mn-cs"/>
        </a:defRPr>
      </a:lvl2pPr>
      <a:lvl3pPr marL="914400" indent="0" algn="l" defTabSz="457200" rtl="0" eaLnBrk="1" latinLnBrk="0" hangingPunct="1">
        <a:spcBef>
          <a:spcPct val="20000"/>
        </a:spcBef>
        <a:buFont typeface="Wingdings" charset="2"/>
        <a:buNone/>
        <a:defRPr sz="2000" kern="1200">
          <a:solidFill>
            <a:srgbClr val="0094CA"/>
          </a:solidFill>
          <a:latin typeface="+mn-lt"/>
          <a:ea typeface="+mn-ea"/>
          <a:cs typeface="+mn-cs"/>
        </a:defRPr>
      </a:lvl3pPr>
      <a:lvl4pPr marL="1371600" indent="0" algn="l" defTabSz="457200" rtl="0" eaLnBrk="1" latinLnBrk="0" hangingPunct="1">
        <a:spcBef>
          <a:spcPct val="20000"/>
        </a:spcBef>
        <a:buFont typeface="Wingdings" charset="2"/>
        <a:buNone/>
        <a:defRPr sz="2000" kern="1200">
          <a:solidFill>
            <a:srgbClr val="0094CA"/>
          </a:solidFill>
          <a:latin typeface="+mn-lt"/>
          <a:ea typeface="+mn-ea"/>
          <a:cs typeface="+mn-cs"/>
        </a:defRPr>
      </a:lvl4pPr>
      <a:lvl5pPr marL="1828800" indent="0" algn="l" defTabSz="457200" rtl="0" eaLnBrk="1" latinLnBrk="0" hangingPunct="1">
        <a:spcBef>
          <a:spcPct val="20000"/>
        </a:spcBef>
        <a:buFont typeface="Wingdings" charset="2"/>
        <a:buNone/>
        <a:defRPr sz="2000" kern="1200">
          <a:solidFill>
            <a:srgbClr val="0094CA"/>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sv-SE" smtClean="0"/>
              <a:t>Klicka här för att ändra format</a:t>
            </a:r>
            <a:endParaRPr lang="sv-SE"/>
          </a:p>
        </p:txBody>
      </p:sp>
      <p:sp>
        <p:nvSpPr>
          <p:cNvPr id="3" name="Platshållare för text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648B67D0-C01B-6941-B94F-2B6A02418D7B}" type="datetime1">
              <a:rPr lang="sv-SE" smtClean="0"/>
              <a:t>2/25/14</a:t>
            </a:fld>
            <a:endParaRPr lang="sv-SE"/>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76797C7-3D02-2A4F-97AD-9EB2A99A67F0}" type="slidenum">
              <a:rPr lang="sv-SE" smtClean="0"/>
              <a:t>‹#›</a:t>
            </a:fld>
            <a:endParaRPr lang="sv-SE"/>
          </a:p>
        </p:txBody>
      </p:sp>
    </p:spTree>
    <p:extLst>
      <p:ext uri="{BB962C8B-B14F-4D97-AF65-F5344CB8AC3E}">
        <p14:creationId xmlns:p14="http://schemas.microsoft.com/office/powerpoint/2010/main" val="903047709"/>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Lst>
  <p:hf hdr="0" ftr="0" dt="0"/>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1.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5.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6.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8.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9.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0.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1.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3.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5.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18.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19.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20.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1.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3.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4.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5.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6.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7.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8.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29.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0.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1.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8.xml.rels><?xml version="1.0" encoding="UTF-8" standalone="yes"?>
<Relationships xmlns="http://schemas.openxmlformats.org/package/2006/relationships"><Relationship Id="rId3" Type="http://schemas.openxmlformats.org/officeDocument/2006/relationships/oleObject" Target="../embeddings/Microsoft_Excel_97_-_2004_Worksheet1.xls"/><Relationship Id="rId4" Type="http://schemas.openxmlformats.org/officeDocument/2006/relationships/image" Target="../media/image3.emf"/><Relationship Id="rId1" Type="http://schemas.openxmlformats.org/officeDocument/2006/relationships/vmlDrawing" Target="../drawings/vmlDrawing1.vml"/><Relationship Id="rId2" Type="http://schemas.openxmlformats.org/officeDocument/2006/relationships/slideLayout" Target="../slideLayouts/slideLayout5.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4.pn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5.pn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3.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4.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notesSlide" Target="../notesSlides/notesSlide35.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pic>
        <p:nvPicPr>
          <p:cNvPr id="6" name="Bildobjekt 5" descr="ESS-vit-logga.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614160" y="408940"/>
            <a:ext cx="2082800" cy="1114297"/>
          </a:xfrm>
          <a:prstGeom prst="rect">
            <a:avLst/>
          </a:prstGeom>
        </p:spPr>
      </p:pic>
      <p:sp>
        <p:nvSpPr>
          <p:cNvPr id="7" name="textruta 6"/>
          <p:cNvSpPr txBox="1"/>
          <p:nvPr/>
        </p:nvSpPr>
        <p:spPr>
          <a:xfrm>
            <a:off x="-31277" y="3145459"/>
            <a:ext cx="9144000" cy="646331"/>
          </a:xfrm>
          <a:prstGeom prst="rect">
            <a:avLst/>
          </a:prstGeom>
          <a:noFill/>
        </p:spPr>
        <p:txBody>
          <a:bodyPr wrap="square" rtlCol="0">
            <a:spAutoFit/>
          </a:bodyPr>
          <a:lstStyle/>
          <a:p>
            <a:pPr algn="ctr"/>
            <a:r>
              <a:rPr lang="en-GB" sz="3600" dirty="0" smtClean="0">
                <a:solidFill>
                  <a:srgbClr val="FFFFFF"/>
                </a:solidFill>
              </a:rPr>
              <a:t>WP Status &amp; General Issues</a:t>
            </a:r>
            <a:endParaRPr lang="en-GB" sz="3600" dirty="0">
              <a:solidFill>
                <a:srgbClr val="FFFFFF"/>
              </a:solidFill>
            </a:endParaRPr>
          </a:p>
        </p:txBody>
      </p:sp>
      <p:sp>
        <p:nvSpPr>
          <p:cNvPr id="8" name="textruta 3"/>
          <p:cNvSpPr txBox="1"/>
          <p:nvPr/>
        </p:nvSpPr>
        <p:spPr>
          <a:xfrm>
            <a:off x="0" y="4449848"/>
            <a:ext cx="9144000" cy="1446550"/>
          </a:xfrm>
          <a:prstGeom prst="rect">
            <a:avLst/>
          </a:prstGeom>
          <a:noFill/>
        </p:spPr>
        <p:txBody>
          <a:bodyPr wrap="square" rtlCol="0">
            <a:spAutoFit/>
          </a:bodyPr>
          <a:lstStyle/>
          <a:p>
            <a:pPr algn="ctr"/>
            <a:r>
              <a:rPr lang="en-GB" sz="2400" dirty="0" smtClean="0">
                <a:solidFill>
                  <a:srgbClr val="FFFFFF"/>
                </a:solidFill>
              </a:rPr>
              <a:t>J. G. Weisend II</a:t>
            </a:r>
          </a:p>
          <a:p>
            <a:pPr algn="ctr"/>
            <a:r>
              <a:rPr lang="en-GB" sz="2400" dirty="0" smtClean="0">
                <a:solidFill>
                  <a:srgbClr val="FFFFFF"/>
                </a:solidFill>
              </a:rPr>
              <a:t>Deputy Head of Accelerator Projects</a:t>
            </a:r>
          </a:p>
          <a:p>
            <a:pPr algn="ctr"/>
            <a:endParaRPr lang="en-GB" sz="2400" dirty="0" smtClean="0">
              <a:solidFill>
                <a:srgbClr val="FFFFFF"/>
              </a:solidFill>
            </a:endParaRPr>
          </a:p>
          <a:p>
            <a:pPr algn="ctr"/>
            <a:r>
              <a:rPr lang="en-GB" sz="1600" dirty="0" smtClean="0">
                <a:solidFill>
                  <a:srgbClr val="FFFFFF"/>
                </a:solidFill>
              </a:rPr>
              <a:t>February 25, </a:t>
            </a:r>
            <a:r>
              <a:rPr lang="en-GB" sz="1600" dirty="0">
                <a:solidFill>
                  <a:srgbClr val="FFFFFF"/>
                </a:solidFill>
              </a:rPr>
              <a:t>2013</a:t>
            </a:r>
            <a:endParaRPr lang="en-GB" sz="1600" dirty="0" smtClean="0">
              <a:solidFill>
                <a:srgbClr val="FFFFFF"/>
              </a:solidFill>
            </a:endParaRPr>
          </a:p>
        </p:txBody>
      </p:sp>
    </p:spTree>
    <p:extLst>
      <p:ext uri="{BB962C8B-B14F-4D97-AF65-F5344CB8AC3E}">
        <p14:creationId xmlns:p14="http://schemas.microsoft.com/office/powerpoint/2010/main" val="441942662"/>
      </p:ext>
    </p:extLst>
  </p:cSld>
  <p:clrMapOvr>
    <a:masterClrMapping/>
  </p:clrMapOvr>
  <mc:AlternateContent xmlns:mc="http://schemas.openxmlformats.org/markup-compatibility/2006" xmlns:p14="http://schemas.microsoft.com/office/powerpoint/2010/main">
    <mc:Choice Requires="p14">
      <p:transition p14:dur="0"/>
    </mc:Choice>
    <mc:Fallback xmlns="">
      <p:transition xmlns:p14="http://schemas.microsoft.com/office/powerpoint/2010/main"/>
    </mc:Fallback>
  </mc:AlternateContent>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5466" y="117476"/>
            <a:ext cx="8229600" cy="1143000"/>
          </a:xfrm>
        </p:spPr>
        <p:txBody>
          <a:bodyPr/>
          <a:lstStyle/>
          <a:p>
            <a:r>
              <a:rPr lang="en-US" sz="3200" dirty="0" smtClean="0"/>
              <a:t>Outline</a:t>
            </a:r>
            <a:endParaRPr lang="en-US" sz="3200" dirty="0"/>
          </a:p>
        </p:txBody>
      </p:sp>
      <p:sp>
        <p:nvSpPr>
          <p:cNvPr id="3" name="Content Placeholder 2"/>
          <p:cNvSpPr>
            <a:spLocks noGrp="1"/>
          </p:cNvSpPr>
          <p:nvPr>
            <p:ph idx="1"/>
          </p:nvPr>
        </p:nvSpPr>
        <p:spPr>
          <a:xfrm>
            <a:off x="257299" y="1679656"/>
            <a:ext cx="8229600" cy="4231412"/>
          </a:xfrm>
        </p:spPr>
        <p:txBody>
          <a:bodyPr>
            <a:normAutofit/>
          </a:bodyPr>
          <a:lstStyle/>
          <a:p>
            <a:pPr marL="342900" indent="-342900">
              <a:buFont typeface="Arial"/>
              <a:buChar char="•"/>
            </a:pPr>
            <a:r>
              <a:rPr lang="en-US" sz="2800" dirty="0" smtClean="0"/>
              <a:t>Status of Work Packages</a:t>
            </a:r>
          </a:p>
          <a:p>
            <a:pPr marL="342900" indent="-342900">
              <a:buFont typeface="Arial"/>
              <a:buChar char="•"/>
            </a:pPr>
            <a:r>
              <a:rPr lang="en-US" sz="2800" dirty="0" smtClean="0"/>
              <a:t>Work Package Audits &amp; Design Review Process</a:t>
            </a:r>
          </a:p>
          <a:p>
            <a:pPr marL="342900" indent="-342900">
              <a:buFont typeface="Arial"/>
              <a:buChar char="•"/>
            </a:pPr>
            <a:r>
              <a:rPr lang="en-US" sz="2800" dirty="0" smtClean="0"/>
              <a:t>General Comments and Issues</a:t>
            </a:r>
          </a:p>
          <a:p>
            <a:pPr marL="800100" lvl="1" indent="-342900">
              <a:buFont typeface="Arial"/>
              <a:buChar char="•"/>
            </a:pPr>
            <a:r>
              <a:rPr lang="en-US" sz="2400" dirty="0" smtClean="0"/>
              <a:t>Risk </a:t>
            </a:r>
          </a:p>
          <a:p>
            <a:pPr marL="800100" lvl="1" indent="-342900">
              <a:buFont typeface="Arial"/>
              <a:buChar char="•"/>
            </a:pPr>
            <a:r>
              <a:rPr lang="en-US" sz="2400" dirty="0" smtClean="0"/>
              <a:t>Issues</a:t>
            </a:r>
          </a:p>
          <a:p>
            <a:pPr marL="800100" lvl="1" indent="-342900">
              <a:buFont typeface="Arial"/>
              <a:buChar char="•"/>
            </a:pPr>
            <a:r>
              <a:rPr lang="en-US" sz="2400" dirty="0" smtClean="0"/>
              <a:t>Comments and Next Steps</a:t>
            </a:r>
          </a:p>
        </p:txBody>
      </p:sp>
    </p:spTree>
    <p:extLst>
      <p:ext uri="{BB962C8B-B14F-4D97-AF65-F5344CB8AC3E}">
        <p14:creationId xmlns:p14="http://schemas.microsoft.com/office/powerpoint/2010/main" val="1923535643"/>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6726" y="0"/>
            <a:ext cx="6067426" cy="1441531"/>
          </a:xfrm>
        </p:spPr>
        <p:txBody>
          <a:bodyPr/>
          <a:lstStyle/>
          <a:p>
            <a:r>
              <a:rPr lang="en-US" sz="3200" dirty="0" smtClean="0"/>
              <a:t>Introductory Comments</a:t>
            </a:r>
            <a:endParaRPr lang="en-US" sz="3200" dirty="0"/>
          </a:p>
        </p:txBody>
      </p:sp>
      <p:sp>
        <p:nvSpPr>
          <p:cNvPr id="3" name="Content Placeholder 2"/>
          <p:cNvSpPr>
            <a:spLocks noGrp="1"/>
          </p:cNvSpPr>
          <p:nvPr>
            <p:ph idx="1"/>
          </p:nvPr>
        </p:nvSpPr>
        <p:spPr>
          <a:xfrm>
            <a:off x="629260" y="1744812"/>
            <a:ext cx="6536399" cy="4038981"/>
          </a:xfrm>
        </p:spPr>
        <p:txBody>
          <a:bodyPr/>
          <a:lstStyle/>
          <a:p>
            <a:pPr marL="342900" indent="-342900">
              <a:buFont typeface="Arial"/>
              <a:buChar char="•"/>
            </a:pPr>
            <a:r>
              <a:rPr lang="en-US" dirty="0" smtClean="0"/>
              <a:t>January 2014 reorganization:</a:t>
            </a:r>
          </a:p>
          <a:p>
            <a:pPr marL="800100" lvl="1" indent="-342900">
              <a:buFont typeface="Arial"/>
              <a:buChar char="•"/>
            </a:pPr>
            <a:r>
              <a:rPr lang="en-US" dirty="0" smtClean="0"/>
              <a:t> Moved coordination of WP99, WP15, WP2, and WP14 under Chief Engineer as part of the Accelerator Integration Effort – the activities of these work packages will be covered in Dave’s talk</a:t>
            </a:r>
          </a:p>
          <a:p>
            <a:pPr marL="800100" lvl="1" indent="-342900">
              <a:buFont typeface="Arial"/>
              <a:buChar char="•"/>
            </a:pPr>
            <a:r>
              <a:rPr lang="en-US" dirty="0" smtClean="0"/>
              <a:t>Ensured that liaisons (now Deputy WP Leaders) for the External WPs are separate from Lead Engineers</a:t>
            </a:r>
          </a:p>
          <a:p>
            <a:pPr marL="1257300" lvl="2" indent="-342900">
              <a:buFont typeface="Arial"/>
              <a:buChar char="•"/>
            </a:pPr>
            <a:r>
              <a:rPr lang="en-US" dirty="0" smtClean="0"/>
              <a:t>C. </a:t>
            </a:r>
            <a:r>
              <a:rPr lang="en-US" dirty="0" err="1" smtClean="0"/>
              <a:t>Darve</a:t>
            </a:r>
            <a:r>
              <a:rPr lang="en-US" dirty="0" smtClean="0"/>
              <a:t> now Deputy for both WP4 and WP5</a:t>
            </a:r>
          </a:p>
          <a:p>
            <a:pPr marL="1257300" lvl="2" indent="-342900">
              <a:buFont typeface="Arial"/>
              <a:buChar char="•"/>
            </a:pPr>
            <a:r>
              <a:rPr lang="en-US" dirty="0" smtClean="0"/>
              <a:t>A. </a:t>
            </a:r>
            <a:r>
              <a:rPr lang="en-US" dirty="0" err="1" smtClean="0"/>
              <a:t>Ponton</a:t>
            </a:r>
            <a:r>
              <a:rPr lang="en-US" dirty="0" smtClean="0"/>
              <a:t> is the temporary deputy for WP3 and search is underway for a permanent replacement</a:t>
            </a:r>
          </a:p>
          <a:p>
            <a:pPr lvl="1"/>
            <a:endParaRPr lang="en-US" dirty="0" smtClean="0"/>
          </a:p>
          <a:p>
            <a:endParaRPr lang="en-US" dirty="0"/>
          </a:p>
        </p:txBody>
      </p:sp>
      <p:sp>
        <p:nvSpPr>
          <p:cNvPr id="4" name="Slide Number Placeholder 3"/>
          <p:cNvSpPr>
            <a:spLocks noGrp="1"/>
          </p:cNvSpPr>
          <p:nvPr>
            <p:ph type="sldNum" sz="quarter" idx="12"/>
          </p:nvPr>
        </p:nvSpPr>
        <p:spPr/>
        <p:txBody>
          <a:bodyPr/>
          <a:lstStyle/>
          <a:p>
            <a:fld id="{038C62C7-F79B-CD4A-A5DF-5683BBEC4A65}" type="slidenum">
              <a:rPr lang="sv-SE" smtClean="0"/>
              <a:t>3</a:t>
            </a:fld>
            <a:endParaRPr lang="sv-SE"/>
          </a:p>
        </p:txBody>
      </p:sp>
    </p:spTree>
    <p:extLst>
      <p:ext uri="{BB962C8B-B14F-4D97-AF65-F5344CB8AC3E}">
        <p14:creationId xmlns:p14="http://schemas.microsoft.com/office/powerpoint/2010/main" val="4095570521"/>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41646" y="380310"/>
            <a:ext cx="4473690"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chemeClr val="bg1"/>
                </a:solidFill>
                <a:latin typeface="+mj-lt"/>
              </a:rPr>
              <a:t>Work Packages &amp; Leaders </a:t>
            </a:r>
            <a:endParaRPr lang="en-US" sz="3200" dirty="0">
              <a:solidFill>
                <a:schemeClr val="bg1"/>
              </a:solidFill>
              <a:latin typeface="+mj-lt"/>
            </a:endParaRP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2433621725"/>
              </p:ext>
            </p:extLst>
          </p:nvPr>
        </p:nvGraphicFramePr>
        <p:xfrm>
          <a:off x="578085" y="1549063"/>
          <a:ext cx="7668447" cy="4963139"/>
        </p:xfrm>
        <a:graphic>
          <a:graphicData uri="http://schemas.openxmlformats.org/drawingml/2006/table">
            <a:tbl>
              <a:tblPr firstRow="1" bandRow="1">
                <a:tableStyleId>{5C22544A-7EE6-4342-B048-85BDC9FD1C3A}</a:tableStyleId>
              </a:tblPr>
              <a:tblGrid>
                <a:gridCol w="675756"/>
                <a:gridCol w="2889925"/>
                <a:gridCol w="1657209"/>
                <a:gridCol w="922064"/>
                <a:gridCol w="1523493"/>
              </a:tblGrid>
              <a:tr h="475321">
                <a:tc>
                  <a:txBody>
                    <a:bodyPr/>
                    <a:lstStyle/>
                    <a:p>
                      <a:pPr algn="ctr"/>
                      <a:r>
                        <a:rPr lang="en-US" sz="1200" dirty="0" smtClean="0"/>
                        <a:t>WP#</a:t>
                      </a:r>
                      <a:endParaRPr lang="en-US" sz="1200" dirty="0"/>
                    </a:p>
                  </a:txBody>
                  <a:tcPr/>
                </a:tc>
                <a:tc>
                  <a:txBody>
                    <a:bodyPr/>
                    <a:lstStyle/>
                    <a:p>
                      <a:pPr algn="ctr"/>
                      <a:r>
                        <a:rPr lang="en-US" sz="1200" dirty="0" smtClean="0"/>
                        <a:t>WP TITLE</a:t>
                      </a:r>
                      <a:endParaRPr lang="en-US" sz="1200" dirty="0"/>
                    </a:p>
                  </a:txBody>
                  <a:tcPr/>
                </a:tc>
                <a:tc>
                  <a:txBody>
                    <a:bodyPr/>
                    <a:lstStyle/>
                    <a:p>
                      <a:pPr algn="ctr"/>
                      <a:r>
                        <a:rPr lang="en-US" sz="1200" dirty="0" smtClean="0"/>
                        <a:t>WP LEADER</a:t>
                      </a:r>
                      <a:endParaRPr lang="en-US" sz="1200" dirty="0"/>
                    </a:p>
                  </a:txBody>
                  <a:tcPr/>
                </a:tc>
                <a:tc>
                  <a:txBody>
                    <a:bodyPr/>
                    <a:lstStyle/>
                    <a:p>
                      <a:pPr algn="ctr"/>
                      <a:r>
                        <a:rPr lang="en-US" sz="1200" dirty="0" smtClean="0"/>
                        <a:t>EXTERNAL WP?</a:t>
                      </a:r>
                      <a:endParaRPr lang="en-US" sz="1200" dirty="0"/>
                    </a:p>
                  </a:txBody>
                  <a:tcPr/>
                </a:tc>
                <a:tc>
                  <a:txBody>
                    <a:bodyPr/>
                    <a:lstStyle/>
                    <a:p>
                      <a:pPr algn="ctr"/>
                      <a:r>
                        <a:rPr lang="en-US" sz="1200" dirty="0" smtClean="0"/>
                        <a:t>DEPUTY WP LEADER FOR EXTERNAL WP</a:t>
                      </a:r>
                      <a:endParaRPr lang="en-US" sz="1200" dirty="0"/>
                    </a:p>
                  </a:txBody>
                  <a:tcPr/>
                </a:tc>
              </a:tr>
              <a:tr h="336687">
                <a:tc>
                  <a:txBody>
                    <a:bodyPr/>
                    <a:lstStyle/>
                    <a:p>
                      <a:r>
                        <a:rPr lang="en-US" sz="1200" dirty="0" smtClean="0"/>
                        <a:t>1</a:t>
                      </a:r>
                    </a:p>
                  </a:txBody>
                  <a:tcPr/>
                </a:tc>
                <a:tc>
                  <a:txBody>
                    <a:bodyPr/>
                    <a:lstStyle/>
                    <a:p>
                      <a:r>
                        <a:rPr lang="en-US" sz="1200" dirty="0" smtClean="0"/>
                        <a:t>MANAGEMENT</a:t>
                      </a:r>
                      <a:endParaRPr lang="en-US" sz="1200" dirty="0"/>
                    </a:p>
                  </a:txBody>
                  <a:tcPr/>
                </a:tc>
                <a:tc>
                  <a:txBody>
                    <a:bodyPr/>
                    <a:lstStyle/>
                    <a:p>
                      <a:r>
                        <a:rPr lang="en-US" sz="1200" dirty="0" smtClean="0"/>
                        <a:t>J.G. WEISEND II</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336687">
                <a:tc>
                  <a:txBody>
                    <a:bodyPr/>
                    <a:lstStyle/>
                    <a:p>
                      <a:r>
                        <a:rPr lang="en-US" sz="1200" dirty="0" smtClean="0"/>
                        <a:t>2</a:t>
                      </a:r>
                    </a:p>
                  </a:txBody>
                  <a:tcPr/>
                </a:tc>
                <a:tc>
                  <a:txBody>
                    <a:bodyPr/>
                    <a:lstStyle/>
                    <a:p>
                      <a:r>
                        <a:rPr lang="en-US" sz="1200" dirty="0" smtClean="0"/>
                        <a:t>ACCELERATOR PHYSICS</a:t>
                      </a:r>
                      <a:endParaRPr lang="en-US" sz="1200" dirty="0"/>
                    </a:p>
                  </a:txBody>
                  <a:tcPr/>
                </a:tc>
                <a:tc>
                  <a:txBody>
                    <a:bodyPr/>
                    <a:lstStyle/>
                    <a:p>
                      <a:r>
                        <a:rPr lang="en-US" sz="1200" dirty="0" smtClean="0"/>
                        <a:t>M. ESHRAQI</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451104">
                <a:tc>
                  <a:txBody>
                    <a:bodyPr/>
                    <a:lstStyle/>
                    <a:p>
                      <a:r>
                        <a:rPr lang="en-US" sz="1200" dirty="0" smtClean="0"/>
                        <a:t>3</a:t>
                      </a:r>
                    </a:p>
                  </a:txBody>
                  <a:tcPr/>
                </a:tc>
                <a:tc>
                  <a:txBody>
                    <a:bodyPr/>
                    <a:lstStyle/>
                    <a:p>
                      <a:r>
                        <a:rPr lang="en-US" sz="1200" dirty="0" smtClean="0"/>
                        <a:t>NORMAL</a:t>
                      </a:r>
                      <a:r>
                        <a:rPr lang="en-US" sz="1200" baseline="0" dirty="0" smtClean="0"/>
                        <a:t> CONDUCTING FRONT END</a:t>
                      </a:r>
                      <a:endParaRPr lang="en-US" sz="1200" dirty="0"/>
                    </a:p>
                  </a:txBody>
                  <a:tcPr/>
                </a:tc>
                <a:tc>
                  <a:txBody>
                    <a:bodyPr/>
                    <a:lstStyle/>
                    <a:p>
                      <a:r>
                        <a:rPr lang="en-US" sz="1200" kern="1200" dirty="0" smtClean="0">
                          <a:solidFill>
                            <a:schemeClr val="dk1"/>
                          </a:solidFill>
                          <a:latin typeface="+mn-lt"/>
                          <a:ea typeface="+mn-ea"/>
                          <a:cs typeface="+mn-cs"/>
                        </a:rPr>
                        <a:t>S. GAMMINO  </a:t>
                      </a:r>
                      <a:endParaRPr lang="en-US" sz="1200" dirty="0"/>
                    </a:p>
                  </a:txBody>
                  <a:tcPr/>
                </a:tc>
                <a:tc>
                  <a:txBody>
                    <a:bodyPr/>
                    <a:lstStyle/>
                    <a:p>
                      <a:r>
                        <a:rPr lang="en-US" sz="1200" dirty="0" smtClean="0"/>
                        <a:t>YES</a:t>
                      </a:r>
                      <a:endParaRPr lang="en-US" sz="1200" dirty="0"/>
                    </a:p>
                  </a:txBody>
                  <a:tcPr/>
                </a:tc>
                <a:tc>
                  <a: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sz="1200" kern="1200" dirty="0" smtClean="0">
                          <a:solidFill>
                            <a:schemeClr val="dk1"/>
                          </a:solidFill>
                          <a:effectLst/>
                          <a:latin typeface="+mn-lt"/>
                          <a:ea typeface="+mn-ea"/>
                          <a:cs typeface="+mn-cs"/>
                        </a:rPr>
                        <a:t>A. PONTON</a:t>
                      </a:r>
                      <a:r>
                        <a:rPr lang="en-US" sz="1200" dirty="0" smtClean="0">
                          <a:effectLst/>
                        </a:rPr>
                        <a:t> ( TEMP)</a:t>
                      </a:r>
                      <a:endParaRPr lang="en-US" sz="1200" dirty="0" smtClean="0"/>
                    </a:p>
                    <a:p>
                      <a:endParaRPr lang="en-US" sz="1200" dirty="0"/>
                    </a:p>
                  </a:txBody>
                  <a:tcPr/>
                </a:tc>
              </a:tr>
              <a:tr h="270663">
                <a:tc>
                  <a:txBody>
                    <a:bodyPr/>
                    <a:lstStyle/>
                    <a:p>
                      <a:r>
                        <a:rPr lang="en-US" sz="1200" dirty="0" smtClean="0"/>
                        <a:t>4</a:t>
                      </a:r>
                      <a:endParaRPr lang="en-US" sz="1200" dirty="0"/>
                    </a:p>
                  </a:txBody>
                  <a:tcPr/>
                </a:tc>
                <a:tc>
                  <a:txBody>
                    <a:bodyPr/>
                    <a:lstStyle/>
                    <a:p>
                      <a:r>
                        <a:rPr lang="en-US" sz="1200" dirty="0" smtClean="0"/>
                        <a:t>SPOKE CRYOMODULES</a:t>
                      </a:r>
                      <a:endParaRPr lang="en-US" sz="1200" dirty="0"/>
                    </a:p>
                  </a:txBody>
                  <a:tcPr/>
                </a:tc>
                <a:tc>
                  <a:txBody>
                    <a:bodyPr/>
                    <a:lstStyle/>
                    <a:p>
                      <a:r>
                        <a:rPr lang="en-US" sz="1200" kern="1200" dirty="0" smtClean="0">
                          <a:solidFill>
                            <a:schemeClr val="dk1"/>
                          </a:solidFill>
                          <a:latin typeface="+mn-lt"/>
                          <a:ea typeface="+mn-ea"/>
                          <a:cs typeface="+mn-cs"/>
                        </a:rPr>
                        <a:t>S. BOUSSON </a:t>
                      </a:r>
                      <a:endParaRPr lang="en-US" sz="1200" dirty="0"/>
                    </a:p>
                  </a:txBody>
                  <a:tcPr/>
                </a:tc>
                <a:tc>
                  <a:txBody>
                    <a:bodyPr/>
                    <a:lstStyle/>
                    <a:p>
                      <a:r>
                        <a:rPr lang="en-US" sz="1200" dirty="0" smtClean="0"/>
                        <a:t>YES</a:t>
                      </a:r>
                      <a:endParaRPr lang="en-US" sz="1200" dirty="0"/>
                    </a:p>
                  </a:txBody>
                  <a:tcPr/>
                </a:tc>
                <a:tc>
                  <a:txBody>
                    <a:bodyPr/>
                    <a:lstStyle/>
                    <a:p>
                      <a:r>
                        <a:rPr lang="en-US" sz="1200" dirty="0" smtClean="0"/>
                        <a:t>C. DARVE</a:t>
                      </a:r>
                      <a:endParaRPr lang="en-US" sz="1200" dirty="0"/>
                    </a:p>
                  </a:txBody>
                  <a:tcPr/>
                </a:tc>
              </a:tr>
              <a:tr h="270663">
                <a:tc>
                  <a:txBody>
                    <a:bodyPr/>
                    <a:lstStyle/>
                    <a:p>
                      <a:r>
                        <a:rPr lang="en-US" sz="1200" dirty="0" smtClean="0"/>
                        <a:t>5</a:t>
                      </a:r>
                      <a:endParaRPr lang="en-US" sz="1200" dirty="0"/>
                    </a:p>
                  </a:txBody>
                  <a:tcPr/>
                </a:tc>
                <a:tc>
                  <a:txBody>
                    <a:bodyPr/>
                    <a:lstStyle/>
                    <a:p>
                      <a:r>
                        <a:rPr lang="en-US" sz="1200" dirty="0" smtClean="0"/>
                        <a:t>ELLIPTICAL CRYOMODULES</a:t>
                      </a:r>
                      <a:endParaRPr lang="en-US" sz="1200" dirty="0"/>
                    </a:p>
                  </a:txBody>
                  <a:tcPr/>
                </a:tc>
                <a:tc>
                  <a:txBody>
                    <a:bodyPr/>
                    <a:lstStyle/>
                    <a:p>
                      <a:r>
                        <a:rPr lang="en-US" sz="1200" dirty="0" smtClean="0"/>
                        <a:t>P. BOSLAND</a:t>
                      </a:r>
                      <a:endParaRPr lang="en-US" sz="1200" dirty="0"/>
                    </a:p>
                  </a:txBody>
                  <a:tcPr/>
                </a:tc>
                <a:tc>
                  <a:txBody>
                    <a:bodyPr/>
                    <a:lstStyle/>
                    <a:p>
                      <a:r>
                        <a:rPr lang="en-US" sz="1200" dirty="0" smtClean="0"/>
                        <a:t>YES</a:t>
                      </a:r>
                      <a:endParaRPr lang="en-US" sz="1200" dirty="0"/>
                    </a:p>
                  </a:txBody>
                  <a:tcPr/>
                </a:tc>
                <a:tc>
                  <a:txBody>
                    <a:bodyPr/>
                    <a:lstStyle/>
                    <a:p>
                      <a:r>
                        <a:rPr lang="en-US" sz="1200" dirty="0" smtClean="0"/>
                        <a:t>C. DARVE</a:t>
                      </a:r>
                      <a:endParaRPr lang="en-US" sz="1200" dirty="0"/>
                    </a:p>
                  </a:txBody>
                  <a:tcPr/>
                </a:tc>
              </a:tr>
              <a:tr h="270663">
                <a:tc>
                  <a:txBody>
                    <a:bodyPr/>
                    <a:lstStyle/>
                    <a:p>
                      <a:r>
                        <a:rPr lang="en-US" sz="1200" dirty="0" smtClean="0"/>
                        <a:t>6</a:t>
                      </a:r>
                      <a:endParaRPr lang="en-US" sz="1200" dirty="0"/>
                    </a:p>
                  </a:txBody>
                  <a:tcPr/>
                </a:tc>
                <a:tc>
                  <a:txBody>
                    <a:bodyPr/>
                    <a:lstStyle/>
                    <a:p>
                      <a:r>
                        <a:rPr lang="en-US" sz="1200" dirty="0" smtClean="0"/>
                        <a:t>HEBT &amp; MAGNETS</a:t>
                      </a:r>
                      <a:endParaRPr lang="en-US" sz="1200" dirty="0"/>
                    </a:p>
                  </a:txBody>
                  <a:tcPr/>
                </a:tc>
                <a:tc>
                  <a:txBody>
                    <a:bodyPr/>
                    <a:lstStyle/>
                    <a:p>
                      <a:r>
                        <a:rPr lang="en-US" sz="1200" dirty="0" smtClean="0"/>
                        <a:t>S. </a:t>
                      </a:r>
                      <a:r>
                        <a:rPr lang="en-US" sz="1200" kern="1200" dirty="0" smtClean="0">
                          <a:solidFill>
                            <a:schemeClr val="dk1"/>
                          </a:solidFill>
                          <a:latin typeface="+mn-lt"/>
                          <a:ea typeface="+mn-ea"/>
                          <a:cs typeface="+mn-cs"/>
                        </a:rPr>
                        <a:t>MØLLER </a:t>
                      </a:r>
                      <a:endParaRPr lang="en-US" sz="1200" dirty="0"/>
                    </a:p>
                  </a:txBody>
                  <a:tcPr/>
                </a:tc>
                <a:tc>
                  <a:txBody>
                    <a:bodyPr/>
                    <a:lstStyle/>
                    <a:p>
                      <a:r>
                        <a:rPr lang="en-US" sz="1200" dirty="0" smtClean="0"/>
                        <a:t>YES</a:t>
                      </a:r>
                      <a:endParaRPr lang="en-US" sz="1200" dirty="0"/>
                    </a:p>
                  </a:txBody>
                  <a:tcPr/>
                </a:tc>
                <a:tc>
                  <a:txBody>
                    <a:bodyPr/>
                    <a:lstStyle/>
                    <a:p>
                      <a:r>
                        <a:rPr lang="en-US" sz="1200" dirty="0" smtClean="0"/>
                        <a:t>P. LADD</a:t>
                      </a:r>
                      <a:endParaRPr lang="en-US" sz="1200" dirty="0"/>
                    </a:p>
                  </a:txBody>
                  <a:tcPr/>
                </a:tc>
              </a:tr>
              <a:tr h="270663">
                <a:tc>
                  <a:txBody>
                    <a:bodyPr/>
                    <a:lstStyle/>
                    <a:p>
                      <a:r>
                        <a:rPr lang="en-US" sz="1200" dirty="0" smtClean="0"/>
                        <a:t>7</a:t>
                      </a:r>
                      <a:endParaRPr lang="en-US" sz="1200" dirty="0"/>
                    </a:p>
                  </a:txBody>
                  <a:tcPr/>
                </a:tc>
                <a:tc>
                  <a:txBody>
                    <a:bodyPr/>
                    <a:lstStyle/>
                    <a:p>
                      <a:r>
                        <a:rPr lang="en-US" sz="1200" dirty="0" smtClean="0"/>
                        <a:t>BEAM DIAGNOSTICS</a:t>
                      </a:r>
                      <a:endParaRPr lang="en-US" sz="1200" dirty="0"/>
                    </a:p>
                  </a:txBody>
                  <a:tcPr/>
                </a:tc>
                <a:tc>
                  <a:txBody>
                    <a:bodyPr/>
                    <a:lstStyle/>
                    <a:p>
                      <a:r>
                        <a:rPr lang="en-US" sz="1200" dirty="0" smtClean="0"/>
                        <a:t>A. JANSSON</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270663">
                <a:tc>
                  <a:txBody>
                    <a:bodyPr/>
                    <a:lstStyle/>
                    <a:p>
                      <a:r>
                        <a:rPr lang="en-US" sz="1200" dirty="0" smtClean="0"/>
                        <a:t>8</a:t>
                      </a:r>
                      <a:endParaRPr lang="en-US" sz="1200" dirty="0"/>
                    </a:p>
                  </a:txBody>
                  <a:tcPr/>
                </a:tc>
                <a:tc>
                  <a:txBody>
                    <a:bodyPr/>
                    <a:lstStyle/>
                    <a:p>
                      <a:r>
                        <a:rPr lang="en-US" sz="1200" dirty="0" smtClean="0"/>
                        <a:t>RF SYSTEMS</a:t>
                      </a:r>
                      <a:endParaRPr lang="en-US" sz="1200" dirty="0"/>
                    </a:p>
                  </a:txBody>
                  <a:tcPr/>
                </a:tc>
                <a:tc>
                  <a:txBody>
                    <a:bodyPr/>
                    <a:lstStyle/>
                    <a:p>
                      <a:r>
                        <a:rPr lang="en-US" sz="1200" dirty="0" smtClean="0"/>
                        <a:t>A. SUNESSON</a:t>
                      </a:r>
                      <a:endParaRPr lang="en-US" sz="1200" dirty="0"/>
                    </a:p>
                  </a:txBody>
                  <a:tcPr/>
                </a:tc>
                <a:tc>
                  <a:txBody>
                    <a:bodyPr/>
                    <a:lstStyle/>
                    <a:p>
                      <a:r>
                        <a:rPr lang="en-US" sz="1200" dirty="0" smtClean="0"/>
                        <a:t>NO</a:t>
                      </a:r>
                      <a:endParaRPr lang="en-US" sz="1200" dirty="0"/>
                    </a:p>
                  </a:txBody>
                  <a:tcPr/>
                </a:tc>
                <a:tc>
                  <a:txBody>
                    <a:bodyPr/>
                    <a:lstStyle/>
                    <a:p>
                      <a:r>
                        <a:rPr lang="en-US" sz="1200" dirty="0" smtClean="0"/>
                        <a:t> </a:t>
                      </a:r>
                      <a:endParaRPr lang="en-US" sz="1200" dirty="0"/>
                    </a:p>
                  </a:txBody>
                  <a:tcPr/>
                </a:tc>
              </a:tr>
              <a:tr h="336687">
                <a:tc>
                  <a:txBody>
                    <a:bodyPr/>
                    <a:lstStyle/>
                    <a:p>
                      <a:r>
                        <a:rPr lang="en-US" sz="1200" dirty="0" smtClean="0"/>
                        <a:t>99</a:t>
                      </a:r>
                      <a:endParaRPr lang="en-US" sz="1200" dirty="0"/>
                    </a:p>
                  </a:txBody>
                  <a:tcPr/>
                </a:tc>
                <a:tc>
                  <a:txBody>
                    <a:bodyPr/>
                    <a:lstStyle/>
                    <a:p>
                      <a:r>
                        <a:rPr lang="en-US" sz="1200" dirty="0" smtClean="0"/>
                        <a:t>ACCEL INFRASTRUCTURE</a:t>
                      </a:r>
                      <a:r>
                        <a:rPr lang="en-US" sz="1200" baseline="0" dirty="0" smtClean="0"/>
                        <a:t> &amp; INSTALLATION</a:t>
                      </a:r>
                      <a:endParaRPr lang="en-US" sz="1200" dirty="0"/>
                    </a:p>
                  </a:txBody>
                  <a:tcPr/>
                </a:tc>
                <a:tc>
                  <a:txBody>
                    <a:bodyPr/>
                    <a:lstStyle/>
                    <a:p>
                      <a:r>
                        <a:rPr lang="en-US" sz="1200" dirty="0" smtClean="0"/>
                        <a:t>G. LANFRANCO</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270663">
                <a:tc>
                  <a:txBody>
                    <a:bodyPr/>
                    <a:lstStyle/>
                    <a:p>
                      <a:r>
                        <a:rPr lang="en-US" sz="1200" dirty="0" smtClean="0"/>
                        <a:t>10</a:t>
                      </a:r>
                      <a:endParaRPr lang="en-US" sz="1200" dirty="0"/>
                    </a:p>
                  </a:txBody>
                  <a:tcPr/>
                </a:tc>
                <a:tc>
                  <a:txBody>
                    <a:bodyPr/>
                    <a:lstStyle/>
                    <a:p>
                      <a:r>
                        <a:rPr lang="en-US" sz="1200" dirty="0" smtClean="0"/>
                        <a:t>TEST</a:t>
                      </a:r>
                      <a:r>
                        <a:rPr lang="en-US" sz="1200" baseline="0" dirty="0" smtClean="0"/>
                        <a:t> STANDS</a:t>
                      </a:r>
                      <a:endParaRPr lang="en-US" sz="1200" dirty="0"/>
                    </a:p>
                  </a:txBody>
                  <a:tcPr/>
                </a:tc>
                <a:tc>
                  <a:txBody>
                    <a:bodyPr/>
                    <a:lstStyle/>
                    <a:p>
                      <a:r>
                        <a:rPr lang="en-US" sz="1200" dirty="0" smtClean="0"/>
                        <a:t>W. HEES</a:t>
                      </a:r>
                      <a:endParaRPr lang="en-US" sz="1200" dirty="0"/>
                    </a:p>
                  </a:txBody>
                  <a:tcPr/>
                </a:tc>
                <a:tc>
                  <a:txBody>
                    <a:bodyPr/>
                    <a:lstStyle/>
                    <a:p>
                      <a:r>
                        <a:rPr lang="en-US" sz="1200" dirty="0" smtClean="0"/>
                        <a:t>MIXED</a:t>
                      </a:r>
                      <a:endParaRPr lang="en-US" sz="1200" dirty="0"/>
                    </a:p>
                  </a:txBody>
                  <a:tcPr/>
                </a:tc>
                <a:tc>
                  <a:txBody>
                    <a:bodyPr/>
                    <a:lstStyle/>
                    <a:p>
                      <a:r>
                        <a:rPr lang="en-US" sz="1200" dirty="0" smtClean="0"/>
                        <a:t>W. HEES</a:t>
                      </a:r>
                      <a:endParaRPr lang="en-US" sz="1200" dirty="0"/>
                    </a:p>
                  </a:txBody>
                  <a:tcPr/>
                </a:tc>
              </a:tr>
              <a:tr h="277357">
                <a:tc>
                  <a:txBody>
                    <a:bodyPr/>
                    <a:lstStyle/>
                    <a:p>
                      <a:r>
                        <a:rPr lang="en-US" sz="1200" dirty="0" smtClean="0"/>
                        <a:t>11</a:t>
                      </a:r>
                      <a:endParaRPr lang="en-US" sz="1200" dirty="0"/>
                    </a:p>
                  </a:txBody>
                  <a:tcPr/>
                </a:tc>
                <a:tc>
                  <a:txBody>
                    <a:bodyPr/>
                    <a:lstStyle/>
                    <a:p>
                      <a:r>
                        <a:rPr lang="en-US" sz="1200" dirty="0" smtClean="0"/>
                        <a:t>CRYOGENICS</a:t>
                      </a:r>
                      <a:endParaRPr lang="en-US" sz="1200" dirty="0"/>
                    </a:p>
                  </a:txBody>
                  <a:tcPr/>
                </a:tc>
                <a:tc>
                  <a:txBody>
                    <a:bodyPr/>
                    <a:lstStyle/>
                    <a:p>
                      <a:r>
                        <a:rPr lang="en-US" sz="1200" dirty="0" smtClean="0"/>
                        <a:t>P. </a:t>
                      </a:r>
                      <a:r>
                        <a:rPr lang="en-US" sz="1200" smtClean="0"/>
                        <a:t>ARNOLD</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270663">
                <a:tc>
                  <a:txBody>
                    <a:bodyPr/>
                    <a:lstStyle/>
                    <a:p>
                      <a:r>
                        <a:rPr lang="en-US" sz="1200" dirty="0" smtClean="0"/>
                        <a:t>12</a:t>
                      </a:r>
                      <a:endParaRPr lang="en-US" sz="1200" dirty="0"/>
                    </a:p>
                  </a:txBody>
                  <a:tcPr/>
                </a:tc>
                <a:tc>
                  <a:txBody>
                    <a:bodyPr/>
                    <a:lstStyle/>
                    <a:p>
                      <a:r>
                        <a:rPr lang="en-US" sz="1200" dirty="0" smtClean="0"/>
                        <a:t>VACUUM</a:t>
                      </a:r>
                      <a:endParaRPr lang="en-US" sz="1200" dirty="0"/>
                    </a:p>
                  </a:txBody>
                  <a:tcPr/>
                </a:tc>
                <a:tc>
                  <a:txBody>
                    <a:bodyPr/>
                    <a:lstStyle/>
                    <a:p>
                      <a:r>
                        <a:rPr lang="en-US" sz="1200" dirty="0" smtClean="0"/>
                        <a:t>P. LADD</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270663">
                <a:tc>
                  <a:txBody>
                    <a:bodyPr/>
                    <a:lstStyle/>
                    <a:p>
                      <a:r>
                        <a:rPr lang="en-US" sz="1200" dirty="0" smtClean="0"/>
                        <a:t>13</a:t>
                      </a:r>
                      <a:endParaRPr lang="en-US" sz="1200" dirty="0"/>
                    </a:p>
                  </a:txBody>
                  <a:tcPr/>
                </a:tc>
                <a:tc>
                  <a:txBody>
                    <a:bodyPr/>
                    <a:lstStyle/>
                    <a:p>
                      <a:r>
                        <a:rPr lang="en-US" sz="1200" dirty="0" smtClean="0"/>
                        <a:t>SAFETY &amp; RELIABILITY</a:t>
                      </a:r>
                      <a:endParaRPr lang="en-US" sz="1200" dirty="0"/>
                    </a:p>
                  </a:txBody>
                  <a:tcPr/>
                </a:tc>
                <a:tc>
                  <a:txBody>
                    <a:bodyPr/>
                    <a:lstStyle/>
                    <a:p>
                      <a:r>
                        <a:rPr lang="en-US" sz="1200" dirty="0" smtClean="0"/>
                        <a:t>A.  JANSSON</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270663">
                <a:tc>
                  <a:txBody>
                    <a:bodyPr/>
                    <a:lstStyle/>
                    <a:p>
                      <a:r>
                        <a:rPr lang="en-US" sz="1200" dirty="0" smtClean="0"/>
                        <a:t>14</a:t>
                      </a:r>
                      <a:endParaRPr lang="en-US" sz="1200" dirty="0"/>
                    </a:p>
                  </a:txBody>
                  <a:tcPr/>
                </a:tc>
                <a:tc>
                  <a:txBody>
                    <a:bodyPr/>
                    <a:lstStyle/>
                    <a:p>
                      <a:r>
                        <a:rPr lang="en-US" sz="1200" dirty="0" smtClean="0"/>
                        <a:t>ACCELERATOR</a:t>
                      </a:r>
                      <a:r>
                        <a:rPr lang="en-US" sz="1200" baseline="0" dirty="0" smtClean="0"/>
                        <a:t> INTEGRATION</a:t>
                      </a:r>
                      <a:endParaRPr lang="en-US" sz="1200" dirty="0"/>
                    </a:p>
                  </a:txBody>
                  <a:tcPr/>
                </a:tc>
                <a:tc>
                  <a:txBody>
                    <a:bodyPr/>
                    <a:lstStyle/>
                    <a:p>
                      <a:r>
                        <a:rPr lang="en-US" sz="1200" dirty="0" smtClean="0"/>
                        <a:t>D.</a:t>
                      </a:r>
                      <a:r>
                        <a:rPr lang="en-US" sz="1200" baseline="0" dirty="0" smtClean="0"/>
                        <a:t> </a:t>
                      </a:r>
                      <a:r>
                        <a:rPr lang="en-US" sz="1200" baseline="0" dirty="0" err="1" smtClean="0"/>
                        <a:t>McGINNIS</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r h="270663">
                <a:tc>
                  <a:txBody>
                    <a:bodyPr/>
                    <a:lstStyle/>
                    <a:p>
                      <a:r>
                        <a:rPr lang="en-US" sz="1200" dirty="0" smtClean="0"/>
                        <a:t>15</a:t>
                      </a:r>
                      <a:endParaRPr lang="en-US" sz="1200" dirty="0"/>
                    </a:p>
                  </a:txBody>
                  <a:tcPr/>
                </a:tc>
                <a:tc>
                  <a:txBody>
                    <a:bodyPr/>
                    <a:lstStyle/>
                    <a:p>
                      <a:r>
                        <a:rPr lang="en-US" sz="1200" dirty="0" smtClean="0"/>
                        <a:t>COOLING</a:t>
                      </a:r>
                      <a:r>
                        <a:rPr lang="en-US" sz="1200" baseline="0" dirty="0" smtClean="0"/>
                        <a:t> &amp; ELECTRICAL SUPPORT</a:t>
                      </a:r>
                      <a:endParaRPr lang="en-US" sz="1200" dirty="0"/>
                    </a:p>
                  </a:txBody>
                  <a:tcPr/>
                </a:tc>
                <a:tc>
                  <a:txBody>
                    <a:bodyPr/>
                    <a:lstStyle/>
                    <a:p>
                      <a:r>
                        <a:rPr lang="en-US" sz="1200" dirty="0" smtClean="0"/>
                        <a:t>F. JENSEN</a:t>
                      </a:r>
                      <a:endParaRPr lang="en-US" sz="1200" dirty="0"/>
                    </a:p>
                  </a:txBody>
                  <a:tcPr/>
                </a:tc>
                <a:tc>
                  <a:txBody>
                    <a:bodyPr/>
                    <a:lstStyle/>
                    <a:p>
                      <a:r>
                        <a:rPr lang="en-US" sz="1200" dirty="0" smtClean="0"/>
                        <a:t>NO</a:t>
                      </a:r>
                      <a:endParaRPr lang="en-US" sz="1200" dirty="0"/>
                    </a:p>
                  </a:txBody>
                  <a:tcPr/>
                </a:tc>
                <a:tc>
                  <a:txBody>
                    <a:bodyPr/>
                    <a:lstStyle/>
                    <a:p>
                      <a:endParaRPr lang="en-US" sz="1200" dirty="0"/>
                    </a:p>
                  </a:txBody>
                  <a:tcPr/>
                </a:tc>
              </a:tr>
            </a:tbl>
          </a:graphicData>
        </a:graphic>
      </p:graphicFrame>
    </p:spTree>
    <p:extLst>
      <p:ext uri="{BB962C8B-B14F-4D97-AF65-F5344CB8AC3E}">
        <p14:creationId xmlns:p14="http://schemas.microsoft.com/office/powerpoint/2010/main" val="315093306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291125"/>
            <a:ext cx="3545985"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 Management</a:t>
            </a:r>
          </a:p>
        </p:txBody>
      </p:sp>
      <p:sp>
        <p:nvSpPr>
          <p:cNvPr id="2" name="Content Placeholder 1"/>
          <p:cNvSpPr>
            <a:spLocks noGrp="1"/>
          </p:cNvSpPr>
          <p:nvPr>
            <p:ph idx="1"/>
          </p:nvPr>
        </p:nvSpPr>
        <p:spPr>
          <a:xfrm>
            <a:off x="83602" y="1480945"/>
            <a:ext cx="8229600" cy="4525963"/>
          </a:xfrm>
        </p:spPr>
        <p:txBody>
          <a:bodyPr/>
          <a:lstStyle/>
          <a:p>
            <a:r>
              <a:rPr lang="en-US" dirty="0" smtClean="0"/>
              <a:t>Achievements</a:t>
            </a:r>
          </a:p>
          <a:p>
            <a:pPr marL="342900" lvl="0" indent="-342900">
              <a:buFont typeface="Arial"/>
              <a:buChar char="•"/>
            </a:pPr>
            <a:r>
              <a:rPr lang="en-US" dirty="0"/>
              <a:t>Revised ACCSYS organization to create a Accelerator Integration Group consisting of Lead engineers and installation/integration staff. This new structure (whose work will be captured in WP 14, WP99 and part of WP15) will tie together engineering requirements more tightly with integration and installation. The reorganization also  ensures that separate staff perform lead engineer and external work package liaison functions.</a:t>
            </a:r>
          </a:p>
          <a:p>
            <a:pPr marL="342900" lvl="0" indent="-342900">
              <a:buFont typeface="Arial"/>
              <a:buChar char="•"/>
            </a:pPr>
            <a:r>
              <a:rPr lang="en-US" dirty="0"/>
              <a:t>Conducted annual </a:t>
            </a:r>
            <a:r>
              <a:rPr lang="en-US" dirty="0" smtClean="0"/>
              <a:t>audits </a:t>
            </a:r>
            <a:r>
              <a:rPr lang="en-US" dirty="0"/>
              <a:t>of </a:t>
            </a:r>
            <a:r>
              <a:rPr lang="en-US" dirty="0" smtClean="0"/>
              <a:t>WP15 and WP6</a:t>
            </a:r>
            <a:endParaRPr lang="en-US" dirty="0"/>
          </a:p>
          <a:p>
            <a:pPr marL="342900" indent="-342900">
              <a:buFont typeface="Arial"/>
              <a:buChar char="•"/>
            </a:pPr>
            <a:r>
              <a:rPr lang="en-US" dirty="0"/>
              <a:t>Updated risk registry and completely transitioned to web based </a:t>
            </a:r>
            <a:r>
              <a:rPr lang="en-US" dirty="0" err="1" smtClean="0"/>
              <a:t>Exonaut</a:t>
            </a:r>
            <a:r>
              <a:rPr lang="en-US" dirty="0" smtClean="0"/>
              <a:t> </a:t>
            </a:r>
            <a:r>
              <a:rPr lang="en-US" dirty="0"/>
              <a:t>program. </a:t>
            </a:r>
            <a:endParaRPr lang="en-US" dirty="0" smtClean="0"/>
          </a:p>
          <a:p>
            <a:pPr marL="342900" indent="-342900">
              <a:buFont typeface="Arial"/>
              <a:buChar char="•"/>
            </a:pPr>
            <a:r>
              <a:rPr lang="en-US" dirty="0" smtClean="0"/>
              <a:t>Developed proposal for ACCSYS Design Reviews</a:t>
            </a:r>
            <a:endParaRPr lang="en-GB" dirty="0" smtClean="0"/>
          </a:p>
          <a:p>
            <a:pPr lvl="1"/>
            <a:endParaRPr lang="en-US" dirty="0"/>
          </a:p>
        </p:txBody>
      </p:sp>
    </p:spTree>
    <p:extLst>
      <p:ext uri="{BB962C8B-B14F-4D97-AF65-F5344CB8AC3E}">
        <p14:creationId xmlns:p14="http://schemas.microsoft.com/office/powerpoint/2010/main" val="37090875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87925"/>
            <a:ext cx="5243680" cy="1077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WP3: NORMAL CONDUCTING </a:t>
            </a:r>
          </a:p>
          <a:p>
            <a:pPr algn="ctr" eaLnBrk="1" hangingPunct="1"/>
            <a:r>
              <a:rPr lang="en-US" sz="3200" dirty="0" smtClean="0">
                <a:solidFill>
                  <a:srgbClr val="FFFFFF"/>
                </a:solidFill>
                <a:latin typeface="+mj-lt"/>
              </a:rPr>
              <a:t>FRONT END</a:t>
            </a:r>
          </a:p>
        </p:txBody>
      </p:sp>
      <p:sp>
        <p:nvSpPr>
          <p:cNvPr id="2" name="Content Placeholder 1"/>
          <p:cNvSpPr>
            <a:spLocks noGrp="1"/>
          </p:cNvSpPr>
          <p:nvPr>
            <p:ph idx="1"/>
          </p:nvPr>
        </p:nvSpPr>
        <p:spPr>
          <a:xfrm>
            <a:off x="183301" y="1527715"/>
            <a:ext cx="8229600" cy="4525963"/>
          </a:xfrm>
        </p:spPr>
        <p:txBody>
          <a:bodyPr/>
          <a:lstStyle/>
          <a:p>
            <a:pPr marL="342900" indent="-342900">
              <a:buFont typeface="Arial"/>
              <a:buChar char="•"/>
            </a:pPr>
            <a:r>
              <a:rPr lang="en-GB" sz="2400" dirty="0" smtClean="0"/>
              <a:t>First response to Annual Audit ( December) findings is complete and recommendations are being acted upon as appropriate</a:t>
            </a:r>
          </a:p>
          <a:p>
            <a:r>
              <a:rPr lang="en-GB" sz="2400" b="1" dirty="0" smtClean="0"/>
              <a:t>Ion </a:t>
            </a:r>
            <a:r>
              <a:rPr lang="en-GB" sz="2400" b="1" dirty="0"/>
              <a:t>source and LEBT</a:t>
            </a:r>
            <a:endParaRPr lang="en-US" sz="2400" dirty="0" smtClean="0"/>
          </a:p>
          <a:p>
            <a:pPr marL="800100" lvl="1" indent="-342900">
              <a:buFont typeface="Arial"/>
              <a:buChar char="•"/>
            </a:pPr>
            <a:r>
              <a:rPr lang="en-US" dirty="0" smtClean="0"/>
              <a:t>Achievements</a:t>
            </a:r>
          </a:p>
          <a:p>
            <a:pPr lvl="1"/>
            <a:endParaRPr lang="en-GB" dirty="0"/>
          </a:p>
          <a:p>
            <a:pPr marL="1257300" lvl="2" indent="-342900">
              <a:buFont typeface="Arial"/>
              <a:buChar char="•"/>
            </a:pPr>
            <a:r>
              <a:rPr lang="en-GB" dirty="0"/>
              <a:t>Site layout and radioprotection issues fixed. Call for tender for the infrastructure realization in progress. </a:t>
            </a:r>
            <a:endParaRPr lang="en-US" dirty="0"/>
          </a:p>
          <a:p>
            <a:pPr marL="1257300" lvl="2" indent="-342900">
              <a:buFont typeface="Arial"/>
              <a:buChar char="•"/>
            </a:pPr>
            <a:r>
              <a:rPr lang="en-GB" dirty="0"/>
              <a:t>Ion source mechanical design  completed, validation in progress (COMSOL thermo-mechanical and electrostatic simulations in progress)</a:t>
            </a:r>
            <a:endParaRPr lang="en-US" dirty="0"/>
          </a:p>
          <a:p>
            <a:pPr marL="1257300" lvl="2" indent="-342900">
              <a:buFont typeface="Arial"/>
              <a:buChar char="•"/>
            </a:pPr>
            <a:r>
              <a:rPr lang="en-GB" dirty="0"/>
              <a:t>IRIS design completed, validation in progress (thermo-mechanical, control electronics)</a:t>
            </a:r>
            <a:endParaRPr lang="en-US" dirty="0"/>
          </a:p>
          <a:p>
            <a:endParaRPr lang="en-US" sz="1600" dirty="0" smtClean="0"/>
          </a:p>
        </p:txBody>
      </p:sp>
    </p:spTree>
    <p:extLst>
      <p:ext uri="{BB962C8B-B14F-4D97-AF65-F5344CB8AC3E}">
        <p14:creationId xmlns:p14="http://schemas.microsoft.com/office/powerpoint/2010/main" val="289434834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209717"/>
            <a:ext cx="5715001" cy="1077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squar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WP3: NORMAL CONDUCTING </a:t>
            </a:r>
          </a:p>
          <a:p>
            <a:pPr algn="ctr" eaLnBrk="1" hangingPunct="1"/>
            <a:r>
              <a:rPr lang="en-US" sz="3200" dirty="0" smtClean="0">
                <a:solidFill>
                  <a:srgbClr val="FFFFFF"/>
                </a:solidFill>
                <a:latin typeface="+mj-lt"/>
              </a:rPr>
              <a:t>FRONT END</a:t>
            </a:r>
          </a:p>
        </p:txBody>
      </p:sp>
      <p:sp>
        <p:nvSpPr>
          <p:cNvPr id="2" name="Content Placeholder 1"/>
          <p:cNvSpPr>
            <a:spLocks noGrp="1"/>
          </p:cNvSpPr>
          <p:nvPr>
            <p:ph idx="1"/>
          </p:nvPr>
        </p:nvSpPr>
        <p:spPr>
          <a:xfrm>
            <a:off x="140967" y="1467933"/>
            <a:ext cx="8229600" cy="5034467"/>
          </a:xfrm>
        </p:spPr>
        <p:txBody>
          <a:bodyPr/>
          <a:lstStyle/>
          <a:p>
            <a:r>
              <a:rPr lang="en-GB" sz="2800" b="1" dirty="0" smtClean="0"/>
              <a:t>RFQ</a:t>
            </a:r>
          </a:p>
          <a:p>
            <a:pPr marL="342900" indent="-342900">
              <a:buFont typeface="Arial"/>
              <a:buChar char="•"/>
            </a:pPr>
            <a:r>
              <a:rPr lang="en-GB" dirty="0" smtClean="0"/>
              <a:t>Achievements</a:t>
            </a:r>
          </a:p>
          <a:p>
            <a:pPr marL="800100" lvl="1" indent="-342900">
              <a:buFont typeface="Arial"/>
              <a:buChar char="•"/>
            </a:pPr>
            <a:r>
              <a:rPr lang="en-GB" dirty="0"/>
              <a:t>RF design checked and is OK</a:t>
            </a:r>
            <a:endParaRPr lang="en-US" dirty="0"/>
          </a:p>
          <a:p>
            <a:pPr marL="800100" lvl="1" indent="-342900">
              <a:buFont typeface="Arial"/>
              <a:buChar char="•"/>
            </a:pPr>
            <a:r>
              <a:rPr lang="en-GB" dirty="0"/>
              <a:t>Thermo mechanical calculations in progress</a:t>
            </a:r>
            <a:endParaRPr lang="en-US" dirty="0"/>
          </a:p>
          <a:p>
            <a:pPr marL="800100" lvl="1" indent="-342900">
              <a:buFont typeface="Arial"/>
              <a:buChar char="•"/>
            </a:pPr>
            <a:r>
              <a:rPr lang="en-GB" dirty="0"/>
              <a:t>Preparation of the detailed and revised program and budget for the RFQ prototyping phase</a:t>
            </a:r>
            <a:endParaRPr lang="en-US" dirty="0"/>
          </a:p>
          <a:p>
            <a:pPr marL="800100" lvl="1" indent="-342900">
              <a:buFont typeface="Arial"/>
              <a:buChar char="•"/>
            </a:pPr>
            <a:r>
              <a:rPr lang="en-GB" dirty="0"/>
              <a:t>Preparation of the detailed and revised program and budget for the copper procurement and treatment</a:t>
            </a:r>
            <a:endParaRPr lang="en-US" dirty="0"/>
          </a:p>
          <a:p>
            <a:pPr marL="800100" lvl="1" indent="-342900">
              <a:buFont typeface="Arial"/>
              <a:buChar char="•"/>
            </a:pPr>
            <a:r>
              <a:rPr lang="en-GB" dirty="0"/>
              <a:t>Preparation of the detailed and revised program and budget for the RFQ construction </a:t>
            </a:r>
            <a:endParaRPr lang="en-US" dirty="0"/>
          </a:p>
          <a:p>
            <a:pPr marL="800100" lvl="1" indent="-342900">
              <a:buFont typeface="Arial"/>
              <a:buChar char="•"/>
            </a:pPr>
            <a:endParaRPr lang="en-GB" dirty="0" smtClean="0"/>
          </a:p>
          <a:p>
            <a:pPr marL="742950" lvl="1" indent="-285750">
              <a:buFont typeface="Arial"/>
              <a:buChar char="•"/>
            </a:pPr>
            <a:endParaRPr lang="en-US" sz="1800" dirty="0"/>
          </a:p>
          <a:p>
            <a:r>
              <a:rPr lang="en-US" dirty="0"/>
              <a:t> </a:t>
            </a:r>
          </a:p>
          <a:p>
            <a:r>
              <a:rPr lang="en-US" dirty="0"/>
              <a:t> </a:t>
            </a:r>
          </a:p>
          <a:p>
            <a:pPr marL="800100" lvl="1" indent="-342900">
              <a:buFont typeface="Arial"/>
              <a:buChar char="•"/>
            </a:pPr>
            <a:endParaRPr lang="en-US" dirty="0"/>
          </a:p>
        </p:txBody>
      </p:sp>
    </p:spTree>
    <p:extLst>
      <p:ext uri="{BB962C8B-B14F-4D97-AF65-F5344CB8AC3E}">
        <p14:creationId xmlns:p14="http://schemas.microsoft.com/office/powerpoint/2010/main" val="332842280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209717"/>
            <a:ext cx="5715001" cy="1077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squar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WP3: NORMAL CONDUCTING </a:t>
            </a:r>
          </a:p>
          <a:p>
            <a:pPr algn="ctr" eaLnBrk="1" hangingPunct="1"/>
            <a:r>
              <a:rPr lang="en-US" sz="3200" dirty="0" smtClean="0">
                <a:solidFill>
                  <a:srgbClr val="FFFFFF"/>
                </a:solidFill>
                <a:latin typeface="+mj-lt"/>
              </a:rPr>
              <a:t>FRONT END</a:t>
            </a:r>
          </a:p>
        </p:txBody>
      </p:sp>
      <p:sp>
        <p:nvSpPr>
          <p:cNvPr id="2" name="Content Placeholder 1"/>
          <p:cNvSpPr>
            <a:spLocks noGrp="1"/>
          </p:cNvSpPr>
          <p:nvPr>
            <p:ph idx="1"/>
          </p:nvPr>
        </p:nvSpPr>
        <p:spPr>
          <a:xfrm>
            <a:off x="146467" y="1467933"/>
            <a:ext cx="8229600" cy="5034467"/>
          </a:xfrm>
        </p:spPr>
        <p:txBody>
          <a:bodyPr/>
          <a:lstStyle/>
          <a:p>
            <a:r>
              <a:rPr lang="en-US" sz="2800" b="1" dirty="0" smtClean="0"/>
              <a:t>MEBT</a:t>
            </a:r>
            <a:endParaRPr lang="en-US" sz="2800" b="1" dirty="0"/>
          </a:p>
          <a:p>
            <a:pPr marL="342900" indent="-342900">
              <a:buFont typeface="Arial"/>
              <a:buChar char="•"/>
            </a:pPr>
            <a:r>
              <a:rPr lang="en-GB" dirty="0"/>
              <a:t>Achievements</a:t>
            </a:r>
          </a:p>
          <a:p>
            <a:pPr marL="800100" lvl="1" indent="-342900">
              <a:buFont typeface="Arial"/>
              <a:buChar char="•"/>
            </a:pPr>
            <a:r>
              <a:rPr lang="en-GB" dirty="0"/>
              <a:t>In-depth </a:t>
            </a:r>
            <a:r>
              <a:rPr lang="en-GB" dirty="0" err="1"/>
              <a:t>buncher</a:t>
            </a:r>
            <a:r>
              <a:rPr lang="en-GB" dirty="0"/>
              <a:t> Metrology: Body and Cover.</a:t>
            </a:r>
            <a:endParaRPr lang="en-US" dirty="0"/>
          </a:p>
          <a:p>
            <a:pPr marL="800100" lvl="1" indent="-342900">
              <a:buFont typeface="Arial"/>
              <a:buChar char="•"/>
            </a:pPr>
            <a:r>
              <a:rPr lang="en-GB" dirty="0"/>
              <a:t>Refinement of </a:t>
            </a:r>
            <a:r>
              <a:rPr lang="en-GB" dirty="0" err="1"/>
              <a:t>buncher</a:t>
            </a:r>
            <a:r>
              <a:rPr lang="en-GB" dirty="0"/>
              <a:t> coupled (</a:t>
            </a:r>
            <a:r>
              <a:rPr lang="en-GB" dirty="0" err="1"/>
              <a:t>RF+Fluid+Thermomechanical</a:t>
            </a:r>
            <a:r>
              <a:rPr lang="en-GB" dirty="0"/>
              <a:t>) model in COMSOL</a:t>
            </a:r>
            <a:endParaRPr lang="en-US" dirty="0"/>
          </a:p>
          <a:p>
            <a:pPr marL="800100" lvl="1" indent="-342900">
              <a:buFont typeface="Arial"/>
              <a:buChar char="•"/>
            </a:pPr>
            <a:r>
              <a:rPr lang="en-GB" dirty="0" err="1"/>
              <a:t>Quadrupole</a:t>
            </a:r>
            <a:r>
              <a:rPr lang="en-GB" dirty="0"/>
              <a:t>: First magnetic models based on last requirements. </a:t>
            </a:r>
            <a:endParaRPr lang="en-US" dirty="0"/>
          </a:p>
          <a:p>
            <a:pPr marL="800100" lvl="1" indent="-342900">
              <a:buFont typeface="Arial"/>
              <a:buChar char="•"/>
            </a:pPr>
            <a:r>
              <a:rPr lang="en-GB" dirty="0"/>
              <a:t>Bead pull test of the </a:t>
            </a:r>
            <a:r>
              <a:rPr lang="en-GB" dirty="0" err="1"/>
              <a:t>buncher</a:t>
            </a:r>
            <a:r>
              <a:rPr lang="en-GB" dirty="0"/>
              <a:t> cavity on progress</a:t>
            </a:r>
            <a:endParaRPr lang="en-US" dirty="0"/>
          </a:p>
          <a:p>
            <a:pPr marL="800100" lvl="1" indent="-342900">
              <a:buFont typeface="Arial"/>
              <a:buChar char="•"/>
            </a:pPr>
            <a:r>
              <a:rPr lang="en-GB" dirty="0"/>
              <a:t>Beam Physics:</a:t>
            </a:r>
            <a:endParaRPr lang="en-US" dirty="0"/>
          </a:p>
          <a:p>
            <a:pPr marL="1257300" lvl="2" indent="-342900">
              <a:buFont typeface="Arial"/>
              <a:buChar char="•"/>
            </a:pPr>
            <a:r>
              <a:rPr lang="en-GB" dirty="0"/>
              <a:t>Error Study performed on the 2014.v0 layout</a:t>
            </a:r>
            <a:endParaRPr lang="en-US" dirty="0"/>
          </a:p>
          <a:p>
            <a:pPr marL="1257300" lvl="2" indent="-342900">
              <a:buFont typeface="Arial"/>
              <a:buChar char="•"/>
            </a:pPr>
            <a:r>
              <a:rPr lang="en-GB" dirty="0"/>
              <a:t>Systematic study of the required RFQ output beam parameters </a:t>
            </a:r>
            <a:endParaRPr lang="en-US" dirty="0"/>
          </a:p>
          <a:p>
            <a:pPr marL="342900" indent="-342900">
              <a:buFont typeface="Arial"/>
              <a:buChar char="•"/>
            </a:pPr>
            <a:endParaRPr lang="en-GB" dirty="0" smtClean="0"/>
          </a:p>
          <a:p>
            <a:pPr marL="342900" indent="-342900">
              <a:buFont typeface="Arial"/>
              <a:buChar char="•"/>
            </a:pPr>
            <a:endParaRPr lang="en-GB" dirty="0"/>
          </a:p>
        </p:txBody>
      </p:sp>
    </p:spTree>
    <p:extLst>
      <p:ext uri="{BB962C8B-B14F-4D97-AF65-F5344CB8AC3E}">
        <p14:creationId xmlns:p14="http://schemas.microsoft.com/office/powerpoint/2010/main" val="177471587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209717"/>
            <a:ext cx="5715001" cy="1077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squar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WP3: NORMAL CONDUCTING </a:t>
            </a:r>
          </a:p>
          <a:p>
            <a:pPr algn="ctr" eaLnBrk="1" hangingPunct="1"/>
            <a:r>
              <a:rPr lang="en-US" sz="3200" dirty="0" smtClean="0">
                <a:solidFill>
                  <a:srgbClr val="FFFFFF"/>
                </a:solidFill>
                <a:latin typeface="+mj-lt"/>
              </a:rPr>
              <a:t>FRONT END</a:t>
            </a:r>
          </a:p>
        </p:txBody>
      </p:sp>
      <p:sp>
        <p:nvSpPr>
          <p:cNvPr id="2" name="Content Placeholder 1"/>
          <p:cNvSpPr>
            <a:spLocks noGrp="1"/>
          </p:cNvSpPr>
          <p:nvPr>
            <p:ph idx="1"/>
          </p:nvPr>
        </p:nvSpPr>
        <p:spPr>
          <a:xfrm>
            <a:off x="140967" y="1467933"/>
            <a:ext cx="8229600" cy="5034467"/>
          </a:xfrm>
        </p:spPr>
        <p:txBody>
          <a:bodyPr/>
          <a:lstStyle/>
          <a:p>
            <a:r>
              <a:rPr lang="en-US" sz="2800" b="1" dirty="0" smtClean="0"/>
              <a:t>DTL</a:t>
            </a:r>
          </a:p>
          <a:p>
            <a:pPr marL="457200" indent="-457200">
              <a:buFont typeface="Arial"/>
              <a:buChar char="•"/>
            </a:pPr>
            <a:r>
              <a:rPr lang="en-US" dirty="0" smtClean="0"/>
              <a:t>Achievements</a:t>
            </a:r>
          </a:p>
          <a:p>
            <a:pPr marL="742950" lvl="1" indent="-285750">
              <a:buFont typeface="Arial"/>
              <a:buChar char="•"/>
            </a:pPr>
            <a:r>
              <a:rPr lang="en-GB" sz="1800" dirty="0"/>
              <a:t>Beam Physics:</a:t>
            </a:r>
            <a:endParaRPr lang="en-US" sz="1800" dirty="0"/>
          </a:p>
          <a:p>
            <a:pPr marL="1200150" lvl="2" indent="-285750">
              <a:buFont typeface="Arial"/>
              <a:buChar char="•"/>
            </a:pPr>
            <a:r>
              <a:rPr lang="it-IT" sz="1800" dirty="0"/>
              <a:t> </a:t>
            </a:r>
            <a:r>
              <a:rPr lang="it-IT" sz="1800" dirty="0" err="1" smtClean="0"/>
              <a:t>Study</a:t>
            </a:r>
            <a:r>
              <a:rPr lang="it-IT" sz="1800" dirty="0" smtClean="0"/>
              <a:t> </a:t>
            </a:r>
            <a:r>
              <a:rPr lang="it-IT" sz="1800" dirty="0" err="1"/>
              <a:t>performed</a:t>
            </a:r>
            <a:r>
              <a:rPr lang="it-IT" sz="1800" dirty="0"/>
              <a:t> with PMQ </a:t>
            </a:r>
            <a:r>
              <a:rPr lang="it-IT" sz="1800" dirty="0" err="1"/>
              <a:t>errors</a:t>
            </a:r>
            <a:r>
              <a:rPr lang="it-IT" sz="1800" dirty="0"/>
              <a:t> </a:t>
            </a:r>
            <a:r>
              <a:rPr lang="it-IT" sz="1800" dirty="0" err="1"/>
              <a:t>independently</a:t>
            </a:r>
            <a:r>
              <a:rPr lang="it-IT" sz="1800" dirty="0"/>
              <a:t> </a:t>
            </a:r>
            <a:r>
              <a:rPr lang="it-IT" sz="1800" dirty="0" err="1"/>
              <a:t>studied</a:t>
            </a:r>
            <a:r>
              <a:rPr lang="it-IT" sz="1800" dirty="0"/>
              <a:t>, 50000 </a:t>
            </a:r>
            <a:r>
              <a:rPr lang="it-IT" sz="1800" dirty="0" err="1"/>
              <a:t>particle</a:t>
            </a:r>
            <a:r>
              <a:rPr lang="it-IT" sz="1800" dirty="0"/>
              <a:t>, input </a:t>
            </a:r>
            <a:r>
              <a:rPr lang="it-IT" sz="1800" dirty="0" err="1"/>
              <a:t>beam</a:t>
            </a:r>
            <a:r>
              <a:rPr lang="it-IT" sz="1800" dirty="0"/>
              <a:t> from MEBT</a:t>
            </a:r>
            <a:endParaRPr lang="en-US" sz="1800" dirty="0"/>
          </a:p>
          <a:p>
            <a:pPr marL="742950" lvl="1" indent="-285750">
              <a:buFont typeface="Arial"/>
              <a:buChar char="•"/>
            </a:pPr>
            <a:r>
              <a:rPr lang="en-GB" sz="1800" dirty="0" smtClean="0"/>
              <a:t>RF</a:t>
            </a:r>
            <a:endParaRPr lang="en-US" sz="1800" dirty="0"/>
          </a:p>
          <a:p>
            <a:pPr marL="1200150" lvl="2" indent="-285750">
              <a:buFont typeface="Arial"/>
              <a:buChar char="•"/>
            </a:pPr>
            <a:r>
              <a:rPr lang="en-GB" sz="1800" dirty="0"/>
              <a:t>RF studies of power couplers (effect of different iris height and width</a:t>
            </a:r>
            <a:r>
              <a:rPr lang="en-GB" sz="1800" dirty="0" smtClean="0"/>
              <a:t>)</a:t>
            </a:r>
            <a:r>
              <a:rPr lang="en-GB" sz="1800" dirty="0"/>
              <a:t> </a:t>
            </a:r>
            <a:endParaRPr lang="en-US" sz="1800" dirty="0"/>
          </a:p>
          <a:p>
            <a:pPr marL="742950" lvl="1" indent="-285750">
              <a:buFont typeface="Arial"/>
              <a:buChar char="•"/>
            </a:pPr>
            <a:r>
              <a:rPr lang="en-GB" sz="1800" dirty="0" smtClean="0"/>
              <a:t>Prototyping</a:t>
            </a:r>
            <a:r>
              <a:rPr lang="en-GB" sz="1800" dirty="0"/>
              <a:t> </a:t>
            </a:r>
            <a:endParaRPr lang="en-US" sz="1800" dirty="0"/>
          </a:p>
          <a:p>
            <a:pPr marL="1200150" lvl="2" indent="-285750">
              <a:buFont typeface="Arial"/>
              <a:buChar char="•"/>
            </a:pPr>
            <a:r>
              <a:rPr lang="en-GB" sz="1800" dirty="0"/>
              <a:t>BPM Test bench mechanical layout</a:t>
            </a:r>
            <a:endParaRPr lang="en-US" sz="1800" dirty="0"/>
          </a:p>
          <a:p>
            <a:pPr marL="1200150" lvl="2" indent="-285750">
              <a:buFont typeface="Arial"/>
              <a:buChar char="•"/>
            </a:pPr>
            <a:r>
              <a:rPr lang="en-GB" sz="1800" dirty="0"/>
              <a:t>first study on PMQ assembly and tuning procedures</a:t>
            </a:r>
            <a:endParaRPr lang="en-US" sz="1800" dirty="0"/>
          </a:p>
          <a:p>
            <a:pPr marL="1200150" lvl="2" indent="-285750">
              <a:buFont typeface="Arial"/>
              <a:buChar char="•"/>
            </a:pPr>
            <a:r>
              <a:rPr lang="en-GB" sz="1800" dirty="0"/>
              <a:t>definition of DTs assembly procedure for BPM and PMQ case (brazing based solution) </a:t>
            </a:r>
            <a:endParaRPr lang="en-US" sz="1800" dirty="0"/>
          </a:p>
          <a:p>
            <a:pPr marL="1200150" lvl="2" indent="-285750">
              <a:buFont typeface="Arial"/>
              <a:buChar char="•"/>
            </a:pPr>
            <a:r>
              <a:rPr lang="en-GB" sz="1800" dirty="0"/>
              <a:t>production start at INFN Turin mech. workshop (BPM, PMQ steel body, Drift tube for BPM, Drift tube for PMQ</a:t>
            </a:r>
            <a:r>
              <a:rPr lang="it-IT" sz="1800" dirty="0"/>
              <a:t>)</a:t>
            </a:r>
            <a:endParaRPr lang="en-US" sz="1800" dirty="0"/>
          </a:p>
          <a:p>
            <a:pPr lvl="1"/>
            <a:r>
              <a:rPr lang="it-IT" sz="1800" dirty="0"/>
              <a:t> </a:t>
            </a:r>
            <a:endParaRPr lang="en-US" sz="1800" dirty="0"/>
          </a:p>
        </p:txBody>
      </p:sp>
    </p:spTree>
    <p:extLst>
      <p:ext uri="{BB962C8B-B14F-4D97-AF65-F5344CB8AC3E}">
        <p14:creationId xmlns:p14="http://schemas.microsoft.com/office/powerpoint/2010/main" val="26079485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209717"/>
            <a:ext cx="5715001" cy="1077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squar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WP3: NORMAL CONDUCTING </a:t>
            </a:r>
          </a:p>
          <a:p>
            <a:pPr algn="ctr" eaLnBrk="1" hangingPunct="1"/>
            <a:r>
              <a:rPr lang="en-US" sz="3200" dirty="0" smtClean="0">
                <a:solidFill>
                  <a:srgbClr val="FFFFFF"/>
                </a:solidFill>
                <a:latin typeface="+mj-lt"/>
              </a:rPr>
              <a:t>FRONT END</a:t>
            </a:r>
          </a:p>
        </p:txBody>
      </p:sp>
      <p:sp>
        <p:nvSpPr>
          <p:cNvPr id="2" name="Content Placeholder 1"/>
          <p:cNvSpPr>
            <a:spLocks noGrp="1"/>
          </p:cNvSpPr>
          <p:nvPr>
            <p:ph idx="1"/>
          </p:nvPr>
        </p:nvSpPr>
        <p:spPr>
          <a:xfrm>
            <a:off x="140967" y="1467933"/>
            <a:ext cx="8859100" cy="5034467"/>
          </a:xfrm>
        </p:spPr>
        <p:txBody>
          <a:bodyPr/>
          <a:lstStyle/>
          <a:p>
            <a:r>
              <a:rPr lang="en-US" sz="2800" b="1" dirty="0" smtClean="0"/>
              <a:t>ISSUES</a:t>
            </a:r>
          </a:p>
          <a:p>
            <a:pPr marL="342900" lvl="0" indent="-342900">
              <a:buFont typeface="Arial"/>
              <a:buChar char="•"/>
            </a:pPr>
            <a:r>
              <a:rPr lang="en-GB" dirty="0"/>
              <a:t>Compliance with ESS schedule  for RFQ depends on the early in-kind agreement</a:t>
            </a:r>
            <a:endParaRPr lang="en-US" dirty="0"/>
          </a:p>
          <a:p>
            <a:pPr marL="342900" lvl="0" indent="-342900">
              <a:buFont typeface="Arial"/>
              <a:buChar char="•"/>
            </a:pPr>
            <a:r>
              <a:rPr lang="en-GB" dirty="0"/>
              <a:t>Beam Instrumentation Review (March 2014) will change parameters and requirements that will affect directly to </a:t>
            </a:r>
            <a:r>
              <a:rPr lang="en-GB" dirty="0" smtClean="0"/>
              <a:t>MEBT</a:t>
            </a:r>
          </a:p>
          <a:p>
            <a:pPr marL="342900" lvl="0" indent="-342900">
              <a:buFont typeface="Arial"/>
              <a:buChar char="•"/>
            </a:pPr>
            <a:r>
              <a:rPr lang="en-GB" dirty="0" smtClean="0"/>
              <a:t>Search for New Deputy Work Package Manager is underway</a:t>
            </a:r>
            <a:endParaRPr lang="en-US" dirty="0"/>
          </a:p>
          <a:p>
            <a:pPr marL="914400" lvl="1" indent="-457200">
              <a:buFont typeface="Arial"/>
              <a:buChar char="•"/>
            </a:pPr>
            <a:endParaRPr lang="en-US" dirty="0"/>
          </a:p>
          <a:p>
            <a:pPr marL="742950" lvl="1" indent="-285750">
              <a:buFont typeface="Arial"/>
              <a:buChar char="•"/>
            </a:pPr>
            <a:endParaRPr lang="en-US" sz="1800" dirty="0"/>
          </a:p>
          <a:p>
            <a:r>
              <a:rPr lang="en-US" dirty="0"/>
              <a:t> </a:t>
            </a:r>
          </a:p>
          <a:p>
            <a:r>
              <a:rPr lang="en-US" dirty="0"/>
              <a:t> </a:t>
            </a:r>
          </a:p>
          <a:p>
            <a:pPr marL="800100" lvl="1" indent="-342900">
              <a:buFont typeface="Arial"/>
              <a:buChar char="•"/>
            </a:pPr>
            <a:endParaRPr lang="en-US" dirty="0"/>
          </a:p>
        </p:txBody>
      </p:sp>
    </p:spTree>
    <p:extLst>
      <p:ext uri="{BB962C8B-B14F-4D97-AF65-F5344CB8AC3E}">
        <p14:creationId xmlns:p14="http://schemas.microsoft.com/office/powerpoint/2010/main" val="396108058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11330" y="91183"/>
            <a:ext cx="4568869" cy="17235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a:solidFill>
                  <a:srgbClr val="FFFFFF"/>
                </a:solidFill>
              </a:rPr>
              <a:t>WP4: Spoke </a:t>
            </a:r>
            <a:r>
              <a:rPr lang="en-US" sz="3200" dirty="0" err="1">
                <a:solidFill>
                  <a:srgbClr val="FFFFFF"/>
                </a:solidFill>
              </a:rPr>
              <a:t>Cryomodules</a:t>
            </a:r>
            <a:endParaRPr lang="en-US" sz="3200" dirty="0">
              <a:solidFill>
                <a:srgbClr val="FFFFFF"/>
              </a:solidFill>
            </a:endParaRPr>
          </a:p>
          <a:p>
            <a:pPr eaLnBrk="1" hangingPunct="1"/>
            <a:r>
              <a:rPr lang="en-US" sz="3200" dirty="0" smtClean="0">
                <a:solidFill>
                  <a:srgbClr val="FFFFFF"/>
                </a:solidFill>
              </a:rPr>
              <a:t>Achievements</a:t>
            </a:r>
            <a:endParaRPr lang="en-US" sz="3200" dirty="0">
              <a:solidFill>
                <a:srgbClr val="FFFFFF"/>
              </a:solidFill>
            </a:endParaRPr>
          </a:p>
          <a:p>
            <a:pPr algn="ctr" eaLnBrk="1" hangingPunct="1"/>
            <a:endParaRPr lang="en-US" dirty="0" smtClean="0">
              <a:solidFill>
                <a:srgbClr val="008000"/>
              </a:solidFill>
              <a:latin typeface="TitilliumText22L 1 wt" charset="0"/>
            </a:endParaRPr>
          </a:p>
        </p:txBody>
      </p:sp>
      <p:sp>
        <p:nvSpPr>
          <p:cNvPr id="7" name="Content Placeholder 6"/>
          <p:cNvSpPr>
            <a:spLocks noGrp="1"/>
          </p:cNvSpPr>
          <p:nvPr>
            <p:ph idx="1"/>
          </p:nvPr>
        </p:nvSpPr>
        <p:spPr>
          <a:xfrm>
            <a:off x="237066" y="1541911"/>
            <a:ext cx="8229600" cy="4525963"/>
          </a:xfrm>
        </p:spPr>
        <p:txBody>
          <a:bodyPr/>
          <a:lstStyle/>
          <a:p>
            <a:r>
              <a:rPr lang="en-US" b="1" i="1" dirty="0"/>
              <a:t>Prototype cavities:</a:t>
            </a:r>
            <a:endParaRPr lang="en-US" b="1" dirty="0"/>
          </a:p>
          <a:p>
            <a:r>
              <a:rPr lang="en-GB" sz="1800" dirty="0"/>
              <a:t>Spoke cavities prototype fabrication at </a:t>
            </a:r>
            <a:r>
              <a:rPr lang="en-GB" sz="1800" dirty="0" err="1"/>
              <a:t>Zanon</a:t>
            </a:r>
            <a:r>
              <a:rPr lang="en-GB" sz="1800" dirty="0"/>
              <a:t> and SDMS is </a:t>
            </a:r>
            <a:r>
              <a:rPr lang="en-GB" sz="1800" dirty="0" err="1"/>
              <a:t>ongoing</a:t>
            </a:r>
            <a:r>
              <a:rPr lang="en-GB" sz="1800" dirty="0"/>
              <a:t>. On-site meeting with both companies occurred in January: </a:t>
            </a:r>
            <a:endParaRPr lang="en-US" sz="1800" dirty="0"/>
          </a:p>
          <a:p>
            <a:pPr lvl="0"/>
            <a:r>
              <a:rPr lang="en-GB" sz="1800" dirty="0"/>
              <a:t>SDMS has achieved the fabrication of all cavity parts, and the result is very satisfactory (shape, thickness homogeneity,…). The remaining work is all the electron beam welding operations. SDMS is announcing a delivery in end July 2014 (a 3 months delay), which seems easily achievable. </a:t>
            </a:r>
            <a:endParaRPr lang="en-US" sz="1800" dirty="0"/>
          </a:p>
          <a:p>
            <a:pPr lvl="0"/>
            <a:r>
              <a:rPr lang="en-GB" sz="1800" dirty="0"/>
              <a:t>The situation with ZANON has </a:t>
            </a:r>
            <a:r>
              <a:rPr lang="en-GB" sz="1800" dirty="0" smtClean="0"/>
              <a:t>been clarified. </a:t>
            </a:r>
            <a:r>
              <a:rPr lang="en-GB" sz="1800" dirty="0" err="1" smtClean="0"/>
              <a:t>Zanon</a:t>
            </a:r>
            <a:r>
              <a:rPr lang="en-GB" sz="1800" dirty="0" smtClean="0"/>
              <a:t> </a:t>
            </a:r>
            <a:r>
              <a:rPr lang="en-GB" sz="1800" dirty="0"/>
              <a:t>has formed the majority of the cavity parts, except the end cup: they still try to form it in one single part, despite several failures on tries made with copper. They plan one more try and then take the backup solution (2 parts, and 1 EB welding). </a:t>
            </a:r>
            <a:r>
              <a:rPr lang="en-GB" sz="1800" dirty="0" err="1"/>
              <a:t>Zanon</a:t>
            </a:r>
            <a:r>
              <a:rPr lang="en-GB" sz="1800" dirty="0"/>
              <a:t> is now announcing a delivery in July as well</a:t>
            </a:r>
            <a:r>
              <a:rPr lang="en-GB" sz="1800" dirty="0" smtClean="0"/>
              <a:t>.</a:t>
            </a:r>
            <a:endParaRPr lang="en-US" sz="1800" dirty="0"/>
          </a:p>
        </p:txBody>
      </p:sp>
    </p:spTree>
    <p:extLst>
      <p:ext uri="{BB962C8B-B14F-4D97-AF65-F5344CB8AC3E}">
        <p14:creationId xmlns:p14="http://schemas.microsoft.com/office/powerpoint/2010/main" val="105568581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11330" y="91183"/>
            <a:ext cx="4568869" cy="17235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a:solidFill>
                  <a:srgbClr val="FFFFFF"/>
                </a:solidFill>
              </a:rPr>
              <a:t>WP4: Spoke </a:t>
            </a:r>
            <a:r>
              <a:rPr lang="en-US" sz="3200" dirty="0" err="1">
                <a:solidFill>
                  <a:srgbClr val="FFFFFF"/>
                </a:solidFill>
              </a:rPr>
              <a:t>Cryomodules</a:t>
            </a:r>
            <a:endParaRPr lang="en-US" sz="3200" dirty="0">
              <a:solidFill>
                <a:srgbClr val="FFFFFF"/>
              </a:solidFill>
            </a:endParaRPr>
          </a:p>
          <a:p>
            <a:pPr eaLnBrk="1" hangingPunct="1"/>
            <a:r>
              <a:rPr lang="en-US" sz="3200" dirty="0" smtClean="0">
                <a:solidFill>
                  <a:srgbClr val="FFFFFF"/>
                </a:solidFill>
              </a:rPr>
              <a:t>Achievements</a:t>
            </a:r>
            <a:endParaRPr lang="en-US" sz="3200" dirty="0">
              <a:solidFill>
                <a:srgbClr val="FFFFFF"/>
              </a:solidFill>
            </a:endParaRPr>
          </a:p>
          <a:p>
            <a:pPr algn="ctr" eaLnBrk="1" hangingPunct="1"/>
            <a:endParaRPr lang="en-US" dirty="0" smtClean="0">
              <a:solidFill>
                <a:srgbClr val="008000"/>
              </a:solidFill>
              <a:latin typeface="TitilliumText22L 1 wt" charset="0"/>
            </a:endParaRPr>
          </a:p>
        </p:txBody>
      </p:sp>
      <p:sp>
        <p:nvSpPr>
          <p:cNvPr id="7" name="Content Placeholder 6"/>
          <p:cNvSpPr>
            <a:spLocks noGrp="1"/>
          </p:cNvSpPr>
          <p:nvPr>
            <p:ph idx="1"/>
          </p:nvPr>
        </p:nvSpPr>
        <p:spPr>
          <a:xfrm>
            <a:off x="237066" y="1541911"/>
            <a:ext cx="8229600" cy="4525963"/>
          </a:xfrm>
        </p:spPr>
        <p:txBody>
          <a:bodyPr/>
          <a:lstStyle/>
          <a:p>
            <a:r>
              <a:rPr lang="en-US" b="1" i="1" dirty="0" smtClean="0"/>
              <a:t>Power </a:t>
            </a:r>
            <a:r>
              <a:rPr lang="en-US" b="1" i="1" dirty="0"/>
              <a:t>couplers:</a:t>
            </a:r>
            <a:endParaRPr lang="en-US" b="1" dirty="0"/>
          </a:p>
          <a:p>
            <a:pPr lvl="0"/>
            <a:r>
              <a:rPr lang="en-GB" sz="1800" dirty="0"/>
              <a:t>Power coupler prototypes fabrication: The PMB company is progressing well with the fabrication of 2 units. The only problem so far is a copper layer RRR achieved on a sample a little bit below the specification. PMB is announcing a delivery in April. The SCT company which is producing 2 other units is late but the visit at their premises in January 14</a:t>
            </a:r>
            <a:r>
              <a:rPr lang="en-GB" sz="1800" baseline="30000" dirty="0"/>
              <a:t>th</a:t>
            </a:r>
            <a:r>
              <a:rPr lang="en-GB" sz="1800" dirty="0"/>
              <a:t> helped to solve some issues and to perform the validation of their fabrication drawings. Copper coating RRR measurements on sample exhibits values within the specifications. Delivery is expected in May.</a:t>
            </a:r>
            <a:endParaRPr lang="en-US" sz="1800" dirty="0"/>
          </a:p>
          <a:p>
            <a:pPr lvl="0"/>
            <a:r>
              <a:rPr lang="en-GB" sz="1800" dirty="0"/>
              <a:t>Design of the doorknob transition is completed. It has been adapted to the ½ height waveguide. Specifications are being written for a call for tender release for 4 prototypes in March.</a:t>
            </a:r>
            <a:endParaRPr lang="en-US" sz="1800" dirty="0"/>
          </a:p>
          <a:p>
            <a:pPr lvl="0"/>
            <a:r>
              <a:rPr lang="en-GB" sz="1800" dirty="0"/>
              <a:t>Fabrication of the 4 Power coupler outer conductors (including the cooling channel) has started at </a:t>
            </a:r>
            <a:r>
              <a:rPr lang="en-GB" sz="1800" dirty="0" err="1" smtClean="0"/>
              <a:t>Sominex</a:t>
            </a:r>
            <a:r>
              <a:rPr lang="en-GB" sz="1800" dirty="0" smtClean="0"/>
              <a:t>.</a:t>
            </a:r>
            <a:r>
              <a:rPr lang="en-US" sz="1800" dirty="0"/>
              <a:t> </a:t>
            </a:r>
            <a:r>
              <a:rPr lang="en-GB" sz="1800" dirty="0" smtClean="0"/>
              <a:t>The </a:t>
            </a:r>
            <a:r>
              <a:rPr lang="en-GB" sz="1800" dirty="0"/>
              <a:t>fabrication of the coupling cavity that will be used for the coupler conditioning has been awarded to the </a:t>
            </a:r>
            <a:r>
              <a:rPr lang="en-GB" sz="1800" dirty="0" err="1"/>
              <a:t>Sominex</a:t>
            </a:r>
            <a:r>
              <a:rPr lang="en-GB" sz="1800" dirty="0"/>
              <a:t> company (best offer over 4 proposals).</a:t>
            </a:r>
            <a:endParaRPr lang="en-US" sz="1800" dirty="0"/>
          </a:p>
        </p:txBody>
      </p:sp>
    </p:spTree>
    <p:extLst>
      <p:ext uri="{BB962C8B-B14F-4D97-AF65-F5344CB8AC3E}">
        <p14:creationId xmlns:p14="http://schemas.microsoft.com/office/powerpoint/2010/main" val="373629953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23944" y="0"/>
            <a:ext cx="4474693" cy="1077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WP4: Spoke </a:t>
            </a:r>
            <a:r>
              <a:rPr lang="en-US" sz="3200" dirty="0" err="1" smtClean="0">
                <a:solidFill>
                  <a:srgbClr val="FFFFFF"/>
                </a:solidFill>
                <a:latin typeface="+mj-lt"/>
              </a:rPr>
              <a:t>Cryomodules</a:t>
            </a:r>
            <a:endParaRPr lang="en-US" sz="3200" dirty="0" smtClean="0">
              <a:solidFill>
                <a:srgbClr val="FFFFFF"/>
              </a:solidFill>
              <a:latin typeface="+mj-lt"/>
            </a:endParaRPr>
          </a:p>
          <a:p>
            <a:pPr eaLnBrk="1" hangingPunct="1"/>
            <a:r>
              <a:rPr lang="en-US" sz="3200" dirty="0" smtClean="0">
                <a:solidFill>
                  <a:srgbClr val="FFFFFF"/>
                </a:solidFill>
                <a:latin typeface="+mj-lt"/>
              </a:rPr>
              <a:t>Achievements</a:t>
            </a:r>
            <a:endParaRPr lang="en-US" dirty="0" smtClean="0">
              <a:solidFill>
                <a:srgbClr val="008000"/>
              </a:solidFill>
              <a:latin typeface="TitilliumText22L 1 wt" charset="0"/>
            </a:endParaRPr>
          </a:p>
        </p:txBody>
      </p:sp>
      <p:sp>
        <p:nvSpPr>
          <p:cNvPr id="7" name="Content Placeholder 6"/>
          <p:cNvSpPr>
            <a:spLocks noGrp="1"/>
          </p:cNvSpPr>
          <p:nvPr>
            <p:ph idx="1"/>
          </p:nvPr>
        </p:nvSpPr>
        <p:spPr>
          <a:xfrm>
            <a:off x="127000" y="1533545"/>
            <a:ext cx="8229600" cy="4525963"/>
          </a:xfrm>
        </p:spPr>
        <p:txBody>
          <a:bodyPr/>
          <a:lstStyle/>
          <a:p>
            <a:r>
              <a:rPr lang="en-US" sz="2400" i="1" dirty="0" err="1" smtClean="0"/>
              <a:t>Cryomodule</a:t>
            </a:r>
            <a:r>
              <a:rPr lang="en-US" sz="2400" i="1" dirty="0" smtClean="0"/>
              <a:t>:</a:t>
            </a:r>
          </a:p>
          <a:p>
            <a:pPr lvl="0"/>
            <a:r>
              <a:rPr lang="en-GB" dirty="0"/>
              <a:t>An important effort for calculating as precisely as possible the </a:t>
            </a:r>
            <a:r>
              <a:rPr lang="en-GB" dirty="0" err="1"/>
              <a:t>cryomodule</a:t>
            </a:r>
            <a:r>
              <a:rPr lang="en-GB" dirty="0"/>
              <a:t> heat load was conducted and a tech note was released at the end of January. </a:t>
            </a:r>
            <a:endParaRPr lang="en-US" dirty="0"/>
          </a:p>
          <a:p>
            <a:pPr lvl="0"/>
            <a:r>
              <a:rPr lang="en-GB" dirty="0"/>
              <a:t>Study of the ‘pros’ and ‘cons’ of moving some valves and sub-cooled exchanger in the valve box. Feasibility studies of such a valve box. A technical note is under preparation for sending to </a:t>
            </a:r>
            <a:r>
              <a:rPr lang="en-GB" dirty="0" err="1"/>
              <a:t>cryo</a:t>
            </a:r>
            <a:r>
              <a:rPr lang="en-GB" dirty="0"/>
              <a:t> group in Lund for discussion and for a final decision.</a:t>
            </a:r>
            <a:endParaRPr lang="en-US" dirty="0"/>
          </a:p>
          <a:p>
            <a:pPr lvl="0"/>
            <a:r>
              <a:rPr lang="en-GB" dirty="0"/>
              <a:t>Conceptual study of the </a:t>
            </a:r>
            <a:r>
              <a:rPr lang="en-GB" dirty="0" err="1"/>
              <a:t>cryomodule</a:t>
            </a:r>
            <a:r>
              <a:rPr lang="en-GB" dirty="0"/>
              <a:t> supporting frame</a:t>
            </a:r>
            <a:endParaRPr lang="en-US" dirty="0"/>
          </a:p>
          <a:p>
            <a:pPr lvl="0"/>
            <a:r>
              <a:rPr lang="en-GB" dirty="0"/>
              <a:t>Assembly tooling design is progressing</a:t>
            </a:r>
            <a:endParaRPr lang="en-US" dirty="0"/>
          </a:p>
          <a:p>
            <a:pPr lvl="0"/>
            <a:r>
              <a:rPr lang="en-GB" dirty="0"/>
              <a:t>We aim at a full completion of the </a:t>
            </a:r>
            <a:r>
              <a:rPr lang="en-GB" dirty="0" err="1"/>
              <a:t>cryomodule</a:t>
            </a:r>
            <a:r>
              <a:rPr lang="en-GB" dirty="0"/>
              <a:t> design in April.</a:t>
            </a:r>
            <a:endParaRPr lang="en-US" dirty="0"/>
          </a:p>
          <a:p>
            <a:pPr lvl="0"/>
            <a:r>
              <a:rPr lang="en-GB" dirty="0"/>
              <a:t>On-going standardization of the Process and instrumentation for the Spokes and Elliptical </a:t>
            </a:r>
            <a:r>
              <a:rPr lang="en-GB" dirty="0" err="1"/>
              <a:t>cryomodules</a:t>
            </a:r>
            <a:r>
              <a:rPr lang="en-GB" dirty="0"/>
              <a:t>.</a:t>
            </a:r>
            <a:endParaRPr lang="en-US" dirty="0"/>
          </a:p>
          <a:p>
            <a:pPr lvl="1"/>
            <a:endParaRPr lang="en-US" dirty="0"/>
          </a:p>
        </p:txBody>
      </p:sp>
    </p:spTree>
    <p:extLst>
      <p:ext uri="{BB962C8B-B14F-4D97-AF65-F5344CB8AC3E}">
        <p14:creationId xmlns:p14="http://schemas.microsoft.com/office/powerpoint/2010/main" val="421010331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23944" y="0"/>
            <a:ext cx="4474693" cy="107721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WP4: Spoke </a:t>
            </a:r>
            <a:r>
              <a:rPr lang="en-US" sz="3200" dirty="0" err="1" smtClean="0">
                <a:solidFill>
                  <a:srgbClr val="FFFFFF"/>
                </a:solidFill>
                <a:latin typeface="+mj-lt"/>
              </a:rPr>
              <a:t>Cryomodules</a:t>
            </a:r>
            <a:endParaRPr lang="en-US" sz="3200" dirty="0" smtClean="0">
              <a:solidFill>
                <a:srgbClr val="FFFFFF"/>
              </a:solidFill>
              <a:latin typeface="+mj-lt"/>
            </a:endParaRPr>
          </a:p>
          <a:p>
            <a:pPr eaLnBrk="1" hangingPunct="1"/>
            <a:r>
              <a:rPr lang="en-US" sz="3200" dirty="0" smtClean="0">
                <a:solidFill>
                  <a:srgbClr val="FFFFFF"/>
                </a:solidFill>
                <a:latin typeface="+mj-lt"/>
              </a:rPr>
              <a:t>Achievements</a:t>
            </a:r>
            <a:endParaRPr lang="en-US" dirty="0" smtClean="0">
              <a:solidFill>
                <a:srgbClr val="008000"/>
              </a:solidFill>
              <a:latin typeface="TitilliumText22L 1 wt" charset="0"/>
            </a:endParaRPr>
          </a:p>
        </p:txBody>
      </p:sp>
      <p:sp>
        <p:nvSpPr>
          <p:cNvPr id="7" name="Content Placeholder 6"/>
          <p:cNvSpPr>
            <a:spLocks noGrp="1"/>
          </p:cNvSpPr>
          <p:nvPr>
            <p:ph idx="1"/>
          </p:nvPr>
        </p:nvSpPr>
        <p:spPr>
          <a:xfrm>
            <a:off x="127000" y="1533545"/>
            <a:ext cx="8229600" cy="4525963"/>
          </a:xfrm>
        </p:spPr>
        <p:txBody>
          <a:bodyPr/>
          <a:lstStyle/>
          <a:p>
            <a:r>
              <a:rPr lang="en-US" sz="2400" i="1" dirty="0" smtClean="0"/>
              <a:t>Preparation for Series Production</a:t>
            </a:r>
            <a:endParaRPr lang="en-US" sz="2400" dirty="0"/>
          </a:p>
          <a:p>
            <a:pPr lvl="0"/>
            <a:r>
              <a:rPr lang="en-GB" dirty="0" smtClean="0"/>
              <a:t>Important work </a:t>
            </a:r>
            <a:r>
              <a:rPr lang="en-GB" dirty="0"/>
              <a:t>has started to produce a detailed PBS (7 levels) of the spoke </a:t>
            </a:r>
            <a:r>
              <a:rPr lang="en-GB" dirty="0" err="1"/>
              <a:t>cryomodule</a:t>
            </a:r>
            <a:r>
              <a:rPr lang="en-GB" dirty="0"/>
              <a:t>, its associated WBS, and the </a:t>
            </a:r>
            <a:r>
              <a:rPr lang="en-GB" dirty="0" err="1"/>
              <a:t>cryomodule</a:t>
            </a:r>
            <a:r>
              <a:rPr lang="en-GB" dirty="0"/>
              <a:t> fabrication lifecycle. One of the first outcome expected from this analysis is to list all procedures, control and test reports that will be required for the series production, and anticipate their achievement in the actual prototyping phase.</a:t>
            </a:r>
            <a:endParaRPr lang="en-US" dirty="0"/>
          </a:p>
          <a:p>
            <a:pPr marL="342900" indent="-342900">
              <a:buFont typeface="Arial"/>
              <a:buChar char="•"/>
            </a:pPr>
            <a:endParaRPr lang="en-US" dirty="0"/>
          </a:p>
        </p:txBody>
      </p:sp>
    </p:spTree>
    <p:extLst>
      <p:ext uri="{BB962C8B-B14F-4D97-AF65-F5344CB8AC3E}">
        <p14:creationId xmlns:p14="http://schemas.microsoft.com/office/powerpoint/2010/main" val="2718455183"/>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99650"/>
            <a:ext cx="4628127" cy="17235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WP4: Spoke </a:t>
            </a:r>
            <a:r>
              <a:rPr lang="en-US" sz="3200" dirty="0" err="1" smtClean="0">
                <a:solidFill>
                  <a:srgbClr val="FFFFFF"/>
                </a:solidFill>
                <a:latin typeface="+mj-lt"/>
              </a:rPr>
              <a:t>Cryomodules</a:t>
            </a:r>
            <a:endParaRPr lang="en-US" sz="3200" dirty="0" smtClean="0">
              <a:solidFill>
                <a:srgbClr val="FFFFFF"/>
              </a:solidFill>
              <a:latin typeface="+mj-lt"/>
            </a:endParaRPr>
          </a:p>
          <a:p>
            <a:pPr eaLnBrk="1" hangingPunct="1"/>
            <a:r>
              <a:rPr lang="en-US" sz="3200" dirty="0" smtClean="0">
                <a:solidFill>
                  <a:srgbClr val="FFFFFF"/>
                </a:solidFill>
                <a:latin typeface="+mj-lt"/>
              </a:rPr>
              <a:t>Issues</a:t>
            </a:r>
            <a:endParaRPr lang="en-US" sz="3200" dirty="0">
              <a:solidFill>
                <a:srgbClr val="FFFFFF"/>
              </a:solidFill>
              <a:latin typeface="+mj-lt"/>
            </a:endParaRPr>
          </a:p>
          <a:p>
            <a:pPr algn="ctr" eaLnBrk="1" hangingPunct="1"/>
            <a:endParaRPr lang="en-US" dirty="0" smtClean="0">
              <a:solidFill>
                <a:srgbClr val="008000"/>
              </a:solidFill>
              <a:latin typeface="TitilliumText22L 1 wt" charset="0"/>
            </a:endParaRPr>
          </a:p>
        </p:txBody>
      </p:sp>
      <p:sp>
        <p:nvSpPr>
          <p:cNvPr id="7" name="Content Placeholder 6"/>
          <p:cNvSpPr>
            <a:spLocks noGrp="1"/>
          </p:cNvSpPr>
          <p:nvPr>
            <p:ph idx="1"/>
          </p:nvPr>
        </p:nvSpPr>
        <p:spPr>
          <a:xfrm>
            <a:off x="457200" y="1577662"/>
            <a:ext cx="8229600" cy="4525963"/>
          </a:xfrm>
        </p:spPr>
        <p:txBody>
          <a:bodyPr/>
          <a:lstStyle/>
          <a:p>
            <a:pPr lvl="0"/>
            <a:r>
              <a:rPr lang="en-GB" dirty="0"/>
              <a:t>We know now the estimated fabrication delay of the 3 spoke prototypes: delivery expected in July </a:t>
            </a:r>
            <a:r>
              <a:rPr lang="en-GB" dirty="0" smtClean="0"/>
              <a:t>2014. </a:t>
            </a:r>
            <a:r>
              <a:rPr lang="en-GB" dirty="0"/>
              <a:t>Taking into account the time required for preparation and test in vertical cryostat, the availability of the first spoke cavity for delivery to Uppsala could not be before end October 2014. Roger </a:t>
            </a:r>
            <a:r>
              <a:rPr lang="en-GB" dirty="0" err="1"/>
              <a:t>Ruber</a:t>
            </a:r>
            <a:r>
              <a:rPr lang="en-GB" dirty="0"/>
              <a:t> has been informed. No important consequence on the overall spoke development plan is expected from this delay, but consequences for the Uppsala test plan has to be </a:t>
            </a:r>
            <a:r>
              <a:rPr lang="en-GB" dirty="0" err="1"/>
              <a:t>analyzed</a:t>
            </a:r>
            <a:r>
              <a:rPr lang="en-GB" dirty="0"/>
              <a:t>.</a:t>
            </a:r>
            <a:endParaRPr lang="en-US" dirty="0"/>
          </a:p>
          <a:p>
            <a:pPr lvl="0"/>
            <a:r>
              <a:rPr lang="en-GB" dirty="0"/>
              <a:t>The back and forth between coaxial and waveguide RF distribution for the spoke RF lines, together with the delays on the spoke power coupler fabrication is putting the power couplers on the critical path of WP4. At the present stage, no </a:t>
            </a:r>
            <a:r>
              <a:rPr lang="en-GB" dirty="0" smtClean="0"/>
              <a:t>impact </a:t>
            </a:r>
            <a:r>
              <a:rPr lang="en-GB" dirty="0"/>
              <a:t>on the completion time of the spoke </a:t>
            </a:r>
            <a:r>
              <a:rPr lang="en-GB" dirty="0" err="1"/>
              <a:t>cryomodule</a:t>
            </a:r>
            <a:r>
              <a:rPr lang="en-GB" dirty="0"/>
              <a:t> test at low power at IPNO is expected (still planned for July 2015) but there is no margin on the planning anymore. This task is now tracked very closely. </a:t>
            </a:r>
            <a:endParaRPr lang="en-US" dirty="0"/>
          </a:p>
        </p:txBody>
      </p:sp>
    </p:spTree>
    <p:extLst>
      <p:ext uri="{BB962C8B-B14F-4D97-AF65-F5344CB8AC3E}">
        <p14:creationId xmlns:p14="http://schemas.microsoft.com/office/powerpoint/2010/main" val="351135388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42902" y="87925"/>
            <a:ext cx="4854805" cy="20620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WP5: Elliptical </a:t>
            </a:r>
            <a:r>
              <a:rPr lang="en-US" sz="3200" dirty="0" err="1" smtClean="0">
                <a:solidFill>
                  <a:srgbClr val="FFFFFF"/>
                </a:solidFill>
                <a:latin typeface="+mj-lt"/>
              </a:rPr>
              <a:t>Cryomodules</a:t>
            </a:r>
            <a:endParaRPr lang="en-US" sz="3200" dirty="0" smtClean="0">
              <a:solidFill>
                <a:srgbClr val="FFFFFF"/>
              </a:solidFill>
              <a:latin typeface="+mj-lt"/>
            </a:endParaRPr>
          </a:p>
          <a:p>
            <a:pPr eaLnBrk="1" hangingPunct="1"/>
            <a:r>
              <a:rPr lang="en-US" sz="3200" dirty="0" smtClean="0">
                <a:solidFill>
                  <a:srgbClr val="FFFFFF"/>
                </a:solidFill>
                <a:latin typeface="+mj-lt"/>
              </a:rPr>
              <a:t>Achievements</a:t>
            </a:r>
          </a:p>
          <a:p>
            <a:pPr eaLnBrk="1" hangingPunct="1"/>
            <a:endParaRPr lang="en-US" sz="3200" dirty="0" smtClean="0">
              <a:solidFill>
                <a:srgbClr val="FFFFFF"/>
              </a:solidFill>
              <a:latin typeface="+mj-lt"/>
            </a:endParaRPr>
          </a:p>
          <a:p>
            <a:pPr algn="ctr" eaLnBrk="1" hangingPunct="1"/>
            <a:endParaRPr lang="en-US" sz="3200" dirty="0" smtClean="0">
              <a:solidFill>
                <a:srgbClr val="FFFFFF"/>
              </a:solidFill>
              <a:latin typeface="+mj-lt"/>
            </a:endParaRPr>
          </a:p>
        </p:txBody>
      </p:sp>
      <p:sp>
        <p:nvSpPr>
          <p:cNvPr id="2" name="Content Placeholder 1"/>
          <p:cNvSpPr>
            <a:spLocks noGrp="1"/>
          </p:cNvSpPr>
          <p:nvPr>
            <p:ph idx="1"/>
          </p:nvPr>
        </p:nvSpPr>
        <p:spPr>
          <a:xfrm>
            <a:off x="142902" y="1541538"/>
            <a:ext cx="8229600" cy="4525963"/>
          </a:xfrm>
        </p:spPr>
        <p:txBody>
          <a:bodyPr/>
          <a:lstStyle/>
          <a:p>
            <a:pPr marL="342900" lvl="0" indent="-342900">
              <a:buFont typeface="Arial"/>
              <a:buChar char="•"/>
            </a:pPr>
            <a:r>
              <a:rPr lang="en-US" dirty="0"/>
              <a:t>Completed the detailed report of elliptical </a:t>
            </a:r>
            <a:r>
              <a:rPr lang="en-US" dirty="0" err="1"/>
              <a:t>cryomodule</a:t>
            </a:r>
            <a:r>
              <a:rPr lang="en-US" dirty="0"/>
              <a:t> heat load calculations.</a:t>
            </a:r>
          </a:p>
          <a:p>
            <a:pPr marL="342900" lvl="0" indent="-342900">
              <a:buFont typeface="Arial"/>
              <a:buChar char="•"/>
            </a:pPr>
            <a:r>
              <a:rPr lang="en-US" dirty="0"/>
              <a:t>M-ECCTD design: completion of the redesign of the internal cryogenic pipes in order to decrease the maximum pressure in case of accident: the calculated maximum pressure can be maintained at a pressure lower than 1.2 bars. Meeting with authorized body the 18</a:t>
            </a:r>
            <a:r>
              <a:rPr lang="en-US" baseline="30000" dirty="0"/>
              <a:t>th</a:t>
            </a:r>
            <a:r>
              <a:rPr lang="en-US" dirty="0"/>
              <a:t> of February (APAVE).</a:t>
            </a:r>
          </a:p>
          <a:p>
            <a:pPr marL="342900" lvl="0" indent="-342900">
              <a:buFont typeface="Arial"/>
              <a:buChar char="•"/>
            </a:pPr>
            <a:r>
              <a:rPr lang="en-US" dirty="0"/>
              <a:t>High-beta prototype cavity manufactured by ZANON:</a:t>
            </a:r>
          </a:p>
          <a:p>
            <a:pPr marL="800100" lvl="1" indent="-342900">
              <a:buFont typeface="Arial"/>
              <a:buChar char="•"/>
            </a:pPr>
            <a:r>
              <a:rPr lang="en-US" dirty="0"/>
              <a:t>Field flatness tuning and measurements done (95%)</a:t>
            </a:r>
          </a:p>
          <a:p>
            <a:pPr marL="800100" lvl="1" indent="-342900">
              <a:buFont typeface="Arial"/>
              <a:buChar char="•"/>
            </a:pPr>
            <a:r>
              <a:rPr lang="en-US" dirty="0"/>
              <a:t>Last components ordered to be soon delivered for the modification of the </a:t>
            </a:r>
            <a:r>
              <a:rPr lang="en-US" dirty="0" err="1"/>
              <a:t>electropolishing</a:t>
            </a:r>
            <a:r>
              <a:rPr lang="en-US" dirty="0"/>
              <a:t> into a chemical BCP treatment.</a:t>
            </a:r>
          </a:p>
          <a:p>
            <a:pPr marL="800100" lvl="1" indent="-342900">
              <a:buFont typeface="Arial"/>
              <a:buChar char="•"/>
            </a:pPr>
            <a:r>
              <a:rPr lang="en-US" dirty="0"/>
              <a:t>Acid mixture for BCP treatment delivered.</a:t>
            </a:r>
          </a:p>
          <a:p>
            <a:pPr marL="342900" lvl="0" indent="-342900">
              <a:buFont typeface="Arial"/>
              <a:buChar char="•"/>
            </a:pPr>
            <a:r>
              <a:rPr lang="en-US" dirty="0"/>
              <a:t>High-beta prototype cavity manufactured by RI:</a:t>
            </a:r>
          </a:p>
          <a:p>
            <a:pPr marL="342900" indent="-342900">
              <a:buFont typeface="Arial"/>
              <a:buChar char="•"/>
            </a:pPr>
            <a:r>
              <a:rPr lang="en-GB" dirty="0"/>
              <a:t>Final welds of the </a:t>
            </a:r>
            <a:r>
              <a:rPr lang="en-GB" dirty="0" err="1"/>
              <a:t>Nb</a:t>
            </a:r>
            <a:r>
              <a:rPr lang="en-GB" dirty="0"/>
              <a:t> cavity foreseen in the next weeks</a:t>
            </a:r>
            <a:r>
              <a:rPr lang="en-US" dirty="0"/>
              <a:t> </a:t>
            </a:r>
            <a:endParaRPr lang="en-US" sz="3600" dirty="0"/>
          </a:p>
        </p:txBody>
      </p:sp>
    </p:spTree>
    <p:extLst>
      <p:ext uri="{BB962C8B-B14F-4D97-AF65-F5344CB8AC3E}">
        <p14:creationId xmlns:p14="http://schemas.microsoft.com/office/powerpoint/2010/main" val="313461509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42902" y="87925"/>
            <a:ext cx="4854805" cy="20620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WP5: Elliptical </a:t>
            </a:r>
            <a:r>
              <a:rPr lang="en-US" sz="3200" dirty="0" err="1" smtClean="0">
                <a:solidFill>
                  <a:srgbClr val="FFFFFF"/>
                </a:solidFill>
                <a:latin typeface="+mj-lt"/>
              </a:rPr>
              <a:t>Cryomodules</a:t>
            </a:r>
            <a:endParaRPr lang="en-US" sz="3200" dirty="0" smtClean="0">
              <a:solidFill>
                <a:srgbClr val="FFFFFF"/>
              </a:solidFill>
              <a:latin typeface="+mj-lt"/>
            </a:endParaRPr>
          </a:p>
          <a:p>
            <a:pPr eaLnBrk="1" hangingPunct="1"/>
            <a:r>
              <a:rPr lang="en-US" sz="3200" dirty="0" smtClean="0">
                <a:solidFill>
                  <a:srgbClr val="FFFFFF"/>
                </a:solidFill>
                <a:latin typeface="+mj-lt"/>
              </a:rPr>
              <a:t>Achievements</a:t>
            </a:r>
          </a:p>
          <a:p>
            <a:pPr eaLnBrk="1" hangingPunct="1"/>
            <a:endParaRPr lang="en-US" sz="3200" dirty="0" smtClean="0">
              <a:solidFill>
                <a:srgbClr val="FFFFFF"/>
              </a:solidFill>
              <a:latin typeface="+mj-lt"/>
            </a:endParaRPr>
          </a:p>
          <a:p>
            <a:pPr algn="ctr" eaLnBrk="1" hangingPunct="1"/>
            <a:endParaRPr lang="en-US" sz="3200" dirty="0" smtClean="0">
              <a:solidFill>
                <a:srgbClr val="FFFFFF"/>
              </a:solidFill>
              <a:latin typeface="+mj-lt"/>
            </a:endParaRPr>
          </a:p>
        </p:txBody>
      </p:sp>
      <p:sp>
        <p:nvSpPr>
          <p:cNvPr id="2" name="Content Placeholder 1"/>
          <p:cNvSpPr>
            <a:spLocks noGrp="1"/>
          </p:cNvSpPr>
          <p:nvPr>
            <p:ph idx="1"/>
          </p:nvPr>
        </p:nvSpPr>
        <p:spPr>
          <a:xfrm>
            <a:off x="142902" y="1473805"/>
            <a:ext cx="8229600" cy="5384195"/>
          </a:xfrm>
        </p:spPr>
        <p:txBody>
          <a:bodyPr/>
          <a:lstStyle/>
          <a:p>
            <a:pPr marL="342900" lvl="0" indent="-342900">
              <a:buFont typeface="Arial"/>
              <a:buChar char="•"/>
            </a:pPr>
            <a:r>
              <a:rPr lang="en-US" dirty="0"/>
              <a:t>M-ECCTD cavities:</a:t>
            </a:r>
          </a:p>
          <a:p>
            <a:pPr marL="800100" lvl="1" indent="-342900">
              <a:buFont typeface="Arial"/>
              <a:buChar char="•"/>
            </a:pPr>
            <a:r>
              <a:rPr lang="en-US" dirty="0"/>
              <a:t>Fabrication of the niobium started at Tokyo </a:t>
            </a:r>
            <a:r>
              <a:rPr lang="en-US" dirty="0" err="1"/>
              <a:t>Denkai</a:t>
            </a:r>
            <a:endParaRPr lang="en-US" dirty="0"/>
          </a:p>
          <a:p>
            <a:pPr marL="800100" lvl="1" indent="-342900">
              <a:buFont typeface="Arial"/>
              <a:buChar char="•"/>
            </a:pPr>
            <a:r>
              <a:rPr lang="en-US" dirty="0"/>
              <a:t>Opening of the offer received scheduled the 11</a:t>
            </a:r>
            <a:r>
              <a:rPr lang="en-US" baseline="30000" dirty="0"/>
              <a:t>th</a:t>
            </a:r>
            <a:r>
              <a:rPr lang="en-US" dirty="0"/>
              <a:t> of February.</a:t>
            </a:r>
          </a:p>
          <a:p>
            <a:pPr marL="800100" lvl="1" indent="-342900">
              <a:buFont typeface="Arial"/>
              <a:buChar char="•"/>
            </a:pPr>
            <a:r>
              <a:rPr lang="en-US" dirty="0"/>
              <a:t>New RF design for HOM rejection completed, mechanical calculation finalized, final engineering study and drawings still to be done before the kick-off meeting foreseen by end of February.</a:t>
            </a:r>
          </a:p>
          <a:p>
            <a:pPr marL="342900" lvl="0" indent="-342900">
              <a:buFont typeface="Arial"/>
              <a:buChar char="•"/>
            </a:pPr>
            <a:r>
              <a:rPr lang="en-US" dirty="0"/>
              <a:t>M-ECCTD Ceramic windows of the 6 power couplers: </a:t>
            </a:r>
          </a:p>
          <a:p>
            <a:pPr marL="800100" lvl="1" indent="-342900">
              <a:buFont typeface="Arial"/>
              <a:buChar char="•"/>
            </a:pPr>
            <a:r>
              <a:rPr lang="en-US" dirty="0"/>
              <a:t>The 2 candidates sent uncompleted files. Questions for complement information are being prepared and have been sent. Answers scheduled for the 14</a:t>
            </a:r>
            <a:r>
              <a:rPr lang="en-US" baseline="30000" dirty="0"/>
              <a:t>th</a:t>
            </a:r>
            <a:r>
              <a:rPr lang="en-US" dirty="0"/>
              <a:t> of February.</a:t>
            </a:r>
          </a:p>
          <a:p>
            <a:pPr marL="342900" lvl="0" indent="-342900">
              <a:buFont typeface="Arial"/>
              <a:buChar char="•"/>
            </a:pPr>
            <a:r>
              <a:rPr lang="en-US" dirty="0"/>
              <a:t>Finalized design of the outer conductor, of the door-knob and of the coupling box of the power couplers.</a:t>
            </a:r>
          </a:p>
          <a:p>
            <a:pPr lvl="2"/>
            <a:endParaRPr lang="en-US" sz="1800" dirty="0"/>
          </a:p>
        </p:txBody>
      </p:sp>
    </p:spTree>
    <p:extLst>
      <p:ext uri="{BB962C8B-B14F-4D97-AF65-F5344CB8AC3E}">
        <p14:creationId xmlns:p14="http://schemas.microsoft.com/office/powerpoint/2010/main" val="28702906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42902" y="87925"/>
            <a:ext cx="4854805" cy="20620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WP5: Elliptical </a:t>
            </a:r>
            <a:r>
              <a:rPr lang="en-US" sz="3200" dirty="0" err="1" smtClean="0">
                <a:solidFill>
                  <a:srgbClr val="FFFFFF"/>
                </a:solidFill>
                <a:latin typeface="+mj-lt"/>
              </a:rPr>
              <a:t>Cryomodules</a:t>
            </a:r>
            <a:endParaRPr lang="en-US" sz="3200" dirty="0" smtClean="0">
              <a:solidFill>
                <a:srgbClr val="FFFFFF"/>
              </a:solidFill>
              <a:latin typeface="+mj-lt"/>
            </a:endParaRPr>
          </a:p>
          <a:p>
            <a:pPr eaLnBrk="1" hangingPunct="1"/>
            <a:r>
              <a:rPr lang="en-US" sz="3200" dirty="0" smtClean="0">
                <a:solidFill>
                  <a:srgbClr val="FFFFFF"/>
                </a:solidFill>
                <a:latin typeface="+mj-lt"/>
              </a:rPr>
              <a:t>Achievements</a:t>
            </a:r>
          </a:p>
          <a:p>
            <a:pPr eaLnBrk="1" hangingPunct="1"/>
            <a:endParaRPr lang="en-US" sz="3200" dirty="0" smtClean="0">
              <a:solidFill>
                <a:srgbClr val="FFFFFF"/>
              </a:solidFill>
              <a:latin typeface="+mj-lt"/>
            </a:endParaRPr>
          </a:p>
          <a:p>
            <a:pPr algn="ctr" eaLnBrk="1" hangingPunct="1"/>
            <a:endParaRPr lang="en-US" sz="3200" dirty="0" smtClean="0">
              <a:solidFill>
                <a:srgbClr val="FFFFFF"/>
              </a:solidFill>
              <a:latin typeface="+mj-lt"/>
            </a:endParaRPr>
          </a:p>
        </p:txBody>
      </p:sp>
      <p:sp>
        <p:nvSpPr>
          <p:cNvPr id="2" name="Content Placeholder 1"/>
          <p:cNvSpPr>
            <a:spLocks noGrp="1"/>
          </p:cNvSpPr>
          <p:nvPr>
            <p:ph idx="1"/>
          </p:nvPr>
        </p:nvSpPr>
        <p:spPr>
          <a:xfrm>
            <a:off x="142902" y="1473805"/>
            <a:ext cx="8229600" cy="5384195"/>
          </a:xfrm>
        </p:spPr>
        <p:txBody>
          <a:bodyPr/>
          <a:lstStyle/>
          <a:p>
            <a:pPr marL="342900" lvl="0" indent="-342900">
              <a:buFont typeface="Arial"/>
              <a:buChar char="•"/>
            </a:pPr>
            <a:r>
              <a:rPr lang="en-US" dirty="0"/>
              <a:t>Preparation of the shipment to </a:t>
            </a:r>
            <a:r>
              <a:rPr lang="en-US" dirty="0" err="1"/>
              <a:t>Saclay</a:t>
            </a:r>
            <a:r>
              <a:rPr lang="en-US" dirty="0"/>
              <a:t> of the cryogenic line for the ECCTD test stand.</a:t>
            </a:r>
          </a:p>
          <a:p>
            <a:pPr marL="342900" lvl="0" indent="-342900">
              <a:buFont typeface="Arial"/>
              <a:buChar char="•"/>
            </a:pPr>
            <a:r>
              <a:rPr lang="en-US" dirty="0"/>
              <a:t>Initiated the sequences of modes for the </a:t>
            </a:r>
            <a:r>
              <a:rPr lang="en-US" dirty="0" err="1"/>
              <a:t>cryomodule</a:t>
            </a:r>
            <a:r>
              <a:rPr lang="en-US" dirty="0"/>
              <a:t> operation. Identified interlock and process variables</a:t>
            </a:r>
            <a:r>
              <a:rPr lang="en-US" dirty="0" smtClean="0"/>
              <a:t>.</a:t>
            </a:r>
          </a:p>
          <a:p>
            <a:pPr lvl="0"/>
            <a:endParaRPr lang="en-US" dirty="0"/>
          </a:p>
          <a:p>
            <a:pPr marL="800100" lvl="1" indent="-342900">
              <a:buFont typeface="Arial"/>
              <a:buChar char="•"/>
            </a:pPr>
            <a:endParaRPr lang="en-US" sz="1800" dirty="0"/>
          </a:p>
          <a:p>
            <a:pPr marL="800100" lvl="1" indent="-342900">
              <a:buFont typeface="Arial"/>
              <a:buChar char="•"/>
            </a:pPr>
            <a:endParaRPr lang="en-US" dirty="0"/>
          </a:p>
        </p:txBody>
      </p:sp>
    </p:spTree>
    <p:extLst>
      <p:ext uri="{BB962C8B-B14F-4D97-AF65-F5344CB8AC3E}">
        <p14:creationId xmlns:p14="http://schemas.microsoft.com/office/powerpoint/2010/main" val="331457739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42902" y="87925"/>
            <a:ext cx="4854805" cy="20620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WP5: Elliptical </a:t>
            </a:r>
            <a:r>
              <a:rPr lang="en-US" sz="3200" dirty="0" err="1" smtClean="0">
                <a:solidFill>
                  <a:srgbClr val="FFFFFF"/>
                </a:solidFill>
                <a:latin typeface="+mj-lt"/>
              </a:rPr>
              <a:t>Cryomodules</a:t>
            </a:r>
            <a:endParaRPr lang="en-US" sz="3200" dirty="0" smtClean="0">
              <a:solidFill>
                <a:srgbClr val="FFFFFF"/>
              </a:solidFill>
              <a:latin typeface="+mj-lt"/>
            </a:endParaRPr>
          </a:p>
          <a:p>
            <a:pPr eaLnBrk="1" hangingPunct="1"/>
            <a:r>
              <a:rPr lang="en-US" sz="3200" dirty="0" smtClean="0">
                <a:solidFill>
                  <a:srgbClr val="FFFFFF"/>
                </a:solidFill>
                <a:latin typeface="+mj-lt"/>
              </a:rPr>
              <a:t>Issues</a:t>
            </a:r>
          </a:p>
          <a:p>
            <a:pPr eaLnBrk="1" hangingPunct="1"/>
            <a:endParaRPr lang="en-US" sz="3200" dirty="0" smtClean="0">
              <a:solidFill>
                <a:srgbClr val="FFFFFF"/>
              </a:solidFill>
              <a:latin typeface="+mj-lt"/>
            </a:endParaRPr>
          </a:p>
          <a:p>
            <a:pPr algn="ctr" eaLnBrk="1" hangingPunct="1"/>
            <a:endParaRPr lang="en-US" sz="3200" dirty="0" smtClean="0">
              <a:solidFill>
                <a:srgbClr val="FFFFFF"/>
              </a:solidFill>
              <a:latin typeface="+mj-lt"/>
            </a:endParaRPr>
          </a:p>
        </p:txBody>
      </p:sp>
      <p:sp>
        <p:nvSpPr>
          <p:cNvPr id="2" name="Content Placeholder 1"/>
          <p:cNvSpPr>
            <a:spLocks noGrp="1"/>
          </p:cNvSpPr>
          <p:nvPr>
            <p:ph idx="1"/>
          </p:nvPr>
        </p:nvSpPr>
        <p:spPr>
          <a:xfrm>
            <a:off x="355600" y="1830009"/>
            <a:ext cx="8229600" cy="4525963"/>
          </a:xfrm>
        </p:spPr>
        <p:txBody>
          <a:bodyPr/>
          <a:lstStyle/>
          <a:p>
            <a:pPr marL="342900" lvl="0" indent="-342900">
              <a:buFont typeface="Arial"/>
              <a:buChar char="•"/>
            </a:pPr>
            <a:r>
              <a:rPr lang="en-US" sz="2400" dirty="0"/>
              <a:t>Completion of the medium beta cavity drawings before kick-off meeting.</a:t>
            </a:r>
          </a:p>
          <a:p>
            <a:pPr marL="342900" lvl="0" indent="-342900">
              <a:buFont typeface="Arial"/>
              <a:buChar char="•"/>
            </a:pPr>
            <a:r>
              <a:rPr lang="en-US" sz="2400" dirty="0"/>
              <a:t>Delay on the production of the RI prototype high beta cavity cavity</a:t>
            </a:r>
          </a:p>
          <a:p>
            <a:pPr marL="800100" lvl="1" indent="-342900">
              <a:buFont typeface="Arial"/>
              <a:buChar char="•"/>
            </a:pPr>
            <a:endParaRPr lang="en-US" sz="2400" dirty="0"/>
          </a:p>
        </p:txBody>
      </p:sp>
    </p:spTree>
    <p:extLst>
      <p:ext uri="{BB962C8B-B14F-4D97-AF65-F5344CB8AC3E}">
        <p14:creationId xmlns:p14="http://schemas.microsoft.com/office/powerpoint/2010/main" val="118574281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26580"/>
            <a:ext cx="397535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WP6: HEBT &amp; Magnets</a:t>
            </a:r>
          </a:p>
        </p:txBody>
      </p:sp>
      <p:sp>
        <p:nvSpPr>
          <p:cNvPr id="2" name="Content Placeholder 1"/>
          <p:cNvSpPr>
            <a:spLocks noGrp="1"/>
          </p:cNvSpPr>
          <p:nvPr>
            <p:ph idx="1"/>
          </p:nvPr>
        </p:nvSpPr>
        <p:spPr>
          <a:xfrm>
            <a:off x="176363" y="1554818"/>
            <a:ext cx="8229600" cy="3795789"/>
          </a:xfrm>
        </p:spPr>
        <p:txBody>
          <a:bodyPr/>
          <a:lstStyle/>
          <a:p>
            <a:r>
              <a:rPr lang="en-US" sz="2400" dirty="0" smtClean="0"/>
              <a:t>Achievements </a:t>
            </a:r>
          </a:p>
          <a:p>
            <a:pPr marL="342900" lvl="0" indent="-342900">
              <a:buFont typeface="Arial"/>
              <a:buChar char="•"/>
            </a:pPr>
            <a:r>
              <a:rPr lang="en-GB" dirty="0"/>
              <a:t>A report on the 2013 HEBT beam optics has been prepared and submitted as an ESS Technical Note (ESS/AD/0053).</a:t>
            </a:r>
            <a:endParaRPr lang="en-US" dirty="0"/>
          </a:p>
          <a:p>
            <a:pPr marL="342900" lvl="0" indent="-342900">
              <a:buFont typeface="Arial"/>
              <a:buChar char="•"/>
            </a:pPr>
            <a:r>
              <a:rPr lang="en-GB" dirty="0"/>
              <a:t>After its completion, new boundary conditions are emerging as a result of a cost optimization process focusing on the HEBT. Especially the </a:t>
            </a:r>
            <a:r>
              <a:rPr lang="en-GB" dirty="0" err="1"/>
              <a:t>achromat</a:t>
            </a:r>
            <a:r>
              <a:rPr lang="en-GB" dirty="0"/>
              <a:t> section is currently being revised aiming for a longer and less steep </a:t>
            </a:r>
            <a:r>
              <a:rPr lang="en-GB" dirty="0" err="1"/>
              <a:t>achromat</a:t>
            </a:r>
            <a:r>
              <a:rPr lang="en-GB" dirty="0"/>
              <a:t> line, which could lead to reduced costs, in particular for the building.</a:t>
            </a:r>
            <a:endParaRPr lang="en-US" dirty="0"/>
          </a:p>
          <a:p>
            <a:pPr marL="342900" lvl="0" indent="-342900">
              <a:buFont typeface="Arial"/>
              <a:buChar char="•"/>
            </a:pPr>
            <a:r>
              <a:rPr lang="en-GB" dirty="0"/>
              <a:t>The possibility of using the DMSC cluster for future beam error studies has been investigated. </a:t>
            </a:r>
            <a:endParaRPr lang="en-US" dirty="0"/>
          </a:p>
          <a:p>
            <a:pPr marL="342900" lvl="0" indent="-342900">
              <a:buFont typeface="Arial"/>
              <a:buChar char="•"/>
            </a:pPr>
            <a:r>
              <a:rPr lang="en-GB" dirty="0"/>
              <a:t>For the raster magnets the choice of cables is of great importance as a poor choice could severely reduce the performance of the dithering magnets. A restudy of the choice of cables has been initiated.</a:t>
            </a:r>
            <a:endParaRPr lang="en-US" dirty="0"/>
          </a:p>
          <a:p>
            <a:pPr marL="742950" lvl="1" indent="-285750">
              <a:buFont typeface="Arial"/>
              <a:buChar char="•"/>
            </a:pPr>
            <a:endParaRPr lang="en-US" dirty="0"/>
          </a:p>
        </p:txBody>
      </p:sp>
    </p:spTree>
    <p:extLst>
      <p:ext uri="{BB962C8B-B14F-4D97-AF65-F5344CB8AC3E}">
        <p14:creationId xmlns:p14="http://schemas.microsoft.com/office/powerpoint/2010/main" val="192582079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26580"/>
            <a:ext cx="397535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WP6: HEBT &amp; Magnets</a:t>
            </a:r>
          </a:p>
        </p:txBody>
      </p:sp>
      <p:sp>
        <p:nvSpPr>
          <p:cNvPr id="2" name="Content Placeholder 1"/>
          <p:cNvSpPr>
            <a:spLocks noGrp="1"/>
          </p:cNvSpPr>
          <p:nvPr>
            <p:ph idx="1"/>
          </p:nvPr>
        </p:nvSpPr>
        <p:spPr>
          <a:xfrm>
            <a:off x="176363" y="1554818"/>
            <a:ext cx="8229600" cy="4981449"/>
          </a:xfrm>
        </p:spPr>
        <p:txBody>
          <a:bodyPr/>
          <a:lstStyle/>
          <a:p>
            <a:r>
              <a:rPr lang="en-US" sz="2400" dirty="0" smtClean="0"/>
              <a:t>Achievements </a:t>
            </a:r>
          </a:p>
          <a:p>
            <a:pPr marL="342900" lvl="0" indent="-342900">
              <a:buFont typeface="Arial"/>
              <a:buChar char="•"/>
            </a:pPr>
            <a:r>
              <a:rPr lang="en-GB" dirty="0"/>
              <a:t>Meetings are </a:t>
            </a:r>
            <a:r>
              <a:rPr lang="en-GB" dirty="0" smtClean="0"/>
              <a:t>on going </a:t>
            </a:r>
            <a:r>
              <a:rPr lang="en-GB" dirty="0"/>
              <a:t>to explore the in-kind potential for the HEBT </a:t>
            </a:r>
            <a:r>
              <a:rPr lang="en-GB" dirty="0" smtClean="0"/>
              <a:t>beam line </a:t>
            </a:r>
            <a:r>
              <a:rPr lang="en-GB" dirty="0"/>
              <a:t>including magnets and power-supplies. </a:t>
            </a:r>
            <a:r>
              <a:rPr lang="en-GB" dirty="0" smtClean="0"/>
              <a:t>Consistent with the recommendations of the Annual Review</a:t>
            </a:r>
          </a:p>
          <a:p>
            <a:pPr marL="342900" lvl="0" indent="-342900">
              <a:buFont typeface="Arial"/>
              <a:buChar char="•"/>
            </a:pPr>
            <a:endParaRPr lang="en-GB" dirty="0"/>
          </a:p>
          <a:p>
            <a:pPr lvl="0"/>
            <a:r>
              <a:rPr lang="en-GB" dirty="0" smtClean="0"/>
              <a:t>Issues</a:t>
            </a:r>
          </a:p>
          <a:p>
            <a:pPr marL="342900" indent="-342900">
              <a:buFont typeface="Arial"/>
              <a:buChar char="•"/>
            </a:pPr>
            <a:r>
              <a:rPr lang="en-US" dirty="0"/>
              <a:t>Identification of in-kind partners to contribute to WP6</a:t>
            </a:r>
          </a:p>
          <a:p>
            <a:pPr lvl="0"/>
            <a:endParaRPr lang="en-GB" dirty="0" smtClean="0"/>
          </a:p>
          <a:p>
            <a:pPr marL="342900" lvl="0" indent="-342900">
              <a:buFont typeface="Arial"/>
              <a:buChar char="•"/>
            </a:pPr>
            <a:endParaRPr lang="en-GB" dirty="0" smtClean="0"/>
          </a:p>
          <a:p>
            <a:pPr marL="342900" lvl="0" indent="-342900">
              <a:buFont typeface="Arial"/>
              <a:buChar char="•"/>
            </a:pPr>
            <a:endParaRPr lang="en-US" dirty="0"/>
          </a:p>
          <a:p>
            <a:pPr marL="742950" lvl="1" indent="-285750">
              <a:buFont typeface="Arial"/>
              <a:buChar char="•"/>
            </a:pPr>
            <a:endParaRPr lang="en-US" dirty="0" smtClean="0"/>
          </a:p>
          <a:p>
            <a:pPr marL="742950" lvl="1" indent="-285750">
              <a:buFont typeface="Arial"/>
              <a:buChar char="•"/>
            </a:pPr>
            <a:endParaRPr lang="en-US" dirty="0"/>
          </a:p>
        </p:txBody>
      </p:sp>
    </p:spTree>
    <p:extLst>
      <p:ext uri="{BB962C8B-B14F-4D97-AF65-F5344CB8AC3E}">
        <p14:creationId xmlns:p14="http://schemas.microsoft.com/office/powerpoint/2010/main" val="305856085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257258"/>
            <a:ext cx="4108406"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WP7: Beam Diagnostics</a:t>
            </a:r>
          </a:p>
        </p:txBody>
      </p:sp>
      <p:sp>
        <p:nvSpPr>
          <p:cNvPr id="2" name="Content Placeholder 1"/>
          <p:cNvSpPr>
            <a:spLocks noGrp="1"/>
          </p:cNvSpPr>
          <p:nvPr>
            <p:ph sz="half" idx="1"/>
          </p:nvPr>
        </p:nvSpPr>
        <p:spPr>
          <a:xfrm>
            <a:off x="220133" y="1481667"/>
            <a:ext cx="8585200" cy="4525963"/>
          </a:xfrm>
        </p:spPr>
        <p:txBody>
          <a:bodyPr/>
          <a:lstStyle/>
          <a:p>
            <a:r>
              <a:rPr lang="en-US" sz="2400" dirty="0" smtClean="0"/>
              <a:t>Achievements</a:t>
            </a:r>
            <a:endParaRPr lang="en-US" sz="1800" dirty="0"/>
          </a:p>
          <a:p>
            <a:pPr lvl="0">
              <a:lnSpc>
                <a:spcPct val="100000"/>
              </a:lnSpc>
            </a:pPr>
            <a:r>
              <a:rPr lang="en-US" sz="1800" dirty="0" smtClean="0"/>
              <a:t>Held a </a:t>
            </a:r>
            <a:r>
              <a:rPr lang="en-US" sz="1800" dirty="0"/>
              <a:t>full day BI retreat held on Feb 10</a:t>
            </a:r>
            <a:r>
              <a:rPr lang="en-US" sz="1800" dirty="0" smtClean="0"/>
              <a:t>. to review and re-plan the work package activities in light of new Accelerator design and desire for more IKC. The planning </a:t>
            </a:r>
            <a:r>
              <a:rPr lang="en-US" sz="1800" dirty="0"/>
              <a:t>process expected to continue during Q1, and will take into account new BI requirements expected from commissioning working group in end March.</a:t>
            </a:r>
          </a:p>
          <a:p>
            <a:pPr lvl="0">
              <a:lnSpc>
                <a:spcPct val="100000"/>
              </a:lnSpc>
            </a:pPr>
            <a:r>
              <a:rPr lang="en-US" sz="1800" dirty="0" smtClean="0"/>
              <a:t>Planned </a:t>
            </a:r>
            <a:r>
              <a:rPr lang="en-US" sz="1800" dirty="0"/>
              <a:t>follow up test of </a:t>
            </a:r>
            <a:r>
              <a:rPr lang="en-US" sz="1800" dirty="0" smtClean="0"/>
              <a:t>fluorescent </a:t>
            </a:r>
            <a:r>
              <a:rPr lang="en-US" sz="1800" dirty="0"/>
              <a:t>screens in Stockholm</a:t>
            </a:r>
          </a:p>
          <a:p>
            <a:pPr lvl="0">
              <a:lnSpc>
                <a:spcPct val="100000"/>
              </a:lnSpc>
            </a:pPr>
            <a:r>
              <a:rPr lang="en-US" sz="1800" dirty="0"/>
              <a:t>Applied (</a:t>
            </a:r>
            <a:r>
              <a:rPr lang="en-US" sz="1800" dirty="0" err="1"/>
              <a:t>sucessfully</a:t>
            </a:r>
            <a:r>
              <a:rPr lang="en-US" sz="1800" dirty="0"/>
              <a:t>) for beam time at COSY to test diagnostics</a:t>
            </a:r>
          </a:p>
          <a:p>
            <a:pPr lvl="0">
              <a:lnSpc>
                <a:spcPct val="100000"/>
              </a:lnSpc>
            </a:pPr>
            <a:r>
              <a:rPr lang="en-US" sz="1800" dirty="0"/>
              <a:t>Visit to Trieste to discuss possible in-</a:t>
            </a:r>
            <a:r>
              <a:rPr lang="en-US" sz="1800" dirty="0" smtClean="0"/>
              <a:t>kind contributions</a:t>
            </a:r>
            <a:endParaRPr lang="en-US" sz="1800" dirty="0"/>
          </a:p>
          <a:p>
            <a:pPr lvl="0">
              <a:lnSpc>
                <a:spcPct val="100000"/>
              </a:lnSpc>
            </a:pPr>
            <a:r>
              <a:rPr lang="en-US" sz="1800" dirty="0"/>
              <a:t>Visit to </a:t>
            </a:r>
            <a:r>
              <a:rPr lang="en-US" sz="1800" dirty="0" err="1"/>
              <a:t>Legnaro</a:t>
            </a:r>
            <a:r>
              <a:rPr lang="en-US" sz="1800" dirty="0"/>
              <a:t> to discuss status of DTL BPM work and discuss further possible in-kind contributions.</a:t>
            </a:r>
          </a:p>
          <a:p>
            <a:pPr lvl="0">
              <a:lnSpc>
                <a:spcPct val="100000"/>
              </a:lnSpc>
            </a:pPr>
            <a:r>
              <a:rPr lang="en-US" sz="1800" dirty="0"/>
              <a:t>Detailed discussions with CERN on joint BLM procurement.</a:t>
            </a:r>
          </a:p>
          <a:p>
            <a:pPr lvl="0">
              <a:lnSpc>
                <a:spcPct val="100000"/>
              </a:lnSpc>
            </a:pPr>
            <a:r>
              <a:rPr lang="en-US" sz="1800" dirty="0"/>
              <a:t>Continued contacts with DESY, GSI/FAIR. </a:t>
            </a:r>
          </a:p>
          <a:p>
            <a:pPr lvl="0">
              <a:lnSpc>
                <a:spcPct val="100000"/>
              </a:lnSpc>
            </a:pPr>
            <a:r>
              <a:rPr lang="en-US" sz="1800" dirty="0"/>
              <a:t>Several team members attended </a:t>
            </a:r>
            <a:r>
              <a:rPr lang="en-US" sz="1800" dirty="0" smtClean="0"/>
              <a:t>USPAS  &amp; visited SNS &amp; FRIB</a:t>
            </a:r>
            <a:endParaRPr lang="en-US" sz="1800" dirty="0"/>
          </a:p>
          <a:p>
            <a:pPr>
              <a:lnSpc>
                <a:spcPct val="100000"/>
              </a:lnSpc>
            </a:pPr>
            <a:endParaRPr lang="en-US" sz="1800" dirty="0" smtClean="0"/>
          </a:p>
          <a:p>
            <a:pPr marL="0" indent="0">
              <a:lnSpc>
                <a:spcPct val="100000"/>
              </a:lnSpc>
              <a:buNone/>
            </a:pPr>
            <a:endParaRPr lang="en-US" sz="1800" dirty="0" smtClean="0"/>
          </a:p>
          <a:p>
            <a:pPr marL="0" indent="0">
              <a:lnSpc>
                <a:spcPct val="100000"/>
              </a:lnSpc>
              <a:buNone/>
            </a:pPr>
            <a:endParaRPr lang="en-US" sz="1800" dirty="0"/>
          </a:p>
        </p:txBody>
      </p:sp>
    </p:spTree>
    <p:extLst>
      <p:ext uri="{BB962C8B-B14F-4D97-AF65-F5344CB8AC3E}">
        <p14:creationId xmlns:p14="http://schemas.microsoft.com/office/powerpoint/2010/main" val="91068326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257258"/>
            <a:ext cx="4108406"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eaLnBrk="1" hangingPunct="1"/>
            <a:r>
              <a:rPr lang="en-US" sz="3200" dirty="0" smtClean="0">
                <a:solidFill>
                  <a:srgbClr val="FFFFFF"/>
                </a:solidFill>
                <a:latin typeface="+mj-lt"/>
              </a:rPr>
              <a:t>WP7: Beam Diagnostics</a:t>
            </a:r>
          </a:p>
        </p:txBody>
      </p:sp>
      <p:sp>
        <p:nvSpPr>
          <p:cNvPr id="2" name="Content Placeholder 1"/>
          <p:cNvSpPr>
            <a:spLocks noGrp="1"/>
          </p:cNvSpPr>
          <p:nvPr>
            <p:ph sz="half" idx="1"/>
          </p:nvPr>
        </p:nvSpPr>
        <p:spPr>
          <a:xfrm>
            <a:off x="220133" y="1481667"/>
            <a:ext cx="8585200" cy="4525963"/>
          </a:xfrm>
        </p:spPr>
        <p:txBody>
          <a:bodyPr/>
          <a:lstStyle/>
          <a:p>
            <a:r>
              <a:rPr lang="en-US" dirty="0" smtClean="0"/>
              <a:t>Issues</a:t>
            </a:r>
            <a:endParaRPr lang="en-US" dirty="0"/>
          </a:p>
          <a:p>
            <a:pPr lvl="0">
              <a:lnSpc>
                <a:spcPct val="100000"/>
              </a:lnSpc>
            </a:pPr>
            <a:r>
              <a:rPr lang="en-US" sz="2400" dirty="0" smtClean="0"/>
              <a:t>An agreement, either full formal IKC or an intermediate solution,  that includes production of the LEBT prototype beam diagnostics at </a:t>
            </a:r>
            <a:r>
              <a:rPr lang="en-US" sz="2400" dirty="0" err="1" smtClean="0"/>
              <a:t>Saclay</a:t>
            </a:r>
            <a:r>
              <a:rPr lang="en-US" sz="2400" dirty="0" smtClean="0"/>
              <a:t> needs to be completed in  March so that these prototype diagnostics are completed in time.</a:t>
            </a:r>
            <a:endParaRPr lang="en-US" sz="2400" dirty="0"/>
          </a:p>
          <a:p>
            <a:pPr>
              <a:lnSpc>
                <a:spcPct val="100000"/>
              </a:lnSpc>
            </a:pPr>
            <a:endParaRPr lang="en-US" sz="1800" dirty="0" smtClean="0"/>
          </a:p>
          <a:p>
            <a:pPr marL="0" indent="0">
              <a:lnSpc>
                <a:spcPct val="100000"/>
              </a:lnSpc>
              <a:buNone/>
            </a:pPr>
            <a:endParaRPr lang="en-US" sz="1800" dirty="0" smtClean="0"/>
          </a:p>
          <a:p>
            <a:pPr marL="0" indent="0">
              <a:lnSpc>
                <a:spcPct val="100000"/>
              </a:lnSpc>
              <a:buNone/>
            </a:pPr>
            <a:endParaRPr lang="en-US" sz="1800" dirty="0"/>
          </a:p>
        </p:txBody>
      </p:sp>
    </p:spTree>
    <p:extLst>
      <p:ext uri="{BB962C8B-B14F-4D97-AF65-F5344CB8AC3E}">
        <p14:creationId xmlns:p14="http://schemas.microsoft.com/office/powerpoint/2010/main" val="76288614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39591" y="494325"/>
            <a:ext cx="304120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WP8: RF Systems</a:t>
            </a:r>
          </a:p>
        </p:txBody>
      </p:sp>
      <p:sp>
        <p:nvSpPr>
          <p:cNvPr id="2" name="Content Placeholder 1"/>
          <p:cNvSpPr>
            <a:spLocks noGrp="1"/>
          </p:cNvSpPr>
          <p:nvPr>
            <p:ph idx="1"/>
          </p:nvPr>
        </p:nvSpPr>
        <p:spPr>
          <a:xfrm>
            <a:off x="108630" y="1495551"/>
            <a:ext cx="8229600" cy="3795789"/>
          </a:xfrm>
        </p:spPr>
        <p:txBody>
          <a:bodyPr/>
          <a:lstStyle/>
          <a:p>
            <a:pPr marL="285750" indent="-285750"/>
            <a:r>
              <a:rPr lang="en-US" sz="2800" dirty="0" smtClean="0"/>
              <a:t>Achievements</a:t>
            </a:r>
            <a:endParaRPr lang="en-US" sz="2800" dirty="0"/>
          </a:p>
          <a:p>
            <a:pPr marL="800100" lvl="1" indent="-342900">
              <a:buFont typeface="Arial"/>
              <a:buChar char="•"/>
            </a:pPr>
            <a:r>
              <a:rPr lang="en-GB" dirty="0"/>
              <a:t>A decision was reached on the modulator prototype tender</a:t>
            </a:r>
            <a:endParaRPr lang="en-US" dirty="0"/>
          </a:p>
          <a:p>
            <a:pPr marL="800100" lvl="1" indent="-342900">
              <a:buFont typeface="Arial"/>
              <a:buChar char="•"/>
            </a:pPr>
            <a:r>
              <a:rPr lang="en-GB" dirty="0"/>
              <a:t>Significant progress on layout of the RF system placement in the gallery was made</a:t>
            </a:r>
            <a:endParaRPr lang="en-US" dirty="0"/>
          </a:p>
          <a:p>
            <a:pPr marL="800100" lvl="1" indent="-342900">
              <a:buFont typeface="Arial"/>
              <a:buChar char="•"/>
            </a:pPr>
            <a:r>
              <a:rPr lang="en-GB" dirty="0"/>
              <a:t>PSI from Switzerland seem interested in discussing a Swiss in-kind contribution for Power Converters</a:t>
            </a:r>
            <a:endParaRPr lang="en-US" dirty="0"/>
          </a:p>
          <a:p>
            <a:pPr marL="800100" lvl="1" indent="-342900">
              <a:buFont typeface="Arial"/>
              <a:buChar char="•"/>
            </a:pPr>
            <a:endParaRPr lang="en-US" dirty="0"/>
          </a:p>
        </p:txBody>
      </p:sp>
    </p:spTree>
    <p:extLst>
      <p:ext uri="{BB962C8B-B14F-4D97-AF65-F5344CB8AC3E}">
        <p14:creationId xmlns:p14="http://schemas.microsoft.com/office/powerpoint/2010/main" val="290615899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502792"/>
            <a:ext cx="304120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WP8: RF Systems</a:t>
            </a:r>
          </a:p>
        </p:txBody>
      </p:sp>
      <p:sp>
        <p:nvSpPr>
          <p:cNvPr id="2" name="Content Placeholder 1"/>
          <p:cNvSpPr>
            <a:spLocks noGrp="1"/>
          </p:cNvSpPr>
          <p:nvPr>
            <p:ph idx="1"/>
          </p:nvPr>
        </p:nvSpPr>
        <p:spPr>
          <a:xfrm>
            <a:off x="66296" y="1580218"/>
            <a:ext cx="8229600" cy="3795789"/>
          </a:xfrm>
        </p:spPr>
        <p:txBody>
          <a:bodyPr/>
          <a:lstStyle/>
          <a:p>
            <a:pPr marL="285750" indent="-285750"/>
            <a:r>
              <a:rPr lang="en-US" sz="2800" dirty="0" smtClean="0"/>
              <a:t>Issues</a:t>
            </a:r>
            <a:r>
              <a:rPr lang="en-US" sz="2800" dirty="0"/>
              <a:t>:</a:t>
            </a:r>
          </a:p>
          <a:p>
            <a:pPr marL="800100" lvl="1" indent="-342900">
              <a:buFont typeface="Arial"/>
              <a:buChar char="•"/>
            </a:pPr>
            <a:r>
              <a:rPr lang="en-GB" dirty="0"/>
              <a:t>The recruitment problems impacts progress in the RF work package. Ranking of the candidates for the three positions that were re-advertised will start in </a:t>
            </a:r>
            <a:r>
              <a:rPr lang="en-GB" dirty="0" smtClean="0"/>
              <a:t>February</a:t>
            </a:r>
            <a:endParaRPr lang="en-US" dirty="0"/>
          </a:p>
          <a:p>
            <a:pPr marL="800100" lvl="1" indent="-342900">
              <a:buFont typeface="Arial"/>
              <a:buChar char="•"/>
            </a:pPr>
            <a:r>
              <a:rPr lang="en-GB" dirty="0" smtClean="0"/>
              <a:t>CERN </a:t>
            </a:r>
            <a:r>
              <a:rPr lang="en-GB" dirty="0"/>
              <a:t>modulator prototype from PPT delayed even more</a:t>
            </a:r>
            <a:endParaRPr lang="en-US" dirty="0"/>
          </a:p>
          <a:p>
            <a:pPr marL="800100" lvl="1" indent="-342900">
              <a:buFont typeface="Arial"/>
              <a:buChar char="•"/>
            </a:pPr>
            <a:r>
              <a:rPr lang="en-GB" dirty="0"/>
              <a:t>The 704 klystron procurement process kick-off is delayed</a:t>
            </a:r>
            <a:endParaRPr lang="en-US" dirty="0"/>
          </a:p>
          <a:p>
            <a:pPr marL="342900" indent="-342900">
              <a:buFont typeface="Arial"/>
              <a:buChar char="•"/>
            </a:pPr>
            <a:endParaRPr lang="en-US" dirty="0"/>
          </a:p>
          <a:p>
            <a:endParaRPr lang="en-US" dirty="0"/>
          </a:p>
          <a:p>
            <a:pPr marL="914400" lvl="2" indent="0">
              <a:buNone/>
            </a:pPr>
            <a:endParaRPr lang="en-US" sz="1800" dirty="0" smtClean="0"/>
          </a:p>
          <a:p>
            <a:pPr marL="0" indent="0">
              <a:buNone/>
            </a:pPr>
            <a:endParaRPr lang="en-US" sz="1800" dirty="0" smtClean="0"/>
          </a:p>
          <a:p>
            <a:pPr marL="0" indent="0">
              <a:buNone/>
            </a:pPr>
            <a:endParaRPr lang="en-US" sz="1800" u="sng" dirty="0" smtClean="0"/>
          </a:p>
          <a:p>
            <a:pPr marL="0" indent="0">
              <a:buNone/>
            </a:pPr>
            <a:endParaRPr lang="en-US" sz="1800" dirty="0"/>
          </a:p>
        </p:txBody>
      </p:sp>
    </p:spTree>
    <p:extLst>
      <p:ext uri="{BB962C8B-B14F-4D97-AF65-F5344CB8AC3E}">
        <p14:creationId xmlns:p14="http://schemas.microsoft.com/office/powerpoint/2010/main" val="238186497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33458"/>
            <a:ext cx="3289472"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WP10: Test Stands</a:t>
            </a:r>
          </a:p>
        </p:txBody>
      </p:sp>
      <p:sp>
        <p:nvSpPr>
          <p:cNvPr id="3" name="Content Placeholder 2"/>
          <p:cNvSpPr>
            <a:spLocks noGrp="1"/>
          </p:cNvSpPr>
          <p:nvPr>
            <p:ph idx="1"/>
          </p:nvPr>
        </p:nvSpPr>
        <p:spPr>
          <a:xfrm>
            <a:off x="144928" y="1478626"/>
            <a:ext cx="8229600" cy="5193107"/>
          </a:xfrm>
        </p:spPr>
        <p:txBody>
          <a:bodyPr/>
          <a:lstStyle/>
          <a:p>
            <a:r>
              <a:rPr lang="en-US" sz="2800" dirty="0" smtClean="0"/>
              <a:t>Achievements </a:t>
            </a:r>
          </a:p>
          <a:p>
            <a:r>
              <a:rPr lang="en-US" dirty="0" smtClean="0"/>
              <a:t>Phase </a:t>
            </a:r>
            <a:r>
              <a:rPr lang="en-US" dirty="0"/>
              <a:t>I: </a:t>
            </a:r>
            <a:endParaRPr lang="en-US" dirty="0" smtClean="0"/>
          </a:p>
          <a:p>
            <a:pPr marL="342900" lvl="0" indent="-342900">
              <a:buFont typeface="Arial"/>
              <a:buChar char="•"/>
            </a:pPr>
            <a:r>
              <a:rPr lang="en-GB" dirty="0" smtClean="0"/>
              <a:t>First </a:t>
            </a:r>
            <a:r>
              <a:rPr lang="en-GB" dirty="0"/>
              <a:t>draft of requirement specification for the electrical switchboard - preliminary design of water cooling system</a:t>
            </a:r>
            <a:endParaRPr lang="en-US" dirty="0"/>
          </a:p>
          <a:p>
            <a:pPr lvl="0"/>
            <a:r>
              <a:rPr lang="en-US" dirty="0" smtClean="0"/>
              <a:t>Phase </a:t>
            </a:r>
            <a:r>
              <a:rPr lang="en-US" dirty="0"/>
              <a:t>II: </a:t>
            </a:r>
            <a:endParaRPr lang="en-US" dirty="0" smtClean="0"/>
          </a:p>
          <a:p>
            <a:pPr marL="342900" lvl="0" indent="-342900">
              <a:buFont typeface="Arial"/>
              <a:buChar char="•"/>
            </a:pPr>
            <a:r>
              <a:rPr lang="en-GB" dirty="0" smtClean="0"/>
              <a:t>Discussions </a:t>
            </a:r>
            <a:r>
              <a:rPr lang="en-GB" dirty="0"/>
              <a:t>with Polish in-kind contributors to XFEL </a:t>
            </a:r>
            <a:r>
              <a:rPr lang="en-GB" dirty="0" err="1"/>
              <a:t>cryomodule</a:t>
            </a:r>
            <a:r>
              <a:rPr lang="en-GB" dirty="0"/>
              <a:t> testing- new input on required staffing levels and testing logistics</a:t>
            </a:r>
            <a:endParaRPr lang="en-US" dirty="0"/>
          </a:p>
          <a:p>
            <a:pPr marL="800100" lvl="1" indent="-342900">
              <a:buFont typeface="Arial"/>
              <a:buChar char="•"/>
            </a:pPr>
            <a:endParaRPr lang="en-US" dirty="0"/>
          </a:p>
          <a:p>
            <a:endParaRPr lang="en-US" sz="2800" dirty="0" smtClean="0"/>
          </a:p>
        </p:txBody>
      </p:sp>
    </p:spTree>
    <p:extLst>
      <p:ext uri="{BB962C8B-B14F-4D97-AF65-F5344CB8AC3E}">
        <p14:creationId xmlns:p14="http://schemas.microsoft.com/office/powerpoint/2010/main" val="336388401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9461" y="435058"/>
            <a:ext cx="3289472"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WP10: Test Stands</a:t>
            </a:r>
          </a:p>
        </p:txBody>
      </p:sp>
      <p:sp>
        <p:nvSpPr>
          <p:cNvPr id="3" name="Content Placeholder 2"/>
          <p:cNvSpPr>
            <a:spLocks noGrp="1"/>
          </p:cNvSpPr>
          <p:nvPr>
            <p:ph idx="1"/>
          </p:nvPr>
        </p:nvSpPr>
        <p:spPr>
          <a:xfrm>
            <a:off x="144928" y="1639493"/>
            <a:ext cx="8229600" cy="4525963"/>
          </a:xfrm>
        </p:spPr>
        <p:txBody>
          <a:bodyPr/>
          <a:lstStyle/>
          <a:p>
            <a:r>
              <a:rPr lang="en-US" sz="2800" dirty="0" smtClean="0"/>
              <a:t>Issues</a:t>
            </a:r>
          </a:p>
          <a:p>
            <a:pPr marL="800100" lvl="1" indent="-342900">
              <a:buFont typeface="Arial"/>
              <a:buChar char="•"/>
            </a:pPr>
            <a:r>
              <a:rPr lang="en-US" dirty="0" smtClean="0"/>
              <a:t>Specification </a:t>
            </a:r>
            <a:r>
              <a:rPr lang="en-US" dirty="0"/>
              <a:t>of transport of CMs from manufacturer is not clear, consequences can be increased workload for preparation of CMs before testing. Risks are lack of manpower and especially lack of work space to perform these modifications.</a:t>
            </a:r>
          </a:p>
          <a:p>
            <a:pPr marL="800100" lvl="1" indent="-342900">
              <a:buFont typeface="Arial"/>
              <a:buChar char="•"/>
            </a:pPr>
            <a:r>
              <a:rPr lang="en-US" dirty="0"/>
              <a:t>Resources for testing of elliptical CMs </a:t>
            </a:r>
            <a:r>
              <a:rPr lang="en-US" dirty="0" smtClean="0"/>
              <a:t>may be too low. </a:t>
            </a:r>
            <a:r>
              <a:rPr lang="en-US" dirty="0"/>
              <a:t>Risks are lack of manpower for execution of testing. An evaluation of the resource needs is ongoing.</a:t>
            </a:r>
          </a:p>
          <a:p>
            <a:pPr marL="1200150" lvl="2" indent="-285750">
              <a:buFont typeface="Arial"/>
              <a:buChar char="•"/>
            </a:pPr>
            <a:endParaRPr lang="en-GB" dirty="0" smtClean="0"/>
          </a:p>
          <a:p>
            <a:pPr marL="1200150" lvl="2" indent="-285750">
              <a:buFont typeface="Arial"/>
              <a:buChar char="•"/>
            </a:pPr>
            <a:endParaRPr lang="en-GB" dirty="0" smtClean="0"/>
          </a:p>
          <a:p>
            <a:pPr marL="1200150" lvl="2" indent="-285750">
              <a:buFont typeface="Arial"/>
              <a:buChar char="•"/>
            </a:pPr>
            <a:endParaRPr lang="en-US" dirty="0" smtClean="0"/>
          </a:p>
        </p:txBody>
      </p:sp>
    </p:spTree>
    <p:extLst>
      <p:ext uri="{BB962C8B-B14F-4D97-AF65-F5344CB8AC3E}">
        <p14:creationId xmlns:p14="http://schemas.microsoft.com/office/powerpoint/2010/main" val="101452142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24992"/>
            <a:ext cx="318547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WP11: Cryogenics</a:t>
            </a:r>
          </a:p>
        </p:txBody>
      </p:sp>
      <p:sp>
        <p:nvSpPr>
          <p:cNvPr id="3" name="Content Placeholder 2"/>
          <p:cNvSpPr>
            <a:spLocks noGrp="1"/>
          </p:cNvSpPr>
          <p:nvPr>
            <p:ph idx="1"/>
          </p:nvPr>
        </p:nvSpPr>
        <p:spPr>
          <a:xfrm>
            <a:off x="143020" y="1494667"/>
            <a:ext cx="8229600" cy="5024666"/>
          </a:xfrm>
        </p:spPr>
        <p:txBody>
          <a:bodyPr/>
          <a:lstStyle/>
          <a:p>
            <a:r>
              <a:rPr lang="en-US" sz="2800" dirty="0" smtClean="0"/>
              <a:t>Achievements &amp; Activities</a:t>
            </a:r>
          </a:p>
          <a:p>
            <a:pPr marL="342900" lvl="0" indent="-342900">
              <a:buFont typeface="Arial"/>
              <a:buChar char="•"/>
            </a:pPr>
            <a:r>
              <a:rPr lang="en-GB" dirty="0"/>
              <a:t>ESS received the draft final reports for the industry studies from both companies (</a:t>
            </a:r>
            <a:r>
              <a:rPr lang="en-GB" dirty="0" err="1"/>
              <a:t>Linde</a:t>
            </a:r>
            <a:r>
              <a:rPr lang="en-GB" dirty="0"/>
              <a:t> and ALAT). Comments and further questions have been made for the final version of the reports. Although there are still some open questions these final draft reports are sufficient to provide valuable input to the draft of the EACP (ESS accelerator </a:t>
            </a:r>
            <a:r>
              <a:rPr lang="en-GB" dirty="0" err="1"/>
              <a:t>cryoplant</a:t>
            </a:r>
            <a:r>
              <a:rPr lang="en-GB" dirty="0"/>
              <a:t>) specification</a:t>
            </a:r>
            <a:r>
              <a:rPr lang="en-GB" dirty="0" smtClean="0"/>
              <a:t>.</a:t>
            </a:r>
          </a:p>
          <a:p>
            <a:pPr marL="342900" lvl="0" indent="-342900">
              <a:buFont typeface="Arial"/>
              <a:buChar char="•"/>
            </a:pPr>
            <a:r>
              <a:rPr lang="en-GB" dirty="0" smtClean="0"/>
              <a:t>A first draft of the EACP Technical Specifications has been written and is under review</a:t>
            </a:r>
            <a:endParaRPr lang="en-US" dirty="0"/>
          </a:p>
          <a:p>
            <a:pPr marL="342900" lvl="0" indent="-342900">
              <a:buFont typeface="Arial"/>
              <a:buChar char="•"/>
            </a:pPr>
            <a:r>
              <a:rPr lang="en-GB" dirty="0"/>
              <a:t>A revised document for heat load requirements from WP4 has been checked and commented. The heat load for the power couplers was increased significantly while the load due to beam losses has been reduced. In a telephone conference the mutual approach of WP4 and WP5 was promoted in order to come to a final agreement on the heat loads.</a:t>
            </a:r>
            <a:endParaRPr lang="en-US" dirty="0"/>
          </a:p>
          <a:p>
            <a:pPr lvl="1"/>
            <a:endParaRPr lang="en-US" sz="1800" dirty="0"/>
          </a:p>
          <a:p>
            <a:pPr marL="800100" lvl="1" indent="-342900">
              <a:buFont typeface="Arial"/>
              <a:buChar char="•"/>
            </a:pPr>
            <a:endParaRPr lang="en-US" dirty="0"/>
          </a:p>
          <a:p>
            <a:pPr marL="285750" indent="-285750">
              <a:buFont typeface="Arial"/>
              <a:buChar char="•"/>
            </a:pPr>
            <a:endParaRPr lang="en-US" sz="1800" dirty="0" smtClean="0"/>
          </a:p>
          <a:p>
            <a:pPr marL="0" indent="0">
              <a:buNone/>
            </a:pPr>
            <a:endParaRPr lang="en-US" sz="1800" dirty="0" smtClean="0"/>
          </a:p>
          <a:p>
            <a:pPr marL="400050" lvl="1" indent="0">
              <a:buNone/>
            </a:pPr>
            <a:endParaRPr lang="en-US" sz="1800" dirty="0" smtClean="0"/>
          </a:p>
          <a:p>
            <a:pPr marL="400050" lvl="1" indent="0">
              <a:buNone/>
            </a:pPr>
            <a:endParaRPr lang="en-US" sz="1800" dirty="0"/>
          </a:p>
          <a:p>
            <a:pPr lvl="1"/>
            <a:endParaRPr lang="en-US" dirty="0"/>
          </a:p>
        </p:txBody>
      </p:sp>
    </p:spTree>
    <p:extLst>
      <p:ext uri="{BB962C8B-B14F-4D97-AF65-F5344CB8AC3E}">
        <p14:creationId xmlns:p14="http://schemas.microsoft.com/office/powerpoint/2010/main" val="274610779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24992"/>
            <a:ext cx="318547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WP11: Cryogenics</a:t>
            </a:r>
          </a:p>
        </p:txBody>
      </p:sp>
      <p:sp>
        <p:nvSpPr>
          <p:cNvPr id="3" name="Content Placeholder 2"/>
          <p:cNvSpPr>
            <a:spLocks noGrp="1"/>
          </p:cNvSpPr>
          <p:nvPr>
            <p:ph idx="1"/>
          </p:nvPr>
        </p:nvSpPr>
        <p:spPr>
          <a:xfrm>
            <a:off x="143020" y="1494667"/>
            <a:ext cx="8229600" cy="5024666"/>
          </a:xfrm>
        </p:spPr>
        <p:txBody>
          <a:bodyPr/>
          <a:lstStyle/>
          <a:p>
            <a:r>
              <a:rPr lang="en-US" sz="2800" dirty="0" smtClean="0"/>
              <a:t>Achievements &amp; Activities</a:t>
            </a:r>
          </a:p>
          <a:p>
            <a:pPr marL="342900" lvl="0" indent="-342900">
              <a:buFont typeface="Arial"/>
              <a:buChar char="•"/>
            </a:pPr>
            <a:r>
              <a:rPr lang="en-GB" dirty="0"/>
              <a:t>A telephone conference was held with the technical university of Wroclaw regarding a possible in-kind contribution for the CDS (cryogenic distribution system). A draft collaboration agreement has been sent to Wroclaw with the goal to start detail design work even when a final in-kind agreement is not yet in place.</a:t>
            </a:r>
            <a:endParaRPr lang="en-US" dirty="0"/>
          </a:p>
          <a:p>
            <a:pPr marL="342900" lvl="0" indent="-342900">
              <a:buFont typeface="Arial"/>
              <a:buChar char="•"/>
            </a:pPr>
            <a:r>
              <a:rPr lang="en-GB" dirty="0"/>
              <a:t>Budget estimates from possible industrial suppliers of the CDS (</a:t>
            </a:r>
            <a:r>
              <a:rPr lang="en-GB" dirty="0" err="1"/>
              <a:t>Kriosystem</a:t>
            </a:r>
            <a:r>
              <a:rPr lang="en-GB" dirty="0"/>
              <a:t> in Poland and </a:t>
            </a:r>
            <a:r>
              <a:rPr lang="en-GB" dirty="0" err="1"/>
              <a:t>Cryoworld</a:t>
            </a:r>
            <a:r>
              <a:rPr lang="en-GB" dirty="0"/>
              <a:t> in Netherlands) have been received, encouragingly confirming ESS’ own estimates.</a:t>
            </a:r>
            <a:endParaRPr lang="en-US" dirty="0"/>
          </a:p>
          <a:p>
            <a:pPr marL="342900" lvl="0" indent="-342900">
              <a:buFont typeface="Arial"/>
              <a:buChar char="•"/>
            </a:pPr>
            <a:r>
              <a:rPr lang="en-GB" dirty="0"/>
              <a:t>The 3d model of the prototype valve box, representing the finalized preliminary design, has been sent to France.</a:t>
            </a:r>
            <a:endParaRPr lang="en-US" dirty="0"/>
          </a:p>
          <a:p>
            <a:pPr marL="342900" lvl="0" indent="-342900">
              <a:buFont typeface="Arial"/>
              <a:buChar char="•"/>
            </a:pPr>
            <a:r>
              <a:rPr lang="en-GB" dirty="0"/>
              <a:t>The P&amp;I-D for the CDS has been updated.</a:t>
            </a:r>
            <a:endParaRPr lang="en-US" dirty="0"/>
          </a:p>
          <a:p>
            <a:pPr marL="400050" lvl="1" indent="0">
              <a:buNone/>
            </a:pPr>
            <a:endParaRPr lang="en-US" sz="1800" dirty="0" smtClean="0"/>
          </a:p>
          <a:p>
            <a:pPr marL="400050" lvl="1" indent="0">
              <a:buNone/>
            </a:pPr>
            <a:endParaRPr lang="en-US" sz="1800" dirty="0"/>
          </a:p>
          <a:p>
            <a:pPr lvl="1"/>
            <a:endParaRPr lang="en-US" dirty="0"/>
          </a:p>
        </p:txBody>
      </p:sp>
    </p:spTree>
    <p:extLst>
      <p:ext uri="{BB962C8B-B14F-4D97-AF65-F5344CB8AC3E}">
        <p14:creationId xmlns:p14="http://schemas.microsoft.com/office/powerpoint/2010/main" val="137441017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24992"/>
            <a:ext cx="318547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WP11: Cryogenics</a:t>
            </a:r>
          </a:p>
        </p:txBody>
      </p:sp>
      <p:sp>
        <p:nvSpPr>
          <p:cNvPr id="3" name="Content Placeholder 2"/>
          <p:cNvSpPr>
            <a:spLocks noGrp="1"/>
          </p:cNvSpPr>
          <p:nvPr>
            <p:ph idx="1"/>
          </p:nvPr>
        </p:nvSpPr>
        <p:spPr>
          <a:xfrm>
            <a:off x="143020" y="1494667"/>
            <a:ext cx="8229600" cy="5024666"/>
          </a:xfrm>
        </p:spPr>
        <p:txBody>
          <a:bodyPr/>
          <a:lstStyle/>
          <a:p>
            <a:r>
              <a:rPr lang="en-US" sz="2800" dirty="0" smtClean="0"/>
              <a:t>Achievements &amp; Activities</a:t>
            </a:r>
          </a:p>
          <a:p>
            <a:pPr marL="342900" indent="-342900">
              <a:buFont typeface="Arial"/>
              <a:buChar char="•"/>
            </a:pPr>
            <a:r>
              <a:rPr lang="en-GB" dirty="0" smtClean="0"/>
              <a:t>A </a:t>
            </a:r>
            <a:r>
              <a:rPr lang="en-GB" dirty="0"/>
              <a:t>list of requirements for WP11 towards CF was prepared, including revised electricity and cooling water requirements that could be based on the latest industry study results</a:t>
            </a:r>
            <a:r>
              <a:rPr lang="en-US" dirty="0"/>
              <a:t> </a:t>
            </a:r>
            <a:endParaRPr lang="en-US" dirty="0" smtClean="0"/>
          </a:p>
          <a:p>
            <a:pPr marL="342900" lvl="0" indent="-342900">
              <a:buFont typeface="Arial"/>
              <a:buChar char="•"/>
            </a:pPr>
            <a:r>
              <a:rPr lang="en-GB" dirty="0"/>
              <a:t>A delegation of WP10, WP11 and ICS has visited DESY in order to meet the responsible people for </a:t>
            </a:r>
            <a:r>
              <a:rPr lang="en-GB" dirty="0" err="1"/>
              <a:t>cryo</a:t>
            </a:r>
            <a:r>
              <a:rPr lang="en-GB" dirty="0"/>
              <a:t>, testing and controls, gain valuable information and enforce the partnership of both laboratories</a:t>
            </a:r>
            <a:endParaRPr lang="en-US" dirty="0"/>
          </a:p>
          <a:p>
            <a:r>
              <a:rPr lang="en-US" sz="2800" dirty="0" smtClean="0"/>
              <a:t>Issues</a:t>
            </a:r>
          </a:p>
          <a:p>
            <a:pPr marL="457200" lvl="0" indent="-457200">
              <a:buFont typeface="Arial"/>
              <a:buChar char="•"/>
            </a:pPr>
            <a:r>
              <a:rPr lang="en-GB" dirty="0"/>
              <a:t>T&amp;I </a:t>
            </a:r>
            <a:r>
              <a:rPr lang="en-GB" dirty="0" err="1"/>
              <a:t>Cryoplant</a:t>
            </a:r>
            <a:r>
              <a:rPr lang="en-GB" dirty="0"/>
              <a:t> and Target </a:t>
            </a:r>
            <a:r>
              <a:rPr lang="en-GB" dirty="0" err="1"/>
              <a:t>Cryoplant</a:t>
            </a:r>
            <a:r>
              <a:rPr lang="en-GB" dirty="0"/>
              <a:t> conceptual design was not further developed in January. There will potentially one month delay with no </a:t>
            </a:r>
            <a:r>
              <a:rPr lang="en-GB" dirty="0" smtClean="0"/>
              <a:t>significant effect </a:t>
            </a:r>
            <a:r>
              <a:rPr lang="en-GB" dirty="0"/>
              <a:t>on the overall schedule.</a:t>
            </a:r>
            <a:endParaRPr lang="en-US" dirty="0"/>
          </a:p>
          <a:p>
            <a:pPr marL="457200" indent="-457200">
              <a:buFont typeface="Arial"/>
              <a:buChar char="•"/>
            </a:pPr>
            <a:endParaRPr lang="en-US" sz="2800" dirty="0" smtClean="0"/>
          </a:p>
          <a:p>
            <a:pPr marL="342900" indent="-342900">
              <a:buFont typeface="Arial"/>
              <a:buChar char="•"/>
            </a:pPr>
            <a:endParaRPr lang="en-US" sz="3600" dirty="0" smtClean="0"/>
          </a:p>
          <a:p>
            <a:pPr marL="400050" lvl="1" indent="0">
              <a:buNone/>
            </a:pPr>
            <a:endParaRPr lang="en-US" sz="1800" dirty="0" smtClean="0"/>
          </a:p>
          <a:p>
            <a:pPr marL="400050" lvl="1" indent="0">
              <a:buNone/>
            </a:pPr>
            <a:endParaRPr lang="en-US" sz="1800" dirty="0"/>
          </a:p>
          <a:p>
            <a:pPr lvl="1"/>
            <a:endParaRPr lang="en-US" dirty="0"/>
          </a:p>
        </p:txBody>
      </p:sp>
    </p:spTree>
    <p:extLst>
      <p:ext uri="{BB962C8B-B14F-4D97-AF65-F5344CB8AC3E}">
        <p14:creationId xmlns:p14="http://schemas.microsoft.com/office/powerpoint/2010/main" val="3797147134"/>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42538" y="223391"/>
            <a:ext cx="2742247"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WP12: Vacuum</a:t>
            </a:r>
          </a:p>
        </p:txBody>
      </p:sp>
      <p:sp>
        <p:nvSpPr>
          <p:cNvPr id="3" name="Content Placeholder 2"/>
          <p:cNvSpPr>
            <a:spLocks noGrp="1"/>
          </p:cNvSpPr>
          <p:nvPr>
            <p:ph idx="1"/>
          </p:nvPr>
        </p:nvSpPr>
        <p:spPr>
          <a:xfrm>
            <a:off x="186267" y="1575986"/>
            <a:ext cx="8229600" cy="4525963"/>
          </a:xfrm>
        </p:spPr>
        <p:txBody>
          <a:bodyPr/>
          <a:lstStyle/>
          <a:p>
            <a:r>
              <a:rPr lang="en-US" sz="2800" dirty="0" smtClean="0"/>
              <a:t>Achievements </a:t>
            </a:r>
          </a:p>
          <a:p>
            <a:pPr marL="342900" indent="-342900">
              <a:lnSpc>
                <a:spcPct val="100000"/>
              </a:lnSpc>
              <a:buFont typeface="Arial"/>
              <a:buChar char="•"/>
            </a:pPr>
            <a:r>
              <a:rPr lang="en-US" sz="1800" dirty="0"/>
              <a:t>T</a:t>
            </a:r>
            <a:r>
              <a:rPr lang="en-GB" sz="1800" dirty="0"/>
              <a:t>he Vacuum Standardization Meeting was held February 19 – 20 in Lund.</a:t>
            </a:r>
            <a:endParaRPr lang="en-US" sz="1800" dirty="0"/>
          </a:p>
          <a:p>
            <a:pPr marL="342900" lvl="0" indent="-342900">
              <a:lnSpc>
                <a:spcPct val="100000"/>
              </a:lnSpc>
              <a:buFont typeface="Arial"/>
              <a:buChar char="•"/>
            </a:pPr>
            <a:r>
              <a:rPr lang="en-GB" sz="1800" dirty="0" smtClean="0"/>
              <a:t>Follow</a:t>
            </a:r>
            <a:r>
              <a:rPr lang="en-GB" sz="1800" dirty="0"/>
              <a:t>-up on orders placed for vacuum equipment for the chopper group.</a:t>
            </a:r>
            <a:endParaRPr lang="en-US" sz="1800" dirty="0"/>
          </a:p>
          <a:p>
            <a:pPr marL="342900" lvl="0" indent="-342900">
              <a:lnSpc>
                <a:spcPct val="100000"/>
              </a:lnSpc>
              <a:buFont typeface="Arial"/>
              <a:buChar char="•"/>
            </a:pPr>
            <a:r>
              <a:rPr lang="en-GB" sz="1800" dirty="0" smtClean="0"/>
              <a:t>Visit </a:t>
            </a:r>
            <a:r>
              <a:rPr lang="en-GB" sz="1800" dirty="0"/>
              <a:t>to CERN, January 16-17, to discuss the LHC vacuum insulation systems at LINAC 4 and RFQ vacuum instrumentation requirements.</a:t>
            </a:r>
            <a:endParaRPr lang="en-US" sz="1800" dirty="0"/>
          </a:p>
          <a:p>
            <a:pPr marL="342900" lvl="0" indent="-342900">
              <a:lnSpc>
                <a:spcPct val="100000"/>
              </a:lnSpc>
              <a:buFont typeface="Arial"/>
              <a:buChar char="•"/>
            </a:pPr>
            <a:r>
              <a:rPr lang="en-GB" sz="1800" dirty="0"/>
              <a:t>Review of CERN reports and calculations applicable to ESS vacuum activities.</a:t>
            </a:r>
            <a:endParaRPr lang="en-US" sz="1800" dirty="0"/>
          </a:p>
          <a:p>
            <a:pPr marL="342900" lvl="0" indent="-342900">
              <a:lnSpc>
                <a:spcPct val="100000"/>
              </a:lnSpc>
              <a:buFont typeface="Arial"/>
              <a:buChar char="•"/>
            </a:pPr>
            <a:r>
              <a:rPr lang="en-GB" sz="1800" dirty="0"/>
              <a:t>Estimate of the purge line diameter for the </a:t>
            </a:r>
            <a:r>
              <a:rPr lang="en-GB" sz="1800" dirty="0" err="1"/>
              <a:t>cryo</a:t>
            </a:r>
            <a:r>
              <a:rPr lang="en-GB" sz="1800" dirty="0"/>
              <a:t> distribution line.</a:t>
            </a:r>
            <a:endParaRPr lang="en-US" sz="1800" dirty="0"/>
          </a:p>
          <a:p>
            <a:pPr marL="342900" lvl="0" indent="-342900">
              <a:lnSpc>
                <a:spcPct val="100000"/>
              </a:lnSpc>
              <a:buFont typeface="Arial"/>
              <a:buChar char="•"/>
            </a:pPr>
            <a:r>
              <a:rPr lang="en-GB" sz="1800" dirty="0"/>
              <a:t>Provided Inputs to the selection criteria for a suitable CAD system</a:t>
            </a:r>
            <a:endParaRPr lang="en-US" sz="1800" dirty="0"/>
          </a:p>
          <a:p>
            <a:pPr marL="342900" lvl="0" indent="-342900">
              <a:lnSpc>
                <a:spcPct val="100000"/>
              </a:lnSpc>
              <a:buFont typeface="Arial"/>
              <a:buChar char="•"/>
            </a:pPr>
            <a:r>
              <a:rPr lang="en-GB" sz="1800" dirty="0"/>
              <a:t>Inputs for beam line element database to </a:t>
            </a:r>
            <a:r>
              <a:rPr lang="en-GB" sz="1800" dirty="0" err="1"/>
              <a:t>Cosylab</a:t>
            </a:r>
            <a:endParaRPr lang="en-US" sz="1800" dirty="0"/>
          </a:p>
          <a:p>
            <a:pPr marL="342900" lvl="0" indent="-342900">
              <a:lnSpc>
                <a:spcPct val="100000"/>
              </a:lnSpc>
              <a:buFont typeface="Arial"/>
              <a:buChar char="•"/>
            </a:pPr>
            <a:r>
              <a:rPr lang="en-GB" sz="1800" dirty="0"/>
              <a:t>Provide inputs for the vacuum naming convention</a:t>
            </a:r>
            <a:endParaRPr lang="en-US" sz="1800" dirty="0"/>
          </a:p>
          <a:p>
            <a:pPr marL="342900" lvl="0" indent="-342900">
              <a:lnSpc>
                <a:spcPct val="100000"/>
              </a:lnSpc>
              <a:buFont typeface="Arial"/>
              <a:buChar char="•"/>
            </a:pPr>
            <a:r>
              <a:rPr lang="en-GB" sz="1800" dirty="0"/>
              <a:t>Preliminary line sizing for the vacuum jacket of the hydrogen moderator completed.</a:t>
            </a:r>
            <a:endParaRPr lang="en-US" sz="1800" dirty="0"/>
          </a:p>
          <a:p>
            <a:pPr marL="800100" lvl="1" indent="-342900">
              <a:buFont typeface="Arial"/>
              <a:buChar char="•"/>
            </a:pPr>
            <a:endParaRPr lang="en-US" sz="2000" dirty="0"/>
          </a:p>
          <a:p>
            <a:pPr marL="457200" lvl="1" indent="0">
              <a:buNone/>
            </a:pPr>
            <a:endParaRPr lang="en-US" sz="2400" dirty="0" smtClean="0"/>
          </a:p>
        </p:txBody>
      </p:sp>
    </p:spTree>
    <p:extLst>
      <p:ext uri="{BB962C8B-B14F-4D97-AF65-F5344CB8AC3E}">
        <p14:creationId xmlns:p14="http://schemas.microsoft.com/office/powerpoint/2010/main" val="392349381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93613"/>
            <a:ext cx="4688040"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WP13: Safety &amp; Reliability</a:t>
            </a:r>
          </a:p>
        </p:txBody>
      </p:sp>
      <p:sp>
        <p:nvSpPr>
          <p:cNvPr id="3" name="Content Placeholder 2"/>
          <p:cNvSpPr>
            <a:spLocks noGrp="1"/>
          </p:cNvSpPr>
          <p:nvPr>
            <p:ph idx="1"/>
          </p:nvPr>
        </p:nvSpPr>
        <p:spPr>
          <a:xfrm>
            <a:off x="270933" y="1706518"/>
            <a:ext cx="8229600" cy="4525963"/>
          </a:xfrm>
        </p:spPr>
        <p:txBody>
          <a:bodyPr/>
          <a:lstStyle/>
          <a:p>
            <a:r>
              <a:rPr lang="en-US" sz="2400" dirty="0" smtClean="0"/>
              <a:t>Achievements</a:t>
            </a:r>
            <a:endParaRPr lang="en-US" sz="2400" dirty="0"/>
          </a:p>
          <a:p>
            <a:pPr marL="342900" lvl="0" indent="-342900">
              <a:buFont typeface="Arial"/>
              <a:buChar char="•"/>
            </a:pPr>
            <a:r>
              <a:rPr lang="en-US" dirty="0"/>
              <a:t>Finished detailed report on shielding work for Accelerator in 2013 (deliverable for annual review follow up). With Gunther </a:t>
            </a:r>
            <a:r>
              <a:rPr lang="en-US" dirty="0" err="1"/>
              <a:t>Muerrer</a:t>
            </a:r>
            <a:r>
              <a:rPr lang="en-US" dirty="0"/>
              <a:t> in TD for review.</a:t>
            </a:r>
          </a:p>
          <a:p>
            <a:pPr marL="342900" lvl="0" indent="-342900">
              <a:buFont typeface="Arial"/>
              <a:buChar char="•"/>
            </a:pPr>
            <a:r>
              <a:rPr lang="en-US" dirty="0"/>
              <a:t>Drafted </a:t>
            </a:r>
            <a:r>
              <a:rPr lang="en-US" dirty="0" smtClean="0"/>
              <a:t>report </a:t>
            </a:r>
            <a:r>
              <a:rPr lang="en-US" dirty="0"/>
              <a:t>on hands on maintenance limits and beam loss limits for various accident scenarios.</a:t>
            </a:r>
          </a:p>
          <a:p>
            <a:pPr marL="342900" lvl="0" indent="-342900">
              <a:buFont typeface="Arial"/>
              <a:buChar char="•"/>
            </a:pPr>
            <a:r>
              <a:rPr lang="en-US" dirty="0"/>
              <a:t>Attended USPAS course and visited </a:t>
            </a:r>
            <a:r>
              <a:rPr lang="en-US" dirty="0" err="1"/>
              <a:t>Fermilab</a:t>
            </a:r>
            <a:r>
              <a:rPr lang="en-US" dirty="0"/>
              <a:t> (first week of Feb) to discuss shielding issues with N </a:t>
            </a:r>
            <a:r>
              <a:rPr lang="en-US" dirty="0" err="1"/>
              <a:t>Mokhov</a:t>
            </a:r>
            <a:endParaRPr lang="en-US" dirty="0"/>
          </a:p>
          <a:p>
            <a:pPr marL="800100" lvl="1" indent="-342900">
              <a:buFont typeface="Arial"/>
              <a:buChar char="•"/>
            </a:pPr>
            <a:endParaRPr lang="en-US" sz="1800" dirty="0"/>
          </a:p>
        </p:txBody>
      </p:sp>
    </p:spTree>
    <p:extLst>
      <p:ext uri="{BB962C8B-B14F-4D97-AF65-F5344CB8AC3E}">
        <p14:creationId xmlns:p14="http://schemas.microsoft.com/office/powerpoint/2010/main" val="196053463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7904" y="248792"/>
            <a:ext cx="3704650"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Work Package Audits</a:t>
            </a:r>
          </a:p>
        </p:txBody>
      </p:sp>
      <p:sp>
        <p:nvSpPr>
          <p:cNvPr id="3" name="Content Placeholder 2"/>
          <p:cNvSpPr>
            <a:spLocks noGrp="1"/>
          </p:cNvSpPr>
          <p:nvPr>
            <p:ph idx="1"/>
          </p:nvPr>
        </p:nvSpPr>
        <p:spPr>
          <a:xfrm>
            <a:off x="321733" y="1483632"/>
            <a:ext cx="8229600" cy="5084908"/>
          </a:xfrm>
        </p:spPr>
        <p:txBody>
          <a:bodyPr/>
          <a:lstStyle/>
          <a:p>
            <a:r>
              <a:rPr lang="en-US" altLang="ja-JP" sz="2800" dirty="0" smtClean="0">
                <a:latin typeface="Arial" charset="0"/>
              </a:rPr>
              <a:t>Audits were held on the following WPs:</a:t>
            </a:r>
          </a:p>
          <a:p>
            <a:pPr marL="457200" indent="-457200">
              <a:buFont typeface="Arial"/>
              <a:buChar char="•"/>
            </a:pPr>
            <a:r>
              <a:rPr lang="en-US" altLang="ja-JP" sz="2400" dirty="0" smtClean="0">
                <a:latin typeface="Arial" charset="0"/>
              </a:rPr>
              <a:t>WP15 (Electrical &amp; Cooling Support): January 31</a:t>
            </a:r>
          </a:p>
          <a:p>
            <a:pPr lvl="1"/>
            <a:endParaRPr lang="en-US" altLang="ja-JP" sz="2800" dirty="0" smtClean="0">
              <a:latin typeface="Arial" charset="0"/>
            </a:endParaRPr>
          </a:p>
          <a:p>
            <a:pPr marL="457200" indent="-457200">
              <a:buFont typeface="Arial"/>
              <a:buChar char="•"/>
            </a:pPr>
            <a:r>
              <a:rPr lang="en-US" altLang="ja-JP" sz="2400" dirty="0" smtClean="0">
                <a:latin typeface="Arial" charset="0"/>
              </a:rPr>
              <a:t>WP6 (HEBT &amp; Magnets): February 6</a:t>
            </a:r>
          </a:p>
          <a:p>
            <a:pPr marL="800100" lvl="1" indent="-342900">
              <a:buFont typeface="Arial"/>
              <a:buChar char="•"/>
            </a:pPr>
            <a:r>
              <a:rPr lang="en-US" altLang="ja-JP" dirty="0" smtClean="0">
                <a:latin typeface="Arial" charset="0"/>
              </a:rPr>
              <a:t>External Chair: R. </a:t>
            </a:r>
            <a:r>
              <a:rPr lang="en-US" altLang="ja-JP" dirty="0" err="1" smtClean="0">
                <a:latin typeface="Arial" charset="0"/>
              </a:rPr>
              <a:t>Ostojic</a:t>
            </a:r>
            <a:r>
              <a:rPr lang="en-US" altLang="ja-JP" dirty="0" smtClean="0">
                <a:latin typeface="Arial" charset="0"/>
              </a:rPr>
              <a:t> (CERN)</a:t>
            </a:r>
          </a:p>
          <a:p>
            <a:pPr marL="342900" indent="-342900">
              <a:buFont typeface="Arial"/>
              <a:buChar char="•"/>
            </a:pPr>
            <a:endParaRPr lang="en-US" altLang="ja-JP" dirty="0">
              <a:latin typeface="Arial" charset="0"/>
            </a:endParaRPr>
          </a:p>
          <a:p>
            <a:pPr marL="342900" indent="-342900">
              <a:buFont typeface="Arial"/>
              <a:buChar char="•"/>
            </a:pPr>
            <a:r>
              <a:rPr lang="en-US" altLang="ja-JP" sz="2400" dirty="0" smtClean="0">
                <a:latin typeface="Arial" charset="0"/>
              </a:rPr>
              <a:t>WP99 Audit postponed due to high work load associated with review of CF Preliminary Design</a:t>
            </a:r>
          </a:p>
          <a:p>
            <a:pPr marL="800100" lvl="1" indent="-342900">
              <a:buFont typeface="Arial"/>
              <a:buChar char="•"/>
            </a:pPr>
            <a:endParaRPr lang="en-US" altLang="ja-JP" sz="2400" dirty="0" smtClean="0">
              <a:latin typeface="Arial" charset="0"/>
            </a:endParaRPr>
          </a:p>
          <a:p>
            <a:pPr marL="800100" lvl="1" indent="-342900">
              <a:buFont typeface="Arial"/>
              <a:buChar char="•"/>
            </a:pPr>
            <a:endParaRPr lang="en-US" altLang="ja-JP" sz="2400" dirty="0" smtClean="0">
              <a:latin typeface="Arial" charset="0"/>
            </a:endParaRPr>
          </a:p>
          <a:p>
            <a:pPr marL="914400" lvl="2" indent="0">
              <a:buNone/>
            </a:pPr>
            <a:endParaRPr lang="en-US" sz="2400" dirty="0" smtClean="0"/>
          </a:p>
          <a:p>
            <a:pPr marL="914400" lvl="2" indent="0">
              <a:buNone/>
            </a:pPr>
            <a:endParaRPr lang="en-US" sz="2400" dirty="0"/>
          </a:p>
          <a:p>
            <a:pPr marL="914400" lvl="2" indent="0">
              <a:buNone/>
            </a:pPr>
            <a:endParaRPr lang="en-US" sz="2400" dirty="0" smtClean="0"/>
          </a:p>
          <a:p>
            <a:pPr marL="914400" lvl="2" indent="0">
              <a:buNone/>
            </a:pPr>
            <a:endParaRPr lang="en-US" sz="2400" dirty="0"/>
          </a:p>
        </p:txBody>
      </p:sp>
    </p:spTree>
    <p:extLst>
      <p:ext uri="{BB962C8B-B14F-4D97-AF65-F5344CB8AC3E}">
        <p14:creationId xmlns:p14="http://schemas.microsoft.com/office/powerpoint/2010/main" val="97865219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17904" y="248792"/>
            <a:ext cx="3704650"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Work Package Audits</a:t>
            </a:r>
          </a:p>
        </p:txBody>
      </p:sp>
      <p:sp>
        <p:nvSpPr>
          <p:cNvPr id="3" name="Content Placeholder 2"/>
          <p:cNvSpPr>
            <a:spLocks noGrp="1"/>
          </p:cNvSpPr>
          <p:nvPr>
            <p:ph idx="1"/>
          </p:nvPr>
        </p:nvSpPr>
        <p:spPr>
          <a:xfrm>
            <a:off x="321733" y="1483632"/>
            <a:ext cx="8229600" cy="5084908"/>
          </a:xfrm>
        </p:spPr>
        <p:txBody>
          <a:bodyPr/>
          <a:lstStyle/>
          <a:p>
            <a:pPr marL="342900" indent="-342900">
              <a:buFont typeface="Arial"/>
              <a:buChar char="•"/>
            </a:pPr>
            <a:r>
              <a:rPr lang="en-US" sz="2400" dirty="0" smtClean="0">
                <a:latin typeface="Arial" charset="0"/>
              </a:rPr>
              <a:t>Both audits were the first for each work package, both are on schedule and no major technical problems were found</a:t>
            </a:r>
          </a:p>
          <a:p>
            <a:pPr marL="342900" indent="-342900">
              <a:buFont typeface="Arial"/>
              <a:buChar char="•"/>
            </a:pPr>
            <a:r>
              <a:rPr lang="en-US" sz="2400" dirty="0" smtClean="0">
                <a:latin typeface="Arial" charset="0"/>
              </a:rPr>
              <a:t>WP15 audit highlighted the need for additional definition of UPS / backup power and for clearer divisions of LCW,  activated and standard water loops</a:t>
            </a:r>
          </a:p>
          <a:p>
            <a:pPr marL="342900" indent="-342900">
              <a:buFont typeface="Arial"/>
              <a:buChar char="•"/>
            </a:pPr>
            <a:r>
              <a:rPr lang="en-US" sz="2400" dirty="0" smtClean="0">
                <a:latin typeface="Arial" charset="0"/>
              </a:rPr>
              <a:t>WP6 audit showed that ACCSYS should finalize the division of labor between Aarhus University , ESS and other potential IKCs</a:t>
            </a:r>
          </a:p>
          <a:p>
            <a:pPr marL="342900" indent="-342900">
              <a:buFont typeface="Arial"/>
              <a:buChar char="•"/>
            </a:pPr>
            <a:endParaRPr lang="en-US" sz="2400" dirty="0" smtClean="0">
              <a:latin typeface="Arial" charset="0"/>
            </a:endParaRPr>
          </a:p>
          <a:p>
            <a:pPr marL="342900" indent="-342900">
              <a:buFont typeface="Arial"/>
              <a:buChar char="•"/>
            </a:pPr>
            <a:endParaRPr lang="en-US" sz="1800" dirty="0" smtClean="0">
              <a:latin typeface="Arial" charset="0"/>
            </a:endParaRPr>
          </a:p>
          <a:p>
            <a:pPr marL="914400" lvl="2" indent="0">
              <a:buNone/>
            </a:pPr>
            <a:endParaRPr lang="en-US" sz="2000" dirty="0" smtClean="0"/>
          </a:p>
          <a:p>
            <a:pPr marL="914400" lvl="2" indent="0">
              <a:buNone/>
            </a:pPr>
            <a:endParaRPr lang="en-US" sz="2000" dirty="0" smtClean="0"/>
          </a:p>
          <a:p>
            <a:pPr marL="914400" lvl="2" indent="0">
              <a:buNone/>
            </a:pPr>
            <a:endParaRPr lang="en-US" sz="2000" dirty="0" smtClean="0"/>
          </a:p>
          <a:p>
            <a:pPr marL="914400" lvl="2" indent="0">
              <a:buNone/>
            </a:pPr>
            <a:endParaRPr lang="en-US" sz="2000" dirty="0"/>
          </a:p>
        </p:txBody>
      </p:sp>
    </p:spTree>
    <p:extLst>
      <p:ext uri="{BB962C8B-B14F-4D97-AF65-F5344CB8AC3E}">
        <p14:creationId xmlns:p14="http://schemas.microsoft.com/office/powerpoint/2010/main" val="173269830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58859"/>
            <a:ext cx="5031936"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Work Package Audits in 2014</a:t>
            </a:r>
          </a:p>
        </p:txBody>
      </p:sp>
      <p:sp>
        <p:nvSpPr>
          <p:cNvPr id="3" name="Content Placeholder 2"/>
          <p:cNvSpPr>
            <a:spLocks noGrp="1"/>
          </p:cNvSpPr>
          <p:nvPr>
            <p:ph idx="1"/>
          </p:nvPr>
        </p:nvSpPr>
        <p:spPr>
          <a:xfrm>
            <a:off x="321733" y="1483632"/>
            <a:ext cx="8229600" cy="5084908"/>
          </a:xfrm>
        </p:spPr>
        <p:txBody>
          <a:bodyPr/>
          <a:lstStyle/>
          <a:p>
            <a:pPr lvl="2"/>
            <a:endParaRPr lang="en-US" sz="2000" dirty="0" smtClean="0"/>
          </a:p>
          <a:p>
            <a:pPr marL="914400" lvl="2" indent="0">
              <a:buNone/>
            </a:pPr>
            <a:endParaRPr lang="en-US" sz="2000" dirty="0" smtClean="0"/>
          </a:p>
          <a:p>
            <a:pPr marL="914400" lvl="2" indent="0">
              <a:buNone/>
            </a:pPr>
            <a:endParaRPr lang="en-US" sz="2000" dirty="0"/>
          </a:p>
          <a:p>
            <a:pPr marL="914400" lvl="2" indent="0">
              <a:buNone/>
            </a:pPr>
            <a:endParaRPr lang="en-US" sz="2000" dirty="0" smtClean="0"/>
          </a:p>
          <a:p>
            <a:pPr marL="914400" lvl="2" indent="0">
              <a:buNone/>
            </a:pPr>
            <a:endParaRPr lang="en-US" sz="2000" dirty="0"/>
          </a:p>
        </p:txBody>
      </p:sp>
      <p:graphicFrame>
        <p:nvGraphicFramePr>
          <p:cNvPr id="2" name="Table 1"/>
          <p:cNvGraphicFramePr>
            <a:graphicFrameLocks noGrp="1"/>
          </p:cNvGraphicFramePr>
          <p:nvPr>
            <p:extLst>
              <p:ext uri="{D42A27DB-BD31-4B8C-83A1-F6EECF244321}">
                <p14:modId xmlns:p14="http://schemas.microsoft.com/office/powerpoint/2010/main" val="1622894483"/>
              </p:ext>
            </p:extLst>
          </p:nvPr>
        </p:nvGraphicFramePr>
        <p:xfrm>
          <a:off x="1625600" y="1657874"/>
          <a:ext cx="5528734" cy="4754880"/>
        </p:xfrm>
        <a:graphic>
          <a:graphicData uri="http://schemas.openxmlformats.org/drawingml/2006/table">
            <a:tbl>
              <a:tblPr firstRow="1" bandRow="1">
                <a:tableStyleId>{5C22544A-7EE6-4342-B048-85BDC9FD1C3A}</a:tableStyleId>
              </a:tblPr>
              <a:tblGrid>
                <a:gridCol w="3217333"/>
                <a:gridCol w="2311401"/>
              </a:tblGrid>
              <a:tr h="327942">
                <a:tc>
                  <a:txBody>
                    <a:bodyPr/>
                    <a:lstStyle/>
                    <a:p>
                      <a:pPr algn="ctr"/>
                      <a:r>
                        <a:rPr lang="en-US" dirty="0" smtClean="0"/>
                        <a:t>Work Package</a:t>
                      </a:r>
                      <a:endParaRPr lang="en-US" dirty="0"/>
                    </a:p>
                  </a:txBody>
                  <a:tcPr/>
                </a:tc>
                <a:tc>
                  <a:txBody>
                    <a:bodyPr/>
                    <a:lstStyle/>
                    <a:p>
                      <a:pPr algn="ctr"/>
                      <a:r>
                        <a:rPr lang="en-US" dirty="0" smtClean="0"/>
                        <a:t>Date</a:t>
                      </a:r>
                      <a:endParaRPr lang="en-US" dirty="0"/>
                    </a:p>
                  </a:txBody>
                  <a:tcPr/>
                </a:tc>
              </a:tr>
              <a:tr h="327942">
                <a:tc>
                  <a:txBody>
                    <a:bodyPr/>
                    <a:lstStyle/>
                    <a:p>
                      <a:pPr algn="ctr"/>
                      <a:r>
                        <a:rPr lang="en-US" dirty="0" smtClean="0"/>
                        <a:t>WP15 Electrical &amp; Cooling</a:t>
                      </a:r>
                      <a:endParaRPr lang="en-US" dirty="0"/>
                    </a:p>
                  </a:txBody>
                  <a:tcPr/>
                </a:tc>
                <a:tc>
                  <a:txBody>
                    <a:bodyPr/>
                    <a:lstStyle/>
                    <a:p>
                      <a:pPr algn="ctr"/>
                      <a:r>
                        <a:rPr lang="en-US" dirty="0" smtClean="0"/>
                        <a:t>January 31</a:t>
                      </a:r>
                      <a:endParaRPr lang="en-US" dirty="0"/>
                    </a:p>
                  </a:txBody>
                  <a:tcPr/>
                </a:tc>
              </a:tr>
              <a:tr h="327942">
                <a:tc>
                  <a:txBody>
                    <a:bodyPr/>
                    <a:lstStyle/>
                    <a:p>
                      <a:pPr algn="ctr"/>
                      <a:r>
                        <a:rPr lang="en-US" dirty="0" smtClean="0"/>
                        <a:t>WP6 HEBT &amp; Magnets</a:t>
                      </a:r>
                      <a:endParaRPr lang="en-US" dirty="0"/>
                    </a:p>
                  </a:txBody>
                  <a:tcPr/>
                </a:tc>
                <a:tc>
                  <a:txBody>
                    <a:bodyPr/>
                    <a:lstStyle/>
                    <a:p>
                      <a:pPr algn="ctr"/>
                      <a:r>
                        <a:rPr lang="en-US" dirty="0" smtClean="0"/>
                        <a:t>February 6</a:t>
                      </a:r>
                      <a:endParaRPr lang="en-US" dirty="0"/>
                    </a:p>
                  </a:txBody>
                  <a:tcPr/>
                </a:tc>
              </a:tr>
              <a:tr h="327942">
                <a:tc>
                  <a:txBody>
                    <a:bodyPr/>
                    <a:lstStyle/>
                    <a:p>
                      <a:pPr algn="ctr"/>
                      <a:r>
                        <a:rPr lang="en-US" dirty="0" smtClean="0"/>
                        <a:t>WP99</a:t>
                      </a:r>
                      <a:r>
                        <a:rPr lang="en-US" baseline="0" dirty="0" smtClean="0"/>
                        <a:t> Integration &amp; Installation</a:t>
                      </a:r>
                      <a:endParaRPr lang="en-US" dirty="0"/>
                    </a:p>
                  </a:txBody>
                  <a:tcPr/>
                </a:tc>
                <a:tc>
                  <a:txBody>
                    <a:bodyPr/>
                    <a:lstStyle/>
                    <a:p>
                      <a:pPr algn="ctr"/>
                      <a:r>
                        <a:rPr lang="en-US" dirty="0" smtClean="0"/>
                        <a:t>TBD ( March/April)</a:t>
                      </a:r>
                      <a:endParaRPr lang="en-US" dirty="0"/>
                    </a:p>
                  </a:txBody>
                  <a:tcPr/>
                </a:tc>
              </a:tr>
              <a:tr h="327942">
                <a:tc>
                  <a:txBody>
                    <a:bodyPr/>
                    <a:lstStyle/>
                    <a:p>
                      <a:pPr algn="ctr"/>
                      <a:r>
                        <a:rPr lang="en-US" dirty="0" smtClean="0"/>
                        <a:t>WP12 Vacuum</a:t>
                      </a:r>
                      <a:endParaRPr lang="en-US" dirty="0"/>
                    </a:p>
                  </a:txBody>
                  <a:tcPr/>
                </a:tc>
                <a:tc>
                  <a:txBody>
                    <a:bodyPr/>
                    <a:lstStyle/>
                    <a:p>
                      <a:pPr algn="ctr"/>
                      <a:r>
                        <a:rPr lang="en-US" dirty="0" smtClean="0"/>
                        <a:t>March</a:t>
                      </a:r>
                      <a:endParaRPr lang="en-US" dirty="0"/>
                    </a:p>
                  </a:txBody>
                  <a:tcPr/>
                </a:tc>
              </a:tr>
              <a:tr h="327942">
                <a:tc>
                  <a:txBody>
                    <a:bodyPr/>
                    <a:lstStyle/>
                    <a:p>
                      <a:pPr algn="ctr"/>
                      <a:r>
                        <a:rPr lang="en-US" dirty="0" smtClean="0"/>
                        <a:t>WP2 Beam Physics</a:t>
                      </a:r>
                      <a:endParaRPr lang="en-US" dirty="0"/>
                    </a:p>
                  </a:txBody>
                  <a:tcPr/>
                </a:tc>
                <a:tc>
                  <a:txBody>
                    <a:bodyPr/>
                    <a:lstStyle/>
                    <a:p>
                      <a:pPr algn="ctr"/>
                      <a:r>
                        <a:rPr lang="en-US" dirty="0" smtClean="0"/>
                        <a:t>April</a:t>
                      </a:r>
                    </a:p>
                  </a:txBody>
                  <a:tcPr/>
                </a:tc>
              </a:tr>
              <a:tr h="327942">
                <a:tc>
                  <a:txBody>
                    <a:bodyPr/>
                    <a:lstStyle/>
                    <a:p>
                      <a:pPr algn="ctr"/>
                      <a:r>
                        <a:rPr lang="en-US" dirty="0" smtClean="0"/>
                        <a:t>WP10</a:t>
                      </a:r>
                      <a:r>
                        <a:rPr lang="en-US" baseline="0" dirty="0" smtClean="0"/>
                        <a:t> Test Stands</a:t>
                      </a:r>
                      <a:endParaRPr lang="en-US" dirty="0"/>
                    </a:p>
                  </a:txBody>
                  <a:tcPr/>
                </a:tc>
                <a:tc>
                  <a:txBody>
                    <a:bodyPr/>
                    <a:lstStyle/>
                    <a:p>
                      <a:pPr algn="ctr"/>
                      <a:r>
                        <a:rPr lang="en-US" dirty="0" smtClean="0"/>
                        <a:t>May</a:t>
                      </a:r>
                      <a:endParaRPr lang="en-US" dirty="0"/>
                    </a:p>
                  </a:txBody>
                  <a:tcPr/>
                </a:tc>
              </a:tr>
              <a:tr h="327942">
                <a:tc>
                  <a:txBody>
                    <a:bodyPr/>
                    <a:lstStyle/>
                    <a:p>
                      <a:pPr algn="ctr"/>
                      <a:r>
                        <a:rPr lang="en-US" dirty="0" smtClean="0"/>
                        <a:t>WP7 Beam Instrumentation </a:t>
                      </a:r>
                      <a:endParaRPr lang="en-US" dirty="0"/>
                    </a:p>
                  </a:txBody>
                  <a:tcPr/>
                </a:tc>
                <a:tc>
                  <a:txBody>
                    <a:bodyPr/>
                    <a:lstStyle/>
                    <a:p>
                      <a:pPr algn="ctr"/>
                      <a:r>
                        <a:rPr lang="en-US" dirty="0" smtClean="0"/>
                        <a:t>June</a:t>
                      </a:r>
                      <a:endParaRPr lang="en-US" dirty="0"/>
                    </a:p>
                  </a:txBody>
                  <a:tcPr/>
                </a:tc>
              </a:tr>
              <a:tr h="327942">
                <a:tc>
                  <a:txBody>
                    <a:bodyPr/>
                    <a:lstStyle/>
                    <a:p>
                      <a:pPr algn="ctr"/>
                      <a:r>
                        <a:rPr lang="en-US" dirty="0" smtClean="0"/>
                        <a:t>WP8 RF</a:t>
                      </a:r>
                      <a:endParaRPr lang="en-US" dirty="0"/>
                    </a:p>
                  </a:txBody>
                  <a:tcPr/>
                </a:tc>
                <a:tc>
                  <a:txBody>
                    <a:bodyPr/>
                    <a:lstStyle/>
                    <a:p>
                      <a:pPr algn="ctr"/>
                      <a:r>
                        <a:rPr lang="en-US" dirty="0" smtClean="0"/>
                        <a:t>August</a:t>
                      </a:r>
                      <a:endParaRPr lang="en-US" dirty="0"/>
                    </a:p>
                  </a:txBody>
                  <a:tcPr/>
                </a:tc>
              </a:tr>
              <a:tr h="327942">
                <a:tc>
                  <a:txBody>
                    <a:bodyPr/>
                    <a:lstStyle/>
                    <a:p>
                      <a:pPr algn="ctr"/>
                      <a:r>
                        <a:rPr lang="en-US" dirty="0" smtClean="0"/>
                        <a:t>WP11 Cryogenics</a:t>
                      </a:r>
                      <a:endParaRPr lang="en-US" dirty="0"/>
                    </a:p>
                  </a:txBody>
                  <a:tcPr/>
                </a:tc>
                <a:tc>
                  <a:txBody>
                    <a:bodyPr/>
                    <a:lstStyle/>
                    <a:p>
                      <a:pPr algn="ctr"/>
                      <a:r>
                        <a:rPr lang="en-US" dirty="0" smtClean="0"/>
                        <a:t>Sept</a:t>
                      </a:r>
                      <a:endParaRPr lang="en-US" dirty="0"/>
                    </a:p>
                  </a:txBody>
                  <a:tcPr/>
                </a:tc>
              </a:tr>
              <a:tr h="327942">
                <a:tc>
                  <a:txBody>
                    <a:bodyPr/>
                    <a:lstStyle/>
                    <a:p>
                      <a:pPr algn="ctr"/>
                      <a:r>
                        <a:rPr lang="en-US" dirty="0" smtClean="0"/>
                        <a:t>WP4/5 Cavities &amp; CMs</a:t>
                      </a:r>
                      <a:endParaRPr lang="en-US" dirty="0"/>
                    </a:p>
                  </a:txBody>
                  <a:tcPr/>
                </a:tc>
                <a:tc>
                  <a:txBody>
                    <a:bodyPr/>
                    <a:lstStyle/>
                    <a:p>
                      <a:pPr algn="ctr"/>
                      <a:r>
                        <a:rPr lang="en-US" dirty="0" smtClean="0"/>
                        <a:t>Oct</a:t>
                      </a:r>
                      <a:endParaRPr lang="en-US" dirty="0"/>
                    </a:p>
                  </a:txBody>
                  <a:tcPr/>
                </a:tc>
              </a:tr>
              <a:tr h="327942">
                <a:tc>
                  <a:txBody>
                    <a:bodyPr/>
                    <a:lstStyle/>
                    <a:p>
                      <a:pPr algn="ctr"/>
                      <a:r>
                        <a:rPr lang="en-US" dirty="0" smtClean="0"/>
                        <a:t>WP3 NCFE</a:t>
                      </a:r>
                      <a:endParaRPr lang="en-US" dirty="0"/>
                    </a:p>
                  </a:txBody>
                  <a:tcPr/>
                </a:tc>
                <a:tc>
                  <a:txBody>
                    <a:bodyPr/>
                    <a:lstStyle/>
                    <a:p>
                      <a:pPr algn="ctr"/>
                      <a:r>
                        <a:rPr lang="en-US" dirty="0" smtClean="0"/>
                        <a:t>Nov</a:t>
                      </a:r>
                      <a:endParaRPr lang="en-US" dirty="0"/>
                    </a:p>
                  </a:txBody>
                  <a:tcPr/>
                </a:tc>
              </a:tr>
              <a:tr h="327942">
                <a:tc>
                  <a:txBody>
                    <a:bodyPr/>
                    <a:lstStyle/>
                    <a:p>
                      <a:pPr algn="ctr"/>
                      <a:r>
                        <a:rPr lang="en-US" dirty="0" smtClean="0"/>
                        <a:t>WP13</a:t>
                      </a:r>
                      <a:r>
                        <a:rPr lang="en-US" baseline="0" dirty="0" smtClean="0"/>
                        <a:t> Safety &amp; Reliability</a:t>
                      </a:r>
                      <a:endParaRPr lang="en-US" dirty="0"/>
                    </a:p>
                  </a:txBody>
                  <a:tcPr/>
                </a:tc>
                <a:tc>
                  <a:txBody>
                    <a:bodyPr/>
                    <a:lstStyle/>
                    <a:p>
                      <a:pPr algn="ctr"/>
                      <a:r>
                        <a:rPr lang="en-US" dirty="0" smtClean="0"/>
                        <a:t>Dec</a:t>
                      </a:r>
                      <a:endParaRPr lang="en-US" dirty="0"/>
                    </a:p>
                  </a:txBody>
                  <a:tcPr/>
                </a:tc>
              </a:tr>
            </a:tbl>
          </a:graphicData>
        </a:graphic>
      </p:graphicFrame>
    </p:spTree>
    <p:extLst>
      <p:ext uri="{BB962C8B-B14F-4D97-AF65-F5344CB8AC3E}">
        <p14:creationId xmlns:p14="http://schemas.microsoft.com/office/powerpoint/2010/main" val="288475415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Moving Forward – Audits and Design Reviews</a:t>
            </a:r>
            <a:endParaRPr lang="en-US" dirty="0"/>
          </a:p>
        </p:txBody>
      </p:sp>
      <p:sp>
        <p:nvSpPr>
          <p:cNvPr id="3" name="Content Placeholder 2"/>
          <p:cNvSpPr>
            <a:spLocks noGrp="1"/>
          </p:cNvSpPr>
          <p:nvPr>
            <p:ph idx="1"/>
          </p:nvPr>
        </p:nvSpPr>
        <p:spPr>
          <a:xfrm>
            <a:off x="434526" y="1567012"/>
            <a:ext cx="8252274" cy="4038981"/>
          </a:xfrm>
        </p:spPr>
        <p:txBody>
          <a:bodyPr/>
          <a:lstStyle/>
          <a:p>
            <a:r>
              <a:rPr lang="en-US" sz="2400" dirty="0" smtClean="0"/>
              <a:t>Goals</a:t>
            </a:r>
          </a:p>
          <a:p>
            <a:pPr marL="342900" indent="-342900">
              <a:buFont typeface="Arial"/>
              <a:buChar char="•"/>
            </a:pPr>
            <a:r>
              <a:rPr lang="en-US" sz="2400" dirty="0" smtClean="0"/>
              <a:t>Everything (systems and components)  gets reviewed</a:t>
            </a:r>
          </a:p>
          <a:p>
            <a:pPr marL="342900" indent="-342900">
              <a:buFont typeface="Arial"/>
              <a:buChar char="•"/>
            </a:pPr>
            <a:r>
              <a:rPr lang="en-US" sz="2400" dirty="0" smtClean="0"/>
              <a:t>Reviews must add value and not be redundant</a:t>
            </a:r>
          </a:p>
          <a:p>
            <a:pPr marL="342900" indent="-342900">
              <a:buFont typeface="Arial"/>
              <a:buChar char="•"/>
            </a:pPr>
            <a:r>
              <a:rPr lang="en-US" sz="2400" dirty="0" smtClean="0"/>
              <a:t>The nature of a review will vary depending on the item being reviewed</a:t>
            </a:r>
          </a:p>
          <a:p>
            <a:pPr marL="800100" lvl="1" indent="-342900">
              <a:buFont typeface="Arial"/>
              <a:buChar char="•"/>
            </a:pPr>
            <a:r>
              <a:rPr lang="en-US" dirty="0" smtClean="0"/>
              <a:t>Reviews could involve presentations to a committee or independent reviews of a technical specification by a group of experts</a:t>
            </a:r>
          </a:p>
          <a:p>
            <a:pPr marL="800100" lvl="1" indent="-342900">
              <a:buFont typeface="Arial"/>
              <a:buChar char="•"/>
            </a:pPr>
            <a:r>
              <a:rPr lang="en-US" dirty="0" smtClean="0"/>
              <a:t>External experts could be invited as appropriate</a:t>
            </a:r>
          </a:p>
          <a:p>
            <a:pPr marL="342900" indent="-342900">
              <a:buFont typeface="Arial"/>
              <a:buChar char="•"/>
            </a:pPr>
            <a:r>
              <a:rPr lang="en-US" sz="2400" dirty="0" smtClean="0"/>
              <a:t>Reviews should be documented and meet the intent of the ESS SE policy</a:t>
            </a:r>
          </a:p>
          <a:p>
            <a:pPr marL="342900" indent="-342900">
              <a:buFont typeface="Arial"/>
              <a:buChar char="•"/>
            </a:pPr>
            <a:r>
              <a:rPr lang="en-US" sz="2400" dirty="0" smtClean="0"/>
              <a:t>Reviews should do double duty whenever possible (for example an audit and an FDR together</a:t>
            </a:r>
          </a:p>
          <a:p>
            <a:pPr marL="342900" indent="-342900">
              <a:buFont typeface="Arial"/>
              <a:buChar char="•"/>
            </a:pPr>
            <a:endParaRPr lang="en-US" sz="2400" dirty="0" smtClean="0"/>
          </a:p>
          <a:p>
            <a:pPr marL="342900" indent="-342900">
              <a:buFont typeface="Arial"/>
              <a:buChar char="•"/>
            </a:pPr>
            <a:endParaRPr lang="en-US" sz="2400" dirty="0"/>
          </a:p>
        </p:txBody>
      </p:sp>
      <p:sp>
        <p:nvSpPr>
          <p:cNvPr id="4" name="Slide Number Placeholder 3"/>
          <p:cNvSpPr>
            <a:spLocks noGrp="1"/>
          </p:cNvSpPr>
          <p:nvPr>
            <p:ph type="sldNum" sz="quarter" idx="12"/>
          </p:nvPr>
        </p:nvSpPr>
        <p:spPr/>
        <p:txBody>
          <a:bodyPr/>
          <a:lstStyle/>
          <a:p>
            <a:fld id="{038C62C7-F79B-CD4A-A5DF-5683BBEC4A65}" type="slidenum">
              <a:rPr lang="sv-SE" smtClean="0"/>
              <a:t>36</a:t>
            </a:fld>
            <a:endParaRPr lang="sv-SE"/>
          </a:p>
        </p:txBody>
      </p:sp>
    </p:spTree>
    <p:extLst>
      <p:ext uri="{BB962C8B-B14F-4D97-AF65-F5344CB8AC3E}">
        <p14:creationId xmlns:p14="http://schemas.microsoft.com/office/powerpoint/2010/main" val="411612039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Moving Forward – Audits and Design Reviews</a:t>
            </a:r>
            <a:endParaRPr lang="en-US" dirty="0"/>
          </a:p>
        </p:txBody>
      </p:sp>
      <p:sp>
        <p:nvSpPr>
          <p:cNvPr id="3" name="Content Placeholder 2"/>
          <p:cNvSpPr>
            <a:spLocks noGrp="1"/>
          </p:cNvSpPr>
          <p:nvPr>
            <p:ph idx="1"/>
          </p:nvPr>
        </p:nvSpPr>
        <p:spPr>
          <a:xfrm>
            <a:off x="434526" y="1600879"/>
            <a:ext cx="8252274" cy="4038981"/>
          </a:xfrm>
        </p:spPr>
        <p:txBody>
          <a:bodyPr/>
          <a:lstStyle/>
          <a:p>
            <a:r>
              <a:rPr lang="en-US" sz="2400" dirty="0" smtClean="0"/>
              <a:t>Types of Reviews</a:t>
            </a:r>
          </a:p>
          <a:p>
            <a:pPr marL="342900" indent="-342900">
              <a:buFont typeface="Arial"/>
              <a:buChar char="•"/>
            </a:pPr>
            <a:r>
              <a:rPr lang="en-US" dirty="0" smtClean="0"/>
              <a:t>WP Audits – yearly, involve both technical and project aspects</a:t>
            </a:r>
          </a:p>
          <a:p>
            <a:pPr marL="342900" indent="-342900">
              <a:buFont typeface="Arial"/>
              <a:buChar char="•"/>
            </a:pPr>
            <a:r>
              <a:rPr lang="en-US" dirty="0" smtClean="0"/>
              <a:t>Fundamental Design Reviews (FDR)</a:t>
            </a:r>
          </a:p>
          <a:p>
            <a:pPr marL="342900" indent="-342900">
              <a:buFont typeface="Arial"/>
              <a:buChar char="•"/>
            </a:pPr>
            <a:r>
              <a:rPr lang="en-US" dirty="0" smtClean="0"/>
              <a:t>Preliminary Design Reviews (PDR) – may be  review of a technical specification</a:t>
            </a:r>
          </a:p>
          <a:p>
            <a:pPr marL="342900" indent="-342900">
              <a:buFont typeface="Arial"/>
              <a:buChar char="•"/>
            </a:pPr>
            <a:r>
              <a:rPr lang="en-US" dirty="0" smtClean="0"/>
              <a:t>Critical Design Reviews (CDR) – only occur at a component level; may involve multiple reviews during the acquisition of the component</a:t>
            </a:r>
          </a:p>
          <a:p>
            <a:r>
              <a:rPr lang="en-US" dirty="0" smtClean="0"/>
              <a:t>FDRs, PDRs and CDRs are driven by need not by the calendar</a:t>
            </a:r>
          </a:p>
          <a:p>
            <a:r>
              <a:rPr lang="en-US" dirty="0" smtClean="0"/>
              <a:t>Nominally, a given system or component will only undergo 1 set of FDR, PDR and CDR during the project  - though there may be exceptions to this</a:t>
            </a:r>
          </a:p>
          <a:p>
            <a:r>
              <a:rPr lang="en-US" dirty="0" smtClean="0"/>
              <a:t>QA tests, FATs and SATs are in addition to the above and are the shared responsibility of the WPLs, LEs and Chief Engineer.</a:t>
            </a:r>
          </a:p>
          <a:p>
            <a:pPr marL="342900" indent="-342900">
              <a:buFont typeface="Arial"/>
              <a:buChar char="•"/>
            </a:pPr>
            <a:endParaRPr lang="en-US" sz="2400" dirty="0"/>
          </a:p>
        </p:txBody>
      </p:sp>
      <p:sp>
        <p:nvSpPr>
          <p:cNvPr id="4" name="Slide Number Placeholder 3"/>
          <p:cNvSpPr>
            <a:spLocks noGrp="1"/>
          </p:cNvSpPr>
          <p:nvPr>
            <p:ph type="sldNum" sz="quarter" idx="12"/>
          </p:nvPr>
        </p:nvSpPr>
        <p:spPr/>
        <p:txBody>
          <a:bodyPr/>
          <a:lstStyle/>
          <a:p>
            <a:fld id="{038C62C7-F79B-CD4A-A5DF-5683BBEC4A65}" type="slidenum">
              <a:rPr lang="sv-SE" smtClean="0"/>
              <a:t>37</a:t>
            </a:fld>
            <a:endParaRPr lang="sv-SE"/>
          </a:p>
        </p:txBody>
      </p:sp>
    </p:spTree>
    <p:extLst>
      <p:ext uri="{BB962C8B-B14F-4D97-AF65-F5344CB8AC3E}">
        <p14:creationId xmlns:p14="http://schemas.microsoft.com/office/powerpoint/2010/main" val="245623017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Audits and Design Reviews – Where are we now?</a:t>
            </a:r>
            <a:endParaRPr lang="en-US" dirty="0"/>
          </a:p>
        </p:txBody>
      </p:sp>
      <p:sp>
        <p:nvSpPr>
          <p:cNvPr id="4" name="Slide Number Placeholder 3"/>
          <p:cNvSpPr>
            <a:spLocks noGrp="1"/>
          </p:cNvSpPr>
          <p:nvPr>
            <p:ph type="sldNum" sz="quarter" idx="12"/>
          </p:nvPr>
        </p:nvSpPr>
        <p:spPr/>
        <p:txBody>
          <a:bodyPr/>
          <a:lstStyle/>
          <a:p>
            <a:fld id="{038C62C7-F79B-CD4A-A5DF-5683BBEC4A65}" type="slidenum">
              <a:rPr lang="sv-SE" smtClean="0"/>
              <a:t>38</a:t>
            </a:fld>
            <a:endParaRPr lang="sv-SE"/>
          </a:p>
        </p:txBody>
      </p:sp>
      <p:graphicFrame>
        <p:nvGraphicFramePr>
          <p:cNvPr id="6" name="Object 5"/>
          <p:cNvGraphicFramePr>
            <a:graphicFrameLocks noChangeAspect="1"/>
          </p:cNvGraphicFramePr>
          <p:nvPr>
            <p:extLst>
              <p:ext uri="{D42A27DB-BD31-4B8C-83A1-F6EECF244321}">
                <p14:modId xmlns:p14="http://schemas.microsoft.com/office/powerpoint/2010/main" val="533238816"/>
              </p:ext>
            </p:extLst>
          </p:nvPr>
        </p:nvGraphicFramePr>
        <p:xfrm>
          <a:off x="164494" y="1583265"/>
          <a:ext cx="8890003" cy="4148668"/>
        </p:xfrm>
        <a:graphic>
          <a:graphicData uri="http://schemas.openxmlformats.org/presentationml/2006/ole">
            <mc:AlternateContent xmlns:mc="http://schemas.openxmlformats.org/markup-compatibility/2006">
              <mc:Choice xmlns:v="urn:schemas-microsoft-com:vml" Requires="v">
                <p:oleObj spid="_x0000_s1034" name="Worksheet" r:id="rId3" imgW="9334500" imgH="4356100" progId="Excel.Sheet.8">
                  <p:embed/>
                </p:oleObj>
              </mc:Choice>
              <mc:Fallback>
                <p:oleObj name="Worksheet" r:id="rId3" imgW="9334500" imgH="4356100" progId="Excel.Sheet.8">
                  <p:embed/>
                  <p:pic>
                    <p:nvPicPr>
                      <p:cNvPr id="0" name=""/>
                      <p:cNvPicPr/>
                      <p:nvPr/>
                    </p:nvPicPr>
                    <p:blipFill>
                      <a:blip r:embed="rId4"/>
                      <a:stretch>
                        <a:fillRect/>
                      </a:stretch>
                    </p:blipFill>
                    <p:spPr>
                      <a:xfrm>
                        <a:off x="164494" y="1583265"/>
                        <a:ext cx="8890003" cy="4148668"/>
                      </a:xfrm>
                      <a:prstGeom prst="rect">
                        <a:avLst/>
                      </a:prstGeom>
                    </p:spPr>
                  </p:pic>
                </p:oleObj>
              </mc:Fallback>
            </mc:AlternateContent>
          </a:graphicData>
        </a:graphic>
      </p:graphicFrame>
      <p:sp>
        <p:nvSpPr>
          <p:cNvPr id="7" name="TextBox 6"/>
          <p:cNvSpPr txBox="1"/>
          <p:nvPr/>
        </p:nvSpPr>
        <p:spPr>
          <a:xfrm>
            <a:off x="431800" y="5894685"/>
            <a:ext cx="2768231" cy="923330"/>
          </a:xfrm>
          <a:prstGeom prst="rect">
            <a:avLst/>
          </a:prstGeom>
          <a:noFill/>
        </p:spPr>
        <p:txBody>
          <a:bodyPr wrap="none" rtlCol="0">
            <a:spAutoFit/>
          </a:bodyPr>
          <a:lstStyle/>
          <a:p>
            <a:r>
              <a:rPr lang="en-US" dirty="0" smtClean="0"/>
              <a:t>0 = Doesn’t apply</a:t>
            </a:r>
          </a:p>
          <a:p>
            <a:r>
              <a:rPr lang="en-US" dirty="0" smtClean="0"/>
              <a:t>X = Applies to Systems</a:t>
            </a:r>
          </a:p>
          <a:p>
            <a:r>
              <a:rPr lang="en-US" dirty="0" smtClean="0"/>
              <a:t>X</a:t>
            </a:r>
            <a:r>
              <a:rPr lang="en-US" baseline="-25000" dirty="0" smtClean="0"/>
              <a:t>C</a:t>
            </a:r>
            <a:r>
              <a:rPr lang="en-US" dirty="0" smtClean="0"/>
              <a:t> = Applies to components</a:t>
            </a:r>
            <a:endParaRPr lang="en-US" dirty="0"/>
          </a:p>
        </p:txBody>
      </p:sp>
    </p:spTree>
    <p:extLst>
      <p:ext uri="{BB962C8B-B14F-4D97-AF65-F5344CB8AC3E}">
        <p14:creationId xmlns:p14="http://schemas.microsoft.com/office/powerpoint/2010/main" val="1849944624"/>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513" y="0"/>
            <a:ext cx="6067426" cy="1441531"/>
          </a:xfrm>
        </p:spPr>
        <p:txBody>
          <a:bodyPr/>
          <a:lstStyle/>
          <a:p>
            <a:r>
              <a:rPr lang="en-US" sz="3200" dirty="0" smtClean="0">
                <a:solidFill>
                  <a:srgbClr val="FFFFFF"/>
                </a:solidFill>
              </a:rPr>
              <a:t>Risk</a:t>
            </a:r>
            <a:endParaRPr lang="en-US" sz="3200" dirty="0">
              <a:solidFill>
                <a:srgbClr val="FFFFFF"/>
              </a:solidFill>
            </a:endParaRPr>
          </a:p>
        </p:txBody>
      </p:sp>
      <p:sp>
        <p:nvSpPr>
          <p:cNvPr id="3" name="Content Placeholder 2"/>
          <p:cNvSpPr>
            <a:spLocks noGrp="1"/>
          </p:cNvSpPr>
          <p:nvPr>
            <p:ph idx="1"/>
          </p:nvPr>
        </p:nvSpPr>
        <p:spPr>
          <a:xfrm>
            <a:off x="364066" y="1561438"/>
            <a:ext cx="8229600" cy="4525963"/>
          </a:xfrm>
        </p:spPr>
        <p:txBody>
          <a:bodyPr/>
          <a:lstStyle/>
          <a:p>
            <a:pPr marL="457200" indent="-457200">
              <a:buFont typeface="Arial"/>
              <a:buChar char="•"/>
            </a:pPr>
            <a:r>
              <a:rPr lang="en-US" sz="2800" dirty="0" smtClean="0"/>
              <a:t>ACCSYS has transitioned to the new </a:t>
            </a:r>
            <a:r>
              <a:rPr lang="en-US" sz="2800" dirty="0" err="1" smtClean="0"/>
              <a:t>Exonaut</a:t>
            </a:r>
            <a:r>
              <a:rPr lang="en-US" sz="2800" dirty="0" smtClean="0"/>
              <a:t> Risk Software</a:t>
            </a:r>
            <a:endParaRPr lang="en-US" sz="2400" dirty="0"/>
          </a:p>
          <a:p>
            <a:pPr marL="457200" indent="-457200">
              <a:buFont typeface="Arial"/>
              <a:buChar char="•"/>
            </a:pPr>
            <a:r>
              <a:rPr lang="en-US" sz="2400" dirty="0" smtClean="0"/>
              <a:t>All risks have been reevaluated. 6 risks were moved to the ESS project level and one risk was retired</a:t>
            </a:r>
          </a:p>
          <a:p>
            <a:pPr marL="457200" indent="-457200">
              <a:buFont typeface="Arial"/>
              <a:buChar char="•"/>
            </a:pPr>
            <a:r>
              <a:rPr lang="en-US" sz="2400" dirty="0" smtClean="0"/>
              <a:t>ACCSYS is currently tracking 45 risks</a:t>
            </a:r>
          </a:p>
          <a:p>
            <a:pPr marL="457200" indent="-457200">
              <a:buFont typeface="Arial"/>
              <a:buChar char="•"/>
            </a:pPr>
            <a:r>
              <a:rPr lang="en-US" sz="2400" dirty="0" smtClean="0"/>
              <a:t>All risks have assigned owners and treatment plans. Most treatment plans have been started</a:t>
            </a:r>
          </a:p>
          <a:p>
            <a:pPr marL="457200" indent="-457200">
              <a:buFont typeface="Arial"/>
              <a:buChar char="•"/>
            </a:pPr>
            <a:r>
              <a:rPr lang="en-US" sz="2400" dirty="0" smtClean="0"/>
              <a:t>Cost impacts are estimates only</a:t>
            </a:r>
          </a:p>
          <a:p>
            <a:pPr marL="457200" indent="-457200">
              <a:buFont typeface="Arial"/>
              <a:buChar char="•"/>
            </a:pPr>
            <a:r>
              <a:rPr lang="en-US" sz="2400" dirty="0" smtClean="0"/>
              <a:t>Risks are reviewed monthly at the Project Support meeting and reported to ESS management</a:t>
            </a:r>
          </a:p>
          <a:p>
            <a:pPr marL="457200" indent="-457200">
              <a:buFont typeface="Arial"/>
              <a:buChar char="•"/>
            </a:pPr>
            <a:endParaRPr lang="en-US" sz="2800" dirty="0" smtClean="0"/>
          </a:p>
        </p:txBody>
      </p:sp>
    </p:spTree>
    <p:extLst>
      <p:ext uri="{BB962C8B-B14F-4D97-AF65-F5344CB8AC3E}">
        <p14:creationId xmlns:p14="http://schemas.microsoft.com/office/powerpoint/2010/main" val="936247055"/>
      </p:ext>
    </p:extLst>
  </p:cSld>
  <p:clrMapOvr>
    <a:masterClrMapping/>
  </p:clrMapOvr>
  <p:timing>
    <p:tnLst>
      <p:par>
        <p:cTn xmlns:p14="http://schemas.microsoft.com/office/powerpoint/2010/mai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6067426" cy="1441531"/>
          </a:xfrm>
        </p:spPr>
        <p:txBody>
          <a:bodyPr/>
          <a:lstStyle/>
          <a:p>
            <a:r>
              <a:rPr lang="en-US" sz="3200" dirty="0" smtClean="0">
                <a:solidFill>
                  <a:srgbClr val="FFFFFF"/>
                </a:solidFill>
              </a:rPr>
              <a:t>Top 5 </a:t>
            </a:r>
            <a:r>
              <a:rPr lang="en-US" sz="3200" dirty="0" err="1" smtClean="0">
                <a:solidFill>
                  <a:srgbClr val="FFFFFF"/>
                </a:solidFill>
              </a:rPr>
              <a:t>Perfomance</a:t>
            </a:r>
            <a:r>
              <a:rPr lang="en-US" sz="3200" dirty="0" smtClean="0">
                <a:solidFill>
                  <a:srgbClr val="FFFFFF"/>
                </a:solidFill>
              </a:rPr>
              <a:t> Risks</a:t>
            </a:r>
            <a:endParaRPr lang="en-US" sz="3200" dirty="0">
              <a:solidFill>
                <a:srgbClr val="FFFFFF"/>
              </a:solidFill>
            </a:endParaRPr>
          </a:p>
        </p:txBody>
      </p:sp>
      <p:pic>
        <p:nvPicPr>
          <p:cNvPr id="6" name="Picture 5"/>
          <p:cNvPicPr>
            <a:picLocks noChangeAspect="1"/>
          </p:cNvPicPr>
          <p:nvPr/>
        </p:nvPicPr>
        <p:blipFill>
          <a:blip r:embed="rId2"/>
          <a:stretch>
            <a:fillRect/>
          </a:stretch>
        </p:blipFill>
        <p:spPr>
          <a:xfrm>
            <a:off x="1109134" y="1441531"/>
            <a:ext cx="5960533" cy="5391780"/>
          </a:xfrm>
          <a:prstGeom prst="rect">
            <a:avLst/>
          </a:prstGeom>
        </p:spPr>
      </p:pic>
    </p:spTree>
    <p:extLst>
      <p:ext uri="{BB962C8B-B14F-4D97-AF65-F5344CB8AC3E}">
        <p14:creationId xmlns:p14="http://schemas.microsoft.com/office/powerpoint/2010/main" val="2421994843"/>
      </p:ext>
    </p:extLst>
  </p:cSld>
  <p:clrMapOvr>
    <a:masterClrMapping/>
  </p:clrMapOvr>
  <p:timing>
    <p:tnLst>
      <p:par>
        <p:cTn xmlns:p14="http://schemas.microsoft.com/office/powerpoint/2010/mai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6067426" cy="1441531"/>
          </a:xfrm>
        </p:spPr>
        <p:txBody>
          <a:bodyPr/>
          <a:lstStyle/>
          <a:p>
            <a:r>
              <a:rPr lang="en-US" sz="3200" dirty="0" smtClean="0">
                <a:solidFill>
                  <a:srgbClr val="FFFFFF"/>
                </a:solidFill>
              </a:rPr>
              <a:t>Top 5 Schedule Risks</a:t>
            </a:r>
            <a:endParaRPr lang="en-US" sz="3200" dirty="0">
              <a:solidFill>
                <a:srgbClr val="FFFFFF"/>
              </a:solidFill>
            </a:endParaRPr>
          </a:p>
        </p:txBody>
      </p:sp>
      <p:pic>
        <p:nvPicPr>
          <p:cNvPr id="3" name="Picture 2"/>
          <p:cNvPicPr>
            <a:picLocks noChangeAspect="1"/>
          </p:cNvPicPr>
          <p:nvPr/>
        </p:nvPicPr>
        <p:blipFill>
          <a:blip r:embed="rId2"/>
          <a:stretch>
            <a:fillRect/>
          </a:stretch>
        </p:blipFill>
        <p:spPr>
          <a:xfrm>
            <a:off x="1540933" y="1441531"/>
            <a:ext cx="5425366" cy="5623435"/>
          </a:xfrm>
          <a:prstGeom prst="rect">
            <a:avLst/>
          </a:prstGeom>
        </p:spPr>
      </p:pic>
    </p:spTree>
    <p:extLst>
      <p:ext uri="{BB962C8B-B14F-4D97-AF65-F5344CB8AC3E}">
        <p14:creationId xmlns:p14="http://schemas.microsoft.com/office/powerpoint/2010/main" val="2678351159"/>
      </p:ext>
    </p:extLst>
  </p:cSld>
  <p:clrMapOvr>
    <a:masterClrMapping/>
  </p:clrMapOvr>
  <p:timing>
    <p:tnLst>
      <p:par>
        <p:cTn xmlns:p14="http://schemas.microsoft.com/office/powerpoint/2010/mai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380310"/>
            <a:ext cx="1189338"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Issues</a:t>
            </a:r>
          </a:p>
        </p:txBody>
      </p:sp>
      <p:sp>
        <p:nvSpPr>
          <p:cNvPr id="3" name="Content Placeholder 2"/>
          <p:cNvSpPr>
            <a:spLocks noGrp="1"/>
          </p:cNvSpPr>
          <p:nvPr>
            <p:ph idx="1"/>
          </p:nvPr>
        </p:nvSpPr>
        <p:spPr>
          <a:xfrm>
            <a:off x="296334" y="1522586"/>
            <a:ext cx="8229600" cy="5084908"/>
          </a:xfrm>
        </p:spPr>
        <p:txBody>
          <a:bodyPr/>
          <a:lstStyle/>
          <a:p>
            <a:pPr marL="457200" indent="-457200">
              <a:buFont typeface="Arial"/>
              <a:buChar char="•"/>
            </a:pPr>
            <a:r>
              <a:rPr lang="en-US" sz="2400" dirty="0" smtClean="0"/>
              <a:t>Need to finalize In Kind Contributions is an issue for a number of work packages. Significant progress has been made and a number of new potential IKC partners have been identified. Solution may involve collaboration agreements or </a:t>
            </a:r>
            <a:r>
              <a:rPr lang="en-US" sz="2400" smtClean="0"/>
              <a:t>similar arrangements </a:t>
            </a:r>
            <a:r>
              <a:rPr lang="en-US" sz="2400" dirty="0" smtClean="0"/>
              <a:t>that allow work to continue while final agreements are being put into place.</a:t>
            </a:r>
          </a:p>
          <a:p>
            <a:pPr marL="457200" indent="-457200">
              <a:buFont typeface="Arial"/>
              <a:buChar char="•"/>
            </a:pPr>
            <a:r>
              <a:rPr lang="en-US" sz="2400" dirty="0"/>
              <a:t>Assist ES&amp;H Division in setting lab safety polices and </a:t>
            </a:r>
            <a:r>
              <a:rPr lang="en-US" sz="2400" dirty="0" smtClean="0"/>
              <a:t>requirements</a:t>
            </a:r>
          </a:p>
          <a:p>
            <a:pPr marL="457200" indent="-457200">
              <a:buFont typeface="Arial"/>
              <a:buChar char="•"/>
            </a:pPr>
            <a:r>
              <a:rPr lang="en-US" sz="2400" dirty="0" smtClean="0"/>
              <a:t>Determine responsibilities for controls and transport associated with the </a:t>
            </a:r>
            <a:r>
              <a:rPr lang="en-US" sz="2400" dirty="0" err="1" smtClean="0"/>
              <a:t>cryomodules</a:t>
            </a:r>
            <a:endParaRPr lang="en-US" sz="2400" dirty="0" smtClean="0"/>
          </a:p>
          <a:p>
            <a:pPr marL="457200" indent="-457200">
              <a:buFont typeface="Arial"/>
              <a:buChar char="•"/>
            </a:pPr>
            <a:r>
              <a:rPr lang="en-US" sz="2400" dirty="0" smtClean="0"/>
              <a:t>Continue to more specifically define controls requirements and links to ICS</a:t>
            </a:r>
          </a:p>
          <a:p>
            <a:pPr lvl="1"/>
            <a:endParaRPr lang="en-US" sz="2000" dirty="0" smtClean="0"/>
          </a:p>
          <a:p>
            <a:pPr marL="914400" lvl="2" indent="0">
              <a:buNone/>
            </a:pPr>
            <a:endParaRPr lang="en-US" sz="2000" dirty="0" smtClean="0"/>
          </a:p>
          <a:p>
            <a:pPr marL="914400" lvl="2" indent="0">
              <a:buNone/>
            </a:pPr>
            <a:endParaRPr lang="en-US" sz="2000" dirty="0" smtClean="0"/>
          </a:p>
          <a:p>
            <a:pPr marL="914400" lvl="2" indent="0">
              <a:buNone/>
            </a:pPr>
            <a:endParaRPr lang="en-US" sz="2000" dirty="0"/>
          </a:p>
          <a:p>
            <a:pPr marL="914400" lvl="2" indent="0">
              <a:buNone/>
            </a:pPr>
            <a:endParaRPr lang="en-US" sz="2000" dirty="0" smtClean="0"/>
          </a:p>
          <a:p>
            <a:pPr marL="914400" lvl="2" indent="0">
              <a:buNone/>
            </a:pPr>
            <a:endParaRPr lang="en-US" sz="2000" dirty="0"/>
          </a:p>
        </p:txBody>
      </p:sp>
    </p:spTree>
    <p:extLst>
      <p:ext uri="{BB962C8B-B14F-4D97-AF65-F5344CB8AC3E}">
        <p14:creationId xmlns:p14="http://schemas.microsoft.com/office/powerpoint/2010/main" val="407474790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405020"/>
            <a:ext cx="1993244"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Comments</a:t>
            </a:r>
          </a:p>
        </p:txBody>
      </p:sp>
      <p:sp>
        <p:nvSpPr>
          <p:cNvPr id="3" name="Content Placeholder 2"/>
          <p:cNvSpPr>
            <a:spLocks noGrp="1"/>
          </p:cNvSpPr>
          <p:nvPr>
            <p:ph idx="1"/>
          </p:nvPr>
        </p:nvSpPr>
        <p:spPr>
          <a:xfrm>
            <a:off x="355600" y="1541044"/>
            <a:ext cx="8229600" cy="5084908"/>
          </a:xfrm>
        </p:spPr>
        <p:txBody>
          <a:bodyPr/>
          <a:lstStyle/>
          <a:p>
            <a:pPr marL="342900" indent="-342900">
              <a:buFont typeface="Arial"/>
              <a:buChar char="•"/>
            </a:pPr>
            <a:r>
              <a:rPr lang="en-US" sz="2400" dirty="0" smtClean="0"/>
              <a:t>Work Packages are out of “review mode”   and stressing technical progress</a:t>
            </a:r>
          </a:p>
          <a:p>
            <a:pPr marL="800100" lvl="1" indent="-342900">
              <a:buFont typeface="Arial"/>
              <a:buChar char="•"/>
            </a:pPr>
            <a:r>
              <a:rPr lang="en-US" dirty="0" smtClean="0"/>
              <a:t>Prototype work in WP 3, 4 and 5</a:t>
            </a:r>
          </a:p>
          <a:p>
            <a:pPr marL="800100" lvl="1" indent="-342900">
              <a:buFont typeface="Arial"/>
              <a:buChar char="•"/>
            </a:pPr>
            <a:r>
              <a:rPr lang="en-US" dirty="0" smtClean="0"/>
              <a:t>Completion of EACP Technical Spec in WP11</a:t>
            </a:r>
          </a:p>
          <a:p>
            <a:pPr marL="800100" lvl="1" indent="-342900">
              <a:buFont typeface="Arial"/>
              <a:buChar char="•"/>
            </a:pPr>
            <a:r>
              <a:rPr lang="en-US" dirty="0" smtClean="0"/>
              <a:t>Procurement or near procurement of Modulator and IOT prototypes in WP8</a:t>
            </a:r>
          </a:p>
          <a:p>
            <a:pPr marL="800100" lvl="1" indent="-342900">
              <a:buFont typeface="Arial"/>
              <a:buChar char="•"/>
            </a:pPr>
            <a:r>
              <a:rPr lang="en-US" dirty="0" smtClean="0"/>
              <a:t>Re-planning exercise in WP7 (beam diagnostics)</a:t>
            </a:r>
            <a:endParaRPr lang="en-US" sz="2400" dirty="0" smtClean="0"/>
          </a:p>
          <a:p>
            <a:pPr marL="342900" indent="-342900">
              <a:buFont typeface="Arial"/>
              <a:buChar char="•"/>
            </a:pPr>
            <a:r>
              <a:rPr lang="en-US" sz="2400" dirty="0" smtClean="0"/>
              <a:t>This work is aided by the ongoing development of clear requirements via the Accelerator Integration Group</a:t>
            </a:r>
          </a:p>
          <a:p>
            <a:pPr marL="342900" indent="-342900">
              <a:buFont typeface="Arial"/>
              <a:buChar char="•"/>
            </a:pPr>
            <a:r>
              <a:rPr lang="en-US" sz="2400" dirty="0" smtClean="0"/>
              <a:t>More technically detailed discussions with IKC are starting (</a:t>
            </a:r>
            <a:r>
              <a:rPr lang="en-US" sz="2400" dirty="0" err="1" smtClean="0"/>
              <a:t>Cryo</a:t>
            </a:r>
            <a:r>
              <a:rPr lang="en-US" sz="2400" dirty="0" smtClean="0"/>
              <a:t> Distribution Line, beam diagnostics, RF)</a:t>
            </a:r>
          </a:p>
          <a:p>
            <a:pPr marL="342900" indent="-342900">
              <a:buFont typeface="Arial"/>
              <a:buChar char="•"/>
            </a:pPr>
            <a:r>
              <a:rPr lang="en-US" sz="2400" dirty="0" smtClean="0"/>
              <a:t>The new risk software works well and allows for easy tracking and updating of project risks. We will develop more detailed risks as the project progresses</a:t>
            </a:r>
          </a:p>
          <a:p>
            <a:endParaRPr lang="en-US" sz="2400" dirty="0" smtClean="0"/>
          </a:p>
          <a:p>
            <a:pPr lvl="1"/>
            <a:endParaRPr lang="en-US" sz="2000" dirty="0" smtClean="0"/>
          </a:p>
          <a:p>
            <a:pPr marL="914400" lvl="2" indent="0">
              <a:buNone/>
            </a:pPr>
            <a:endParaRPr lang="en-US" sz="2000" dirty="0" smtClean="0"/>
          </a:p>
          <a:p>
            <a:pPr marL="914400" lvl="2" indent="0">
              <a:buNone/>
            </a:pPr>
            <a:endParaRPr lang="en-US" sz="2000" dirty="0" smtClean="0"/>
          </a:p>
          <a:p>
            <a:pPr marL="914400" lvl="2" indent="0">
              <a:buNone/>
            </a:pPr>
            <a:endParaRPr lang="en-US" sz="2000" dirty="0"/>
          </a:p>
          <a:p>
            <a:pPr marL="914400" lvl="2" indent="0">
              <a:buNone/>
            </a:pPr>
            <a:endParaRPr lang="en-US" sz="2000" dirty="0" smtClean="0"/>
          </a:p>
          <a:p>
            <a:pPr marL="914400" lvl="2" indent="0">
              <a:buNone/>
            </a:pPr>
            <a:endParaRPr lang="en-US" sz="2000" dirty="0"/>
          </a:p>
        </p:txBody>
      </p:sp>
    </p:spTree>
    <p:extLst>
      <p:ext uri="{BB962C8B-B14F-4D97-AF65-F5344CB8AC3E}">
        <p14:creationId xmlns:p14="http://schemas.microsoft.com/office/powerpoint/2010/main" val="358458055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 Box 4"/>
          <p:cNvSpPr txBox="1">
            <a:spLocks noChangeArrowheads="1"/>
          </p:cNvSpPr>
          <p:nvPr/>
        </p:nvSpPr>
        <p:spPr bwMode="auto">
          <a:xfrm>
            <a:off x="0" y="405020"/>
            <a:ext cx="1993244" cy="5847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a:tailEnd/>
              </a14:hiddenLine>
            </a:ext>
          </a:extLst>
        </p:spPr>
        <p:txBody>
          <a:bodyPr wrap="none" lIns="91435" tIns="45718" rIns="91435" bIns="45718">
            <a:spAutoFit/>
          </a:bodyPr>
          <a:lstStyle>
            <a:lvl1pPr eaLnBrk="0" hangingPunct="0">
              <a:defRPr sz="4200">
                <a:solidFill>
                  <a:srgbClr val="000000"/>
                </a:solidFill>
                <a:latin typeface="Gill Sans" charset="0"/>
                <a:ea typeface="ヒラギノ角ゴ ProN W3" charset="0"/>
                <a:cs typeface="ヒラギノ角ゴ ProN W3" charset="0"/>
                <a:sym typeface="Gill Sans" charset="0"/>
              </a:defRPr>
            </a:lvl1pPr>
            <a:lvl2pPr marL="742950" indent="-285750" eaLnBrk="0" hangingPunct="0">
              <a:defRPr sz="4200">
                <a:solidFill>
                  <a:srgbClr val="000000"/>
                </a:solidFill>
                <a:latin typeface="Gill Sans" charset="0"/>
                <a:ea typeface="ヒラギノ角ゴ ProN W3" charset="0"/>
                <a:cs typeface="ヒラギノ角ゴ ProN W3" charset="0"/>
                <a:sym typeface="Gill Sans" charset="0"/>
              </a:defRPr>
            </a:lvl2pPr>
            <a:lvl3pPr marL="1143000" indent="-228600" eaLnBrk="0" hangingPunct="0">
              <a:defRPr sz="4200">
                <a:solidFill>
                  <a:srgbClr val="000000"/>
                </a:solidFill>
                <a:latin typeface="Gill Sans" charset="0"/>
                <a:ea typeface="ヒラギノ角ゴ ProN W3" charset="0"/>
                <a:cs typeface="ヒラギノ角ゴ ProN W3" charset="0"/>
                <a:sym typeface="Gill Sans" charset="0"/>
              </a:defRPr>
            </a:lvl3pPr>
            <a:lvl4pPr marL="1600200" indent="-228600" eaLnBrk="0" hangingPunct="0">
              <a:defRPr sz="4200">
                <a:solidFill>
                  <a:srgbClr val="000000"/>
                </a:solidFill>
                <a:latin typeface="Gill Sans" charset="0"/>
                <a:ea typeface="ヒラギノ角ゴ ProN W3" charset="0"/>
                <a:cs typeface="ヒラギノ角ゴ ProN W3" charset="0"/>
                <a:sym typeface="Gill Sans" charset="0"/>
              </a:defRPr>
            </a:lvl4pPr>
            <a:lvl5pPr marL="2057400" indent="-228600" eaLnBrk="0" hangingPunct="0">
              <a:defRPr sz="4200">
                <a:solidFill>
                  <a:srgbClr val="000000"/>
                </a:solidFill>
                <a:latin typeface="Gill Sans" charset="0"/>
                <a:ea typeface="ヒラギノ角ゴ ProN W3" charset="0"/>
                <a:cs typeface="ヒラギノ角ゴ ProN W3" charset="0"/>
                <a:sym typeface="Gill Sans" charset="0"/>
              </a:defRPr>
            </a:lvl5pPr>
            <a:lvl6pPr marL="25146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6pPr>
            <a:lvl7pPr marL="29718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7pPr>
            <a:lvl8pPr marL="34290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8pPr>
            <a:lvl9pPr marL="3886200" indent="-228600" algn="ctr" eaLnBrk="0" fontAlgn="base" hangingPunct="0">
              <a:spcBef>
                <a:spcPct val="0"/>
              </a:spcBef>
              <a:spcAft>
                <a:spcPct val="0"/>
              </a:spcAft>
              <a:defRPr sz="4200">
                <a:solidFill>
                  <a:srgbClr val="000000"/>
                </a:solidFill>
                <a:latin typeface="Gill Sans" charset="0"/>
                <a:ea typeface="ヒラギノ角ゴ ProN W3" charset="0"/>
                <a:cs typeface="ヒラギノ角ゴ ProN W3" charset="0"/>
                <a:sym typeface="Gill Sans" charset="0"/>
              </a:defRPr>
            </a:lvl9pPr>
          </a:lstStyle>
          <a:p>
            <a:pPr algn="ctr" eaLnBrk="1" hangingPunct="1"/>
            <a:r>
              <a:rPr lang="en-US" sz="3200" dirty="0" smtClean="0">
                <a:solidFill>
                  <a:srgbClr val="FFFFFF"/>
                </a:solidFill>
                <a:latin typeface="+mj-lt"/>
              </a:rPr>
              <a:t>Comments</a:t>
            </a:r>
          </a:p>
        </p:txBody>
      </p:sp>
      <p:sp>
        <p:nvSpPr>
          <p:cNvPr id="3" name="Content Placeholder 2"/>
          <p:cNvSpPr>
            <a:spLocks noGrp="1"/>
          </p:cNvSpPr>
          <p:nvPr>
            <p:ph idx="1"/>
          </p:nvPr>
        </p:nvSpPr>
        <p:spPr>
          <a:xfrm>
            <a:off x="355600" y="1541044"/>
            <a:ext cx="8229600" cy="5084908"/>
          </a:xfrm>
        </p:spPr>
        <p:txBody>
          <a:bodyPr/>
          <a:lstStyle/>
          <a:p>
            <a:pPr marL="342900" indent="-342900">
              <a:buFont typeface="Arial"/>
              <a:buChar char="•"/>
            </a:pPr>
            <a:r>
              <a:rPr lang="en-US" sz="2400" dirty="0" smtClean="0"/>
              <a:t>Change in project reporting should result in better information exchange between the projects and eliminate “dual system”</a:t>
            </a:r>
          </a:p>
          <a:p>
            <a:pPr marL="342900" indent="-342900">
              <a:buFont typeface="Arial"/>
              <a:buChar char="•"/>
            </a:pPr>
            <a:r>
              <a:rPr lang="en-US" sz="2400" dirty="0" smtClean="0"/>
              <a:t>ESS CCB process is better defined and more efficient</a:t>
            </a:r>
          </a:p>
          <a:p>
            <a:pPr marL="342900" indent="-342900">
              <a:buFont typeface="Arial"/>
              <a:buChar char="•"/>
            </a:pPr>
            <a:r>
              <a:rPr lang="en-US" sz="2400" i="1" dirty="0" smtClean="0"/>
              <a:t>Overall, ESS is looking like a more mature institution/project</a:t>
            </a:r>
          </a:p>
          <a:p>
            <a:endParaRPr lang="en-US" sz="2400" dirty="0" smtClean="0"/>
          </a:p>
          <a:p>
            <a:pPr lvl="1"/>
            <a:endParaRPr lang="en-US" sz="2000" dirty="0" smtClean="0"/>
          </a:p>
          <a:p>
            <a:pPr marL="914400" lvl="2" indent="0">
              <a:buNone/>
            </a:pPr>
            <a:endParaRPr lang="en-US" sz="2000" dirty="0" smtClean="0"/>
          </a:p>
          <a:p>
            <a:pPr marL="914400" lvl="2" indent="0">
              <a:buNone/>
            </a:pPr>
            <a:endParaRPr lang="en-US" sz="2000" dirty="0" smtClean="0"/>
          </a:p>
          <a:p>
            <a:pPr marL="914400" lvl="2" indent="0">
              <a:buNone/>
            </a:pPr>
            <a:endParaRPr lang="en-US" sz="2000" dirty="0"/>
          </a:p>
          <a:p>
            <a:pPr marL="914400" lvl="2" indent="0">
              <a:buNone/>
            </a:pPr>
            <a:endParaRPr lang="en-US" sz="2000" dirty="0" smtClean="0"/>
          </a:p>
          <a:p>
            <a:pPr marL="914400" lvl="2" indent="0">
              <a:buNone/>
            </a:pPr>
            <a:endParaRPr lang="en-US" sz="2000" dirty="0"/>
          </a:p>
        </p:txBody>
      </p:sp>
    </p:spTree>
    <p:extLst>
      <p:ext uri="{BB962C8B-B14F-4D97-AF65-F5344CB8AC3E}">
        <p14:creationId xmlns:p14="http://schemas.microsoft.com/office/powerpoint/2010/main" val="135565167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126" y="0"/>
            <a:ext cx="6067426" cy="1441531"/>
          </a:xfrm>
        </p:spPr>
        <p:txBody>
          <a:bodyPr/>
          <a:lstStyle/>
          <a:p>
            <a:r>
              <a:rPr lang="en-US" dirty="0" smtClean="0"/>
              <a:t>Next Steps (2014)</a:t>
            </a:r>
            <a:endParaRPr lang="en-US" dirty="0"/>
          </a:p>
        </p:txBody>
      </p:sp>
      <p:sp>
        <p:nvSpPr>
          <p:cNvPr id="3" name="Content Placeholder 2"/>
          <p:cNvSpPr>
            <a:spLocks noGrp="1"/>
          </p:cNvSpPr>
          <p:nvPr>
            <p:ph idx="1"/>
          </p:nvPr>
        </p:nvSpPr>
        <p:spPr>
          <a:xfrm>
            <a:off x="519193" y="1596130"/>
            <a:ext cx="8320007" cy="4847003"/>
          </a:xfrm>
        </p:spPr>
        <p:txBody>
          <a:bodyPr/>
          <a:lstStyle/>
          <a:p>
            <a:pPr marL="342900" indent="-342900">
              <a:buFont typeface="Arial"/>
              <a:buChar char="•"/>
            </a:pPr>
            <a:r>
              <a:rPr lang="en-US" dirty="0" smtClean="0"/>
              <a:t>Complete response to review committee recommendations</a:t>
            </a:r>
          </a:p>
          <a:p>
            <a:pPr marL="342900" indent="-342900">
              <a:buFont typeface="Arial"/>
              <a:buChar char="•"/>
            </a:pPr>
            <a:r>
              <a:rPr lang="en-US" dirty="0" smtClean="0"/>
              <a:t>Long lead procurements</a:t>
            </a:r>
          </a:p>
          <a:p>
            <a:pPr marL="800100" lvl="1" indent="-342900">
              <a:buFont typeface="Arial"/>
              <a:buChar char="•"/>
            </a:pPr>
            <a:r>
              <a:rPr lang="en-US" dirty="0" smtClean="0"/>
              <a:t>Place orders for initial IOT and modulator prototypes, cryogenic distribution system etc.</a:t>
            </a:r>
          </a:p>
          <a:p>
            <a:pPr marL="800100" lvl="1" indent="-342900">
              <a:buFont typeface="Arial"/>
              <a:buChar char="•"/>
            </a:pPr>
            <a:r>
              <a:rPr lang="en-US" dirty="0" smtClean="0"/>
              <a:t>Release Request for Proposals for the accelerator </a:t>
            </a:r>
            <a:r>
              <a:rPr lang="en-US" dirty="0" err="1" smtClean="0"/>
              <a:t>cryoplant</a:t>
            </a:r>
            <a:endParaRPr lang="en-US" dirty="0" smtClean="0"/>
          </a:p>
          <a:p>
            <a:pPr marL="342900" indent="-342900">
              <a:buFont typeface="Arial"/>
              <a:buChar char="•"/>
            </a:pPr>
            <a:r>
              <a:rPr lang="en-US" dirty="0" smtClean="0"/>
              <a:t>Finalize IKCs or equivalent to allow work to occur on schedule</a:t>
            </a:r>
          </a:p>
          <a:p>
            <a:pPr marL="342900" indent="-342900">
              <a:buFont typeface="Arial"/>
              <a:buChar char="•"/>
            </a:pPr>
            <a:r>
              <a:rPr lang="en-US" dirty="0" smtClean="0"/>
              <a:t>Work to the existing plan (apply formal change control processes)</a:t>
            </a:r>
          </a:p>
          <a:p>
            <a:pPr marL="800100" lvl="1" indent="-342900">
              <a:buFont typeface="Arial"/>
              <a:buChar char="•"/>
            </a:pPr>
            <a:r>
              <a:rPr lang="en-US" dirty="0" smtClean="0"/>
              <a:t>Detailed design and specification</a:t>
            </a:r>
          </a:p>
          <a:p>
            <a:pPr marL="800100" lvl="1" indent="-342900">
              <a:buFont typeface="Arial"/>
              <a:buChar char="•"/>
            </a:pPr>
            <a:r>
              <a:rPr lang="en-US" dirty="0" smtClean="0"/>
              <a:t>Meet updated 2014 milestones</a:t>
            </a:r>
          </a:p>
          <a:p>
            <a:pPr marL="800100" lvl="1" indent="-342900">
              <a:buFont typeface="Arial"/>
              <a:buChar char="•"/>
            </a:pPr>
            <a:r>
              <a:rPr lang="en-US" dirty="0" smtClean="0"/>
              <a:t>Accurate EVMS and variance reporting</a:t>
            </a:r>
            <a:endParaRPr lang="en-US" dirty="0"/>
          </a:p>
        </p:txBody>
      </p:sp>
      <p:sp>
        <p:nvSpPr>
          <p:cNvPr id="4" name="Slide Number Placeholder 3"/>
          <p:cNvSpPr>
            <a:spLocks noGrp="1"/>
          </p:cNvSpPr>
          <p:nvPr>
            <p:ph type="sldNum" sz="quarter" idx="12"/>
          </p:nvPr>
        </p:nvSpPr>
        <p:spPr/>
        <p:txBody>
          <a:bodyPr/>
          <a:lstStyle/>
          <a:p>
            <a:fld id="{038C62C7-F79B-CD4A-A5DF-5683BBEC4A65}" type="slidenum">
              <a:rPr lang="sv-SE" smtClean="0"/>
              <a:t>45</a:t>
            </a:fld>
            <a:endParaRPr lang="sv-SE"/>
          </a:p>
        </p:txBody>
      </p:sp>
    </p:spTree>
    <p:extLst>
      <p:ext uri="{BB962C8B-B14F-4D97-AF65-F5344CB8AC3E}">
        <p14:creationId xmlns:p14="http://schemas.microsoft.com/office/powerpoint/2010/main" val="2615100795"/>
      </p:ext>
    </p:extLst>
  </p:cSld>
  <p:clrMapOvr>
    <a:masterClrMapping/>
  </p:clrMapOvr>
  <p:timing>
    <p:tnLst>
      <p:par>
        <p:cTn xmlns:p14="http://schemas.microsoft.com/office/powerpoint/2010/mai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126" y="0"/>
            <a:ext cx="6067426" cy="1441531"/>
          </a:xfrm>
        </p:spPr>
        <p:txBody>
          <a:bodyPr/>
          <a:lstStyle/>
          <a:p>
            <a:r>
              <a:rPr lang="en-US" dirty="0" smtClean="0"/>
              <a:t>Next Steps (2014)</a:t>
            </a:r>
            <a:endParaRPr lang="en-US" dirty="0"/>
          </a:p>
        </p:txBody>
      </p:sp>
      <p:sp>
        <p:nvSpPr>
          <p:cNvPr id="3" name="Content Placeholder 2"/>
          <p:cNvSpPr>
            <a:spLocks noGrp="1"/>
          </p:cNvSpPr>
          <p:nvPr>
            <p:ph idx="1"/>
          </p:nvPr>
        </p:nvSpPr>
        <p:spPr>
          <a:xfrm>
            <a:off x="366793" y="1560065"/>
            <a:ext cx="8320007" cy="4038981"/>
          </a:xfrm>
        </p:spPr>
        <p:txBody>
          <a:bodyPr/>
          <a:lstStyle/>
          <a:p>
            <a:pPr marL="342900" indent="-342900">
              <a:buFont typeface="Arial"/>
              <a:buChar char="•"/>
            </a:pPr>
            <a:r>
              <a:rPr lang="en-US" dirty="0" smtClean="0"/>
              <a:t>Determine responsibility for </a:t>
            </a:r>
            <a:r>
              <a:rPr lang="en-US" dirty="0" err="1" smtClean="0"/>
              <a:t>cryomodule</a:t>
            </a:r>
            <a:r>
              <a:rPr lang="en-US" dirty="0" smtClean="0"/>
              <a:t>  controls and transport</a:t>
            </a:r>
          </a:p>
          <a:p>
            <a:pPr marL="342900" indent="-342900">
              <a:buFont typeface="Arial"/>
              <a:buChar char="•"/>
            </a:pPr>
            <a:r>
              <a:rPr lang="en-US" dirty="0" smtClean="0"/>
              <a:t>Develop </a:t>
            </a:r>
            <a:r>
              <a:rPr lang="en-US" dirty="0"/>
              <a:t>detail on commissioning and operations plans and their impact on beam diagnostics</a:t>
            </a:r>
          </a:p>
          <a:p>
            <a:pPr marL="342900" indent="-342900">
              <a:buFont typeface="Arial"/>
              <a:buChar char="•"/>
            </a:pPr>
            <a:r>
              <a:rPr lang="en-US" dirty="0" smtClean="0"/>
              <a:t> Further define interfaces with ICS, NSS and Target. Develop prototype controls as appropriate</a:t>
            </a:r>
            <a:endParaRPr lang="en-US" dirty="0"/>
          </a:p>
          <a:p>
            <a:pPr marL="342900" indent="-342900">
              <a:buFont typeface="Arial"/>
              <a:buChar char="•"/>
            </a:pPr>
            <a:r>
              <a:rPr lang="en-US" dirty="0" smtClean="0"/>
              <a:t>Finish recruitment consistent with staff plan</a:t>
            </a:r>
            <a:endParaRPr lang="en-US" dirty="0"/>
          </a:p>
        </p:txBody>
      </p:sp>
      <p:sp>
        <p:nvSpPr>
          <p:cNvPr id="4" name="Slide Number Placeholder 3"/>
          <p:cNvSpPr>
            <a:spLocks noGrp="1"/>
          </p:cNvSpPr>
          <p:nvPr>
            <p:ph type="sldNum" sz="quarter" idx="12"/>
          </p:nvPr>
        </p:nvSpPr>
        <p:spPr/>
        <p:txBody>
          <a:bodyPr/>
          <a:lstStyle/>
          <a:p>
            <a:fld id="{038C62C7-F79B-CD4A-A5DF-5683BBEC4A65}" type="slidenum">
              <a:rPr lang="sv-SE" smtClean="0"/>
              <a:t>46</a:t>
            </a:fld>
            <a:endParaRPr lang="sv-SE"/>
          </a:p>
        </p:txBody>
      </p:sp>
    </p:spTree>
    <p:extLst>
      <p:ext uri="{BB962C8B-B14F-4D97-AF65-F5344CB8AC3E}">
        <p14:creationId xmlns:p14="http://schemas.microsoft.com/office/powerpoint/2010/main" val="1609861116"/>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Anpassad formgivning">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25987</TotalTime>
  <Words>3768</Words>
  <Application>Microsoft Macintosh PowerPoint</Application>
  <PresentationFormat>On-screen Show (4:3)</PresentationFormat>
  <Paragraphs>476</Paragraphs>
  <Slides>46</Slides>
  <Notes>35</Notes>
  <HiddenSlides>0</HiddenSlides>
  <MMClips>0</MMClips>
  <ScaleCrop>false</ScaleCrop>
  <HeadingPairs>
    <vt:vector size="6" baseType="variant">
      <vt:variant>
        <vt:lpstr>Theme</vt:lpstr>
      </vt:variant>
      <vt:variant>
        <vt:i4>2</vt:i4>
      </vt:variant>
      <vt:variant>
        <vt:lpstr>Embedded OLE Servers</vt:lpstr>
      </vt:variant>
      <vt:variant>
        <vt:i4>1</vt:i4>
      </vt:variant>
      <vt:variant>
        <vt:lpstr>Slide Titles</vt:lpstr>
      </vt:variant>
      <vt:variant>
        <vt:i4>46</vt:i4>
      </vt:variant>
    </vt:vector>
  </HeadingPairs>
  <TitlesOfParts>
    <vt:vector size="49" baseType="lpstr">
      <vt:lpstr>Office-tema</vt:lpstr>
      <vt:lpstr>Anpassad formgivning</vt:lpstr>
      <vt:lpstr>Worksheet</vt:lpstr>
      <vt:lpstr>PowerPoint Presentation</vt:lpstr>
      <vt:lpstr>Outline</vt:lpstr>
      <vt:lpstr>Introductory Comments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Moving Forward – Audits and Design Reviews</vt:lpstr>
      <vt:lpstr>Moving Forward – Audits and Design Reviews</vt:lpstr>
      <vt:lpstr>Audits and Design Reviews – Where are we now?</vt:lpstr>
      <vt:lpstr>Risk</vt:lpstr>
      <vt:lpstr>Top 5 Perfomance Risks</vt:lpstr>
      <vt:lpstr>Top 5 Schedule Risks</vt:lpstr>
      <vt:lpstr>PowerPoint Presentation</vt:lpstr>
      <vt:lpstr>PowerPoint Presentation</vt:lpstr>
      <vt:lpstr>PowerPoint Presentation</vt:lpstr>
      <vt:lpstr>Next Steps (2014)</vt:lpstr>
      <vt:lpstr>Next Steps (2014)</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PowerPoint-presentation</dc:title>
  <dc:creator>Ola Grahm</dc:creator>
  <cp:lastModifiedBy>John Weisend</cp:lastModifiedBy>
  <cp:revision>399</cp:revision>
  <cp:lastPrinted>2013-11-04T14:55:04Z</cp:lastPrinted>
  <dcterms:created xsi:type="dcterms:W3CDTF">2013-09-21T18:00:17Z</dcterms:created>
  <dcterms:modified xsi:type="dcterms:W3CDTF">2014-02-25T07:40:18Z</dcterms:modified>
</cp:coreProperties>
</file>