
<file path=[Content_Types].xml><?xml version="1.0" encoding="utf-8"?>
<Types xmlns="http://schemas.openxmlformats.org/package/2006/content-types">
  <Default Extension="xml" ContentType="application/xml"/>
  <Default Extension="jpeg" ContentType="image/jpeg"/>
  <Default Extension="bin" ContentType="application/vnd.openxmlformats-officedocument.presentationml.printerSettings"/>
  <Default Extension="png" ContentType="image/png"/>
  <Default Extension="rels" ContentType="application/vnd.openxmlformats-package.relationships+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48" r:id="rId1"/>
  </p:sldMasterIdLst>
  <p:notesMasterIdLst>
    <p:notesMasterId r:id="rId13"/>
  </p:notesMasterIdLst>
  <p:sldIdLst>
    <p:sldId id="256" r:id="rId2"/>
    <p:sldId id="257" r:id="rId3"/>
    <p:sldId id="264" r:id="rId4"/>
    <p:sldId id="258" r:id="rId5"/>
    <p:sldId id="259" r:id="rId6"/>
    <p:sldId id="262" r:id="rId7"/>
    <p:sldId id="260" r:id="rId8"/>
    <p:sldId id="261" r:id="rId9"/>
    <p:sldId id="263" r:id="rId10"/>
    <p:sldId id="265" r:id="rId11"/>
    <p:sldId id="266" r:id="rId12"/>
  </p:sldIdLst>
  <p:sldSz cx="9144000" cy="6858000" type="screen4x3"/>
  <p:notesSz cx="6858000" cy="9144000"/>
  <p:defaultTextStyle>
    <a:defPPr>
      <a:defRPr lang="sv-S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094CA"/>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591" autoAdjust="0"/>
    <p:restoredTop sz="94674" autoAdjust="0"/>
  </p:normalViewPr>
  <p:slideViewPr>
    <p:cSldViewPr>
      <p:cViewPr varScale="1">
        <p:scale>
          <a:sx n="159" d="100"/>
          <a:sy n="159" d="100"/>
        </p:scale>
        <p:origin x="-800" y="-104"/>
      </p:cViewPr>
      <p:guideLst>
        <p:guide orient="horz" pos="2160"/>
        <p:guide pos="2880"/>
      </p:guideLst>
    </p:cSldViewPr>
  </p:slideViewPr>
  <p:outlineViewPr>
    <p:cViewPr>
      <p:scale>
        <a:sx n="33" d="100"/>
        <a:sy n="33" d="100"/>
      </p:scale>
      <p:origin x="0" y="0"/>
    </p:cViewPr>
  </p:outlin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1" Type="http://schemas.openxmlformats.org/officeDocument/2006/relationships/slide" Target="slides/slide10.xml"/><Relationship Id="rId12" Type="http://schemas.openxmlformats.org/officeDocument/2006/relationships/slide" Target="slides/slide11.xml"/><Relationship Id="rId13" Type="http://schemas.openxmlformats.org/officeDocument/2006/relationships/notesMaster" Target="notesMasters/notesMaster1.xml"/><Relationship Id="rId14" Type="http://schemas.openxmlformats.org/officeDocument/2006/relationships/printerSettings" Target="printerSettings/printerSettings1.bin"/><Relationship Id="rId15" Type="http://schemas.openxmlformats.org/officeDocument/2006/relationships/presProps" Target="presProps.xml"/><Relationship Id="rId16" Type="http://schemas.openxmlformats.org/officeDocument/2006/relationships/viewProps" Target="viewProps.xml"/><Relationship Id="rId17" Type="http://schemas.openxmlformats.org/officeDocument/2006/relationships/theme" Target="theme/theme1.xml"/><Relationship Id="rId18" Type="http://schemas.openxmlformats.org/officeDocument/2006/relationships/tableStyles" Target="tableStyles.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 Id="rId9" Type="http://schemas.openxmlformats.org/officeDocument/2006/relationships/slide" Target="slides/slide8.xml"/><Relationship Id="rId10" Type="http://schemas.openxmlformats.org/officeDocument/2006/relationships/slide" Target="slides/slide9.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sv-SE"/>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E09F57FC-B3FF-4DF2-9417-962901C07B3B}" type="datetimeFigureOut">
              <a:rPr lang="sv-SE" smtClean="0"/>
              <a:t>02/04/14</a:t>
            </a:fld>
            <a:endParaRPr lang="sv-SE"/>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sv-SE"/>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sv-SE"/>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sv-SE"/>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161A53A7-64CD-4D0E-AAE8-1AC9C79D7085}" type="slidenum">
              <a:rPr lang="sv-SE" smtClean="0"/>
              <a:t>‹#›</a:t>
            </a:fld>
            <a:endParaRPr lang="sv-SE"/>
          </a:p>
        </p:txBody>
      </p:sp>
    </p:spTree>
    <p:extLst>
      <p:ext uri="{BB962C8B-B14F-4D97-AF65-F5344CB8AC3E}">
        <p14:creationId xmlns:p14="http://schemas.microsoft.com/office/powerpoint/2010/main" val="12846559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Pr>
        <a:solidFill>
          <a:srgbClr val="0094CA"/>
        </a:soli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sv-SE"/>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sv-SE"/>
          </a:p>
        </p:txBody>
      </p:sp>
      <p:sp>
        <p:nvSpPr>
          <p:cNvPr id="4" name="Date Placeholder 3"/>
          <p:cNvSpPr>
            <a:spLocks noGrp="1"/>
          </p:cNvSpPr>
          <p:nvPr>
            <p:ph type="dt" sz="half" idx="10"/>
          </p:nvPr>
        </p:nvSpPr>
        <p:spPr/>
        <p:txBody>
          <a:bodyPr/>
          <a:lstStyle/>
          <a:p>
            <a:fld id="{5ED7AC81-318B-4D49-A602-9E30227C87EC}" type="datetime1">
              <a:rPr lang="sv-SE" smtClean="0"/>
              <a:t>02/04/14</a:t>
            </a:fld>
            <a:endParaRPr lang="sv-SE"/>
          </a:p>
        </p:txBody>
      </p:sp>
      <p:sp>
        <p:nvSpPr>
          <p:cNvPr id="5" name="Footer Placeholder 4"/>
          <p:cNvSpPr>
            <a:spLocks noGrp="1"/>
          </p:cNvSpPr>
          <p:nvPr>
            <p:ph type="ftr" sz="quarter" idx="11"/>
          </p:nvPr>
        </p:nvSpPr>
        <p:spPr/>
        <p:txBody>
          <a:bodyPr/>
          <a:lstStyle/>
          <a:p>
            <a:endParaRPr lang="sv-SE"/>
          </a:p>
        </p:txBody>
      </p:sp>
      <p:sp>
        <p:nvSpPr>
          <p:cNvPr id="6" name="Slide Number Placeholder 5"/>
          <p:cNvSpPr>
            <a:spLocks noGrp="1"/>
          </p:cNvSpPr>
          <p:nvPr>
            <p:ph type="sldNum" sz="quarter" idx="12"/>
          </p:nvPr>
        </p:nvSpPr>
        <p:spPr/>
        <p:txBody>
          <a:bodyPr/>
          <a:lstStyle/>
          <a:p>
            <a:fld id="{551115BC-487E-4422-894C-CB7CD3E79223}" type="slidenum">
              <a:rPr lang="sv-SE" smtClean="0"/>
              <a:t>‹#›</a:t>
            </a:fld>
            <a:endParaRPr lang="sv-SE"/>
          </a:p>
        </p:txBody>
      </p:sp>
      <p:pic>
        <p:nvPicPr>
          <p:cNvPr id="7" name="Bildobjekt 7"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308304" y="260648"/>
            <a:ext cx="1656184" cy="886059"/>
          </a:xfrm>
          <a:prstGeom prst="rect">
            <a:avLst/>
          </a:prstGeom>
        </p:spPr>
      </p:pic>
    </p:spTree>
    <p:extLst>
      <p:ext uri="{BB962C8B-B14F-4D97-AF65-F5344CB8AC3E}">
        <p14:creationId xmlns:p14="http://schemas.microsoft.com/office/powerpoint/2010/main" val="243988440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7"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endParaRPr>
          </a:p>
        </p:txBody>
      </p:sp>
      <p:sp>
        <p:nvSpPr>
          <p:cNvPr id="2" name="Title 1"/>
          <p:cNvSpPr>
            <a:spLocks noGrp="1"/>
          </p:cNvSpPr>
          <p:nvPr>
            <p:ph type="title"/>
          </p:nvPr>
        </p:nvSpPr>
        <p:spPr/>
        <p:txBody>
          <a:bodyPr/>
          <a:lstStyle/>
          <a:p>
            <a:r>
              <a:rPr lang="en-US" smtClean="0"/>
              <a:t>Click to edit Master title style</a:t>
            </a:r>
            <a:endParaRPr lang="sv-SE"/>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sv-SE"/>
          </a:p>
        </p:txBody>
      </p:sp>
      <p:sp>
        <p:nvSpPr>
          <p:cNvPr id="4" name="Date Placeholder 3"/>
          <p:cNvSpPr>
            <a:spLocks noGrp="1"/>
          </p:cNvSpPr>
          <p:nvPr>
            <p:ph type="dt" sz="half" idx="10"/>
          </p:nvPr>
        </p:nvSpPr>
        <p:spPr/>
        <p:txBody>
          <a:bodyPr/>
          <a:lstStyle/>
          <a:p>
            <a:fld id="{6EB99CB0-346B-43FA-9EE6-F90C3F3BC0BA}" type="datetime1">
              <a:rPr lang="sv-SE" smtClean="0"/>
              <a:t>02/04/14</a:t>
            </a:fld>
            <a:endParaRPr lang="sv-SE"/>
          </a:p>
        </p:txBody>
      </p:sp>
      <p:sp>
        <p:nvSpPr>
          <p:cNvPr id="5" name="Footer Placeholder 4"/>
          <p:cNvSpPr>
            <a:spLocks noGrp="1"/>
          </p:cNvSpPr>
          <p:nvPr>
            <p:ph type="ftr" sz="quarter" idx="11"/>
          </p:nvPr>
        </p:nvSpPr>
        <p:spPr/>
        <p:txBody>
          <a:bodyPr/>
          <a:lstStyle/>
          <a:p>
            <a:endParaRPr lang="sv-SE"/>
          </a:p>
        </p:txBody>
      </p:sp>
      <p:sp>
        <p:nvSpPr>
          <p:cNvPr id="6" name="Slide Number Placeholder 5"/>
          <p:cNvSpPr>
            <a:spLocks noGrp="1"/>
          </p:cNvSpPr>
          <p:nvPr>
            <p:ph type="sldNum" sz="quarter" idx="12"/>
          </p:nvPr>
        </p:nvSpPr>
        <p:spPr/>
        <p:txBody>
          <a:bodyPr/>
          <a:lstStyle/>
          <a:p>
            <a:fld id="{551115BC-487E-4422-894C-CB7CD3E79223}" type="slidenum">
              <a:rPr lang="sv-SE" smtClean="0"/>
              <a:t>‹#›</a:t>
            </a:fld>
            <a:endParaRPr lang="sv-SE"/>
          </a:p>
        </p:txBody>
      </p:sp>
      <p:pic>
        <p:nvPicPr>
          <p:cNvPr id="8" name="Bildobjekt 5"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594008" y="319530"/>
            <a:ext cx="1370480" cy="733206"/>
          </a:xfrm>
          <a:prstGeom prst="rect">
            <a:avLst/>
          </a:prstGeom>
        </p:spPr>
      </p:pic>
    </p:spTree>
    <p:extLst>
      <p:ext uri="{BB962C8B-B14F-4D97-AF65-F5344CB8AC3E}">
        <p14:creationId xmlns:p14="http://schemas.microsoft.com/office/powerpoint/2010/main" val="135109921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endParaRPr>
          </a:p>
        </p:txBody>
      </p:sp>
      <p:sp>
        <p:nvSpPr>
          <p:cNvPr id="2" name="Title 1"/>
          <p:cNvSpPr>
            <a:spLocks noGrp="1"/>
          </p:cNvSpPr>
          <p:nvPr>
            <p:ph type="title"/>
          </p:nvPr>
        </p:nvSpPr>
        <p:spPr/>
        <p:txBody>
          <a:bodyPr/>
          <a:lstStyle/>
          <a:p>
            <a:r>
              <a:rPr lang="en-US" smtClean="0"/>
              <a:t>Click to edit Master title style</a:t>
            </a:r>
            <a:endParaRPr lang="sv-SE"/>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p:txBody>
      </p:sp>
      <p:sp>
        <p:nvSpPr>
          <p:cNvPr id="5" name="Date Placeholder 4"/>
          <p:cNvSpPr>
            <a:spLocks noGrp="1"/>
          </p:cNvSpPr>
          <p:nvPr>
            <p:ph type="dt" sz="half" idx="10"/>
          </p:nvPr>
        </p:nvSpPr>
        <p:spPr/>
        <p:txBody>
          <a:bodyPr/>
          <a:lstStyle/>
          <a:p>
            <a:fld id="{42E66B7F-8271-49DA-A25A-F4BB9F476347}" type="datetime1">
              <a:rPr lang="sv-SE" smtClean="0"/>
              <a:t>02/04/14</a:t>
            </a:fld>
            <a:endParaRPr lang="sv-SE"/>
          </a:p>
        </p:txBody>
      </p:sp>
      <p:sp>
        <p:nvSpPr>
          <p:cNvPr id="6" name="Footer Placeholder 5"/>
          <p:cNvSpPr>
            <a:spLocks noGrp="1"/>
          </p:cNvSpPr>
          <p:nvPr>
            <p:ph type="ftr" sz="quarter" idx="11"/>
          </p:nvPr>
        </p:nvSpPr>
        <p:spPr/>
        <p:txBody>
          <a:bodyPr/>
          <a:lstStyle/>
          <a:p>
            <a:endParaRPr lang="sv-SE"/>
          </a:p>
        </p:txBody>
      </p:sp>
      <p:sp>
        <p:nvSpPr>
          <p:cNvPr id="7" name="Slide Number Placeholder 6"/>
          <p:cNvSpPr>
            <a:spLocks noGrp="1"/>
          </p:cNvSpPr>
          <p:nvPr>
            <p:ph type="sldNum" sz="quarter" idx="12"/>
          </p:nvPr>
        </p:nvSpPr>
        <p:spPr/>
        <p:txBody>
          <a:bodyPr/>
          <a:lstStyle/>
          <a:p>
            <a:fld id="{551115BC-487E-4422-894C-CB7CD3E79223}" type="slidenum">
              <a:rPr lang="sv-SE" smtClean="0"/>
              <a:t>‹#›</a:t>
            </a:fld>
            <a:endParaRPr lang="sv-SE"/>
          </a:p>
        </p:txBody>
      </p:sp>
      <p:pic>
        <p:nvPicPr>
          <p:cNvPr id="9" name="Bildobjekt 7"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604662" y="260648"/>
            <a:ext cx="1359826" cy="727507"/>
          </a:xfrm>
          <a:prstGeom prst="rect">
            <a:avLst/>
          </a:prstGeom>
        </p:spPr>
      </p:pic>
    </p:spTree>
    <p:extLst>
      <p:ext uri="{BB962C8B-B14F-4D97-AF65-F5344CB8AC3E}">
        <p14:creationId xmlns:p14="http://schemas.microsoft.com/office/powerpoint/2010/main" val="13628323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sv-SE"/>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sv-SE"/>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sv-SE"/>
          </a:p>
        </p:txBody>
      </p:sp>
      <p:sp>
        <p:nvSpPr>
          <p:cNvPr id="7" name="Date Placeholder 6"/>
          <p:cNvSpPr>
            <a:spLocks noGrp="1"/>
          </p:cNvSpPr>
          <p:nvPr>
            <p:ph type="dt" sz="half" idx="10"/>
          </p:nvPr>
        </p:nvSpPr>
        <p:spPr/>
        <p:txBody>
          <a:bodyPr/>
          <a:lstStyle/>
          <a:p>
            <a:fld id="{3C7D23FA-05C4-4CC1-B281-2F815585BC1C}" type="datetime1">
              <a:rPr lang="sv-SE" smtClean="0"/>
              <a:t>02/04/14</a:t>
            </a:fld>
            <a:endParaRPr lang="sv-SE"/>
          </a:p>
        </p:txBody>
      </p:sp>
      <p:sp>
        <p:nvSpPr>
          <p:cNvPr id="8" name="Footer Placeholder 7"/>
          <p:cNvSpPr>
            <a:spLocks noGrp="1"/>
          </p:cNvSpPr>
          <p:nvPr>
            <p:ph type="ftr" sz="quarter" idx="11"/>
          </p:nvPr>
        </p:nvSpPr>
        <p:spPr/>
        <p:txBody>
          <a:bodyPr/>
          <a:lstStyle/>
          <a:p>
            <a:endParaRPr lang="sv-SE"/>
          </a:p>
        </p:txBody>
      </p:sp>
      <p:sp>
        <p:nvSpPr>
          <p:cNvPr id="9" name="Slide Number Placeholder 8"/>
          <p:cNvSpPr>
            <a:spLocks noGrp="1"/>
          </p:cNvSpPr>
          <p:nvPr>
            <p:ph type="sldNum" sz="quarter" idx="12"/>
          </p:nvPr>
        </p:nvSpPr>
        <p:spPr/>
        <p:txBody>
          <a:bodyPr/>
          <a:lstStyle/>
          <a:p>
            <a:fld id="{551115BC-487E-4422-894C-CB7CD3E79223}" type="slidenum">
              <a:rPr lang="sv-SE" smtClean="0"/>
              <a:t>‹#›</a:t>
            </a:fld>
            <a:endParaRPr lang="sv-SE"/>
          </a:p>
        </p:txBody>
      </p:sp>
      <p:sp>
        <p:nvSpPr>
          <p:cNvPr id="10"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endParaRPr>
          </a:p>
        </p:txBody>
      </p:sp>
    </p:spTree>
    <p:extLst>
      <p:ext uri="{BB962C8B-B14F-4D97-AF65-F5344CB8AC3E}">
        <p14:creationId xmlns:p14="http://schemas.microsoft.com/office/powerpoint/2010/main" val="1249740369"/>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7139136" cy="1143000"/>
          </a:xfrm>
          <a:prstGeom prst="rect">
            <a:avLst/>
          </a:prstGeom>
        </p:spPr>
        <p:txBody>
          <a:bodyPr vert="horz" lIns="91440" tIns="45720" rIns="91440" bIns="45720" rtlCol="0" anchor="ctr">
            <a:normAutofit/>
          </a:bodyPr>
          <a:lstStyle/>
          <a:p>
            <a:r>
              <a:rPr lang="en-US" smtClean="0"/>
              <a:t>Click to edit Master title style</a:t>
            </a:r>
            <a:endParaRPr lang="sv-SE" dirty="0"/>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7103233B-D569-4A6E-878F-CDE152514C47}" type="datetime1">
              <a:rPr lang="sv-SE" smtClean="0"/>
              <a:t>02/04/14</a:t>
            </a:fld>
            <a:endParaRPr lang="sv-SE"/>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sv-SE"/>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551115BC-487E-4422-894C-CB7CD3E79223}" type="slidenum">
              <a:rPr lang="sv-SE" smtClean="0"/>
              <a:t>‹#›</a:t>
            </a:fld>
            <a:endParaRPr lang="sv-SE"/>
          </a:p>
        </p:txBody>
      </p:sp>
    </p:spTree>
    <p:extLst>
      <p:ext uri="{BB962C8B-B14F-4D97-AF65-F5344CB8AC3E}">
        <p14:creationId xmlns:p14="http://schemas.microsoft.com/office/powerpoint/2010/main" val="3806408013"/>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2" r:id="rId3"/>
    <p:sldLayoutId id="2147483653" r:id="rId4"/>
  </p:sldLayoutIdLst>
  <p:hf hdr="0" ftr="0" dt="0"/>
  <p:txStyles>
    <p:titleStyle>
      <a:lvl1pPr algn="l" defTabSz="914400" rtl="0" eaLnBrk="1" latinLnBrk="0" hangingPunct="1">
        <a:spcBef>
          <a:spcPct val="0"/>
        </a:spcBef>
        <a:buNone/>
        <a:defRPr sz="3200" kern="1200" baseline="0">
          <a:solidFill>
            <a:schemeClr val="bg1"/>
          </a:solidFill>
          <a:latin typeface="+mj-lt"/>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sz="2800" kern="1200" baseline="0">
          <a:solidFill>
            <a:schemeClr val="bg1">
              <a:lumMod val="50000"/>
            </a:schemeClr>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400" kern="1200" baseline="0">
          <a:solidFill>
            <a:schemeClr val="bg1">
              <a:lumMod val="50000"/>
            </a:schemeClr>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000" kern="1200" baseline="0">
          <a:solidFill>
            <a:schemeClr val="bg1">
              <a:lumMod val="50000"/>
            </a:schemeClr>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800" kern="1200" baseline="0">
          <a:solidFill>
            <a:schemeClr val="bg1">
              <a:lumMod val="50000"/>
            </a:schemeClr>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sv-S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hyperlink" Target="http://www.europeanspallationsource.se" TargetMode="Externa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rgbClr val="0094CA"/>
        </a:soli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pPr algn="ctr"/>
            <a:r>
              <a:rPr lang="en-GB" sz="4000" noProof="0" smtClean="0"/>
              <a:t>Integrated Control Systems</a:t>
            </a:r>
            <a:br>
              <a:rPr lang="en-GB" sz="4000" noProof="0" smtClean="0"/>
            </a:br>
            <a:r>
              <a:rPr lang="en-GB" sz="4000" noProof="0" smtClean="0"/>
              <a:t>Status and Plans</a:t>
            </a:r>
            <a:endParaRPr lang="en-GB" sz="4000" noProof="0"/>
          </a:p>
        </p:txBody>
      </p:sp>
      <p:sp>
        <p:nvSpPr>
          <p:cNvPr id="3" name="Subtitle 2"/>
          <p:cNvSpPr>
            <a:spLocks noGrp="1"/>
          </p:cNvSpPr>
          <p:nvPr>
            <p:ph type="subTitle" idx="1"/>
          </p:nvPr>
        </p:nvSpPr>
        <p:spPr/>
        <p:txBody>
          <a:bodyPr>
            <a:noAutofit/>
          </a:bodyPr>
          <a:lstStyle/>
          <a:p>
            <a:r>
              <a:rPr lang="en-GB" sz="2000" noProof="0" smtClean="0">
                <a:solidFill>
                  <a:schemeClr val="bg1"/>
                </a:solidFill>
              </a:rPr>
              <a:t>Garry Trahern</a:t>
            </a:r>
          </a:p>
          <a:p>
            <a:r>
              <a:rPr lang="en-GB" sz="2000" noProof="0" smtClean="0">
                <a:solidFill>
                  <a:schemeClr val="bg1"/>
                </a:solidFill>
              </a:rPr>
              <a:t>Head of ICS Division</a:t>
            </a:r>
            <a:endParaRPr lang="en-GB" sz="2000" noProof="0">
              <a:solidFill>
                <a:schemeClr val="bg1"/>
              </a:solidFill>
            </a:endParaRPr>
          </a:p>
        </p:txBody>
      </p:sp>
      <p:sp>
        <p:nvSpPr>
          <p:cNvPr id="4" name="Rectangle 3"/>
          <p:cNvSpPr/>
          <p:nvPr/>
        </p:nvSpPr>
        <p:spPr>
          <a:xfrm>
            <a:off x="2286000" y="5949280"/>
            <a:ext cx="4572000" cy="603242"/>
          </a:xfrm>
          <a:prstGeom prst="rect">
            <a:avLst/>
          </a:prstGeom>
        </p:spPr>
        <p:txBody>
          <a:bodyPr>
            <a:spAutoFit/>
          </a:bodyPr>
          <a:lstStyle/>
          <a:p>
            <a:pPr algn="ctr">
              <a:lnSpc>
                <a:spcPct val="120000"/>
              </a:lnSpc>
            </a:pPr>
            <a:r>
              <a:rPr lang="en-GB" sz="1600" dirty="0" smtClean="0">
                <a:solidFill>
                  <a:srgbClr val="FFFFFF"/>
                </a:solidFill>
                <a:hlinkClick r:id="rId2"/>
              </a:rPr>
              <a:t>www.europeanspallationsource.se</a:t>
            </a:r>
            <a:endParaRPr lang="en-GB" sz="1600" dirty="0" smtClean="0">
              <a:solidFill>
                <a:srgbClr val="FFFFFF"/>
              </a:solidFill>
            </a:endParaRPr>
          </a:p>
          <a:p>
            <a:pPr algn="ctr"/>
            <a:r>
              <a:rPr lang="en-GB" sz="1400" dirty="0" smtClean="0">
                <a:solidFill>
                  <a:srgbClr val="FFFFFF"/>
                </a:solidFill>
              </a:rPr>
              <a:t>TAC 9, 3</a:t>
            </a:r>
            <a:r>
              <a:rPr lang="en-GB" sz="1400" baseline="30000" dirty="0" smtClean="0">
                <a:solidFill>
                  <a:srgbClr val="FFFFFF"/>
                </a:solidFill>
              </a:rPr>
              <a:t>rd</a:t>
            </a:r>
            <a:r>
              <a:rPr lang="en-GB" sz="1400" dirty="0" smtClean="0">
                <a:solidFill>
                  <a:srgbClr val="FFFFFF"/>
                </a:solidFill>
              </a:rPr>
              <a:t> April, 2014</a:t>
            </a:r>
            <a:r>
              <a:rPr lang="en-GB" sz="1400" dirty="0">
                <a:solidFill>
                  <a:srgbClr val="FFFFFF"/>
                </a:solidFill>
              </a:rPr>
              <a:t>, </a:t>
            </a:r>
            <a:r>
              <a:rPr lang="en-GB" sz="1400" dirty="0" smtClean="0">
                <a:solidFill>
                  <a:srgbClr val="FFFFFF"/>
                </a:solidFill>
              </a:rPr>
              <a:t>ESS, Lund</a:t>
            </a:r>
            <a:endParaRPr lang="en-GB" sz="1400" dirty="0">
              <a:solidFill>
                <a:srgbClr val="FFFFFF"/>
              </a:solidFill>
            </a:endParaRPr>
          </a:p>
        </p:txBody>
      </p:sp>
    </p:spTree>
    <p:extLst>
      <p:ext uri="{BB962C8B-B14F-4D97-AF65-F5344CB8AC3E}">
        <p14:creationId xmlns:p14="http://schemas.microsoft.com/office/powerpoint/2010/main" val="139461338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noProof="0" smtClean="0"/>
              <a:t>Overview</a:t>
            </a:r>
            <a:endParaRPr lang="en-GB" noProof="0"/>
          </a:p>
        </p:txBody>
      </p:sp>
      <p:sp>
        <p:nvSpPr>
          <p:cNvPr id="3" name="Content Placeholder 2"/>
          <p:cNvSpPr>
            <a:spLocks noGrp="1"/>
          </p:cNvSpPr>
          <p:nvPr>
            <p:ph idx="1"/>
          </p:nvPr>
        </p:nvSpPr>
        <p:spPr/>
        <p:txBody>
          <a:bodyPr/>
          <a:lstStyle/>
          <a:p>
            <a:r>
              <a:rPr lang="en-GB" noProof="0" dirty="0" smtClean="0"/>
              <a:t>ICS Project status</a:t>
            </a:r>
          </a:p>
          <a:p>
            <a:r>
              <a:rPr lang="en-GB" noProof="0" dirty="0" smtClean="0"/>
              <a:t>In Kind status</a:t>
            </a:r>
          </a:p>
          <a:p>
            <a:r>
              <a:rPr lang="en-GB" noProof="0" dirty="0" smtClean="0"/>
              <a:t>Staffing status</a:t>
            </a:r>
          </a:p>
          <a:p>
            <a:r>
              <a:rPr lang="en-GB" noProof="0" dirty="0" smtClean="0"/>
              <a:t>CS Services Framework Agreement decision</a:t>
            </a:r>
          </a:p>
          <a:p>
            <a:r>
              <a:rPr lang="en-GB" noProof="0" dirty="0" smtClean="0"/>
              <a:t>PSS progress </a:t>
            </a:r>
          </a:p>
          <a:p>
            <a:r>
              <a:rPr lang="en-GB" dirty="0" smtClean="0"/>
              <a:t>TAC 9 Questions</a:t>
            </a:r>
            <a:endParaRPr lang="en-GB" noProof="0" dirty="0" smtClean="0"/>
          </a:p>
          <a:p>
            <a:endParaRPr lang="en-GB" noProof="0" dirty="0"/>
          </a:p>
        </p:txBody>
      </p:sp>
      <p:sp>
        <p:nvSpPr>
          <p:cNvPr id="4" name="Slide Number Placeholder 3"/>
          <p:cNvSpPr>
            <a:spLocks noGrp="1"/>
          </p:cNvSpPr>
          <p:nvPr>
            <p:ph type="sldNum" sz="quarter" idx="12"/>
          </p:nvPr>
        </p:nvSpPr>
        <p:spPr/>
        <p:txBody>
          <a:bodyPr/>
          <a:lstStyle/>
          <a:p>
            <a:fld id="{551115BC-487E-4422-894C-CB7CD3E79223}" type="slidenum">
              <a:rPr lang="sv-SE" smtClean="0"/>
              <a:t>2</a:t>
            </a:fld>
            <a:endParaRPr lang="sv-SE"/>
          </a:p>
        </p:txBody>
      </p:sp>
    </p:spTree>
    <p:extLst>
      <p:ext uri="{BB962C8B-B14F-4D97-AF65-F5344CB8AC3E}">
        <p14:creationId xmlns:p14="http://schemas.microsoft.com/office/powerpoint/2010/main" val="1489028544"/>
      </p:ext>
    </p:extLst>
  </p:cSld>
  <p:clrMapOvr>
    <a:masterClrMapping/>
  </p:clrMapOvr>
  <p:timing>
    <p:tnLst>
      <p:par>
        <p:cTn xmlns:p14="http://schemas.microsoft.com/office/powerpoint/2010/mai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noProof="0" smtClean="0"/>
              <a:t>ICS Project Status I</a:t>
            </a:r>
            <a:endParaRPr lang="en-GB" noProof="0"/>
          </a:p>
        </p:txBody>
      </p:sp>
      <p:sp>
        <p:nvSpPr>
          <p:cNvPr id="3" name="Content Placeholder 2"/>
          <p:cNvSpPr>
            <a:spLocks noGrp="1"/>
          </p:cNvSpPr>
          <p:nvPr>
            <p:ph idx="1"/>
          </p:nvPr>
        </p:nvSpPr>
        <p:spPr>
          <a:xfrm>
            <a:off x="467544" y="1600200"/>
            <a:ext cx="8219256" cy="4853136"/>
          </a:xfrm>
        </p:spPr>
        <p:txBody>
          <a:bodyPr>
            <a:noAutofit/>
          </a:bodyPr>
          <a:lstStyle/>
          <a:p>
            <a:r>
              <a:rPr lang="en-GB" sz="1400" noProof="0" dirty="0" smtClean="0"/>
              <a:t>WBS</a:t>
            </a:r>
          </a:p>
          <a:p>
            <a:pPr lvl="1"/>
            <a:r>
              <a:rPr lang="en-GB" sz="1400" noProof="0" dirty="0" smtClean="0"/>
              <a:t>WBS scrubbed post review, bottom-up costing under way</a:t>
            </a:r>
          </a:p>
          <a:p>
            <a:r>
              <a:rPr lang="en-GB" sz="1400" noProof="0" dirty="0" smtClean="0"/>
              <a:t>Interfaces</a:t>
            </a:r>
          </a:p>
          <a:p>
            <a:pPr lvl="1"/>
            <a:r>
              <a:rPr lang="en-GB" sz="1400" noProof="0" dirty="0" smtClean="0"/>
              <a:t>Ion Source, LEBT control specification developing with </a:t>
            </a:r>
            <a:r>
              <a:rPr lang="en-GB" sz="1400" noProof="0" dirty="0" err="1" smtClean="0"/>
              <a:t>Saclay</a:t>
            </a:r>
            <a:endParaRPr lang="en-GB" sz="1400" noProof="0" dirty="0" smtClean="0"/>
          </a:p>
          <a:p>
            <a:pPr lvl="1"/>
            <a:r>
              <a:rPr lang="en-GB" sz="1400" noProof="0" dirty="0" smtClean="0"/>
              <a:t>Cryogenic plant control specification for plant tender completed</a:t>
            </a:r>
          </a:p>
          <a:p>
            <a:pPr lvl="1"/>
            <a:r>
              <a:rPr lang="en-GB" sz="1400" noProof="0" dirty="0" smtClean="0"/>
              <a:t>RF Cell interlock architecture and control interfaces developing</a:t>
            </a:r>
          </a:p>
          <a:p>
            <a:pPr lvl="1"/>
            <a:r>
              <a:rPr lang="en-GB" sz="1400" noProof="0" dirty="0" smtClean="0"/>
              <a:t>CF control architecture and interfaces being developed</a:t>
            </a:r>
          </a:p>
          <a:p>
            <a:pPr lvl="1"/>
            <a:r>
              <a:rPr lang="en-GB" sz="1400" noProof="0" dirty="0" smtClean="0"/>
              <a:t>SLA with NSS on motion control and sample environment</a:t>
            </a:r>
          </a:p>
          <a:p>
            <a:r>
              <a:rPr lang="en-GB" sz="1400" noProof="0" dirty="0" smtClean="0"/>
              <a:t>Hardware and Integration</a:t>
            </a:r>
          </a:p>
          <a:p>
            <a:pPr lvl="1"/>
            <a:r>
              <a:rPr lang="en-GB" sz="1400" noProof="0" dirty="0" smtClean="0"/>
              <a:t>Integration: BCM, Wire Scanner, LLRF, </a:t>
            </a:r>
            <a:r>
              <a:rPr lang="en-GB" sz="1400" noProof="0" dirty="0" err="1" smtClean="0"/>
              <a:t>DoD</a:t>
            </a:r>
            <a:r>
              <a:rPr lang="en-GB" sz="1400" noProof="0" dirty="0" smtClean="0"/>
              <a:t>/</a:t>
            </a:r>
            <a:r>
              <a:rPr lang="en-GB" sz="1400" noProof="0" dirty="0" err="1" smtClean="0"/>
              <a:t>PostMortem</a:t>
            </a:r>
            <a:r>
              <a:rPr lang="en-GB" sz="1400" noProof="0" dirty="0" smtClean="0"/>
              <a:t>, Timing, Detector Bulk Data, Motion Control</a:t>
            </a:r>
          </a:p>
          <a:p>
            <a:pPr lvl="1"/>
            <a:r>
              <a:rPr lang="en-GB" sz="1400" noProof="0" dirty="0" smtClean="0"/>
              <a:t>PLC test stand</a:t>
            </a:r>
          </a:p>
          <a:p>
            <a:pPr lvl="1"/>
            <a:r>
              <a:rPr lang="en-GB" sz="1400" dirty="0" smtClean="0"/>
              <a:t>Timing System</a:t>
            </a:r>
            <a:endParaRPr lang="en-GB" sz="1400" noProof="0" dirty="0" smtClean="0"/>
          </a:p>
          <a:p>
            <a:r>
              <a:rPr lang="en-GB" sz="1400" noProof="0" dirty="0" smtClean="0"/>
              <a:t>Core software and Applications</a:t>
            </a:r>
          </a:p>
          <a:p>
            <a:pPr lvl="1"/>
            <a:r>
              <a:rPr lang="en-GB" sz="1400" noProof="0" dirty="0" smtClean="0"/>
              <a:t>SDD </a:t>
            </a:r>
            <a:r>
              <a:rPr lang="en-GB" sz="1400" dirty="0" smtClean="0"/>
              <a:t>for ESS/EPICS community </a:t>
            </a:r>
            <a:r>
              <a:rPr lang="en-GB" sz="1400" noProof="0" dirty="0" smtClean="0"/>
              <a:t>roadmap with Tata/ITER, Alarm Strategy with </a:t>
            </a:r>
            <a:r>
              <a:rPr lang="en-GB" sz="1400" noProof="0" dirty="0" err="1" smtClean="0"/>
              <a:t>GoalArt</a:t>
            </a:r>
            <a:endParaRPr lang="en-GB" sz="1400" noProof="0" dirty="0" smtClean="0"/>
          </a:p>
          <a:p>
            <a:pPr lvl="1"/>
            <a:r>
              <a:rPr lang="en-GB" sz="1400" noProof="0" dirty="0" smtClean="0"/>
              <a:t>RBAC, Configuration, Naming, Lattice, Cable databases and related tools with DISCS collaboration</a:t>
            </a:r>
          </a:p>
          <a:p>
            <a:pPr lvl="1"/>
            <a:r>
              <a:rPr lang="en-GB" sz="1400" noProof="0" dirty="0" err="1" smtClean="0"/>
              <a:t>OpenXAL</a:t>
            </a:r>
            <a:r>
              <a:rPr lang="en-GB" sz="1400" noProof="0" dirty="0" smtClean="0"/>
              <a:t>, Python and Script Execution Environment</a:t>
            </a:r>
          </a:p>
          <a:p>
            <a:r>
              <a:rPr lang="en-GB" sz="1400" noProof="0" dirty="0" smtClean="0"/>
              <a:t>MPS BIS architecture </a:t>
            </a:r>
          </a:p>
          <a:p>
            <a:pPr lvl="1"/>
            <a:r>
              <a:rPr lang="en-GB" sz="1400" dirty="0" smtClean="0"/>
              <a:t>Initial discussions </a:t>
            </a:r>
            <a:r>
              <a:rPr lang="en-GB" sz="1400" smtClean="0"/>
              <a:t>on hardware collaboration </a:t>
            </a:r>
            <a:r>
              <a:rPr lang="en-GB" sz="1400" dirty="0" smtClean="0"/>
              <a:t>with CERN and DESY occurred March 17-18</a:t>
            </a:r>
            <a:endParaRPr lang="en-GB" sz="1400" noProof="0" dirty="0"/>
          </a:p>
        </p:txBody>
      </p:sp>
      <p:sp>
        <p:nvSpPr>
          <p:cNvPr id="4" name="Slide Number Placeholder 3"/>
          <p:cNvSpPr>
            <a:spLocks noGrp="1"/>
          </p:cNvSpPr>
          <p:nvPr>
            <p:ph type="sldNum" sz="quarter" idx="12"/>
          </p:nvPr>
        </p:nvSpPr>
        <p:spPr/>
        <p:txBody>
          <a:bodyPr/>
          <a:lstStyle/>
          <a:p>
            <a:fld id="{551115BC-487E-4422-894C-CB7CD3E79223}" type="slidenum">
              <a:rPr lang="sv-SE" smtClean="0"/>
              <a:t>3</a:t>
            </a:fld>
            <a:endParaRPr lang="sv-SE"/>
          </a:p>
        </p:txBody>
      </p:sp>
    </p:spTree>
    <p:extLst>
      <p:ext uri="{BB962C8B-B14F-4D97-AF65-F5344CB8AC3E}">
        <p14:creationId xmlns:p14="http://schemas.microsoft.com/office/powerpoint/2010/main" val="2955515657"/>
      </p:ext>
    </p:extLst>
  </p:cSld>
  <p:clrMapOvr>
    <a:masterClrMapping/>
  </p:clrMapOvr>
  <p:timing>
    <p:tnLst>
      <p:par>
        <p:cTn xmlns:p14="http://schemas.microsoft.com/office/powerpoint/2010/mai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noProof="0" smtClean="0"/>
              <a:t>ICS Project Status II</a:t>
            </a:r>
            <a:endParaRPr lang="en-GB" noProof="0"/>
          </a:p>
        </p:txBody>
      </p:sp>
      <p:sp>
        <p:nvSpPr>
          <p:cNvPr id="3" name="Content Placeholder 2"/>
          <p:cNvSpPr>
            <a:spLocks noGrp="1"/>
          </p:cNvSpPr>
          <p:nvPr>
            <p:ph idx="1"/>
          </p:nvPr>
        </p:nvSpPr>
        <p:spPr/>
        <p:txBody>
          <a:bodyPr>
            <a:normAutofit/>
          </a:bodyPr>
          <a:lstStyle/>
          <a:p>
            <a:r>
              <a:rPr lang="en-GB" noProof="0" dirty="0" smtClean="0"/>
              <a:t>Milestones for 2014</a:t>
            </a:r>
          </a:p>
          <a:p>
            <a:pPr lvl="1"/>
            <a:r>
              <a:rPr lang="en-GB" noProof="0" dirty="0" smtClean="0"/>
              <a:t>MPS BIS External Review 				Q3</a:t>
            </a:r>
          </a:p>
          <a:p>
            <a:pPr lvl="1"/>
            <a:r>
              <a:rPr lang="en-GB" noProof="0" dirty="0" smtClean="0"/>
              <a:t>Application framework(s) decision 			Q3</a:t>
            </a:r>
          </a:p>
          <a:p>
            <a:pPr lvl="1"/>
            <a:r>
              <a:rPr lang="en-GB" noProof="0" dirty="0" smtClean="0"/>
              <a:t>Lattice database V2 					Q2</a:t>
            </a:r>
          </a:p>
          <a:p>
            <a:pPr lvl="1"/>
            <a:r>
              <a:rPr lang="en-GB" b="1" noProof="0" dirty="0" smtClean="0">
                <a:solidFill>
                  <a:schemeClr val="tx1"/>
                </a:solidFill>
              </a:rPr>
              <a:t>ESS Single PLC decision </a:t>
            </a:r>
            <a:r>
              <a:rPr lang="en-GB" b="1" noProof="0" dirty="0" smtClean="0"/>
              <a:t>				Q3</a:t>
            </a:r>
          </a:p>
          <a:p>
            <a:pPr lvl="1"/>
            <a:r>
              <a:rPr lang="en-GB" b="1" noProof="0" dirty="0" smtClean="0">
                <a:solidFill>
                  <a:srgbClr val="000000"/>
                </a:solidFill>
              </a:rPr>
              <a:t>Control Box Platform freeze </a:t>
            </a:r>
            <a:r>
              <a:rPr lang="en-GB" b="1" noProof="0" dirty="0" smtClean="0"/>
              <a:t>				Q3</a:t>
            </a:r>
          </a:p>
          <a:p>
            <a:pPr lvl="1"/>
            <a:r>
              <a:rPr lang="en-GB" noProof="0" dirty="0" smtClean="0"/>
              <a:t>Timing System 2014 					Q4</a:t>
            </a:r>
          </a:p>
          <a:p>
            <a:pPr lvl="1"/>
            <a:r>
              <a:rPr lang="en-GB" b="1" noProof="0" dirty="0" smtClean="0">
                <a:solidFill>
                  <a:srgbClr val="000000"/>
                </a:solidFill>
              </a:rPr>
              <a:t>PSS Preliminary Design </a:t>
            </a:r>
            <a:r>
              <a:rPr lang="en-GB" b="1" noProof="0" dirty="0" smtClean="0"/>
              <a:t>				Q4</a:t>
            </a:r>
          </a:p>
          <a:p>
            <a:pPr lvl="1"/>
            <a:r>
              <a:rPr lang="en-GB" noProof="0" dirty="0" smtClean="0"/>
              <a:t>High level ICDs for Accelerator, Target, NSS, CF    	Q4</a:t>
            </a:r>
          </a:p>
          <a:p>
            <a:pPr lvl="1"/>
            <a:endParaRPr lang="en-GB" noProof="0" dirty="0" smtClean="0"/>
          </a:p>
          <a:p>
            <a:pPr lvl="1"/>
            <a:endParaRPr lang="en-GB" noProof="0" dirty="0" smtClean="0"/>
          </a:p>
          <a:p>
            <a:pPr lvl="1"/>
            <a:endParaRPr lang="en-GB" noProof="0" dirty="0" smtClean="0"/>
          </a:p>
          <a:p>
            <a:endParaRPr lang="en-GB" noProof="0" dirty="0" smtClean="0"/>
          </a:p>
          <a:p>
            <a:endParaRPr lang="en-GB" noProof="0" dirty="0" smtClean="0"/>
          </a:p>
          <a:p>
            <a:endParaRPr lang="en-GB" noProof="0" dirty="0"/>
          </a:p>
        </p:txBody>
      </p:sp>
      <p:sp>
        <p:nvSpPr>
          <p:cNvPr id="4" name="Slide Number Placeholder 3"/>
          <p:cNvSpPr>
            <a:spLocks noGrp="1"/>
          </p:cNvSpPr>
          <p:nvPr>
            <p:ph type="sldNum" sz="quarter" idx="12"/>
          </p:nvPr>
        </p:nvSpPr>
        <p:spPr/>
        <p:txBody>
          <a:bodyPr/>
          <a:lstStyle/>
          <a:p>
            <a:fld id="{551115BC-487E-4422-894C-CB7CD3E79223}" type="slidenum">
              <a:rPr lang="sv-SE" smtClean="0"/>
              <a:t>4</a:t>
            </a:fld>
            <a:endParaRPr lang="sv-SE"/>
          </a:p>
        </p:txBody>
      </p:sp>
    </p:spTree>
    <p:extLst>
      <p:ext uri="{BB962C8B-B14F-4D97-AF65-F5344CB8AC3E}">
        <p14:creationId xmlns:p14="http://schemas.microsoft.com/office/powerpoint/2010/main" val="2024815659"/>
      </p:ext>
    </p:extLst>
  </p:cSld>
  <p:clrMapOvr>
    <a:masterClrMapping/>
  </p:clrMapOvr>
  <p:timing>
    <p:tnLst>
      <p:par>
        <p:cTn xmlns:p14="http://schemas.microsoft.com/office/powerpoint/2010/mai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noProof="0" smtClean="0"/>
              <a:t>ICS Construction Phase IKC Potential</a:t>
            </a:r>
            <a:endParaRPr lang="en-GB" noProof="0"/>
          </a:p>
        </p:txBody>
      </p:sp>
      <p:sp>
        <p:nvSpPr>
          <p:cNvPr id="3" name="Content Placeholder 2"/>
          <p:cNvSpPr>
            <a:spLocks noGrp="1"/>
          </p:cNvSpPr>
          <p:nvPr>
            <p:ph idx="1"/>
          </p:nvPr>
        </p:nvSpPr>
        <p:spPr/>
        <p:txBody>
          <a:bodyPr>
            <a:normAutofit/>
          </a:bodyPr>
          <a:lstStyle/>
          <a:p>
            <a:pPr marL="0" indent="0">
              <a:buNone/>
            </a:pPr>
            <a:endParaRPr lang="sv-SE" dirty="0"/>
          </a:p>
        </p:txBody>
      </p:sp>
      <p:sp>
        <p:nvSpPr>
          <p:cNvPr id="4" name="Slide Number Placeholder 3"/>
          <p:cNvSpPr>
            <a:spLocks noGrp="1"/>
          </p:cNvSpPr>
          <p:nvPr>
            <p:ph type="sldNum" sz="quarter" idx="12"/>
          </p:nvPr>
        </p:nvSpPr>
        <p:spPr/>
        <p:txBody>
          <a:bodyPr/>
          <a:lstStyle/>
          <a:p>
            <a:fld id="{551115BC-487E-4422-894C-CB7CD3E79223}" type="slidenum">
              <a:rPr lang="sv-SE" smtClean="0"/>
              <a:t>5</a:t>
            </a:fld>
            <a:endParaRPr lang="sv-SE"/>
          </a:p>
        </p:txBody>
      </p:sp>
      <p:graphicFrame>
        <p:nvGraphicFramePr>
          <p:cNvPr id="6" name="Table 5"/>
          <p:cNvGraphicFramePr>
            <a:graphicFrameLocks noGrp="1"/>
          </p:cNvGraphicFramePr>
          <p:nvPr>
            <p:extLst>
              <p:ext uri="{D42A27DB-BD31-4B8C-83A1-F6EECF244321}">
                <p14:modId xmlns:p14="http://schemas.microsoft.com/office/powerpoint/2010/main" val="3241701534"/>
              </p:ext>
            </p:extLst>
          </p:nvPr>
        </p:nvGraphicFramePr>
        <p:xfrm>
          <a:off x="1259632" y="1772816"/>
          <a:ext cx="6552728" cy="4279338"/>
        </p:xfrm>
        <a:graphic>
          <a:graphicData uri="http://schemas.openxmlformats.org/drawingml/2006/table">
            <a:tbl>
              <a:tblPr/>
              <a:tblGrid>
                <a:gridCol w="1022411"/>
                <a:gridCol w="3764334"/>
                <a:gridCol w="944956"/>
                <a:gridCol w="821027"/>
              </a:tblGrid>
              <a:tr h="385175">
                <a:tc>
                  <a:txBody>
                    <a:bodyPr/>
                    <a:lstStyle/>
                    <a:p>
                      <a:pPr algn="l" fontAlgn="b"/>
                      <a:r>
                        <a:rPr lang="en-US" sz="1000" b="0" i="0" u="none" strike="noStrike" dirty="0">
                          <a:solidFill>
                            <a:srgbClr val="000000"/>
                          </a:solidFill>
                          <a:effectLst/>
                          <a:latin typeface="Calibri"/>
                        </a:rPr>
                        <a:t>WBS Code</a:t>
                      </a:r>
                    </a:p>
                  </a:txBody>
                  <a:tcPr marL="11793" marR="11793" marT="11793" marB="0" anchor="b">
                    <a:lnL w="12700" cap="flat" cmpd="sng" algn="ctr">
                      <a:solidFill>
                        <a:srgbClr val="000000"/>
                      </a:solidFill>
                      <a:prstDash val="solid"/>
                      <a:round/>
                      <a:headEnd type="none" w="med" len="med"/>
                      <a:tailEnd type="none" w="med" len="med"/>
                    </a:lnL>
                    <a:lnR>
                      <a:noFill/>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D9D9D9"/>
                    </a:solidFill>
                  </a:tcPr>
                </a:tc>
                <a:tc>
                  <a:txBody>
                    <a:bodyPr/>
                    <a:lstStyle/>
                    <a:p>
                      <a:pPr algn="l" fontAlgn="b"/>
                      <a:r>
                        <a:rPr lang="en-US" sz="1000" b="0" i="0" u="none" strike="noStrike" dirty="0">
                          <a:solidFill>
                            <a:srgbClr val="000000"/>
                          </a:solidFill>
                          <a:effectLst/>
                          <a:latin typeface="Calibri"/>
                        </a:rPr>
                        <a:t>WBS Name</a:t>
                      </a:r>
                    </a:p>
                  </a:txBody>
                  <a:tcPr marL="11793" marR="11793" marT="11793" marB="0" anchor="b">
                    <a:lnL>
                      <a:noFill/>
                    </a:lnL>
                    <a:lnR>
                      <a:noFill/>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D9D9D9"/>
                    </a:solidFill>
                  </a:tcPr>
                </a:tc>
                <a:tc>
                  <a:txBody>
                    <a:bodyPr/>
                    <a:lstStyle/>
                    <a:p>
                      <a:pPr algn="l" fontAlgn="b"/>
                      <a:r>
                        <a:rPr lang="en-US" sz="1000" b="0" i="0" u="none" strike="noStrike">
                          <a:solidFill>
                            <a:srgbClr val="000000"/>
                          </a:solidFill>
                          <a:effectLst/>
                          <a:latin typeface="Calibri"/>
                        </a:rPr>
                        <a:t>Budget (€)</a:t>
                      </a:r>
                    </a:p>
                  </a:txBody>
                  <a:tcPr marL="11793" marR="11793" marT="11793" marB="0" anchor="b">
                    <a:lnL>
                      <a:noFill/>
                    </a:lnL>
                    <a:lnR>
                      <a:noFill/>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D9D9D9"/>
                    </a:solidFill>
                  </a:tcPr>
                </a:tc>
                <a:tc>
                  <a:txBody>
                    <a:bodyPr/>
                    <a:lstStyle/>
                    <a:p>
                      <a:pPr algn="l" fontAlgn="b"/>
                      <a:r>
                        <a:rPr lang="en-US" sz="1000" b="0" i="0" u="none" strike="noStrike" dirty="0">
                          <a:solidFill>
                            <a:srgbClr val="000000"/>
                          </a:solidFill>
                          <a:effectLst/>
                          <a:latin typeface="Calibri"/>
                        </a:rPr>
                        <a:t>In Kind Potential (%)</a:t>
                      </a:r>
                    </a:p>
                  </a:txBody>
                  <a:tcPr marL="11793" marR="11793" marT="11793" marB="0" anchor="b">
                    <a:lnL>
                      <a:noFill/>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D9D9D9"/>
                    </a:solidFill>
                  </a:tcPr>
                </a:tc>
              </a:tr>
              <a:tr h="316503">
                <a:tc>
                  <a:txBody>
                    <a:bodyPr/>
                    <a:lstStyle/>
                    <a:p>
                      <a:pPr algn="l" fontAlgn="ctr"/>
                      <a:r>
                        <a:rPr lang="en-US" sz="1300" b="0" i="0" u="none" strike="noStrike" dirty="0">
                          <a:solidFill>
                            <a:srgbClr val="000000"/>
                          </a:solidFill>
                          <a:effectLst/>
                          <a:latin typeface="Calibri"/>
                        </a:rPr>
                        <a:t>14</a:t>
                      </a:r>
                    </a:p>
                  </a:txBody>
                  <a:tcPr marL="15490" marR="15490" marT="15490" marB="0" anchor="ctr">
                    <a:lnL w="12700" cap="flat" cmpd="sng" algn="ctr">
                      <a:solidFill>
                        <a:srgbClr val="000000"/>
                      </a:solidFill>
                      <a:prstDash val="solid"/>
                      <a:round/>
                      <a:headEnd type="none" w="med" len="med"/>
                      <a:tailEnd type="none" w="med" len="med"/>
                    </a:lnL>
                    <a:lnR>
                      <a:noFill/>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D9D9D9"/>
                    </a:solidFill>
                  </a:tcPr>
                </a:tc>
                <a:tc>
                  <a:txBody>
                    <a:bodyPr/>
                    <a:lstStyle/>
                    <a:p>
                      <a:pPr algn="l" fontAlgn="ctr"/>
                      <a:r>
                        <a:rPr lang="en-US" sz="1300" b="0" i="0" u="none" strike="noStrike" dirty="0">
                          <a:solidFill>
                            <a:srgbClr val="000000"/>
                          </a:solidFill>
                          <a:effectLst/>
                          <a:latin typeface="Calibri"/>
                        </a:rPr>
                        <a:t>Integrated Control Systems 2014-EOC</a:t>
                      </a:r>
                    </a:p>
                  </a:txBody>
                  <a:tcPr marL="15490" marR="15490" marT="15490" marB="0" anchor="ctr">
                    <a:lnL>
                      <a:noFill/>
                    </a:lnL>
                    <a:lnR>
                      <a:noFill/>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D9D9D9"/>
                    </a:solidFill>
                  </a:tcPr>
                </a:tc>
                <a:tc>
                  <a:txBody>
                    <a:bodyPr/>
                    <a:lstStyle/>
                    <a:p>
                      <a:pPr algn="r" fontAlgn="ctr"/>
                      <a:r>
                        <a:rPr lang="en-US" sz="1300" b="1" i="0" u="none" strike="noStrike" smtClean="0">
                          <a:solidFill>
                            <a:srgbClr val="000000"/>
                          </a:solidFill>
                          <a:effectLst/>
                          <a:latin typeface="Calibri"/>
                        </a:rPr>
                        <a:t>72,825,120</a:t>
                      </a:r>
                      <a:endParaRPr lang="en-US" sz="1300" b="1" i="0" u="none" strike="noStrike">
                        <a:solidFill>
                          <a:srgbClr val="000000"/>
                        </a:solidFill>
                        <a:effectLst/>
                        <a:latin typeface="Calibri"/>
                      </a:endParaRPr>
                    </a:p>
                  </a:txBody>
                  <a:tcPr marL="15490" marR="15490" marT="15490" marB="0" anchor="ctr">
                    <a:lnL>
                      <a:noFill/>
                    </a:lnL>
                    <a:lnR>
                      <a:noFill/>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D9D9D9"/>
                    </a:solidFill>
                  </a:tcPr>
                </a:tc>
                <a:tc>
                  <a:txBody>
                    <a:bodyPr/>
                    <a:lstStyle/>
                    <a:p>
                      <a:pPr algn="r" fontAlgn="ctr"/>
                      <a:r>
                        <a:rPr lang="en-US" sz="1300" b="1" i="0" u="none" strike="noStrike" dirty="0">
                          <a:solidFill>
                            <a:srgbClr val="000000"/>
                          </a:solidFill>
                          <a:effectLst/>
                          <a:latin typeface="Calibri"/>
                        </a:rPr>
                        <a:t>59</a:t>
                      </a:r>
                    </a:p>
                  </a:txBody>
                  <a:tcPr marL="15490" marR="15490" marT="15490" marB="0" anchor="ctr">
                    <a:lnL>
                      <a:noFill/>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D9D9D9"/>
                    </a:solidFill>
                  </a:tcPr>
                </a:tc>
              </a:tr>
              <a:tr h="254631">
                <a:tc>
                  <a:txBody>
                    <a:bodyPr/>
                    <a:lstStyle/>
                    <a:p>
                      <a:pPr algn="l" fontAlgn="ctr"/>
                      <a:r>
                        <a:rPr lang="en-US" sz="1300" b="0" i="0" u="none" strike="noStrike">
                          <a:solidFill>
                            <a:srgbClr val="000000"/>
                          </a:solidFill>
                          <a:effectLst/>
                          <a:latin typeface="Calibri"/>
                        </a:rPr>
                        <a:t>14.1</a:t>
                      </a:r>
                    </a:p>
                  </a:txBody>
                  <a:tcPr marL="15490" marR="15490" marT="15490" marB="0" anchor="ctr">
                    <a:lnL w="12700" cap="flat" cmpd="sng" algn="ctr">
                      <a:solidFill>
                        <a:srgbClr val="000000"/>
                      </a:solidFill>
                      <a:prstDash val="solid"/>
                      <a:round/>
                      <a:headEnd type="none" w="med" len="med"/>
                      <a:tailEnd type="none" w="med" len="med"/>
                    </a:lnL>
                    <a:lnR>
                      <a:noFill/>
                    </a:lnR>
                    <a:lnT w="1270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2F2F2"/>
                    </a:solidFill>
                  </a:tcPr>
                </a:tc>
                <a:tc>
                  <a:txBody>
                    <a:bodyPr/>
                    <a:lstStyle/>
                    <a:p>
                      <a:pPr algn="l" fontAlgn="ctr"/>
                      <a:r>
                        <a:rPr lang="en-US" sz="1300" b="0" i="0" u="none" strike="noStrike" dirty="0">
                          <a:solidFill>
                            <a:srgbClr val="000000"/>
                          </a:solidFill>
                          <a:effectLst/>
                          <a:latin typeface="Calibri"/>
                        </a:rPr>
                        <a:t>Management &amp; Administration</a:t>
                      </a:r>
                    </a:p>
                  </a:txBody>
                  <a:tcPr marL="15490" marR="15490" marT="15490" marB="0" anchor="ctr">
                    <a:lnL>
                      <a:noFill/>
                    </a:lnL>
                    <a:lnR>
                      <a:noFill/>
                    </a:lnR>
                    <a:lnT w="1270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2F2F2"/>
                    </a:solidFill>
                  </a:tcPr>
                </a:tc>
                <a:tc>
                  <a:txBody>
                    <a:bodyPr/>
                    <a:lstStyle/>
                    <a:p>
                      <a:pPr algn="r" fontAlgn="ctr"/>
                      <a:r>
                        <a:rPr lang="en-US" sz="1300" b="1" i="0" u="none" strike="noStrike" dirty="0">
                          <a:solidFill>
                            <a:srgbClr val="000000"/>
                          </a:solidFill>
                          <a:effectLst/>
                          <a:latin typeface="Calibri"/>
                        </a:rPr>
                        <a:t>4,669,200</a:t>
                      </a:r>
                    </a:p>
                  </a:txBody>
                  <a:tcPr marL="15490" marR="15490" marT="15490" marB="0" anchor="ctr">
                    <a:lnL>
                      <a:noFill/>
                    </a:lnL>
                    <a:lnR>
                      <a:noFill/>
                    </a:lnR>
                    <a:lnT w="1270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2F2F2"/>
                    </a:solidFill>
                  </a:tcPr>
                </a:tc>
                <a:tc>
                  <a:txBody>
                    <a:bodyPr/>
                    <a:lstStyle/>
                    <a:p>
                      <a:pPr algn="r" fontAlgn="ctr"/>
                      <a:r>
                        <a:rPr lang="en-US" sz="1300" b="1" i="0" u="none" strike="noStrike" dirty="0">
                          <a:solidFill>
                            <a:srgbClr val="000000"/>
                          </a:solidFill>
                          <a:effectLst/>
                          <a:latin typeface="Calibri"/>
                        </a:rPr>
                        <a:t>0</a:t>
                      </a:r>
                    </a:p>
                  </a:txBody>
                  <a:tcPr marL="15490" marR="15490" marT="15490" marB="0" anchor="ctr">
                    <a:lnL>
                      <a:noFill/>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2F2F2"/>
                    </a:solidFill>
                  </a:tcPr>
                </a:tc>
              </a:tr>
              <a:tr h="254631">
                <a:tc>
                  <a:txBody>
                    <a:bodyPr/>
                    <a:lstStyle/>
                    <a:p>
                      <a:pPr algn="l" fontAlgn="ctr"/>
                      <a:r>
                        <a:rPr lang="en-US" sz="1300" b="0" i="0" u="none" strike="noStrike" dirty="0">
                          <a:solidFill>
                            <a:srgbClr val="000000"/>
                          </a:solidFill>
                          <a:effectLst/>
                          <a:latin typeface="Calibri"/>
                        </a:rPr>
                        <a:t>14.2</a:t>
                      </a:r>
                    </a:p>
                  </a:txBody>
                  <a:tcPr marL="15490" marR="15490" marT="15490" marB="0" anchor="ctr">
                    <a:lnL w="12700" cap="flat" cmpd="sng" algn="ctr">
                      <a:solidFill>
                        <a:srgbClr val="000000"/>
                      </a:solidFill>
                      <a:prstDash val="solid"/>
                      <a:round/>
                      <a:headEnd type="none" w="med" len="med"/>
                      <a:tailEnd type="none" w="med" len="med"/>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3">
                        <a:lumMod val="40000"/>
                        <a:lumOff val="60000"/>
                      </a:schemeClr>
                    </a:solidFill>
                  </a:tcPr>
                </a:tc>
                <a:tc>
                  <a:txBody>
                    <a:bodyPr/>
                    <a:lstStyle/>
                    <a:p>
                      <a:pPr algn="l" fontAlgn="ctr"/>
                      <a:r>
                        <a:rPr lang="en-US" sz="1300" b="0" i="0" u="none" strike="noStrike" dirty="0">
                          <a:solidFill>
                            <a:srgbClr val="000000"/>
                          </a:solidFill>
                          <a:effectLst/>
                          <a:latin typeface="Calibri"/>
                        </a:rPr>
                        <a:t>Applications</a:t>
                      </a:r>
                    </a:p>
                  </a:txBody>
                  <a:tcPr marL="15490" marR="15490" marT="15490" marB="0" anchor="ctr">
                    <a:lnL>
                      <a:noFill/>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3">
                        <a:lumMod val="40000"/>
                        <a:lumOff val="60000"/>
                      </a:schemeClr>
                    </a:solidFill>
                  </a:tcPr>
                </a:tc>
                <a:tc>
                  <a:txBody>
                    <a:bodyPr/>
                    <a:lstStyle/>
                    <a:p>
                      <a:pPr algn="r" fontAlgn="ctr"/>
                      <a:r>
                        <a:rPr lang="en-US" sz="1300" b="1" i="0" u="none" strike="noStrike" dirty="0">
                          <a:solidFill>
                            <a:srgbClr val="000000"/>
                          </a:solidFill>
                          <a:effectLst/>
                          <a:latin typeface="Calibri"/>
                        </a:rPr>
                        <a:t>6,514,575</a:t>
                      </a:r>
                    </a:p>
                  </a:txBody>
                  <a:tcPr marL="15490" marR="15490" marT="15490" marB="0" anchor="ctr">
                    <a:lnL>
                      <a:noFill/>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3">
                        <a:lumMod val="40000"/>
                        <a:lumOff val="60000"/>
                      </a:schemeClr>
                    </a:solidFill>
                  </a:tcPr>
                </a:tc>
                <a:tc>
                  <a:txBody>
                    <a:bodyPr/>
                    <a:lstStyle/>
                    <a:p>
                      <a:pPr algn="r" fontAlgn="ctr"/>
                      <a:r>
                        <a:rPr lang="en-US" sz="1300" b="1" i="0" u="none" strike="noStrike" dirty="0">
                          <a:solidFill>
                            <a:srgbClr val="000000"/>
                          </a:solidFill>
                          <a:effectLst/>
                          <a:latin typeface="Calibri"/>
                        </a:rPr>
                        <a:t>53</a:t>
                      </a:r>
                    </a:p>
                  </a:txBody>
                  <a:tcPr marL="15490" marR="15490" marT="15490" marB="0" anchor="ctr">
                    <a:lnL>
                      <a:noFill/>
                    </a:lnL>
                    <a:lnR w="1270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3">
                        <a:lumMod val="40000"/>
                        <a:lumOff val="60000"/>
                      </a:schemeClr>
                    </a:solidFill>
                  </a:tcPr>
                </a:tc>
              </a:tr>
              <a:tr h="254631">
                <a:tc>
                  <a:txBody>
                    <a:bodyPr/>
                    <a:lstStyle/>
                    <a:p>
                      <a:pPr algn="l" fontAlgn="ctr"/>
                      <a:r>
                        <a:rPr lang="en-US" sz="1300" b="0" i="0" u="none" strike="noStrike" dirty="0">
                          <a:solidFill>
                            <a:srgbClr val="000000"/>
                          </a:solidFill>
                          <a:effectLst/>
                          <a:latin typeface="Calibri"/>
                        </a:rPr>
                        <a:t>14.3</a:t>
                      </a:r>
                    </a:p>
                  </a:txBody>
                  <a:tcPr marL="15490" marR="15490" marT="15490" marB="0" anchor="ctr">
                    <a:lnL w="12700" cap="flat" cmpd="sng" algn="ctr">
                      <a:solidFill>
                        <a:srgbClr val="000000"/>
                      </a:solidFill>
                      <a:prstDash val="solid"/>
                      <a:round/>
                      <a:headEnd type="none" w="med" len="med"/>
                      <a:tailEnd type="none" w="med" len="med"/>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3">
                        <a:lumMod val="40000"/>
                        <a:lumOff val="60000"/>
                      </a:schemeClr>
                    </a:solidFill>
                  </a:tcPr>
                </a:tc>
                <a:tc>
                  <a:txBody>
                    <a:bodyPr/>
                    <a:lstStyle/>
                    <a:p>
                      <a:pPr algn="l" fontAlgn="ctr"/>
                      <a:r>
                        <a:rPr lang="en-US" sz="1300" b="0" i="0" u="none" strike="noStrike" dirty="0">
                          <a:solidFill>
                            <a:srgbClr val="000000"/>
                          </a:solidFill>
                          <a:effectLst/>
                          <a:latin typeface="Calibri"/>
                        </a:rPr>
                        <a:t>Software Core Components</a:t>
                      </a:r>
                    </a:p>
                  </a:txBody>
                  <a:tcPr marL="15490" marR="15490" marT="15490" marB="0" anchor="ctr">
                    <a:lnL>
                      <a:noFill/>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3">
                        <a:lumMod val="40000"/>
                        <a:lumOff val="60000"/>
                      </a:schemeClr>
                    </a:solidFill>
                  </a:tcPr>
                </a:tc>
                <a:tc>
                  <a:txBody>
                    <a:bodyPr/>
                    <a:lstStyle/>
                    <a:p>
                      <a:pPr algn="r" fontAlgn="ctr"/>
                      <a:r>
                        <a:rPr lang="en-US" sz="1300" b="1" i="0" u="none" strike="noStrike" dirty="0">
                          <a:solidFill>
                            <a:srgbClr val="000000"/>
                          </a:solidFill>
                          <a:effectLst/>
                          <a:latin typeface="Calibri"/>
                        </a:rPr>
                        <a:t>8,469,252</a:t>
                      </a:r>
                    </a:p>
                  </a:txBody>
                  <a:tcPr marL="15490" marR="15490" marT="15490" marB="0" anchor="ctr">
                    <a:lnL>
                      <a:noFill/>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3">
                        <a:lumMod val="40000"/>
                        <a:lumOff val="60000"/>
                      </a:schemeClr>
                    </a:solidFill>
                  </a:tcPr>
                </a:tc>
                <a:tc>
                  <a:txBody>
                    <a:bodyPr/>
                    <a:lstStyle/>
                    <a:p>
                      <a:pPr algn="r" fontAlgn="ctr"/>
                      <a:r>
                        <a:rPr lang="en-US" sz="1300" b="1" i="0" u="none" strike="noStrike" dirty="0">
                          <a:solidFill>
                            <a:srgbClr val="000000"/>
                          </a:solidFill>
                          <a:effectLst/>
                          <a:latin typeface="Calibri"/>
                        </a:rPr>
                        <a:t>42</a:t>
                      </a:r>
                    </a:p>
                  </a:txBody>
                  <a:tcPr marL="15490" marR="15490" marT="15490" marB="0" anchor="ctr">
                    <a:lnL>
                      <a:noFill/>
                    </a:lnL>
                    <a:lnR w="1270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3">
                        <a:lumMod val="40000"/>
                        <a:lumOff val="60000"/>
                      </a:schemeClr>
                    </a:solidFill>
                  </a:tcPr>
                </a:tc>
              </a:tr>
              <a:tr h="254631">
                <a:tc>
                  <a:txBody>
                    <a:bodyPr/>
                    <a:lstStyle/>
                    <a:p>
                      <a:pPr algn="l" fontAlgn="ctr"/>
                      <a:r>
                        <a:rPr lang="en-US" sz="1300" b="0" i="0" u="none" strike="noStrike">
                          <a:solidFill>
                            <a:srgbClr val="000000"/>
                          </a:solidFill>
                          <a:effectLst/>
                          <a:latin typeface="Calibri"/>
                        </a:rPr>
                        <a:t>14.4</a:t>
                      </a:r>
                    </a:p>
                  </a:txBody>
                  <a:tcPr marL="15490" marR="15490" marT="15490" marB="0" anchor="ctr">
                    <a:lnL w="12700" cap="flat" cmpd="sng" algn="ctr">
                      <a:solidFill>
                        <a:srgbClr val="000000"/>
                      </a:solidFill>
                      <a:prstDash val="solid"/>
                      <a:round/>
                      <a:headEnd type="none" w="med" len="med"/>
                      <a:tailEnd type="none" w="med" len="med"/>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3">
                        <a:lumMod val="40000"/>
                        <a:lumOff val="60000"/>
                      </a:schemeClr>
                    </a:solidFill>
                  </a:tcPr>
                </a:tc>
                <a:tc>
                  <a:txBody>
                    <a:bodyPr/>
                    <a:lstStyle/>
                    <a:p>
                      <a:pPr algn="l" fontAlgn="ctr"/>
                      <a:r>
                        <a:rPr lang="en-US" sz="1300" b="0" i="0" u="none" strike="noStrike" dirty="0">
                          <a:solidFill>
                            <a:srgbClr val="000000"/>
                          </a:solidFill>
                          <a:effectLst/>
                          <a:latin typeface="Calibri"/>
                        </a:rPr>
                        <a:t>Hardware Core Components</a:t>
                      </a:r>
                    </a:p>
                  </a:txBody>
                  <a:tcPr marL="15490" marR="15490" marT="15490" marB="0" anchor="ctr">
                    <a:lnL>
                      <a:noFill/>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3">
                        <a:lumMod val="40000"/>
                        <a:lumOff val="60000"/>
                      </a:schemeClr>
                    </a:solidFill>
                  </a:tcPr>
                </a:tc>
                <a:tc>
                  <a:txBody>
                    <a:bodyPr/>
                    <a:lstStyle/>
                    <a:p>
                      <a:pPr algn="r" fontAlgn="ctr"/>
                      <a:r>
                        <a:rPr lang="en-US" sz="1300" b="1" i="0" u="none" strike="noStrike" dirty="0">
                          <a:solidFill>
                            <a:srgbClr val="000000"/>
                          </a:solidFill>
                          <a:effectLst/>
                          <a:latin typeface="Calibri"/>
                        </a:rPr>
                        <a:t>6,989,825</a:t>
                      </a:r>
                    </a:p>
                  </a:txBody>
                  <a:tcPr marL="15490" marR="15490" marT="15490" marB="0" anchor="ctr">
                    <a:lnL>
                      <a:noFill/>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3">
                        <a:lumMod val="40000"/>
                        <a:lumOff val="60000"/>
                      </a:schemeClr>
                    </a:solidFill>
                  </a:tcPr>
                </a:tc>
                <a:tc>
                  <a:txBody>
                    <a:bodyPr/>
                    <a:lstStyle/>
                    <a:p>
                      <a:pPr algn="r" fontAlgn="ctr"/>
                      <a:r>
                        <a:rPr lang="en-US" sz="1300" b="1" i="0" u="none" strike="noStrike" dirty="0">
                          <a:solidFill>
                            <a:srgbClr val="000000"/>
                          </a:solidFill>
                          <a:effectLst/>
                          <a:latin typeface="Calibri"/>
                        </a:rPr>
                        <a:t>74</a:t>
                      </a:r>
                    </a:p>
                  </a:txBody>
                  <a:tcPr marL="15490" marR="15490" marT="15490" marB="0" anchor="ctr">
                    <a:lnL>
                      <a:noFill/>
                    </a:lnL>
                    <a:lnR w="1270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3">
                        <a:lumMod val="40000"/>
                        <a:lumOff val="60000"/>
                      </a:schemeClr>
                    </a:solidFill>
                  </a:tcPr>
                </a:tc>
              </a:tr>
              <a:tr h="254631">
                <a:tc>
                  <a:txBody>
                    <a:bodyPr/>
                    <a:lstStyle/>
                    <a:p>
                      <a:pPr algn="l" fontAlgn="ctr"/>
                      <a:r>
                        <a:rPr lang="en-US" sz="1300" b="0" i="0" u="none" strike="noStrike">
                          <a:solidFill>
                            <a:srgbClr val="000000"/>
                          </a:solidFill>
                          <a:effectLst/>
                          <a:latin typeface="Calibri"/>
                        </a:rPr>
                        <a:t>14.5</a:t>
                      </a:r>
                    </a:p>
                  </a:txBody>
                  <a:tcPr marL="15490" marR="15490" marT="15490" marB="0" anchor="ctr">
                    <a:lnL w="12700" cap="flat" cmpd="sng" algn="ctr">
                      <a:solidFill>
                        <a:srgbClr val="000000"/>
                      </a:solidFill>
                      <a:prstDash val="solid"/>
                      <a:round/>
                      <a:headEnd type="none" w="med" len="med"/>
                      <a:tailEnd type="none" w="med" len="med"/>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3">
                        <a:lumMod val="40000"/>
                        <a:lumOff val="60000"/>
                      </a:schemeClr>
                    </a:solidFill>
                  </a:tcPr>
                </a:tc>
                <a:tc>
                  <a:txBody>
                    <a:bodyPr/>
                    <a:lstStyle/>
                    <a:p>
                      <a:pPr algn="l" fontAlgn="ctr"/>
                      <a:r>
                        <a:rPr lang="en-US" sz="1300" b="0" i="0" u="none" strike="noStrike" dirty="0">
                          <a:solidFill>
                            <a:srgbClr val="000000"/>
                          </a:solidFill>
                          <a:effectLst/>
                          <a:latin typeface="Calibri"/>
                        </a:rPr>
                        <a:t>Protection Core Components</a:t>
                      </a:r>
                    </a:p>
                  </a:txBody>
                  <a:tcPr marL="15490" marR="15490" marT="15490" marB="0" anchor="ctr">
                    <a:lnL>
                      <a:noFill/>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3">
                        <a:lumMod val="40000"/>
                        <a:lumOff val="60000"/>
                      </a:schemeClr>
                    </a:solidFill>
                  </a:tcPr>
                </a:tc>
                <a:tc>
                  <a:txBody>
                    <a:bodyPr/>
                    <a:lstStyle/>
                    <a:p>
                      <a:pPr algn="r" fontAlgn="ctr"/>
                      <a:r>
                        <a:rPr lang="en-US" sz="1300" b="1" i="0" u="none" strike="noStrike" dirty="0">
                          <a:solidFill>
                            <a:srgbClr val="000000"/>
                          </a:solidFill>
                          <a:effectLst/>
                          <a:latin typeface="Calibri"/>
                        </a:rPr>
                        <a:t>9,186,223</a:t>
                      </a:r>
                    </a:p>
                  </a:txBody>
                  <a:tcPr marL="15490" marR="15490" marT="15490" marB="0" anchor="ctr">
                    <a:lnL>
                      <a:noFill/>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3">
                        <a:lumMod val="40000"/>
                        <a:lumOff val="60000"/>
                      </a:schemeClr>
                    </a:solidFill>
                  </a:tcPr>
                </a:tc>
                <a:tc>
                  <a:txBody>
                    <a:bodyPr/>
                    <a:lstStyle/>
                    <a:p>
                      <a:pPr algn="r" fontAlgn="ctr"/>
                      <a:r>
                        <a:rPr lang="en-US" sz="1300" b="1" i="0" u="none" strike="noStrike" dirty="0">
                          <a:solidFill>
                            <a:srgbClr val="000000"/>
                          </a:solidFill>
                          <a:effectLst/>
                          <a:latin typeface="Calibri"/>
                        </a:rPr>
                        <a:t>12</a:t>
                      </a:r>
                    </a:p>
                  </a:txBody>
                  <a:tcPr marL="15490" marR="15490" marT="15490" marB="0" anchor="ctr">
                    <a:lnL>
                      <a:noFill/>
                    </a:lnL>
                    <a:lnR w="1270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3">
                        <a:lumMod val="40000"/>
                        <a:lumOff val="60000"/>
                      </a:schemeClr>
                    </a:solidFill>
                  </a:tcPr>
                </a:tc>
              </a:tr>
              <a:tr h="254631">
                <a:tc>
                  <a:txBody>
                    <a:bodyPr/>
                    <a:lstStyle/>
                    <a:p>
                      <a:pPr algn="l" fontAlgn="ctr"/>
                      <a:r>
                        <a:rPr lang="en-US" sz="1300" b="0" i="0" u="none" strike="noStrike" dirty="0">
                          <a:solidFill>
                            <a:srgbClr val="000000"/>
                          </a:solidFill>
                          <a:effectLst/>
                          <a:latin typeface="Calibri"/>
                        </a:rPr>
                        <a:t>14.6</a:t>
                      </a:r>
                    </a:p>
                  </a:txBody>
                  <a:tcPr marL="15490" marR="15490" marT="15490" marB="0" anchor="ctr">
                    <a:lnL w="12700" cap="flat" cmpd="sng" algn="ctr">
                      <a:solidFill>
                        <a:srgbClr val="000000"/>
                      </a:solidFill>
                      <a:prstDash val="solid"/>
                      <a:round/>
                      <a:headEnd type="none" w="med" len="med"/>
                      <a:tailEnd type="none" w="med" len="med"/>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6">
                        <a:lumMod val="60000"/>
                        <a:lumOff val="40000"/>
                      </a:schemeClr>
                    </a:solidFill>
                  </a:tcPr>
                </a:tc>
                <a:tc>
                  <a:txBody>
                    <a:bodyPr/>
                    <a:lstStyle/>
                    <a:p>
                      <a:pPr algn="l" fontAlgn="ctr"/>
                      <a:r>
                        <a:rPr lang="en-US" sz="1300" b="0" i="0" u="none" strike="noStrike" dirty="0">
                          <a:solidFill>
                            <a:srgbClr val="000000"/>
                          </a:solidFill>
                          <a:effectLst/>
                          <a:latin typeface="Calibri"/>
                        </a:rPr>
                        <a:t>Equipment</a:t>
                      </a:r>
                    </a:p>
                  </a:txBody>
                  <a:tcPr marL="15490" marR="15490" marT="15490" marB="0" anchor="ctr">
                    <a:lnL>
                      <a:noFill/>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6">
                        <a:lumMod val="60000"/>
                        <a:lumOff val="40000"/>
                      </a:schemeClr>
                    </a:solidFill>
                  </a:tcPr>
                </a:tc>
                <a:tc>
                  <a:txBody>
                    <a:bodyPr/>
                    <a:lstStyle/>
                    <a:p>
                      <a:pPr algn="r" fontAlgn="ctr"/>
                      <a:r>
                        <a:rPr lang="en-US" sz="1300" b="1" i="0" u="none" strike="noStrike" dirty="0">
                          <a:solidFill>
                            <a:srgbClr val="000000"/>
                          </a:solidFill>
                          <a:effectLst/>
                          <a:latin typeface="Calibri"/>
                        </a:rPr>
                        <a:t>12,257,150</a:t>
                      </a:r>
                    </a:p>
                  </a:txBody>
                  <a:tcPr marL="15490" marR="15490" marT="15490" marB="0" anchor="ctr">
                    <a:lnL>
                      <a:noFill/>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6">
                        <a:lumMod val="60000"/>
                        <a:lumOff val="40000"/>
                      </a:schemeClr>
                    </a:solidFill>
                  </a:tcPr>
                </a:tc>
                <a:tc>
                  <a:txBody>
                    <a:bodyPr/>
                    <a:lstStyle/>
                    <a:p>
                      <a:pPr algn="r" fontAlgn="ctr"/>
                      <a:r>
                        <a:rPr lang="en-US" sz="1300" b="1" i="0" u="none" strike="noStrike" dirty="0">
                          <a:solidFill>
                            <a:srgbClr val="000000"/>
                          </a:solidFill>
                          <a:effectLst/>
                          <a:latin typeface="Calibri"/>
                        </a:rPr>
                        <a:t>74</a:t>
                      </a:r>
                    </a:p>
                  </a:txBody>
                  <a:tcPr marL="15490" marR="15490" marT="15490" marB="0" anchor="ctr">
                    <a:lnL>
                      <a:noFill/>
                    </a:lnL>
                    <a:lnR w="1270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6">
                        <a:lumMod val="60000"/>
                        <a:lumOff val="40000"/>
                      </a:schemeClr>
                    </a:solidFill>
                  </a:tcPr>
                </a:tc>
              </a:tr>
              <a:tr h="254631">
                <a:tc>
                  <a:txBody>
                    <a:bodyPr/>
                    <a:lstStyle/>
                    <a:p>
                      <a:pPr algn="l" fontAlgn="ctr"/>
                      <a:r>
                        <a:rPr lang="en-US" sz="1300" b="0" i="0" u="none" strike="noStrike" dirty="0">
                          <a:solidFill>
                            <a:srgbClr val="000000"/>
                          </a:solidFill>
                          <a:effectLst/>
                          <a:latin typeface="Calibri"/>
                        </a:rPr>
                        <a:t>14.7</a:t>
                      </a:r>
                    </a:p>
                  </a:txBody>
                  <a:tcPr marL="15490" marR="15490" marT="15490" marB="0" anchor="ctr">
                    <a:lnL w="12700" cap="flat" cmpd="sng" algn="ctr">
                      <a:solidFill>
                        <a:srgbClr val="000000"/>
                      </a:solidFill>
                      <a:prstDash val="solid"/>
                      <a:round/>
                      <a:headEnd type="none" w="med" len="med"/>
                      <a:tailEnd type="none" w="med" len="med"/>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5">
                        <a:lumMod val="60000"/>
                        <a:lumOff val="40000"/>
                      </a:schemeClr>
                    </a:solidFill>
                  </a:tcPr>
                </a:tc>
                <a:tc>
                  <a:txBody>
                    <a:bodyPr/>
                    <a:lstStyle/>
                    <a:p>
                      <a:pPr algn="l" fontAlgn="ctr"/>
                      <a:r>
                        <a:rPr lang="en-US" sz="1300" b="0" i="0" u="none" strike="noStrike" dirty="0">
                          <a:solidFill>
                            <a:srgbClr val="000000"/>
                          </a:solidFill>
                          <a:effectLst/>
                          <a:latin typeface="Calibri"/>
                        </a:rPr>
                        <a:t>Control System Infrastructure</a:t>
                      </a:r>
                    </a:p>
                  </a:txBody>
                  <a:tcPr marL="15490" marR="15490" marT="15490" marB="0" anchor="ctr">
                    <a:lnL>
                      <a:noFill/>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5">
                        <a:lumMod val="60000"/>
                        <a:lumOff val="40000"/>
                      </a:schemeClr>
                    </a:solidFill>
                  </a:tcPr>
                </a:tc>
                <a:tc>
                  <a:txBody>
                    <a:bodyPr/>
                    <a:lstStyle/>
                    <a:p>
                      <a:pPr algn="r" fontAlgn="ctr"/>
                      <a:r>
                        <a:rPr lang="en-US" sz="1300" b="1" i="0" u="none" strike="noStrike" dirty="0">
                          <a:solidFill>
                            <a:srgbClr val="000000"/>
                          </a:solidFill>
                          <a:effectLst/>
                          <a:latin typeface="Calibri"/>
                        </a:rPr>
                        <a:t>4,552,401</a:t>
                      </a:r>
                    </a:p>
                  </a:txBody>
                  <a:tcPr marL="15490" marR="15490" marT="15490" marB="0" anchor="ctr">
                    <a:lnL>
                      <a:noFill/>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5">
                        <a:lumMod val="60000"/>
                        <a:lumOff val="40000"/>
                      </a:schemeClr>
                    </a:solidFill>
                  </a:tcPr>
                </a:tc>
                <a:tc>
                  <a:txBody>
                    <a:bodyPr/>
                    <a:lstStyle/>
                    <a:p>
                      <a:pPr algn="r" fontAlgn="ctr"/>
                      <a:r>
                        <a:rPr lang="en-US" sz="1300" b="1" i="0" u="none" strike="noStrike" dirty="0">
                          <a:solidFill>
                            <a:srgbClr val="000000"/>
                          </a:solidFill>
                          <a:effectLst/>
                          <a:latin typeface="Calibri"/>
                        </a:rPr>
                        <a:t>75</a:t>
                      </a:r>
                    </a:p>
                  </a:txBody>
                  <a:tcPr marL="15490" marR="15490" marT="15490" marB="0" anchor="ctr">
                    <a:lnL>
                      <a:noFill/>
                    </a:lnL>
                    <a:lnR w="1270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5">
                        <a:lumMod val="60000"/>
                        <a:lumOff val="40000"/>
                      </a:schemeClr>
                    </a:solidFill>
                  </a:tcPr>
                </a:tc>
              </a:tr>
              <a:tr h="254631">
                <a:tc>
                  <a:txBody>
                    <a:bodyPr/>
                    <a:lstStyle/>
                    <a:p>
                      <a:pPr algn="l" fontAlgn="ctr"/>
                      <a:r>
                        <a:rPr lang="en-US" sz="1300" b="0" i="0" u="none" strike="noStrike" dirty="0">
                          <a:solidFill>
                            <a:srgbClr val="000000"/>
                          </a:solidFill>
                          <a:effectLst/>
                          <a:latin typeface="Calibri"/>
                        </a:rPr>
                        <a:t>14.8</a:t>
                      </a:r>
                    </a:p>
                  </a:txBody>
                  <a:tcPr marL="15490" marR="15490" marT="15490" marB="0" anchor="ctr">
                    <a:lnL w="12700" cap="flat" cmpd="sng" algn="ctr">
                      <a:solidFill>
                        <a:srgbClr val="000000"/>
                      </a:solidFill>
                      <a:prstDash val="solid"/>
                      <a:round/>
                      <a:headEnd type="none" w="med" len="med"/>
                      <a:tailEnd type="none" w="med" len="med"/>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3">
                        <a:lumMod val="40000"/>
                        <a:lumOff val="60000"/>
                      </a:schemeClr>
                    </a:solidFill>
                  </a:tcPr>
                </a:tc>
                <a:tc>
                  <a:txBody>
                    <a:bodyPr/>
                    <a:lstStyle/>
                    <a:p>
                      <a:pPr algn="l" fontAlgn="ctr"/>
                      <a:r>
                        <a:rPr lang="en-US" sz="1300" b="0" i="0" u="none" strike="noStrike" dirty="0">
                          <a:solidFill>
                            <a:srgbClr val="000000"/>
                          </a:solidFill>
                          <a:effectLst/>
                          <a:latin typeface="Calibri"/>
                        </a:rPr>
                        <a:t>Physics</a:t>
                      </a:r>
                    </a:p>
                  </a:txBody>
                  <a:tcPr marL="15490" marR="15490" marT="15490" marB="0" anchor="ctr">
                    <a:lnL>
                      <a:noFill/>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3">
                        <a:lumMod val="40000"/>
                        <a:lumOff val="60000"/>
                      </a:schemeClr>
                    </a:solidFill>
                  </a:tcPr>
                </a:tc>
                <a:tc>
                  <a:txBody>
                    <a:bodyPr/>
                    <a:lstStyle/>
                    <a:p>
                      <a:pPr algn="r" fontAlgn="ctr"/>
                      <a:r>
                        <a:rPr lang="en-US" sz="1300" b="1" i="0" u="none" strike="noStrike" dirty="0">
                          <a:solidFill>
                            <a:srgbClr val="000000"/>
                          </a:solidFill>
                          <a:effectLst/>
                          <a:latin typeface="Calibri"/>
                        </a:rPr>
                        <a:t>1,727,335</a:t>
                      </a:r>
                    </a:p>
                  </a:txBody>
                  <a:tcPr marL="15490" marR="15490" marT="15490" marB="0" anchor="ctr">
                    <a:lnL>
                      <a:noFill/>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3">
                        <a:lumMod val="40000"/>
                        <a:lumOff val="60000"/>
                      </a:schemeClr>
                    </a:solidFill>
                  </a:tcPr>
                </a:tc>
                <a:tc>
                  <a:txBody>
                    <a:bodyPr/>
                    <a:lstStyle/>
                    <a:p>
                      <a:pPr algn="r" fontAlgn="ctr"/>
                      <a:r>
                        <a:rPr lang="en-US" sz="1300" b="1" i="0" u="none" strike="noStrike" dirty="0">
                          <a:solidFill>
                            <a:srgbClr val="000000"/>
                          </a:solidFill>
                          <a:effectLst/>
                          <a:latin typeface="Calibri"/>
                        </a:rPr>
                        <a:t>36</a:t>
                      </a:r>
                    </a:p>
                  </a:txBody>
                  <a:tcPr marL="15490" marR="15490" marT="15490" marB="0" anchor="ctr">
                    <a:lnL>
                      <a:noFill/>
                    </a:lnL>
                    <a:lnR w="1270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3">
                        <a:lumMod val="40000"/>
                        <a:lumOff val="60000"/>
                      </a:schemeClr>
                    </a:solidFill>
                  </a:tcPr>
                </a:tc>
              </a:tr>
              <a:tr h="254631">
                <a:tc>
                  <a:txBody>
                    <a:bodyPr/>
                    <a:lstStyle/>
                    <a:p>
                      <a:pPr algn="l" fontAlgn="ctr"/>
                      <a:r>
                        <a:rPr lang="en-US" sz="1300" b="0" i="0" u="none" strike="noStrike" dirty="0">
                          <a:solidFill>
                            <a:srgbClr val="000000"/>
                          </a:solidFill>
                          <a:effectLst/>
                          <a:latin typeface="Calibri"/>
                        </a:rPr>
                        <a:t>14.10</a:t>
                      </a:r>
                    </a:p>
                  </a:txBody>
                  <a:tcPr marL="15490" marR="15490" marT="15490" marB="0" anchor="ctr">
                    <a:lnL w="12700" cap="flat" cmpd="sng" algn="ctr">
                      <a:solidFill>
                        <a:srgbClr val="000000"/>
                      </a:solidFill>
                      <a:prstDash val="solid"/>
                      <a:round/>
                      <a:headEnd type="none" w="med" len="med"/>
                      <a:tailEnd type="none" w="med" len="med"/>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4">
                        <a:lumMod val="40000"/>
                        <a:lumOff val="60000"/>
                      </a:schemeClr>
                    </a:solidFill>
                  </a:tcPr>
                </a:tc>
                <a:tc>
                  <a:txBody>
                    <a:bodyPr/>
                    <a:lstStyle/>
                    <a:p>
                      <a:pPr algn="l" fontAlgn="ctr"/>
                      <a:r>
                        <a:rPr lang="en-US" sz="1300" b="0" i="0" u="none" strike="noStrike" dirty="0">
                          <a:solidFill>
                            <a:srgbClr val="000000"/>
                          </a:solidFill>
                          <a:effectLst/>
                          <a:latin typeface="Calibri"/>
                        </a:rPr>
                        <a:t>Accelerator integration support</a:t>
                      </a:r>
                    </a:p>
                  </a:txBody>
                  <a:tcPr marL="15490" marR="15490" marT="15490" marB="0" anchor="ctr">
                    <a:lnL>
                      <a:noFill/>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4">
                        <a:lumMod val="40000"/>
                        <a:lumOff val="60000"/>
                      </a:schemeClr>
                    </a:solidFill>
                  </a:tcPr>
                </a:tc>
                <a:tc>
                  <a:txBody>
                    <a:bodyPr/>
                    <a:lstStyle/>
                    <a:p>
                      <a:pPr algn="r" fontAlgn="ctr"/>
                      <a:r>
                        <a:rPr lang="en-US" sz="1300" b="1" i="0" u="none" strike="noStrike">
                          <a:solidFill>
                            <a:srgbClr val="000000"/>
                          </a:solidFill>
                          <a:effectLst/>
                          <a:latin typeface="Calibri"/>
                        </a:rPr>
                        <a:t>6,711,648</a:t>
                      </a:r>
                    </a:p>
                  </a:txBody>
                  <a:tcPr marL="15490" marR="15490" marT="15490" marB="0" anchor="ctr">
                    <a:lnL>
                      <a:noFill/>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4">
                        <a:lumMod val="40000"/>
                        <a:lumOff val="60000"/>
                      </a:schemeClr>
                    </a:solidFill>
                  </a:tcPr>
                </a:tc>
                <a:tc>
                  <a:txBody>
                    <a:bodyPr/>
                    <a:lstStyle/>
                    <a:p>
                      <a:pPr algn="r" fontAlgn="ctr"/>
                      <a:r>
                        <a:rPr lang="en-US" sz="1300" b="1" i="0" u="none" strike="noStrike" dirty="0">
                          <a:solidFill>
                            <a:srgbClr val="000000"/>
                          </a:solidFill>
                          <a:effectLst/>
                          <a:latin typeface="Calibri"/>
                        </a:rPr>
                        <a:t>69</a:t>
                      </a:r>
                    </a:p>
                  </a:txBody>
                  <a:tcPr marL="15490" marR="15490" marT="15490" marB="0" anchor="ctr">
                    <a:lnL>
                      <a:noFill/>
                    </a:lnL>
                    <a:lnR w="1270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4">
                        <a:lumMod val="40000"/>
                        <a:lumOff val="60000"/>
                      </a:schemeClr>
                    </a:solidFill>
                  </a:tcPr>
                </a:tc>
              </a:tr>
              <a:tr h="254631">
                <a:tc>
                  <a:txBody>
                    <a:bodyPr/>
                    <a:lstStyle/>
                    <a:p>
                      <a:pPr algn="l" fontAlgn="ctr"/>
                      <a:r>
                        <a:rPr lang="en-US" sz="1300" b="0" i="0" u="none" strike="noStrike">
                          <a:solidFill>
                            <a:srgbClr val="000000"/>
                          </a:solidFill>
                          <a:effectLst/>
                          <a:latin typeface="Calibri"/>
                        </a:rPr>
                        <a:t>14.11</a:t>
                      </a:r>
                    </a:p>
                  </a:txBody>
                  <a:tcPr marL="15490" marR="15490" marT="15490" marB="0" anchor="ctr">
                    <a:lnL w="12700" cap="flat" cmpd="sng" algn="ctr">
                      <a:solidFill>
                        <a:srgbClr val="000000"/>
                      </a:solidFill>
                      <a:prstDash val="solid"/>
                      <a:round/>
                      <a:headEnd type="none" w="med" len="med"/>
                      <a:tailEnd type="none" w="med" len="med"/>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4">
                        <a:lumMod val="40000"/>
                        <a:lumOff val="60000"/>
                      </a:schemeClr>
                    </a:solidFill>
                  </a:tcPr>
                </a:tc>
                <a:tc>
                  <a:txBody>
                    <a:bodyPr/>
                    <a:lstStyle/>
                    <a:p>
                      <a:pPr algn="l" fontAlgn="ctr"/>
                      <a:r>
                        <a:rPr lang="en-US" sz="1300" b="0" i="0" u="none" strike="noStrike" dirty="0">
                          <a:solidFill>
                            <a:srgbClr val="000000"/>
                          </a:solidFill>
                          <a:effectLst/>
                          <a:latin typeface="Calibri"/>
                        </a:rPr>
                        <a:t>Target integration support</a:t>
                      </a:r>
                    </a:p>
                  </a:txBody>
                  <a:tcPr marL="15490" marR="15490" marT="15490" marB="0" anchor="ctr">
                    <a:lnL>
                      <a:noFill/>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4">
                        <a:lumMod val="40000"/>
                        <a:lumOff val="60000"/>
                      </a:schemeClr>
                    </a:solidFill>
                  </a:tcPr>
                </a:tc>
                <a:tc>
                  <a:txBody>
                    <a:bodyPr/>
                    <a:lstStyle/>
                    <a:p>
                      <a:pPr algn="r" fontAlgn="ctr"/>
                      <a:r>
                        <a:rPr lang="en-US" sz="1300" b="1" i="0" u="none" strike="noStrike" dirty="0">
                          <a:solidFill>
                            <a:srgbClr val="000000"/>
                          </a:solidFill>
                          <a:effectLst/>
                          <a:latin typeface="Calibri"/>
                        </a:rPr>
                        <a:t>1,675,650</a:t>
                      </a:r>
                    </a:p>
                  </a:txBody>
                  <a:tcPr marL="15490" marR="15490" marT="15490" marB="0" anchor="ctr">
                    <a:lnL>
                      <a:noFill/>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4">
                        <a:lumMod val="40000"/>
                        <a:lumOff val="60000"/>
                      </a:schemeClr>
                    </a:solidFill>
                  </a:tcPr>
                </a:tc>
                <a:tc>
                  <a:txBody>
                    <a:bodyPr/>
                    <a:lstStyle/>
                    <a:p>
                      <a:pPr algn="r" fontAlgn="ctr"/>
                      <a:r>
                        <a:rPr lang="en-US" sz="1300" b="1" i="0" u="none" strike="noStrike" dirty="0" smtClean="0">
                          <a:solidFill>
                            <a:srgbClr val="000000"/>
                          </a:solidFill>
                          <a:effectLst/>
                          <a:latin typeface="Calibri"/>
                        </a:rPr>
                        <a:t>70</a:t>
                      </a:r>
                      <a:r>
                        <a:rPr lang="en-US" sz="1300" b="1" i="0" u="none" strike="noStrike" dirty="0">
                          <a:solidFill>
                            <a:srgbClr val="000000"/>
                          </a:solidFill>
                          <a:effectLst/>
                          <a:latin typeface="Calibri"/>
                        </a:rPr>
                        <a:t> </a:t>
                      </a:r>
                    </a:p>
                  </a:txBody>
                  <a:tcPr marL="15490" marR="15490" marT="15490" marB="0" anchor="ctr">
                    <a:lnL>
                      <a:noFill/>
                    </a:lnL>
                    <a:lnR w="1270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4">
                        <a:lumMod val="40000"/>
                        <a:lumOff val="60000"/>
                      </a:schemeClr>
                    </a:solidFill>
                  </a:tcPr>
                </a:tc>
              </a:tr>
              <a:tr h="254631">
                <a:tc>
                  <a:txBody>
                    <a:bodyPr/>
                    <a:lstStyle/>
                    <a:p>
                      <a:pPr algn="l" fontAlgn="ctr"/>
                      <a:r>
                        <a:rPr lang="en-US" sz="1300" b="0" i="0" u="none" strike="noStrike">
                          <a:solidFill>
                            <a:srgbClr val="000000"/>
                          </a:solidFill>
                          <a:effectLst/>
                          <a:latin typeface="Calibri"/>
                        </a:rPr>
                        <a:t>14.12</a:t>
                      </a:r>
                    </a:p>
                  </a:txBody>
                  <a:tcPr marL="15490" marR="15490" marT="15490" marB="0" anchor="ctr">
                    <a:lnL w="12700" cap="flat" cmpd="sng" algn="ctr">
                      <a:solidFill>
                        <a:srgbClr val="000000"/>
                      </a:solidFill>
                      <a:prstDash val="solid"/>
                      <a:round/>
                      <a:headEnd type="none" w="med" len="med"/>
                      <a:tailEnd type="none" w="med" len="med"/>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4">
                        <a:lumMod val="40000"/>
                        <a:lumOff val="60000"/>
                      </a:schemeClr>
                    </a:solidFill>
                  </a:tcPr>
                </a:tc>
                <a:tc>
                  <a:txBody>
                    <a:bodyPr/>
                    <a:lstStyle/>
                    <a:p>
                      <a:pPr algn="l" fontAlgn="ctr"/>
                      <a:r>
                        <a:rPr lang="en-US" sz="1300" b="0" i="0" u="none" strike="noStrike" dirty="0">
                          <a:solidFill>
                            <a:srgbClr val="000000"/>
                          </a:solidFill>
                          <a:effectLst/>
                          <a:latin typeface="Calibri"/>
                        </a:rPr>
                        <a:t>Instruments integration support</a:t>
                      </a:r>
                    </a:p>
                  </a:txBody>
                  <a:tcPr marL="15490" marR="15490" marT="15490" marB="0" anchor="ctr">
                    <a:lnL>
                      <a:noFill/>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4">
                        <a:lumMod val="40000"/>
                        <a:lumOff val="60000"/>
                      </a:schemeClr>
                    </a:solidFill>
                  </a:tcPr>
                </a:tc>
                <a:tc>
                  <a:txBody>
                    <a:bodyPr/>
                    <a:lstStyle/>
                    <a:p>
                      <a:pPr algn="r" fontAlgn="ctr"/>
                      <a:r>
                        <a:rPr lang="en-US" sz="1300" b="1" i="0" u="none" strike="noStrike">
                          <a:solidFill>
                            <a:srgbClr val="000000"/>
                          </a:solidFill>
                          <a:effectLst/>
                          <a:latin typeface="Calibri"/>
                        </a:rPr>
                        <a:t>2,763,501</a:t>
                      </a:r>
                    </a:p>
                  </a:txBody>
                  <a:tcPr marL="15490" marR="15490" marT="15490" marB="0" anchor="ctr">
                    <a:lnL>
                      <a:noFill/>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4">
                        <a:lumMod val="40000"/>
                        <a:lumOff val="60000"/>
                      </a:schemeClr>
                    </a:solidFill>
                  </a:tcPr>
                </a:tc>
                <a:tc>
                  <a:txBody>
                    <a:bodyPr/>
                    <a:lstStyle/>
                    <a:p>
                      <a:pPr algn="r" fontAlgn="ctr"/>
                      <a:r>
                        <a:rPr lang="en-US" sz="1300" b="1" i="0" u="none" strike="noStrike" dirty="0">
                          <a:solidFill>
                            <a:srgbClr val="000000"/>
                          </a:solidFill>
                          <a:effectLst/>
                          <a:latin typeface="Calibri"/>
                        </a:rPr>
                        <a:t>67</a:t>
                      </a:r>
                    </a:p>
                  </a:txBody>
                  <a:tcPr marL="15490" marR="15490" marT="15490" marB="0" anchor="ctr">
                    <a:lnL>
                      <a:noFill/>
                    </a:lnL>
                    <a:lnR w="1270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4">
                        <a:lumMod val="40000"/>
                        <a:lumOff val="60000"/>
                      </a:schemeClr>
                    </a:solidFill>
                  </a:tcPr>
                </a:tc>
              </a:tr>
              <a:tr h="254631">
                <a:tc>
                  <a:txBody>
                    <a:bodyPr/>
                    <a:lstStyle/>
                    <a:p>
                      <a:pPr algn="l" fontAlgn="ctr"/>
                      <a:r>
                        <a:rPr lang="en-US" sz="1300" b="0" i="0" u="none" strike="noStrike">
                          <a:solidFill>
                            <a:srgbClr val="000000"/>
                          </a:solidFill>
                          <a:effectLst/>
                          <a:latin typeface="Calibri"/>
                        </a:rPr>
                        <a:t>14.13</a:t>
                      </a:r>
                    </a:p>
                  </a:txBody>
                  <a:tcPr marL="15490" marR="15490" marT="15490" marB="0" anchor="ctr">
                    <a:lnL w="12700" cap="flat" cmpd="sng" algn="ctr">
                      <a:solidFill>
                        <a:srgbClr val="000000"/>
                      </a:solidFill>
                      <a:prstDash val="solid"/>
                      <a:round/>
                      <a:headEnd type="none" w="med" len="med"/>
                      <a:tailEnd type="none" w="med" len="med"/>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4">
                        <a:lumMod val="40000"/>
                        <a:lumOff val="60000"/>
                      </a:schemeClr>
                    </a:solidFill>
                  </a:tcPr>
                </a:tc>
                <a:tc>
                  <a:txBody>
                    <a:bodyPr/>
                    <a:lstStyle/>
                    <a:p>
                      <a:pPr algn="l" fontAlgn="ctr"/>
                      <a:r>
                        <a:rPr lang="en-US" sz="1300" b="0" i="0" u="none" strike="noStrike" dirty="0">
                          <a:solidFill>
                            <a:srgbClr val="000000"/>
                          </a:solidFill>
                          <a:effectLst/>
                          <a:latin typeface="Calibri"/>
                        </a:rPr>
                        <a:t>Conventional Facilities integrations support</a:t>
                      </a:r>
                    </a:p>
                  </a:txBody>
                  <a:tcPr marL="15490" marR="15490" marT="15490" marB="0" anchor="ctr">
                    <a:lnL>
                      <a:noFill/>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4">
                        <a:lumMod val="40000"/>
                        <a:lumOff val="60000"/>
                      </a:schemeClr>
                    </a:solidFill>
                  </a:tcPr>
                </a:tc>
                <a:tc>
                  <a:txBody>
                    <a:bodyPr/>
                    <a:lstStyle/>
                    <a:p>
                      <a:pPr algn="r" fontAlgn="ctr"/>
                      <a:r>
                        <a:rPr lang="en-US" sz="1300" b="1" i="0" u="none" strike="noStrike" dirty="0">
                          <a:solidFill>
                            <a:srgbClr val="000000"/>
                          </a:solidFill>
                          <a:effectLst/>
                          <a:latin typeface="Calibri"/>
                        </a:rPr>
                        <a:t>2,332,800</a:t>
                      </a:r>
                    </a:p>
                  </a:txBody>
                  <a:tcPr marL="15490" marR="15490" marT="15490" marB="0" anchor="ctr">
                    <a:lnL>
                      <a:noFill/>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4">
                        <a:lumMod val="40000"/>
                        <a:lumOff val="60000"/>
                      </a:schemeClr>
                    </a:solidFill>
                  </a:tcPr>
                </a:tc>
                <a:tc>
                  <a:txBody>
                    <a:bodyPr/>
                    <a:lstStyle/>
                    <a:p>
                      <a:pPr algn="r" fontAlgn="ctr"/>
                      <a:r>
                        <a:rPr lang="en-US" sz="1300" b="1" i="0" u="none" strike="noStrike" dirty="0">
                          <a:solidFill>
                            <a:srgbClr val="000000"/>
                          </a:solidFill>
                          <a:effectLst/>
                          <a:latin typeface="Calibri"/>
                        </a:rPr>
                        <a:t>72</a:t>
                      </a:r>
                    </a:p>
                  </a:txBody>
                  <a:tcPr marL="15490" marR="15490" marT="15490" marB="0" anchor="ctr">
                    <a:lnL>
                      <a:noFill/>
                    </a:lnL>
                    <a:lnR w="1270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4">
                        <a:lumMod val="40000"/>
                        <a:lumOff val="60000"/>
                      </a:schemeClr>
                    </a:solidFill>
                  </a:tcPr>
                </a:tc>
              </a:tr>
              <a:tr h="522088">
                <a:tc>
                  <a:txBody>
                    <a:bodyPr/>
                    <a:lstStyle/>
                    <a:p>
                      <a:pPr algn="l" fontAlgn="ctr"/>
                      <a:r>
                        <a:rPr lang="en-US" sz="1300" b="0" i="0" u="none" strike="noStrike">
                          <a:solidFill>
                            <a:srgbClr val="000000"/>
                          </a:solidFill>
                          <a:effectLst/>
                          <a:latin typeface="Calibri"/>
                        </a:rPr>
                        <a:t>14.14</a:t>
                      </a:r>
                    </a:p>
                  </a:txBody>
                  <a:tcPr marL="15490" marR="15490" marT="15490" marB="0" anchor="ctr">
                    <a:lnL w="12700" cap="flat" cmpd="sng" algn="ctr">
                      <a:solidFill>
                        <a:srgbClr val="000000"/>
                      </a:solidFill>
                      <a:prstDash val="solid"/>
                      <a:round/>
                      <a:headEnd type="none" w="med" len="med"/>
                      <a:tailEnd type="none" w="med" len="med"/>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4">
                        <a:lumMod val="40000"/>
                        <a:lumOff val="60000"/>
                      </a:schemeClr>
                    </a:solidFill>
                  </a:tcPr>
                </a:tc>
                <a:tc>
                  <a:txBody>
                    <a:bodyPr/>
                    <a:lstStyle/>
                    <a:p>
                      <a:pPr algn="l" fontAlgn="ctr"/>
                      <a:r>
                        <a:rPr lang="en-US" sz="1300" b="0" i="0" u="none" strike="noStrike">
                          <a:solidFill>
                            <a:srgbClr val="000000"/>
                          </a:solidFill>
                          <a:effectLst/>
                          <a:latin typeface="Calibri"/>
                        </a:rPr>
                        <a:t>Test stands integration support</a:t>
                      </a:r>
                    </a:p>
                  </a:txBody>
                  <a:tcPr marL="15490" marR="15490" marT="15490" marB="0" anchor="ctr">
                    <a:lnL>
                      <a:noFill/>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4">
                        <a:lumMod val="40000"/>
                        <a:lumOff val="60000"/>
                      </a:schemeClr>
                    </a:solidFill>
                  </a:tcPr>
                </a:tc>
                <a:tc>
                  <a:txBody>
                    <a:bodyPr/>
                    <a:lstStyle/>
                    <a:p>
                      <a:pPr algn="r" fontAlgn="ctr"/>
                      <a:r>
                        <a:rPr lang="en-US" sz="1300" b="1" i="0" u="none" strike="noStrike">
                          <a:solidFill>
                            <a:srgbClr val="000000"/>
                          </a:solidFill>
                          <a:effectLst/>
                          <a:latin typeface="Calibri"/>
                        </a:rPr>
                        <a:t>1,875,560</a:t>
                      </a:r>
                    </a:p>
                  </a:txBody>
                  <a:tcPr marL="15490" marR="15490" marT="15490" marB="0" anchor="ctr">
                    <a:lnL>
                      <a:noFill/>
                    </a:lnL>
                    <a:lnR>
                      <a:noFill/>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4">
                        <a:lumMod val="40000"/>
                        <a:lumOff val="60000"/>
                      </a:schemeClr>
                    </a:solidFill>
                  </a:tcPr>
                </a:tc>
                <a:tc>
                  <a:txBody>
                    <a:bodyPr/>
                    <a:lstStyle/>
                    <a:p>
                      <a:pPr algn="r" fontAlgn="ctr"/>
                      <a:r>
                        <a:rPr lang="en-US" sz="1300" b="1" i="0" u="none" strike="noStrike" dirty="0">
                          <a:solidFill>
                            <a:srgbClr val="000000"/>
                          </a:solidFill>
                          <a:effectLst/>
                          <a:latin typeface="Calibri"/>
                        </a:rPr>
                        <a:t>70</a:t>
                      </a:r>
                    </a:p>
                  </a:txBody>
                  <a:tcPr marL="15490" marR="15490" marT="15490" marB="0" anchor="ctr">
                    <a:lnL>
                      <a:noFill/>
                    </a:lnL>
                    <a:lnR w="1270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chemeClr val="accent4">
                        <a:lumMod val="40000"/>
                        <a:lumOff val="60000"/>
                      </a:schemeClr>
                    </a:solidFill>
                  </a:tcPr>
                </a:tc>
              </a:tr>
            </a:tbl>
          </a:graphicData>
        </a:graphic>
      </p:graphicFrame>
    </p:spTree>
    <p:extLst>
      <p:ext uri="{BB962C8B-B14F-4D97-AF65-F5344CB8AC3E}">
        <p14:creationId xmlns:p14="http://schemas.microsoft.com/office/powerpoint/2010/main" val="3844552159"/>
      </p:ext>
    </p:extLst>
  </p:cSld>
  <p:clrMapOvr>
    <a:masterClrMapping/>
  </p:clrMapOvr>
  <p:timing>
    <p:tnLst>
      <p:par>
        <p:cTn xmlns:p14="http://schemas.microsoft.com/office/powerpoint/2010/mai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noProof="0" smtClean="0"/>
              <a:t>In Kind status</a:t>
            </a:r>
            <a:endParaRPr lang="en-GB" noProof="0"/>
          </a:p>
        </p:txBody>
      </p:sp>
      <p:sp>
        <p:nvSpPr>
          <p:cNvPr id="3" name="Content Placeholder 2"/>
          <p:cNvSpPr>
            <a:spLocks noGrp="1"/>
          </p:cNvSpPr>
          <p:nvPr>
            <p:ph idx="1"/>
          </p:nvPr>
        </p:nvSpPr>
        <p:spPr/>
        <p:txBody>
          <a:bodyPr>
            <a:normAutofit fontScale="92500" lnSpcReduction="20000"/>
          </a:bodyPr>
          <a:lstStyle/>
          <a:p>
            <a:r>
              <a:rPr lang="en-GB" noProof="0" dirty="0" smtClean="0"/>
              <a:t>France / </a:t>
            </a:r>
            <a:r>
              <a:rPr lang="en-GB" noProof="0" dirty="0" err="1" smtClean="0"/>
              <a:t>Saclay</a:t>
            </a:r>
            <a:r>
              <a:rPr lang="en-GB" noProof="0" dirty="0" smtClean="0"/>
              <a:t> contribution for NC accelerator control</a:t>
            </a:r>
          </a:p>
          <a:p>
            <a:pPr lvl="1"/>
            <a:r>
              <a:rPr lang="en-GB" noProof="0" dirty="0" smtClean="0"/>
              <a:t>Ion Source device specification and detailed plan for control being developed</a:t>
            </a:r>
          </a:p>
          <a:p>
            <a:r>
              <a:rPr lang="en-GB" noProof="0" dirty="0" smtClean="0"/>
              <a:t>Hungarian contribution discussed with company </a:t>
            </a:r>
            <a:r>
              <a:rPr lang="en-GB" i="1" noProof="0" dirty="0" err="1" smtClean="0"/>
              <a:t>Evopro</a:t>
            </a:r>
            <a:endParaRPr lang="en-GB" i="1" noProof="0" dirty="0" smtClean="0"/>
          </a:p>
          <a:p>
            <a:r>
              <a:rPr lang="en-GB" noProof="0" dirty="0" smtClean="0"/>
              <a:t>Institute for Energy (</a:t>
            </a:r>
            <a:r>
              <a:rPr lang="en-GB" noProof="0" dirty="0" err="1" smtClean="0"/>
              <a:t>Halden</a:t>
            </a:r>
            <a:r>
              <a:rPr lang="en-GB" noProof="0" dirty="0" smtClean="0"/>
              <a:t>) EOI for control room design on hold while Norwegian contribution is clarified</a:t>
            </a:r>
          </a:p>
          <a:p>
            <a:r>
              <a:rPr lang="en-GB" dirty="0"/>
              <a:t>Discussions with, but nothing definite </a:t>
            </a:r>
            <a:r>
              <a:rPr lang="en-GB" dirty="0" smtClean="0"/>
              <a:t>yet</a:t>
            </a:r>
          </a:p>
          <a:p>
            <a:pPr lvl="1"/>
            <a:r>
              <a:rPr lang="en-GB" noProof="0" dirty="0" smtClean="0"/>
              <a:t>Italy (</a:t>
            </a:r>
            <a:r>
              <a:rPr lang="en-GB" noProof="0" dirty="0" err="1" smtClean="0"/>
              <a:t>Elettra</a:t>
            </a:r>
            <a:r>
              <a:rPr lang="en-GB" noProof="0" dirty="0" smtClean="0"/>
              <a:t>), </a:t>
            </a:r>
          </a:p>
          <a:p>
            <a:pPr lvl="1"/>
            <a:r>
              <a:rPr lang="en-GB" noProof="0" dirty="0" smtClean="0"/>
              <a:t>Spain(ESS Bilbao), </a:t>
            </a:r>
          </a:p>
          <a:p>
            <a:pPr lvl="1"/>
            <a:r>
              <a:rPr lang="en-GB" noProof="0" dirty="0" smtClean="0"/>
              <a:t>Switzerland (PSI) </a:t>
            </a:r>
            <a:r>
              <a:rPr lang="en-GB" noProof="0" dirty="0" err="1" smtClean="0"/>
              <a:t>ongoing</a:t>
            </a:r>
            <a:endParaRPr lang="en-GB" noProof="0" dirty="0" smtClean="0"/>
          </a:p>
          <a:p>
            <a:r>
              <a:rPr lang="en-GB" noProof="0" dirty="0" smtClean="0"/>
              <a:t>Not in-kind, but CERN</a:t>
            </a:r>
            <a:r>
              <a:rPr lang="en-GB" noProof="0" dirty="0" smtClean="0"/>
              <a:t>/DESY collaboration on MPS BIS - first meeting completed</a:t>
            </a:r>
            <a:endParaRPr lang="en-GB" noProof="0" dirty="0"/>
          </a:p>
        </p:txBody>
      </p:sp>
      <p:sp>
        <p:nvSpPr>
          <p:cNvPr id="4" name="Slide Number Placeholder 3"/>
          <p:cNvSpPr>
            <a:spLocks noGrp="1"/>
          </p:cNvSpPr>
          <p:nvPr>
            <p:ph type="sldNum" sz="quarter" idx="12"/>
          </p:nvPr>
        </p:nvSpPr>
        <p:spPr/>
        <p:txBody>
          <a:bodyPr/>
          <a:lstStyle/>
          <a:p>
            <a:fld id="{551115BC-487E-4422-894C-CB7CD3E79223}" type="slidenum">
              <a:rPr lang="sv-SE" smtClean="0"/>
              <a:t>6</a:t>
            </a:fld>
            <a:endParaRPr lang="sv-SE"/>
          </a:p>
        </p:txBody>
      </p:sp>
    </p:spTree>
    <p:extLst>
      <p:ext uri="{BB962C8B-B14F-4D97-AF65-F5344CB8AC3E}">
        <p14:creationId xmlns:p14="http://schemas.microsoft.com/office/powerpoint/2010/main" val="3464897443"/>
      </p:ext>
    </p:extLst>
  </p:cSld>
  <p:clrMapOvr>
    <a:masterClrMapping/>
  </p:clrMapOvr>
  <p:timing>
    <p:tnLst>
      <p:par>
        <p:cTn xmlns:p14="http://schemas.microsoft.com/office/powerpoint/2010/mai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noProof="0" smtClean="0"/>
              <a:t>ICS Staffing 2014</a:t>
            </a:r>
            <a:endParaRPr lang="en-GB" noProof="0"/>
          </a:p>
        </p:txBody>
      </p:sp>
      <p:sp>
        <p:nvSpPr>
          <p:cNvPr id="3" name="Content Placeholder 2"/>
          <p:cNvSpPr>
            <a:spLocks noGrp="1"/>
          </p:cNvSpPr>
          <p:nvPr>
            <p:ph idx="1"/>
          </p:nvPr>
        </p:nvSpPr>
        <p:spPr/>
        <p:txBody>
          <a:bodyPr>
            <a:noAutofit/>
          </a:bodyPr>
          <a:lstStyle/>
          <a:p>
            <a:r>
              <a:rPr lang="en-GB" sz="1200" noProof="0" dirty="0" smtClean="0">
                <a:solidFill>
                  <a:srgbClr val="000000"/>
                </a:solidFill>
              </a:rPr>
              <a:t>Hiring status</a:t>
            </a:r>
          </a:p>
          <a:p>
            <a:pPr lvl="1"/>
            <a:r>
              <a:rPr lang="en-GB" sz="1200" noProof="0" dirty="0" smtClean="0">
                <a:solidFill>
                  <a:srgbClr val="000000"/>
                </a:solidFill>
              </a:rPr>
              <a:t>2013 EOY Staff level: 	11</a:t>
            </a:r>
          </a:p>
          <a:p>
            <a:pPr lvl="1"/>
            <a:r>
              <a:rPr lang="en-GB" sz="1200" noProof="0" dirty="0" smtClean="0">
                <a:solidFill>
                  <a:srgbClr val="000000"/>
                </a:solidFill>
              </a:rPr>
              <a:t>2014 Q1 staff level: 	12</a:t>
            </a:r>
          </a:p>
          <a:p>
            <a:pPr lvl="1"/>
            <a:r>
              <a:rPr lang="en-GB" sz="1200" noProof="0" dirty="0" smtClean="0">
                <a:solidFill>
                  <a:srgbClr val="000000"/>
                </a:solidFill>
              </a:rPr>
              <a:t>Planned 2014 EOY level: 	35</a:t>
            </a:r>
          </a:p>
          <a:p>
            <a:r>
              <a:rPr lang="en-GB" sz="1200" noProof="0" dirty="0" smtClean="0">
                <a:solidFill>
                  <a:srgbClr val="000000"/>
                </a:solidFill>
              </a:rPr>
              <a:t>Hiring plan:</a:t>
            </a:r>
          </a:p>
          <a:p>
            <a:pPr lvl="1"/>
            <a:r>
              <a:rPr lang="en-GB" sz="1200" noProof="0" dirty="0" smtClean="0">
                <a:solidFill>
                  <a:srgbClr val="000000"/>
                </a:solidFill>
              </a:rPr>
              <a:t>Advertised in Q1		</a:t>
            </a:r>
          </a:p>
          <a:p>
            <a:pPr lvl="2"/>
            <a:r>
              <a:rPr lang="en-GB" sz="1200" noProof="0" dirty="0" smtClean="0">
                <a:solidFill>
                  <a:srgbClr val="000000"/>
                </a:solidFill>
              </a:rPr>
              <a:t>Deputy Head of Division</a:t>
            </a:r>
          </a:p>
          <a:p>
            <a:pPr lvl="2"/>
            <a:r>
              <a:rPr lang="en-GB" sz="1200" noProof="0" dirty="0" smtClean="0">
                <a:solidFill>
                  <a:srgbClr val="000000"/>
                </a:solidFill>
              </a:rPr>
              <a:t>MPS PLC and FPGA developers</a:t>
            </a:r>
          </a:p>
          <a:p>
            <a:pPr lvl="2"/>
            <a:r>
              <a:rPr lang="en-GB" sz="1200" noProof="0" dirty="0" smtClean="0">
                <a:solidFill>
                  <a:srgbClr val="000000"/>
                </a:solidFill>
              </a:rPr>
              <a:t>Software Architect (Services, Databases), Senior Software Developer (Applications)</a:t>
            </a:r>
          </a:p>
          <a:p>
            <a:pPr lvl="2"/>
            <a:r>
              <a:rPr lang="en-GB" sz="1200" noProof="0" dirty="0" smtClean="0">
                <a:solidFill>
                  <a:srgbClr val="000000"/>
                </a:solidFill>
              </a:rPr>
              <a:t>PSS Lead Engineer</a:t>
            </a:r>
          </a:p>
          <a:p>
            <a:pPr lvl="1"/>
            <a:r>
              <a:rPr lang="en-GB" sz="1200" dirty="0" smtClean="0">
                <a:solidFill>
                  <a:srgbClr val="000000"/>
                </a:solidFill>
              </a:rPr>
              <a:t>To be prioritized </a:t>
            </a:r>
            <a:r>
              <a:rPr lang="en-GB" sz="1200" noProof="0" dirty="0" smtClean="0">
                <a:solidFill>
                  <a:srgbClr val="000000"/>
                </a:solidFill>
              </a:rPr>
              <a:t>in </a:t>
            </a:r>
            <a:r>
              <a:rPr lang="en-GB" sz="1200" noProof="0" dirty="0" smtClean="0">
                <a:solidFill>
                  <a:srgbClr val="000000"/>
                </a:solidFill>
              </a:rPr>
              <a:t>Q2		</a:t>
            </a:r>
          </a:p>
          <a:p>
            <a:pPr lvl="2"/>
            <a:r>
              <a:rPr lang="en-GB" sz="1200" noProof="0" dirty="0" smtClean="0">
                <a:solidFill>
                  <a:srgbClr val="000000"/>
                </a:solidFill>
              </a:rPr>
              <a:t>Physics Lead Developer</a:t>
            </a:r>
          </a:p>
          <a:p>
            <a:pPr lvl="2"/>
            <a:r>
              <a:rPr lang="en-GB" sz="1200" noProof="0" dirty="0" smtClean="0">
                <a:solidFill>
                  <a:srgbClr val="000000"/>
                </a:solidFill>
              </a:rPr>
              <a:t>Lead integrators for: Accelerator, </a:t>
            </a:r>
            <a:r>
              <a:rPr lang="en-GB" sz="1200" noProof="0" dirty="0" smtClean="0">
                <a:solidFill>
                  <a:srgbClr val="000000"/>
                </a:solidFill>
              </a:rPr>
              <a:t>Target</a:t>
            </a:r>
            <a:endParaRPr lang="en-GB" sz="1200" noProof="0" dirty="0" smtClean="0">
              <a:solidFill>
                <a:srgbClr val="000000"/>
              </a:solidFill>
            </a:endParaRPr>
          </a:p>
          <a:p>
            <a:pPr lvl="2"/>
            <a:r>
              <a:rPr lang="en-GB" sz="1200" noProof="0" dirty="0" smtClean="0">
                <a:solidFill>
                  <a:srgbClr val="000000"/>
                </a:solidFill>
              </a:rPr>
              <a:t>CS Infrastructure Lead Engineer (Networks, Data Centre)</a:t>
            </a:r>
          </a:p>
          <a:p>
            <a:r>
              <a:rPr lang="en-GB" sz="1200" noProof="0" dirty="0" smtClean="0">
                <a:solidFill>
                  <a:srgbClr val="000000"/>
                </a:solidFill>
              </a:rPr>
              <a:t>External expertise:</a:t>
            </a:r>
          </a:p>
          <a:p>
            <a:pPr lvl="1"/>
            <a:r>
              <a:rPr lang="en-GB" sz="1200" dirty="0">
                <a:solidFill>
                  <a:srgbClr val="000000"/>
                </a:solidFill>
              </a:rPr>
              <a:t>4</a:t>
            </a:r>
            <a:r>
              <a:rPr lang="en-GB" sz="1200" noProof="0" dirty="0" smtClean="0">
                <a:solidFill>
                  <a:srgbClr val="000000"/>
                </a:solidFill>
              </a:rPr>
              <a:t> </a:t>
            </a:r>
            <a:r>
              <a:rPr lang="en-GB" sz="1200" noProof="0" dirty="0" smtClean="0">
                <a:solidFill>
                  <a:srgbClr val="000000"/>
                </a:solidFill>
              </a:rPr>
              <a:t>Contracted Integrators present onsite from Q1</a:t>
            </a:r>
          </a:p>
          <a:p>
            <a:pPr lvl="1"/>
            <a:r>
              <a:rPr lang="en-GB" sz="1200" noProof="0" dirty="0" smtClean="0">
                <a:solidFill>
                  <a:srgbClr val="000000"/>
                </a:solidFill>
              </a:rPr>
              <a:t>Number will increase when required</a:t>
            </a:r>
          </a:p>
          <a:p>
            <a:pPr lvl="1"/>
            <a:r>
              <a:rPr lang="en-GB" sz="1200" dirty="0" smtClean="0">
                <a:solidFill>
                  <a:srgbClr val="000000"/>
                </a:solidFill>
              </a:rPr>
              <a:t>PSS contractor engaged April 2014</a:t>
            </a:r>
          </a:p>
          <a:p>
            <a:pPr lvl="1"/>
            <a:r>
              <a:rPr lang="en-GB" sz="1200" noProof="0" dirty="0" smtClean="0">
                <a:solidFill>
                  <a:srgbClr val="000000"/>
                </a:solidFill>
              </a:rPr>
              <a:t>Goal Art for Alarm Strategy</a:t>
            </a:r>
          </a:p>
          <a:p>
            <a:endParaRPr lang="en-GB" sz="2400" noProof="0" dirty="0" smtClean="0"/>
          </a:p>
        </p:txBody>
      </p:sp>
      <p:sp>
        <p:nvSpPr>
          <p:cNvPr id="4" name="Slide Number Placeholder 3"/>
          <p:cNvSpPr>
            <a:spLocks noGrp="1"/>
          </p:cNvSpPr>
          <p:nvPr>
            <p:ph type="sldNum" sz="quarter" idx="12"/>
          </p:nvPr>
        </p:nvSpPr>
        <p:spPr/>
        <p:txBody>
          <a:bodyPr/>
          <a:lstStyle/>
          <a:p>
            <a:fld id="{551115BC-487E-4422-894C-CB7CD3E79223}" type="slidenum">
              <a:rPr lang="sv-SE" smtClean="0"/>
              <a:t>7</a:t>
            </a:fld>
            <a:endParaRPr lang="sv-SE"/>
          </a:p>
        </p:txBody>
      </p:sp>
    </p:spTree>
    <p:extLst>
      <p:ext uri="{BB962C8B-B14F-4D97-AF65-F5344CB8AC3E}">
        <p14:creationId xmlns:p14="http://schemas.microsoft.com/office/powerpoint/2010/main" val="3636293695"/>
      </p:ext>
    </p:extLst>
  </p:cSld>
  <p:clrMapOvr>
    <a:masterClrMapping/>
  </p:clrMapOvr>
  <p:timing>
    <p:tnLst>
      <p:par>
        <p:cTn xmlns:p14="http://schemas.microsoft.com/office/powerpoint/2010/mai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noProof="0" smtClean="0"/>
              <a:t>CS Services Framework Agreement</a:t>
            </a:r>
            <a:endParaRPr lang="en-GB" noProof="0"/>
          </a:p>
        </p:txBody>
      </p:sp>
      <p:sp>
        <p:nvSpPr>
          <p:cNvPr id="3" name="Content Placeholder 2"/>
          <p:cNvSpPr>
            <a:spLocks noGrp="1"/>
          </p:cNvSpPr>
          <p:nvPr>
            <p:ph idx="1"/>
          </p:nvPr>
        </p:nvSpPr>
        <p:spPr/>
        <p:txBody>
          <a:bodyPr>
            <a:normAutofit lnSpcReduction="10000"/>
          </a:bodyPr>
          <a:lstStyle/>
          <a:p>
            <a:r>
              <a:rPr lang="en-GB" b="1" noProof="0" dirty="0" smtClean="0">
                <a:solidFill>
                  <a:srgbClr val="000000"/>
                </a:solidFill>
              </a:rPr>
              <a:t>Decision</a:t>
            </a:r>
          </a:p>
          <a:p>
            <a:pPr lvl="1"/>
            <a:r>
              <a:rPr lang="en-GB" noProof="0" dirty="0" smtClean="0"/>
              <a:t>Re-tender of CS services agreement after May 2014</a:t>
            </a:r>
          </a:p>
          <a:p>
            <a:pPr lvl="1"/>
            <a:r>
              <a:rPr lang="en-GB" noProof="0" dirty="0" smtClean="0"/>
              <a:t>Current FA will be extended to end of 2014 while tender process is completed</a:t>
            </a:r>
          </a:p>
          <a:p>
            <a:pPr lvl="1"/>
            <a:r>
              <a:rPr lang="en-GB" noProof="0" dirty="0" smtClean="0"/>
              <a:t>The new FA can keep awarded companies on board beyond 2019 in principle</a:t>
            </a:r>
          </a:p>
          <a:p>
            <a:r>
              <a:rPr lang="en-GB" b="1" noProof="0" dirty="0" smtClean="0">
                <a:solidFill>
                  <a:schemeClr val="tx1"/>
                </a:solidFill>
              </a:rPr>
              <a:t>Problem</a:t>
            </a:r>
            <a:endParaRPr lang="en-GB" noProof="0" dirty="0" smtClean="0"/>
          </a:p>
          <a:p>
            <a:pPr lvl="1"/>
            <a:r>
              <a:rPr lang="en-GB" noProof="0" dirty="0" smtClean="0"/>
              <a:t> FA is cash ‘out the door’ </a:t>
            </a:r>
            <a:r>
              <a:rPr lang="en-GB" i="1" noProof="0" dirty="0" smtClean="0">
                <a:solidFill>
                  <a:srgbClr val="000000"/>
                </a:solidFill>
              </a:rPr>
              <a:t>regardless</a:t>
            </a:r>
            <a:r>
              <a:rPr lang="en-GB" noProof="0" dirty="0" smtClean="0"/>
              <a:t> of which companies are awarded so a project funding solution for ICS is needed</a:t>
            </a:r>
          </a:p>
          <a:p>
            <a:pPr lvl="1"/>
            <a:r>
              <a:rPr lang="en-GB" noProof="0" dirty="0" smtClean="0"/>
              <a:t>Registered top risk that IKC may be insufficient for funding ICS</a:t>
            </a:r>
            <a:endParaRPr lang="en-GB" noProof="0" dirty="0"/>
          </a:p>
        </p:txBody>
      </p:sp>
      <p:sp>
        <p:nvSpPr>
          <p:cNvPr id="4" name="Slide Number Placeholder 3"/>
          <p:cNvSpPr>
            <a:spLocks noGrp="1"/>
          </p:cNvSpPr>
          <p:nvPr>
            <p:ph type="sldNum" sz="quarter" idx="12"/>
          </p:nvPr>
        </p:nvSpPr>
        <p:spPr/>
        <p:txBody>
          <a:bodyPr/>
          <a:lstStyle/>
          <a:p>
            <a:fld id="{551115BC-487E-4422-894C-CB7CD3E79223}" type="slidenum">
              <a:rPr lang="sv-SE" smtClean="0"/>
              <a:t>8</a:t>
            </a:fld>
            <a:endParaRPr lang="sv-SE"/>
          </a:p>
        </p:txBody>
      </p:sp>
    </p:spTree>
    <p:extLst>
      <p:ext uri="{BB962C8B-B14F-4D97-AF65-F5344CB8AC3E}">
        <p14:creationId xmlns:p14="http://schemas.microsoft.com/office/powerpoint/2010/main" val="577799547"/>
      </p:ext>
    </p:extLst>
  </p:cSld>
  <p:clrMapOvr>
    <a:masterClrMapping/>
  </p:clrMapOvr>
  <p:timing>
    <p:tnLst>
      <p:par>
        <p:cTn xmlns:p14="http://schemas.microsoft.com/office/powerpoint/2010/mai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noProof="0" dirty="0" smtClean="0"/>
              <a:t>Personnel Safety System Status I	</a:t>
            </a:r>
            <a:endParaRPr lang="en-GB" noProof="0" dirty="0"/>
          </a:p>
        </p:txBody>
      </p:sp>
      <p:sp>
        <p:nvSpPr>
          <p:cNvPr id="3" name="Content Placeholder 2"/>
          <p:cNvSpPr>
            <a:spLocks noGrp="1"/>
          </p:cNvSpPr>
          <p:nvPr>
            <p:ph idx="1"/>
          </p:nvPr>
        </p:nvSpPr>
        <p:spPr/>
        <p:txBody>
          <a:bodyPr>
            <a:normAutofit/>
          </a:bodyPr>
          <a:lstStyle/>
          <a:p>
            <a:r>
              <a:rPr lang="en-GB" sz="2400" noProof="0" dirty="0" smtClean="0"/>
              <a:t>Paul Wright (SNS) will join from April </a:t>
            </a:r>
            <a:r>
              <a:rPr lang="en-GB" sz="2400" dirty="0" smtClean="0"/>
              <a:t>21</a:t>
            </a:r>
            <a:r>
              <a:rPr lang="en-GB" sz="2400" noProof="0" dirty="0" smtClean="0"/>
              <a:t> for ~6 months to work on PSS design</a:t>
            </a:r>
          </a:p>
          <a:p>
            <a:r>
              <a:rPr lang="en-GB" sz="2400" noProof="0" dirty="0" smtClean="0"/>
              <a:t>Short term goal is to clarify scope and prepare project plan by time of mini-review at end of May</a:t>
            </a:r>
          </a:p>
          <a:p>
            <a:r>
              <a:rPr lang="en-GB" sz="2400" noProof="0" dirty="0" smtClean="0"/>
              <a:t>PSS lead engineer could join ESS during this period of P. Wright’s stay to collaborate and take over the PSS activity</a:t>
            </a:r>
          </a:p>
          <a:p>
            <a:r>
              <a:rPr lang="en-GB" sz="2400" noProof="0" dirty="0" smtClean="0"/>
              <a:t>Other PSS hires will follow successful hire of lead PSS engineer</a:t>
            </a:r>
            <a:endParaRPr lang="en-GB" sz="2400" noProof="0" dirty="0"/>
          </a:p>
        </p:txBody>
      </p:sp>
      <p:sp>
        <p:nvSpPr>
          <p:cNvPr id="4" name="Slide Number Placeholder 3"/>
          <p:cNvSpPr>
            <a:spLocks noGrp="1"/>
          </p:cNvSpPr>
          <p:nvPr>
            <p:ph type="sldNum" sz="quarter" idx="12"/>
          </p:nvPr>
        </p:nvSpPr>
        <p:spPr/>
        <p:txBody>
          <a:bodyPr/>
          <a:lstStyle/>
          <a:p>
            <a:fld id="{551115BC-487E-4422-894C-CB7CD3E79223}" type="slidenum">
              <a:rPr lang="sv-SE" smtClean="0"/>
              <a:t>9</a:t>
            </a:fld>
            <a:endParaRPr lang="sv-SE"/>
          </a:p>
        </p:txBody>
      </p:sp>
    </p:spTree>
    <p:extLst>
      <p:ext uri="{BB962C8B-B14F-4D97-AF65-F5344CB8AC3E}">
        <p14:creationId xmlns:p14="http://schemas.microsoft.com/office/powerpoint/2010/main" val="2339403213"/>
      </p:ext>
    </p:extLst>
  </p:cSld>
  <p:clrMapOvr>
    <a:masterClrMapping/>
  </p:clrMapOvr>
  <p:timing>
    <p:tnLst>
      <p:par>
        <p:cTn xmlns:p14="http://schemas.microsoft.com/office/powerpoint/2010/mai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a:t>Personnel Safety System Status </a:t>
            </a:r>
            <a:r>
              <a:rPr lang="en-GB" dirty="0" smtClean="0"/>
              <a:t>II</a:t>
            </a:r>
            <a:endParaRPr lang="en-US" dirty="0"/>
          </a:p>
        </p:txBody>
      </p:sp>
      <p:sp>
        <p:nvSpPr>
          <p:cNvPr id="3" name="Content Placeholder 2"/>
          <p:cNvSpPr>
            <a:spLocks noGrp="1"/>
          </p:cNvSpPr>
          <p:nvPr>
            <p:ph idx="1"/>
          </p:nvPr>
        </p:nvSpPr>
        <p:spPr/>
        <p:txBody>
          <a:bodyPr>
            <a:normAutofit fontScale="77500" lnSpcReduction="20000"/>
          </a:bodyPr>
          <a:lstStyle/>
          <a:p>
            <a:pPr marL="0" indent="0">
              <a:buNone/>
            </a:pPr>
            <a:r>
              <a:rPr lang="en-US" sz="3000" dirty="0" smtClean="0"/>
              <a:t>From initial discussions scope of the work includes:</a:t>
            </a:r>
          </a:p>
          <a:p>
            <a:pPr marL="857250" lvl="1" indent="-457200">
              <a:buFont typeface="Arial"/>
              <a:buChar char="•"/>
            </a:pPr>
            <a:r>
              <a:rPr lang="en-US" sz="2600" b="1" dirty="0" smtClean="0"/>
              <a:t>Personnel </a:t>
            </a:r>
            <a:r>
              <a:rPr lang="en-US" sz="2600" b="1" dirty="0"/>
              <a:t>Safety </a:t>
            </a:r>
            <a:r>
              <a:rPr lang="en-US" sz="2600" b="1" dirty="0" smtClean="0"/>
              <a:t>System </a:t>
            </a:r>
            <a:r>
              <a:rPr lang="en-US" sz="2600" dirty="0" smtClean="0"/>
              <a:t>– </a:t>
            </a:r>
            <a:r>
              <a:rPr lang="en-US" dirty="0" smtClean="0"/>
              <a:t>Protects </a:t>
            </a:r>
            <a:r>
              <a:rPr lang="en-US" dirty="0"/>
              <a:t>workers from prompt </a:t>
            </a:r>
            <a:r>
              <a:rPr lang="en-US" dirty="0" smtClean="0"/>
              <a:t>radiation </a:t>
            </a:r>
            <a:r>
              <a:rPr lang="en-US" dirty="0"/>
              <a:t>due to beam </a:t>
            </a:r>
            <a:r>
              <a:rPr lang="en-US" dirty="0" smtClean="0"/>
              <a:t>operations. PSS </a:t>
            </a:r>
            <a:r>
              <a:rPr lang="en-US" dirty="0"/>
              <a:t>will be required for </a:t>
            </a:r>
            <a:r>
              <a:rPr lang="en-US" dirty="0" smtClean="0"/>
              <a:t>the accelerator</a:t>
            </a:r>
            <a:r>
              <a:rPr lang="en-US" dirty="0"/>
              <a:t>, target and instruments </a:t>
            </a:r>
          </a:p>
          <a:p>
            <a:pPr marL="857250" lvl="1" indent="-457200">
              <a:buFont typeface="Arial"/>
              <a:buChar char="•"/>
            </a:pPr>
            <a:r>
              <a:rPr lang="en-US" sz="2600" b="1" dirty="0" smtClean="0"/>
              <a:t>Oxygen </a:t>
            </a:r>
            <a:r>
              <a:rPr lang="en-US" sz="2600" b="1" dirty="0"/>
              <a:t>Deficiency </a:t>
            </a:r>
            <a:r>
              <a:rPr lang="en-US" sz="2600" b="1" dirty="0" smtClean="0"/>
              <a:t>System </a:t>
            </a:r>
            <a:r>
              <a:rPr lang="en-US" sz="2600" dirty="0" smtClean="0"/>
              <a:t>- </a:t>
            </a:r>
            <a:r>
              <a:rPr lang="en-US" sz="2600" dirty="0"/>
              <a:t>Protects workers from hazards </a:t>
            </a:r>
            <a:r>
              <a:rPr lang="en-US" sz="2600" dirty="0" smtClean="0"/>
              <a:t>associated </a:t>
            </a:r>
            <a:r>
              <a:rPr lang="en-US" sz="2600" dirty="0"/>
              <a:t>with cryogenic </a:t>
            </a:r>
            <a:r>
              <a:rPr lang="en-US" sz="2600" dirty="0" smtClean="0"/>
              <a:t>gases. </a:t>
            </a:r>
            <a:r>
              <a:rPr lang="en-US" sz="2600" dirty="0"/>
              <a:t>ODH systems will be required </a:t>
            </a:r>
            <a:r>
              <a:rPr lang="en-US" sz="2600" dirty="0" smtClean="0"/>
              <a:t>for </a:t>
            </a:r>
            <a:r>
              <a:rPr lang="en-US" sz="2600" dirty="0"/>
              <a:t>the LINAC tunnel and </a:t>
            </a:r>
            <a:r>
              <a:rPr lang="en-US" sz="2600" dirty="0" smtClean="0"/>
              <a:t>cryogenic plant </a:t>
            </a:r>
            <a:r>
              <a:rPr lang="en-US" sz="2600" dirty="0"/>
              <a:t>buildings </a:t>
            </a:r>
          </a:p>
          <a:p>
            <a:pPr marL="857250" lvl="1" indent="-457200">
              <a:buFont typeface="Arial"/>
              <a:buChar char="•"/>
            </a:pPr>
            <a:r>
              <a:rPr lang="en-US" sz="2600" b="1" dirty="0" smtClean="0"/>
              <a:t>Area </a:t>
            </a:r>
            <a:r>
              <a:rPr lang="en-US" sz="2600" b="1" dirty="0"/>
              <a:t>Radiation </a:t>
            </a:r>
            <a:r>
              <a:rPr lang="en-US" sz="2600" b="1" dirty="0" smtClean="0"/>
              <a:t>Monitors </a:t>
            </a:r>
            <a:r>
              <a:rPr lang="en-US" sz="2600" dirty="0" smtClean="0"/>
              <a:t>- </a:t>
            </a:r>
            <a:r>
              <a:rPr lang="en-US" sz="2600" dirty="0"/>
              <a:t>Monitors used to protect workers </a:t>
            </a:r>
            <a:r>
              <a:rPr lang="en-US" sz="2600" dirty="0" smtClean="0"/>
              <a:t>from </a:t>
            </a:r>
            <a:r>
              <a:rPr lang="en-US" sz="2600" dirty="0"/>
              <a:t>prompt radiation due to beam operations and activated </a:t>
            </a:r>
            <a:r>
              <a:rPr lang="en-US" sz="2600" dirty="0" smtClean="0"/>
              <a:t>components (Target </a:t>
            </a:r>
            <a:r>
              <a:rPr lang="en-US" sz="2600" dirty="0"/>
              <a:t>building) </a:t>
            </a:r>
            <a:endParaRPr lang="en-US" sz="2600" dirty="0" smtClean="0"/>
          </a:p>
          <a:p>
            <a:pPr marL="857250" lvl="1" indent="-457200">
              <a:buFont typeface="Arial"/>
              <a:buChar char="•"/>
            </a:pPr>
            <a:r>
              <a:rPr lang="en-US" sz="2600" b="1" dirty="0" smtClean="0"/>
              <a:t>Storage </a:t>
            </a:r>
            <a:r>
              <a:rPr lang="en-US" sz="2600" b="1" dirty="0"/>
              <a:t>Pit Room Access </a:t>
            </a:r>
            <a:r>
              <a:rPr lang="en-US" sz="2600" b="1" dirty="0" smtClean="0"/>
              <a:t>Control </a:t>
            </a:r>
            <a:r>
              <a:rPr lang="en-US" sz="2600" dirty="0" smtClean="0"/>
              <a:t>- </a:t>
            </a:r>
            <a:r>
              <a:rPr lang="en-US" sz="2600" dirty="0"/>
              <a:t>Protects workers that enter </a:t>
            </a:r>
            <a:r>
              <a:rPr lang="en-US" sz="2600" dirty="0" smtClean="0"/>
              <a:t>storage </a:t>
            </a:r>
            <a:r>
              <a:rPr lang="en-US" sz="2600" dirty="0"/>
              <a:t>pit room from radiation from the </a:t>
            </a:r>
            <a:r>
              <a:rPr lang="en-US" sz="2600" dirty="0" smtClean="0"/>
              <a:t>Target </a:t>
            </a:r>
            <a:r>
              <a:rPr lang="en-US" sz="2600" dirty="0"/>
              <a:t>hot cell </a:t>
            </a:r>
          </a:p>
          <a:p>
            <a:pPr marL="857250" lvl="1" indent="-457200">
              <a:buFont typeface="Arial"/>
              <a:buChar char="•"/>
            </a:pPr>
            <a:r>
              <a:rPr lang="en-US" sz="2600" b="1" dirty="0" smtClean="0"/>
              <a:t>Environmental </a:t>
            </a:r>
            <a:r>
              <a:rPr lang="en-US" sz="2600" b="1" dirty="0"/>
              <a:t>Radiation </a:t>
            </a:r>
            <a:r>
              <a:rPr lang="en-US" sz="2600" b="1" dirty="0" smtClean="0"/>
              <a:t>Monitoring </a:t>
            </a:r>
            <a:r>
              <a:rPr lang="en-US" sz="2600" dirty="0" smtClean="0"/>
              <a:t>– </a:t>
            </a:r>
            <a:r>
              <a:rPr lang="en-US" sz="2600" dirty="0"/>
              <a:t>Radiation</a:t>
            </a:r>
            <a:r>
              <a:rPr lang="en-US" sz="2600" dirty="0" smtClean="0"/>
              <a:t>/sampling systems </a:t>
            </a:r>
            <a:r>
              <a:rPr lang="en-US" sz="2600" dirty="0"/>
              <a:t>for central exhaust stack and boundary monitors to </a:t>
            </a:r>
            <a:r>
              <a:rPr lang="en-US" sz="2600" dirty="0" smtClean="0"/>
              <a:t>comply </a:t>
            </a:r>
            <a:r>
              <a:rPr lang="en-US" sz="2600" dirty="0"/>
              <a:t>with environmental regulations</a:t>
            </a:r>
            <a:br>
              <a:rPr lang="en-US" sz="2600" dirty="0"/>
            </a:br>
            <a:endParaRPr lang="en-US" sz="2600" dirty="0"/>
          </a:p>
          <a:p>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10</a:t>
            </a:fld>
            <a:endParaRPr lang="sv-SE"/>
          </a:p>
        </p:txBody>
      </p:sp>
    </p:spTree>
    <p:extLst>
      <p:ext uri="{BB962C8B-B14F-4D97-AF65-F5344CB8AC3E}">
        <p14:creationId xmlns:p14="http://schemas.microsoft.com/office/powerpoint/2010/main" val="3811944353"/>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TAC 9 Questions – ICS perspective</a:t>
            </a:r>
            <a:endParaRPr lang="en-US" dirty="0"/>
          </a:p>
        </p:txBody>
      </p:sp>
      <p:sp>
        <p:nvSpPr>
          <p:cNvPr id="3" name="Content Placeholder 2"/>
          <p:cNvSpPr>
            <a:spLocks noGrp="1"/>
          </p:cNvSpPr>
          <p:nvPr>
            <p:ph idx="1"/>
          </p:nvPr>
        </p:nvSpPr>
        <p:spPr/>
        <p:txBody>
          <a:bodyPr>
            <a:normAutofit fontScale="92500" lnSpcReduction="10000"/>
          </a:bodyPr>
          <a:lstStyle/>
          <a:p>
            <a:r>
              <a:rPr lang="en-US" sz="2000" dirty="0"/>
              <a:t>- Are the measures we have proposed to resolve the issues and review / implement the recommendations of the 1st ESS Annual Review adequate and sufficient</a:t>
            </a:r>
            <a:r>
              <a:rPr lang="en-US" sz="2000" dirty="0" smtClean="0"/>
              <a:t>?</a:t>
            </a:r>
          </a:p>
          <a:p>
            <a:pPr lvl="1"/>
            <a:r>
              <a:rPr lang="en-US" sz="1600" b="1" i="1" dirty="0" smtClean="0">
                <a:solidFill>
                  <a:srgbClr val="000000"/>
                </a:solidFill>
              </a:rPr>
              <a:t>Yes, there are good plans in place to achieve milestones on schedule</a:t>
            </a:r>
            <a:endParaRPr lang="en-US" sz="1600" b="1" i="1" dirty="0">
              <a:solidFill>
                <a:srgbClr val="000000"/>
              </a:solidFill>
            </a:endParaRPr>
          </a:p>
          <a:p>
            <a:r>
              <a:rPr lang="en-US" sz="2000" dirty="0"/>
              <a:t>- Are the technical risks of the constructions plans for </a:t>
            </a:r>
            <a:r>
              <a:rPr lang="en-US" sz="2000" dirty="0" smtClean="0"/>
              <a:t>Controls </a:t>
            </a:r>
            <a:r>
              <a:rPr lang="en-US" sz="2000" dirty="0"/>
              <a:t>comfortably low enough of for safely achieving start of initial operation in 2019 on time, budget and performance</a:t>
            </a:r>
            <a:r>
              <a:rPr lang="en-US" sz="2000" dirty="0" smtClean="0"/>
              <a:t>?</a:t>
            </a:r>
          </a:p>
          <a:p>
            <a:pPr lvl="1"/>
            <a:r>
              <a:rPr lang="en-US" sz="1600" b="1" i="1" dirty="0" smtClean="0">
                <a:solidFill>
                  <a:srgbClr val="000000"/>
                </a:solidFill>
              </a:rPr>
              <a:t>We have not identified a serious technical risk, but we will leverage existing technologies to mitigate such risks if they arise. Risks that we have identified, e.g., in CF will we have sufficient conduit space for cables and enough space allocated for racks, etc. We are working on this with CF and Accelerator now…</a:t>
            </a:r>
            <a:endParaRPr lang="en-US" sz="1600" b="1" i="1" dirty="0">
              <a:solidFill>
                <a:srgbClr val="000000"/>
              </a:solidFill>
            </a:endParaRPr>
          </a:p>
          <a:p>
            <a:r>
              <a:rPr lang="en-US" sz="2000" dirty="0"/>
              <a:t>- What intermediate early key milestones are required to be met on the way</a:t>
            </a:r>
            <a:r>
              <a:rPr lang="en-US" sz="2000" dirty="0" smtClean="0"/>
              <a:t>?</a:t>
            </a:r>
          </a:p>
          <a:p>
            <a:pPr lvl="1"/>
            <a:r>
              <a:rPr lang="en-US" sz="1600" b="1" i="1" dirty="0" smtClean="0">
                <a:solidFill>
                  <a:schemeClr val="tx1"/>
                </a:solidFill>
              </a:rPr>
              <a:t>Control box platform, Single PLC Decision, PSS &amp; MPS designs, Interfaces understood, then Application frameworks and Services in place</a:t>
            </a:r>
            <a:endParaRPr lang="en-US" sz="1600" b="1" i="1" dirty="0">
              <a:solidFill>
                <a:schemeClr val="tx1"/>
              </a:solidFill>
            </a:endParaRPr>
          </a:p>
          <a:p>
            <a:r>
              <a:rPr lang="en-US" sz="2000" dirty="0"/>
              <a:t>- Is there a need to identify / study additional back-up options for securing timely start of initial operations</a:t>
            </a:r>
            <a:r>
              <a:rPr lang="en-US" sz="2000" dirty="0" smtClean="0"/>
              <a:t>?</a:t>
            </a:r>
          </a:p>
          <a:p>
            <a:pPr lvl="1"/>
            <a:r>
              <a:rPr lang="en-US" sz="1600" b="1" i="1" dirty="0" smtClean="0">
                <a:solidFill>
                  <a:srgbClr val="000000"/>
                </a:solidFill>
              </a:rPr>
              <a:t>We are open to suggestions!</a:t>
            </a:r>
            <a:endParaRPr lang="en-US" sz="1600" b="1" i="1" dirty="0">
              <a:solidFill>
                <a:srgbClr val="000000"/>
              </a:solidFill>
            </a:endParaRPr>
          </a:p>
        </p:txBody>
      </p:sp>
      <p:sp>
        <p:nvSpPr>
          <p:cNvPr id="4" name="Slide Number Placeholder 3"/>
          <p:cNvSpPr>
            <a:spLocks noGrp="1"/>
          </p:cNvSpPr>
          <p:nvPr>
            <p:ph type="sldNum" sz="quarter" idx="12"/>
          </p:nvPr>
        </p:nvSpPr>
        <p:spPr/>
        <p:txBody>
          <a:bodyPr/>
          <a:lstStyle/>
          <a:p>
            <a:fld id="{551115BC-487E-4422-894C-CB7CD3E79223}" type="slidenum">
              <a:rPr lang="sv-SE" smtClean="0"/>
              <a:t>11</a:t>
            </a:fld>
            <a:endParaRPr lang="sv-SE"/>
          </a:p>
        </p:txBody>
      </p:sp>
    </p:spTree>
    <p:extLst>
      <p:ext uri="{BB962C8B-B14F-4D97-AF65-F5344CB8AC3E}">
        <p14:creationId xmlns:p14="http://schemas.microsoft.com/office/powerpoint/2010/main" val="2863173690"/>
      </p:ext>
    </p:extLst>
  </p:cSld>
  <p:clrMapOvr>
    <a:masterClrMapping/>
  </p:clrMapOvr>
</p:sld>
</file>

<file path=ppt/theme/theme1.xml><?xml version="1.0" encoding="utf-8"?>
<a:theme xmlns:a="http://schemas.openxmlformats.org/drawingml/2006/main" name="ESS Core Powerpoint templat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ESS Core Powerpoint template.potx</Template>
  <TotalTime>637</TotalTime>
  <Words>895</Words>
  <Application>Microsoft Macintosh PowerPoint</Application>
  <PresentationFormat>On-screen Show (4:3)</PresentationFormat>
  <Paragraphs>175</Paragraphs>
  <Slides>11</Slides>
  <Notes>0</Notes>
  <HiddenSlides>0</HiddenSlides>
  <MMClips>0</MMClips>
  <ScaleCrop>false</ScaleCrop>
  <HeadingPairs>
    <vt:vector size="4" baseType="variant">
      <vt:variant>
        <vt:lpstr>Theme</vt:lpstr>
      </vt:variant>
      <vt:variant>
        <vt:i4>1</vt:i4>
      </vt:variant>
      <vt:variant>
        <vt:lpstr>Slide Titles</vt:lpstr>
      </vt:variant>
      <vt:variant>
        <vt:i4>11</vt:i4>
      </vt:variant>
    </vt:vector>
  </HeadingPairs>
  <TitlesOfParts>
    <vt:vector size="12" baseType="lpstr">
      <vt:lpstr>ESS Core Powerpoint template</vt:lpstr>
      <vt:lpstr>Integrated Control Systems Status and Plans</vt:lpstr>
      <vt:lpstr>Overview</vt:lpstr>
      <vt:lpstr>ICS Project Status I</vt:lpstr>
      <vt:lpstr>ICS Project Status II</vt:lpstr>
      <vt:lpstr>ICS Construction Phase IKC Potential</vt:lpstr>
      <vt:lpstr>In Kind status</vt:lpstr>
      <vt:lpstr>ICS Staffing 2014</vt:lpstr>
      <vt:lpstr>CS Services Framework Agreement</vt:lpstr>
      <vt:lpstr>Personnel Safety System Status I </vt:lpstr>
      <vt:lpstr>Personnel Safety System Status II</vt:lpstr>
      <vt:lpstr>TAC 9 Questions – ICS perspective</vt:lpstr>
    </vt:vector>
  </TitlesOfParts>
  <Company>ESS</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Heléne Björkman</dc:creator>
  <cp:lastModifiedBy>Garry Trahern</cp:lastModifiedBy>
  <cp:revision>100</cp:revision>
  <dcterms:created xsi:type="dcterms:W3CDTF">2013-10-29T16:05:10Z</dcterms:created>
  <dcterms:modified xsi:type="dcterms:W3CDTF">2014-04-02T15:51:58Z</dcterms:modified>
</cp:coreProperties>
</file>