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rels" ContentType="application/vnd.openxmlformats-package.relationships+xml"/>
  <Default Extension="emf" ContentType="image/x-emf"/>
  <Default Extension="vml" ContentType="application/vnd.openxmlformats-officedocument.vmlDrawing"/>
  <Default Extension="docx" ContentType="application/vnd.openxmlformats-officedocument.wordprocessingml.document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embeddings/oleObject1.bin" ContentType="application/vnd.openxmlformats-officedocument.oleObject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34"/>
  </p:notesMasterIdLst>
  <p:handoutMasterIdLst>
    <p:handoutMasterId r:id="rId35"/>
  </p:handoutMasterIdLst>
  <p:sldIdLst>
    <p:sldId id="273" r:id="rId2"/>
    <p:sldId id="310" r:id="rId3"/>
    <p:sldId id="257" r:id="rId4"/>
    <p:sldId id="278" r:id="rId5"/>
    <p:sldId id="279" r:id="rId6"/>
    <p:sldId id="283" r:id="rId7"/>
    <p:sldId id="284" r:id="rId8"/>
    <p:sldId id="323" r:id="rId9"/>
    <p:sldId id="285" r:id="rId10"/>
    <p:sldId id="287" r:id="rId11"/>
    <p:sldId id="289" r:id="rId12"/>
    <p:sldId id="288" r:id="rId13"/>
    <p:sldId id="326" r:id="rId14"/>
    <p:sldId id="327" r:id="rId15"/>
    <p:sldId id="328" r:id="rId16"/>
    <p:sldId id="342" r:id="rId17"/>
    <p:sldId id="343" r:id="rId18"/>
    <p:sldId id="330" r:id="rId19"/>
    <p:sldId id="332" r:id="rId20"/>
    <p:sldId id="335" r:id="rId21"/>
    <p:sldId id="306" r:id="rId22"/>
    <p:sldId id="336" r:id="rId23"/>
    <p:sldId id="337" r:id="rId24"/>
    <p:sldId id="344" r:id="rId25"/>
    <p:sldId id="338" r:id="rId26"/>
    <p:sldId id="339" r:id="rId27"/>
    <p:sldId id="340" r:id="rId28"/>
    <p:sldId id="333" r:id="rId29"/>
    <p:sldId id="329" r:id="rId30"/>
    <p:sldId id="325" r:id="rId31"/>
    <p:sldId id="324" r:id="rId32"/>
    <p:sldId id="334" r:id="rId33"/>
  </p:sldIdLst>
  <p:sldSz cx="9144000" cy="6858000" type="screen4x3"/>
  <p:notesSz cx="9144000" cy="6858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594" autoAdjust="0"/>
    <p:restoredTop sz="94695" autoAdjust="0"/>
  </p:normalViewPr>
  <p:slideViewPr>
    <p:cSldViewPr snapToGrid="0" snapToObjects="1">
      <p:cViewPr varScale="1">
        <p:scale>
          <a:sx n="104" d="100"/>
          <a:sy n="104" d="100"/>
        </p:scale>
        <p:origin x="-1776" y="-10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6688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slide" Target="slides/slide32.xml"/><Relationship Id="rId34" Type="http://schemas.openxmlformats.org/officeDocument/2006/relationships/notesMaster" Target="notesMasters/notesMaster1.xml"/><Relationship Id="rId35" Type="http://schemas.openxmlformats.org/officeDocument/2006/relationships/handoutMaster" Target="handoutMasters/handoutMaster1.xml"/><Relationship Id="rId36" Type="http://schemas.openxmlformats.org/officeDocument/2006/relationships/printerSettings" Target="printerSettings/printerSettings1.bin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37" Type="http://schemas.openxmlformats.org/officeDocument/2006/relationships/presProps" Target="presProps.xml"/><Relationship Id="rId38" Type="http://schemas.openxmlformats.org/officeDocument/2006/relationships/viewProps" Target="viewProps.xml"/><Relationship Id="rId39" Type="http://schemas.openxmlformats.org/officeDocument/2006/relationships/theme" Target="theme/theme1.xml"/><Relationship Id="rId40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960A863-4926-B14D-9A6A-C7D41F96D211}" type="doc">
      <dgm:prSet loTypeId="urn:microsoft.com/office/officeart/2005/8/layout/process1" loCatId="" qsTypeId="urn:microsoft.com/office/officeart/2005/8/quickstyle/simple4" qsCatId="simple" csTypeId="urn:microsoft.com/office/officeart/2005/8/colors/accent1_2" csCatId="accent1" phldr="1"/>
      <dgm:spPr/>
    </dgm:pt>
    <dgm:pt modelId="{9247B96B-E5AD-2840-81C1-68EFD15D57A5}">
      <dgm:prSet phldrT="[Text]"/>
      <dgm:spPr/>
      <dgm:t>
        <a:bodyPr/>
        <a:lstStyle/>
        <a:p>
          <a:r>
            <a:rPr lang="en-US" dirty="0" smtClean="0"/>
            <a:t>Review by Gunter </a:t>
          </a:r>
          <a:r>
            <a:rPr lang="en-US" dirty="0" err="1" smtClean="0"/>
            <a:t>Muhrer</a:t>
          </a:r>
          <a:r>
            <a:rPr lang="en-US" dirty="0" smtClean="0"/>
            <a:t> (internal expert</a:t>
          </a:r>
          <a:r>
            <a:rPr lang="en-US" dirty="0" smtClean="0"/>
            <a:t>)</a:t>
          </a:r>
        </a:p>
        <a:p>
          <a:r>
            <a:rPr lang="en-US" dirty="0" err="1" smtClean="0"/>
            <a:t>Studsvik</a:t>
          </a:r>
          <a:r>
            <a:rPr lang="en-US" dirty="0" smtClean="0"/>
            <a:t> (external)</a:t>
          </a:r>
          <a:endParaRPr lang="en-US" dirty="0"/>
        </a:p>
      </dgm:t>
    </dgm:pt>
    <dgm:pt modelId="{63482636-810C-8744-BECD-72FB52F47EF9}" type="parTrans" cxnId="{73C2A566-CCD8-FE4C-934A-2A59D86C3770}">
      <dgm:prSet/>
      <dgm:spPr/>
      <dgm:t>
        <a:bodyPr/>
        <a:lstStyle/>
        <a:p>
          <a:endParaRPr lang="en-US"/>
        </a:p>
      </dgm:t>
    </dgm:pt>
    <dgm:pt modelId="{C3CDD349-6721-7043-835D-62F800C2DC79}" type="sibTrans" cxnId="{73C2A566-CCD8-FE4C-934A-2A59D86C3770}">
      <dgm:prSet/>
      <dgm:spPr/>
      <dgm:t>
        <a:bodyPr/>
        <a:lstStyle/>
        <a:p>
          <a:endParaRPr lang="en-US"/>
        </a:p>
      </dgm:t>
    </dgm:pt>
    <dgm:pt modelId="{CE894F46-F346-1343-8E2B-211D0E8F8DE4}">
      <dgm:prSet phldrT="[Text]"/>
      <dgm:spPr/>
      <dgm:t>
        <a:bodyPr/>
        <a:lstStyle/>
        <a:p>
          <a:r>
            <a:rPr lang="en-US" dirty="0" smtClean="0"/>
            <a:t>Review by SAG</a:t>
          </a:r>
          <a:endParaRPr lang="en-US" dirty="0"/>
        </a:p>
      </dgm:t>
    </dgm:pt>
    <dgm:pt modelId="{0D531E7C-525E-BD40-B747-43AC641831A4}" type="parTrans" cxnId="{6B785852-9247-894C-B8D2-68E300A3C0BB}">
      <dgm:prSet/>
      <dgm:spPr/>
      <dgm:t>
        <a:bodyPr/>
        <a:lstStyle/>
        <a:p>
          <a:endParaRPr lang="en-US"/>
        </a:p>
      </dgm:t>
    </dgm:pt>
    <dgm:pt modelId="{177A95CF-972A-9A41-98C0-7E162053A180}" type="sibTrans" cxnId="{6B785852-9247-894C-B8D2-68E300A3C0BB}">
      <dgm:prSet/>
      <dgm:spPr/>
      <dgm:t>
        <a:bodyPr/>
        <a:lstStyle/>
        <a:p>
          <a:endParaRPr lang="en-US"/>
        </a:p>
      </dgm:t>
    </dgm:pt>
    <dgm:pt modelId="{2F3C14E6-96EB-694A-AF1B-92810E4E6BAF}">
      <dgm:prSet phldrT="[Text]"/>
      <dgm:spPr/>
      <dgm:t>
        <a:bodyPr/>
        <a:lstStyle/>
        <a:p>
          <a:r>
            <a:rPr lang="en-US" dirty="0" smtClean="0"/>
            <a:t>Approval by SAG</a:t>
          </a:r>
          <a:endParaRPr lang="en-US" dirty="0"/>
        </a:p>
      </dgm:t>
    </dgm:pt>
    <dgm:pt modelId="{C513D638-3B67-1640-A433-CC008480A15E}" type="parTrans" cxnId="{ED00A070-AD36-394D-9559-1C66D1DAEA8B}">
      <dgm:prSet/>
      <dgm:spPr/>
      <dgm:t>
        <a:bodyPr/>
        <a:lstStyle/>
        <a:p>
          <a:endParaRPr lang="en-US"/>
        </a:p>
      </dgm:t>
    </dgm:pt>
    <dgm:pt modelId="{EB9DFE24-A5C9-9346-A9F2-38DEA77FFB76}" type="sibTrans" cxnId="{ED00A070-AD36-394D-9559-1C66D1DAEA8B}">
      <dgm:prSet/>
      <dgm:spPr/>
      <dgm:t>
        <a:bodyPr/>
        <a:lstStyle/>
        <a:p>
          <a:endParaRPr lang="en-US"/>
        </a:p>
      </dgm:t>
    </dgm:pt>
    <dgm:pt modelId="{7CD3FC66-EA98-0245-B648-A98CF5DD478A}" type="pres">
      <dgm:prSet presAssocID="{5960A863-4926-B14D-9A6A-C7D41F96D211}" presName="Name0" presStyleCnt="0">
        <dgm:presLayoutVars>
          <dgm:dir/>
          <dgm:resizeHandles val="exact"/>
        </dgm:presLayoutVars>
      </dgm:prSet>
      <dgm:spPr/>
    </dgm:pt>
    <dgm:pt modelId="{21E8E6C2-E01C-344C-9030-97B52FA5F790}" type="pres">
      <dgm:prSet presAssocID="{9247B96B-E5AD-2840-81C1-68EFD15D57A5}" presName="node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EF1F105-36F2-BA47-93F7-C162D4EC9444}" type="pres">
      <dgm:prSet presAssocID="{C3CDD349-6721-7043-835D-62F800C2DC79}" presName="sibTrans" presStyleLbl="sibTrans2D1" presStyleIdx="0" presStyleCnt="2"/>
      <dgm:spPr/>
      <dgm:t>
        <a:bodyPr/>
        <a:lstStyle/>
        <a:p>
          <a:endParaRPr lang="en-US"/>
        </a:p>
      </dgm:t>
    </dgm:pt>
    <dgm:pt modelId="{C5057321-2BF7-9E4D-AD30-995E6F7A55D3}" type="pres">
      <dgm:prSet presAssocID="{C3CDD349-6721-7043-835D-62F800C2DC79}" presName="connectorText" presStyleLbl="sibTrans2D1" presStyleIdx="0" presStyleCnt="2"/>
      <dgm:spPr/>
      <dgm:t>
        <a:bodyPr/>
        <a:lstStyle/>
        <a:p>
          <a:endParaRPr lang="en-US"/>
        </a:p>
      </dgm:t>
    </dgm:pt>
    <dgm:pt modelId="{45FC9D5A-DD95-A649-A8CF-E74501A301D3}" type="pres">
      <dgm:prSet presAssocID="{CE894F46-F346-1343-8E2B-211D0E8F8DE4}" presName="node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0DBE46C-FEC6-5F43-A65F-7F1B0C8A3B7F}" type="pres">
      <dgm:prSet presAssocID="{177A95CF-972A-9A41-98C0-7E162053A180}" presName="sibTrans" presStyleLbl="sibTrans2D1" presStyleIdx="1" presStyleCnt="2"/>
      <dgm:spPr/>
      <dgm:t>
        <a:bodyPr/>
        <a:lstStyle/>
        <a:p>
          <a:endParaRPr lang="en-US"/>
        </a:p>
      </dgm:t>
    </dgm:pt>
    <dgm:pt modelId="{A3CE48D3-B541-264D-809E-E6AC7FB1BE1E}" type="pres">
      <dgm:prSet presAssocID="{177A95CF-972A-9A41-98C0-7E162053A180}" presName="connectorText" presStyleLbl="sibTrans2D1" presStyleIdx="1" presStyleCnt="2"/>
      <dgm:spPr/>
      <dgm:t>
        <a:bodyPr/>
        <a:lstStyle/>
        <a:p>
          <a:endParaRPr lang="en-US"/>
        </a:p>
      </dgm:t>
    </dgm:pt>
    <dgm:pt modelId="{40FB22D0-049C-B442-A7FA-D57FFCAF0AC5}" type="pres">
      <dgm:prSet presAssocID="{2F3C14E6-96EB-694A-AF1B-92810E4E6BAF}" presName="node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B9D81437-E104-F244-9B7B-77338CB86844}" type="presOf" srcId="{5960A863-4926-B14D-9A6A-C7D41F96D211}" destId="{7CD3FC66-EA98-0245-B648-A98CF5DD478A}" srcOrd="0" destOrd="0" presId="urn:microsoft.com/office/officeart/2005/8/layout/process1"/>
    <dgm:cxn modelId="{3FD04820-013C-FA4E-B2CE-46325D4C13DB}" type="presOf" srcId="{177A95CF-972A-9A41-98C0-7E162053A180}" destId="{20DBE46C-FEC6-5F43-A65F-7F1B0C8A3B7F}" srcOrd="0" destOrd="0" presId="urn:microsoft.com/office/officeart/2005/8/layout/process1"/>
    <dgm:cxn modelId="{ED00A070-AD36-394D-9559-1C66D1DAEA8B}" srcId="{5960A863-4926-B14D-9A6A-C7D41F96D211}" destId="{2F3C14E6-96EB-694A-AF1B-92810E4E6BAF}" srcOrd="2" destOrd="0" parTransId="{C513D638-3B67-1640-A433-CC008480A15E}" sibTransId="{EB9DFE24-A5C9-9346-A9F2-38DEA77FFB76}"/>
    <dgm:cxn modelId="{6B785852-9247-894C-B8D2-68E300A3C0BB}" srcId="{5960A863-4926-B14D-9A6A-C7D41F96D211}" destId="{CE894F46-F346-1343-8E2B-211D0E8F8DE4}" srcOrd="1" destOrd="0" parTransId="{0D531E7C-525E-BD40-B747-43AC641831A4}" sibTransId="{177A95CF-972A-9A41-98C0-7E162053A180}"/>
    <dgm:cxn modelId="{6D82D3DB-BCDF-CC4C-B2B8-890FC59CB48C}" type="presOf" srcId="{9247B96B-E5AD-2840-81C1-68EFD15D57A5}" destId="{21E8E6C2-E01C-344C-9030-97B52FA5F790}" srcOrd="0" destOrd="0" presId="urn:microsoft.com/office/officeart/2005/8/layout/process1"/>
    <dgm:cxn modelId="{2A4AB440-EA2E-954D-942F-C1554DF2D141}" type="presOf" srcId="{C3CDD349-6721-7043-835D-62F800C2DC79}" destId="{BEF1F105-36F2-BA47-93F7-C162D4EC9444}" srcOrd="0" destOrd="0" presId="urn:microsoft.com/office/officeart/2005/8/layout/process1"/>
    <dgm:cxn modelId="{24F57BA8-0163-A743-B271-A9B3225D14BA}" type="presOf" srcId="{177A95CF-972A-9A41-98C0-7E162053A180}" destId="{A3CE48D3-B541-264D-809E-E6AC7FB1BE1E}" srcOrd="1" destOrd="0" presId="urn:microsoft.com/office/officeart/2005/8/layout/process1"/>
    <dgm:cxn modelId="{73C2A566-CCD8-FE4C-934A-2A59D86C3770}" srcId="{5960A863-4926-B14D-9A6A-C7D41F96D211}" destId="{9247B96B-E5AD-2840-81C1-68EFD15D57A5}" srcOrd="0" destOrd="0" parTransId="{63482636-810C-8744-BECD-72FB52F47EF9}" sibTransId="{C3CDD349-6721-7043-835D-62F800C2DC79}"/>
    <dgm:cxn modelId="{0D888AA2-133E-6249-A071-A15150837347}" type="presOf" srcId="{2F3C14E6-96EB-694A-AF1B-92810E4E6BAF}" destId="{40FB22D0-049C-B442-A7FA-D57FFCAF0AC5}" srcOrd="0" destOrd="0" presId="urn:microsoft.com/office/officeart/2005/8/layout/process1"/>
    <dgm:cxn modelId="{7DDBA65E-5B28-FF44-93CF-B19146A8D28B}" type="presOf" srcId="{CE894F46-F346-1343-8E2B-211D0E8F8DE4}" destId="{45FC9D5A-DD95-A649-A8CF-E74501A301D3}" srcOrd="0" destOrd="0" presId="urn:microsoft.com/office/officeart/2005/8/layout/process1"/>
    <dgm:cxn modelId="{20A9157C-6A81-D84B-BF1B-DB5A7DBC4C22}" type="presOf" srcId="{C3CDD349-6721-7043-835D-62F800C2DC79}" destId="{C5057321-2BF7-9E4D-AD30-995E6F7A55D3}" srcOrd="1" destOrd="0" presId="urn:microsoft.com/office/officeart/2005/8/layout/process1"/>
    <dgm:cxn modelId="{F2D124EC-DA93-1346-A9CC-AE5DC7932298}" type="presParOf" srcId="{7CD3FC66-EA98-0245-B648-A98CF5DD478A}" destId="{21E8E6C2-E01C-344C-9030-97B52FA5F790}" srcOrd="0" destOrd="0" presId="urn:microsoft.com/office/officeart/2005/8/layout/process1"/>
    <dgm:cxn modelId="{D070C22C-22F9-6B4D-A09E-FA35847E0C11}" type="presParOf" srcId="{7CD3FC66-EA98-0245-B648-A98CF5DD478A}" destId="{BEF1F105-36F2-BA47-93F7-C162D4EC9444}" srcOrd="1" destOrd="0" presId="urn:microsoft.com/office/officeart/2005/8/layout/process1"/>
    <dgm:cxn modelId="{97EFE0D4-F568-A346-8595-01FBA50F484B}" type="presParOf" srcId="{BEF1F105-36F2-BA47-93F7-C162D4EC9444}" destId="{C5057321-2BF7-9E4D-AD30-995E6F7A55D3}" srcOrd="0" destOrd="0" presId="urn:microsoft.com/office/officeart/2005/8/layout/process1"/>
    <dgm:cxn modelId="{9FED9647-D7FE-A24F-B6C0-721C33D1DE81}" type="presParOf" srcId="{7CD3FC66-EA98-0245-B648-A98CF5DD478A}" destId="{45FC9D5A-DD95-A649-A8CF-E74501A301D3}" srcOrd="2" destOrd="0" presId="urn:microsoft.com/office/officeart/2005/8/layout/process1"/>
    <dgm:cxn modelId="{78CD3610-47C1-5943-9255-5C8CABC88730}" type="presParOf" srcId="{7CD3FC66-EA98-0245-B648-A98CF5DD478A}" destId="{20DBE46C-FEC6-5F43-A65F-7F1B0C8A3B7F}" srcOrd="3" destOrd="0" presId="urn:microsoft.com/office/officeart/2005/8/layout/process1"/>
    <dgm:cxn modelId="{A63F8E3C-C604-074C-8428-E2E28F304C22}" type="presParOf" srcId="{20DBE46C-FEC6-5F43-A65F-7F1B0C8A3B7F}" destId="{A3CE48D3-B541-264D-809E-E6AC7FB1BE1E}" srcOrd="0" destOrd="0" presId="urn:microsoft.com/office/officeart/2005/8/layout/process1"/>
    <dgm:cxn modelId="{8E3909C2-0B68-6D42-B796-DDB68C4B8B7F}" type="presParOf" srcId="{7CD3FC66-EA98-0245-B648-A98CF5DD478A}" destId="{40FB22D0-049C-B442-A7FA-D57FFCAF0AC5}" srcOrd="4" destOrd="0" presId="urn:microsoft.com/office/officeart/2005/8/layout/process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1E8E6C2-E01C-344C-9030-97B52FA5F790}">
      <dsp:nvSpPr>
        <dsp:cNvPr id="0" name=""/>
        <dsp:cNvSpPr/>
      </dsp:nvSpPr>
      <dsp:spPr>
        <a:xfrm>
          <a:off x="6912" y="1354082"/>
          <a:ext cx="2066034" cy="1355835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Review by Gunter </a:t>
          </a:r>
          <a:r>
            <a:rPr lang="en-US" sz="1800" kern="1200" dirty="0" err="1" smtClean="0"/>
            <a:t>Muhrer</a:t>
          </a:r>
          <a:r>
            <a:rPr lang="en-US" sz="1800" kern="1200" dirty="0" smtClean="0"/>
            <a:t> (internal expert</a:t>
          </a:r>
          <a:r>
            <a:rPr lang="en-US" sz="1800" kern="1200" dirty="0" smtClean="0"/>
            <a:t>)</a:t>
          </a:r>
        </a:p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err="1" smtClean="0"/>
            <a:t>Studsvik</a:t>
          </a:r>
          <a:r>
            <a:rPr lang="en-US" sz="1800" kern="1200" dirty="0" smtClean="0"/>
            <a:t> (external)</a:t>
          </a:r>
          <a:endParaRPr lang="en-US" sz="1800" kern="1200" dirty="0"/>
        </a:p>
      </dsp:txBody>
      <dsp:txXfrm>
        <a:off x="46623" y="1393793"/>
        <a:ext cx="1986612" cy="1276413"/>
      </dsp:txXfrm>
    </dsp:sp>
    <dsp:sp modelId="{BEF1F105-36F2-BA47-93F7-C162D4EC9444}">
      <dsp:nvSpPr>
        <dsp:cNvPr id="0" name=""/>
        <dsp:cNvSpPr/>
      </dsp:nvSpPr>
      <dsp:spPr>
        <a:xfrm>
          <a:off x="2279550" y="1775811"/>
          <a:ext cx="437999" cy="512376"/>
        </a:xfrm>
        <a:prstGeom prst="rightArrow">
          <a:avLst>
            <a:gd name="adj1" fmla="val 60000"/>
            <a:gd name="adj2" fmla="val 50000"/>
          </a:avLst>
        </a:prstGeom>
        <a:gradFill rotWithShape="0">
          <a:gsLst>
            <a:gs pos="0">
              <a:schemeClr val="accent1">
                <a:tint val="60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tint val="60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1400" kern="1200"/>
        </a:p>
      </dsp:txBody>
      <dsp:txXfrm>
        <a:off x="2279550" y="1878286"/>
        <a:ext cx="306599" cy="307426"/>
      </dsp:txXfrm>
    </dsp:sp>
    <dsp:sp modelId="{45FC9D5A-DD95-A649-A8CF-E74501A301D3}">
      <dsp:nvSpPr>
        <dsp:cNvPr id="0" name=""/>
        <dsp:cNvSpPr/>
      </dsp:nvSpPr>
      <dsp:spPr>
        <a:xfrm>
          <a:off x="2899360" y="1354082"/>
          <a:ext cx="2066034" cy="1355835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Review by SAG</a:t>
          </a:r>
          <a:endParaRPr lang="en-US" sz="1800" kern="1200" dirty="0"/>
        </a:p>
      </dsp:txBody>
      <dsp:txXfrm>
        <a:off x="2939071" y="1393793"/>
        <a:ext cx="1986612" cy="1276413"/>
      </dsp:txXfrm>
    </dsp:sp>
    <dsp:sp modelId="{20DBE46C-FEC6-5F43-A65F-7F1B0C8A3B7F}">
      <dsp:nvSpPr>
        <dsp:cNvPr id="0" name=""/>
        <dsp:cNvSpPr/>
      </dsp:nvSpPr>
      <dsp:spPr>
        <a:xfrm>
          <a:off x="5171998" y="1775811"/>
          <a:ext cx="437999" cy="512376"/>
        </a:xfrm>
        <a:prstGeom prst="rightArrow">
          <a:avLst>
            <a:gd name="adj1" fmla="val 60000"/>
            <a:gd name="adj2" fmla="val 50000"/>
          </a:avLst>
        </a:prstGeom>
        <a:gradFill rotWithShape="0">
          <a:gsLst>
            <a:gs pos="0">
              <a:schemeClr val="accent1">
                <a:tint val="60000"/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tint val="60000"/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1400" kern="1200"/>
        </a:p>
      </dsp:txBody>
      <dsp:txXfrm>
        <a:off x="5171998" y="1878286"/>
        <a:ext cx="306599" cy="307426"/>
      </dsp:txXfrm>
    </dsp:sp>
    <dsp:sp modelId="{40FB22D0-049C-B442-A7FA-D57FFCAF0AC5}">
      <dsp:nvSpPr>
        <dsp:cNvPr id="0" name=""/>
        <dsp:cNvSpPr/>
      </dsp:nvSpPr>
      <dsp:spPr>
        <a:xfrm>
          <a:off x="5791809" y="1354082"/>
          <a:ext cx="2066034" cy="1355835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lvl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1800" kern="1200" dirty="0" smtClean="0"/>
            <a:t>Approval by SAG</a:t>
          </a:r>
          <a:endParaRPr lang="en-US" sz="1800" kern="1200" dirty="0"/>
        </a:p>
      </dsp:txBody>
      <dsp:txXfrm>
        <a:off x="5831520" y="1393793"/>
        <a:ext cx="1986612" cy="127641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process1">
  <dgm:title val=""/>
  <dgm:desc val=""/>
  <dgm:catLst>
    <dgm:cat type="process" pri="1000"/>
    <dgm:cat type="convert" pri="15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h" for="ch" ptType="node" op="equ"/>
      <dgm:constr type="primFontSz" for="ch" ptType="node" op="equ" val="65"/>
      <dgm:constr type="w" for="ch" ptType="sibTrans" refType="w" refFor="ch" refPtType="node" op="equ" fact="0.4"/>
      <dgm:constr type="h" for="ch" ptType="sibTrans" op="equ"/>
      <dgm:constr type="primFontSz" for="des" forName="connectorText" op="equ" val="55"/>
      <dgm:constr type="primFontSz" for="des" forName="connectorText" refType="primFontSz" refFor="ch" refPtType="node" op="lte" fact="0.8"/>
    </dgm:constrLst>
    <dgm:ruleLst/>
    <dgm:forEach name="nodesForEach" axis="ch" ptType="node">
      <dgm:layoutNode name="node">
        <dgm:varLst>
          <dgm:bulletEnabled val="1"/>
        </dgm:varLst>
        <dgm:alg type="tx"/>
        <dgm:shape xmlns:r="http://schemas.openxmlformats.org/officeDocument/2006/relationships" type="roundRect" r:blip="">
          <dgm:adjLst>
            <dgm:adj idx="1" val="0.1"/>
          </dgm:adjLst>
        </dgm:shape>
        <dgm:presOf axis="desOrSelf" ptType="node"/>
        <dgm:constrLst>
          <dgm:constr type="h" refType="w" fact="0.6"/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primFontSz" val="18" fact="NaN" max="NaN"/>
          <dgm:rule type="h" val="NaN" fact="1.5" max="NaN"/>
          <dgm:rule type="primFontSz" val="5" fact="NaN" max="NaN"/>
          <dgm:rule type="h" val="INF" fact="NaN" max="NaN"/>
        </dgm:ruleLst>
      </dgm:layoutNode>
      <dgm:forEach name="sibTransForEach" axis="followSib" ptType="sibTrans" cnt="1">
        <dgm:layoutNode name="sibTrans">
          <dgm:alg type="conn">
            <dgm:param type="begPts" val="auto"/>
            <dgm:param type="endPts" val="auto"/>
          </dgm:alg>
          <dgm:shape xmlns:r="http://schemas.openxmlformats.org/officeDocument/2006/relationships" type="conn" r:blip="">
            <dgm:adjLst/>
          </dgm:shape>
          <dgm:presOf axis="self"/>
          <dgm:constrLst>
            <dgm:constr type="h" refType="w" fact="0.62"/>
            <dgm:constr type="connDist"/>
            <dgm:constr type="begPad" refType="connDist" fact="0.25"/>
            <dgm:constr type="endPad" refType="connDist" fact="0.22"/>
          </dgm:constrLst>
          <dgm:ruleLst/>
          <dgm:layoutNode name="connectorText">
            <dgm:alg type="tx">
              <dgm:param type="autoTxRot" val="grav"/>
            </dgm:alg>
            <dgm:shape xmlns:r="http://schemas.openxmlformats.org/officeDocument/2006/relationships" type="conn" r:blip="" hideGeom="1">
              <dgm:adjLst/>
            </dgm:shape>
            <dgm:presOf axis="self"/>
            <dgm:constrLst>
              <dgm:constr type="lMarg"/>
              <dgm:constr type="rMarg"/>
              <dgm:constr type="tMarg"/>
              <dgm:constr type="bMarg"/>
            </dgm:constrLst>
            <dgm:ruleLst>
              <dgm:rule type="primFontSz" val="5" fact="NaN" max="NaN"/>
            </dgm:ruleLst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4">
  <dgm:title val=""/>
  <dgm:desc val=""/>
  <dgm:catLst>
    <dgm:cat type="simple" pri="104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5.png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e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179484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721ADA8-B2F5-6947-97E2-7ACC03978FA5}" type="datetimeFigureOut">
              <a:rPr lang="en-US" smtClean="0"/>
              <a:t>4/1/14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179484" y="651391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82C652A-700B-1244-B514-E08EEDA4723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784940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180013" y="0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F5A2BA9-935E-4249-8075-307B0C6FA7B6}" type="datetimeFigureOut">
              <a:rPr lang="en-US" smtClean="0"/>
              <a:t>4/1/14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857500" y="514350"/>
            <a:ext cx="3429000" cy="25717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14400" y="3257550"/>
            <a:ext cx="7315200" cy="30861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513513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180013" y="6513513"/>
            <a:ext cx="3962400" cy="3429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F7ED591-B383-A148-9D94-8E995A99583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70075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6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F7ED591-B383-A148-9D94-8E995A99583F}" type="slidenum">
              <a:rPr lang="en-US" smtClean="0"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81199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33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21145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617072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8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058634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6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980403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9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9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28461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885561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25847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1" y="273058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3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358622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344499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2733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6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6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364879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6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8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972E0A9-FBCE-5748-BB8F-D2261FDD8BB5}" type="datetimeFigureOut">
              <a:rPr lang="en-US" smtClean="0"/>
              <a:t>4/1/14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8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8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C4E5E4C-A024-804E-A262-F2031BA4800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5928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.jpeg"/><Relationship Id="rId3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package" Target="../embeddings/Microsoft_Word_Document1.docx"/><Relationship Id="rId5" Type="http://schemas.openxmlformats.org/officeDocument/2006/relationships/image" Target="../media/image3.png"/><Relationship Id="rId1" Type="http://schemas.openxmlformats.org/officeDocument/2006/relationships/vmlDrawing" Target="../drawings/vmlDrawing1.vml"/><Relationship Id="rId2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package" Target="../embeddings/Microsoft_Word_Document2.docx"/><Relationship Id="rId5" Type="http://schemas.openxmlformats.org/officeDocument/2006/relationships/image" Target="../media/image5.png"/><Relationship Id="rId1" Type="http://schemas.openxmlformats.org/officeDocument/2006/relationships/vmlDrawing" Target="../drawings/vmlDrawing2.vml"/><Relationship Id="rId2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6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4" Type="http://schemas.openxmlformats.org/officeDocument/2006/relationships/image" Target="../media/image7.emf"/><Relationship Id="rId5" Type="http://schemas.openxmlformats.org/officeDocument/2006/relationships/image" Target="../media/image8.png"/><Relationship Id="rId6" Type="http://schemas.openxmlformats.org/officeDocument/2006/relationships/image" Target="../media/image2.png"/><Relationship Id="rId1" Type="http://schemas.openxmlformats.org/officeDocument/2006/relationships/vmlDrawing" Target="../drawings/vmlDrawing3.vml"/><Relationship Id="rId2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4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emf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13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14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15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16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4" Type="http://schemas.openxmlformats.org/officeDocument/2006/relationships/image" Target="../media/image19.png"/><Relationship Id="rId5" Type="http://schemas.openxmlformats.org/officeDocument/2006/relationships/image" Target="../media/image20.png"/><Relationship Id="rId6" Type="http://schemas.openxmlformats.org/officeDocument/2006/relationships/image" Target="../media/image2.png"/><Relationship Id="rId7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4" Type="http://schemas.openxmlformats.org/officeDocument/2006/relationships/image" Target="../media/image23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24.pn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Relationship Id="rId3" Type="http://schemas.openxmlformats.org/officeDocument/2006/relationships/image" Target="../media/image13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4" Type="http://schemas.openxmlformats.org/officeDocument/2006/relationships/image" Target="../media/image26.png"/><Relationship Id="rId5" Type="http://schemas.openxmlformats.org/officeDocument/2006/relationships/image" Target="../media/image27.png"/><Relationship Id="rId6" Type="http://schemas.openxmlformats.org/officeDocument/2006/relationships/image" Target="../media/image28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29.png"/><Relationship Id="rId5" Type="http://schemas.openxmlformats.org/officeDocument/2006/relationships/image" Target="../media/image30.png"/><Relationship Id="rId6" Type="http://schemas.openxmlformats.org/officeDocument/2006/relationships/image" Target="../media/image31.png"/><Relationship Id="rId7" Type="http://schemas.openxmlformats.org/officeDocument/2006/relationships/image" Target="../media/image32.png"/><Relationship Id="rId8" Type="http://schemas.openxmlformats.org/officeDocument/2006/relationships/image" Target="../media/image33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4" Type="http://schemas.openxmlformats.org/officeDocument/2006/relationships/image" Target="../media/image35.png"/><Relationship Id="rId5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4" Type="http://schemas.openxmlformats.org/officeDocument/2006/relationships/diagramLayout" Target="../diagrams/layout1.xml"/><Relationship Id="rId5" Type="http://schemas.openxmlformats.org/officeDocument/2006/relationships/diagramQuickStyle" Target="../diagrams/quickStyle1.xml"/><Relationship Id="rId6" Type="http://schemas.openxmlformats.org/officeDocument/2006/relationships/diagramColors" Target="../diagrams/colors1.xml"/><Relationship Id="rId7" Type="http://schemas.microsoft.com/office/2007/relationships/diagramDrawing" Target="../diagrams/drawing1.xml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01"/>
          <a:stretch>
            <a:fillRect/>
          </a:stretch>
        </p:blipFill>
        <p:spPr bwMode="auto">
          <a:xfrm>
            <a:off x="-8930" y="13883"/>
            <a:ext cx="542925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round/>
                <a:headEnd/>
                <a:tailEnd/>
              </a14:hiddenLine>
            </a:ext>
          </a:extLst>
        </p:spPr>
      </p:pic>
      <p:pic>
        <p:nvPicPr>
          <p:cNvPr id="3077" name="Picture 4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66246" y="162751"/>
            <a:ext cx="2403203" cy="128029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8" name="Rectangle 5"/>
          <p:cNvSpPr>
            <a:spLocks/>
          </p:cNvSpPr>
          <p:nvPr/>
        </p:nvSpPr>
        <p:spPr bwMode="auto">
          <a:xfrm>
            <a:off x="5436097" y="2060853"/>
            <a:ext cx="3607594" cy="39604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42524" bIns="0"/>
          <a:lstStyle/>
          <a:p>
            <a:pPr marL="42046"/>
            <a:r>
              <a:rPr lang="en-US" sz="3600" dirty="0" smtClean="0"/>
              <a:t>Shielding calculation for ESS accelerator</a:t>
            </a:r>
          </a:p>
          <a:p>
            <a:pPr marL="42046"/>
            <a:endParaRPr lang="en-US" sz="3600" dirty="0" smtClean="0"/>
          </a:p>
          <a:p>
            <a:endParaRPr lang="en-US" sz="3200" dirty="0" smtClean="0"/>
          </a:p>
          <a:p>
            <a:r>
              <a:rPr lang="en-US" sz="2000" dirty="0" err="1" smtClean="0">
                <a:solidFill>
                  <a:schemeClr val="accent1"/>
                </a:solidFill>
              </a:rPr>
              <a:t>Lali</a:t>
            </a:r>
            <a:r>
              <a:rPr lang="en-US" sz="2000" dirty="0" smtClean="0">
                <a:solidFill>
                  <a:schemeClr val="accent1"/>
                </a:solidFill>
              </a:rPr>
              <a:t> </a:t>
            </a:r>
            <a:r>
              <a:rPr lang="en-US" sz="2000" dirty="0" err="1" smtClean="0">
                <a:solidFill>
                  <a:schemeClr val="accent1"/>
                </a:solidFill>
              </a:rPr>
              <a:t>Tchelidze</a:t>
            </a:r>
            <a:endParaRPr lang="en-US" sz="2000" dirty="0" smtClean="0">
              <a:solidFill>
                <a:schemeClr val="accent1"/>
              </a:solidFill>
            </a:endParaRPr>
          </a:p>
          <a:p>
            <a:r>
              <a:rPr lang="en-US" sz="2000" dirty="0" smtClean="0">
                <a:solidFill>
                  <a:schemeClr val="accent1"/>
                </a:solidFill>
              </a:rPr>
              <a:t>TAC meeting</a:t>
            </a:r>
            <a:endParaRPr lang="en-US" sz="2000" dirty="0">
              <a:solidFill>
                <a:schemeClr val="accent1"/>
              </a:solidFill>
            </a:endParaRPr>
          </a:p>
          <a:p>
            <a:r>
              <a:rPr lang="en-US" sz="2000" dirty="0" smtClean="0">
                <a:solidFill>
                  <a:schemeClr val="accent1"/>
                </a:solidFill>
              </a:rPr>
              <a:t>April 2, 2014</a:t>
            </a:r>
            <a:endParaRPr lang="en-US" sz="2000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611619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000" dirty="0" smtClean="0"/>
              <a:t>A bit of history</a:t>
            </a:r>
            <a:endParaRPr lang="en-US" sz="40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6"/>
            <a:ext cx="8229600" cy="4390322"/>
          </a:xfrm>
        </p:spPr>
        <p:txBody>
          <a:bodyPr>
            <a:normAutofit/>
          </a:bodyPr>
          <a:lstStyle/>
          <a:p>
            <a:r>
              <a:rPr lang="en-US" dirty="0" smtClean="0"/>
              <a:t>Earth berm shielding was initially calculated based on maximum 1 W/m beam loss limit.</a:t>
            </a:r>
          </a:p>
          <a:p>
            <a:pPr lvl="1"/>
            <a:r>
              <a:rPr lang="en-US" dirty="0" smtClean="0"/>
              <a:t>Also, shielding towards the klystron gallery and all personal and equipment access routes was calculated based on this beam loss limit.</a:t>
            </a:r>
          </a:p>
          <a:p>
            <a:endParaRPr lang="en-US" dirty="0" smtClean="0"/>
          </a:p>
          <a:p>
            <a:r>
              <a:rPr lang="en-US" dirty="0" smtClean="0"/>
              <a:t>No agreed accidents were included in the calculations.</a:t>
            </a:r>
          </a:p>
        </p:txBody>
      </p:sp>
    </p:spTree>
    <p:extLst>
      <p:ext uri="{BB962C8B-B14F-4D97-AF65-F5344CB8AC3E}">
        <p14:creationId xmlns:p14="http://schemas.microsoft.com/office/powerpoint/2010/main" val="11191116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000" dirty="0" smtClean="0"/>
              <a:t>November 2013 Review</a:t>
            </a:r>
            <a:endParaRPr lang="en-US" sz="40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6"/>
            <a:ext cx="8229600" cy="4390322"/>
          </a:xfrm>
        </p:spPr>
        <p:txBody>
          <a:bodyPr>
            <a:normAutofit fontScale="85000" lnSpcReduction="20000"/>
          </a:bodyPr>
          <a:lstStyle/>
          <a:p>
            <a:r>
              <a:rPr lang="en-US" dirty="0"/>
              <a:t>Recommendations related to beam loss and shielding </a:t>
            </a:r>
            <a:r>
              <a:rPr lang="en-US" dirty="0" smtClean="0"/>
              <a:t>:</a:t>
            </a:r>
          </a:p>
          <a:p>
            <a:endParaRPr lang="en-US" dirty="0"/>
          </a:p>
          <a:p>
            <a:r>
              <a:rPr lang="en-US" dirty="0" smtClean="0"/>
              <a:t>”</a:t>
            </a:r>
            <a:r>
              <a:rPr lang="en-US" dirty="0"/>
              <a:t>Basic assumption of 1 W/m used for shielding calculations needs to be confirmed by realistic end-to-end beam simulations, showing sufficient margin. </a:t>
            </a:r>
            <a:r>
              <a:rPr lang="en-US" b="1" dirty="0"/>
              <a:t>Normal operations scenario should include beam loss scenarios.</a:t>
            </a:r>
            <a:r>
              <a:rPr lang="en-US" dirty="0"/>
              <a:t>”</a:t>
            </a:r>
          </a:p>
          <a:p>
            <a:endParaRPr lang="en-US" dirty="0"/>
          </a:p>
          <a:p>
            <a:r>
              <a:rPr lang="en-US" dirty="0"/>
              <a:t>“</a:t>
            </a:r>
            <a:r>
              <a:rPr lang="en-US" b="1" dirty="0"/>
              <a:t>Accidental beam loss: need to establish “worst case” scenarios based on risk analysis and to conduct simulations to determine appropriate shielding and system interlocks for personnel protection.</a:t>
            </a:r>
            <a:r>
              <a:rPr lang="en-US" dirty="0" smtClean="0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7747278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89920" y="274638"/>
            <a:ext cx="8229600" cy="1143000"/>
          </a:xfrm>
        </p:spPr>
        <p:txBody>
          <a:bodyPr>
            <a:noAutofit/>
          </a:bodyPr>
          <a:lstStyle/>
          <a:p>
            <a:r>
              <a:rPr lang="en-US" sz="4000" dirty="0" smtClean="0"/>
              <a:t>Plan to follow recommendations</a:t>
            </a:r>
            <a:endParaRPr lang="en-US" sz="40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17638"/>
            <a:ext cx="8229600" cy="5199062"/>
          </a:xfrm>
        </p:spPr>
        <p:txBody>
          <a:bodyPr>
            <a:normAutofit fontScale="92500" lnSpcReduction="10000"/>
          </a:bodyPr>
          <a:lstStyle/>
          <a:p>
            <a:pPr marL="457200" indent="-457200">
              <a:buFont typeface="+mj-lt"/>
              <a:buAutoNum type="arabicPeriod"/>
            </a:pPr>
            <a:r>
              <a:rPr lang="en-US" sz="2400" dirty="0" smtClean="0"/>
              <a:t>Assign </a:t>
            </a:r>
            <a:r>
              <a:rPr lang="en-US" sz="2400" dirty="0"/>
              <a:t>beam spill limits to </a:t>
            </a:r>
            <a:r>
              <a:rPr lang="en-US" sz="2400" dirty="0" smtClean="0"/>
              <a:t>existing </a:t>
            </a:r>
            <a:r>
              <a:rPr lang="en-US" sz="2400" dirty="0"/>
              <a:t>event classes H1 – H5 (normal operations – incidents of various types</a:t>
            </a:r>
            <a:r>
              <a:rPr lang="en-US" sz="2400" dirty="0" smtClean="0"/>
              <a:t>)</a:t>
            </a:r>
            <a:endParaRPr lang="en-US" sz="2400" dirty="0" smtClean="0">
              <a:solidFill>
                <a:srgbClr val="FF0000"/>
              </a:solidFill>
            </a:endParaRPr>
          </a:p>
          <a:p>
            <a:pPr lvl="1"/>
            <a:r>
              <a:rPr lang="en-US" sz="2400" dirty="0" smtClean="0"/>
              <a:t>ESS-0008309 “Beam Spill Limits for Various Event Classes”.</a:t>
            </a:r>
          </a:p>
          <a:p>
            <a:pPr lvl="1"/>
            <a:r>
              <a:rPr lang="en-US" sz="2400" dirty="0" smtClean="0"/>
              <a:t>ESS-0008351 “Hands-on Maintenance Conditions at ESS Accelerator”.</a:t>
            </a:r>
          </a:p>
          <a:p>
            <a:pPr lvl="2"/>
            <a:r>
              <a:rPr lang="en-US" sz="2000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Both documents </a:t>
            </a:r>
            <a:r>
              <a:rPr lang="en-US" sz="2000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reviewed and approved </a:t>
            </a:r>
            <a:r>
              <a:rPr lang="en-US" sz="2000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at SAG.</a:t>
            </a:r>
          </a:p>
          <a:p>
            <a:pPr lvl="2"/>
            <a:r>
              <a:rPr lang="en-US" sz="2000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Next/final step – get an approval at EPG.</a:t>
            </a:r>
            <a:endParaRPr lang="en-US" sz="2000" dirty="0">
              <a:solidFill>
                <a:schemeClr val="tx2">
                  <a:lumMod val="60000"/>
                  <a:lumOff val="40000"/>
                </a:schemeClr>
              </a:solidFill>
            </a:endParaRPr>
          </a:p>
          <a:p>
            <a:pPr marL="457200" indent="-457200">
              <a:buFont typeface="+mj-lt"/>
              <a:buAutoNum type="arabicPeriod"/>
            </a:pPr>
            <a:endParaRPr lang="en-US" sz="2400" dirty="0" smtClean="0"/>
          </a:p>
          <a:p>
            <a:pPr marL="457200" indent="-457200">
              <a:buFont typeface="+mj-lt"/>
              <a:buAutoNum type="arabicPeriod"/>
            </a:pPr>
            <a:r>
              <a:rPr lang="en-US" sz="2400" dirty="0" smtClean="0"/>
              <a:t>Verify </a:t>
            </a:r>
            <a:r>
              <a:rPr lang="en-US" sz="2400" dirty="0"/>
              <a:t>that shielding is sufficient for all possible loss scenarios.</a:t>
            </a:r>
          </a:p>
          <a:p>
            <a:pPr marL="800100" lvl="1" indent="-342900">
              <a:buFont typeface="Arial"/>
              <a:buChar char="•"/>
            </a:pPr>
            <a:r>
              <a:rPr lang="en-US" sz="2100" dirty="0"/>
              <a:t>Verify that shielding is sufficient for normal operations 1 W/m plus additional short-term beam loss cases as/if defined in the previous item (include both realistic and simplified geometry models).</a:t>
            </a:r>
          </a:p>
          <a:p>
            <a:pPr marL="800100" lvl="1" indent="-342900">
              <a:buFont typeface="Arial"/>
              <a:buChar char="•"/>
            </a:pPr>
            <a:r>
              <a:rPr lang="en-US" sz="2100" dirty="0">
                <a:solidFill>
                  <a:srgbClr val="FF0000"/>
                </a:solidFill>
              </a:rPr>
              <a:t>Technical note </a:t>
            </a:r>
            <a:r>
              <a:rPr lang="en-US" sz="2100" dirty="0" smtClean="0">
                <a:solidFill>
                  <a:srgbClr val="FF0000"/>
                </a:solidFill>
              </a:rPr>
              <a:t>ESS-0007143 “ESS Linac Shielding Strategy and Calculations” – </a:t>
            </a:r>
            <a:r>
              <a:rPr lang="en-US" sz="2100" dirty="0" smtClean="0">
                <a:solidFill>
                  <a:srgbClr val="FF0000"/>
                </a:solidFill>
              </a:rPr>
              <a:t>reviewed and approved internally and externally (March, 2013). A follow up version </a:t>
            </a:r>
            <a:r>
              <a:rPr lang="en-US" sz="2100" dirty="0" smtClean="0">
                <a:solidFill>
                  <a:srgbClr val="FF0000"/>
                </a:solidFill>
              </a:rPr>
              <a:t>due </a:t>
            </a:r>
            <a:r>
              <a:rPr lang="en-US" sz="2100" dirty="0">
                <a:solidFill>
                  <a:srgbClr val="FF0000"/>
                </a:solidFill>
              </a:rPr>
              <a:t>by </a:t>
            </a:r>
            <a:r>
              <a:rPr lang="en-US" sz="2100" dirty="0" smtClean="0">
                <a:solidFill>
                  <a:srgbClr val="FF0000"/>
                </a:solidFill>
              </a:rPr>
              <a:t>May, </a:t>
            </a:r>
            <a:r>
              <a:rPr lang="en-US" sz="2100" dirty="0">
                <a:solidFill>
                  <a:srgbClr val="FF0000"/>
                </a:solidFill>
              </a:rPr>
              <a:t>2014</a:t>
            </a:r>
            <a:r>
              <a:rPr lang="en-US" sz="2100" dirty="0" smtClean="0">
                <a:solidFill>
                  <a:srgbClr val="FF0000"/>
                </a:solidFill>
              </a:rPr>
              <a:t>.</a:t>
            </a:r>
            <a:endParaRPr lang="en-US" sz="2400" dirty="0"/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41488800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000" dirty="0" smtClean="0"/>
              <a:t>Agenda</a:t>
            </a:r>
            <a:endParaRPr lang="en-US" sz="40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6"/>
            <a:ext cx="8229600" cy="3703912"/>
          </a:xfrm>
        </p:spPr>
        <p:txBody>
          <a:bodyPr>
            <a:normAutofit/>
          </a:bodyPr>
          <a:lstStyle/>
          <a:p>
            <a:r>
              <a:rPr lang="en-US" dirty="0" smtClean="0"/>
              <a:t>Beam spill limits.</a:t>
            </a:r>
          </a:p>
          <a:p>
            <a:endParaRPr lang="en-US" dirty="0" smtClean="0"/>
          </a:p>
          <a:p>
            <a:r>
              <a:rPr lang="en-US" dirty="0" smtClean="0"/>
              <a:t>Shielding calculations.</a:t>
            </a:r>
          </a:p>
          <a:p>
            <a:pPr lvl="1"/>
            <a:r>
              <a:rPr lang="en-US" dirty="0" smtClean="0"/>
              <a:t>Earth berm shielding.</a:t>
            </a:r>
          </a:p>
          <a:p>
            <a:pPr lvl="1"/>
            <a:r>
              <a:rPr lang="en-US" dirty="0" smtClean="0"/>
              <a:t>Shielding towards the klystron building.</a:t>
            </a:r>
          </a:p>
          <a:p>
            <a:pPr lvl="1"/>
            <a:r>
              <a:rPr lang="en-US" dirty="0" smtClean="0"/>
              <a:t>Etc.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724877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Event classes at ESS</a:t>
            </a:r>
            <a:endParaRPr lang="en-US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6"/>
            <a:ext cx="8229600" cy="1696509"/>
          </a:xfrm>
        </p:spPr>
        <p:txBody>
          <a:bodyPr>
            <a:normAutofit/>
          </a:bodyPr>
          <a:lstStyle/>
          <a:p>
            <a:r>
              <a:rPr lang="en-GB" dirty="0"/>
              <a:t>Classification of event likelihood and corresponding exposure limits to radiation workers at </a:t>
            </a:r>
            <a:r>
              <a:rPr lang="en-GB" dirty="0" smtClean="0"/>
              <a:t>ESS:</a:t>
            </a:r>
            <a:endParaRPr lang="en-US" dirty="0" smtClean="0"/>
          </a:p>
          <a:p>
            <a:endParaRPr lang="en-US" dirty="0" smtClean="0"/>
          </a:p>
        </p:txBody>
      </p:sp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883713883"/>
              </p:ext>
            </p:extLst>
          </p:nvPr>
        </p:nvGraphicFramePr>
        <p:xfrm>
          <a:off x="457200" y="3458662"/>
          <a:ext cx="8420594" cy="19864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06" name="Document" r:id="rId4" imgW="6083300" imgH="1435100" progId="Word.Document.12">
                  <p:embed/>
                </p:oleObj>
              </mc:Choice>
              <mc:Fallback>
                <p:oleObj name="Document" r:id="rId4" imgW="6083300" imgH="14351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57200" y="3458662"/>
                        <a:ext cx="8420594" cy="198648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6765300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Normal operation H1</a:t>
            </a:r>
            <a:endParaRPr lang="en-US" sz="27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16290"/>
            <a:ext cx="8229600" cy="2596504"/>
          </a:xfrm>
        </p:spPr>
        <p:txBody>
          <a:bodyPr>
            <a:normAutofit fontScale="62500" lnSpcReduction="20000"/>
          </a:bodyPr>
          <a:lstStyle/>
          <a:p>
            <a:r>
              <a:rPr lang="en-GB" dirty="0"/>
              <a:t>In high intensity proton accelerators the residual activity is a dominant source for exposing </a:t>
            </a:r>
            <a:r>
              <a:rPr lang="en-GB" dirty="0" smtClean="0"/>
              <a:t>personnel. </a:t>
            </a:r>
            <a:r>
              <a:rPr lang="en-GB" dirty="0"/>
              <a:t>Tolerable beam losses are driven by requirements for </a:t>
            </a:r>
            <a:r>
              <a:rPr lang="en-GB" dirty="0" smtClean="0"/>
              <a:t>activation/hands</a:t>
            </a:r>
            <a:r>
              <a:rPr lang="en-GB" dirty="0"/>
              <a:t>-on maintenance limits</a:t>
            </a:r>
            <a:r>
              <a:rPr lang="en-GB" dirty="0" smtClean="0"/>
              <a:t>. </a:t>
            </a:r>
            <a:endParaRPr lang="en-US" dirty="0" smtClean="0"/>
          </a:p>
          <a:p>
            <a:r>
              <a:rPr lang="en-US" dirty="0" smtClean="0"/>
              <a:t>Adopt 1 W/m (SNS specification above 100 MeV)</a:t>
            </a:r>
          </a:p>
          <a:p>
            <a:pPr lvl="1"/>
            <a:r>
              <a:rPr lang="en-GB" dirty="0" smtClean="0"/>
              <a:t>dose </a:t>
            </a:r>
            <a:r>
              <a:rPr lang="en-GB" dirty="0"/>
              <a:t>rates below </a:t>
            </a:r>
            <a:r>
              <a:rPr lang="en-GB" dirty="0" smtClean="0"/>
              <a:t>~1 </a:t>
            </a:r>
            <a:r>
              <a:rPr lang="en-GB" dirty="0"/>
              <a:t>mSv/h measured at 30 cm from component </a:t>
            </a:r>
            <a:r>
              <a:rPr lang="en-GB" dirty="0" smtClean="0"/>
              <a:t>surface</a:t>
            </a:r>
            <a:r>
              <a:rPr lang="en-US" dirty="0" smtClean="0"/>
              <a:t>.</a:t>
            </a:r>
          </a:p>
          <a:p>
            <a:r>
              <a:rPr lang="en-GB" dirty="0"/>
              <a:t>Calculations and experimental measurements for various facilities at Oak Ridge, Los Alamos and </a:t>
            </a:r>
            <a:r>
              <a:rPr lang="en-GB" dirty="0" err="1"/>
              <a:t>Fermilab</a:t>
            </a:r>
            <a:r>
              <a:rPr lang="en-GB" dirty="0"/>
              <a:t> verified the validity of 1 W/m </a:t>
            </a:r>
            <a:r>
              <a:rPr lang="en-GB" dirty="0" smtClean="0"/>
              <a:t>limit</a:t>
            </a:r>
            <a:r>
              <a:rPr lang="en-US" dirty="0" smtClean="0"/>
              <a:t>.</a:t>
            </a:r>
          </a:p>
          <a:p>
            <a:r>
              <a:rPr lang="en-US" dirty="0" smtClean="0"/>
              <a:t>Residual activation is machine </a:t>
            </a:r>
            <a:r>
              <a:rPr lang="en-US" dirty="0"/>
              <a:t>dependent, but not to the first </a:t>
            </a:r>
            <a:r>
              <a:rPr lang="en-US" dirty="0" smtClean="0"/>
              <a:t>approximation</a:t>
            </a:r>
            <a:r>
              <a:rPr lang="en-US" dirty="0"/>
              <a:t>.</a:t>
            </a:r>
            <a:endParaRPr lang="en-US" dirty="0" smtClean="0"/>
          </a:p>
          <a:p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endParaRPr lang="en-US" dirty="0" smtClean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 descr="1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9280" y="4024372"/>
            <a:ext cx="3868229" cy="2845406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5068127" y="4185928"/>
            <a:ext cx="3724768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b="1" u="sng" dirty="0" smtClean="0"/>
              <a:t>1.1 mSv/h</a:t>
            </a:r>
            <a:r>
              <a:rPr lang="en-GB" sz="2000" dirty="0" smtClean="0"/>
              <a:t> </a:t>
            </a:r>
          </a:p>
          <a:p>
            <a:pPr marL="342900" indent="-342900">
              <a:buFont typeface="Arial"/>
              <a:buChar char="•"/>
            </a:pPr>
            <a:r>
              <a:rPr lang="en-GB" sz="2000" dirty="0" smtClean="0"/>
              <a:t>At 30 cm</a:t>
            </a:r>
          </a:p>
          <a:p>
            <a:pPr marL="342900" indent="-342900">
              <a:buFont typeface="Arial"/>
              <a:buChar char="•"/>
            </a:pPr>
            <a:r>
              <a:rPr lang="en-GB" sz="2000" dirty="0" smtClean="0"/>
              <a:t>1 W/m</a:t>
            </a:r>
          </a:p>
          <a:p>
            <a:pPr marL="342900" indent="-342900">
              <a:buFont typeface="Arial"/>
              <a:buChar char="•"/>
            </a:pPr>
            <a:r>
              <a:rPr lang="en-GB" sz="2000" dirty="0" smtClean="0"/>
              <a:t>1 GeV protons on beam pipe/bulk copper</a:t>
            </a:r>
          </a:p>
          <a:p>
            <a:pPr marL="342900" indent="-342900">
              <a:buFont typeface="Arial"/>
              <a:buChar char="•"/>
            </a:pPr>
            <a:r>
              <a:rPr lang="en-GB" sz="2000" dirty="0" smtClean="0"/>
              <a:t>100 days/4 hours.</a:t>
            </a:r>
            <a:endParaRPr lang="en-US" sz="2000" dirty="0"/>
          </a:p>
        </p:txBody>
      </p:sp>
      <p:sp>
        <p:nvSpPr>
          <p:cNvPr id="8" name="Rectangle 7"/>
          <p:cNvSpPr/>
          <p:nvPr/>
        </p:nvSpPr>
        <p:spPr>
          <a:xfrm>
            <a:off x="5068127" y="6124920"/>
            <a:ext cx="345234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dirty="0" smtClean="0">
                <a:solidFill>
                  <a:srgbClr val="FF0000"/>
                </a:solidFill>
              </a:rPr>
              <a:t>FLUKA simulations from I. </a:t>
            </a:r>
            <a:r>
              <a:rPr lang="en-GB" dirty="0" err="1" smtClean="0">
                <a:solidFill>
                  <a:srgbClr val="FF0000"/>
                </a:solidFill>
              </a:rPr>
              <a:t>Strasik</a:t>
            </a:r>
            <a:r>
              <a:rPr lang="en-GB" dirty="0" smtClean="0">
                <a:solidFill>
                  <a:srgbClr val="FF0000"/>
                </a:solidFill>
              </a:rPr>
              <a:t> et al., Phys. Rev. ST AB 13, 2010. 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300671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970" y="274639"/>
            <a:ext cx="8229600" cy="1143000"/>
          </a:xfrm>
        </p:spPr>
        <p:txBody>
          <a:bodyPr>
            <a:normAutofit/>
          </a:bodyPr>
          <a:lstStyle/>
          <a:p>
            <a:r>
              <a:rPr lang="en-US" sz="3600" dirty="0" smtClean="0"/>
              <a:t>Hands on maintenance limits elsewhere</a:t>
            </a:r>
            <a:endParaRPr lang="en-US" sz="36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" y="1600206"/>
            <a:ext cx="8229600" cy="3296914"/>
          </a:xfrm>
        </p:spPr>
        <p:txBody>
          <a:bodyPr>
            <a:normAutofit fontScale="55000" lnSpcReduction="20000"/>
          </a:bodyPr>
          <a:lstStyle/>
          <a:p>
            <a:pPr marL="514350" indent="-514350">
              <a:buFont typeface="+mj-lt"/>
              <a:buAutoNum type="arabicPeriod"/>
            </a:pPr>
            <a:r>
              <a:rPr lang="en-US" dirty="0"/>
              <a:t>According to U.S. radiation regulations, if the ambient dose equivalent rate (</a:t>
            </a:r>
            <a:r>
              <a:rPr lang="en-US" dirty="0" smtClean="0"/>
              <a:t>a conservative </a:t>
            </a:r>
            <a:r>
              <a:rPr lang="en-US" dirty="0"/>
              <a:t>estimate), which is according to International Commission on Radiation Units </a:t>
            </a:r>
            <a:r>
              <a:rPr lang="en-US" dirty="0" smtClean="0"/>
              <a:t>and Measurements</a:t>
            </a:r>
            <a:r>
              <a:rPr lang="en-US" dirty="0"/>
              <a:t>, is below 1 mSv/h, the high radiation area classification can be </a:t>
            </a:r>
            <a:r>
              <a:rPr lang="en-US" dirty="0" smtClean="0"/>
              <a:t>avoided [15]. Assessment </a:t>
            </a:r>
            <a:r>
              <a:rPr lang="en-US" dirty="0"/>
              <a:t>of ambient equivalent dose rate is commonly done for 100 days of irradiation and </a:t>
            </a:r>
            <a:r>
              <a:rPr lang="en-US" dirty="0" smtClean="0"/>
              <a:t>4 hours </a:t>
            </a:r>
            <a:r>
              <a:rPr lang="en-US" dirty="0"/>
              <a:t>after shutdown, at 30 cm from any component </a:t>
            </a:r>
            <a:r>
              <a:rPr lang="en-US" dirty="0" smtClean="0"/>
              <a:t>surface [16, 17]. </a:t>
            </a:r>
            <a:r>
              <a:rPr lang="en-US" dirty="0"/>
              <a:t>The following </a:t>
            </a:r>
            <a:r>
              <a:rPr lang="en-US" dirty="0" smtClean="0"/>
              <a:t>access allowance </a:t>
            </a:r>
            <a:r>
              <a:rPr lang="en-US" dirty="0"/>
              <a:t>is used (see Table 1) [18]. An additional criterion can exist, limiting the </a:t>
            </a:r>
            <a:r>
              <a:rPr lang="en-US" dirty="0" smtClean="0"/>
              <a:t>average residual </a:t>
            </a:r>
            <a:r>
              <a:rPr lang="en-US" dirty="0"/>
              <a:t>dose rates at 30 cm from all components to 0.1 – 0.2 mSv/h [16]</a:t>
            </a:r>
            <a:r>
              <a:rPr lang="en-US" dirty="0" smtClean="0"/>
              <a:t>.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According to German Radiation Protection Ordinance, areas with ambient </a:t>
            </a:r>
            <a:r>
              <a:rPr lang="en-US" dirty="0" smtClean="0"/>
              <a:t>dose equivalent </a:t>
            </a:r>
            <a:r>
              <a:rPr lang="en-US" dirty="0"/>
              <a:t>rate below 3 mSv/h are classified as radiation controlled areas and “hands-on</a:t>
            </a:r>
            <a:r>
              <a:rPr lang="en-US" dirty="0" smtClean="0"/>
              <a:t>” maintenance </a:t>
            </a:r>
            <a:r>
              <a:rPr lang="en-US" dirty="0"/>
              <a:t>is still allowed under specially defined conditions [19].</a:t>
            </a:r>
            <a:endParaRPr lang="en-GB" dirty="0" smtClean="0"/>
          </a:p>
          <a:p>
            <a:endParaRPr lang="en-GB" dirty="0" smtClean="0"/>
          </a:p>
          <a:p>
            <a:endParaRPr lang="en-US" dirty="0" smtClean="0"/>
          </a:p>
          <a:p>
            <a:endParaRPr lang="en-US" dirty="0" smtClean="0"/>
          </a:p>
        </p:txBody>
      </p:sp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69612531"/>
              </p:ext>
            </p:extLst>
          </p:nvPr>
        </p:nvGraphicFramePr>
        <p:xfrm>
          <a:off x="2603500" y="4197471"/>
          <a:ext cx="6083300" cy="290436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39" name="Document" r:id="rId4" imgW="6083300" imgH="3238500" progId="Word.Document.12">
                  <p:embed/>
                </p:oleObj>
              </mc:Choice>
              <mc:Fallback>
                <p:oleObj name="Document" r:id="rId4" imgW="6083300" imgH="32385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2603500" y="4197471"/>
                        <a:ext cx="6083300" cy="290436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275532074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Anticipated </a:t>
            </a:r>
            <a:r>
              <a:rPr lang="en-US" dirty="0"/>
              <a:t>e</a:t>
            </a:r>
            <a:r>
              <a:rPr lang="en-US" dirty="0" smtClean="0"/>
              <a:t>vents H2</a:t>
            </a:r>
            <a:endParaRPr lang="en-US" sz="27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52150"/>
            <a:ext cx="8229600" cy="4874519"/>
          </a:xfrm>
        </p:spPr>
        <p:txBody>
          <a:bodyPr>
            <a:normAutofit fontScale="77500" lnSpcReduction="20000"/>
          </a:bodyPr>
          <a:lstStyle/>
          <a:p>
            <a:r>
              <a:rPr lang="en-GB" b="1" dirty="0" smtClean="0"/>
              <a:t>Adopt 30 MJ beam spill</a:t>
            </a:r>
            <a:r>
              <a:rPr lang="en-GB" dirty="0" smtClean="0"/>
              <a:t>. </a:t>
            </a:r>
          </a:p>
          <a:p>
            <a:pPr lvl="1"/>
            <a:r>
              <a:rPr lang="en-GB" dirty="0" smtClean="0"/>
              <a:t>A </a:t>
            </a:r>
            <a:r>
              <a:rPr lang="en-GB" dirty="0"/>
              <a:t>burn through at LANSCE at 800 MeV proton coupled cavity linac occurred with an estimated 40 J of beam </a:t>
            </a:r>
            <a:r>
              <a:rPr lang="en-GB" dirty="0" smtClean="0"/>
              <a:t>spill. </a:t>
            </a:r>
          </a:p>
          <a:p>
            <a:pPr lvl="1"/>
            <a:r>
              <a:rPr lang="en-GB" dirty="0" smtClean="0"/>
              <a:t>At </a:t>
            </a:r>
            <a:r>
              <a:rPr lang="en-GB" dirty="0"/>
              <a:t>PSI, at 600 MeV proton beam experience showed that leak at vacuum seal occurred at deposited energies of 30 </a:t>
            </a:r>
            <a:r>
              <a:rPr lang="en-GB" dirty="0" smtClean="0"/>
              <a:t>kJ. </a:t>
            </a:r>
          </a:p>
          <a:p>
            <a:pPr lvl="1"/>
            <a:r>
              <a:rPr lang="en-GB" dirty="0" smtClean="0"/>
              <a:t>TJNAF </a:t>
            </a:r>
            <a:r>
              <a:rPr lang="en-GB" dirty="0"/>
              <a:t>(Thomas Jefferson National Accelerator Facility), </a:t>
            </a:r>
            <a:r>
              <a:rPr lang="en-GB" dirty="0" smtClean="0"/>
              <a:t>10 MJ </a:t>
            </a:r>
            <a:r>
              <a:rPr lang="en-GB" dirty="0"/>
              <a:t>energy </a:t>
            </a:r>
            <a:r>
              <a:rPr lang="en-GB" dirty="0" smtClean="0"/>
              <a:t>spill. </a:t>
            </a:r>
          </a:p>
          <a:p>
            <a:pPr lvl="1"/>
            <a:r>
              <a:rPr lang="en-GB" dirty="0" smtClean="0"/>
              <a:t>No </a:t>
            </a:r>
            <a:r>
              <a:rPr lang="en-GB" dirty="0"/>
              <a:t>spill events </a:t>
            </a:r>
            <a:r>
              <a:rPr lang="en-GB" dirty="0" smtClean="0"/>
              <a:t>greater </a:t>
            </a:r>
            <a:r>
              <a:rPr lang="en-GB" dirty="0"/>
              <a:t>than 30 MJ were </a:t>
            </a:r>
            <a:r>
              <a:rPr lang="en-GB" dirty="0" smtClean="0"/>
              <a:t>identified! </a:t>
            </a:r>
          </a:p>
          <a:p>
            <a:pPr lvl="1"/>
            <a:r>
              <a:rPr lang="en-GB" dirty="0" smtClean="0"/>
              <a:t>Proton driver - ~ 1.7 MJ of credible accident was considered.</a:t>
            </a:r>
          </a:p>
          <a:p>
            <a:pPr lvl="1"/>
            <a:r>
              <a:rPr lang="en-US" dirty="0"/>
              <a:t>Currently, the </a:t>
            </a:r>
            <a:r>
              <a:rPr lang="en-US" dirty="0" err="1"/>
              <a:t>Fermilab</a:t>
            </a:r>
            <a:r>
              <a:rPr lang="en-US" dirty="0"/>
              <a:t> Radiological Control </a:t>
            </a:r>
            <a:r>
              <a:rPr lang="en-US" dirty="0" smtClean="0"/>
              <a:t>Manual </a:t>
            </a:r>
            <a:r>
              <a:rPr lang="en-US" dirty="0"/>
              <a:t>(FRCM</a:t>
            </a:r>
            <a:r>
              <a:rPr lang="en-US" dirty="0" smtClean="0"/>
              <a:t>) requires </a:t>
            </a:r>
            <a:r>
              <a:rPr lang="en-US" dirty="0"/>
              <a:t>that the machine designers describe and justify what a possible “credible worst case accident” is, and design the shielding—or modify operation of the machine—accordingly.</a:t>
            </a:r>
            <a:endParaRPr lang="en-GB" dirty="0" smtClean="0"/>
          </a:p>
          <a:p>
            <a:pPr lvl="1"/>
            <a:endParaRPr lang="en-US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9417476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3600" dirty="0"/>
              <a:t>Unanticipated events and </a:t>
            </a:r>
            <a:br>
              <a:rPr lang="en-US" sz="3600" dirty="0"/>
            </a:br>
            <a:r>
              <a:rPr lang="en-US" sz="3600" dirty="0"/>
              <a:t>DBA H3 &amp; </a:t>
            </a:r>
            <a:r>
              <a:rPr lang="en-US" sz="3600" dirty="0" smtClean="0"/>
              <a:t>H4</a:t>
            </a:r>
            <a:endParaRPr lang="en-US" sz="36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43272981"/>
              </p:ext>
            </p:extLst>
          </p:nvPr>
        </p:nvGraphicFramePr>
        <p:xfrm>
          <a:off x="2435602" y="2427941"/>
          <a:ext cx="4388051" cy="22910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868490"/>
                <a:gridCol w="1147961"/>
                <a:gridCol w="1371600"/>
              </a:tblGrid>
              <a:tr h="370840">
                <a:tc gridSpan="3"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ESS (Accelerator)</a:t>
                      </a:r>
                      <a:endParaRPr lang="en-US" dirty="0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Event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Beam spill limit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Exposure limit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Unanticipated</a:t>
                      </a:r>
                      <a:r>
                        <a:rPr lang="en-US" baseline="0" dirty="0" smtClean="0"/>
                        <a:t> even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150 MJ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50</a:t>
                      </a:r>
                      <a:r>
                        <a:rPr lang="en-US" baseline="0" dirty="0" smtClean="0"/>
                        <a:t> mSv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Design</a:t>
                      </a:r>
                      <a:r>
                        <a:rPr lang="en-US" baseline="0" dirty="0" smtClean="0"/>
                        <a:t> Basis Accident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600 MJ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50 mSv</a:t>
                      </a:r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913215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4000" dirty="0" smtClean="0"/>
              <a:t>Beam Spill Limits Summary</a:t>
            </a:r>
            <a:endParaRPr lang="en-US" sz="40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Rectangle 5"/>
          <p:cNvSpPr/>
          <p:nvPr/>
        </p:nvSpPr>
        <p:spPr>
          <a:xfrm>
            <a:off x="605376" y="5073719"/>
            <a:ext cx="7707933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GB" dirty="0"/>
              <a:t>Comparing </a:t>
            </a:r>
          </a:p>
          <a:p>
            <a:pPr marL="742950" lvl="1" indent="-285750">
              <a:buFont typeface="Arial"/>
              <a:buChar char="•"/>
            </a:pPr>
            <a:r>
              <a:rPr lang="en-GB" dirty="0" smtClean="0"/>
              <a:t>LANSCE </a:t>
            </a:r>
            <a:r>
              <a:rPr lang="en-GB" dirty="0"/>
              <a:t>at 1.7 mSv/</a:t>
            </a:r>
            <a:r>
              <a:rPr lang="en-GB" dirty="0" smtClean="0"/>
              <a:t>MJ</a:t>
            </a:r>
          </a:p>
          <a:p>
            <a:pPr marL="742950" lvl="1" indent="-285750">
              <a:buFont typeface="Arial"/>
              <a:buChar char="•"/>
            </a:pPr>
            <a:r>
              <a:rPr lang="en-GB" dirty="0" smtClean="0"/>
              <a:t>TRIUMF </a:t>
            </a:r>
            <a:r>
              <a:rPr lang="en-GB" dirty="0"/>
              <a:t>at 2.2 mSv/</a:t>
            </a:r>
            <a:r>
              <a:rPr lang="en-GB" dirty="0" smtClean="0"/>
              <a:t>MJ</a:t>
            </a:r>
            <a:endParaRPr lang="en-GB" dirty="0"/>
          </a:p>
          <a:p>
            <a:pPr marL="742950" lvl="1" indent="-285750">
              <a:buFont typeface="Arial"/>
              <a:buChar char="•"/>
            </a:pPr>
            <a:r>
              <a:rPr lang="en-GB" dirty="0" smtClean="0"/>
              <a:t>SLAC </a:t>
            </a:r>
            <a:r>
              <a:rPr lang="en-GB" dirty="0"/>
              <a:t>at 0.6 mSv/</a:t>
            </a:r>
            <a:r>
              <a:rPr lang="en-GB" dirty="0" smtClean="0"/>
              <a:t>MJ</a:t>
            </a:r>
          </a:p>
          <a:p>
            <a:pPr marL="742950" lvl="1" indent="-285750">
              <a:buFont typeface="Arial"/>
              <a:buChar char="•"/>
            </a:pPr>
            <a:r>
              <a:rPr lang="en-GB" dirty="0" smtClean="0"/>
              <a:t>ESS </a:t>
            </a:r>
            <a:r>
              <a:rPr lang="en-GB" dirty="0"/>
              <a:t>at </a:t>
            </a:r>
            <a:r>
              <a:rPr lang="en-GB" dirty="0" smtClean="0"/>
              <a:t>0.08 mSv</a:t>
            </a:r>
            <a:r>
              <a:rPr lang="en-GB" dirty="0"/>
              <a:t>/</a:t>
            </a:r>
            <a:r>
              <a:rPr lang="en-GB" dirty="0" smtClean="0"/>
              <a:t>MJ.</a:t>
            </a:r>
            <a:endParaRPr lang="en-US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290115850"/>
              </p:ext>
            </p:extLst>
          </p:nvPr>
        </p:nvGraphicFramePr>
        <p:xfrm>
          <a:off x="744953" y="1637436"/>
          <a:ext cx="7568356" cy="2763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58580"/>
                <a:gridCol w="2025598"/>
                <a:gridCol w="1892089"/>
                <a:gridCol w="1892089"/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Frequency (1/y)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Name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Description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Exposure</a:t>
                      </a:r>
                      <a:r>
                        <a:rPr lang="en-US" baseline="0" dirty="0" smtClean="0"/>
                        <a:t> limit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&gt;</a:t>
                      </a:r>
                      <a:r>
                        <a:rPr lang="en-US" baseline="0" dirty="0" smtClean="0"/>
                        <a:t> 1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Normal operation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 W/m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10 mSv/y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10</a:t>
                      </a:r>
                      <a:r>
                        <a:rPr lang="en-US" baseline="30000" dirty="0" smtClean="0"/>
                        <a:t>-2</a:t>
                      </a:r>
                      <a:r>
                        <a:rPr lang="en-US" dirty="0" smtClean="0"/>
                        <a:t> – 1 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Anticipated events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 MJ/event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20 mSv/event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10</a:t>
                      </a:r>
                      <a:r>
                        <a:rPr lang="en-US" baseline="30000" dirty="0" smtClean="0"/>
                        <a:t>-4</a:t>
                      </a:r>
                      <a:r>
                        <a:rPr lang="en-US" dirty="0" smtClean="0"/>
                        <a:t> – 10</a:t>
                      </a:r>
                      <a:r>
                        <a:rPr lang="en-US" baseline="30000" dirty="0" smtClean="0"/>
                        <a:t>-2</a:t>
                      </a:r>
                      <a:endParaRPr lang="en-US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Unanticipate</a:t>
                      </a:r>
                      <a:r>
                        <a:rPr lang="en-US" baseline="0" dirty="0" smtClean="0"/>
                        <a:t>d events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150 MJ/event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50 mSv/event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10</a:t>
                      </a:r>
                      <a:r>
                        <a:rPr lang="en-US" baseline="30000" dirty="0" smtClean="0"/>
                        <a:t>-6</a:t>
                      </a:r>
                      <a:r>
                        <a:rPr lang="en-US" dirty="0" smtClean="0"/>
                        <a:t> – 10</a:t>
                      </a:r>
                      <a:r>
                        <a:rPr lang="en-US" baseline="30000" dirty="0" smtClean="0"/>
                        <a:t>-4</a:t>
                      </a:r>
                      <a:endParaRPr lang="en-US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Design</a:t>
                      </a:r>
                      <a:r>
                        <a:rPr lang="en-US" baseline="0" dirty="0" smtClean="0"/>
                        <a:t> basis accident (DBA)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600 MJ/event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50 mSv/event</a:t>
                      </a:r>
                      <a:endParaRPr lang="en-US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&lt; 10</a:t>
                      </a:r>
                      <a:r>
                        <a:rPr lang="en-US" baseline="30000" dirty="0" smtClean="0"/>
                        <a:t>-6</a:t>
                      </a:r>
                      <a:endParaRPr lang="en-US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Beyond DBA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-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-</a:t>
                      </a:r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8382849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970" y="274639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sz="3600" dirty="0" smtClean="0"/>
              <a:t>Accident duration as a function </a:t>
            </a:r>
            <a:br>
              <a:rPr lang="en-US" sz="3600" dirty="0" smtClean="0"/>
            </a:br>
            <a:r>
              <a:rPr lang="en-US" sz="3600" dirty="0" smtClean="0"/>
              <a:t>of lost beam power</a:t>
            </a:r>
            <a:endParaRPr lang="en-US" sz="36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 descr="Fi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06444" y="1906079"/>
            <a:ext cx="5924691" cy="39796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871011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Shielding calculations</a:t>
            </a:r>
            <a:br>
              <a:rPr lang="en-US" dirty="0" smtClean="0"/>
            </a:br>
            <a:r>
              <a:rPr lang="en-US" dirty="0" smtClean="0"/>
              <a:t>Analytical approach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6"/>
            <a:ext cx="8592154" cy="5121277"/>
          </a:xfrm>
        </p:spPr>
        <p:txBody>
          <a:bodyPr>
            <a:normAutofit fontScale="92500" lnSpcReduction="10000"/>
          </a:bodyPr>
          <a:lstStyle/>
          <a:p>
            <a:r>
              <a:rPr lang="en-US" sz="2800" dirty="0" smtClean="0"/>
              <a:t>Analytical calculations: lateral shielding for 1 W/m beam loss.</a:t>
            </a:r>
          </a:p>
          <a:p>
            <a:pPr marL="0" indent="0">
              <a:buNone/>
            </a:pPr>
            <a:endParaRPr lang="en-US" dirty="0"/>
          </a:p>
          <a:p>
            <a:pPr lvl="1"/>
            <a:r>
              <a:rPr lang="en-GB" sz="2200" dirty="0" smtClean="0"/>
              <a:t>H_0 </a:t>
            </a:r>
            <a:r>
              <a:rPr lang="en-GB" sz="2200" dirty="0"/>
              <a:t>is a source term, </a:t>
            </a:r>
            <a:r>
              <a:rPr lang="en-GB" sz="2200" dirty="0" smtClean="0"/>
              <a:t>representing </a:t>
            </a:r>
          </a:p>
          <a:p>
            <a:pPr marL="457200" lvl="1" indent="0">
              <a:buNone/>
            </a:pPr>
            <a:r>
              <a:rPr lang="en-GB" sz="2200" dirty="0" smtClean="0"/>
              <a:t>a </a:t>
            </a:r>
            <a:r>
              <a:rPr lang="en-GB" sz="2200" dirty="0"/>
              <a:t>dose equivalent </a:t>
            </a:r>
            <a:r>
              <a:rPr lang="en-GB" sz="2200" dirty="0" smtClean="0"/>
              <a:t>per interacting </a:t>
            </a:r>
          </a:p>
          <a:p>
            <a:pPr marL="457200" lvl="1" indent="0">
              <a:buNone/>
            </a:pPr>
            <a:r>
              <a:rPr lang="en-GB" sz="2200" dirty="0" smtClean="0"/>
              <a:t>proton</a:t>
            </a:r>
            <a:r>
              <a:rPr lang="en-GB" sz="2200" dirty="0"/>
              <a:t>, at 1 m </a:t>
            </a:r>
            <a:r>
              <a:rPr lang="en-GB" sz="2200" dirty="0" smtClean="0"/>
              <a:t>from </a:t>
            </a:r>
            <a:r>
              <a:rPr lang="en-GB" sz="2200" dirty="0"/>
              <a:t>the </a:t>
            </a:r>
            <a:r>
              <a:rPr lang="en-GB" sz="2200" dirty="0" smtClean="0"/>
              <a:t>interaction </a:t>
            </a:r>
          </a:p>
          <a:p>
            <a:pPr marL="457200" lvl="1" indent="0">
              <a:buNone/>
            </a:pPr>
            <a:r>
              <a:rPr lang="en-GB" sz="2200" dirty="0" smtClean="0"/>
              <a:t>point </a:t>
            </a:r>
            <a:r>
              <a:rPr lang="en-GB" sz="2200" dirty="0"/>
              <a:t>and </a:t>
            </a:r>
            <a:r>
              <a:rPr lang="en-GB" sz="2200" dirty="0" smtClean="0"/>
              <a:t>no attenuation = 0.4 Sv/h</a:t>
            </a:r>
          </a:p>
          <a:p>
            <a:pPr lvl="1"/>
            <a:r>
              <a:rPr lang="en-GB" sz="2200" i="1" dirty="0" err="1" smtClean="0"/>
              <a:t>λ</a:t>
            </a:r>
            <a:r>
              <a:rPr lang="en-GB" sz="2200" dirty="0" smtClean="0"/>
              <a:t> </a:t>
            </a:r>
            <a:r>
              <a:rPr lang="en-GB" sz="2200" dirty="0"/>
              <a:t>is a hadron attenuation </a:t>
            </a:r>
            <a:endParaRPr lang="en-GB" sz="2200" dirty="0" smtClean="0"/>
          </a:p>
          <a:p>
            <a:pPr marL="457200" lvl="1" indent="0">
              <a:buNone/>
            </a:pPr>
            <a:r>
              <a:rPr lang="en-GB" sz="2200" dirty="0" smtClean="0"/>
              <a:t>mean </a:t>
            </a:r>
            <a:r>
              <a:rPr lang="en-GB" sz="2200" dirty="0"/>
              <a:t>free </a:t>
            </a:r>
            <a:r>
              <a:rPr lang="en-GB" sz="2200" dirty="0" smtClean="0"/>
              <a:t>path</a:t>
            </a:r>
          </a:p>
          <a:p>
            <a:pPr lvl="1"/>
            <a:r>
              <a:rPr lang="en-GB" sz="2200" dirty="0"/>
              <a:t>t</a:t>
            </a:r>
            <a:r>
              <a:rPr lang="en-GB" sz="2200" dirty="0" smtClean="0"/>
              <a:t> is a thickness of a shield</a:t>
            </a:r>
          </a:p>
          <a:p>
            <a:pPr lvl="1"/>
            <a:r>
              <a:rPr lang="en-GB" sz="2200" dirty="0" smtClean="0"/>
              <a:t>R is a distance from beam </a:t>
            </a:r>
          </a:p>
          <a:p>
            <a:pPr marL="457200" lvl="1" indent="0">
              <a:buNone/>
            </a:pPr>
            <a:r>
              <a:rPr lang="en-GB" sz="2200" dirty="0" smtClean="0"/>
              <a:t>loss to outside of the shield.</a:t>
            </a:r>
            <a:endParaRPr lang="en-US" sz="2200" dirty="0" smtClean="0"/>
          </a:p>
          <a:p>
            <a:r>
              <a:rPr lang="en-US" u="sng" dirty="0" smtClean="0"/>
              <a:t>3.91 m</a:t>
            </a:r>
            <a:r>
              <a:rPr lang="en-US" dirty="0" smtClean="0"/>
              <a:t> earth berm (no safety factor)</a:t>
            </a:r>
          </a:p>
          <a:p>
            <a:endParaRPr lang="en-US" dirty="0"/>
          </a:p>
        </p:txBody>
      </p:sp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73454669"/>
              </p:ext>
            </p:extLst>
          </p:nvPr>
        </p:nvGraphicFramePr>
        <p:xfrm>
          <a:off x="3355208" y="2159593"/>
          <a:ext cx="2083314" cy="60357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57" name="Equation" r:id="rId3" imgW="1358900" imgH="393700" progId="Equation.3">
                  <p:embed/>
                </p:oleObj>
              </mc:Choice>
              <mc:Fallback>
                <p:oleObj name="Equation" r:id="rId3" imgW="1358900" imgH="3937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3355208" y="2159593"/>
                        <a:ext cx="2083314" cy="60357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8" name="Picture 7" descr="lalitchelidze:Desktop:sull.png"/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96485" y="3223703"/>
            <a:ext cx="4018533" cy="2771896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Picture 4"/>
          <p:cNvPicPr>
            <a:picLocks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Rectangle 10"/>
          <p:cNvSpPr/>
          <p:nvPr/>
        </p:nvSpPr>
        <p:spPr>
          <a:xfrm>
            <a:off x="6650899" y="6356358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007386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Shielding calculations</a:t>
            </a:r>
            <a:br>
              <a:rPr lang="en-US" dirty="0" smtClean="0"/>
            </a:br>
            <a:r>
              <a:rPr lang="en-US" dirty="0" smtClean="0"/>
              <a:t>Monte-Carlo (MARS) simulations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7"/>
            <a:ext cx="8592154" cy="4857684"/>
          </a:xfrm>
        </p:spPr>
        <p:txBody>
          <a:bodyPr>
            <a:normAutofit lnSpcReduction="10000"/>
          </a:bodyPr>
          <a:lstStyle/>
          <a:p>
            <a:r>
              <a:rPr lang="en-US" sz="2800" dirty="0" smtClean="0"/>
              <a:t>Geometry includes:</a:t>
            </a:r>
          </a:p>
          <a:p>
            <a:pPr lvl="1"/>
            <a:r>
              <a:rPr lang="en-US" sz="2400" dirty="0" smtClean="0"/>
              <a:t>Linac tunnel, tunnel walls and earth berm around it.</a:t>
            </a:r>
          </a:p>
          <a:p>
            <a:pPr lvl="1"/>
            <a:r>
              <a:rPr lang="en-US" sz="2400" dirty="0" smtClean="0"/>
              <a:t>Klystron gallery building.</a:t>
            </a:r>
          </a:p>
          <a:p>
            <a:pPr lvl="1"/>
            <a:r>
              <a:rPr lang="en-US" sz="2400" dirty="0" smtClean="0"/>
              <a:t>Waveguide penetrations.</a:t>
            </a:r>
          </a:p>
          <a:p>
            <a:pPr lvl="1"/>
            <a:r>
              <a:rPr lang="en-US" sz="2400" dirty="0" smtClean="0"/>
              <a:t>Cable penetrations.</a:t>
            </a:r>
          </a:p>
          <a:p>
            <a:pPr lvl="1"/>
            <a:r>
              <a:rPr lang="en-US" sz="2400" dirty="0" smtClean="0"/>
              <a:t>Personal emergency exits.</a:t>
            </a:r>
          </a:p>
          <a:p>
            <a:pPr lvl="1"/>
            <a:r>
              <a:rPr lang="en-US" sz="2400" dirty="0" smtClean="0"/>
              <a:t>HEBT loading bay.</a:t>
            </a:r>
          </a:p>
          <a:p>
            <a:pPr lvl="1"/>
            <a:r>
              <a:rPr lang="en-US" sz="2400" dirty="0" smtClean="0"/>
              <a:t>Smoke evacuations.</a:t>
            </a:r>
          </a:p>
          <a:p>
            <a:pPr lvl="1"/>
            <a:r>
              <a:rPr lang="en-US" sz="2400" dirty="0" smtClean="0"/>
              <a:t>Alignment penetrations.</a:t>
            </a:r>
          </a:p>
          <a:p>
            <a:pPr lvl="1"/>
            <a:r>
              <a:rPr lang="en-US" sz="2400" dirty="0" smtClean="0"/>
              <a:t>Cryogenic transfer line.</a:t>
            </a:r>
            <a:endParaRPr lang="en-US" sz="2800" dirty="0"/>
          </a:p>
          <a:p>
            <a:r>
              <a:rPr lang="en-US" sz="2200" dirty="0" smtClean="0"/>
              <a:t>Source term: Beam energy 5 MeV – </a:t>
            </a:r>
          </a:p>
          <a:p>
            <a:pPr marL="0" indent="0">
              <a:buNone/>
            </a:pPr>
            <a:r>
              <a:rPr lang="en-US" sz="2200" dirty="0" smtClean="0"/>
              <a:t>2 GeV, 1 W/m on a beam pipe.</a:t>
            </a:r>
          </a:p>
          <a:p>
            <a:endParaRPr lang="en-US" dirty="0" smtClean="0"/>
          </a:p>
          <a:p>
            <a:endParaRPr lang="en-US" dirty="0"/>
          </a:p>
        </p:txBody>
      </p:sp>
      <p:pic>
        <p:nvPicPr>
          <p:cNvPr id="9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TAC-geometry.png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040" b="5688"/>
          <a:stretch/>
        </p:blipFill>
        <p:spPr>
          <a:xfrm>
            <a:off x="4392295" y="2368175"/>
            <a:ext cx="4751705" cy="1449295"/>
          </a:xfrm>
          <a:prstGeom prst="rect">
            <a:avLst/>
          </a:prstGeom>
        </p:spPr>
      </p:pic>
      <p:pic>
        <p:nvPicPr>
          <p:cNvPr id="11" name="Picture 10" descr="lalitchelidze:Dropbox:STAGES.pn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74279" y="3817470"/>
            <a:ext cx="3401956" cy="3040530"/>
          </a:xfrm>
          <a:prstGeom prst="rect">
            <a:avLst/>
          </a:prstGeom>
          <a:noFill/>
          <a:ln>
            <a:noFill/>
          </a:ln>
        </p:spPr>
      </p:pic>
      <p:sp>
        <p:nvSpPr>
          <p:cNvPr id="12" name="Rectangle 11"/>
          <p:cNvSpPr/>
          <p:nvPr/>
        </p:nvSpPr>
        <p:spPr>
          <a:xfrm>
            <a:off x="1399586" y="6391265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39246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Earth berm </a:t>
            </a:r>
            <a:r>
              <a:rPr lang="en-US" dirty="0" smtClean="0"/>
              <a:t>thickness</a:t>
            </a:r>
            <a:br>
              <a:rPr lang="en-US" dirty="0" smtClean="0"/>
            </a:br>
            <a:r>
              <a:rPr lang="en-US" dirty="0" smtClean="0"/>
              <a:t>Normal Operation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7048946" y="4574239"/>
            <a:ext cx="209505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u="sng" dirty="0" smtClean="0"/>
              <a:t>5 m</a:t>
            </a:r>
            <a:r>
              <a:rPr lang="en-US" dirty="0" smtClean="0"/>
              <a:t> earth berm</a:t>
            </a:r>
          </a:p>
          <a:p>
            <a:pPr marL="285750" indent="-285750">
              <a:buFontTx/>
              <a:buChar char="-"/>
            </a:pPr>
            <a:endParaRPr lang="en-US" dirty="0" smtClean="0"/>
          </a:p>
          <a:p>
            <a:pPr marL="285750" indent="-285750">
              <a:buFontTx/>
              <a:buChar char="-"/>
            </a:pPr>
            <a:r>
              <a:rPr lang="en-US" dirty="0" smtClean="0"/>
              <a:t>Max 8 </a:t>
            </a:r>
            <a:r>
              <a:rPr lang="en-US" dirty="0" err="1"/>
              <a:t>μ</a:t>
            </a:r>
            <a:r>
              <a:rPr lang="en-US" dirty="0" err="1" smtClean="0"/>
              <a:t>Sv</a:t>
            </a:r>
            <a:r>
              <a:rPr lang="en-US" dirty="0" smtClean="0"/>
              <a:t>/h </a:t>
            </a:r>
          </a:p>
          <a:p>
            <a:r>
              <a:rPr lang="en-US" dirty="0" smtClean="0"/>
              <a:t>(no safety factor)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606994" y="1417638"/>
            <a:ext cx="4131738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dirty="0" smtClean="0"/>
              <a:t>450 m section of Linac.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Energy 5 MeV – 2 GeV.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1 W/m beam loss upwards at shallow angle on a 2 mm stainless steel beam pipe.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70 cm concrete roof on top of linac, 50 cm concrete walls on the sides.</a:t>
            </a:r>
          </a:p>
        </p:txBody>
      </p:sp>
      <p:pic>
        <p:nvPicPr>
          <p:cNvPr id="19" name="Picture 18" descr="lalitchelidze:Documents:ESS:SKYSHINE:EvsZ.pdf"/>
          <p:cNvPicPr/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45615" y="1256006"/>
            <a:ext cx="3869785" cy="2387599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4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14" descr="lalitchelidze:Desktop:Dose rate_top of berm.pn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895" y="3643605"/>
            <a:ext cx="6639272" cy="3214395"/>
          </a:xfrm>
          <a:prstGeom prst="rect">
            <a:avLst/>
          </a:prstGeom>
          <a:noFill/>
          <a:ln>
            <a:noFill/>
          </a:ln>
        </p:spPr>
      </p:pic>
      <p:sp>
        <p:nvSpPr>
          <p:cNvPr id="17" name="Rectangle 16"/>
          <p:cNvSpPr/>
          <p:nvPr/>
        </p:nvSpPr>
        <p:spPr>
          <a:xfrm>
            <a:off x="7197214" y="6270881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26021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Earth berm </a:t>
            </a:r>
            <a:r>
              <a:rPr lang="en-US" dirty="0" smtClean="0"/>
              <a:t>thickness</a:t>
            </a:r>
            <a:br>
              <a:rPr lang="en-US" dirty="0" smtClean="0"/>
            </a:br>
            <a:r>
              <a:rPr lang="en-US" dirty="0" smtClean="0"/>
              <a:t>Why MARS more conservative?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606993" y="1930499"/>
            <a:ext cx="7587495" cy="41549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sz="2200" dirty="0" smtClean="0">
                <a:solidFill>
                  <a:srgbClr val="0000FF"/>
                </a:solidFill>
              </a:rPr>
              <a:t>The source term used in MARS is ~ 10 times higher than that given by “Sullivan”!</a:t>
            </a:r>
          </a:p>
          <a:p>
            <a:pPr marL="285750" indent="-285750">
              <a:buFontTx/>
              <a:buChar char="-"/>
            </a:pPr>
            <a:endParaRPr lang="en-US" sz="2200" dirty="0"/>
          </a:p>
          <a:p>
            <a:pPr marL="285750" indent="-285750">
              <a:buFontTx/>
              <a:buChar char="-"/>
            </a:pPr>
            <a:r>
              <a:rPr lang="en-US" sz="2200" dirty="0" smtClean="0"/>
              <a:t>Reason: it was agreed that the first </a:t>
            </a:r>
            <a:r>
              <a:rPr lang="en-US" sz="2200" dirty="0" smtClean="0"/>
              <a:t>calculations should be done in a </a:t>
            </a:r>
            <a:r>
              <a:rPr lang="en-US" sz="2200" dirty="0" smtClean="0"/>
              <a:t>conservative way:</a:t>
            </a:r>
          </a:p>
          <a:p>
            <a:pPr marL="742950" lvl="1" indent="-285750">
              <a:buFontTx/>
              <a:buChar char="-"/>
            </a:pPr>
            <a:r>
              <a:rPr lang="en-US" sz="2200" dirty="0"/>
              <a:t>Losses are simulated upwards.</a:t>
            </a:r>
          </a:p>
          <a:p>
            <a:pPr marL="742950" lvl="1" indent="-285750">
              <a:buFontTx/>
              <a:buChar char="-"/>
            </a:pPr>
            <a:r>
              <a:rPr lang="en-US" sz="2200" dirty="0"/>
              <a:t>Losses are simulated on thin beam pipe (no realistic accelerator components were considered at the point)</a:t>
            </a:r>
            <a:endParaRPr lang="en-US" sz="2200" b="1" dirty="0" smtClean="0"/>
          </a:p>
          <a:p>
            <a:pPr marL="285750" indent="-285750">
              <a:buFontTx/>
              <a:buChar char="-"/>
            </a:pPr>
            <a:endParaRPr lang="en-US" sz="2200" dirty="0"/>
          </a:p>
          <a:p>
            <a:pPr marL="285750" indent="-285750">
              <a:buFontTx/>
              <a:buChar char="-"/>
            </a:pPr>
            <a:r>
              <a:rPr lang="en-US" sz="2200" dirty="0" smtClean="0"/>
              <a:t>Next: redo calculations for realistic accelerator model – ongoing! Due by May, 2014 (next review)!</a:t>
            </a:r>
            <a:endParaRPr lang="en-US" sz="2200" dirty="0" smtClean="0"/>
          </a:p>
          <a:p>
            <a:pPr marL="742950" lvl="1" indent="-285750">
              <a:buFontTx/>
              <a:buChar char="-"/>
            </a:pPr>
            <a:endParaRPr lang="en-US" sz="2200" dirty="0" smtClean="0"/>
          </a:p>
        </p:txBody>
      </p:sp>
      <p:pic>
        <p:nvPicPr>
          <p:cNvPr id="1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7" name="Rectangle 16"/>
          <p:cNvSpPr/>
          <p:nvPr/>
        </p:nvSpPr>
        <p:spPr>
          <a:xfrm>
            <a:off x="7197214" y="6270881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8455038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Ongoing work and some </a:t>
            </a:r>
            <a:br>
              <a:rPr lang="en-US" dirty="0" smtClean="0"/>
            </a:br>
            <a:r>
              <a:rPr lang="en-US" dirty="0" smtClean="0"/>
              <a:t>preliminary results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606994" y="1588592"/>
            <a:ext cx="807980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sz="2000" dirty="0" smtClean="0"/>
              <a:t>Linac layout updated based on new </a:t>
            </a:r>
            <a:r>
              <a:rPr lang="en-US" sz="2000" dirty="0" smtClean="0"/>
              <a:t>lattice (</a:t>
            </a:r>
            <a:r>
              <a:rPr lang="en-US" sz="2000" dirty="0" err="1" smtClean="0"/>
              <a:t>Optimus</a:t>
            </a:r>
            <a:r>
              <a:rPr lang="en-US" sz="2000" dirty="0" smtClean="0"/>
              <a:t> +)</a:t>
            </a:r>
          </a:p>
          <a:p>
            <a:pPr marL="285750" indent="-285750">
              <a:buFontTx/>
              <a:buChar char="-"/>
            </a:pPr>
            <a:r>
              <a:rPr lang="en-US" sz="2000" dirty="0" smtClean="0"/>
              <a:t>Energy as a function of location – updated based on new lattice.</a:t>
            </a:r>
            <a:endParaRPr lang="en-US" sz="2000" dirty="0" smtClean="0"/>
          </a:p>
          <a:p>
            <a:pPr marL="285750" indent="-285750">
              <a:buFontTx/>
              <a:buChar char="-"/>
            </a:pPr>
            <a:r>
              <a:rPr lang="en-US" sz="2000" dirty="0"/>
              <a:t>1 W/m beam loss </a:t>
            </a:r>
            <a:r>
              <a:rPr lang="en-US" sz="2000" dirty="0" smtClean="0"/>
              <a:t>simulated uniformly around the beam pipe.</a:t>
            </a:r>
            <a:endParaRPr lang="en-US" sz="2000" dirty="0" smtClean="0"/>
          </a:p>
          <a:p>
            <a:pPr marL="285750" indent="-285750">
              <a:buFontTx/>
              <a:buChar char="-"/>
            </a:pPr>
            <a:r>
              <a:rPr lang="en-US" sz="2000" dirty="0" smtClean="0"/>
              <a:t>SCL geometry model including spoke/elliptical cryomodules and quadrupole magnets almost complete.</a:t>
            </a:r>
          </a:p>
          <a:p>
            <a:pPr marL="285750" indent="-285750">
              <a:buFontTx/>
              <a:buChar char="-"/>
            </a:pPr>
            <a:r>
              <a:rPr lang="en-US" sz="2000" dirty="0" smtClean="0"/>
              <a:t>Warm linac model – ongoing.</a:t>
            </a:r>
            <a:endParaRPr lang="en-US" sz="2000" dirty="0" smtClean="0"/>
          </a:p>
        </p:txBody>
      </p:sp>
      <p:pic>
        <p:nvPicPr>
          <p:cNvPr id="1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 descr="Comparison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0952"/>
          <a:stretch/>
        </p:blipFill>
        <p:spPr>
          <a:xfrm>
            <a:off x="606994" y="4038736"/>
            <a:ext cx="5739806" cy="2856127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599819" y="3860892"/>
            <a:ext cx="40667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DET (mSv/h) Side view across the tunnel.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472547" y="4584343"/>
            <a:ext cx="2527957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Left: 2 mm stainless steel</a:t>
            </a:r>
          </a:p>
          <a:p>
            <a:r>
              <a:rPr lang="en-US" dirty="0" smtClean="0"/>
              <a:t>Right: 20 cm copper</a:t>
            </a:r>
          </a:p>
          <a:p>
            <a:endParaRPr lang="en-US" dirty="0"/>
          </a:p>
          <a:p>
            <a:r>
              <a:rPr lang="en-US" dirty="0" smtClean="0">
                <a:solidFill>
                  <a:srgbClr val="FF0000"/>
                </a:solidFill>
              </a:rPr>
              <a:t>A factor of 5-10 less total dose equivalent outside of berm shielding.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202936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43376" y="274638"/>
            <a:ext cx="8229600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Neutron flux on top of berm</a:t>
            </a:r>
            <a:endParaRPr lang="en-US" dirty="0"/>
          </a:p>
        </p:txBody>
      </p:sp>
      <p:pic>
        <p:nvPicPr>
          <p:cNvPr id="1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alitchelidze:Desktop:Neutron flux_top of berm.pn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3385" y="1747335"/>
            <a:ext cx="8227209" cy="4614593"/>
          </a:xfrm>
          <a:prstGeom prst="rect">
            <a:avLst/>
          </a:prstGeom>
          <a:noFill/>
          <a:ln>
            <a:noFill/>
          </a:ln>
        </p:spPr>
      </p:pic>
      <p:sp>
        <p:nvSpPr>
          <p:cNvPr id="11" name="Rectangle 10"/>
          <p:cNvSpPr/>
          <p:nvPr/>
        </p:nvSpPr>
        <p:spPr>
          <a:xfrm>
            <a:off x="7172408" y="6356358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14498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Shielding towards klystron </a:t>
            </a:r>
            <a:br>
              <a:rPr lang="en-US" dirty="0" smtClean="0"/>
            </a:br>
            <a:r>
              <a:rPr lang="en-US" dirty="0" smtClean="0"/>
              <a:t>gallery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606993" y="1417638"/>
            <a:ext cx="7782893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dirty="0" smtClean="0"/>
              <a:t>450 m section of Linac.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Energy 5 MeV – 2 GeV.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1 W/m beam loss upwards at shallow angle on a 2 mm stainless steel beam pipe.</a:t>
            </a:r>
          </a:p>
          <a:p>
            <a:pPr marL="285750" indent="-285750">
              <a:buFontTx/>
              <a:buChar char="-"/>
            </a:pPr>
            <a:r>
              <a:rPr lang="en-US" dirty="0" smtClean="0"/>
              <a:t>7 meters between the outside wall of linac tunnel  klystron gallery outside wall.</a:t>
            </a:r>
          </a:p>
        </p:txBody>
      </p:sp>
      <p:pic>
        <p:nvPicPr>
          <p:cNvPr id="1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8" descr="lalitchelidze:Desktop:Dose rate_kl_short model.pn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3321392"/>
            <a:ext cx="8683036" cy="3260334"/>
          </a:xfrm>
          <a:prstGeom prst="rect">
            <a:avLst/>
          </a:prstGeom>
          <a:noFill/>
          <a:ln>
            <a:noFill/>
          </a:ln>
        </p:spPr>
      </p:pic>
      <p:sp>
        <p:nvSpPr>
          <p:cNvPr id="10" name="Rectangle 9"/>
          <p:cNvSpPr/>
          <p:nvPr/>
        </p:nvSpPr>
        <p:spPr>
          <a:xfrm>
            <a:off x="7334784" y="6460687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716826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Shielding towards klystron </a:t>
            </a:r>
            <a:br>
              <a:rPr lang="en-US" dirty="0" smtClean="0"/>
            </a:br>
            <a:r>
              <a:rPr lang="en-US" dirty="0" smtClean="0"/>
              <a:t>gallery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606993" y="1848525"/>
            <a:ext cx="7782893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200" dirty="0" smtClean="0"/>
              <a:t>&lt; </a:t>
            </a:r>
            <a:r>
              <a:rPr lang="en-GB" sz="2200" dirty="0"/>
              <a:t>0.1 µSv/</a:t>
            </a:r>
            <a:r>
              <a:rPr lang="en-GB" sz="2200" dirty="0" smtClean="0"/>
              <a:t>h with no penetrations!</a:t>
            </a:r>
          </a:p>
        </p:txBody>
      </p:sp>
      <p:pic>
        <p:nvPicPr>
          <p:cNvPr id="1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89580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 descr="lalitchelidze:Desktop:Dose rate_kl_xs_short model.pn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5591" y="2657998"/>
            <a:ext cx="7354295" cy="3975884"/>
          </a:xfrm>
          <a:prstGeom prst="rect">
            <a:avLst/>
          </a:prstGeom>
          <a:noFill/>
          <a:ln>
            <a:noFill/>
          </a:ln>
        </p:spPr>
      </p:pic>
      <p:sp>
        <p:nvSpPr>
          <p:cNvPr id="7" name="Rectangle 6"/>
          <p:cNvSpPr/>
          <p:nvPr/>
        </p:nvSpPr>
        <p:spPr>
          <a:xfrm>
            <a:off x="7334784" y="6460687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779319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50453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RF waveguide penetrations</a:t>
            </a:r>
            <a:br>
              <a:rPr lang="en-US" dirty="0" smtClean="0"/>
            </a:br>
            <a:r>
              <a:rPr lang="en-US" dirty="0" smtClean="0"/>
              <a:t>Stubs</a:t>
            </a:r>
            <a:endParaRPr lang="en-US" dirty="0"/>
          </a:p>
        </p:txBody>
      </p:sp>
      <p:pic>
        <p:nvPicPr>
          <p:cNvPr id="5" name="Content Placeholder 4" descr="stub.pdf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37" t="15437" r="-3253" b="21191"/>
          <a:stretch/>
        </p:blipFill>
        <p:spPr>
          <a:xfrm>
            <a:off x="513949" y="3928966"/>
            <a:ext cx="3340875" cy="2776634"/>
          </a:xfrm>
        </p:spPr>
      </p:pic>
      <p:pic>
        <p:nvPicPr>
          <p:cNvPr id="7" name="Picture 6" descr="DET-TOP-at0-klonly.png"/>
          <p:cNvPicPr>
            <a:picLocks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06" t="7518" r="6682" b="32714"/>
          <a:stretch/>
        </p:blipFill>
        <p:spPr>
          <a:xfrm>
            <a:off x="4426069" y="1915950"/>
            <a:ext cx="4320000" cy="720000"/>
          </a:xfrm>
          <a:prstGeom prst="rect">
            <a:avLst/>
          </a:prstGeom>
        </p:spPr>
      </p:pic>
      <p:pic>
        <p:nvPicPr>
          <p:cNvPr id="8" name="Picture 7" descr="DET-TOP-at0-klonly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56" t="86560" r="1774" b="5376"/>
          <a:stretch/>
        </p:blipFill>
        <p:spPr>
          <a:xfrm>
            <a:off x="4426069" y="2694879"/>
            <a:ext cx="4320000" cy="392727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357816" y="1472431"/>
            <a:ext cx="473538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smtClean="0"/>
              <a:t>DET (mSv/h) Top view at ground level</a:t>
            </a:r>
            <a:endParaRPr lang="en-US" sz="1400" dirty="0"/>
          </a:p>
        </p:txBody>
      </p:sp>
      <p:pic>
        <p:nvPicPr>
          <p:cNvPr id="10" name="Picture 9" descr="DET-TOP-at1m-klonly.png"/>
          <p:cNvPicPr>
            <a:picLocks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117" t="8024" r="7022" b="32389"/>
          <a:stretch/>
        </p:blipFill>
        <p:spPr>
          <a:xfrm>
            <a:off x="4426069" y="3363748"/>
            <a:ext cx="4320000" cy="720000"/>
          </a:xfrm>
          <a:prstGeom prst="rect">
            <a:avLst/>
          </a:prstGeom>
        </p:spPr>
      </p:pic>
      <p:pic>
        <p:nvPicPr>
          <p:cNvPr id="11" name="Picture 10" descr="DET-TOP-at1m-klonly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512" t="86296" b="5185"/>
          <a:stretch/>
        </p:blipFill>
        <p:spPr>
          <a:xfrm>
            <a:off x="4426069" y="4167855"/>
            <a:ext cx="4320000" cy="406623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4205416" y="3055971"/>
            <a:ext cx="473538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smtClean="0"/>
              <a:t>DET (mSv/h) Top view at 1 m</a:t>
            </a:r>
            <a:endParaRPr lang="en-US" sz="1400" dirty="0"/>
          </a:p>
        </p:txBody>
      </p:sp>
      <p:pic>
        <p:nvPicPr>
          <p:cNvPr id="13" name="Picture 12" descr="DET-TOP-at2m-klonly.png"/>
          <p:cNvPicPr>
            <a:picLocks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744" t="7778" r="7280" b="32840"/>
          <a:stretch/>
        </p:blipFill>
        <p:spPr>
          <a:xfrm>
            <a:off x="4383734" y="4972417"/>
            <a:ext cx="4320000" cy="720000"/>
          </a:xfrm>
          <a:prstGeom prst="rect">
            <a:avLst/>
          </a:prstGeom>
        </p:spPr>
      </p:pic>
      <p:pic>
        <p:nvPicPr>
          <p:cNvPr id="14" name="Picture 13" descr="DET-TOP-at2m-klonly.png"/>
          <p:cNvPicPr>
            <a:picLocks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709" t="86420" b="5555"/>
          <a:stretch/>
        </p:blipFill>
        <p:spPr>
          <a:xfrm>
            <a:off x="4426069" y="5929151"/>
            <a:ext cx="4320000" cy="360000"/>
          </a:xfrm>
          <a:prstGeom prst="rect">
            <a:avLst/>
          </a:prstGeom>
        </p:spPr>
      </p:pic>
      <p:sp>
        <p:nvSpPr>
          <p:cNvPr id="15" name="TextBox 14"/>
          <p:cNvSpPr txBox="1"/>
          <p:nvPr/>
        </p:nvSpPr>
        <p:spPr>
          <a:xfrm>
            <a:off x="4357816" y="4574478"/>
            <a:ext cx="473538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 smtClean="0"/>
              <a:t>DET (mSv/h) Top view at 2 m</a:t>
            </a:r>
            <a:endParaRPr lang="en-US" sz="1400" dirty="0"/>
          </a:p>
        </p:txBody>
      </p:sp>
      <p:pic>
        <p:nvPicPr>
          <p:cNvPr id="16" name="Picture 4"/>
          <p:cNvPicPr>
            <a:picLocks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16" descr="lalitchelidze:Desktop:Figure2.png"/>
          <p:cNvPicPr/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0140" y="1197640"/>
            <a:ext cx="3101154" cy="2879090"/>
          </a:xfrm>
          <a:prstGeom prst="rect">
            <a:avLst/>
          </a:prstGeom>
          <a:noFill/>
          <a:ln>
            <a:noFill/>
          </a:ln>
        </p:spPr>
      </p:pic>
      <p:sp>
        <p:nvSpPr>
          <p:cNvPr id="18" name="Rectangle 17"/>
          <p:cNvSpPr/>
          <p:nvPr/>
        </p:nvSpPr>
        <p:spPr>
          <a:xfrm>
            <a:off x="7222615" y="6450852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594709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4638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RF waveguide penetrations</a:t>
            </a:r>
            <a:br>
              <a:rPr lang="en-US" dirty="0" smtClean="0"/>
            </a:br>
            <a:r>
              <a:rPr lang="en-US" dirty="0" smtClean="0"/>
              <a:t>Stubs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331201" y="6477000"/>
            <a:ext cx="609600" cy="228600"/>
          </a:xfrm>
        </p:spPr>
        <p:txBody>
          <a:bodyPr/>
          <a:lstStyle/>
          <a:p>
            <a:fld id="{7D8276B1-1688-7F40-8AC2-57F8358002F5}" type="slidenum">
              <a:rPr lang="en-US" smtClean="0"/>
              <a:pPr/>
              <a:t>22</a:t>
            </a:fld>
            <a:endParaRPr lang="en-US" dirty="0"/>
          </a:p>
        </p:txBody>
      </p:sp>
      <p:pic>
        <p:nvPicPr>
          <p:cNvPr id="16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8" name="Picture 17" descr="lalitchelidze:Desktop:Dose rate_kl_1_short model.pn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1676231"/>
            <a:ext cx="5435600" cy="2889885"/>
          </a:xfrm>
          <a:prstGeom prst="rect">
            <a:avLst/>
          </a:prstGeom>
          <a:noFill/>
          <a:ln>
            <a:noFill/>
          </a:ln>
        </p:spPr>
      </p:pic>
      <p:pic>
        <p:nvPicPr>
          <p:cNvPr id="19" name="Picture 18" descr="lalitchelidze:Desktop:Dose rate_kl_2_short model.pn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41396" y="3818890"/>
            <a:ext cx="5399405" cy="2886710"/>
          </a:xfrm>
          <a:prstGeom prst="rect">
            <a:avLst/>
          </a:prstGeom>
          <a:noFill/>
          <a:ln>
            <a:noFill/>
          </a:ln>
        </p:spPr>
      </p:pic>
      <p:sp>
        <p:nvSpPr>
          <p:cNvPr id="20" name="TextBox 19"/>
          <p:cNvSpPr txBox="1"/>
          <p:nvPr/>
        </p:nvSpPr>
        <p:spPr>
          <a:xfrm>
            <a:off x="6105348" y="2057702"/>
            <a:ext cx="2835453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200" dirty="0" smtClean="0"/>
              <a:t>Max 54 </a:t>
            </a:r>
            <a:r>
              <a:rPr lang="en-GB" sz="2200" dirty="0"/>
              <a:t>µSv/</a:t>
            </a:r>
            <a:r>
              <a:rPr lang="en-GB" sz="2200" dirty="0" smtClean="0"/>
              <a:t>h</a:t>
            </a:r>
          </a:p>
          <a:p>
            <a:endParaRPr lang="en-GB" sz="2200" dirty="0" smtClean="0"/>
          </a:p>
          <a:p>
            <a:r>
              <a:rPr lang="en-GB" sz="2200" dirty="0" smtClean="0"/>
              <a:t>Additional shielding block is required!</a:t>
            </a:r>
          </a:p>
        </p:txBody>
      </p:sp>
      <p:sp>
        <p:nvSpPr>
          <p:cNvPr id="21" name="Rectangle 20"/>
          <p:cNvSpPr/>
          <p:nvPr/>
        </p:nvSpPr>
        <p:spPr>
          <a:xfrm>
            <a:off x="737855" y="6298452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5338345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4638"/>
            <a:ext cx="8229600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Skyshine</a:t>
            </a:r>
            <a:endParaRPr lang="en-US" dirty="0"/>
          </a:p>
        </p:txBody>
      </p:sp>
      <p:pic>
        <p:nvPicPr>
          <p:cNvPr id="16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TextBox 19"/>
          <p:cNvSpPr txBox="1"/>
          <p:nvPr/>
        </p:nvSpPr>
        <p:spPr>
          <a:xfrm>
            <a:off x="5458922" y="3365428"/>
            <a:ext cx="3481879" cy="17851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GB" sz="2200" dirty="0" smtClean="0"/>
              <a:t>Close to public limit (3.4 nSv/h) at the site boundary. </a:t>
            </a:r>
          </a:p>
          <a:p>
            <a:pPr marL="342900" indent="-342900">
              <a:buFont typeface="Arial"/>
              <a:buChar char="•"/>
            </a:pPr>
            <a:r>
              <a:rPr lang="en-GB" sz="2200" dirty="0" smtClean="0"/>
              <a:t>Possibility to increase thickness of berm exists.</a:t>
            </a:r>
          </a:p>
        </p:txBody>
      </p:sp>
      <p:pic>
        <p:nvPicPr>
          <p:cNvPr id="8" name="Picture 7" descr="TAC-skyshine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2740"/>
          <a:stretch/>
        </p:blipFill>
        <p:spPr>
          <a:xfrm>
            <a:off x="1030143" y="2417362"/>
            <a:ext cx="3964710" cy="4213418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683892" y="1544710"/>
            <a:ext cx="519024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 smtClean="0"/>
              <a:t>Skyshine radiation around ESS site</a:t>
            </a:r>
          </a:p>
          <a:p>
            <a:pPr algn="ctr"/>
            <a:r>
              <a:rPr lang="en-US" sz="2000" dirty="0" smtClean="0"/>
              <a:t>(contribution from the linac, excluding the A2T)</a:t>
            </a:r>
            <a:endParaRPr lang="en-US" sz="2000" dirty="0"/>
          </a:p>
        </p:txBody>
      </p:sp>
      <p:sp>
        <p:nvSpPr>
          <p:cNvPr id="10" name="Rectangle 9"/>
          <p:cNvSpPr/>
          <p:nvPr/>
        </p:nvSpPr>
        <p:spPr>
          <a:xfrm>
            <a:off x="7222615" y="6250797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16728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Accidents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606993" y="1417638"/>
            <a:ext cx="7843955" cy="246221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n-US" sz="2200" dirty="0" smtClean="0"/>
              <a:t>Point beam loss is considered:</a:t>
            </a:r>
          </a:p>
          <a:p>
            <a:pPr marL="285750" indent="-285750">
              <a:buFontTx/>
              <a:buChar char="-"/>
            </a:pPr>
            <a:endParaRPr lang="en-US" sz="2200" dirty="0" smtClean="0"/>
          </a:p>
          <a:p>
            <a:pPr marL="285750" indent="-285750">
              <a:buFontTx/>
              <a:buChar char="-"/>
            </a:pPr>
            <a:r>
              <a:rPr lang="en-US" sz="2200" dirty="0" smtClean="0"/>
              <a:t>“Sullivan” – 0.31 Sv/h maximum total dose equivalent rate outside of berm (for Full Beam Loss at 5 MW).</a:t>
            </a:r>
          </a:p>
          <a:p>
            <a:pPr marL="285750" indent="-285750">
              <a:buFontTx/>
              <a:buChar char="-"/>
            </a:pPr>
            <a:r>
              <a:rPr lang="en-US" sz="2200" dirty="0" smtClean="0"/>
              <a:t>With </a:t>
            </a:r>
            <a:r>
              <a:rPr lang="en-US" sz="2200" u="sng" dirty="0" smtClean="0"/>
              <a:t>600 MJ </a:t>
            </a:r>
            <a:r>
              <a:rPr lang="en-US" sz="2200" dirty="0" smtClean="0"/>
              <a:t>DBA beam spill limit - &gt; ~ 10 mSv (limit is 50 mSv).</a:t>
            </a:r>
          </a:p>
          <a:p>
            <a:pPr marL="285750" indent="-285750">
              <a:buFontTx/>
              <a:buChar char="-"/>
            </a:pPr>
            <a:endParaRPr lang="en-US" sz="2200" dirty="0" smtClean="0"/>
          </a:p>
          <a:p>
            <a:pPr marL="285750" indent="-285750">
              <a:buFontTx/>
              <a:buChar char="-"/>
            </a:pPr>
            <a:r>
              <a:rPr lang="en-US" sz="2200" dirty="0" smtClean="0"/>
              <a:t>MARS calculations – ongoing – due by May, 2014. </a:t>
            </a:r>
            <a:endParaRPr lang="en-US" sz="2200" dirty="0" smtClean="0"/>
          </a:p>
        </p:txBody>
      </p:sp>
      <p:pic>
        <p:nvPicPr>
          <p:cNvPr id="1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2" descr="Comparison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8648"/>
          <a:stretch/>
        </p:blipFill>
        <p:spPr>
          <a:xfrm>
            <a:off x="6167239" y="3716260"/>
            <a:ext cx="2866850" cy="314174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251511" y="4652389"/>
            <a:ext cx="451272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5 MW of beam lost in s single point, upwards, at 2 GeV.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1251511" y="4108762"/>
            <a:ext cx="451272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DET (mSv/h) Side view across a linac section -&gt;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643827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4638"/>
            <a:ext cx="8229600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Other items</a:t>
            </a:r>
            <a:endParaRPr lang="en-US" dirty="0"/>
          </a:p>
        </p:txBody>
      </p:sp>
      <p:pic>
        <p:nvPicPr>
          <p:cNvPr id="16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5" descr="lalitchelidze:Dropbox:Figures_for_report_2013:Emergency exit:Em_exit.pn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1295528"/>
            <a:ext cx="3402965" cy="2807335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Picture 6" descr="lalitchelidze:Dropbox:Figures_for_report_2013:Smoke_Evacuation.pn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90006" y="2480397"/>
            <a:ext cx="2550795" cy="2336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Picture 7" descr="lalitchelidze:Dropbox:Figures_for_report_2013:All-shoot.png"/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26435" y="1588995"/>
            <a:ext cx="2433320" cy="2336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Picture 8" descr="lalitchelidze:Dropbox:Figures_for_report_2013:HEBT_scatch.png"/>
          <p:cNvPicPr/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8671" y="4311015"/>
            <a:ext cx="5435600" cy="2165985"/>
          </a:xfrm>
          <a:prstGeom prst="rect">
            <a:avLst/>
          </a:prstGeom>
          <a:noFill/>
          <a:ln>
            <a:noFill/>
          </a:ln>
        </p:spPr>
      </p:pic>
      <p:sp>
        <p:nvSpPr>
          <p:cNvPr id="10" name="Rectangle 9"/>
          <p:cNvSpPr/>
          <p:nvPr/>
        </p:nvSpPr>
        <p:spPr>
          <a:xfrm>
            <a:off x="7222615" y="6103033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ESS-0007143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3954777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4638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Other items</a:t>
            </a:r>
            <a:br>
              <a:rPr lang="en-US" dirty="0" smtClean="0"/>
            </a:br>
            <a:r>
              <a:rPr lang="en-US" dirty="0" smtClean="0"/>
              <a:t>Cryogenic Transfer Line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331201" y="6477000"/>
            <a:ext cx="609600" cy="228600"/>
          </a:xfrm>
        </p:spPr>
        <p:txBody>
          <a:bodyPr/>
          <a:lstStyle/>
          <a:p>
            <a:fld id="{7D8276B1-1688-7F40-8AC2-57F8358002F5}" type="slidenum">
              <a:rPr lang="en-US" smtClean="0"/>
              <a:pPr/>
              <a:t>26</a:t>
            </a:fld>
            <a:endParaRPr lang="en-US" dirty="0"/>
          </a:p>
        </p:txBody>
      </p:sp>
      <p:pic>
        <p:nvPicPr>
          <p:cNvPr id="16" name="Picture 4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9" descr="lalitchelidze:Dropbox:one.pn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1800" y="1629410"/>
            <a:ext cx="2880000" cy="288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Picture 10" descr="lalitchelidze:Dropbox:two.png"/>
          <p:cNvPicPr/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84000" y="1629410"/>
            <a:ext cx="2880000" cy="288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Picture 11" descr="lalitchelidze:Dropbox:three.png"/>
          <p:cNvPicPr/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64000" y="1629410"/>
            <a:ext cx="2880000" cy="288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3" name="Rectangle 12"/>
          <p:cNvSpPr/>
          <p:nvPr/>
        </p:nvSpPr>
        <p:spPr>
          <a:xfrm>
            <a:off x="642771" y="4922512"/>
            <a:ext cx="249903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sz="2000" dirty="0" smtClean="0"/>
              <a:t>No elevated dose rate in the klystron gallery.</a:t>
            </a:r>
            <a:endParaRPr lang="en-US" sz="2000" dirty="0"/>
          </a:p>
        </p:txBody>
      </p:sp>
      <p:pic>
        <p:nvPicPr>
          <p:cNvPr id="14" name="Picture 13" descr="lalitchelidze:Dropbox:XS-1.png"/>
          <p:cNvPicPr/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84000" y="3973921"/>
            <a:ext cx="2880000" cy="2880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Picture 14" descr="lalitchelidze:Dropbox:kl-top.png"/>
          <p:cNvPicPr/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64000" y="3978000"/>
            <a:ext cx="2880000" cy="2880000"/>
          </a:xfrm>
          <a:prstGeom prst="rect">
            <a:avLst/>
          </a:prstGeom>
          <a:noFill/>
          <a:ln>
            <a:noFill/>
          </a:ln>
        </p:spPr>
      </p:pic>
      <p:sp>
        <p:nvSpPr>
          <p:cNvPr id="17" name="Rectangle 16"/>
          <p:cNvSpPr/>
          <p:nvPr/>
        </p:nvSpPr>
        <p:spPr>
          <a:xfrm>
            <a:off x="842707" y="6250797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ESS-0008240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99062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4638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Other items</a:t>
            </a:r>
            <a:br>
              <a:rPr lang="en-US" dirty="0" smtClean="0"/>
            </a:br>
            <a:r>
              <a:rPr lang="en-US" dirty="0" smtClean="0"/>
              <a:t>Cable penetrations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331201" y="6477000"/>
            <a:ext cx="609600" cy="228600"/>
          </a:xfrm>
        </p:spPr>
        <p:txBody>
          <a:bodyPr/>
          <a:lstStyle/>
          <a:p>
            <a:fld id="{7D8276B1-1688-7F40-8AC2-57F8358002F5}" type="slidenum">
              <a:rPr lang="en-US" smtClean="0"/>
              <a:pPr/>
              <a:t>27</a:t>
            </a:fld>
            <a:endParaRPr lang="en-US" dirty="0"/>
          </a:p>
        </p:txBody>
      </p:sp>
      <p:pic>
        <p:nvPicPr>
          <p:cNvPr id="16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7" descr="lalitchelidze:Dropbox:XS-cable-penetration.pn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9175" y="1417638"/>
            <a:ext cx="3684270" cy="3597275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Picture 8" descr="lalitchelidze:Dropbox:Side-Cable-penetration.png"/>
          <p:cNvPicPr/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23445" y="1417638"/>
            <a:ext cx="3728720" cy="3597275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Rectangle 2"/>
          <p:cNvSpPr/>
          <p:nvPr/>
        </p:nvSpPr>
        <p:spPr>
          <a:xfrm>
            <a:off x="914400" y="5009610"/>
            <a:ext cx="7688431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GB" sz="2000" dirty="0" smtClean="0"/>
              <a:t>Two adjacent openings with 1.2 m x 1.2 m</a:t>
            </a:r>
          </a:p>
          <a:p>
            <a:pPr marL="285750" indent="-285750">
              <a:buFont typeface="Arial"/>
              <a:buChar char="•"/>
            </a:pPr>
            <a:r>
              <a:rPr lang="en-GB" sz="2000" dirty="0" smtClean="0"/>
              <a:t>24 160 mm cable ducts in each one of them</a:t>
            </a:r>
          </a:p>
          <a:p>
            <a:pPr marL="285750" indent="-285750">
              <a:buFont typeface="Arial"/>
              <a:buChar char="•"/>
            </a:pPr>
            <a:r>
              <a:rPr lang="en-GB" sz="2000" dirty="0" smtClean="0"/>
              <a:t>Filled with copper wires, 30 % filling factor.</a:t>
            </a:r>
          </a:p>
          <a:p>
            <a:pPr marL="285750" indent="-285750">
              <a:buFont typeface="Arial"/>
              <a:buChar char="•"/>
            </a:pPr>
            <a:r>
              <a:rPr lang="en-GB" sz="2000" dirty="0" smtClean="0"/>
              <a:t>&lt; </a:t>
            </a:r>
            <a:r>
              <a:rPr lang="en-GB" sz="2000" dirty="0"/>
              <a:t>0.01 </a:t>
            </a:r>
            <a:r>
              <a:rPr lang="en-GB" sz="2000" dirty="0" err="1"/>
              <a:t>μSv</a:t>
            </a:r>
            <a:r>
              <a:rPr lang="en-GB" sz="2000" dirty="0"/>
              <a:t>/</a:t>
            </a:r>
            <a:r>
              <a:rPr lang="en-GB" sz="2000" dirty="0" smtClean="0"/>
              <a:t>h in klystron gallery</a:t>
            </a:r>
            <a:r>
              <a:rPr lang="en-US" sz="2000" dirty="0" smtClean="0"/>
              <a:t> </a:t>
            </a:r>
            <a:endParaRPr lang="en-US" sz="2000" dirty="0"/>
          </a:p>
        </p:txBody>
      </p:sp>
      <p:pic>
        <p:nvPicPr>
          <p:cNvPr id="13" name="Picture 12" descr="lalitchelidze:Dropbox:DET_XS.png"/>
          <p:cNvPicPr/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538" t="13083"/>
          <a:stretch/>
        </p:blipFill>
        <p:spPr bwMode="auto">
          <a:xfrm>
            <a:off x="6741219" y="3577301"/>
            <a:ext cx="2306610" cy="3128299"/>
          </a:xfrm>
          <a:prstGeom prst="rect">
            <a:avLst/>
          </a:prstGeom>
          <a:noFill/>
          <a:ln>
            <a:noFill/>
          </a:ln>
        </p:spPr>
      </p:pic>
      <p:sp>
        <p:nvSpPr>
          <p:cNvPr id="14" name="Rectangle 13"/>
          <p:cNvSpPr/>
          <p:nvPr/>
        </p:nvSpPr>
        <p:spPr>
          <a:xfrm>
            <a:off x="842707" y="6333049"/>
            <a:ext cx="1718186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dirty="0" smtClean="0">
                <a:solidFill>
                  <a:srgbClr val="FF0000"/>
                </a:solidFill>
              </a:rPr>
              <a:t>ESS-0008382</a:t>
            </a:r>
            <a:endParaRPr lang="en-US" sz="20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375743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60069"/>
            <a:ext cx="8592154" cy="5461414"/>
          </a:xfrm>
        </p:spPr>
        <p:txBody>
          <a:bodyPr>
            <a:normAutofit fontScale="62500" lnSpcReduction="20000"/>
          </a:bodyPr>
          <a:lstStyle/>
          <a:p>
            <a:r>
              <a:rPr lang="en-US" sz="2800" dirty="0" smtClean="0"/>
              <a:t>List of items covered:</a:t>
            </a:r>
            <a:endParaRPr lang="en-US" sz="2400" dirty="0"/>
          </a:p>
          <a:p>
            <a:pPr lvl="1"/>
            <a:r>
              <a:rPr lang="en-US" sz="2600" dirty="0" smtClean="0"/>
              <a:t>Earth berm </a:t>
            </a:r>
            <a:r>
              <a:rPr lang="en-US" sz="2600" dirty="0" smtClean="0"/>
              <a:t>shielding – </a:t>
            </a:r>
            <a:r>
              <a:rPr lang="en-US" sz="2600" dirty="0" smtClean="0">
                <a:solidFill>
                  <a:srgbClr val="FF0000"/>
                </a:solidFill>
              </a:rPr>
              <a:t>optimized for radiation workers as well as public during normal operations as well as accident defined in accelerator scope!</a:t>
            </a:r>
            <a:endParaRPr lang="en-US" sz="2600" dirty="0" smtClean="0">
              <a:solidFill>
                <a:srgbClr val="FF0000"/>
              </a:solidFill>
            </a:endParaRPr>
          </a:p>
          <a:p>
            <a:pPr lvl="1"/>
            <a:r>
              <a:rPr lang="en-US" sz="2600" dirty="0" smtClean="0"/>
              <a:t>Shielding towards the klystron gallery.</a:t>
            </a:r>
          </a:p>
          <a:p>
            <a:pPr lvl="1"/>
            <a:r>
              <a:rPr lang="en-US" sz="2600" dirty="0" smtClean="0"/>
              <a:t>RF waveguide penetrations.</a:t>
            </a:r>
          </a:p>
          <a:p>
            <a:pPr lvl="1"/>
            <a:r>
              <a:rPr lang="en-US" sz="2600" dirty="0" smtClean="0"/>
              <a:t>Cable penetrations.</a:t>
            </a:r>
          </a:p>
          <a:p>
            <a:pPr lvl="1"/>
            <a:r>
              <a:rPr lang="en-US" sz="2600" dirty="0" smtClean="0"/>
              <a:t>Emergency exits.</a:t>
            </a:r>
          </a:p>
          <a:p>
            <a:pPr lvl="1"/>
            <a:r>
              <a:rPr lang="en-US" sz="2600" dirty="0" smtClean="0"/>
              <a:t>Smoke evacuations.</a:t>
            </a:r>
          </a:p>
          <a:p>
            <a:pPr lvl="1"/>
            <a:r>
              <a:rPr lang="en-US" sz="2600" dirty="0" smtClean="0"/>
              <a:t>Alignment penetrations.</a:t>
            </a:r>
          </a:p>
          <a:p>
            <a:pPr lvl="1"/>
            <a:r>
              <a:rPr lang="en-US" sz="2600" dirty="0" smtClean="0"/>
              <a:t>HEBT loading bay.</a:t>
            </a:r>
          </a:p>
          <a:p>
            <a:pPr lvl="1"/>
            <a:r>
              <a:rPr lang="en-US" sz="2600" dirty="0" smtClean="0"/>
              <a:t>A2T shielding alternatives.</a:t>
            </a:r>
          </a:p>
          <a:p>
            <a:pPr lvl="1"/>
            <a:r>
              <a:rPr lang="en-US" sz="2600" dirty="0" smtClean="0"/>
              <a:t>Skyshine.</a:t>
            </a:r>
          </a:p>
          <a:p>
            <a:pPr lvl="1"/>
            <a:r>
              <a:rPr lang="en-US" sz="2600" dirty="0" smtClean="0"/>
              <a:t>Cryogenic transfer line.</a:t>
            </a:r>
          </a:p>
          <a:p>
            <a:r>
              <a:rPr lang="en-US" sz="2800" dirty="0" smtClean="0"/>
              <a:t>List of ongoing shielding activities:</a:t>
            </a:r>
          </a:p>
          <a:p>
            <a:pPr lvl="1"/>
            <a:r>
              <a:rPr lang="en-US" sz="2600" dirty="0" smtClean="0"/>
              <a:t>Front End Building shielding (RFQ/MEBT/DTL) – by R. </a:t>
            </a:r>
            <a:r>
              <a:rPr lang="en-US" sz="2600" dirty="0" err="1" smtClean="0"/>
              <a:t>Bevilacqua</a:t>
            </a:r>
            <a:r>
              <a:rPr lang="en-US" sz="2600" dirty="0"/>
              <a:t> </a:t>
            </a:r>
            <a:r>
              <a:rPr lang="en-US" sz="2600" dirty="0" smtClean="0"/>
              <a:t>– due by mid-May, 2014.</a:t>
            </a:r>
            <a:endParaRPr lang="en-US" sz="2600" dirty="0" smtClean="0"/>
          </a:p>
          <a:p>
            <a:pPr lvl="1"/>
            <a:r>
              <a:rPr lang="en-US" sz="2600" dirty="0" smtClean="0"/>
              <a:t>Running linac shielding simulations for realistic linac </a:t>
            </a:r>
            <a:r>
              <a:rPr lang="en-US" sz="2600" dirty="0" smtClean="0"/>
              <a:t>geometry due by May, 2014.</a:t>
            </a:r>
            <a:endParaRPr lang="en-US" sz="2600" dirty="0" smtClean="0"/>
          </a:p>
          <a:p>
            <a:pPr lvl="1"/>
            <a:r>
              <a:rPr lang="en-US" sz="2600" dirty="0" smtClean="0"/>
              <a:t>Verifying that 5 meters of earth berm is enough for the worst DBA.</a:t>
            </a:r>
            <a:endParaRPr lang="en-US" sz="2600" dirty="0"/>
          </a:p>
          <a:p>
            <a:r>
              <a:rPr lang="en-US" sz="2800" dirty="0" smtClean="0"/>
              <a:t>List of future </a:t>
            </a:r>
            <a:r>
              <a:rPr lang="en-US" sz="2800" dirty="0" smtClean="0"/>
              <a:t>activities</a:t>
            </a:r>
            <a:r>
              <a:rPr lang="en-US" sz="2800" dirty="0" smtClean="0"/>
              <a:t>:</a:t>
            </a:r>
          </a:p>
          <a:p>
            <a:pPr lvl="1"/>
            <a:r>
              <a:rPr lang="en-US" sz="2600" dirty="0" smtClean="0"/>
              <a:t>Revisit </a:t>
            </a:r>
            <a:r>
              <a:rPr lang="en-US" sz="2600" dirty="0" smtClean="0"/>
              <a:t>A2T </a:t>
            </a:r>
            <a:r>
              <a:rPr lang="en-US" sz="2600" dirty="0" smtClean="0"/>
              <a:t>shielding.</a:t>
            </a:r>
          </a:p>
          <a:p>
            <a:pPr lvl="1"/>
            <a:r>
              <a:rPr lang="en-US" sz="2600" dirty="0" smtClean="0"/>
              <a:t>Complete neutron-induced activity calculations for accelerator.</a:t>
            </a:r>
            <a:endParaRPr lang="en-US" sz="2600" dirty="0"/>
          </a:p>
        </p:txBody>
      </p:sp>
      <p:pic>
        <p:nvPicPr>
          <p:cNvPr id="9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1030974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52592" y="274638"/>
            <a:ext cx="8229600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Review/approval process</a:t>
            </a:r>
            <a:endParaRPr lang="en-US" dirty="0"/>
          </a:p>
        </p:txBody>
      </p:sp>
      <p:pic>
        <p:nvPicPr>
          <p:cNvPr id="9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aphicFrame>
        <p:nvGraphicFramePr>
          <p:cNvPr id="5" name="Diagram 4"/>
          <p:cNvGraphicFramePr/>
          <p:nvPr>
            <p:extLst>
              <p:ext uri="{D42A27DB-BD31-4B8C-83A1-F6EECF244321}">
                <p14:modId xmlns:p14="http://schemas.microsoft.com/office/powerpoint/2010/main" val="2901210206"/>
              </p:ext>
            </p:extLst>
          </p:nvPr>
        </p:nvGraphicFramePr>
        <p:xfrm>
          <a:off x="696104" y="1397000"/>
          <a:ext cx="7864756" cy="40640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7" name="TextBox 6"/>
          <p:cNvSpPr txBox="1"/>
          <p:nvPr/>
        </p:nvSpPr>
        <p:spPr>
          <a:xfrm>
            <a:off x="5614121" y="5645666"/>
            <a:ext cx="307267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SAG – safety advisory group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692511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References</a:t>
            </a:r>
            <a:endParaRPr lang="en-US" sz="27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49680"/>
            <a:ext cx="8229600" cy="5608319"/>
          </a:xfrm>
        </p:spPr>
        <p:txBody>
          <a:bodyPr>
            <a:noAutofit/>
          </a:bodyPr>
          <a:lstStyle/>
          <a:p>
            <a:r>
              <a:rPr lang="en-US" sz="1400" dirty="0"/>
              <a:t> </a:t>
            </a:r>
            <a:r>
              <a:rPr lang="en-GB" sz="1400" dirty="0"/>
              <a:t>[1] A.H. Sullivan, “A Guide to Radiation and Radioactivity Levels Near High Energy Particle Accelerators”, Nuclear Technology Publishing, 1992.</a:t>
            </a:r>
            <a:endParaRPr lang="en-US" sz="1400" dirty="0"/>
          </a:p>
          <a:p>
            <a:r>
              <a:rPr lang="en-GB" sz="1400" dirty="0"/>
              <a:t>[2] Proceedings of the 7</a:t>
            </a:r>
            <a:r>
              <a:rPr lang="en-GB" sz="1400" baseline="30000" dirty="0"/>
              <a:t>th</a:t>
            </a:r>
            <a:r>
              <a:rPr lang="en-GB" sz="1400" dirty="0"/>
              <a:t> ICFA Mini-Workshop on High Intensity High Brightness Hadron Beams, Wisconsin, USA, 1999, edited by N. </a:t>
            </a:r>
            <a:r>
              <a:rPr lang="en-GB" sz="1400" dirty="0" err="1"/>
              <a:t>Mokhov</a:t>
            </a:r>
            <a:r>
              <a:rPr lang="en-GB" sz="1400" dirty="0"/>
              <a:t> and W. Chou.</a:t>
            </a:r>
            <a:endParaRPr lang="en-US" sz="1400" dirty="0"/>
          </a:p>
          <a:p>
            <a:r>
              <a:rPr lang="en-GB" sz="1400" dirty="0"/>
              <a:t>[3] A. </a:t>
            </a:r>
            <a:r>
              <a:rPr lang="en-GB" sz="1400" dirty="0" err="1"/>
              <a:t>Fertman</a:t>
            </a:r>
            <a:r>
              <a:rPr lang="en-GB" sz="1400" dirty="0"/>
              <a:t> et al., </a:t>
            </a:r>
            <a:r>
              <a:rPr lang="en-GB" sz="1400" dirty="0" err="1"/>
              <a:t>Nucl</a:t>
            </a:r>
            <a:r>
              <a:rPr lang="en-GB" sz="1400" dirty="0"/>
              <a:t>. </a:t>
            </a:r>
            <a:r>
              <a:rPr lang="en-GB" sz="1400" dirty="0" err="1"/>
              <a:t>Instrum</a:t>
            </a:r>
            <a:r>
              <a:rPr lang="en-GB" sz="1400" dirty="0"/>
              <a:t>. Methods Phys. Res., Sect. B 260, 579, 2007.</a:t>
            </a:r>
            <a:endParaRPr lang="en-US" sz="1400" dirty="0"/>
          </a:p>
          <a:p>
            <a:r>
              <a:rPr lang="en-GB" sz="1400" dirty="0"/>
              <a:t>[4] I. </a:t>
            </a:r>
            <a:r>
              <a:rPr lang="en-GB" sz="1400" dirty="0" err="1"/>
              <a:t>Strasik</a:t>
            </a:r>
            <a:r>
              <a:rPr lang="en-GB" sz="1400" dirty="0"/>
              <a:t> et al., </a:t>
            </a:r>
            <a:r>
              <a:rPr lang="en-GB" sz="1400" dirty="0" err="1"/>
              <a:t>Nucl</a:t>
            </a:r>
            <a:r>
              <a:rPr lang="en-GB" sz="1400" dirty="0"/>
              <a:t>. </a:t>
            </a:r>
            <a:r>
              <a:rPr lang="en-GB" sz="1400" dirty="0" err="1"/>
              <a:t>Instrum</a:t>
            </a:r>
            <a:r>
              <a:rPr lang="en-GB" sz="1400" dirty="0"/>
              <a:t>. Methods Phys. Res., Sect. B 266, 3443, 2008.</a:t>
            </a:r>
            <a:endParaRPr lang="en-US" sz="1400" dirty="0"/>
          </a:p>
          <a:p>
            <a:r>
              <a:rPr lang="en-GB" sz="1400" dirty="0"/>
              <a:t>[5] I. </a:t>
            </a:r>
            <a:r>
              <a:rPr lang="en-GB" sz="1400" dirty="0" err="1"/>
              <a:t>Strasik</a:t>
            </a:r>
            <a:r>
              <a:rPr lang="en-GB" sz="1400" dirty="0"/>
              <a:t>, E. </a:t>
            </a:r>
            <a:r>
              <a:rPr lang="en-GB" sz="1400" dirty="0" err="1"/>
              <a:t>Mustafin</a:t>
            </a:r>
            <a:r>
              <a:rPr lang="en-GB" sz="1400" dirty="0"/>
              <a:t>, T. </a:t>
            </a:r>
            <a:r>
              <a:rPr lang="en-GB" sz="1400" dirty="0" err="1"/>
              <a:t>Seidl</a:t>
            </a:r>
            <a:r>
              <a:rPr lang="en-GB" sz="1400" dirty="0"/>
              <a:t> , and M. </a:t>
            </a:r>
            <a:r>
              <a:rPr lang="en-GB" sz="1400" dirty="0" err="1"/>
              <a:t>Pavlovic</a:t>
            </a:r>
            <a:r>
              <a:rPr lang="en-GB" sz="1400" dirty="0"/>
              <a:t>, </a:t>
            </a:r>
            <a:r>
              <a:rPr lang="en-GB" sz="1400" dirty="0" err="1"/>
              <a:t>Nucl</a:t>
            </a:r>
            <a:r>
              <a:rPr lang="en-GB" sz="1400" dirty="0"/>
              <a:t>. </a:t>
            </a:r>
            <a:r>
              <a:rPr lang="en-GB" sz="1400" dirty="0" err="1"/>
              <a:t>instrum</a:t>
            </a:r>
            <a:r>
              <a:rPr lang="en-GB" sz="1400" dirty="0"/>
              <a:t>. Methods Phys. Res., Sect. B 268, 573, 2010.</a:t>
            </a:r>
            <a:endParaRPr lang="en-US" sz="1400" dirty="0"/>
          </a:p>
          <a:p>
            <a:r>
              <a:rPr lang="en-GB" sz="1400" dirty="0"/>
              <a:t>[6] I. </a:t>
            </a:r>
            <a:r>
              <a:rPr lang="en-GB" sz="1400" dirty="0" err="1"/>
              <a:t>Strasik</a:t>
            </a:r>
            <a:r>
              <a:rPr lang="en-GB" sz="1400" dirty="0"/>
              <a:t> et al., Nuclear Technology 168, 643, 2009.</a:t>
            </a:r>
            <a:endParaRPr lang="en-US" sz="1400" dirty="0"/>
          </a:p>
          <a:p>
            <a:r>
              <a:rPr lang="en-GB" sz="1400" dirty="0"/>
              <a:t>[7] E. </a:t>
            </a:r>
            <a:r>
              <a:rPr lang="en-GB" sz="1400" dirty="0" err="1"/>
              <a:t>Kozlova</a:t>
            </a:r>
            <a:r>
              <a:rPr lang="en-GB" sz="1400" dirty="0"/>
              <a:t> et al., Nuclear Technology 168, 747, 2009.</a:t>
            </a:r>
            <a:endParaRPr lang="en-US" sz="1400" dirty="0"/>
          </a:p>
          <a:p>
            <a:r>
              <a:rPr lang="en-GB" sz="1400" dirty="0"/>
              <a:t>[8] J. Alonso, “Beam Loss Working Group Report”, 7</a:t>
            </a:r>
            <a:r>
              <a:rPr lang="en-GB" sz="1400" baseline="30000" dirty="0"/>
              <a:t>th</a:t>
            </a:r>
            <a:r>
              <a:rPr lang="en-GB" sz="1400" dirty="0"/>
              <a:t> ICFA, Lake Como, Wisconsin, 1999.</a:t>
            </a:r>
            <a:endParaRPr lang="en-US" sz="1400" dirty="0"/>
          </a:p>
          <a:p>
            <a:r>
              <a:rPr lang="en-GB" sz="1400" dirty="0"/>
              <a:t>[9] R. Santoro, J. Johnson, and J. </a:t>
            </a:r>
            <a:r>
              <a:rPr lang="en-GB" sz="1400" dirty="0" err="1"/>
              <a:t>Drishler</a:t>
            </a:r>
            <a:r>
              <a:rPr lang="en-GB" sz="1400" dirty="0"/>
              <a:t>, “Dose rate inside the SNS linac tunnel from activation of the magnet copper conductor and the concrete wall”, SNS Technical Note SNS/TSR-0130</a:t>
            </a:r>
            <a:endParaRPr lang="en-US" sz="1400" dirty="0"/>
          </a:p>
          <a:p>
            <a:r>
              <a:rPr lang="en-GB" sz="1400" dirty="0"/>
              <a:t>[10] M. </a:t>
            </a:r>
            <a:r>
              <a:rPr lang="en-GB" sz="1400" dirty="0" err="1"/>
              <a:t>Fikani</a:t>
            </a:r>
            <a:r>
              <a:rPr lang="en-GB" sz="1400" dirty="0"/>
              <a:t>, “Activation Dose Rates in the Accelerator Tunnel”, APT memo PPO-TPO-mem-01551, November 1998.</a:t>
            </a:r>
            <a:endParaRPr lang="en-US" sz="1400" dirty="0"/>
          </a:p>
          <a:p>
            <a:r>
              <a:rPr lang="en-GB" sz="1400" dirty="0"/>
              <a:t>[11] I. </a:t>
            </a:r>
            <a:r>
              <a:rPr lang="en-GB" sz="1400" dirty="0" err="1"/>
              <a:t>Strasik</a:t>
            </a:r>
            <a:r>
              <a:rPr lang="en-GB" sz="1400" dirty="0"/>
              <a:t> et al., Phys. Rev. ST AB 13, 2010.</a:t>
            </a:r>
            <a:endParaRPr lang="en-US" sz="1400" dirty="0"/>
          </a:p>
          <a:p>
            <a:r>
              <a:rPr lang="en-GB" sz="1400" dirty="0"/>
              <a:t>[12] O. E. </a:t>
            </a:r>
            <a:r>
              <a:rPr lang="en-GB" sz="1400" dirty="0" err="1"/>
              <a:t>Krivosheev</a:t>
            </a:r>
            <a:r>
              <a:rPr lang="en-GB" sz="1400" dirty="0"/>
              <a:t> and N. V. </a:t>
            </a:r>
            <a:r>
              <a:rPr lang="en-GB" sz="1400" dirty="0" err="1"/>
              <a:t>Mokhov</a:t>
            </a:r>
            <a:r>
              <a:rPr lang="en-GB" sz="1400" dirty="0"/>
              <a:t>, Proceedings of the 7</a:t>
            </a:r>
            <a:r>
              <a:rPr lang="en-GB" sz="1400" baseline="30000" dirty="0"/>
              <a:t>th</a:t>
            </a:r>
            <a:r>
              <a:rPr lang="en-GB" sz="1400" dirty="0"/>
              <a:t> ICFA Mini-Workshop on High Intensity High Brightness Hadron Beams, Wisconsin, USA, 1999, p. 85.</a:t>
            </a:r>
            <a:endParaRPr lang="en-US" sz="1400" dirty="0"/>
          </a:p>
          <a:p>
            <a:r>
              <a:rPr lang="en-GB" sz="1400" dirty="0"/>
              <a:t>[13] R. M. </a:t>
            </a:r>
            <a:r>
              <a:rPr lang="en-GB" sz="1400" dirty="0" err="1"/>
              <a:t>Ronningen</a:t>
            </a:r>
            <a:r>
              <a:rPr lang="en-GB" sz="1400" dirty="0"/>
              <a:t>, G. </a:t>
            </a:r>
            <a:r>
              <a:rPr lang="en-GB" sz="1400" dirty="0" err="1"/>
              <a:t>Bollen</a:t>
            </a:r>
            <a:r>
              <a:rPr lang="en-GB" sz="1400" dirty="0"/>
              <a:t>, and I. </a:t>
            </a:r>
            <a:r>
              <a:rPr lang="en-GB" sz="1400" dirty="0" err="1"/>
              <a:t>Remec</a:t>
            </a:r>
            <a:r>
              <a:rPr lang="en-GB" sz="1400" dirty="0"/>
              <a:t>, Trans, An, </a:t>
            </a:r>
            <a:r>
              <a:rPr lang="en-GB" sz="1400" dirty="0" err="1"/>
              <a:t>Byck</a:t>
            </a:r>
            <a:r>
              <a:rPr lang="en-GB" sz="1400" dirty="0"/>
              <a:t>, Sic. J. 99, 597, 2008.</a:t>
            </a:r>
            <a:endParaRPr lang="en-US" sz="1400" dirty="0"/>
          </a:p>
          <a:p>
            <a:r>
              <a:rPr lang="en-GB" sz="1400" dirty="0"/>
              <a:t>[14] R. M. </a:t>
            </a:r>
            <a:r>
              <a:rPr lang="en-GB" sz="1400" dirty="0" err="1"/>
              <a:t>Ronningen</a:t>
            </a:r>
            <a:r>
              <a:rPr lang="en-GB" sz="1400" dirty="0"/>
              <a:t>, G. </a:t>
            </a:r>
            <a:r>
              <a:rPr lang="en-GB" sz="1400" dirty="0" err="1"/>
              <a:t>Bollen</a:t>
            </a:r>
            <a:r>
              <a:rPr lang="en-GB" sz="1400" dirty="0"/>
              <a:t>, and I. </a:t>
            </a:r>
            <a:r>
              <a:rPr lang="en-GB" sz="1400" dirty="0" err="1"/>
              <a:t>Remec</a:t>
            </a:r>
            <a:r>
              <a:rPr lang="en-GB" sz="1400" dirty="0"/>
              <a:t>, Nuclear Technology 168, 670, 2009</a:t>
            </a:r>
            <a:r>
              <a:rPr lang="en-GB" sz="1400" dirty="0" smtClean="0"/>
              <a:t>.</a:t>
            </a:r>
            <a:endParaRPr lang="en-US" sz="1400" dirty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1960545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References</a:t>
            </a:r>
            <a:endParaRPr lang="en-US" sz="27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93407"/>
            <a:ext cx="8229600" cy="4874519"/>
          </a:xfrm>
        </p:spPr>
        <p:txBody>
          <a:bodyPr>
            <a:normAutofit/>
          </a:bodyPr>
          <a:lstStyle/>
          <a:p>
            <a:r>
              <a:rPr lang="en-GB" sz="1400" dirty="0"/>
              <a:t>[15] U.S. Department of Energy, DOE Standard: DOE-STD-1098-99 Radiological Control, 2004.</a:t>
            </a:r>
            <a:endParaRPr lang="en-US" sz="1400" dirty="0"/>
          </a:p>
          <a:p>
            <a:r>
              <a:rPr lang="en-GB" sz="1400" dirty="0"/>
              <a:t>[16] A.I. </a:t>
            </a:r>
            <a:r>
              <a:rPr lang="en-GB" sz="1400" dirty="0" err="1"/>
              <a:t>Drozhdin</a:t>
            </a:r>
            <a:r>
              <a:rPr lang="en-GB" sz="1400" dirty="0"/>
              <a:t>, O.E. </a:t>
            </a:r>
            <a:r>
              <a:rPr lang="en-GB" sz="1400" dirty="0" err="1"/>
              <a:t>Krivosheev</a:t>
            </a:r>
            <a:r>
              <a:rPr lang="en-GB" sz="1400" dirty="0"/>
              <a:t> and N.V. </a:t>
            </a:r>
            <a:r>
              <a:rPr lang="en-GB" sz="1400" dirty="0" err="1"/>
              <a:t>Mokhov</a:t>
            </a:r>
            <a:r>
              <a:rPr lang="en-GB" sz="1400" dirty="0"/>
              <a:t>, “Beam Loss, Collimation and Shielding at the </a:t>
            </a:r>
            <a:r>
              <a:rPr lang="en-GB" sz="1400" dirty="0" err="1"/>
              <a:t>Fermilab</a:t>
            </a:r>
            <a:r>
              <a:rPr lang="en-GB" sz="1400" dirty="0"/>
              <a:t> Proton Driver” , FERMILAB-FN-693, July 2000.</a:t>
            </a:r>
            <a:endParaRPr lang="en-US" sz="1400" dirty="0"/>
          </a:p>
          <a:p>
            <a:r>
              <a:rPr lang="en-GB" sz="1400" dirty="0"/>
              <a:t>[17] O. E. </a:t>
            </a:r>
            <a:r>
              <a:rPr lang="en-GB" sz="1400" dirty="0" err="1"/>
              <a:t>Krivosheev</a:t>
            </a:r>
            <a:r>
              <a:rPr lang="en-GB" sz="1400" dirty="0"/>
              <a:t> and N.V. </a:t>
            </a:r>
            <a:r>
              <a:rPr lang="en-GB" sz="1400" dirty="0" err="1"/>
              <a:t>Mokhkov</a:t>
            </a:r>
            <a:r>
              <a:rPr lang="en-GB" sz="1400" dirty="0"/>
              <a:t>, “Tolerable Beam Loss at High-Intensity Proton Machines”, FERMILAB-Conf-00/192, August 2000.</a:t>
            </a:r>
            <a:endParaRPr lang="en-US" sz="1400" dirty="0"/>
          </a:p>
          <a:p>
            <a:r>
              <a:rPr lang="en-GB" sz="1400" dirty="0"/>
              <a:t>[18] R.A. </a:t>
            </a:r>
            <a:r>
              <a:rPr lang="en-GB" sz="1400" dirty="0" err="1"/>
              <a:t>Hardekopf</a:t>
            </a:r>
            <a:r>
              <a:rPr lang="en-GB" sz="1400" dirty="0"/>
              <a:t>, “Beam Loss and Activation at LANSCE and SNS”, LA-UR-99-6825, Los Alamos National Laboratory, September 1999.</a:t>
            </a:r>
            <a:endParaRPr lang="en-US" sz="1400" dirty="0"/>
          </a:p>
          <a:p>
            <a:r>
              <a:rPr lang="en-GB" sz="1400" dirty="0"/>
              <a:t>[19] M. Palm, </a:t>
            </a:r>
            <a:r>
              <a:rPr lang="en-GB" sz="1400" dirty="0" err="1"/>
              <a:t>Kerntechnik</a:t>
            </a:r>
            <a:r>
              <a:rPr lang="en-GB" sz="1400" dirty="0"/>
              <a:t> 67, 8, 2002.</a:t>
            </a:r>
            <a:endParaRPr lang="en-US" sz="1400" dirty="0"/>
          </a:p>
          <a:p>
            <a:r>
              <a:rPr lang="en-GB" sz="1400" dirty="0"/>
              <a:t>[20] T. Hansson, “Supervised Area versus 3</a:t>
            </a:r>
            <a:r>
              <a:rPr lang="en-GB" sz="1400" baseline="30000" dirty="0"/>
              <a:t>rd</a:t>
            </a:r>
            <a:r>
              <a:rPr lang="en-GB" sz="1400" dirty="0"/>
              <a:t> Safety Barrier”, ESS-0001786, 2012.</a:t>
            </a:r>
            <a:r>
              <a:rPr lang="en-US" sz="1400" dirty="0"/>
              <a:t> </a:t>
            </a:r>
            <a:endParaRPr lang="en-GB" sz="1400" dirty="0" smtClean="0"/>
          </a:p>
          <a:p>
            <a:r>
              <a:rPr lang="en-GB" sz="1400" dirty="0" smtClean="0"/>
              <a:t>[21] T. Hansson, “ESS Radiation Protection Strategy for Employees”, ESS-0003520, 2013.</a:t>
            </a:r>
            <a:endParaRPr lang="en-US" sz="1400" dirty="0" smtClean="0"/>
          </a:p>
          <a:p>
            <a:r>
              <a:rPr lang="en-GB" sz="1400" dirty="0" smtClean="0"/>
              <a:t>[22] C. T. Kelsey IV and M. J. Baumgartner, “</a:t>
            </a:r>
            <a:r>
              <a:rPr lang="en-GB" sz="1400" dirty="0" err="1" smtClean="0"/>
              <a:t>Lansce</a:t>
            </a:r>
            <a:r>
              <a:rPr lang="en-GB" sz="1400" dirty="0" smtClean="0"/>
              <a:t> Design Basis Beam Spill Accident”, ICANS XIX, 2010.</a:t>
            </a:r>
            <a:endParaRPr lang="en-US" sz="1400" dirty="0" smtClean="0"/>
          </a:p>
          <a:p>
            <a:r>
              <a:rPr lang="en-GB" sz="1400" dirty="0" smtClean="0"/>
              <a:t>[23] R.A. </a:t>
            </a:r>
            <a:r>
              <a:rPr lang="en-GB" sz="1400" dirty="0" err="1" smtClean="0"/>
              <a:t>Hardekopf</a:t>
            </a:r>
            <a:r>
              <a:rPr lang="en-GB" sz="1400" dirty="0" smtClean="0"/>
              <a:t>, “Beam Loss and Activation at LANSCE and SNS”, LA-UR-99-6825, Los Alamos National Laboratory, September 1999.</a:t>
            </a:r>
            <a:endParaRPr lang="en-US" sz="1400" dirty="0" smtClean="0"/>
          </a:p>
          <a:p>
            <a:r>
              <a:rPr lang="en-GB" sz="1400" dirty="0" smtClean="0"/>
              <a:t>[24] R. Santoro, J. Johnson, and J. </a:t>
            </a:r>
            <a:r>
              <a:rPr lang="en-GB" sz="1400" dirty="0" err="1" smtClean="0"/>
              <a:t>Drishler</a:t>
            </a:r>
            <a:r>
              <a:rPr lang="en-GB" sz="1400" dirty="0" smtClean="0"/>
              <a:t>, “Dose rate inside the SNS linac tunnel from activation of the magnet copper conductor and the concrete wall”, SNS Technical Note SNS/TSR-0130, 3/99.</a:t>
            </a:r>
            <a:endParaRPr lang="en-US" sz="1400" dirty="0" smtClean="0"/>
          </a:p>
          <a:p>
            <a:r>
              <a:rPr lang="en-GB" sz="1400" dirty="0" smtClean="0"/>
              <a:t>[25] J. Alonso, “Beam Loss Working Group Report”, 7</a:t>
            </a:r>
            <a:r>
              <a:rPr lang="en-GB" sz="1400" baseline="30000" dirty="0" smtClean="0"/>
              <a:t>th</a:t>
            </a:r>
            <a:r>
              <a:rPr lang="en-GB" sz="1400" dirty="0" smtClean="0"/>
              <a:t> ICFA, Lake Como, Wisconsin, 1999.</a:t>
            </a:r>
            <a:endParaRPr lang="en-US" sz="1400" dirty="0" smtClean="0"/>
          </a:p>
          <a:p>
            <a:r>
              <a:rPr lang="en-GB" sz="1400" dirty="0" smtClean="0"/>
              <a:t>[26] M. </a:t>
            </a:r>
            <a:r>
              <a:rPr lang="en-GB" sz="1400" dirty="0" err="1" smtClean="0"/>
              <a:t>Fikani</a:t>
            </a:r>
            <a:r>
              <a:rPr lang="en-GB" sz="1400" dirty="0" smtClean="0"/>
              <a:t>, “Activation Dose Rates in the Accelerator Tunnel - 2”, APT memo PPO-TPO-mem-01551, 11/98.</a:t>
            </a:r>
            <a:endParaRPr lang="en-US" sz="1400" dirty="0" smtClean="0"/>
          </a:p>
          <a:p>
            <a:pPr marL="0" indent="0">
              <a:buNone/>
            </a:pPr>
            <a:endParaRPr lang="en-US" sz="1400" dirty="0" smtClean="0"/>
          </a:p>
        </p:txBody>
      </p:sp>
      <p:pic>
        <p:nvPicPr>
          <p:cNvPr id="4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164689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826736"/>
            <a:ext cx="8229600" cy="1143000"/>
          </a:xfrm>
        </p:spPr>
        <p:txBody>
          <a:bodyPr>
            <a:normAutofit/>
          </a:bodyPr>
          <a:lstStyle/>
          <a:p>
            <a:r>
              <a:rPr lang="en-US" dirty="0" smtClean="0"/>
              <a:t>Thank you</a:t>
            </a:r>
            <a:endParaRPr lang="en-US" dirty="0"/>
          </a:p>
        </p:txBody>
      </p:sp>
      <p:pic>
        <p:nvPicPr>
          <p:cNvPr id="9" name="Picture 4"/>
          <p:cNvPicPr>
            <a:picLocks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6407" y="274639"/>
            <a:ext cx="1445393" cy="74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845928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4860</TotalTime>
  <Words>2632</Words>
  <Application>Microsoft Macintosh PowerPoint</Application>
  <PresentationFormat>On-screen Show (4:3)</PresentationFormat>
  <Paragraphs>268</Paragraphs>
  <Slides>32</Slides>
  <Notes>1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32</vt:i4>
      </vt:variant>
    </vt:vector>
  </HeadingPairs>
  <TitlesOfParts>
    <vt:vector size="35" baseType="lpstr">
      <vt:lpstr>Office Theme</vt:lpstr>
      <vt:lpstr>Document</vt:lpstr>
      <vt:lpstr>Equation</vt:lpstr>
      <vt:lpstr>PowerPoint Presentation</vt:lpstr>
      <vt:lpstr>A bit of history</vt:lpstr>
      <vt:lpstr>November 2013 Review</vt:lpstr>
      <vt:lpstr>Plan to follow recommendations</vt:lpstr>
      <vt:lpstr>Agenda</vt:lpstr>
      <vt:lpstr>Event classes at ESS</vt:lpstr>
      <vt:lpstr>Normal operation H1</vt:lpstr>
      <vt:lpstr>Hands on maintenance limits elsewhere</vt:lpstr>
      <vt:lpstr>Anticipated events H2</vt:lpstr>
      <vt:lpstr>Unanticipated events and  DBA H3 &amp; H4</vt:lpstr>
      <vt:lpstr>Beam Spill Limits Summary</vt:lpstr>
      <vt:lpstr>Accident duration as a function  of lost beam power</vt:lpstr>
      <vt:lpstr>Shielding calculations Analytical approach</vt:lpstr>
      <vt:lpstr>Shielding calculations Monte-Carlo (MARS) simulations</vt:lpstr>
      <vt:lpstr>Earth berm thickness Normal Operation</vt:lpstr>
      <vt:lpstr>Earth berm thickness Why MARS more conservative?</vt:lpstr>
      <vt:lpstr>Ongoing work and some  preliminary results</vt:lpstr>
      <vt:lpstr>Neutron flux on top of berm</vt:lpstr>
      <vt:lpstr>Shielding towards klystron  gallery</vt:lpstr>
      <vt:lpstr>Shielding towards klystron  gallery</vt:lpstr>
      <vt:lpstr>RF waveguide penetrations Stubs</vt:lpstr>
      <vt:lpstr>RF waveguide penetrations Stubs</vt:lpstr>
      <vt:lpstr>Skyshine</vt:lpstr>
      <vt:lpstr>Accidents</vt:lpstr>
      <vt:lpstr>Other items</vt:lpstr>
      <vt:lpstr>Other items Cryogenic Transfer Line</vt:lpstr>
      <vt:lpstr>Other items Cable penetrations</vt:lpstr>
      <vt:lpstr>Summary</vt:lpstr>
      <vt:lpstr>Review/approval process</vt:lpstr>
      <vt:lpstr>References</vt:lpstr>
      <vt:lpstr>References</vt:lpstr>
      <vt:lpstr>Thank you</vt:lpstr>
    </vt:vector>
  </TitlesOfParts>
  <Company>European Spallation Source ESS AB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Radiation shielding issues in the ESS Linac</dc:title>
  <dc:creator>ESS User</dc:creator>
  <cp:lastModifiedBy>ESS User</cp:lastModifiedBy>
  <cp:revision>201</cp:revision>
  <cp:lastPrinted>2014-04-02T07:47:11Z</cp:lastPrinted>
  <dcterms:created xsi:type="dcterms:W3CDTF">2013-03-25T07:47:44Z</dcterms:created>
  <dcterms:modified xsi:type="dcterms:W3CDTF">2014-04-02T07:48:19Z</dcterms:modified>
</cp:coreProperties>
</file>