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emf" ContentType="image/x-emf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5" Type="http://schemas.openxmlformats.org/officeDocument/2006/relationships/custom-properties" Target="docProps/custom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  <p:sldMasterId id="2147483672" r:id="rId2"/>
    <p:sldMasterId id="2147483660" r:id="rId3"/>
  </p:sldMasterIdLst>
  <p:notesMasterIdLst>
    <p:notesMasterId r:id="rId40"/>
  </p:notesMasterIdLst>
  <p:sldIdLst>
    <p:sldId id="456" r:id="rId4"/>
    <p:sldId id="457" r:id="rId5"/>
    <p:sldId id="494" r:id="rId6"/>
    <p:sldId id="473" r:id="rId7"/>
    <p:sldId id="474" r:id="rId8"/>
    <p:sldId id="478" r:id="rId9"/>
    <p:sldId id="476" r:id="rId10"/>
    <p:sldId id="475" r:id="rId11"/>
    <p:sldId id="460" r:id="rId12"/>
    <p:sldId id="488" r:id="rId13"/>
    <p:sldId id="467" r:id="rId14"/>
    <p:sldId id="459" r:id="rId15"/>
    <p:sldId id="461" r:id="rId16"/>
    <p:sldId id="492" r:id="rId17"/>
    <p:sldId id="458" r:id="rId18"/>
    <p:sldId id="483" r:id="rId19"/>
    <p:sldId id="487" r:id="rId20"/>
    <p:sldId id="493" r:id="rId21"/>
    <p:sldId id="462" r:id="rId22"/>
    <p:sldId id="463" r:id="rId23"/>
    <p:sldId id="464" r:id="rId24"/>
    <p:sldId id="466" r:id="rId25"/>
    <p:sldId id="490" r:id="rId26"/>
    <p:sldId id="465" r:id="rId27"/>
    <p:sldId id="480" r:id="rId28"/>
    <p:sldId id="472" r:id="rId29"/>
    <p:sldId id="481" r:id="rId30"/>
    <p:sldId id="479" r:id="rId31"/>
    <p:sldId id="477" r:id="rId32"/>
    <p:sldId id="470" r:id="rId33"/>
    <p:sldId id="491" r:id="rId34"/>
    <p:sldId id="489" r:id="rId35"/>
    <p:sldId id="495" r:id="rId36"/>
    <p:sldId id="496" r:id="rId37"/>
    <p:sldId id="497" r:id="rId38"/>
    <p:sldId id="498" r:id="rId39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9CFF93"/>
    <a:srgbClr val="00FF00"/>
    <a:srgbClr val="800000"/>
    <a:srgbClr val="000000"/>
    <a:srgbClr val="408000"/>
    <a:srgbClr val="008040"/>
    <a:srgbClr val="800040"/>
    <a:srgbClr val="400080"/>
    <a:srgbClr val="FFFF00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75380" autoAdjust="0"/>
  </p:normalViewPr>
  <p:slideViewPr>
    <p:cSldViewPr snapToGrid="0" snapToObjects="1">
      <p:cViewPr>
        <p:scale>
          <a:sx n="75" d="100"/>
          <a:sy n="75" d="100"/>
        </p:scale>
        <p:origin x="-1408" y="-72"/>
      </p:cViewPr>
      <p:guideLst>
        <p:guide orient="horz" pos="2123"/>
        <p:guide pos="2891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75" d="100"/>
        <a:sy n="75" d="100"/>
      </p:scale>
      <p:origin x="0" y="904"/>
    </p:cViewPr>
  </p:sorterViewPr>
  <p:notesViewPr>
    <p:cSldViewPr snapToGrid="0" snapToObjects="1">
      <p:cViewPr varScale="1">
        <p:scale>
          <a:sx n="98" d="100"/>
          <a:sy n="98" d="100"/>
        </p:scale>
        <p:origin x="-2720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7.xml"/><Relationship Id="rId21" Type="http://schemas.openxmlformats.org/officeDocument/2006/relationships/slide" Target="slides/slide18.xml"/><Relationship Id="rId22" Type="http://schemas.openxmlformats.org/officeDocument/2006/relationships/slide" Target="slides/slide19.xml"/><Relationship Id="rId23" Type="http://schemas.openxmlformats.org/officeDocument/2006/relationships/slide" Target="slides/slide20.xml"/><Relationship Id="rId24" Type="http://schemas.openxmlformats.org/officeDocument/2006/relationships/slide" Target="slides/slide21.xml"/><Relationship Id="rId25" Type="http://schemas.openxmlformats.org/officeDocument/2006/relationships/slide" Target="slides/slide22.xml"/><Relationship Id="rId26" Type="http://schemas.openxmlformats.org/officeDocument/2006/relationships/slide" Target="slides/slide23.xml"/><Relationship Id="rId27" Type="http://schemas.openxmlformats.org/officeDocument/2006/relationships/slide" Target="slides/slide24.xml"/><Relationship Id="rId28" Type="http://schemas.openxmlformats.org/officeDocument/2006/relationships/slide" Target="slides/slide25.xml"/><Relationship Id="rId29" Type="http://schemas.openxmlformats.org/officeDocument/2006/relationships/slide" Target="slides/slide26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Master" Target="slideMasters/slideMaster3.xml"/><Relationship Id="rId4" Type="http://schemas.openxmlformats.org/officeDocument/2006/relationships/slide" Target="slides/slide1.xml"/><Relationship Id="rId5" Type="http://schemas.openxmlformats.org/officeDocument/2006/relationships/slide" Target="slides/slide2.xml"/><Relationship Id="rId30" Type="http://schemas.openxmlformats.org/officeDocument/2006/relationships/slide" Target="slides/slide27.xml"/><Relationship Id="rId31" Type="http://schemas.openxmlformats.org/officeDocument/2006/relationships/slide" Target="slides/slide28.xml"/><Relationship Id="rId32" Type="http://schemas.openxmlformats.org/officeDocument/2006/relationships/slide" Target="slides/slide29.xml"/><Relationship Id="rId9" Type="http://schemas.openxmlformats.org/officeDocument/2006/relationships/slide" Target="slides/slide6.xml"/><Relationship Id="rId6" Type="http://schemas.openxmlformats.org/officeDocument/2006/relationships/slide" Target="slides/slide3.xml"/><Relationship Id="rId7" Type="http://schemas.openxmlformats.org/officeDocument/2006/relationships/slide" Target="slides/slide4.xml"/><Relationship Id="rId8" Type="http://schemas.openxmlformats.org/officeDocument/2006/relationships/slide" Target="slides/slide5.xml"/><Relationship Id="rId33" Type="http://schemas.openxmlformats.org/officeDocument/2006/relationships/slide" Target="slides/slide30.xml"/><Relationship Id="rId34" Type="http://schemas.openxmlformats.org/officeDocument/2006/relationships/slide" Target="slides/slide31.xml"/><Relationship Id="rId35" Type="http://schemas.openxmlformats.org/officeDocument/2006/relationships/slide" Target="slides/slide32.xml"/><Relationship Id="rId36" Type="http://schemas.openxmlformats.org/officeDocument/2006/relationships/slide" Target="slides/slide33.xml"/><Relationship Id="rId10" Type="http://schemas.openxmlformats.org/officeDocument/2006/relationships/slide" Target="slides/slide7.xml"/><Relationship Id="rId11" Type="http://schemas.openxmlformats.org/officeDocument/2006/relationships/slide" Target="slides/slide8.xml"/><Relationship Id="rId12" Type="http://schemas.openxmlformats.org/officeDocument/2006/relationships/slide" Target="slides/slide9.xml"/><Relationship Id="rId13" Type="http://schemas.openxmlformats.org/officeDocument/2006/relationships/slide" Target="slides/slide10.xml"/><Relationship Id="rId14" Type="http://schemas.openxmlformats.org/officeDocument/2006/relationships/slide" Target="slides/slide11.xml"/><Relationship Id="rId15" Type="http://schemas.openxmlformats.org/officeDocument/2006/relationships/slide" Target="slides/slide12.xml"/><Relationship Id="rId16" Type="http://schemas.openxmlformats.org/officeDocument/2006/relationships/slide" Target="slides/slide13.xml"/><Relationship Id="rId17" Type="http://schemas.openxmlformats.org/officeDocument/2006/relationships/slide" Target="slides/slide14.xml"/><Relationship Id="rId18" Type="http://schemas.openxmlformats.org/officeDocument/2006/relationships/slide" Target="slides/slide15.xml"/><Relationship Id="rId19" Type="http://schemas.openxmlformats.org/officeDocument/2006/relationships/slide" Target="slides/slide16.xml"/><Relationship Id="rId37" Type="http://schemas.openxmlformats.org/officeDocument/2006/relationships/slide" Target="slides/slide34.xml"/><Relationship Id="rId38" Type="http://schemas.openxmlformats.org/officeDocument/2006/relationships/slide" Target="slides/slide35.xml"/><Relationship Id="rId39" Type="http://schemas.openxmlformats.org/officeDocument/2006/relationships/slide" Target="slides/slide36.xml"/><Relationship Id="rId40" Type="http://schemas.openxmlformats.org/officeDocument/2006/relationships/notesMaster" Target="notesMasters/notesMaster1.xml"/><Relationship Id="rId41" Type="http://schemas.openxmlformats.org/officeDocument/2006/relationships/printerSettings" Target="printerSettings/printerSettings1.bin"/><Relationship Id="rId42" Type="http://schemas.openxmlformats.org/officeDocument/2006/relationships/presProps" Target="presProps.xml"/><Relationship Id="rId43" Type="http://schemas.openxmlformats.org/officeDocument/2006/relationships/viewProps" Target="viewProps.xml"/><Relationship Id="rId44" Type="http://schemas.openxmlformats.org/officeDocument/2006/relationships/theme" Target="theme/theme1.xml"/><Relationship Id="rId45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F19BCA9-1CE0-DA44-BE7F-3DBE22FAA1A4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ADA8EA-CDBC-5146-BD43-804A34D388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466037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5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1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2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ADA8EA-CDBC-5146-BD43-804A34D3882D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742682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Individually</a:t>
            </a:r>
            <a:r>
              <a:rPr lang="en-US" baseline="0" dirty="0" smtClean="0"/>
              <a:t> replaceable parts, could be replaced with blanks.</a:t>
            </a:r>
            <a:endParaRPr lang="en-US" dirty="0" smtClean="0"/>
          </a:p>
          <a:p>
            <a:r>
              <a:rPr lang="en-US" dirty="0" smtClean="0"/>
              <a:t>Working</a:t>
            </a:r>
            <a:r>
              <a:rPr lang="en-US" baseline="0" dirty="0" smtClean="0"/>
              <a:t> on reducing waste, tighter integration etc. Optimize aperture for optical line of sight.</a:t>
            </a:r>
          </a:p>
          <a:p>
            <a:r>
              <a:rPr lang="en-US" baseline="0" dirty="0" smtClean="0"/>
              <a:t>Very tightly coupled with Target Division.</a:t>
            </a:r>
          </a:p>
          <a:p>
            <a:r>
              <a:rPr lang="en-US" baseline="0" dirty="0" err="1" smtClean="0"/>
              <a:t>Nex</a:t>
            </a:r>
            <a:r>
              <a:rPr lang="en-US" baseline="0" dirty="0" smtClean="0"/>
              <a:t> step is value engineering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ADA8EA-CDBC-5146-BD43-804A34D3882D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60406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ADA8EA-CDBC-5146-BD43-804A34D3882D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786911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ADA8EA-CDBC-5146-BD43-804A34D3882D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825878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ESS_template_front_v2.jpg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32" r="12074" b="11642"/>
          <a:stretch/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025224" y="436798"/>
            <a:ext cx="4039263" cy="1470025"/>
          </a:xfrm>
          <a:prstGeom prst="rect">
            <a:avLst/>
          </a:prstGeom>
        </p:spPr>
        <p:txBody>
          <a:bodyPr/>
          <a:lstStyle>
            <a:lvl1pPr algn="l"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5943600" y="6176175"/>
            <a:ext cx="2818737" cy="622190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Author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34256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14404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952403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479730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58348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70555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71023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16165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6918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84463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6635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899544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208119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461671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985391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084351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62363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05963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813209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346349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732757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99946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899544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2081191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4616719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985391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084351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623633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059633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8132095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3463495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7327577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9994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2.xml"/><Relationship Id="rId12" Type="http://schemas.openxmlformats.org/officeDocument/2006/relationships/theme" Target="../theme/theme2.xml"/><Relationship Id="rId1" Type="http://schemas.openxmlformats.org/officeDocument/2006/relationships/slideLayout" Target="../slideLayouts/slideLayout1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33.xml"/><Relationship Id="rId12" Type="http://schemas.openxmlformats.org/officeDocument/2006/relationships/theme" Target="../theme/theme3.xml"/><Relationship Id="rId1" Type="http://schemas.openxmlformats.org/officeDocument/2006/relationships/slideLayout" Target="../slideLayouts/slideLayout23.xml"/><Relationship Id="rId2" Type="http://schemas.openxmlformats.org/officeDocument/2006/relationships/slideLayout" Target="../slideLayouts/slideLayout24.xml"/><Relationship Id="rId3" Type="http://schemas.openxmlformats.org/officeDocument/2006/relationships/slideLayout" Target="../slideLayouts/slideLayout25.xml"/><Relationship Id="rId4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7.xml"/><Relationship Id="rId6" Type="http://schemas.openxmlformats.org/officeDocument/2006/relationships/slideLayout" Target="../slideLayouts/slideLayout28.xml"/><Relationship Id="rId7" Type="http://schemas.openxmlformats.org/officeDocument/2006/relationships/slideLayout" Target="../slideLayouts/slideLayout29.xml"/><Relationship Id="rId8" Type="http://schemas.openxmlformats.org/officeDocument/2006/relationships/slideLayout" Target="../slideLayouts/slideLayout30.xml"/><Relationship Id="rId9" Type="http://schemas.openxmlformats.org/officeDocument/2006/relationships/slideLayout" Target="../slideLayouts/slideLayout31.xml"/><Relationship Id="rId10" Type="http://schemas.openxmlformats.org/officeDocument/2006/relationships/slideLayout" Target="../slideLayouts/slideLayout3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90744" y="6192068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8850761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52204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F41E2D4-2316-BD4A-99DC-FED7530D8663}" type="datetimeFigureOut">
              <a:rPr lang="en-US" smtClean="0"/>
              <a:t>01/04/14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A97551-655E-4243-AF44-754CE67D42F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52204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Relationship Id="rId3" Type="http://schemas.openxmlformats.org/officeDocument/2006/relationships/image" Target="../media/image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7.png"/><Relationship Id="rId5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pn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emf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png"/><Relationship Id="rId3" Type="http://schemas.openxmlformats.org/officeDocument/2006/relationships/image" Target="../media/image11.pn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png"/><Relationship Id="rId3" Type="http://schemas.openxmlformats.org/officeDocument/2006/relationships/image" Target="../media/image13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4" Type="http://schemas.openxmlformats.org/officeDocument/2006/relationships/image" Target="../media/image15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emf"/><Relationship Id="rId4" Type="http://schemas.openxmlformats.org/officeDocument/2006/relationships/image" Target="../media/image18.png"/><Relationship Id="rId5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6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4" Type="http://schemas.openxmlformats.org/officeDocument/2006/relationships/image" Target="../media/image21.png"/><Relationship Id="rId5" Type="http://schemas.openxmlformats.org/officeDocument/2006/relationships/image" Target="../media/image22.png"/><Relationship Id="rId6" Type="http://schemas.openxmlformats.org/officeDocument/2006/relationships/image" Target="../media/image23.emf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emf"/><Relationship Id="rId4" Type="http://schemas.openxmlformats.org/officeDocument/2006/relationships/image" Target="../media/image26.emf"/><Relationship Id="rId5" Type="http://schemas.openxmlformats.org/officeDocument/2006/relationships/image" Target="../media/image27.emf"/><Relationship Id="rId6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emf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8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9.png"/><Relationship Id="rId3" Type="http://schemas.openxmlformats.org/officeDocument/2006/relationships/image" Target="../media/image30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1.jp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2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4" Type="http://schemas.openxmlformats.org/officeDocument/2006/relationships/image" Target="../media/image35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3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4" Type="http://schemas.openxmlformats.org/officeDocument/2006/relationships/image" Target="../media/image3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6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emf"/><Relationship Id="rId4" Type="http://schemas.openxmlformats.org/officeDocument/2006/relationships/image" Target="../media/image41.png"/><Relationship Id="rId5" Type="http://schemas.openxmlformats.org/officeDocument/2006/relationships/image" Target="../media/image42.png"/><Relationship Id="rId6" Type="http://schemas.openxmlformats.org/officeDocument/2006/relationships/image" Target="../media/image4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9.emf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4" Type="http://schemas.openxmlformats.org/officeDocument/2006/relationships/image" Target="../media/image45.png"/><Relationship Id="rId5" Type="http://schemas.openxmlformats.org/officeDocument/2006/relationships/image" Target="../media/image46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4" Type="http://schemas.openxmlformats.org/officeDocument/2006/relationships/image" Target="../media/image49.png"/><Relationship Id="rId5" Type="http://schemas.openxmlformats.org/officeDocument/2006/relationships/image" Target="../media/image5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7.pn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1.png"/><Relationship Id="rId3" Type="http://schemas.openxmlformats.org/officeDocument/2006/relationships/image" Target="../media/image52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3.png"/><Relationship Id="rId3" Type="http://schemas.openxmlformats.org/officeDocument/2006/relationships/image" Target="../media/image54.pn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5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6.emf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57.emf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9"/>
          <p:cNvSpPr>
            <a:spLocks/>
          </p:cNvSpPr>
          <p:nvPr/>
        </p:nvSpPr>
        <p:spPr bwMode="auto">
          <a:xfrm>
            <a:off x="6512553" y="2232435"/>
            <a:ext cx="3398368" cy="23191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57799" bIns="0"/>
          <a:lstStyle/>
          <a:p>
            <a:pPr marL="57150"/>
            <a:endParaRPr lang="en-US" sz="4000" dirty="0">
              <a:solidFill>
                <a:srgbClr val="005A7C"/>
              </a:solidFill>
              <a:latin typeface="Arial"/>
              <a:ea typeface="ＭＳ Ｐゴシック" charset="0"/>
              <a:cs typeface="Arial"/>
              <a:sym typeface="Helvetica" charset="0"/>
            </a:endParaRPr>
          </a:p>
        </p:txBody>
      </p:sp>
      <p:sp>
        <p:nvSpPr>
          <p:cNvPr id="8" name="Rectangle 9"/>
          <p:cNvSpPr>
            <a:spLocks/>
          </p:cNvSpPr>
          <p:nvPr/>
        </p:nvSpPr>
        <p:spPr bwMode="auto">
          <a:xfrm>
            <a:off x="5950021" y="6222002"/>
            <a:ext cx="2955440" cy="6300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57799" bIns="0"/>
          <a:lstStyle/>
          <a:p>
            <a:pPr marL="57150"/>
            <a:r>
              <a:rPr lang="en-US" dirty="0" smtClean="0">
                <a:solidFill>
                  <a:schemeClr val="bg1">
                    <a:lumMod val="50000"/>
                  </a:schemeClr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Andreas Jansson</a:t>
            </a:r>
            <a:endParaRPr lang="en-US" dirty="0">
              <a:solidFill>
                <a:schemeClr val="bg1">
                  <a:lumMod val="50000"/>
                </a:schemeClr>
              </a:solidFill>
              <a:latin typeface="Arial"/>
              <a:ea typeface="ＭＳ Ｐゴシック" charset="0"/>
              <a:cs typeface="Arial"/>
              <a:sym typeface="Helvetica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5115555" y="681770"/>
            <a:ext cx="3886200" cy="3236812"/>
          </a:xfrm>
        </p:spPr>
        <p:txBody>
          <a:bodyPr/>
          <a:lstStyle/>
          <a:p>
            <a:pPr algn="r"/>
            <a:r>
              <a:rPr lang="en-US" sz="4000" dirty="0" smtClean="0"/>
              <a:t>Beam </a:t>
            </a:r>
            <a:r>
              <a:rPr lang="en-US" sz="4000" dirty="0" smtClean="0"/>
              <a:t>Instrumentation for the ESS Accelerator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24393900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Status of beam diagnostics</a:t>
            </a:r>
          </a:p>
          <a:p>
            <a:pPr lvl="1"/>
            <a:r>
              <a:rPr lang="en-US" dirty="0" smtClean="0"/>
              <a:t>Background on re-scoping</a:t>
            </a:r>
          </a:p>
          <a:p>
            <a:pPr lvl="1"/>
            <a:r>
              <a:rPr lang="en-US" dirty="0" smtClean="0"/>
              <a:t>Status of design work.</a:t>
            </a:r>
          </a:p>
          <a:p>
            <a:r>
              <a:rPr lang="en-US" dirty="0" smtClean="0"/>
              <a:t>Strategy for in-kind contributions</a:t>
            </a:r>
          </a:p>
          <a:p>
            <a:pPr lvl="1"/>
            <a:r>
              <a:rPr lang="en-US" dirty="0" smtClean="0"/>
              <a:t>In</a:t>
            </a:r>
            <a:r>
              <a:rPr lang="en-US" dirty="0" smtClean="0"/>
              <a:t>-kind/in-house </a:t>
            </a:r>
            <a:r>
              <a:rPr lang="en-US" dirty="0" smtClean="0"/>
              <a:t>split of efforts</a:t>
            </a:r>
            <a:endParaRPr lang="en-US" dirty="0" smtClean="0"/>
          </a:p>
          <a:p>
            <a:r>
              <a:rPr lang="en-US" dirty="0" smtClean="0"/>
              <a:t>Commissioning plan input</a:t>
            </a:r>
          </a:p>
          <a:p>
            <a:pPr lvl="1"/>
            <a:r>
              <a:rPr lang="en-US" dirty="0" smtClean="0"/>
              <a:t>Number of devices and performance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2483768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Diagnostics (WP7) Team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26893728"/>
              </p:ext>
            </p:extLst>
          </p:nvPr>
        </p:nvGraphicFramePr>
        <p:xfrm>
          <a:off x="435956" y="1002465"/>
          <a:ext cx="8394782" cy="581320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63968"/>
                <a:gridCol w="6230814"/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Name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Role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C. </a:t>
                      </a:r>
                      <a:r>
                        <a:rPr lang="en-US" sz="1200" dirty="0" err="1" smtClean="0"/>
                        <a:t>Böhme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Non-invasive profile, Cold </a:t>
                      </a:r>
                      <a:r>
                        <a:rPr lang="en-US" sz="1200" dirty="0" err="1" smtClean="0"/>
                        <a:t>Linac</a:t>
                      </a:r>
                      <a:r>
                        <a:rPr lang="en-US" sz="1200" dirty="0" smtClean="0"/>
                        <a:t> &amp;</a:t>
                      </a:r>
                      <a:r>
                        <a:rPr lang="en-US" sz="1200" baseline="0" dirty="0" smtClean="0"/>
                        <a:t> HEBT BI Coordination, Cables and Rack Space Coordination, </a:t>
                      </a:r>
                      <a:r>
                        <a:rPr lang="en-US" sz="1200" baseline="0" dirty="0" err="1" smtClean="0"/>
                        <a:t>Mech</a:t>
                      </a:r>
                      <a:r>
                        <a:rPr lang="en-US" sz="1200" baseline="0" dirty="0" smtClean="0"/>
                        <a:t> Designer </a:t>
                      </a:r>
                      <a:r>
                        <a:rPr lang="en-US" sz="1200" baseline="0" dirty="0" smtClean="0"/>
                        <a:t>Coordination (on leave)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B</a:t>
                      </a:r>
                      <a:r>
                        <a:rPr lang="en-US" sz="1200" baseline="0" dirty="0" smtClean="0"/>
                        <a:t>. </a:t>
                      </a:r>
                      <a:r>
                        <a:rPr lang="en-US" sz="1200" baseline="0" dirty="0" err="1" smtClean="0"/>
                        <a:t>Cheymol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err="1" smtClean="0"/>
                        <a:t>Emittance</a:t>
                      </a:r>
                      <a:r>
                        <a:rPr lang="en-US" sz="1200" dirty="0" smtClean="0"/>
                        <a:t>, WS, FC, Warm </a:t>
                      </a:r>
                      <a:r>
                        <a:rPr lang="en-US" sz="1200" dirty="0" err="1" smtClean="0"/>
                        <a:t>Linac</a:t>
                      </a:r>
                      <a:r>
                        <a:rPr lang="en-US" sz="1200" dirty="0" smtClean="0"/>
                        <a:t> BI Coordination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H. </a:t>
                      </a:r>
                      <a:r>
                        <a:rPr lang="en-US" sz="1200" dirty="0" err="1" smtClean="0"/>
                        <a:t>Hassanzadegan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BPMs,</a:t>
                      </a:r>
                      <a:r>
                        <a:rPr lang="en-US" sz="1200" baseline="0" dirty="0" smtClean="0"/>
                        <a:t> BCM,  BI Electronics Integration Coordination</a:t>
                      </a: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A. </a:t>
                      </a:r>
                      <a:r>
                        <a:rPr lang="en-US" sz="1200" dirty="0" err="1" smtClean="0"/>
                        <a:t>Jansson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WP7</a:t>
                      </a:r>
                      <a:r>
                        <a:rPr lang="en-US" sz="1200" baseline="0" dirty="0" smtClean="0"/>
                        <a:t> leader, BI Group Leader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I.</a:t>
                      </a:r>
                      <a:r>
                        <a:rPr lang="en-US" sz="1200" baseline="0" dirty="0" smtClean="0"/>
                        <a:t> </a:t>
                      </a:r>
                      <a:r>
                        <a:rPr lang="en-US" sz="1200" baseline="0" dirty="0" err="1" smtClean="0"/>
                        <a:t>Kittelmann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Bunch</a:t>
                      </a:r>
                      <a:r>
                        <a:rPr lang="en-US" sz="1200" baseline="0" dirty="0" smtClean="0"/>
                        <a:t> length/Longitudinal profile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T. Shea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Target Diagnostics, A2T BI </a:t>
                      </a:r>
                      <a:r>
                        <a:rPr lang="en-US" sz="1200" dirty="0" smtClean="0"/>
                        <a:t>Coordination (also</a:t>
                      </a:r>
                      <a:r>
                        <a:rPr lang="en-US" sz="1200" baseline="0" dirty="0" smtClean="0"/>
                        <a:t> ACCSYS lead engineer on 50%)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L.</a:t>
                      </a:r>
                      <a:r>
                        <a:rPr lang="en-US" sz="1200" baseline="0" dirty="0" smtClean="0"/>
                        <a:t> </a:t>
                      </a:r>
                      <a:r>
                        <a:rPr lang="en-US" sz="1200" baseline="0" dirty="0" err="1" smtClean="0"/>
                        <a:t>Tchelidze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BLM, Loss </a:t>
                      </a:r>
                      <a:r>
                        <a:rPr lang="en-US" sz="1200" dirty="0" smtClean="0"/>
                        <a:t>simulations (also radiation safety/shielding)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C. Thomas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Target</a:t>
                      </a:r>
                      <a:r>
                        <a:rPr lang="en-US" sz="1200" baseline="0" dirty="0" smtClean="0"/>
                        <a:t> Diagnostics Optics, Controls/EPICs Integration Coordination, Motion Control </a:t>
                      </a:r>
                      <a:r>
                        <a:rPr lang="en-US" sz="1200" baseline="0" dirty="0" err="1" smtClean="0"/>
                        <a:t>Integraton</a:t>
                      </a:r>
                      <a:r>
                        <a:rPr lang="en-US" sz="1200" baseline="0" dirty="0" smtClean="0"/>
                        <a:t> Coordination</a:t>
                      </a:r>
                      <a:endParaRPr lang="en-US" sz="1200" dirty="0"/>
                    </a:p>
                  </a:txBody>
                  <a:tcPr/>
                </a:tc>
              </a:tr>
              <a:tr h="453807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H.</a:t>
                      </a:r>
                      <a:r>
                        <a:rPr lang="en-US" sz="1200" baseline="0" dirty="0" smtClean="0"/>
                        <a:t> </a:t>
                      </a:r>
                      <a:r>
                        <a:rPr lang="en-US" sz="1200" baseline="0" dirty="0" err="1" smtClean="0"/>
                        <a:t>Kocevar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EPICs</a:t>
                      </a:r>
                      <a:r>
                        <a:rPr lang="en-US" sz="1200" baseline="0" dirty="0" smtClean="0"/>
                        <a:t> integration, software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M. Donna </a:t>
                      </a:r>
                      <a:endParaRPr 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/>
                        <a:t>FPGA development (joining soon)</a:t>
                      </a:r>
                      <a:endParaRPr lang="en-US" sz="1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>
                          <a:solidFill>
                            <a:srgbClr val="0000FF"/>
                          </a:solidFill>
                        </a:rPr>
                        <a:t>M. </a:t>
                      </a:r>
                      <a:r>
                        <a:rPr lang="en-US" sz="1200" dirty="0" err="1" smtClean="0">
                          <a:solidFill>
                            <a:srgbClr val="0000FF"/>
                          </a:solidFill>
                        </a:rPr>
                        <a:t>Jarosz</a:t>
                      </a:r>
                      <a:endParaRPr lang="en-US" sz="1200" dirty="0">
                        <a:solidFill>
                          <a:srgbClr val="0000FF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err="1" smtClean="0">
                          <a:solidFill>
                            <a:srgbClr val="0000FF"/>
                          </a:solidFill>
                        </a:rPr>
                        <a:t>oPAC</a:t>
                      </a:r>
                      <a:r>
                        <a:rPr lang="en-US" sz="1200" dirty="0" smtClean="0">
                          <a:solidFill>
                            <a:srgbClr val="0000FF"/>
                          </a:solidFill>
                        </a:rPr>
                        <a:t> Fellow (</a:t>
                      </a:r>
                      <a:r>
                        <a:rPr lang="en-US" sz="1200" dirty="0" err="1" smtClean="0">
                          <a:solidFill>
                            <a:srgbClr val="0000FF"/>
                          </a:solidFill>
                        </a:rPr>
                        <a:t>oPAC</a:t>
                      </a:r>
                      <a:r>
                        <a:rPr lang="en-US" sz="1200" dirty="0" smtClean="0">
                          <a:solidFill>
                            <a:srgbClr val="0000FF"/>
                          </a:solidFill>
                        </a:rPr>
                        <a:t> Funded),</a:t>
                      </a:r>
                      <a:r>
                        <a:rPr lang="en-US" sz="1200" baseline="0" dirty="0" smtClean="0">
                          <a:solidFill>
                            <a:srgbClr val="0000FF"/>
                          </a:solidFill>
                        </a:rPr>
                        <a:t> Beam Loss</a:t>
                      </a:r>
                      <a:endParaRPr lang="en-US" sz="1200" dirty="0">
                        <a:solidFill>
                          <a:srgbClr val="0000FF"/>
                        </a:solidFill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>
                          <a:solidFill>
                            <a:srgbClr val="0000FF"/>
                          </a:solidFill>
                        </a:rPr>
                        <a:t>C. </a:t>
                      </a:r>
                      <a:r>
                        <a:rPr lang="en-US" sz="1200" dirty="0" err="1" smtClean="0">
                          <a:solidFill>
                            <a:srgbClr val="0000FF"/>
                          </a:solidFill>
                        </a:rPr>
                        <a:t>Roose</a:t>
                      </a:r>
                      <a:endParaRPr lang="en-US" sz="1200" dirty="0">
                        <a:solidFill>
                          <a:srgbClr val="0000FF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err="1" smtClean="0">
                          <a:solidFill>
                            <a:srgbClr val="0000FF"/>
                          </a:solidFill>
                        </a:rPr>
                        <a:t>oPAC</a:t>
                      </a:r>
                      <a:r>
                        <a:rPr lang="en-US" sz="1200" baseline="0" dirty="0" smtClean="0">
                          <a:solidFill>
                            <a:srgbClr val="0000FF"/>
                          </a:solidFill>
                        </a:rPr>
                        <a:t> Fellow (</a:t>
                      </a:r>
                      <a:r>
                        <a:rPr lang="en-US" sz="1200" baseline="0" dirty="0" err="1" smtClean="0">
                          <a:solidFill>
                            <a:srgbClr val="0000FF"/>
                          </a:solidFill>
                        </a:rPr>
                        <a:t>oPAC</a:t>
                      </a:r>
                      <a:r>
                        <a:rPr lang="en-US" sz="1200" baseline="0" dirty="0" smtClean="0">
                          <a:solidFill>
                            <a:srgbClr val="0000FF"/>
                          </a:solidFill>
                        </a:rPr>
                        <a:t> Funded), Non-invasive profile</a:t>
                      </a:r>
                      <a:endParaRPr lang="en-US" sz="1200" dirty="0">
                        <a:solidFill>
                          <a:srgbClr val="0000FF"/>
                        </a:solidFill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200" dirty="0" smtClean="0">
                          <a:solidFill>
                            <a:srgbClr val="008000"/>
                          </a:solidFill>
                        </a:rPr>
                        <a:t>T</a:t>
                      </a:r>
                      <a:r>
                        <a:rPr lang="en-US" sz="1200" baseline="0" dirty="0" smtClean="0">
                          <a:solidFill>
                            <a:srgbClr val="008000"/>
                          </a:solidFill>
                        </a:rPr>
                        <a:t> </a:t>
                      </a:r>
                      <a:r>
                        <a:rPr lang="en-US" sz="1200" baseline="0" dirty="0" err="1" smtClean="0">
                          <a:solidFill>
                            <a:srgbClr val="008000"/>
                          </a:solidFill>
                        </a:rPr>
                        <a:t>Grandsaert</a:t>
                      </a:r>
                      <a:endParaRPr lang="en-US" sz="1200" dirty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200" dirty="0" smtClean="0">
                          <a:solidFill>
                            <a:srgbClr val="008000"/>
                          </a:solidFill>
                        </a:rPr>
                        <a:t>Mechanical</a:t>
                      </a:r>
                      <a:r>
                        <a:rPr lang="en-US" sz="1200" baseline="0" dirty="0" smtClean="0">
                          <a:solidFill>
                            <a:srgbClr val="008000"/>
                          </a:solidFill>
                        </a:rPr>
                        <a:t> Designer (Design Office)</a:t>
                      </a:r>
                      <a:endParaRPr lang="en-US" sz="1200" dirty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 smtClean="0">
                          <a:solidFill>
                            <a:srgbClr val="008000"/>
                          </a:solidFill>
                        </a:rPr>
                        <a:t>M </a:t>
                      </a:r>
                      <a:r>
                        <a:rPr lang="en-US" sz="1200" dirty="0" err="1" smtClean="0">
                          <a:solidFill>
                            <a:srgbClr val="008000"/>
                          </a:solidFill>
                        </a:rPr>
                        <a:t>Puls</a:t>
                      </a:r>
                      <a:endParaRPr lang="en-US" sz="1200" dirty="0" smtClean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 smtClean="0">
                          <a:solidFill>
                            <a:srgbClr val="008000"/>
                          </a:solidFill>
                        </a:rPr>
                        <a:t>Mechanical</a:t>
                      </a:r>
                      <a:r>
                        <a:rPr lang="en-US" sz="1200" baseline="0" dirty="0" smtClean="0">
                          <a:solidFill>
                            <a:srgbClr val="008000"/>
                          </a:solidFill>
                        </a:rPr>
                        <a:t> Designer (Design </a:t>
                      </a:r>
                      <a:r>
                        <a:rPr lang="en-US" sz="1200" baseline="0" dirty="0" smtClean="0">
                          <a:solidFill>
                            <a:srgbClr val="008000"/>
                          </a:solidFill>
                        </a:rPr>
                        <a:t>Office)</a:t>
                      </a:r>
                      <a:endParaRPr lang="en-US" sz="1200" dirty="0" smtClean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6524274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Initial diagnostics scope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525963"/>
          </a:xfrm>
        </p:spPr>
        <p:txBody>
          <a:bodyPr/>
          <a:lstStyle/>
          <a:p>
            <a:r>
              <a:rPr lang="en-US" sz="2400" dirty="0" smtClean="0"/>
              <a:t>Initial diagnostics scope and requirements was based on some simple considerations, e.g.</a:t>
            </a:r>
          </a:p>
          <a:p>
            <a:pPr lvl="1"/>
            <a:r>
              <a:rPr lang="en-US" sz="2400" dirty="0" smtClean="0"/>
              <a:t>Full coverage BLMs</a:t>
            </a:r>
          </a:p>
          <a:p>
            <a:pPr lvl="1"/>
            <a:r>
              <a:rPr lang="en-US" sz="2400" dirty="0" smtClean="0"/>
              <a:t>One BPM per quad (where possible)</a:t>
            </a:r>
          </a:p>
          <a:p>
            <a:pPr lvl="1"/>
            <a:r>
              <a:rPr lang="en-US" sz="2400" dirty="0" smtClean="0"/>
              <a:t>Current measurement between each major </a:t>
            </a:r>
            <a:r>
              <a:rPr lang="en-US" sz="2400" dirty="0" err="1" smtClean="0"/>
              <a:t>linac</a:t>
            </a:r>
            <a:r>
              <a:rPr lang="en-US" sz="2400" dirty="0" smtClean="0"/>
              <a:t> section.</a:t>
            </a:r>
          </a:p>
          <a:p>
            <a:pPr lvl="1"/>
            <a:r>
              <a:rPr lang="en-US" sz="2400" dirty="0" smtClean="0"/>
              <a:t>Transverse and longitudinal profile measurement at each major optics transition</a:t>
            </a:r>
          </a:p>
          <a:p>
            <a:r>
              <a:rPr lang="en-US" sz="2400" dirty="0" smtClean="0"/>
              <a:t>Requirements developed by diagnostics group, concurred by beam physics</a:t>
            </a:r>
          </a:p>
          <a:p>
            <a:r>
              <a:rPr lang="en-US" sz="2400" dirty="0" smtClean="0"/>
              <a:t>Since then, there was (at least one) major </a:t>
            </a:r>
            <a:r>
              <a:rPr lang="en-US" sz="2400" dirty="0" err="1" smtClean="0"/>
              <a:t>linac</a:t>
            </a:r>
            <a:r>
              <a:rPr lang="en-US" sz="2400" dirty="0" smtClean="0"/>
              <a:t> redesign and budget crunch.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3182341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Updated </a:t>
            </a:r>
            <a:r>
              <a:rPr lang="en-US" dirty="0" smtClean="0"/>
              <a:t>diagnostics scope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7800" y="1066800"/>
            <a:ext cx="8864600" cy="4868863"/>
          </a:xfrm>
        </p:spPr>
        <p:txBody>
          <a:bodyPr/>
          <a:lstStyle/>
          <a:p>
            <a:r>
              <a:rPr lang="en-US" dirty="0" smtClean="0"/>
              <a:t>Task for annual review: reduce BI scope/cost significantly while maintaining possibility to retrofit later (phase I/phase II). Quick solution:</a:t>
            </a:r>
          </a:p>
          <a:p>
            <a:pPr lvl="1"/>
            <a:r>
              <a:rPr lang="en-US" dirty="0" smtClean="0"/>
              <a:t>Maintained NRE </a:t>
            </a:r>
            <a:r>
              <a:rPr lang="en-US" dirty="0" smtClean="0"/>
              <a:t>(reversible</a:t>
            </a:r>
            <a:r>
              <a:rPr lang="en-US" dirty="0" smtClean="0"/>
              <a:t>)</a:t>
            </a:r>
          </a:p>
          <a:p>
            <a:pPr lvl="1"/>
            <a:r>
              <a:rPr lang="en-US" dirty="0" smtClean="0"/>
              <a:t>Significantly reduced # profile devices and some FCs. Instrument only every 2</a:t>
            </a:r>
            <a:r>
              <a:rPr lang="en-US" baseline="30000" dirty="0" smtClean="0"/>
              <a:t>nd</a:t>
            </a:r>
            <a:r>
              <a:rPr lang="en-US" dirty="0" smtClean="0"/>
              <a:t> BPM (one per cell). Cut all dedicated Halo </a:t>
            </a:r>
            <a:r>
              <a:rPr lang="en-US" dirty="0" smtClean="0"/>
              <a:t>(</a:t>
            </a:r>
            <a:r>
              <a:rPr lang="en-US" dirty="0" err="1" smtClean="0"/>
              <a:t>ie</a:t>
            </a:r>
            <a:r>
              <a:rPr lang="en-US" dirty="0" smtClean="0"/>
              <a:t> use </a:t>
            </a:r>
            <a:r>
              <a:rPr lang="en-US" dirty="0" smtClean="0"/>
              <a:t>WS)</a:t>
            </a:r>
          </a:p>
          <a:p>
            <a:pPr lvl="1"/>
            <a:r>
              <a:rPr lang="en-US" dirty="0" smtClean="0"/>
              <a:t>Done in short order with intent to refine later.</a:t>
            </a:r>
          </a:p>
          <a:p>
            <a:r>
              <a:rPr lang="en-US" dirty="0" smtClean="0"/>
              <a:t>Annual review recommended to refine the scope based on a commissioning/operations plan.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1230142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Annual Review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[…]</a:t>
            </a:r>
          </a:p>
          <a:p>
            <a:r>
              <a:rPr lang="en-US" dirty="0" smtClean="0"/>
              <a:t>Reassess </a:t>
            </a:r>
            <a:r>
              <a:rPr lang="en-US" dirty="0"/>
              <a:t>beam instrumentation based on effective strategy of commissioning and needs of operation </a:t>
            </a:r>
          </a:p>
          <a:p>
            <a:r>
              <a:rPr lang="en-US" dirty="0" err="1"/>
              <a:t>Analyse</a:t>
            </a:r>
            <a:r>
              <a:rPr lang="en-US" dirty="0"/>
              <a:t> and develop IKC potential for beam instrumentation </a:t>
            </a:r>
            <a:endParaRPr lang="en-US" dirty="0" smtClean="0"/>
          </a:p>
          <a:p>
            <a:r>
              <a:rPr lang="en-US" dirty="0" smtClean="0"/>
              <a:t>[…]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7720266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Commissioning planning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Initial draft plan just released (previous presentation), needs to be refined.</a:t>
            </a:r>
          </a:p>
          <a:p>
            <a:r>
              <a:rPr lang="en-US" dirty="0" smtClean="0"/>
              <a:t>Will review diagnostics </a:t>
            </a:r>
            <a:r>
              <a:rPr lang="en-US" dirty="0" smtClean="0"/>
              <a:t>device counts placement </a:t>
            </a:r>
            <a:r>
              <a:rPr lang="en-US" dirty="0" smtClean="0"/>
              <a:t>and performance requirements based on this.</a:t>
            </a:r>
          </a:p>
          <a:p>
            <a:r>
              <a:rPr lang="en-US" dirty="0" smtClean="0"/>
              <a:t>Also need to consider operation.</a:t>
            </a:r>
          </a:p>
          <a:p>
            <a:r>
              <a:rPr lang="en-US" dirty="0" smtClean="0"/>
              <a:t>Open questions related to off-site tests &amp; temporary diagnostics.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86639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Current system counts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99402403"/>
              </p:ext>
            </p:extLst>
          </p:nvPr>
        </p:nvGraphicFramePr>
        <p:xfrm>
          <a:off x="1225738" y="1765300"/>
          <a:ext cx="6400612" cy="2906871"/>
        </p:xfrm>
        <a:graphic>
          <a:graphicData uri="http://schemas.openxmlformats.org/drawingml/2006/table">
            <a:tbl>
              <a:tblPr/>
              <a:tblGrid>
                <a:gridCol w="1115387"/>
                <a:gridCol w="480475"/>
                <a:gridCol w="480475"/>
                <a:gridCol w="480475"/>
                <a:gridCol w="480475"/>
                <a:gridCol w="480475"/>
                <a:gridCol w="480475"/>
                <a:gridCol w="480475"/>
                <a:gridCol w="480475"/>
                <a:gridCol w="480475"/>
                <a:gridCol w="480475"/>
                <a:gridCol w="480475"/>
              </a:tblGrid>
              <a:tr h="264261"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BLM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BCM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BPM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Slit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Grid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FC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WS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NPM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Img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Halo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BSM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LEBT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MEBT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DTL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15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15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Spk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39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26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MB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27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18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HB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UHB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67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A2T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19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DmpL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64261"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TOTAL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236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21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165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5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17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12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</a:t>
                      </a:r>
                    </a:p>
                  </a:txBody>
                  <a:tcPr marL="17160" marR="17160" marT="1716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</a:tbl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800100" y="5244068"/>
            <a:ext cx="651835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Note: </a:t>
            </a:r>
            <a:r>
              <a:rPr lang="en-US" dirty="0" smtClean="0"/>
              <a:t>Unchanged since review. </a:t>
            </a:r>
            <a:r>
              <a:rPr lang="en-US" b="1" dirty="0" smtClean="0"/>
              <a:t>WILL </a:t>
            </a:r>
            <a:r>
              <a:rPr lang="en-US" b="1" dirty="0" smtClean="0"/>
              <a:t>CHANGE</a:t>
            </a:r>
            <a:r>
              <a:rPr lang="en-US" dirty="0" smtClean="0"/>
              <a:t> based on e.g. </a:t>
            </a:r>
            <a:endParaRPr lang="en-US" dirty="0" smtClean="0"/>
          </a:p>
          <a:p>
            <a:r>
              <a:rPr lang="en-US" dirty="0" smtClean="0"/>
              <a:t>commissioning </a:t>
            </a:r>
            <a:r>
              <a:rPr lang="en-US" dirty="0" smtClean="0"/>
              <a:t>planning output.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799044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Linac</a:t>
            </a:r>
            <a:r>
              <a:rPr lang="en-US" dirty="0" smtClean="0"/>
              <a:t>/</a:t>
            </a:r>
            <a:r>
              <a:rPr lang="en-US" dirty="0" err="1" smtClean="0"/>
              <a:t>Beamline</a:t>
            </a:r>
            <a:r>
              <a:rPr lang="en-US" dirty="0" smtClean="0"/>
              <a:t> Layout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41300" y="1600200"/>
            <a:ext cx="4330700" cy="4525963"/>
          </a:xfrm>
        </p:spPr>
        <p:txBody>
          <a:bodyPr/>
          <a:lstStyle/>
          <a:p>
            <a:r>
              <a:rPr lang="en-US" sz="2000" dirty="0" smtClean="0"/>
              <a:t>For lack of a better tools, have so far maintained our own diagnostics layouts.</a:t>
            </a:r>
          </a:p>
          <a:p>
            <a:r>
              <a:rPr lang="en-US" sz="2000" dirty="0" smtClean="0"/>
              <a:t>Diagnostics is now in BLED, along with the latest (</a:t>
            </a:r>
            <a:r>
              <a:rPr lang="en-US" sz="2000" dirty="0" err="1" smtClean="0"/>
              <a:t>Optimus</a:t>
            </a:r>
            <a:r>
              <a:rPr lang="en-US" sz="2000" dirty="0" smtClean="0"/>
              <a:t>+) lattice</a:t>
            </a:r>
          </a:p>
          <a:p>
            <a:r>
              <a:rPr lang="en-US" sz="2000" dirty="0" smtClean="0"/>
              <a:t>Working to make CHESS/</a:t>
            </a:r>
            <a:r>
              <a:rPr lang="en-US" sz="2000" dirty="0" err="1" smtClean="0"/>
              <a:t>Catia</a:t>
            </a:r>
            <a:r>
              <a:rPr lang="en-US" sz="2000" dirty="0" smtClean="0"/>
              <a:t> global model consistent with this.</a:t>
            </a:r>
          </a:p>
          <a:p>
            <a:r>
              <a:rPr lang="en-US" sz="2000" dirty="0" smtClean="0"/>
              <a:t>In the process, clarifying responsibility boundaries and procedures.</a:t>
            </a:r>
          </a:p>
          <a:p>
            <a:r>
              <a:rPr lang="en-US" sz="2000" dirty="0" smtClean="0"/>
              <a:t>Regular </a:t>
            </a:r>
            <a:r>
              <a:rPr lang="en-US" sz="2000" dirty="0" err="1" smtClean="0"/>
              <a:t>beamline</a:t>
            </a:r>
            <a:r>
              <a:rPr lang="en-US" sz="2000" dirty="0" smtClean="0"/>
              <a:t> integration meetings to start soon.</a:t>
            </a:r>
            <a:endParaRPr lang="en-US" sz="20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83200" y="1600200"/>
            <a:ext cx="3073400" cy="1104900"/>
          </a:xfrm>
          <a:prstGeom prst="rect">
            <a:avLst/>
          </a:prstGeom>
        </p:spPr>
      </p:pic>
      <p:pic>
        <p:nvPicPr>
          <p:cNvPr id="6" name="Picture 5" descr="ajhcjda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9692" y="2900363"/>
            <a:ext cx="4088683" cy="3225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428143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Linac</a:t>
            </a:r>
            <a:r>
              <a:rPr lang="en-US" dirty="0" smtClean="0"/>
              <a:t> Warm Sections</a:t>
            </a:r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16400" y="1354963"/>
            <a:ext cx="4927600" cy="2808732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158" y="1456692"/>
            <a:ext cx="4737989" cy="2700654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06011" y="4157346"/>
            <a:ext cx="4737989" cy="2700654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4172374"/>
            <a:ext cx="4737989" cy="27006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75599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Racks, Cables, IOCs &amp; PVs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600200"/>
            <a:ext cx="4635500" cy="4525963"/>
          </a:xfrm>
        </p:spPr>
        <p:txBody>
          <a:bodyPr/>
          <a:lstStyle/>
          <a:p>
            <a:r>
              <a:rPr lang="en-US" dirty="0" smtClean="0"/>
              <a:t>Have cable and rack lists, working to put into database.</a:t>
            </a:r>
          </a:p>
          <a:p>
            <a:r>
              <a:rPr lang="en-US" dirty="0" smtClean="0"/>
              <a:t>List of IOCs and PVs provided to ICS (will eventually also go in DB).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92438" y="1811866"/>
            <a:ext cx="4751562" cy="36237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663215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114800" cy="4525963"/>
          </a:xfrm>
        </p:spPr>
        <p:txBody>
          <a:bodyPr/>
          <a:lstStyle/>
          <a:p>
            <a:r>
              <a:rPr lang="en-US" sz="2000" dirty="0" smtClean="0"/>
              <a:t>Plan to use LHC style </a:t>
            </a:r>
            <a:r>
              <a:rPr lang="en-US" sz="2000" dirty="0" smtClean="0"/>
              <a:t>ionization chamber</a:t>
            </a:r>
            <a:r>
              <a:rPr lang="en-US" sz="2000" dirty="0" smtClean="0"/>
              <a:t> </a:t>
            </a:r>
            <a:r>
              <a:rPr lang="en-US" sz="2000" dirty="0" smtClean="0"/>
              <a:t>as main detector</a:t>
            </a:r>
          </a:p>
          <a:p>
            <a:r>
              <a:rPr lang="en-US" sz="2000" dirty="0" smtClean="0"/>
              <a:t>Procurement with CERN, along with last spare run.</a:t>
            </a:r>
          </a:p>
          <a:p>
            <a:r>
              <a:rPr lang="en-US" sz="2000" dirty="0" smtClean="0"/>
              <a:t>Have electronics requirements, investigating implementation options.</a:t>
            </a:r>
          </a:p>
          <a:p>
            <a:r>
              <a:rPr lang="en-US" sz="2000" dirty="0" smtClean="0"/>
              <a:t>Simulation of beam loss patterns as </a:t>
            </a:r>
            <a:r>
              <a:rPr lang="en-US" sz="2000" dirty="0" err="1" smtClean="0"/>
              <a:t>oPAC</a:t>
            </a:r>
            <a:r>
              <a:rPr lang="en-US" sz="2000" dirty="0" smtClean="0"/>
              <a:t> Fellow project.</a:t>
            </a:r>
          </a:p>
          <a:p>
            <a:endParaRPr lang="en-US" sz="20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81709" y="785569"/>
            <a:ext cx="1971788" cy="241088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46544" y="3334036"/>
            <a:ext cx="2067620" cy="24730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583383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BCM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140200" cy="4525963"/>
          </a:xfrm>
        </p:spPr>
        <p:txBody>
          <a:bodyPr/>
          <a:lstStyle/>
          <a:p>
            <a:r>
              <a:rPr lang="en-US" sz="2000" dirty="0" smtClean="0"/>
              <a:t>Plan to use </a:t>
            </a:r>
            <a:r>
              <a:rPr lang="en-US" sz="2000" dirty="0" err="1" smtClean="0"/>
              <a:t>ACCTs.</a:t>
            </a:r>
            <a:endParaRPr lang="en-US" sz="2000" dirty="0" smtClean="0"/>
          </a:p>
          <a:p>
            <a:r>
              <a:rPr lang="en-US" sz="2000" dirty="0" smtClean="0"/>
              <a:t>Developed </a:t>
            </a:r>
            <a:r>
              <a:rPr lang="en-US" sz="2000" dirty="0" smtClean="0"/>
              <a:t>first prototype </a:t>
            </a:r>
            <a:r>
              <a:rPr lang="en-US" sz="2000" dirty="0" smtClean="0"/>
              <a:t>electronics with differential current functionality (collaboration with ICS /</a:t>
            </a:r>
            <a:r>
              <a:rPr lang="en-US" sz="2000" dirty="0" err="1" smtClean="0"/>
              <a:t>CosyLab</a:t>
            </a:r>
            <a:r>
              <a:rPr lang="en-US" sz="2000" dirty="0" smtClean="0"/>
              <a:t>). </a:t>
            </a:r>
          </a:p>
          <a:p>
            <a:pPr lvl="1"/>
            <a:r>
              <a:rPr lang="en-US" sz="1600" dirty="0" smtClean="0"/>
              <a:t>Test case for FPGA coding framework.</a:t>
            </a:r>
          </a:p>
          <a:p>
            <a:r>
              <a:rPr lang="en-US" sz="2000" dirty="0" smtClean="0"/>
              <a:t>Discussing FPGA and analog front end development with DESY.</a:t>
            </a:r>
            <a:endParaRPr lang="en-US" sz="1200" dirty="0"/>
          </a:p>
          <a:p>
            <a:pPr lvl="1"/>
            <a:r>
              <a:rPr lang="en-US" sz="1600" dirty="0" smtClean="0"/>
              <a:t>RTM to include MIS interface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56101" y="1214438"/>
            <a:ext cx="3568700" cy="267652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80573" y="3922717"/>
            <a:ext cx="2937928" cy="22034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299343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Differential BCM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69999" y="1045105"/>
            <a:ext cx="6587067" cy="49403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0" y="5226712"/>
            <a:ext cx="1875367" cy="140652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48400" y="4608002"/>
            <a:ext cx="2730488" cy="20511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768506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BPM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3200" y="1219200"/>
            <a:ext cx="4495800" cy="4525963"/>
          </a:xfrm>
        </p:spPr>
        <p:txBody>
          <a:bodyPr/>
          <a:lstStyle/>
          <a:p>
            <a:r>
              <a:rPr lang="en-US" sz="2000" dirty="0" smtClean="0"/>
              <a:t>Working with DESY on cold </a:t>
            </a:r>
            <a:r>
              <a:rPr lang="en-US" sz="2000" dirty="0" err="1" smtClean="0"/>
              <a:t>linac</a:t>
            </a:r>
            <a:r>
              <a:rPr lang="en-US" sz="2000" dirty="0" smtClean="0"/>
              <a:t> button BPMs (have first prototype).</a:t>
            </a:r>
          </a:p>
          <a:p>
            <a:r>
              <a:rPr lang="en-US" sz="2000" dirty="0" smtClean="0"/>
              <a:t>INFN </a:t>
            </a:r>
            <a:r>
              <a:rPr lang="en-US" sz="2000" dirty="0" err="1" smtClean="0"/>
              <a:t>Legnaro</a:t>
            </a:r>
            <a:r>
              <a:rPr lang="en-US" sz="2000" dirty="0" smtClean="0"/>
              <a:t> to do DTL BPMs</a:t>
            </a:r>
          </a:p>
          <a:p>
            <a:r>
              <a:rPr lang="en-US" sz="2000" dirty="0" smtClean="0"/>
              <a:t>Discussion with Bilbao on MEBT BPMs</a:t>
            </a:r>
          </a:p>
          <a:p>
            <a:r>
              <a:rPr lang="en-US" sz="2000" dirty="0" smtClean="0"/>
              <a:t>Working with SLAC on analog front end development (and general uTCA.4 knowledge transfer)</a:t>
            </a:r>
          </a:p>
          <a:p>
            <a:pPr lvl="1"/>
            <a:r>
              <a:rPr lang="en-US" sz="2000" dirty="0"/>
              <a:t>a</a:t>
            </a:r>
            <a:r>
              <a:rPr lang="en-US" sz="2000" dirty="0" smtClean="0"/>
              <a:t>lso coordinating with LLRF.</a:t>
            </a:r>
          </a:p>
          <a:p>
            <a:r>
              <a:rPr lang="en-US" sz="2000" dirty="0" smtClean="0"/>
              <a:t>Working with DESY for FPGA development on SIS8300</a:t>
            </a:r>
            <a:endParaRPr lang="en-US" sz="20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flipH="1">
            <a:off x="5651500" y="1219200"/>
            <a:ext cx="861750" cy="13843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6934200" y="1090854"/>
            <a:ext cx="1228452" cy="151264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99000" y="2922975"/>
            <a:ext cx="2237490" cy="230942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936490" y="2919575"/>
            <a:ext cx="2198607" cy="22958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624617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Cold BPM prototypes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16</a:t>
            </a:fld>
            <a:endParaRPr lang="sv-SE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7969" t="15375" r="11070" b="12997"/>
          <a:stretch/>
        </p:blipFill>
        <p:spPr>
          <a:xfrm>
            <a:off x="3806330" y="1352631"/>
            <a:ext cx="5197970" cy="34492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/>
          <a:srcRect l="9403" t="20344" r="12996" b="22169"/>
          <a:stretch/>
        </p:blipFill>
        <p:spPr>
          <a:xfrm>
            <a:off x="4188000" y="4147600"/>
            <a:ext cx="2365200" cy="23364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/>
          <a:srcRect l="22808" r="29950"/>
          <a:stretch/>
        </p:blipFill>
        <p:spPr>
          <a:xfrm>
            <a:off x="57190" y="2214065"/>
            <a:ext cx="3749140" cy="386706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190708" y="974726"/>
            <a:ext cx="1614625" cy="12252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31083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BPM Electronics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721100"/>
            <a:ext cx="8229600" cy="2405063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	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96922" y="1308100"/>
            <a:ext cx="1661298" cy="235585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86323" y="1950721"/>
            <a:ext cx="2459929" cy="158747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8902" y="1244600"/>
            <a:ext cx="1509678" cy="24765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28659" y="1950721"/>
            <a:ext cx="2485285" cy="158623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169333" y="4334933"/>
            <a:ext cx="4586480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uTCA.4 </a:t>
            </a:r>
            <a:r>
              <a:rPr lang="en-US" dirty="0" smtClean="0"/>
              <a:t>prototyping </a:t>
            </a:r>
            <a:r>
              <a:rPr lang="en-US" dirty="0" smtClean="0"/>
              <a:t>platform</a:t>
            </a:r>
            <a:r>
              <a:rPr lang="en-US" dirty="0" smtClean="0"/>
              <a:t>.</a:t>
            </a:r>
          </a:p>
          <a:p>
            <a:r>
              <a:rPr lang="en-US" dirty="0" smtClean="0"/>
              <a:t>Major players: SLAC and DESY </a:t>
            </a:r>
          </a:p>
          <a:p>
            <a:r>
              <a:rPr lang="en-US" dirty="0" smtClean="0"/>
              <a:t>(collaborating with both)</a:t>
            </a:r>
          </a:p>
          <a:p>
            <a:endParaRPr lang="en-US" dirty="0" smtClean="0"/>
          </a:p>
          <a:p>
            <a:r>
              <a:rPr lang="en-US" dirty="0" smtClean="0"/>
              <a:t>Caveat: No potential IKC partners </a:t>
            </a:r>
          </a:p>
          <a:p>
            <a:r>
              <a:rPr lang="en-US" dirty="0" smtClean="0"/>
              <a:t>(other than DESY) use uTCA</a:t>
            </a:r>
            <a:r>
              <a:rPr lang="en-US" dirty="0" smtClean="0"/>
              <a:t>.4 fully.</a:t>
            </a:r>
            <a:r>
              <a:rPr lang="en-US" dirty="0" smtClean="0"/>
              <a:t>   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207006" y="3922717"/>
            <a:ext cx="2937928" cy="2203446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4758269" y="6211669"/>
            <a:ext cx="117381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uTCA</a:t>
            </a:r>
            <a:endParaRPr lang="en-US" dirty="0" smtClean="0"/>
          </a:p>
          <a:p>
            <a:r>
              <a:rPr lang="en-US" dirty="0" smtClean="0"/>
              <a:t> test setup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285892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Buttons </a:t>
            </a:r>
            <a:r>
              <a:rPr lang="en-US" dirty="0" err="1" smtClean="0"/>
              <a:t>vs</a:t>
            </a:r>
            <a:r>
              <a:rPr lang="en-US" dirty="0" smtClean="0"/>
              <a:t> </a:t>
            </a:r>
            <a:r>
              <a:rPr lang="en-US" dirty="0" err="1" smtClean="0"/>
              <a:t>striplines</a:t>
            </a:r>
            <a:endParaRPr lang="en-US" dirty="0"/>
          </a:p>
        </p:txBody>
      </p:sp>
      <p:pic>
        <p:nvPicPr>
          <p:cNvPr id="4" name="Picture 3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6549" y="1168401"/>
            <a:ext cx="8171964" cy="484505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2992723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Emittance</a:t>
            </a:r>
            <a:r>
              <a:rPr lang="en-US" dirty="0" smtClean="0"/>
              <a:t> Monitor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1736" y="1718731"/>
            <a:ext cx="4127500" cy="4525963"/>
          </a:xfrm>
        </p:spPr>
        <p:txBody>
          <a:bodyPr/>
          <a:lstStyle/>
          <a:p>
            <a:r>
              <a:rPr lang="en-US" sz="2000" dirty="0" smtClean="0"/>
              <a:t>Early in-kind from </a:t>
            </a:r>
            <a:r>
              <a:rPr lang="en-US" sz="2000" dirty="0" err="1" smtClean="0"/>
              <a:t>Saclay</a:t>
            </a:r>
            <a:r>
              <a:rPr lang="en-US" sz="2000" dirty="0" smtClean="0"/>
              <a:t> on LEBT Allison Scanner (similar to IFMIF).</a:t>
            </a:r>
          </a:p>
          <a:p>
            <a:r>
              <a:rPr lang="en-US" sz="2000" dirty="0" smtClean="0"/>
              <a:t>Simulations of multiple scattering and space charge effects ongoing for MEBT slit/grid system. Discussing on in-kind for mechanical design with Bilbao.</a:t>
            </a:r>
            <a:endParaRPr lang="en-US" sz="20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09532" y="1498602"/>
            <a:ext cx="2374900" cy="36576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70700" y="1299107"/>
            <a:ext cx="2273300" cy="40386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147733" y="5283214"/>
            <a:ext cx="35189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LIPAC Allison </a:t>
            </a:r>
            <a:r>
              <a:rPr lang="en-US" dirty="0" err="1" smtClean="0"/>
              <a:t>emittance</a:t>
            </a:r>
            <a:r>
              <a:rPr lang="en-US" dirty="0" smtClean="0"/>
              <a:t> scanner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691599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Faraday Cups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089400" cy="4525963"/>
          </a:xfrm>
        </p:spPr>
        <p:txBody>
          <a:bodyPr/>
          <a:lstStyle/>
          <a:p>
            <a:r>
              <a:rPr lang="en-US" sz="2000" dirty="0" smtClean="0"/>
              <a:t>Conceptual/thermal studies done for most FCs.</a:t>
            </a:r>
          </a:p>
          <a:p>
            <a:pPr lvl="1"/>
            <a:r>
              <a:rPr lang="en-US" sz="2000" dirty="0" smtClean="0"/>
              <a:t>LEBT: Full power capable (commercially available)</a:t>
            </a:r>
          </a:p>
          <a:p>
            <a:pPr lvl="1"/>
            <a:r>
              <a:rPr lang="en-US" sz="2000" dirty="0" smtClean="0"/>
              <a:t>MEBT: In progress</a:t>
            </a:r>
          </a:p>
          <a:p>
            <a:pPr lvl="1"/>
            <a:r>
              <a:rPr lang="en-US" sz="2000" dirty="0" smtClean="0"/>
              <a:t>DTL (tank 2-5): Dual degraders needed. Difficulty handling full current diagnostics pulse 100us @1Hz. 10us @ 14Hz OK.</a:t>
            </a:r>
          </a:p>
          <a:p>
            <a:endParaRPr lang="en-US" dirty="0" smtClean="0"/>
          </a:p>
        </p:txBody>
      </p:sp>
      <p:pic>
        <p:nvPicPr>
          <p:cNvPr id="4" name="Content Placeholder 4"/>
          <p:cNvPicPr>
            <a:picLocks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84438" y="1270000"/>
            <a:ext cx="3903290" cy="36242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918197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Wire Scanners/Halo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3200" y="1181100"/>
            <a:ext cx="4775200" cy="4525963"/>
          </a:xfrm>
        </p:spPr>
        <p:txBody>
          <a:bodyPr/>
          <a:lstStyle/>
          <a:p>
            <a:r>
              <a:rPr lang="en-US" sz="1800" dirty="0" smtClean="0"/>
              <a:t>Warm </a:t>
            </a:r>
            <a:r>
              <a:rPr lang="en-US" sz="1800" dirty="0" err="1" smtClean="0"/>
              <a:t>Linac</a:t>
            </a:r>
            <a:r>
              <a:rPr lang="en-US" sz="1800" dirty="0" smtClean="0"/>
              <a:t>: </a:t>
            </a:r>
          </a:p>
          <a:p>
            <a:pPr lvl="1"/>
            <a:r>
              <a:rPr lang="en-US" sz="1800" dirty="0" smtClean="0"/>
              <a:t>Carbon Wire, SE signal readout</a:t>
            </a:r>
          </a:p>
          <a:p>
            <a:pPr lvl="1"/>
            <a:r>
              <a:rPr lang="en-US" sz="1800" dirty="0" smtClean="0"/>
              <a:t>Single actuator at 45 degrees</a:t>
            </a:r>
          </a:p>
          <a:p>
            <a:pPr lvl="1"/>
            <a:r>
              <a:rPr lang="en-US" sz="1800" dirty="0" smtClean="0"/>
              <a:t>Thermal load limit 62mA pulse to 50us in MEBT and 100us in DTL at 1Hz rep rate.</a:t>
            </a:r>
          </a:p>
          <a:p>
            <a:r>
              <a:rPr lang="en-US" sz="1800" dirty="0" smtClean="0"/>
              <a:t>Cold </a:t>
            </a:r>
            <a:r>
              <a:rPr lang="en-US" sz="1800" dirty="0" err="1" smtClean="0"/>
              <a:t>linac</a:t>
            </a:r>
            <a:r>
              <a:rPr lang="en-US" sz="1800" dirty="0" smtClean="0"/>
              <a:t>: </a:t>
            </a:r>
          </a:p>
          <a:p>
            <a:pPr lvl="1"/>
            <a:r>
              <a:rPr lang="en-US" sz="1800" dirty="0" smtClean="0"/>
              <a:t>Tungsten Wire, SE signal readout in spokes, Scintillator downstream of spokes</a:t>
            </a:r>
          </a:p>
          <a:p>
            <a:pPr lvl="1"/>
            <a:r>
              <a:rPr lang="en-US" sz="1800" dirty="0" smtClean="0"/>
              <a:t>Dual actuators, shorter travel</a:t>
            </a:r>
          </a:p>
          <a:p>
            <a:pPr lvl="1"/>
            <a:r>
              <a:rPr lang="en-US" sz="1800" dirty="0" smtClean="0"/>
              <a:t>Thermal load limits to 62mA pulse to 100us at 1Hz</a:t>
            </a:r>
          </a:p>
          <a:p>
            <a:r>
              <a:rPr lang="en-US" sz="1800" dirty="0" smtClean="0"/>
              <a:t>HEBT &amp; A2T</a:t>
            </a:r>
          </a:p>
          <a:p>
            <a:pPr lvl="1"/>
            <a:r>
              <a:rPr lang="en-US" sz="1800" dirty="0" smtClean="0"/>
              <a:t>Fast wire scanners (single pulse). Looking at recent CERN design</a:t>
            </a:r>
          </a:p>
          <a:p>
            <a:pPr lvl="1"/>
            <a:r>
              <a:rPr lang="en-US" sz="1800" dirty="0" smtClean="0"/>
              <a:t>Capable of full beam operation</a:t>
            </a:r>
          </a:p>
          <a:p>
            <a:r>
              <a:rPr lang="en-US" sz="1800" dirty="0"/>
              <a:t>W</a:t>
            </a:r>
            <a:r>
              <a:rPr lang="en-US" sz="1800" dirty="0" smtClean="0"/>
              <a:t>ire scanners also used for Halo</a:t>
            </a:r>
          </a:p>
          <a:p>
            <a:endParaRPr lang="en-US" sz="1800" dirty="0" smtClean="0"/>
          </a:p>
          <a:p>
            <a:endParaRPr lang="en-US" sz="1800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76851" y="1600200"/>
            <a:ext cx="4009949" cy="35052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5317067" y="5012274"/>
            <a:ext cx="264763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CERN fast wire scanner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8037508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Non-invasive profile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09893"/>
            <a:ext cx="5096930" cy="4525963"/>
          </a:xfrm>
        </p:spPr>
        <p:txBody>
          <a:bodyPr/>
          <a:lstStyle/>
          <a:p>
            <a:r>
              <a:rPr lang="en-US" sz="2000" dirty="0" smtClean="0"/>
              <a:t>Tool for high power operation.</a:t>
            </a:r>
            <a:endParaRPr lang="en-US" sz="2000" dirty="0" smtClean="0"/>
          </a:p>
          <a:p>
            <a:r>
              <a:rPr lang="en-US" sz="2000" dirty="0" smtClean="0"/>
              <a:t>Ionization </a:t>
            </a:r>
            <a:r>
              <a:rPr lang="en-US" sz="2000" dirty="0" smtClean="0"/>
              <a:t>profile monitors for cold </a:t>
            </a:r>
            <a:r>
              <a:rPr lang="en-US" sz="2000" dirty="0" err="1" smtClean="0"/>
              <a:t>linac</a:t>
            </a:r>
            <a:r>
              <a:rPr lang="en-US" sz="2000" dirty="0" smtClean="0"/>
              <a:t>, luminescence for warm sections. </a:t>
            </a:r>
          </a:p>
          <a:p>
            <a:r>
              <a:rPr lang="en-US" sz="2000" dirty="0" smtClean="0"/>
              <a:t>Co-located with wire scanners.</a:t>
            </a:r>
          </a:p>
          <a:p>
            <a:r>
              <a:rPr lang="en-US" sz="2000" dirty="0" smtClean="0"/>
              <a:t>Plan for optical PMT readout w/o MCP. Ion to photon conversion efficiency studies done at Stockholm Uni</a:t>
            </a:r>
            <a:r>
              <a:rPr lang="en-US" sz="2000" dirty="0" smtClean="0"/>
              <a:t>.</a:t>
            </a:r>
          </a:p>
          <a:p>
            <a:r>
              <a:rPr lang="en-US" sz="2000" dirty="0" smtClean="0"/>
              <a:t>Started discussion with RAL on HV tests</a:t>
            </a:r>
            <a:endParaRPr lang="en-US" sz="2000" dirty="0" smtClean="0"/>
          </a:p>
          <a:p>
            <a:endParaRPr lang="en-US" sz="2000" dirty="0"/>
          </a:p>
        </p:txBody>
      </p:sp>
      <p:pic>
        <p:nvPicPr>
          <p:cNvPr id="4" name="Picture 3" descr="C:\Users\christianboehme\Pictures\IPM\Pic.1..png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54130" y="4098501"/>
            <a:ext cx="3318933" cy="2469515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3468" y="1109893"/>
            <a:ext cx="2255308" cy="2800754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/>
          <a:srcRect l="7522" t="13593" r="11074" b="11818"/>
          <a:stretch/>
        </p:blipFill>
        <p:spPr>
          <a:xfrm>
            <a:off x="2148847" y="4228042"/>
            <a:ext cx="3405283" cy="2339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244256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Stockholm tests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7867" y="1297179"/>
            <a:ext cx="6485467" cy="4341511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3"/>
          <a:srcRect l="27559" r="40945"/>
          <a:stretch/>
        </p:blipFill>
        <p:spPr>
          <a:xfrm>
            <a:off x="5806800" y="1790171"/>
            <a:ext cx="2880000" cy="4221052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/>
          <a:srcRect l="28478" t="15745" r="8530" b="21263"/>
          <a:stretch/>
        </p:blipFill>
        <p:spPr>
          <a:xfrm>
            <a:off x="4403600" y="4682823"/>
            <a:ext cx="1911733" cy="19117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816754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Longitudinal Profile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089400" cy="4525963"/>
          </a:xfrm>
        </p:spPr>
        <p:txBody>
          <a:bodyPr/>
          <a:lstStyle/>
          <a:p>
            <a:r>
              <a:rPr lang="en-US" sz="2000" dirty="0" smtClean="0"/>
              <a:t>Standard </a:t>
            </a:r>
            <a:r>
              <a:rPr lang="en-US" sz="2000" dirty="0" err="1" smtClean="0"/>
              <a:t>Feschenko</a:t>
            </a:r>
            <a:r>
              <a:rPr lang="en-US" sz="2000" dirty="0" smtClean="0"/>
              <a:t> monitor works well in MEBT and DTL.</a:t>
            </a:r>
          </a:p>
          <a:p>
            <a:r>
              <a:rPr lang="en-US" sz="2000" dirty="0" smtClean="0"/>
              <a:t>New method needed in HEBT. Looking into e.g. OTR light + streak camera.</a:t>
            </a:r>
          </a:p>
          <a:p>
            <a:r>
              <a:rPr lang="en-US" sz="2000" dirty="0" smtClean="0"/>
              <a:t>Intermediate energy (after frequency jump) method under study.</a:t>
            </a:r>
            <a:endParaRPr lang="en-US" sz="20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22888" y="3702051"/>
            <a:ext cx="3232208" cy="211666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41600" y="4777318"/>
            <a:ext cx="2704136" cy="1770074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4535" y="4658785"/>
            <a:ext cx="2120265" cy="169227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Picture 6"/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29248" y="1600200"/>
            <a:ext cx="2674620" cy="197993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Picture 7"/>
          <p:cNvPicPr/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1470" y="1566734"/>
            <a:ext cx="2910899" cy="201339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15396421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Monolith and beam image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56217" y="1507114"/>
            <a:ext cx="8256322" cy="425247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254988" y="4534543"/>
            <a:ext cx="3819985" cy="2252021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7526" y="4837961"/>
            <a:ext cx="3213885" cy="1948603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250089892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Slices_ISO_backside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1800" y="1709738"/>
            <a:ext cx="3759200" cy="214286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Target Diagnostics</a:t>
            </a:r>
            <a:endParaRPr lang="en-US" dirty="0"/>
          </a:p>
        </p:txBody>
      </p:sp>
      <p:pic>
        <p:nvPicPr>
          <p:cNvPr id="4" name="Picture 3" descr="Slices_ISO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13100" y="4201962"/>
            <a:ext cx="4000500" cy="2280415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114800" cy="4525963"/>
          </a:xfrm>
        </p:spPr>
        <p:txBody>
          <a:bodyPr/>
          <a:lstStyle/>
          <a:p>
            <a:r>
              <a:rPr lang="en-US" sz="2000" dirty="0" smtClean="0"/>
              <a:t>Dedicated diagnostics plug between window and target.</a:t>
            </a:r>
          </a:p>
          <a:p>
            <a:r>
              <a:rPr lang="en-US" sz="2000" dirty="0" smtClean="0"/>
              <a:t>Integrated effort with target and beam instrumentation group.</a:t>
            </a:r>
          </a:p>
          <a:p>
            <a:r>
              <a:rPr lang="en-US" sz="2000" dirty="0" smtClean="0"/>
              <a:t>Plan for optical imaging, halo thermocouples and dedicated raster scanning BPM</a:t>
            </a:r>
            <a:r>
              <a:rPr lang="en-US" sz="2000" dirty="0"/>
              <a:t>.</a:t>
            </a:r>
            <a:endParaRPr lang="en-US" sz="2000" dirty="0" smtClean="0"/>
          </a:p>
          <a:p>
            <a:r>
              <a:rPr lang="en-US" sz="2000" dirty="0" smtClean="0"/>
              <a:t>Not upgradable area, so including possible future  devices in layout (may be replaced by blank plugs).</a:t>
            </a:r>
          </a:p>
          <a:p>
            <a:r>
              <a:rPr lang="en-US" sz="2000" dirty="0" smtClean="0"/>
              <a:t>Investigating collaborations with Stony Brook/University West, PSI</a:t>
            </a:r>
            <a:endParaRPr lang="en-US" sz="2000" dirty="0"/>
          </a:p>
        </p:txBody>
      </p:sp>
      <p:pic>
        <p:nvPicPr>
          <p:cNvPr id="6" name="Picture 5" descr="OptikSystem_Back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370" r="40945"/>
          <a:stretch/>
        </p:blipFill>
        <p:spPr>
          <a:xfrm>
            <a:off x="6085000" y="825183"/>
            <a:ext cx="1800000" cy="5212080"/>
          </a:xfrm>
          <a:prstGeom prst="rect">
            <a:avLst/>
          </a:prstGeom>
        </p:spPr>
      </p:pic>
      <p:pic>
        <p:nvPicPr>
          <p:cNvPr id="5" name="Picture 4" descr="ISO_3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370" r="40945"/>
          <a:stretch/>
        </p:blipFill>
        <p:spPr>
          <a:xfrm>
            <a:off x="7456600" y="533083"/>
            <a:ext cx="1800000" cy="52120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3332307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Monolith Diagnostics Plug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lnSpc>
                <a:spcPct val="120000"/>
              </a:lnSpc>
            </a:pPr>
            <a:r>
              <a:rPr lang="en-US" dirty="0"/>
              <a:t>Modularity</a:t>
            </a:r>
          </a:p>
          <a:p>
            <a:pPr>
              <a:lnSpc>
                <a:spcPct val="120000"/>
              </a:lnSpc>
            </a:pPr>
            <a:r>
              <a:rPr lang="en-US" dirty="0"/>
              <a:t>Cooling</a:t>
            </a:r>
          </a:p>
          <a:p>
            <a:pPr>
              <a:lnSpc>
                <a:spcPct val="120000"/>
              </a:lnSpc>
            </a:pPr>
            <a:r>
              <a:rPr lang="en-US" dirty="0"/>
              <a:t>Waste minimization</a:t>
            </a:r>
          </a:p>
          <a:p>
            <a:pPr>
              <a:lnSpc>
                <a:spcPct val="120000"/>
              </a:lnSpc>
            </a:pPr>
            <a:r>
              <a:rPr lang="en-US" dirty="0"/>
              <a:t>Lifetime</a:t>
            </a:r>
          </a:p>
          <a:p>
            <a:pPr>
              <a:lnSpc>
                <a:spcPct val="120000"/>
              </a:lnSpc>
            </a:pPr>
            <a:r>
              <a:rPr lang="en-US" dirty="0"/>
              <a:t>Material restrictions</a:t>
            </a:r>
          </a:p>
          <a:p>
            <a:pPr>
              <a:lnSpc>
                <a:spcPct val="120000"/>
              </a:lnSpc>
            </a:pPr>
            <a:r>
              <a:rPr lang="en-US" dirty="0"/>
              <a:t>Thermo-mechanical issues</a:t>
            </a:r>
          </a:p>
        </p:txBody>
      </p:sp>
      <p:grpSp>
        <p:nvGrpSpPr>
          <p:cNvPr id="4" name="Group 3"/>
          <p:cNvGrpSpPr/>
          <p:nvPr/>
        </p:nvGrpSpPr>
        <p:grpSpPr>
          <a:xfrm>
            <a:off x="4663040" y="1441531"/>
            <a:ext cx="2872774" cy="2195542"/>
            <a:chOff x="4663040" y="1441531"/>
            <a:chExt cx="2872774" cy="2195542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4663040" y="1441531"/>
              <a:ext cx="2872774" cy="2195542"/>
            </a:xfrm>
            <a:prstGeom prst="rect">
              <a:avLst/>
            </a:prstGeom>
          </p:spPr>
        </p:pic>
        <p:sp>
          <p:nvSpPr>
            <p:cNvPr id="6" name="Rectangle 5"/>
            <p:cNvSpPr/>
            <p:nvPr/>
          </p:nvSpPr>
          <p:spPr>
            <a:xfrm>
              <a:off x="6726080" y="1441531"/>
              <a:ext cx="576185" cy="2412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8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038C62C7-F79B-CD4A-A5DF-5683BBEC4A65}" type="slidenum">
              <a:rPr lang="sv-SE" smtClean="0"/>
              <a:t>27</a:t>
            </a:fld>
            <a:endParaRPr lang="sv-SE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08791" y="3249214"/>
            <a:ext cx="2868964" cy="3561754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4663040" y="6537588"/>
            <a:ext cx="151836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IFMIF concept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7946781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Optical Imaging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148667" cy="2446867"/>
          </a:xfrm>
        </p:spPr>
        <p:txBody>
          <a:bodyPr/>
          <a:lstStyle/>
          <a:p>
            <a:r>
              <a:rPr lang="en-US" dirty="0" smtClean="0"/>
              <a:t>Have initial optical design for PBW viewing system. </a:t>
            </a:r>
            <a:endParaRPr lang="en-US" dirty="0"/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87939" y="1134532"/>
            <a:ext cx="4256061" cy="4423305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76339" y="3531879"/>
            <a:ext cx="3911600" cy="29314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228112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In-kind strategy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7800" y="1447800"/>
            <a:ext cx="4140200" cy="4525963"/>
          </a:xfrm>
        </p:spPr>
        <p:txBody>
          <a:bodyPr/>
          <a:lstStyle/>
          <a:p>
            <a:r>
              <a:rPr lang="en-US" sz="2000" dirty="0" smtClean="0"/>
              <a:t>Re-structuring WP7 plan to better fit in-kind</a:t>
            </a:r>
            <a:r>
              <a:rPr lang="en-US" sz="2000" dirty="0"/>
              <a:t> </a:t>
            </a:r>
            <a:r>
              <a:rPr lang="en-US" sz="2000" dirty="0" smtClean="0"/>
              <a:t>contributions (negotiations)</a:t>
            </a:r>
          </a:p>
          <a:p>
            <a:pPr lvl="1"/>
            <a:r>
              <a:rPr lang="en-US" sz="2000" dirty="0" smtClean="0"/>
              <a:t>Previously, NRE grouped by system (e.g. BPM) and production costs grouped by </a:t>
            </a:r>
            <a:r>
              <a:rPr lang="en-US" sz="2000" dirty="0" err="1" smtClean="0"/>
              <a:t>linac</a:t>
            </a:r>
            <a:r>
              <a:rPr lang="en-US" sz="2000" dirty="0" smtClean="0"/>
              <a:t> section.</a:t>
            </a:r>
          </a:p>
          <a:p>
            <a:pPr lvl="1"/>
            <a:r>
              <a:rPr lang="en-US" sz="2000" dirty="0" smtClean="0"/>
              <a:t>Now grouping by unique systems (</a:t>
            </a:r>
            <a:r>
              <a:rPr lang="en-US" sz="2000" dirty="0" err="1" smtClean="0"/>
              <a:t>beamline</a:t>
            </a:r>
            <a:r>
              <a:rPr lang="en-US" sz="2000" dirty="0" smtClean="0"/>
              <a:t> components or electronics)</a:t>
            </a:r>
          </a:p>
          <a:p>
            <a:r>
              <a:rPr lang="en-US" sz="2000" dirty="0" smtClean="0"/>
              <a:t>Generally, a fraction of the NRE (up to 50%) and small fraction (~10%) of production kept in Lund</a:t>
            </a:r>
            <a:r>
              <a:rPr lang="en-US" dirty="0" smtClean="0"/>
              <a:t>.</a:t>
            </a:r>
          </a:p>
        </p:txBody>
      </p:sp>
      <p:pic>
        <p:nvPicPr>
          <p:cNvPr id="4" name="Content Placeholder 4" descr="Screen shot 2013-11-26 at 11.26.40 P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84" r="43495"/>
          <a:stretch/>
        </p:blipFill>
        <p:spPr>
          <a:xfrm>
            <a:off x="4464000" y="1600200"/>
            <a:ext cx="4680000" cy="45259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561708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198438"/>
            <a:ext cx="8229600" cy="1143000"/>
          </a:xfrm>
        </p:spPr>
        <p:txBody>
          <a:bodyPr/>
          <a:lstStyle/>
          <a:p>
            <a:r>
              <a:rPr lang="en-US" dirty="0" smtClean="0"/>
              <a:t>System synergies/dependencies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320800"/>
            <a:ext cx="9144000" cy="4142342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28600" y="5588000"/>
            <a:ext cx="807602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Repackaging to be done by mid-</a:t>
            </a:r>
            <a:r>
              <a:rPr lang="en-US" dirty="0" err="1" smtClean="0"/>
              <a:t>april</a:t>
            </a:r>
            <a:r>
              <a:rPr lang="en-US" dirty="0" smtClean="0"/>
              <a:t> (for 2014), updated cost estimates once </a:t>
            </a:r>
          </a:p>
          <a:p>
            <a:r>
              <a:rPr lang="en-US" dirty="0" smtClean="0"/>
              <a:t>new system </a:t>
            </a:r>
            <a:r>
              <a:rPr lang="en-US" dirty="0" err="1" smtClean="0"/>
              <a:t>counds</a:t>
            </a:r>
            <a:r>
              <a:rPr lang="en-US" dirty="0" smtClean="0"/>
              <a:t> and requirements are know. </a:t>
            </a:r>
          </a:p>
        </p:txBody>
      </p:sp>
    </p:spTree>
    <p:extLst>
      <p:ext uri="{BB962C8B-B14F-4D97-AF65-F5344CB8AC3E}">
        <p14:creationId xmlns:p14="http://schemas.microsoft.com/office/powerpoint/2010/main" val="127401556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Potential c</a:t>
            </a:r>
            <a:r>
              <a:rPr lang="en-US" dirty="0" smtClean="0"/>
              <a:t>ollaborators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86272" y="5608136"/>
            <a:ext cx="3609732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Note: incomplete </a:t>
            </a:r>
            <a:r>
              <a:rPr lang="en-US" dirty="0" smtClean="0"/>
              <a:t>list</a:t>
            </a:r>
          </a:p>
          <a:p>
            <a:endParaRPr lang="en-US" dirty="0"/>
          </a:p>
          <a:p>
            <a:r>
              <a:rPr lang="en-US" dirty="0" smtClean="0"/>
              <a:t>Note II: many small IKC contracts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346200"/>
            <a:ext cx="9144000" cy="41423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5537895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382000" cy="4525963"/>
          </a:xfrm>
        </p:spPr>
        <p:txBody>
          <a:bodyPr/>
          <a:lstStyle/>
          <a:p>
            <a:r>
              <a:rPr lang="en-US" dirty="0"/>
              <a:t>Re</a:t>
            </a:r>
            <a:r>
              <a:rPr lang="en-US" dirty="0" smtClean="0"/>
              <a:t>-organizing </a:t>
            </a:r>
            <a:r>
              <a:rPr lang="en-US" dirty="0"/>
              <a:t>the plan for in-</a:t>
            </a:r>
            <a:r>
              <a:rPr lang="en-US" dirty="0" smtClean="0"/>
              <a:t>kind</a:t>
            </a:r>
          </a:p>
          <a:p>
            <a:r>
              <a:rPr lang="en-US" dirty="0" smtClean="0"/>
              <a:t>Start </a:t>
            </a:r>
            <a:r>
              <a:rPr lang="en-US" dirty="0" smtClean="0"/>
              <a:t>re-planning number of devices, and possibly </a:t>
            </a:r>
            <a:r>
              <a:rPr lang="en-US" dirty="0" smtClean="0"/>
              <a:t>performance </a:t>
            </a:r>
            <a:r>
              <a:rPr lang="en-US" dirty="0" smtClean="0"/>
              <a:t>requirements, based on ongoing commissioning planning </a:t>
            </a:r>
            <a:r>
              <a:rPr lang="en-US" dirty="0" smtClean="0"/>
              <a:t>activity</a:t>
            </a:r>
            <a:endParaRPr lang="en-US" dirty="0" smtClean="0"/>
          </a:p>
          <a:p>
            <a:r>
              <a:rPr lang="en-US" dirty="0" smtClean="0"/>
              <a:t>Maintain a strong team in Lund</a:t>
            </a:r>
          </a:p>
          <a:p>
            <a:pPr lvl="1"/>
            <a:r>
              <a:rPr lang="en-US" dirty="0" smtClean="0"/>
              <a:t>Conceptual design involvement</a:t>
            </a:r>
          </a:p>
          <a:p>
            <a:pPr lvl="1"/>
            <a:r>
              <a:rPr lang="en-US" dirty="0" smtClean="0"/>
              <a:t>Oversight of detailed design and production</a:t>
            </a:r>
          </a:p>
          <a:p>
            <a:pPr lvl="1"/>
            <a:r>
              <a:rPr lang="en-US" dirty="0" smtClean="0"/>
              <a:t>Handover, commissioning and operation</a:t>
            </a:r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309100228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67079"/>
            <a:ext cx="8229600" cy="603264"/>
          </a:xfrm>
        </p:spPr>
        <p:txBody>
          <a:bodyPr lIns="85699" tIns="42850" rIns="85699" bIns="42850">
            <a:normAutofit fontScale="90000"/>
          </a:bodyPr>
          <a:lstStyle/>
          <a:p>
            <a:r>
              <a:rPr lang="en-US" sz="3400" dirty="0" smtClean="0"/>
              <a:t>BI Schedule Highlights</a:t>
            </a:r>
            <a:endParaRPr lang="en-US" sz="3600" dirty="0"/>
          </a:p>
        </p:txBody>
      </p:sp>
      <p:cxnSp>
        <p:nvCxnSpPr>
          <p:cNvPr id="7" name="Straight Connector 6"/>
          <p:cNvCxnSpPr/>
          <p:nvPr/>
        </p:nvCxnSpPr>
        <p:spPr>
          <a:xfrm>
            <a:off x="32785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/>
        </p:nvCxnSpPr>
        <p:spPr>
          <a:xfrm>
            <a:off x="97827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357995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>
            <a:off x="618163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/>
          <p:cNvCxnSpPr/>
          <p:nvPr/>
        </p:nvCxnSpPr>
        <p:spPr>
          <a:xfrm>
            <a:off x="8783314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227911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>
            <a:off x="162869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>
            <a:off x="423037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>
            <a:off x="488079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553121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>
            <a:off x="683205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748247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>
            <a:off x="8132891" y="1893074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1860" y="1351857"/>
            <a:ext cx="8212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2010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2704542" y="1351857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14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754458" y="1351857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11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1404486" y="1351857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12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2054514" y="1351857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13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3354570" y="1351403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15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5954682" y="1351403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19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4004598" y="1351403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16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1" name="TextBox 30"/>
          <p:cNvSpPr txBox="1"/>
          <p:nvPr/>
        </p:nvSpPr>
        <p:spPr>
          <a:xfrm>
            <a:off x="4654626" y="1351403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17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2" name="TextBox 31"/>
          <p:cNvSpPr txBox="1"/>
          <p:nvPr/>
        </p:nvSpPr>
        <p:spPr>
          <a:xfrm>
            <a:off x="5304654" y="1351403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18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3" name="TextBox 32"/>
          <p:cNvSpPr txBox="1"/>
          <p:nvPr/>
        </p:nvSpPr>
        <p:spPr>
          <a:xfrm>
            <a:off x="6604710" y="1350949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20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5" name="TextBox 34"/>
          <p:cNvSpPr txBox="1"/>
          <p:nvPr/>
        </p:nvSpPr>
        <p:spPr>
          <a:xfrm>
            <a:off x="7254738" y="1350949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21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6" name="TextBox 35"/>
          <p:cNvSpPr txBox="1"/>
          <p:nvPr/>
        </p:nvSpPr>
        <p:spPr>
          <a:xfrm>
            <a:off x="7904766" y="1350949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tx1">
                    <a:lumMod val="50000"/>
                    <a:lumOff val="50000"/>
                  </a:schemeClr>
                </a:solidFill>
              </a:rPr>
              <a:t>2</a:t>
            </a:r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2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37" name="TextBox 36"/>
          <p:cNvSpPr txBox="1"/>
          <p:nvPr/>
        </p:nvSpPr>
        <p:spPr>
          <a:xfrm>
            <a:off x="8554797" y="1350949"/>
            <a:ext cx="4482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tx1">
                    <a:lumMod val="50000"/>
                    <a:lumOff val="50000"/>
                  </a:schemeClr>
                </a:solidFill>
              </a:rPr>
              <a:t>2</a:t>
            </a:r>
            <a:r>
              <a:rPr lang="en-US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3</a:t>
            </a:r>
            <a:endParaRPr lang="en-US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75" name="4-Point Star 74"/>
          <p:cNvSpPr/>
          <p:nvPr/>
        </p:nvSpPr>
        <p:spPr>
          <a:xfrm>
            <a:off x="5432598" y="3873505"/>
            <a:ext cx="177800" cy="152400"/>
          </a:xfrm>
          <a:prstGeom prst="star4">
            <a:avLst/>
          </a:prstGeom>
          <a:noFill/>
          <a:ln>
            <a:solidFill>
              <a:srgbClr val="3366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76" name="TextBox 75"/>
          <p:cNvSpPr txBox="1"/>
          <p:nvPr/>
        </p:nvSpPr>
        <p:spPr>
          <a:xfrm>
            <a:off x="5145502" y="3390584"/>
            <a:ext cx="82126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Start LWU Installation</a:t>
            </a:r>
            <a:endParaRPr lang="en-US" sz="1100" dirty="0">
              <a:solidFill>
                <a:srgbClr val="0094CA"/>
              </a:solidFill>
            </a:endParaRPr>
          </a:p>
        </p:txBody>
      </p:sp>
      <p:cxnSp>
        <p:nvCxnSpPr>
          <p:cNvPr id="80" name="Straight Connector 79"/>
          <p:cNvCxnSpPr/>
          <p:nvPr/>
        </p:nvCxnSpPr>
        <p:spPr>
          <a:xfrm>
            <a:off x="2929598" y="1893638"/>
            <a:ext cx="0" cy="4820883"/>
          </a:xfrm>
          <a:prstGeom prst="line">
            <a:avLst/>
          </a:prstGeom>
          <a:ln w="3175" cmpd="sng">
            <a:solidFill>
              <a:schemeClr val="bg1">
                <a:lumMod val="85000"/>
              </a:schemeClr>
            </a:solidFill>
            <a:prstDash val="dot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6" name="Straight Connector 85"/>
          <p:cNvCxnSpPr/>
          <p:nvPr/>
        </p:nvCxnSpPr>
        <p:spPr>
          <a:xfrm>
            <a:off x="735853" y="3965173"/>
            <a:ext cx="7877929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9" name="4-Point Star 78"/>
          <p:cNvSpPr/>
          <p:nvPr/>
        </p:nvSpPr>
        <p:spPr>
          <a:xfrm>
            <a:off x="4527421" y="3869987"/>
            <a:ext cx="177800" cy="152400"/>
          </a:xfrm>
          <a:prstGeom prst="star4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81" name="TextBox 80"/>
          <p:cNvSpPr txBox="1"/>
          <p:nvPr/>
        </p:nvSpPr>
        <p:spPr>
          <a:xfrm>
            <a:off x="4207802" y="3263252"/>
            <a:ext cx="821263" cy="60016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Injector test at </a:t>
            </a:r>
            <a:r>
              <a:rPr lang="en-US" sz="1100" dirty="0" err="1" smtClean="0">
                <a:solidFill>
                  <a:srgbClr val="0094CA"/>
                </a:solidFill>
              </a:rPr>
              <a:t>Saclay</a:t>
            </a:r>
            <a:endParaRPr lang="en-US" sz="1100" dirty="0">
              <a:solidFill>
                <a:srgbClr val="0094CA"/>
              </a:solidFill>
            </a:endParaRPr>
          </a:p>
        </p:txBody>
      </p:sp>
      <p:sp>
        <p:nvSpPr>
          <p:cNvPr id="82" name="4-Point Star 81"/>
          <p:cNvSpPr/>
          <p:nvPr/>
        </p:nvSpPr>
        <p:spPr>
          <a:xfrm>
            <a:off x="5245654" y="3876797"/>
            <a:ext cx="177800" cy="152400"/>
          </a:xfrm>
          <a:prstGeom prst="star4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83" name="TextBox 82"/>
          <p:cNvSpPr txBox="1"/>
          <p:nvPr/>
        </p:nvSpPr>
        <p:spPr>
          <a:xfrm>
            <a:off x="4926035" y="4130768"/>
            <a:ext cx="821263" cy="60016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Early access to tunnel</a:t>
            </a:r>
            <a:endParaRPr lang="en-US" sz="1100" dirty="0">
              <a:solidFill>
                <a:srgbClr val="0094CA"/>
              </a:solidFill>
            </a:endParaRPr>
          </a:p>
        </p:txBody>
      </p:sp>
      <p:sp>
        <p:nvSpPr>
          <p:cNvPr id="90" name="4-Point Star 89"/>
          <p:cNvSpPr/>
          <p:nvPr/>
        </p:nvSpPr>
        <p:spPr>
          <a:xfrm>
            <a:off x="6420620" y="3853167"/>
            <a:ext cx="177800" cy="152400"/>
          </a:xfrm>
          <a:prstGeom prst="star4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92" name="TextBox 91"/>
          <p:cNvSpPr txBox="1"/>
          <p:nvPr/>
        </p:nvSpPr>
        <p:spPr>
          <a:xfrm>
            <a:off x="6101001" y="3258644"/>
            <a:ext cx="821263" cy="60016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SC </a:t>
            </a:r>
            <a:r>
              <a:rPr lang="en-US" sz="1100" dirty="0" err="1" smtClean="0">
                <a:solidFill>
                  <a:srgbClr val="0094CA"/>
                </a:solidFill>
              </a:rPr>
              <a:t>linac</a:t>
            </a:r>
            <a:r>
              <a:rPr lang="en-US" sz="1100" dirty="0" smtClean="0">
                <a:solidFill>
                  <a:srgbClr val="0094CA"/>
                </a:solidFill>
              </a:rPr>
              <a:t> 570 MeV ready</a:t>
            </a:r>
            <a:endParaRPr lang="en-US" sz="1100" dirty="0">
              <a:solidFill>
                <a:srgbClr val="0094CA"/>
              </a:solidFill>
            </a:endParaRPr>
          </a:p>
        </p:txBody>
      </p:sp>
      <p:sp>
        <p:nvSpPr>
          <p:cNvPr id="93" name="4-Point Star 92"/>
          <p:cNvSpPr/>
          <p:nvPr/>
        </p:nvSpPr>
        <p:spPr>
          <a:xfrm>
            <a:off x="6537743" y="3857083"/>
            <a:ext cx="177800" cy="152400"/>
          </a:xfrm>
          <a:prstGeom prst="star4">
            <a:avLst/>
          </a:prstGeom>
          <a:noFill/>
          <a:ln>
            <a:solidFill>
              <a:srgbClr val="3366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94" name="TextBox 93"/>
          <p:cNvSpPr txBox="1"/>
          <p:nvPr/>
        </p:nvSpPr>
        <p:spPr>
          <a:xfrm>
            <a:off x="6218124" y="4183974"/>
            <a:ext cx="821263" cy="60016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First protons to target</a:t>
            </a:r>
            <a:endParaRPr lang="en-US" sz="1100" dirty="0">
              <a:solidFill>
                <a:srgbClr val="0094CA"/>
              </a:solidFill>
            </a:endParaRPr>
          </a:p>
        </p:txBody>
      </p:sp>
      <p:sp>
        <p:nvSpPr>
          <p:cNvPr id="112" name="4-Point Star 111"/>
          <p:cNvSpPr/>
          <p:nvPr/>
        </p:nvSpPr>
        <p:spPr>
          <a:xfrm>
            <a:off x="3668045" y="3869987"/>
            <a:ext cx="177800" cy="152400"/>
          </a:xfrm>
          <a:prstGeom prst="star4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113" name="TextBox 112"/>
          <p:cNvSpPr txBox="1"/>
          <p:nvPr/>
        </p:nvSpPr>
        <p:spPr>
          <a:xfrm>
            <a:off x="3348426" y="3263252"/>
            <a:ext cx="821263" cy="60016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Source Test Catania</a:t>
            </a:r>
            <a:endParaRPr lang="en-US" sz="1100" dirty="0">
              <a:solidFill>
                <a:srgbClr val="0094CA"/>
              </a:solidFill>
            </a:endParaRPr>
          </a:p>
        </p:txBody>
      </p:sp>
      <p:sp>
        <p:nvSpPr>
          <p:cNvPr id="114" name="4-Point Star 113"/>
          <p:cNvSpPr/>
          <p:nvPr/>
        </p:nvSpPr>
        <p:spPr>
          <a:xfrm>
            <a:off x="5762583" y="3882687"/>
            <a:ext cx="177800" cy="152400"/>
          </a:xfrm>
          <a:prstGeom prst="star4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115" name="TextBox 114"/>
          <p:cNvSpPr txBox="1"/>
          <p:nvPr/>
        </p:nvSpPr>
        <p:spPr>
          <a:xfrm>
            <a:off x="5442964" y="4064260"/>
            <a:ext cx="82126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NC </a:t>
            </a:r>
            <a:r>
              <a:rPr lang="en-US" sz="1100" dirty="0" err="1" smtClean="0">
                <a:solidFill>
                  <a:srgbClr val="0094CA"/>
                </a:solidFill>
              </a:rPr>
              <a:t>linac</a:t>
            </a:r>
            <a:r>
              <a:rPr lang="en-US" sz="1100" dirty="0" smtClean="0">
                <a:solidFill>
                  <a:srgbClr val="0094CA"/>
                </a:solidFill>
              </a:rPr>
              <a:t> ready</a:t>
            </a:r>
            <a:endParaRPr lang="en-US" sz="1100" dirty="0">
              <a:solidFill>
                <a:srgbClr val="0094CA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495377" y="4599472"/>
            <a:ext cx="25092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LEBT Diagnostics needed</a:t>
            </a:r>
            <a:endParaRPr lang="en-US" dirty="0"/>
          </a:p>
        </p:txBody>
      </p:sp>
      <p:cxnSp>
        <p:nvCxnSpPr>
          <p:cNvPr id="5" name="Straight Arrow Connector 4"/>
          <p:cNvCxnSpPr/>
          <p:nvPr/>
        </p:nvCxnSpPr>
        <p:spPr>
          <a:xfrm flipV="1">
            <a:off x="3411926" y="4200907"/>
            <a:ext cx="214974" cy="415498"/>
          </a:xfrm>
          <a:prstGeom prst="straightConnector1">
            <a:avLst/>
          </a:prstGeom>
          <a:ln>
            <a:solidFill>
              <a:schemeClr val="bg1">
                <a:lumMod val="5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6" name="Straight Arrow Connector 115"/>
          <p:cNvCxnSpPr/>
          <p:nvPr/>
        </p:nvCxnSpPr>
        <p:spPr>
          <a:xfrm flipV="1">
            <a:off x="4230371" y="4183974"/>
            <a:ext cx="369353" cy="2039026"/>
          </a:xfrm>
          <a:prstGeom prst="straightConnector1">
            <a:avLst/>
          </a:prstGeom>
          <a:ln>
            <a:solidFill>
              <a:schemeClr val="bg1">
                <a:lumMod val="5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7" name="TextBox 116"/>
          <p:cNvSpPr txBox="1"/>
          <p:nvPr/>
        </p:nvSpPr>
        <p:spPr>
          <a:xfrm>
            <a:off x="2937802" y="6236732"/>
            <a:ext cx="260953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MEBT Diagnostics needed</a:t>
            </a:r>
            <a:endParaRPr lang="en-US" dirty="0"/>
          </a:p>
        </p:txBody>
      </p:sp>
      <p:cxnSp>
        <p:nvCxnSpPr>
          <p:cNvPr id="118" name="Straight Arrow Connector 117"/>
          <p:cNvCxnSpPr/>
          <p:nvPr/>
        </p:nvCxnSpPr>
        <p:spPr>
          <a:xfrm>
            <a:off x="5029065" y="2194353"/>
            <a:ext cx="365101" cy="1196231"/>
          </a:xfrm>
          <a:prstGeom prst="straightConnector1">
            <a:avLst/>
          </a:prstGeom>
          <a:ln>
            <a:solidFill>
              <a:schemeClr val="bg1">
                <a:lumMod val="5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0" name="Straight Arrow Connector 119"/>
          <p:cNvCxnSpPr/>
          <p:nvPr/>
        </p:nvCxnSpPr>
        <p:spPr>
          <a:xfrm flipH="1">
            <a:off x="6251643" y="2590800"/>
            <a:ext cx="168977" cy="672452"/>
          </a:xfrm>
          <a:prstGeom prst="straightConnector1">
            <a:avLst/>
          </a:prstGeom>
          <a:ln>
            <a:solidFill>
              <a:schemeClr val="bg1">
                <a:lumMod val="5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1" name="TextBox 120"/>
          <p:cNvSpPr txBox="1"/>
          <p:nvPr/>
        </p:nvSpPr>
        <p:spPr>
          <a:xfrm>
            <a:off x="5648498" y="2194353"/>
            <a:ext cx="283732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</a:t>
            </a:r>
            <a:r>
              <a:rPr lang="en-US" dirty="0" smtClean="0"/>
              <a:t>eadout Electronics Needed</a:t>
            </a:r>
            <a:endParaRPr lang="en-US" dirty="0"/>
          </a:p>
        </p:txBody>
      </p:sp>
      <p:sp>
        <p:nvSpPr>
          <p:cNvPr id="122" name="TextBox 121"/>
          <p:cNvSpPr txBox="1"/>
          <p:nvPr/>
        </p:nvSpPr>
        <p:spPr>
          <a:xfrm>
            <a:off x="3507373" y="1750885"/>
            <a:ext cx="31055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Most </a:t>
            </a:r>
            <a:r>
              <a:rPr lang="en-US" dirty="0" err="1"/>
              <a:t>b</a:t>
            </a:r>
            <a:r>
              <a:rPr lang="en-US" dirty="0" err="1" smtClean="0"/>
              <a:t>eamline</a:t>
            </a:r>
            <a:r>
              <a:rPr lang="en-US" dirty="0" smtClean="0"/>
              <a:t> devices needed</a:t>
            </a:r>
            <a:endParaRPr lang="en-US" dirty="0"/>
          </a:p>
        </p:txBody>
      </p:sp>
      <p:sp>
        <p:nvSpPr>
          <p:cNvPr id="40" name="Oval 39"/>
          <p:cNvSpPr/>
          <p:nvPr/>
        </p:nvSpPr>
        <p:spPr>
          <a:xfrm>
            <a:off x="2396062" y="3920902"/>
            <a:ext cx="120111" cy="125201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23" name="Straight Arrow Connector 122"/>
          <p:cNvCxnSpPr/>
          <p:nvPr/>
        </p:nvCxnSpPr>
        <p:spPr>
          <a:xfrm flipH="1" flipV="1">
            <a:off x="5843784" y="5461000"/>
            <a:ext cx="640334" cy="838200"/>
          </a:xfrm>
          <a:prstGeom prst="straightConnector1">
            <a:avLst/>
          </a:prstGeom>
          <a:ln>
            <a:solidFill>
              <a:schemeClr val="bg1">
                <a:lumMod val="5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4" name="TextBox 123"/>
          <p:cNvSpPr txBox="1"/>
          <p:nvPr/>
        </p:nvSpPr>
        <p:spPr>
          <a:xfrm>
            <a:off x="6218124" y="6299200"/>
            <a:ext cx="26657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Target Diagnostics needed</a:t>
            </a:r>
            <a:endParaRPr lang="en-US" dirty="0"/>
          </a:p>
        </p:txBody>
      </p:sp>
      <p:cxnSp>
        <p:nvCxnSpPr>
          <p:cNvPr id="125" name="Straight Connector 124"/>
          <p:cNvCxnSpPr/>
          <p:nvPr/>
        </p:nvCxnSpPr>
        <p:spPr>
          <a:xfrm>
            <a:off x="735853" y="5336773"/>
            <a:ext cx="7877929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6" name="4-Point Star 125"/>
          <p:cNvSpPr/>
          <p:nvPr/>
        </p:nvSpPr>
        <p:spPr>
          <a:xfrm>
            <a:off x="5635583" y="5241587"/>
            <a:ext cx="177800" cy="152400"/>
          </a:xfrm>
          <a:prstGeom prst="star4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094CA"/>
              </a:solidFill>
            </a:endParaRPr>
          </a:p>
        </p:txBody>
      </p:sp>
      <p:sp>
        <p:nvSpPr>
          <p:cNvPr id="127" name="TextBox 126"/>
          <p:cNvSpPr txBox="1"/>
          <p:nvPr/>
        </p:nvSpPr>
        <p:spPr>
          <a:xfrm>
            <a:off x="5102860" y="5423160"/>
            <a:ext cx="1161367" cy="60016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 smtClean="0">
                <a:solidFill>
                  <a:srgbClr val="0094CA"/>
                </a:solidFill>
              </a:rPr>
              <a:t>Proton Beam Instrumentation plug installation</a:t>
            </a:r>
            <a:endParaRPr lang="en-US" sz="1100" dirty="0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4958899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219503" y="0"/>
            <a:ext cx="6067426" cy="1441531"/>
          </a:xfrm>
        </p:spPr>
        <p:txBody>
          <a:bodyPr/>
          <a:lstStyle/>
          <a:p>
            <a:r>
              <a:rPr lang="en-US" dirty="0" smtClean="0"/>
              <a:t>WP7 (Diagnostics) Cost in primavera</a:t>
            </a:r>
            <a:endParaRPr lang="en-US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7637727"/>
              </p:ext>
            </p:extLst>
          </p:nvPr>
        </p:nvGraphicFramePr>
        <p:xfrm>
          <a:off x="1100020" y="1686989"/>
          <a:ext cx="6795928" cy="429767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708096"/>
                <a:gridCol w="2087832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Work Unit</a:t>
                      </a:r>
                      <a:r>
                        <a:rPr lang="en-US" sz="2800" baseline="0" dirty="0" smtClean="0"/>
                        <a:t> Groups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/>
                        <a:t>Current</a:t>
                      </a:r>
                      <a:endParaRPr lang="en-US" sz="28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l"/>
                      <a:r>
                        <a:rPr lang="en-US" sz="2800" dirty="0" smtClean="0">
                          <a:solidFill>
                            <a:srgbClr val="0094CA"/>
                          </a:solidFill>
                        </a:rPr>
                        <a:t>Diagnostics</a:t>
                      </a:r>
                      <a:r>
                        <a:rPr lang="en-US" sz="2800" baseline="0" dirty="0" smtClean="0">
                          <a:solidFill>
                            <a:srgbClr val="0094CA"/>
                          </a:solidFill>
                        </a:rPr>
                        <a:t> </a:t>
                      </a:r>
                      <a:r>
                        <a:rPr lang="en-US" sz="2800" dirty="0" smtClean="0">
                          <a:solidFill>
                            <a:srgbClr val="0094CA"/>
                          </a:solidFill>
                        </a:rPr>
                        <a:t>Design (NRE), Integration &amp; Management</a:t>
                      </a:r>
                      <a:endParaRPr lang="en-US" sz="2800" dirty="0">
                        <a:solidFill>
                          <a:srgbClr val="0094CA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 smtClean="0"/>
                        <a:t>10.9 </a:t>
                      </a:r>
                      <a:r>
                        <a:rPr lang="en-US" sz="2800" dirty="0" err="1" smtClean="0"/>
                        <a:t>MEuro</a:t>
                      </a:r>
                      <a:endParaRPr lang="en-US" sz="28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l"/>
                      <a:r>
                        <a:rPr lang="en-US" sz="2800" dirty="0" smtClean="0">
                          <a:solidFill>
                            <a:srgbClr val="0094CA"/>
                          </a:solidFill>
                        </a:rPr>
                        <a:t>Warm </a:t>
                      </a:r>
                      <a:r>
                        <a:rPr lang="en-US" sz="2800" dirty="0" err="1" smtClean="0">
                          <a:solidFill>
                            <a:srgbClr val="0094CA"/>
                          </a:solidFill>
                        </a:rPr>
                        <a:t>Linac</a:t>
                      </a:r>
                      <a:r>
                        <a:rPr lang="en-US" sz="2800" dirty="0" smtClean="0">
                          <a:solidFill>
                            <a:srgbClr val="0094CA"/>
                          </a:solidFill>
                        </a:rPr>
                        <a:t> Diagnostics production cost</a:t>
                      </a:r>
                      <a:endParaRPr lang="en-US" sz="2800" dirty="0">
                        <a:solidFill>
                          <a:srgbClr val="0094CA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 smtClean="0"/>
                        <a:t>3.4 </a:t>
                      </a:r>
                      <a:r>
                        <a:rPr lang="en-US" sz="2800" dirty="0" err="1" smtClean="0"/>
                        <a:t>MEuro</a:t>
                      </a:r>
                      <a:endParaRPr lang="en-US" sz="28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l"/>
                      <a:r>
                        <a:rPr lang="en-US" sz="2800" dirty="0" smtClean="0">
                          <a:solidFill>
                            <a:srgbClr val="0094CA"/>
                          </a:solidFill>
                        </a:rPr>
                        <a:t>SCL</a:t>
                      </a:r>
                      <a:r>
                        <a:rPr lang="en-US" sz="2800" baseline="0" dirty="0" smtClean="0">
                          <a:solidFill>
                            <a:srgbClr val="0094CA"/>
                          </a:solidFill>
                        </a:rPr>
                        <a:t> &amp; HEBT Diagnostics production cost</a:t>
                      </a:r>
                      <a:endParaRPr lang="en-US" sz="2800" dirty="0">
                        <a:solidFill>
                          <a:srgbClr val="0094CA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 smtClean="0"/>
                        <a:t>5.7 </a:t>
                      </a:r>
                      <a:r>
                        <a:rPr lang="en-US" sz="2800" dirty="0" err="1" smtClean="0"/>
                        <a:t>Meuro</a:t>
                      </a:r>
                      <a:endParaRPr lang="en-US" sz="28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algn="l"/>
                      <a:r>
                        <a:rPr lang="en-US" sz="2800" dirty="0" smtClean="0">
                          <a:solidFill>
                            <a:srgbClr val="0094CA"/>
                          </a:solidFill>
                        </a:rPr>
                        <a:t>A2T</a:t>
                      </a:r>
                      <a:r>
                        <a:rPr lang="en-US" sz="2800" baseline="0" dirty="0" smtClean="0">
                          <a:solidFill>
                            <a:srgbClr val="0094CA"/>
                          </a:solidFill>
                        </a:rPr>
                        <a:t> &amp; Dump Diagnostics production cost</a:t>
                      </a:r>
                      <a:endParaRPr lang="en-US" sz="2800" dirty="0">
                        <a:solidFill>
                          <a:srgbClr val="0094CA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dirty="0" smtClean="0"/>
                        <a:t>2.6 </a:t>
                      </a:r>
                      <a:r>
                        <a:rPr lang="en-US" sz="2800" dirty="0" err="1" smtClean="0"/>
                        <a:t>MEuro</a:t>
                      </a:r>
                      <a:endParaRPr lang="en-US" sz="2800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541867" y="6350000"/>
            <a:ext cx="31870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Note: distribution will change.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28471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Interfaces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400" u="sng" dirty="0" smtClean="0"/>
              <a:t>Internal:</a:t>
            </a:r>
          </a:p>
          <a:p>
            <a:r>
              <a:rPr lang="en-US" sz="2400" dirty="0"/>
              <a:t>Lead Engineers (requirements)</a:t>
            </a:r>
          </a:p>
          <a:p>
            <a:r>
              <a:rPr lang="en-US" sz="2400" dirty="0" smtClean="0"/>
              <a:t>Beam Physics (sensitivity studies, input to requirement)</a:t>
            </a:r>
          </a:p>
          <a:p>
            <a:r>
              <a:rPr lang="en-US" sz="2400" dirty="0" smtClean="0"/>
              <a:t>Other WPs (e.g. space allocation)</a:t>
            </a:r>
          </a:p>
          <a:p>
            <a:r>
              <a:rPr lang="en-US" sz="2400" u="sng" dirty="0" smtClean="0"/>
              <a:t>External:</a:t>
            </a:r>
          </a:p>
          <a:p>
            <a:r>
              <a:rPr lang="en-US" sz="2400" dirty="0" smtClean="0"/>
              <a:t>ICS (integration of devices, split of development responsibilities, MPS)</a:t>
            </a:r>
          </a:p>
          <a:p>
            <a:r>
              <a:rPr lang="en-US" sz="2400" dirty="0" smtClean="0"/>
              <a:t>Target (target diagnostics)</a:t>
            </a:r>
          </a:p>
          <a:p>
            <a:r>
              <a:rPr lang="en-US" sz="2400" dirty="0" smtClean="0"/>
              <a:t>NSS (beam pulse information for experiments)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35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288225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In-kind open questions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Is </a:t>
            </a:r>
            <a:r>
              <a:rPr lang="en-US" dirty="0" smtClean="0"/>
              <a:t>electronics to be provided by the design in-kind partner (preferred), or purchased to spec by the vertical integrator partner</a:t>
            </a:r>
            <a:r>
              <a:rPr lang="en-US" dirty="0" smtClean="0"/>
              <a:t>?</a:t>
            </a:r>
          </a:p>
          <a:p>
            <a:r>
              <a:rPr lang="en-US" dirty="0"/>
              <a:t>Vertical integration responsibility?</a:t>
            </a:r>
          </a:p>
          <a:p>
            <a:r>
              <a:rPr lang="en-US" dirty="0" smtClean="0"/>
              <a:t>Many small IKC agreements to put in place. Relatively large overhead (compared to e.g. a </a:t>
            </a:r>
            <a:r>
              <a:rPr lang="en-US" dirty="0" err="1"/>
              <a:t>c</a:t>
            </a:r>
            <a:r>
              <a:rPr lang="en-US" dirty="0" err="1" smtClean="0"/>
              <a:t>ryomodule</a:t>
            </a:r>
            <a:r>
              <a:rPr lang="en-US" dirty="0"/>
              <a:t>)</a:t>
            </a: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99922571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/>
    </mc:Choice>
    <mc:Fallback>
      <p:transition xmlns:p14="http://schemas.microsoft.com/office/powerpoint/2010/main" spd="slow"/>
    </mc:Fallback>
  </mc:AlternateContent>
</p:sld>
</file>

<file path=ppt/theme/theme1.xml><?xml version="1.0" encoding="utf-8"?>
<a:theme xmlns:a="http://schemas.openxmlformats.org/drawingml/2006/main" name="ESS Presentation Simpl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Presentation Simple.potx</Template>
  <TotalTime>38439</TotalTime>
  <Words>1738</Words>
  <Application>Microsoft Macintosh PowerPoint</Application>
  <PresentationFormat>On-screen Show (4:3)</PresentationFormat>
  <Paragraphs>374</Paragraphs>
  <Slides>36</Slides>
  <Notes>4</Notes>
  <HiddenSlides>0</HiddenSlides>
  <MMClips>0</MMClips>
  <ScaleCrop>false</ScaleCrop>
  <HeadingPairs>
    <vt:vector size="4" baseType="variant">
      <vt:variant>
        <vt:lpstr>Theme</vt:lpstr>
      </vt:variant>
      <vt:variant>
        <vt:i4>3</vt:i4>
      </vt:variant>
      <vt:variant>
        <vt:lpstr>Slide Titles</vt:lpstr>
      </vt:variant>
      <vt:variant>
        <vt:i4>36</vt:i4>
      </vt:variant>
    </vt:vector>
  </HeadingPairs>
  <TitlesOfParts>
    <vt:vector size="39" baseType="lpstr">
      <vt:lpstr>ESS Presentation Simple</vt:lpstr>
      <vt:lpstr>2_Office Theme</vt:lpstr>
      <vt:lpstr>1_Office Theme</vt:lpstr>
      <vt:lpstr>Beam Instrumentation for the ESS Accelerator</vt:lpstr>
      <vt:lpstr>Overview</vt:lpstr>
      <vt:lpstr>Diagnostics (WP7) Team</vt:lpstr>
      <vt:lpstr>Initial diagnostics scope</vt:lpstr>
      <vt:lpstr>Updated diagnostics scope</vt:lpstr>
      <vt:lpstr>Annual Review</vt:lpstr>
      <vt:lpstr>Commissioning planning</vt:lpstr>
      <vt:lpstr>Current system counts</vt:lpstr>
      <vt:lpstr>Linac/Beamline Layout</vt:lpstr>
      <vt:lpstr>Linac Warm Sections</vt:lpstr>
      <vt:lpstr>Racks, Cables, IOCs &amp; PVs</vt:lpstr>
      <vt:lpstr>BLM</vt:lpstr>
      <vt:lpstr>BCM</vt:lpstr>
      <vt:lpstr>Differential BCM</vt:lpstr>
      <vt:lpstr>BPM</vt:lpstr>
      <vt:lpstr>Cold BPM prototypes</vt:lpstr>
      <vt:lpstr>BPM Electronics</vt:lpstr>
      <vt:lpstr>Buttons vs striplines</vt:lpstr>
      <vt:lpstr>Emittance Monitor</vt:lpstr>
      <vt:lpstr>Faraday Cups</vt:lpstr>
      <vt:lpstr>Wire Scanners/Halo</vt:lpstr>
      <vt:lpstr>Non-invasive profile</vt:lpstr>
      <vt:lpstr>Stockholm tests</vt:lpstr>
      <vt:lpstr>Longitudinal Profile</vt:lpstr>
      <vt:lpstr>Monolith and beam image</vt:lpstr>
      <vt:lpstr>Target Diagnostics</vt:lpstr>
      <vt:lpstr>Monolith Diagnostics Plug</vt:lpstr>
      <vt:lpstr>Optical Imaging</vt:lpstr>
      <vt:lpstr>In-kind strategy</vt:lpstr>
      <vt:lpstr>System synergies/dependencies</vt:lpstr>
      <vt:lpstr>Potential collaborators</vt:lpstr>
      <vt:lpstr>Summary</vt:lpstr>
      <vt:lpstr>BI Schedule Highlights</vt:lpstr>
      <vt:lpstr>WP7 (Diagnostics) Cost in primavera</vt:lpstr>
      <vt:lpstr>Interfaces</vt:lpstr>
      <vt:lpstr>In-kind open questions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ESS User</dc:creator>
  <cp:lastModifiedBy>Andreas Jansson</cp:lastModifiedBy>
  <cp:revision>559</cp:revision>
  <cp:lastPrinted>2014-03-28T14:21:17Z</cp:lastPrinted>
  <dcterms:created xsi:type="dcterms:W3CDTF">2011-05-29T15:23:34Z</dcterms:created>
  <dcterms:modified xsi:type="dcterms:W3CDTF">2014-04-02T12:34:40Z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XAccess Type">
    <vt:lpwstr>Inherited</vt:lpwstr>
  </property>
  <property fmtid="{D5CDD505-2E9C-101B-9397-08002B2CF9AE}" pid="3" name="MXActiveVersion">
    <vt:lpwstr>1</vt:lpwstr>
  </property>
  <property fmtid="{D5CDD505-2E9C-101B-9397-08002B2CF9AE}" pid="4" name="MXActual_state_Preliminary">
    <vt:lpwstr>2013-nov-04</vt:lpwstr>
  </property>
  <property fmtid="{D5CDD505-2E9C-101B-9397-08002B2CF9AE}" pid="5" name="MXActual_state_Released">
    <vt:lpwstr>N/A</vt:lpwstr>
  </property>
  <property fmtid="{D5CDD505-2E9C-101B-9397-08002B2CF9AE}" pid="6" name="MXApprover">
    <vt:lpwstr/>
  </property>
  <property fmtid="{D5CDD505-2E9C-101B-9397-08002B2CF9AE}" pid="7" name="MXAuthor">
    <vt:lpwstr>Björkman, Heléne</vt:lpwstr>
  </property>
  <property fmtid="{D5CDD505-2E9C-101B-9397-08002B2CF9AE}" pid="8" name="MXCheckin Reason">
    <vt:lpwstr/>
  </property>
  <property fmtid="{D5CDD505-2E9C-101B-9397-08002B2CF9AE}" pid="9" name="MXclau">
    <vt:lpwstr>False</vt:lpwstr>
  </property>
  <property fmtid="{D5CDD505-2E9C-101B-9397-08002B2CF9AE}" pid="10" name="MXConfidentiality">
    <vt:lpwstr/>
  </property>
  <property fmtid="{D5CDD505-2E9C-101B-9397-08002B2CF9AE}" pid="11" name="MXCurrent">
    <vt:lpwstr>Preliminary</vt:lpwstr>
  </property>
  <property fmtid="{D5CDD505-2E9C-101B-9397-08002B2CF9AE}" pid="12" name="MXCurrent.Localized">
    <vt:lpwstr>Preliminary</vt:lpwstr>
  </property>
  <property fmtid="{D5CDD505-2E9C-101B-9397-08002B2CF9AE}" pid="13" name="MXDescription">
    <vt:lpwstr/>
  </property>
  <property fmtid="{D5CDD505-2E9C-101B-9397-08002B2CF9AE}" pid="14" name="MXDesignated User">
    <vt:lpwstr>Unassigned</vt:lpwstr>
  </property>
  <property fmtid="{D5CDD505-2E9C-101B-9397-08002B2CF9AE}" pid="15" name="MXdmg_GeneratedFrom">
    <vt:lpwstr/>
  </property>
  <property fmtid="{D5CDD505-2E9C-101B-9397-08002B2CF9AE}" pid="16" name="MXdmg_Language">
    <vt:lpwstr>en</vt:lpwstr>
  </property>
  <property fmtid="{D5CDD505-2E9C-101B-9397-08002B2CF9AE}" pid="17" name="MXEmail">
    <vt:lpwstr>helene.bjorkman@esss.se</vt:lpwstr>
  </property>
  <property fmtid="{D5CDD505-2E9C-101B-9397-08002B2CF9AE}" pid="18" name="MXFirstName">
    <vt:lpwstr>Heléne</vt:lpwstr>
  </property>
  <property fmtid="{D5CDD505-2E9C-101B-9397-08002B2CF9AE}" pid="19" name="MXIs Version Object">
    <vt:lpwstr>False</vt:lpwstr>
  </property>
  <property fmtid="{D5CDD505-2E9C-101B-9397-08002B2CF9AE}" pid="20" name="MXLanguage">
    <vt:lpwstr>English</vt:lpwstr>
  </property>
  <property fmtid="{D5CDD505-2E9C-101B-9397-08002B2CF9AE}" pid="21" name="MXLastName">
    <vt:lpwstr>Björkman</vt:lpwstr>
  </property>
  <property fmtid="{D5CDD505-2E9C-101B-9397-08002B2CF9AE}" pid="22" name="MXLatestVersion">
    <vt:lpwstr>1</vt:lpwstr>
  </property>
  <property fmtid="{D5CDD505-2E9C-101B-9397-08002B2CF9AE}" pid="23" name="MXLink">
    <vt:lpwstr/>
  </property>
  <property fmtid="{D5CDD505-2E9C-101B-9397-08002B2CF9AE}" pid="24" name="MXMiddleName">
    <vt:lpwstr>Unknown</vt:lpwstr>
  </property>
  <property fmtid="{D5CDD505-2E9C-101B-9397-08002B2CF9AE}" pid="25" name="MXMove Files To Version">
    <vt:lpwstr>False</vt:lpwstr>
  </property>
  <property fmtid="{D5CDD505-2E9C-101B-9397-08002B2CF9AE}" pid="26" name="MXName">
    <vt:lpwstr>ESS-0005872</vt:lpwstr>
  </property>
  <property fmtid="{D5CDD505-2E9C-101B-9397-08002B2CF9AE}" pid="27" name="MXOriginator">
    <vt:lpwstr>helenebjorkman</vt:lpwstr>
  </property>
  <property fmtid="{D5CDD505-2E9C-101B-9397-08002B2CF9AE}" pid="28" name="MXPhase">
    <vt:lpwstr/>
  </property>
  <property fmtid="{D5CDD505-2E9C-101B-9397-08002B2CF9AE}" pid="29" name="MXPolicy">
    <vt:lpwstr>Open Document</vt:lpwstr>
  </property>
  <property fmtid="{D5CDD505-2E9C-101B-9397-08002B2CF9AE}" pid="30" name="MXPolicy.Localized">
    <vt:lpwstr>Open Document</vt:lpwstr>
  </property>
  <property fmtid="{D5CDD505-2E9C-101B-9397-08002B2CF9AE}" pid="31" name="MXPrinted Date">
    <vt:lpwstr>2013-nov-04</vt:lpwstr>
  </property>
  <property fmtid="{D5CDD505-2E9C-101B-9397-08002B2CF9AE}" pid="32" name="MXPrinted Version">
    <vt:lpwstr>(1)</vt:lpwstr>
  </property>
  <property fmtid="{D5CDD505-2E9C-101B-9397-08002B2CF9AE}" pid="33" name="MXReference">
    <vt:lpwstr/>
  </property>
  <property fmtid="{D5CDD505-2E9C-101B-9397-08002B2CF9AE}" pid="34" name="MXRevision">
    <vt:lpwstr>1</vt:lpwstr>
  </property>
  <property fmtid="{D5CDD505-2E9C-101B-9397-08002B2CF9AE}" pid="35" name="MXSignatures_state_Preliminary">
    <vt:lpwstr/>
  </property>
  <property fmtid="{D5CDD505-2E9C-101B-9397-08002B2CF9AE}" pid="36" name="MXSignatures_state_Released">
    <vt:lpwstr/>
  </property>
  <property fmtid="{D5CDD505-2E9C-101B-9397-08002B2CF9AE}" pid="37" name="MXSubmitter">
    <vt:lpwstr>Björkman, Heléne</vt:lpwstr>
  </property>
  <property fmtid="{D5CDD505-2E9C-101B-9397-08002B2CF9AE}" pid="38" name="MXSuspend Versioning">
    <vt:lpwstr>False</vt:lpwstr>
  </property>
  <property fmtid="{D5CDD505-2E9C-101B-9397-08002B2CF9AE}" pid="39" name="MXTitle">
    <vt:lpwstr>Delete</vt:lpwstr>
  </property>
  <property fmtid="{D5CDD505-2E9C-101B-9397-08002B2CF9AE}" pid="40" name="MXTVADummy1">
    <vt:lpwstr/>
  </property>
  <property fmtid="{D5CDD505-2E9C-101B-9397-08002B2CF9AE}" pid="41" name="MXTVADummy2">
    <vt:lpwstr/>
  </property>
  <property fmtid="{D5CDD505-2E9C-101B-9397-08002B2CF9AE}" pid="42" name="MXTVADummy3">
    <vt:lpwstr/>
  </property>
  <property fmtid="{D5CDD505-2E9C-101B-9397-08002B2CF9AE}" pid="43" name="MXType">
    <vt:lpwstr>dmg_Presentation</vt:lpwstr>
  </property>
  <property fmtid="{D5CDD505-2E9C-101B-9397-08002B2CF9AE}" pid="44" name="MXType.Localized">
    <vt:lpwstr>Presentation</vt:lpwstr>
  </property>
  <property fmtid="{D5CDD505-2E9C-101B-9397-08002B2CF9AE}" pid="45" name="MXUser">
    <vt:lpwstr>helenebjorkman</vt:lpwstr>
  </property>
  <property fmtid="{D5CDD505-2E9C-101B-9397-08002B2CF9AE}" pid="46" name="MXVersion">
    <vt:lpwstr>1</vt:lpwstr>
  </property>
</Properties>
</file>