
<file path=[Content_Types].xml><?xml version="1.0" encoding="utf-8"?>
<Types xmlns="http://schemas.openxmlformats.org/package/2006/content-types">
  <Default Extension="xml" ContentType="application/xml"/>
  <Default Extension="bin" ContentType="application/vnd.openxmlformats-officedocument.presentationml.printerSettings"/>
  <Default Extension="png" ContentType="image/png"/>
  <Default Extension="rels" ContentType="application/vnd.openxmlformats-package.relationships+xml"/>
  <Default Extension="emf" ContentType="image/x-em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charts/chart1.xml" ContentType="application/vnd.openxmlformats-officedocument.drawingml.char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1"/>
    <p:sldMasterId id="2147483662" r:id="rId2"/>
  </p:sldMasterIdLst>
  <p:notesMasterIdLst>
    <p:notesMasterId r:id="rId29"/>
  </p:notesMasterIdLst>
  <p:handoutMasterIdLst>
    <p:handoutMasterId r:id="rId30"/>
  </p:handoutMasterIdLst>
  <p:sldIdLst>
    <p:sldId id="286" r:id="rId3"/>
    <p:sldId id="406" r:id="rId4"/>
    <p:sldId id="383" r:id="rId5"/>
    <p:sldId id="407" r:id="rId6"/>
    <p:sldId id="391" r:id="rId7"/>
    <p:sldId id="402" r:id="rId8"/>
    <p:sldId id="384" r:id="rId9"/>
    <p:sldId id="404" r:id="rId10"/>
    <p:sldId id="408" r:id="rId11"/>
    <p:sldId id="385" r:id="rId12"/>
    <p:sldId id="405" r:id="rId13"/>
    <p:sldId id="387" r:id="rId14"/>
    <p:sldId id="390" r:id="rId15"/>
    <p:sldId id="392" r:id="rId16"/>
    <p:sldId id="393" r:id="rId17"/>
    <p:sldId id="409" r:id="rId18"/>
    <p:sldId id="396" r:id="rId19"/>
    <p:sldId id="399" r:id="rId20"/>
    <p:sldId id="388" r:id="rId21"/>
    <p:sldId id="401" r:id="rId22"/>
    <p:sldId id="413" r:id="rId23"/>
    <p:sldId id="414" r:id="rId24"/>
    <p:sldId id="410" r:id="rId25"/>
    <p:sldId id="411" r:id="rId26"/>
    <p:sldId id="412" r:id="rId27"/>
    <p:sldId id="403" r:id="rId28"/>
  </p:sldIdLst>
  <p:sldSz cx="9144000" cy="6858000" type="screen4x3"/>
  <p:notesSz cx="6858000" cy="9144000"/>
  <p:defaultTextStyle>
    <a:defPPr>
      <a:defRPr lang="sv-SE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clrMru>
    <a:srgbClr val="00E100"/>
    <a:srgbClr val="FF7D00"/>
    <a:srgbClr val="0094C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789" autoAdjust="0"/>
    <p:restoredTop sz="99518" autoAdjust="0"/>
  </p:normalViewPr>
  <p:slideViewPr>
    <p:cSldViewPr snapToGrid="0" snapToObjects="1">
      <p:cViewPr>
        <p:scale>
          <a:sx n="200" d="100"/>
          <a:sy n="200" d="100"/>
        </p:scale>
        <p:origin x="-2616" y="-440"/>
      </p:cViewPr>
      <p:guideLst>
        <p:guide orient="horz" pos="1232"/>
        <p:guide orient="horz" pos="908"/>
        <p:guide pos="498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20" Type="http://schemas.openxmlformats.org/officeDocument/2006/relationships/slide" Target="slides/slide18.xml"/><Relationship Id="rId21" Type="http://schemas.openxmlformats.org/officeDocument/2006/relationships/slide" Target="slides/slide19.xml"/><Relationship Id="rId22" Type="http://schemas.openxmlformats.org/officeDocument/2006/relationships/slide" Target="slides/slide20.xml"/><Relationship Id="rId23" Type="http://schemas.openxmlformats.org/officeDocument/2006/relationships/slide" Target="slides/slide21.xml"/><Relationship Id="rId24" Type="http://schemas.openxmlformats.org/officeDocument/2006/relationships/slide" Target="slides/slide22.xml"/><Relationship Id="rId25" Type="http://schemas.openxmlformats.org/officeDocument/2006/relationships/slide" Target="slides/slide23.xml"/><Relationship Id="rId26" Type="http://schemas.openxmlformats.org/officeDocument/2006/relationships/slide" Target="slides/slide24.xml"/><Relationship Id="rId27" Type="http://schemas.openxmlformats.org/officeDocument/2006/relationships/slide" Target="slides/slide25.xml"/><Relationship Id="rId28" Type="http://schemas.openxmlformats.org/officeDocument/2006/relationships/slide" Target="slides/slide26.xml"/><Relationship Id="rId2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" Target="slides/slide1.xml"/><Relationship Id="rId4" Type="http://schemas.openxmlformats.org/officeDocument/2006/relationships/slide" Target="slides/slide2.xml"/><Relationship Id="rId5" Type="http://schemas.openxmlformats.org/officeDocument/2006/relationships/slide" Target="slides/slide3.xml"/><Relationship Id="rId30" Type="http://schemas.openxmlformats.org/officeDocument/2006/relationships/handoutMaster" Target="handoutMasters/handoutMaster1.xml"/><Relationship Id="rId31" Type="http://schemas.openxmlformats.org/officeDocument/2006/relationships/printerSettings" Target="printerSettings/printerSettings1.bin"/><Relationship Id="rId32" Type="http://schemas.openxmlformats.org/officeDocument/2006/relationships/presProps" Target="presProps.xml"/><Relationship Id="rId9" Type="http://schemas.openxmlformats.org/officeDocument/2006/relationships/slide" Target="slides/slide7.xml"/><Relationship Id="rId6" Type="http://schemas.openxmlformats.org/officeDocument/2006/relationships/slide" Target="slides/slide4.xml"/><Relationship Id="rId7" Type="http://schemas.openxmlformats.org/officeDocument/2006/relationships/slide" Target="slides/slide5.xml"/><Relationship Id="rId8" Type="http://schemas.openxmlformats.org/officeDocument/2006/relationships/slide" Target="slides/slide6.xml"/><Relationship Id="rId33" Type="http://schemas.openxmlformats.org/officeDocument/2006/relationships/viewProps" Target="viewProps.xml"/><Relationship Id="rId34" Type="http://schemas.openxmlformats.org/officeDocument/2006/relationships/theme" Target="theme/theme1.xml"/><Relationship Id="rId35" Type="http://schemas.openxmlformats.org/officeDocument/2006/relationships/tableStyles" Target="tableStyles.xml"/><Relationship Id="rId10" Type="http://schemas.openxmlformats.org/officeDocument/2006/relationships/slide" Target="slides/slide8.xml"/><Relationship Id="rId11" Type="http://schemas.openxmlformats.org/officeDocument/2006/relationships/slide" Target="slides/slide9.xml"/><Relationship Id="rId12" Type="http://schemas.openxmlformats.org/officeDocument/2006/relationships/slide" Target="slides/slide10.xml"/><Relationship Id="rId13" Type="http://schemas.openxmlformats.org/officeDocument/2006/relationships/slide" Target="slides/slide11.xml"/><Relationship Id="rId14" Type="http://schemas.openxmlformats.org/officeDocument/2006/relationships/slide" Target="slides/slide12.xml"/><Relationship Id="rId15" Type="http://schemas.openxmlformats.org/officeDocument/2006/relationships/slide" Target="slides/slide13.xml"/><Relationship Id="rId16" Type="http://schemas.openxmlformats.org/officeDocument/2006/relationships/slide" Target="slides/slide14.xml"/><Relationship Id="rId17" Type="http://schemas.openxmlformats.org/officeDocument/2006/relationships/slide" Target="slides/slide15.xml"/><Relationship Id="rId18" Type="http://schemas.openxmlformats.org/officeDocument/2006/relationships/slide" Target="slides/slide16.xml"/><Relationship Id="rId19" Type="http://schemas.openxmlformats.org/officeDocument/2006/relationships/slide" Target="slides/slide17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oleObject" Target="Workbook2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18"/>
    </mc:Choice>
    <mc:Fallback>
      <c:style val="18"/>
    </mc:Fallback>
  </mc:AlternateContent>
  <c:chart>
    <c:autoTitleDeleted val="0"/>
    <c:plotArea>
      <c:layout>
        <c:manualLayout>
          <c:layoutTarget val="inner"/>
          <c:xMode val="edge"/>
          <c:yMode val="edge"/>
          <c:x val="0.0649481226508054"/>
          <c:y val="0.0371315250240021"/>
          <c:w val="0.709113275863471"/>
          <c:h val="0.871203868938269"/>
        </c:manualLayout>
      </c:layout>
      <c:scatterChart>
        <c:scatterStyle val="lineMarker"/>
        <c:varyColors val="0"/>
        <c:ser>
          <c:idx val="1"/>
          <c:order val="1"/>
          <c:tx>
            <c:strRef>
              <c:f>'Marc Model'!$E$1</c:f>
              <c:strCache>
                <c:ptCount val="1"/>
                <c:pt idx="0">
                  <c:v>Energy [GeV]</c:v>
                </c:pt>
              </c:strCache>
            </c:strRef>
          </c:tx>
          <c:marker>
            <c:symbol val="none"/>
          </c:marker>
          <c:xVal>
            <c:numRef>
              <c:f>'Marc Model'!$A$2:$A$32</c:f>
              <c:numCache>
                <c:formatCode>m/d/yy</c:formatCode>
                <c:ptCount val="31"/>
                <c:pt idx="0">
                  <c:v>43651.0</c:v>
                </c:pt>
                <c:pt idx="1">
                  <c:v>43739.0</c:v>
                </c:pt>
                <c:pt idx="2">
                  <c:v>43831.0</c:v>
                </c:pt>
                <c:pt idx="3">
                  <c:v>43891.0</c:v>
                </c:pt>
                <c:pt idx="4">
                  <c:v>44013.0</c:v>
                </c:pt>
                <c:pt idx="5">
                  <c:v>44105.0</c:v>
                </c:pt>
                <c:pt idx="6">
                  <c:v>44197.0</c:v>
                </c:pt>
                <c:pt idx="7">
                  <c:v>44256.0</c:v>
                </c:pt>
                <c:pt idx="8">
                  <c:v>44317.0</c:v>
                </c:pt>
                <c:pt idx="12">
                  <c:v>44470.0</c:v>
                </c:pt>
                <c:pt idx="13">
                  <c:v>44531.0</c:v>
                </c:pt>
                <c:pt idx="14">
                  <c:v>44576.0</c:v>
                </c:pt>
                <c:pt idx="15">
                  <c:v>44621.0</c:v>
                </c:pt>
                <c:pt idx="16">
                  <c:v>44682.0</c:v>
                </c:pt>
                <c:pt idx="17">
                  <c:v>44743.0</c:v>
                </c:pt>
                <c:pt idx="23">
                  <c:v>44835.0</c:v>
                </c:pt>
                <c:pt idx="24">
                  <c:v>44927.0</c:v>
                </c:pt>
                <c:pt idx="25">
                  <c:v>45108.0</c:v>
                </c:pt>
                <c:pt idx="26">
                  <c:v>45292.0</c:v>
                </c:pt>
                <c:pt idx="27">
                  <c:v>45536.0</c:v>
                </c:pt>
                <c:pt idx="28">
                  <c:v>45658.0</c:v>
                </c:pt>
                <c:pt idx="29">
                  <c:v>45748.0</c:v>
                </c:pt>
                <c:pt idx="30">
                  <c:v>45901.0</c:v>
                </c:pt>
              </c:numCache>
            </c:numRef>
          </c:xVal>
          <c:yVal>
            <c:numRef>
              <c:f>'Marc Model'!$E$2:$E$32</c:f>
              <c:numCache>
                <c:formatCode>0.00</c:formatCode>
                <c:ptCount val="31"/>
                <c:pt idx="0" formatCode="General">
                  <c:v>0.2</c:v>
                </c:pt>
                <c:pt idx="1">
                  <c:v>0.2476996996997</c:v>
                </c:pt>
                <c:pt idx="2">
                  <c:v>0.297567567567568</c:v>
                </c:pt>
                <c:pt idx="3">
                  <c:v>0.33009009009009</c:v>
                </c:pt>
                <c:pt idx="4">
                  <c:v>0.396219219219219</c:v>
                </c:pt>
                <c:pt idx="5">
                  <c:v>0.446087087087087</c:v>
                </c:pt>
                <c:pt idx="6">
                  <c:v>0.495954954954955</c:v>
                </c:pt>
                <c:pt idx="7">
                  <c:v>0.527935435435436</c:v>
                </c:pt>
                <c:pt idx="8" formatCode="General">
                  <c:v>0.561</c:v>
                </c:pt>
                <c:pt idx="9" formatCode="General">
                  <c:v>0.561</c:v>
                </c:pt>
                <c:pt idx="10" formatCode="General">
                  <c:v>1.3</c:v>
                </c:pt>
                <c:pt idx="11" formatCode="General">
                  <c:v>1.3</c:v>
                </c:pt>
                <c:pt idx="12" formatCode="General">
                  <c:v>0.8</c:v>
                </c:pt>
                <c:pt idx="13">
                  <c:v>0.911721611721612</c:v>
                </c:pt>
                <c:pt idx="14">
                  <c:v>0.994139194139194</c:v>
                </c:pt>
                <c:pt idx="15">
                  <c:v>1.076556776556777</c:v>
                </c:pt>
                <c:pt idx="16">
                  <c:v>1.188278388278388</c:v>
                </c:pt>
                <c:pt idx="17" formatCode="General">
                  <c:v>1.3</c:v>
                </c:pt>
                <c:pt idx="18" formatCode="General">
                  <c:v>1.3</c:v>
                </c:pt>
                <c:pt idx="19" formatCode="General">
                  <c:v>1.2</c:v>
                </c:pt>
                <c:pt idx="20" formatCode="General">
                  <c:v>2.0</c:v>
                </c:pt>
                <c:pt idx="21" formatCode="General">
                  <c:v>2.0</c:v>
                </c:pt>
                <c:pt idx="22" formatCode="General">
                  <c:v>2.0</c:v>
                </c:pt>
                <c:pt idx="23" formatCode="General">
                  <c:v>1.6</c:v>
                </c:pt>
                <c:pt idx="24">
                  <c:v>1.634521575984991</c:v>
                </c:pt>
                <c:pt idx="25">
                  <c:v>1.702439024390244</c:v>
                </c:pt>
                <c:pt idx="26">
                  <c:v>1.771482176360225</c:v>
                </c:pt>
                <c:pt idx="27">
                  <c:v>2.0</c:v>
                </c:pt>
                <c:pt idx="28">
                  <c:v>2.0</c:v>
                </c:pt>
                <c:pt idx="29">
                  <c:v>2.0</c:v>
                </c:pt>
                <c:pt idx="30">
                  <c:v>2.0</c:v>
                </c:pt>
              </c:numCache>
            </c:numRef>
          </c:yVal>
          <c:smooth val="0"/>
        </c:ser>
        <c:ser>
          <c:idx val="2"/>
          <c:order val="2"/>
          <c:tx>
            <c:strRef>
              <c:f>'Marc Model'!$F$1</c:f>
              <c:strCache>
                <c:ptCount val="1"/>
                <c:pt idx="0">
                  <c:v>Power [MW]</c:v>
                </c:pt>
              </c:strCache>
            </c:strRef>
          </c:tx>
          <c:xVal>
            <c:numRef>
              <c:f>'Marc Model'!$A$2:$A$32</c:f>
              <c:numCache>
                <c:formatCode>m/d/yy</c:formatCode>
                <c:ptCount val="31"/>
                <c:pt idx="0">
                  <c:v>43651.0</c:v>
                </c:pt>
                <c:pt idx="1">
                  <c:v>43739.0</c:v>
                </c:pt>
                <c:pt idx="2">
                  <c:v>43831.0</c:v>
                </c:pt>
                <c:pt idx="3">
                  <c:v>43891.0</c:v>
                </c:pt>
                <c:pt idx="4">
                  <c:v>44013.0</c:v>
                </c:pt>
                <c:pt idx="5">
                  <c:v>44105.0</c:v>
                </c:pt>
                <c:pt idx="6">
                  <c:v>44197.0</c:v>
                </c:pt>
                <c:pt idx="7">
                  <c:v>44256.0</c:v>
                </c:pt>
                <c:pt idx="8">
                  <c:v>44317.0</c:v>
                </c:pt>
                <c:pt idx="12">
                  <c:v>44470.0</c:v>
                </c:pt>
                <c:pt idx="13">
                  <c:v>44531.0</c:v>
                </c:pt>
                <c:pt idx="14">
                  <c:v>44576.0</c:v>
                </c:pt>
                <c:pt idx="15">
                  <c:v>44621.0</c:v>
                </c:pt>
                <c:pt idx="16">
                  <c:v>44682.0</c:v>
                </c:pt>
                <c:pt idx="17">
                  <c:v>44743.0</c:v>
                </c:pt>
                <c:pt idx="23">
                  <c:v>44835.0</c:v>
                </c:pt>
                <c:pt idx="24">
                  <c:v>44927.0</c:v>
                </c:pt>
                <c:pt idx="25">
                  <c:v>45108.0</c:v>
                </c:pt>
                <c:pt idx="26">
                  <c:v>45292.0</c:v>
                </c:pt>
                <c:pt idx="27">
                  <c:v>45536.0</c:v>
                </c:pt>
                <c:pt idx="28">
                  <c:v>45658.0</c:v>
                </c:pt>
                <c:pt idx="29">
                  <c:v>45748.0</c:v>
                </c:pt>
                <c:pt idx="30">
                  <c:v>45901.0</c:v>
                </c:pt>
              </c:numCache>
            </c:numRef>
          </c:xVal>
          <c:yVal>
            <c:numRef>
              <c:f>'Marc Model'!$F$2:$F$32</c:f>
              <c:numCache>
                <c:formatCode>0.00</c:formatCode>
                <c:ptCount val="31"/>
                <c:pt idx="0">
                  <c:v>0.1001</c:v>
                </c:pt>
                <c:pt idx="1">
                  <c:v>0.1239736996997</c:v>
                </c:pt>
                <c:pt idx="2">
                  <c:v>0.223398851351351</c:v>
                </c:pt>
                <c:pt idx="3">
                  <c:v>0.33042018018018</c:v>
                </c:pt>
                <c:pt idx="4">
                  <c:v>0.495769298048048</c:v>
                </c:pt>
                <c:pt idx="5">
                  <c:v>0.669799761261261</c:v>
                </c:pt>
                <c:pt idx="6">
                  <c:v>0.868789092342342</c:v>
                </c:pt>
                <c:pt idx="7">
                  <c:v>1.056926741741742</c:v>
                </c:pt>
                <c:pt idx="8">
                  <c:v>1.26351225</c:v>
                </c:pt>
                <c:pt idx="9">
                  <c:v>1.4039025</c:v>
                </c:pt>
                <c:pt idx="10">
                  <c:v>0.325325</c:v>
                </c:pt>
                <c:pt idx="11">
                  <c:v>0.65065</c:v>
                </c:pt>
                <c:pt idx="12">
                  <c:v>0.8008</c:v>
                </c:pt>
                <c:pt idx="13">
                  <c:v>0.912633333333333</c:v>
                </c:pt>
                <c:pt idx="14">
                  <c:v>1.243916666666667</c:v>
                </c:pt>
                <c:pt idx="15">
                  <c:v>1.61645</c:v>
                </c:pt>
                <c:pt idx="16">
                  <c:v>2.081566666666667</c:v>
                </c:pt>
                <c:pt idx="17">
                  <c:v>2.6026</c:v>
                </c:pt>
                <c:pt idx="18">
                  <c:v>2.927925</c:v>
                </c:pt>
                <c:pt idx="19">
                  <c:v>3.003</c:v>
                </c:pt>
                <c:pt idx="20">
                  <c:v>0.5005</c:v>
                </c:pt>
                <c:pt idx="21">
                  <c:v>1.001</c:v>
                </c:pt>
                <c:pt idx="22">
                  <c:v>1.5015</c:v>
                </c:pt>
                <c:pt idx="23">
                  <c:v>2.002</c:v>
                </c:pt>
                <c:pt idx="24">
                  <c:v>2.045195121951219</c:v>
                </c:pt>
                <c:pt idx="25">
                  <c:v>2.556212195121951</c:v>
                </c:pt>
                <c:pt idx="26">
                  <c:v>3.103193902439024</c:v>
                </c:pt>
                <c:pt idx="27">
                  <c:v>4.004</c:v>
                </c:pt>
                <c:pt idx="28">
                  <c:v>4.004</c:v>
                </c:pt>
                <c:pt idx="29">
                  <c:v>4.504499999999998</c:v>
                </c:pt>
                <c:pt idx="30">
                  <c:v>5.005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-2146920696"/>
        <c:axId val="-2147247960"/>
      </c:scatterChart>
      <c:scatterChart>
        <c:scatterStyle val="lineMarker"/>
        <c:varyColors val="0"/>
        <c:ser>
          <c:idx val="0"/>
          <c:order val="0"/>
          <c:tx>
            <c:strRef>
              <c:f>'Marc Model'!$B$1</c:f>
              <c:strCache>
                <c:ptCount val="1"/>
                <c:pt idx="0">
                  <c:v>Current [mA]</c:v>
                </c:pt>
              </c:strCache>
            </c:strRef>
          </c:tx>
          <c:marker>
            <c:symbol val="x"/>
            <c:size val="8"/>
          </c:marker>
          <c:xVal>
            <c:numRef>
              <c:f>'Marc Model'!$A$2:$A$32</c:f>
              <c:numCache>
                <c:formatCode>m/d/yy</c:formatCode>
                <c:ptCount val="31"/>
                <c:pt idx="0">
                  <c:v>43651.0</c:v>
                </c:pt>
                <c:pt idx="1">
                  <c:v>43739.0</c:v>
                </c:pt>
                <c:pt idx="2">
                  <c:v>43831.0</c:v>
                </c:pt>
                <c:pt idx="3">
                  <c:v>43891.0</c:v>
                </c:pt>
                <c:pt idx="4">
                  <c:v>44013.0</c:v>
                </c:pt>
                <c:pt idx="5">
                  <c:v>44105.0</c:v>
                </c:pt>
                <c:pt idx="6">
                  <c:v>44197.0</c:v>
                </c:pt>
                <c:pt idx="7">
                  <c:v>44256.0</c:v>
                </c:pt>
                <c:pt idx="8">
                  <c:v>44317.0</c:v>
                </c:pt>
                <c:pt idx="12">
                  <c:v>44470.0</c:v>
                </c:pt>
                <c:pt idx="13">
                  <c:v>44531.0</c:v>
                </c:pt>
                <c:pt idx="14">
                  <c:v>44576.0</c:v>
                </c:pt>
                <c:pt idx="15">
                  <c:v>44621.0</c:v>
                </c:pt>
                <c:pt idx="16">
                  <c:v>44682.0</c:v>
                </c:pt>
                <c:pt idx="17">
                  <c:v>44743.0</c:v>
                </c:pt>
                <c:pt idx="23">
                  <c:v>44835.0</c:v>
                </c:pt>
                <c:pt idx="24">
                  <c:v>44927.0</c:v>
                </c:pt>
                <c:pt idx="25">
                  <c:v>45108.0</c:v>
                </c:pt>
                <c:pt idx="26">
                  <c:v>45292.0</c:v>
                </c:pt>
                <c:pt idx="27">
                  <c:v>45536.0</c:v>
                </c:pt>
                <c:pt idx="28">
                  <c:v>45658.0</c:v>
                </c:pt>
                <c:pt idx="29">
                  <c:v>45748.0</c:v>
                </c:pt>
                <c:pt idx="30">
                  <c:v>45901.0</c:v>
                </c:pt>
              </c:numCache>
            </c:numRef>
          </c:xVal>
          <c:yVal>
            <c:numRef>
              <c:f>'Marc Model'!$B$2:$B$32</c:f>
              <c:numCache>
                <c:formatCode>General</c:formatCode>
                <c:ptCount val="31"/>
                <c:pt idx="0">
                  <c:v>12.5</c:v>
                </c:pt>
                <c:pt idx="1">
                  <c:v>12.5</c:v>
                </c:pt>
                <c:pt idx="2">
                  <c:v>18.75</c:v>
                </c:pt>
                <c:pt idx="3">
                  <c:v>25.0</c:v>
                </c:pt>
                <c:pt idx="4">
                  <c:v>31.25</c:v>
                </c:pt>
                <c:pt idx="5">
                  <c:v>37.5</c:v>
                </c:pt>
                <c:pt idx="6">
                  <c:v>43.75</c:v>
                </c:pt>
                <c:pt idx="7">
                  <c:v>50.0</c:v>
                </c:pt>
                <c:pt idx="8">
                  <c:v>56.25</c:v>
                </c:pt>
                <c:pt idx="9">
                  <c:v>62.5</c:v>
                </c:pt>
                <c:pt idx="10">
                  <c:v>6.25</c:v>
                </c:pt>
                <c:pt idx="11">
                  <c:v>12.5</c:v>
                </c:pt>
                <c:pt idx="12">
                  <c:v>25.0</c:v>
                </c:pt>
                <c:pt idx="13">
                  <c:v>25.0</c:v>
                </c:pt>
                <c:pt idx="14">
                  <c:v>31.25</c:v>
                </c:pt>
                <c:pt idx="15">
                  <c:v>37.5</c:v>
                </c:pt>
                <c:pt idx="16">
                  <c:v>43.75</c:v>
                </c:pt>
                <c:pt idx="17">
                  <c:v>50.0</c:v>
                </c:pt>
                <c:pt idx="18">
                  <c:v>56.25</c:v>
                </c:pt>
                <c:pt idx="19">
                  <c:v>62.5</c:v>
                </c:pt>
                <c:pt idx="20">
                  <c:v>6.25</c:v>
                </c:pt>
                <c:pt idx="21">
                  <c:v>12.5</c:v>
                </c:pt>
                <c:pt idx="22">
                  <c:v>18.75</c:v>
                </c:pt>
                <c:pt idx="23">
                  <c:v>31.25</c:v>
                </c:pt>
                <c:pt idx="24">
                  <c:v>31.25</c:v>
                </c:pt>
                <c:pt idx="25">
                  <c:v>37.5</c:v>
                </c:pt>
                <c:pt idx="26">
                  <c:v>43.75</c:v>
                </c:pt>
                <c:pt idx="27">
                  <c:v>50.0</c:v>
                </c:pt>
                <c:pt idx="28">
                  <c:v>50.0</c:v>
                </c:pt>
                <c:pt idx="29">
                  <c:v>56.25</c:v>
                </c:pt>
                <c:pt idx="30">
                  <c:v>62.5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-2129171944"/>
        <c:axId val="-2146479704"/>
      </c:scatterChart>
      <c:valAx>
        <c:axId val="-2146920696"/>
        <c:scaling>
          <c:orientation val="minMax"/>
          <c:max val="46300.0"/>
          <c:min val="43620.0"/>
        </c:scaling>
        <c:delete val="0"/>
        <c:axPos val="b"/>
        <c:numFmt formatCode="m/d/yy" sourceLinked="1"/>
        <c:majorTickMark val="out"/>
        <c:minorTickMark val="none"/>
        <c:tickLblPos val="nextTo"/>
        <c:txPr>
          <a:bodyPr rot="-1800000"/>
          <a:lstStyle/>
          <a:p>
            <a:pPr>
              <a:defRPr/>
            </a:pPr>
            <a:endParaRPr lang="en-US"/>
          </a:p>
        </c:txPr>
        <c:crossAx val="-2147247960"/>
        <c:crosses val="autoZero"/>
        <c:crossBetween val="midCat"/>
        <c:majorUnit val="200.0"/>
      </c:valAx>
      <c:valAx>
        <c:axId val="-2147247960"/>
        <c:scaling>
          <c:orientation val="minMax"/>
        </c:scaling>
        <c:delete val="0"/>
        <c:axPos val="l"/>
        <c:majorGridlines/>
        <c:numFmt formatCode="General" sourceLinked="1"/>
        <c:majorTickMark val="out"/>
        <c:minorTickMark val="none"/>
        <c:tickLblPos val="nextTo"/>
        <c:crossAx val="-2146920696"/>
        <c:crosses val="autoZero"/>
        <c:crossBetween val="midCat"/>
      </c:valAx>
      <c:valAx>
        <c:axId val="-2146479704"/>
        <c:scaling>
          <c:orientation val="minMax"/>
        </c:scaling>
        <c:delete val="0"/>
        <c:axPos val="r"/>
        <c:numFmt formatCode="General" sourceLinked="1"/>
        <c:majorTickMark val="out"/>
        <c:minorTickMark val="none"/>
        <c:tickLblPos val="nextTo"/>
        <c:txPr>
          <a:bodyPr/>
          <a:lstStyle/>
          <a:p>
            <a:pPr>
              <a:defRPr>
                <a:solidFill>
                  <a:schemeClr val="accent1"/>
                </a:solidFill>
              </a:defRPr>
            </a:pPr>
            <a:endParaRPr lang="en-US"/>
          </a:p>
        </c:txPr>
        <c:crossAx val="-2129171944"/>
        <c:crosses val="max"/>
        <c:crossBetween val="midCat"/>
      </c:valAx>
      <c:valAx>
        <c:axId val="-2129171944"/>
        <c:scaling>
          <c:orientation val="minMax"/>
        </c:scaling>
        <c:delete val="1"/>
        <c:axPos val="b"/>
        <c:numFmt formatCode="m/d/yy" sourceLinked="1"/>
        <c:majorTickMark val="out"/>
        <c:minorTickMark val="none"/>
        <c:tickLblPos val="nextTo"/>
        <c:crossAx val="-2146479704"/>
        <c:crosses val="autoZero"/>
        <c:crossBetween val="midCat"/>
      </c:valAx>
    </c:plotArea>
    <c:legend>
      <c:legendPos val="r"/>
      <c:layout>
        <c:manualLayout>
          <c:xMode val="edge"/>
          <c:yMode val="edge"/>
          <c:x val="0.824172048087137"/>
          <c:y val="0.273542987221384"/>
          <c:w val="0.174264838950806"/>
          <c:h val="0.177020242137979"/>
        </c:manualLayout>
      </c:layout>
      <c:overlay val="0"/>
      <c:spPr>
        <a:solidFill>
          <a:schemeClr val="bg2"/>
        </a:solidFill>
        <a:effectLst>
          <a:outerShdw blurRad="50800" dist="38100" dir="2700000" algn="tl" rotWithShape="0">
            <a:srgbClr val="000000">
              <a:alpha val="43000"/>
            </a:srgbClr>
          </a:outerShdw>
        </a:effectLst>
      </c:spPr>
    </c:legend>
    <c:plotVisOnly val="1"/>
    <c:dispBlanksAs val="gap"/>
    <c:showDLblsOverMax val="0"/>
  </c:chart>
  <c:externalData r:id="rId1">
    <c:autoUpdate val="0"/>
  </c:externalData>
</c:chartSpac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ADBC4406-F558-C941-963A-D721E2DECF01}" type="doc">
      <dgm:prSet loTypeId="urn:microsoft.com/office/officeart/2005/8/layout/hProcess9" loCatId="" qsTypeId="urn:microsoft.com/office/officeart/2005/8/quickstyle/simple4" qsCatId="simple" csTypeId="urn:microsoft.com/office/officeart/2005/8/colors/accent1_2" csCatId="accent1" phldr="1"/>
      <dgm:spPr/>
    </dgm:pt>
    <dgm:pt modelId="{3384BCBA-188D-FF49-B4B7-194A95980199}">
      <dgm:prSet phldrT="[Text]"/>
      <dgm:spPr/>
      <dgm:t>
        <a:bodyPr/>
        <a:lstStyle/>
        <a:p>
          <a:r>
            <a:rPr lang="en-US" dirty="0" smtClean="0"/>
            <a:t>Review in Autumn</a:t>
          </a:r>
          <a:endParaRPr lang="en-US" dirty="0"/>
        </a:p>
      </dgm:t>
    </dgm:pt>
    <dgm:pt modelId="{AF0778FE-07DC-344D-B638-332F4FA82E87}" type="parTrans" cxnId="{48BC7D11-90A6-DE4F-A2B1-4F9E001EF680}">
      <dgm:prSet/>
      <dgm:spPr/>
      <dgm:t>
        <a:bodyPr/>
        <a:lstStyle/>
        <a:p>
          <a:endParaRPr lang="en-US"/>
        </a:p>
      </dgm:t>
    </dgm:pt>
    <dgm:pt modelId="{919D161C-827D-4144-BD5A-93F7E3462BC1}" type="sibTrans" cxnId="{48BC7D11-90A6-DE4F-A2B1-4F9E001EF680}">
      <dgm:prSet/>
      <dgm:spPr/>
      <dgm:t>
        <a:bodyPr/>
        <a:lstStyle/>
        <a:p>
          <a:endParaRPr lang="en-US"/>
        </a:p>
      </dgm:t>
    </dgm:pt>
    <dgm:pt modelId="{77A8B1B9-4986-3942-91CA-F8D7AD628CAF}">
      <dgm:prSet phldrT="[Text]"/>
      <dgm:spPr/>
      <dgm:t>
        <a:bodyPr/>
        <a:lstStyle/>
        <a:p>
          <a:r>
            <a:rPr lang="en-US" dirty="0" smtClean="0"/>
            <a:t>Losses studies</a:t>
          </a:r>
          <a:endParaRPr lang="en-US" dirty="0"/>
        </a:p>
      </dgm:t>
    </dgm:pt>
    <dgm:pt modelId="{790FF33B-5B64-6642-BFB5-B80A6409E86D}" type="parTrans" cxnId="{64BDF749-863A-2841-BD5C-D8601C480289}">
      <dgm:prSet/>
      <dgm:spPr/>
      <dgm:t>
        <a:bodyPr/>
        <a:lstStyle/>
        <a:p>
          <a:endParaRPr lang="en-US"/>
        </a:p>
      </dgm:t>
    </dgm:pt>
    <dgm:pt modelId="{E608C91E-B472-CD40-976F-D1CB97723F0A}" type="sibTrans" cxnId="{64BDF749-863A-2841-BD5C-D8601C480289}">
      <dgm:prSet/>
      <dgm:spPr/>
      <dgm:t>
        <a:bodyPr/>
        <a:lstStyle/>
        <a:p>
          <a:endParaRPr lang="en-US"/>
        </a:p>
      </dgm:t>
    </dgm:pt>
    <dgm:pt modelId="{896B10EF-D6DB-4644-8C91-8C93A9B4FA50}">
      <dgm:prSet phldrT="[Text]"/>
      <dgm:spPr/>
      <dgm:t>
        <a:bodyPr/>
        <a:lstStyle/>
        <a:p>
          <a:r>
            <a:rPr lang="en-US" dirty="0" smtClean="0"/>
            <a:t>Beam Commissioning Planning</a:t>
          </a:r>
          <a:endParaRPr lang="en-US" dirty="0"/>
        </a:p>
      </dgm:t>
    </dgm:pt>
    <dgm:pt modelId="{B4AFA9A7-2F6C-D24C-A852-92C729AF07CD}" type="parTrans" cxnId="{3673A555-0AC7-0642-9364-1CB3C0875CA0}">
      <dgm:prSet/>
      <dgm:spPr/>
      <dgm:t>
        <a:bodyPr/>
        <a:lstStyle/>
        <a:p>
          <a:endParaRPr lang="en-US"/>
        </a:p>
      </dgm:t>
    </dgm:pt>
    <dgm:pt modelId="{E061E63B-2E8A-F349-92D6-E9F6194B9ADE}" type="sibTrans" cxnId="{3673A555-0AC7-0642-9364-1CB3C0875CA0}">
      <dgm:prSet/>
      <dgm:spPr/>
      <dgm:t>
        <a:bodyPr/>
        <a:lstStyle/>
        <a:p>
          <a:endParaRPr lang="en-US"/>
        </a:p>
      </dgm:t>
    </dgm:pt>
    <dgm:pt modelId="{B1E908ED-C11A-3143-B9F2-42C450A7E6F3}">
      <dgm:prSet/>
      <dgm:spPr/>
      <dgm:t>
        <a:bodyPr/>
        <a:lstStyle/>
        <a:p>
          <a:r>
            <a:rPr lang="en-US" dirty="0" smtClean="0"/>
            <a:t>Working Group</a:t>
          </a:r>
          <a:endParaRPr lang="en-US" dirty="0"/>
        </a:p>
      </dgm:t>
    </dgm:pt>
    <dgm:pt modelId="{CBC2F84E-1231-A840-8576-685DAFF4882D}" type="parTrans" cxnId="{EFFE6495-03F4-5842-B768-B571FD770F3D}">
      <dgm:prSet/>
      <dgm:spPr/>
      <dgm:t>
        <a:bodyPr/>
        <a:lstStyle/>
        <a:p>
          <a:endParaRPr lang="en-US"/>
        </a:p>
      </dgm:t>
    </dgm:pt>
    <dgm:pt modelId="{7D8F0C2F-AD2C-484A-94D6-98172946E2B9}" type="sibTrans" cxnId="{EFFE6495-03F4-5842-B768-B571FD770F3D}">
      <dgm:prSet/>
      <dgm:spPr/>
      <dgm:t>
        <a:bodyPr/>
        <a:lstStyle/>
        <a:p>
          <a:endParaRPr lang="en-US"/>
        </a:p>
      </dgm:t>
    </dgm:pt>
    <dgm:pt modelId="{6B5BE72C-522F-6043-9624-9BD14D112566}">
      <dgm:prSet/>
      <dgm:spPr/>
      <dgm:t>
        <a:bodyPr/>
        <a:lstStyle/>
        <a:p>
          <a:r>
            <a:rPr lang="en-US" dirty="0" smtClean="0"/>
            <a:t>Define goals and procedures</a:t>
          </a:r>
          <a:endParaRPr lang="en-US" dirty="0"/>
        </a:p>
      </dgm:t>
    </dgm:pt>
    <dgm:pt modelId="{9BF11856-D7BC-3C48-93B5-31E7C1B3A351}" type="parTrans" cxnId="{98487512-0FFB-934E-A906-09AFA3BCFB3F}">
      <dgm:prSet/>
      <dgm:spPr/>
      <dgm:t>
        <a:bodyPr/>
        <a:lstStyle/>
        <a:p>
          <a:endParaRPr lang="en-US"/>
        </a:p>
      </dgm:t>
    </dgm:pt>
    <dgm:pt modelId="{67B0FB12-6032-B346-B233-5B351DAD0154}" type="sibTrans" cxnId="{98487512-0FFB-934E-A906-09AFA3BCFB3F}">
      <dgm:prSet/>
      <dgm:spPr/>
      <dgm:t>
        <a:bodyPr/>
        <a:lstStyle/>
        <a:p>
          <a:endParaRPr lang="en-US"/>
        </a:p>
      </dgm:t>
    </dgm:pt>
    <dgm:pt modelId="{EBFCF7EF-8EE7-D84E-8B79-BB447899186C}">
      <dgm:prSet/>
      <dgm:spPr/>
      <dgm:t>
        <a:bodyPr/>
        <a:lstStyle/>
        <a:p>
          <a:r>
            <a:rPr lang="en-US" dirty="0" smtClean="0"/>
            <a:t>ICS</a:t>
          </a:r>
          <a:endParaRPr lang="en-US" dirty="0"/>
        </a:p>
      </dgm:t>
    </dgm:pt>
    <dgm:pt modelId="{FF7BE382-6D8D-E640-991D-7B28ECF81687}" type="parTrans" cxnId="{15A48DAA-BE12-744D-8F40-914AC09979FB}">
      <dgm:prSet/>
      <dgm:spPr/>
      <dgm:t>
        <a:bodyPr/>
        <a:lstStyle/>
        <a:p>
          <a:endParaRPr lang="en-US"/>
        </a:p>
      </dgm:t>
    </dgm:pt>
    <dgm:pt modelId="{01EED905-8367-9D4B-B424-B9A055E7CD39}" type="sibTrans" cxnId="{15A48DAA-BE12-744D-8F40-914AC09979FB}">
      <dgm:prSet/>
      <dgm:spPr/>
      <dgm:t>
        <a:bodyPr/>
        <a:lstStyle/>
        <a:p>
          <a:endParaRPr lang="en-US"/>
        </a:p>
      </dgm:t>
    </dgm:pt>
    <dgm:pt modelId="{49C8AB34-05D5-3849-A0E1-9488BDC7706E}">
      <dgm:prSet/>
      <dgm:spPr/>
      <dgm:t>
        <a:bodyPr/>
        <a:lstStyle/>
        <a:p>
          <a:r>
            <a:rPr lang="en-US" dirty="0" smtClean="0"/>
            <a:t>Requirements:</a:t>
          </a:r>
          <a:endParaRPr lang="en-US" dirty="0"/>
        </a:p>
      </dgm:t>
    </dgm:pt>
    <dgm:pt modelId="{20FD7D70-504D-2349-9921-EF3AEDE4BD8D}" type="parTrans" cxnId="{28435BF1-7001-7B42-B5BB-57E9E1E65F48}">
      <dgm:prSet/>
      <dgm:spPr/>
      <dgm:t>
        <a:bodyPr/>
        <a:lstStyle/>
        <a:p>
          <a:endParaRPr lang="en-US"/>
        </a:p>
      </dgm:t>
    </dgm:pt>
    <dgm:pt modelId="{D72B9C14-ADF3-6944-8B9E-37C4753AFF7C}" type="sibTrans" cxnId="{28435BF1-7001-7B42-B5BB-57E9E1E65F48}">
      <dgm:prSet/>
      <dgm:spPr/>
      <dgm:t>
        <a:bodyPr/>
        <a:lstStyle/>
        <a:p>
          <a:endParaRPr lang="en-US"/>
        </a:p>
      </dgm:t>
    </dgm:pt>
    <dgm:pt modelId="{E81246E0-693B-A44A-9C46-BDDFA43C5253}">
      <dgm:prSet/>
      <dgm:spPr/>
      <dgm:t>
        <a:bodyPr/>
        <a:lstStyle/>
        <a:p>
          <a:r>
            <a:rPr lang="en-US" dirty="0" smtClean="0"/>
            <a:t>Beam Instrumentation</a:t>
          </a:r>
          <a:endParaRPr lang="en-US" dirty="0"/>
        </a:p>
      </dgm:t>
    </dgm:pt>
    <dgm:pt modelId="{4D355291-D314-A745-B345-AE372E88C911}" type="parTrans" cxnId="{ABAF06C7-05FD-E34E-B6B8-A35956117974}">
      <dgm:prSet/>
      <dgm:spPr/>
      <dgm:t>
        <a:bodyPr/>
        <a:lstStyle/>
        <a:p>
          <a:endParaRPr lang="en-US"/>
        </a:p>
      </dgm:t>
    </dgm:pt>
    <dgm:pt modelId="{A62FDDB5-766B-7A4C-BA60-E72DE13B7E4D}" type="sibTrans" cxnId="{ABAF06C7-05FD-E34E-B6B8-A35956117974}">
      <dgm:prSet/>
      <dgm:spPr/>
      <dgm:t>
        <a:bodyPr/>
        <a:lstStyle/>
        <a:p>
          <a:endParaRPr lang="en-US"/>
        </a:p>
      </dgm:t>
    </dgm:pt>
    <dgm:pt modelId="{E3697916-B722-344B-A588-8A2E28F63BA7}" type="pres">
      <dgm:prSet presAssocID="{ADBC4406-F558-C941-963A-D721E2DECF01}" presName="CompostProcess" presStyleCnt="0">
        <dgm:presLayoutVars>
          <dgm:dir/>
          <dgm:resizeHandles val="exact"/>
        </dgm:presLayoutVars>
      </dgm:prSet>
      <dgm:spPr/>
    </dgm:pt>
    <dgm:pt modelId="{3B0B515C-5455-7D4B-A2F1-90276F4659A2}" type="pres">
      <dgm:prSet presAssocID="{ADBC4406-F558-C941-963A-D721E2DECF01}" presName="arrow" presStyleLbl="bgShp" presStyleIdx="0" presStyleCnt="1"/>
      <dgm:spPr/>
    </dgm:pt>
    <dgm:pt modelId="{C0E4C7E0-D23D-DA4A-B9A0-68EBE0FAA835}" type="pres">
      <dgm:prSet presAssocID="{ADBC4406-F558-C941-963A-D721E2DECF01}" presName="linearProcess" presStyleCnt="0"/>
      <dgm:spPr/>
    </dgm:pt>
    <dgm:pt modelId="{DB657AB6-F4A5-534B-9C3A-FDC10E7C8F1F}" type="pres">
      <dgm:prSet presAssocID="{3384BCBA-188D-FF49-B4B7-194A95980199}" presName="textNode" presStyleLbl="node1" presStyleIdx="0" presStyleCnt="6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2307D232-A1AB-CE4A-A91C-F0818F1C2A9E}" type="pres">
      <dgm:prSet presAssocID="{919D161C-827D-4144-BD5A-93F7E3462BC1}" presName="sibTrans" presStyleCnt="0"/>
      <dgm:spPr/>
    </dgm:pt>
    <dgm:pt modelId="{D8044166-BF64-A141-8EED-DE30CFF51B26}" type="pres">
      <dgm:prSet presAssocID="{77A8B1B9-4986-3942-91CA-F8D7AD628CAF}" presName="textNode" presStyleLbl="node1" presStyleIdx="1" presStyleCnt="6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B75AB8F8-CF99-4745-A275-2FCAF30F8158}" type="pres">
      <dgm:prSet presAssocID="{E608C91E-B472-CD40-976F-D1CB97723F0A}" presName="sibTrans" presStyleCnt="0"/>
      <dgm:spPr/>
    </dgm:pt>
    <dgm:pt modelId="{F3449C2F-1A5D-B441-9A8D-AFB6752EA854}" type="pres">
      <dgm:prSet presAssocID="{896B10EF-D6DB-4644-8C91-8C93A9B4FA50}" presName="textNode" presStyleLbl="node1" presStyleIdx="2" presStyleCnt="6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3D7280D2-749B-104A-9359-24A2E182A1E7}" type="pres">
      <dgm:prSet presAssocID="{E061E63B-2E8A-F349-92D6-E9F6194B9ADE}" presName="sibTrans" presStyleCnt="0"/>
      <dgm:spPr/>
    </dgm:pt>
    <dgm:pt modelId="{305FC3D1-140D-0B47-B454-77D5A2CFE2E0}" type="pres">
      <dgm:prSet presAssocID="{B1E908ED-C11A-3143-B9F2-42C450A7E6F3}" presName="textNode" presStyleLbl="node1" presStyleIdx="3" presStyleCnt="6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840901D8-945D-124E-B447-A441E70A0E57}" type="pres">
      <dgm:prSet presAssocID="{7D8F0C2F-AD2C-484A-94D6-98172946E2B9}" presName="sibTrans" presStyleCnt="0"/>
      <dgm:spPr/>
    </dgm:pt>
    <dgm:pt modelId="{91F4953E-D77A-544F-B4C7-A7D2CC40489D}" type="pres">
      <dgm:prSet presAssocID="{6B5BE72C-522F-6043-9624-9BD14D112566}" presName="textNode" presStyleLbl="node1" presStyleIdx="4" presStyleCnt="6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D3764F99-7F7B-3A4B-90B4-7BB5BDB0AFBE}" type="pres">
      <dgm:prSet presAssocID="{67B0FB12-6032-B346-B233-5B351DAD0154}" presName="sibTrans" presStyleCnt="0"/>
      <dgm:spPr/>
    </dgm:pt>
    <dgm:pt modelId="{15CBEE54-EDFE-6E49-A4B5-57A0636099CF}" type="pres">
      <dgm:prSet presAssocID="{49C8AB34-05D5-3849-A0E1-9488BDC7706E}" presName="textNode" presStyleLbl="node1" presStyleIdx="5" presStyleCnt="6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BFDF6557-99A5-3D46-8F56-99A3978BA5A7}" type="presOf" srcId="{B1E908ED-C11A-3143-B9F2-42C450A7E6F3}" destId="{305FC3D1-140D-0B47-B454-77D5A2CFE2E0}" srcOrd="0" destOrd="0" presId="urn:microsoft.com/office/officeart/2005/8/layout/hProcess9"/>
    <dgm:cxn modelId="{FBEA38D9-7FE6-C641-85FA-6EFBAFE9515B}" type="presOf" srcId="{EBFCF7EF-8EE7-D84E-8B79-BB447899186C}" destId="{15CBEE54-EDFE-6E49-A4B5-57A0636099CF}" srcOrd="0" destOrd="2" presId="urn:microsoft.com/office/officeart/2005/8/layout/hProcess9"/>
    <dgm:cxn modelId="{28435BF1-7001-7B42-B5BB-57E9E1E65F48}" srcId="{ADBC4406-F558-C941-963A-D721E2DECF01}" destId="{49C8AB34-05D5-3849-A0E1-9488BDC7706E}" srcOrd="5" destOrd="0" parTransId="{20FD7D70-504D-2349-9921-EF3AEDE4BD8D}" sibTransId="{D72B9C14-ADF3-6944-8B9E-37C4753AFF7C}"/>
    <dgm:cxn modelId="{EFFE6495-03F4-5842-B768-B571FD770F3D}" srcId="{ADBC4406-F558-C941-963A-D721E2DECF01}" destId="{B1E908ED-C11A-3143-B9F2-42C450A7E6F3}" srcOrd="3" destOrd="0" parTransId="{CBC2F84E-1231-A840-8576-685DAFF4882D}" sibTransId="{7D8F0C2F-AD2C-484A-94D6-98172946E2B9}"/>
    <dgm:cxn modelId="{C991336A-2492-3143-9244-ECAEEFCD9362}" type="presOf" srcId="{E81246E0-693B-A44A-9C46-BDDFA43C5253}" destId="{15CBEE54-EDFE-6E49-A4B5-57A0636099CF}" srcOrd="0" destOrd="1" presId="urn:microsoft.com/office/officeart/2005/8/layout/hProcess9"/>
    <dgm:cxn modelId="{27CDE2C3-394B-5341-875C-7BFCAE46BF45}" type="presOf" srcId="{77A8B1B9-4986-3942-91CA-F8D7AD628CAF}" destId="{D8044166-BF64-A141-8EED-DE30CFF51B26}" srcOrd="0" destOrd="0" presId="urn:microsoft.com/office/officeart/2005/8/layout/hProcess9"/>
    <dgm:cxn modelId="{3673A555-0AC7-0642-9364-1CB3C0875CA0}" srcId="{ADBC4406-F558-C941-963A-D721E2DECF01}" destId="{896B10EF-D6DB-4644-8C91-8C93A9B4FA50}" srcOrd="2" destOrd="0" parTransId="{B4AFA9A7-2F6C-D24C-A852-92C729AF07CD}" sibTransId="{E061E63B-2E8A-F349-92D6-E9F6194B9ADE}"/>
    <dgm:cxn modelId="{54892D04-43DE-9049-A40C-F0CEA26DCBF5}" type="presOf" srcId="{49C8AB34-05D5-3849-A0E1-9488BDC7706E}" destId="{15CBEE54-EDFE-6E49-A4B5-57A0636099CF}" srcOrd="0" destOrd="0" presId="urn:microsoft.com/office/officeart/2005/8/layout/hProcess9"/>
    <dgm:cxn modelId="{48BC7D11-90A6-DE4F-A2B1-4F9E001EF680}" srcId="{ADBC4406-F558-C941-963A-D721E2DECF01}" destId="{3384BCBA-188D-FF49-B4B7-194A95980199}" srcOrd="0" destOrd="0" parTransId="{AF0778FE-07DC-344D-B638-332F4FA82E87}" sibTransId="{919D161C-827D-4144-BD5A-93F7E3462BC1}"/>
    <dgm:cxn modelId="{9426438B-584A-EC4D-A982-DF31EF12ADE7}" type="presOf" srcId="{896B10EF-D6DB-4644-8C91-8C93A9B4FA50}" destId="{F3449C2F-1A5D-B441-9A8D-AFB6752EA854}" srcOrd="0" destOrd="0" presId="urn:microsoft.com/office/officeart/2005/8/layout/hProcess9"/>
    <dgm:cxn modelId="{98487512-0FFB-934E-A906-09AFA3BCFB3F}" srcId="{ADBC4406-F558-C941-963A-D721E2DECF01}" destId="{6B5BE72C-522F-6043-9624-9BD14D112566}" srcOrd="4" destOrd="0" parTransId="{9BF11856-D7BC-3C48-93B5-31E7C1B3A351}" sibTransId="{67B0FB12-6032-B346-B233-5B351DAD0154}"/>
    <dgm:cxn modelId="{75C59224-B67B-8C49-8662-53230BE572E9}" type="presOf" srcId="{6B5BE72C-522F-6043-9624-9BD14D112566}" destId="{91F4953E-D77A-544F-B4C7-A7D2CC40489D}" srcOrd="0" destOrd="0" presId="urn:microsoft.com/office/officeart/2005/8/layout/hProcess9"/>
    <dgm:cxn modelId="{ABAF06C7-05FD-E34E-B6B8-A35956117974}" srcId="{49C8AB34-05D5-3849-A0E1-9488BDC7706E}" destId="{E81246E0-693B-A44A-9C46-BDDFA43C5253}" srcOrd="0" destOrd="0" parTransId="{4D355291-D314-A745-B345-AE372E88C911}" sibTransId="{A62FDDB5-766B-7A4C-BA60-E72DE13B7E4D}"/>
    <dgm:cxn modelId="{15A48DAA-BE12-744D-8F40-914AC09979FB}" srcId="{49C8AB34-05D5-3849-A0E1-9488BDC7706E}" destId="{EBFCF7EF-8EE7-D84E-8B79-BB447899186C}" srcOrd="1" destOrd="0" parTransId="{FF7BE382-6D8D-E640-991D-7B28ECF81687}" sibTransId="{01EED905-8367-9D4B-B424-B9A055E7CD39}"/>
    <dgm:cxn modelId="{FD76D626-EC01-1840-B3DB-23ED6BBBCF51}" type="presOf" srcId="{ADBC4406-F558-C941-963A-D721E2DECF01}" destId="{E3697916-B722-344B-A588-8A2E28F63BA7}" srcOrd="0" destOrd="0" presId="urn:microsoft.com/office/officeart/2005/8/layout/hProcess9"/>
    <dgm:cxn modelId="{810E33F9-354F-0741-860C-C026DE6F751E}" type="presOf" srcId="{3384BCBA-188D-FF49-B4B7-194A95980199}" destId="{DB657AB6-F4A5-534B-9C3A-FDC10E7C8F1F}" srcOrd="0" destOrd="0" presId="urn:microsoft.com/office/officeart/2005/8/layout/hProcess9"/>
    <dgm:cxn modelId="{64BDF749-863A-2841-BD5C-D8601C480289}" srcId="{ADBC4406-F558-C941-963A-D721E2DECF01}" destId="{77A8B1B9-4986-3942-91CA-F8D7AD628CAF}" srcOrd="1" destOrd="0" parTransId="{790FF33B-5B64-6642-BFB5-B80A6409E86D}" sibTransId="{E608C91E-B472-CD40-976F-D1CB97723F0A}"/>
    <dgm:cxn modelId="{ED9AA4D8-D091-3F43-86B4-A33BC7509307}" type="presParOf" srcId="{E3697916-B722-344B-A588-8A2E28F63BA7}" destId="{3B0B515C-5455-7D4B-A2F1-90276F4659A2}" srcOrd="0" destOrd="0" presId="urn:microsoft.com/office/officeart/2005/8/layout/hProcess9"/>
    <dgm:cxn modelId="{54A2EF63-1F5E-AC4F-B3B6-D0AA014F19E8}" type="presParOf" srcId="{E3697916-B722-344B-A588-8A2E28F63BA7}" destId="{C0E4C7E0-D23D-DA4A-B9A0-68EBE0FAA835}" srcOrd="1" destOrd="0" presId="urn:microsoft.com/office/officeart/2005/8/layout/hProcess9"/>
    <dgm:cxn modelId="{250438AE-29BE-A941-9201-A9F7E4C9E9C0}" type="presParOf" srcId="{C0E4C7E0-D23D-DA4A-B9A0-68EBE0FAA835}" destId="{DB657AB6-F4A5-534B-9C3A-FDC10E7C8F1F}" srcOrd="0" destOrd="0" presId="urn:microsoft.com/office/officeart/2005/8/layout/hProcess9"/>
    <dgm:cxn modelId="{3E3274DF-5E34-0E46-A86A-3E62849BBA25}" type="presParOf" srcId="{C0E4C7E0-D23D-DA4A-B9A0-68EBE0FAA835}" destId="{2307D232-A1AB-CE4A-A91C-F0818F1C2A9E}" srcOrd="1" destOrd="0" presId="urn:microsoft.com/office/officeart/2005/8/layout/hProcess9"/>
    <dgm:cxn modelId="{118123EE-5463-AB4E-9858-2E016B4AB97F}" type="presParOf" srcId="{C0E4C7E0-D23D-DA4A-B9A0-68EBE0FAA835}" destId="{D8044166-BF64-A141-8EED-DE30CFF51B26}" srcOrd="2" destOrd="0" presId="urn:microsoft.com/office/officeart/2005/8/layout/hProcess9"/>
    <dgm:cxn modelId="{1AF84597-C1AE-4945-8071-B67658FEAE5C}" type="presParOf" srcId="{C0E4C7E0-D23D-DA4A-B9A0-68EBE0FAA835}" destId="{B75AB8F8-CF99-4745-A275-2FCAF30F8158}" srcOrd="3" destOrd="0" presId="urn:microsoft.com/office/officeart/2005/8/layout/hProcess9"/>
    <dgm:cxn modelId="{18E5ADE1-B305-ED48-9812-6A218B050196}" type="presParOf" srcId="{C0E4C7E0-D23D-DA4A-B9A0-68EBE0FAA835}" destId="{F3449C2F-1A5D-B441-9A8D-AFB6752EA854}" srcOrd="4" destOrd="0" presId="urn:microsoft.com/office/officeart/2005/8/layout/hProcess9"/>
    <dgm:cxn modelId="{F7D47A91-888A-404A-8467-21BFA39161D0}" type="presParOf" srcId="{C0E4C7E0-D23D-DA4A-B9A0-68EBE0FAA835}" destId="{3D7280D2-749B-104A-9359-24A2E182A1E7}" srcOrd="5" destOrd="0" presId="urn:microsoft.com/office/officeart/2005/8/layout/hProcess9"/>
    <dgm:cxn modelId="{9C0FB89B-A4E5-B242-8267-91C4FC2FF6C2}" type="presParOf" srcId="{C0E4C7E0-D23D-DA4A-B9A0-68EBE0FAA835}" destId="{305FC3D1-140D-0B47-B454-77D5A2CFE2E0}" srcOrd="6" destOrd="0" presId="urn:microsoft.com/office/officeart/2005/8/layout/hProcess9"/>
    <dgm:cxn modelId="{7B6177AC-A199-954E-BA53-4B661675C016}" type="presParOf" srcId="{C0E4C7E0-D23D-DA4A-B9A0-68EBE0FAA835}" destId="{840901D8-945D-124E-B447-A441E70A0E57}" srcOrd="7" destOrd="0" presId="urn:microsoft.com/office/officeart/2005/8/layout/hProcess9"/>
    <dgm:cxn modelId="{BE258819-465B-FD4F-9DA4-32D8C59861B4}" type="presParOf" srcId="{C0E4C7E0-D23D-DA4A-B9A0-68EBE0FAA835}" destId="{91F4953E-D77A-544F-B4C7-A7D2CC40489D}" srcOrd="8" destOrd="0" presId="urn:microsoft.com/office/officeart/2005/8/layout/hProcess9"/>
    <dgm:cxn modelId="{7F5DADA3-41F4-B944-BDA8-2BD0ECC56A3D}" type="presParOf" srcId="{C0E4C7E0-D23D-DA4A-B9A0-68EBE0FAA835}" destId="{D3764F99-7F7B-3A4B-90B4-7BB5BDB0AFBE}" srcOrd="9" destOrd="0" presId="urn:microsoft.com/office/officeart/2005/8/layout/hProcess9"/>
    <dgm:cxn modelId="{A27474BA-7DF3-C247-B6BB-12620427C1D3}" type="presParOf" srcId="{C0E4C7E0-D23D-DA4A-B9A0-68EBE0FAA835}" destId="{15CBEE54-EDFE-6E49-A4B5-57A0636099CF}" srcOrd="10" destOrd="0" presId="urn:microsoft.com/office/officeart/2005/8/layout/hProcess9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B0B515C-5455-7D4B-A2F1-90276F4659A2}">
      <dsp:nvSpPr>
        <dsp:cNvPr id="0" name=""/>
        <dsp:cNvSpPr/>
      </dsp:nvSpPr>
      <dsp:spPr>
        <a:xfrm>
          <a:off x="667226" y="0"/>
          <a:ext cx="7561897" cy="1968500"/>
        </a:xfrm>
        <a:prstGeom prst="rightArrow">
          <a:avLst/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</dsp:sp>
    <dsp:sp modelId="{DB657AB6-F4A5-534B-9C3A-FDC10E7C8F1F}">
      <dsp:nvSpPr>
        <dsp:cNvPr id="0" name=""/>
        <dsp:cNvSpPr/>
      </dsp:nvSpPr>
      <dsp:spPr>
        <a:xfrm>
          <a:off x="1167" y="590550"/>
          <a:ext cx="1405231" cy="787400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300" kern="1200" dirty="0" smtClean="0"/>
            <a:t>Review in Autumn</a:t>
          </a:r>
          <a:endParaRPr lang="en-US" sz="1300" kern="1200" dirty="0"/>
        </a:p>
      </dsp:txBody>
      <dsp:txXfrm>
        <a:off x="39605" y="628988"/>
        <a:ext cx="1328355" cy="710524"/>
      </dsp:txXfrm>
    </dsp:sp>
    <dsp:sp modelId="{D8044166-BF64-A141-8EED-DE30CFF51B26}">
      <dsp:nvSpPr>
        <dsp:cNvPr id="0" name=""/>
        <dsp:cNvSpPr/>
      </dsp:nvSpPr>
      <dsp:spPr>
        <a:xfrm>
          <a:off x="1498924" y="590550"/>
          <a:ext cx="1405231" cy="787400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300" kern="1200" dirty="0" smtClean="0"/>
            <a:t>Losses studies</a:t>
          </a:r>
          <a:endParaRPr lang="en-US" sz="1300" kern="1200" dirty="0"/>
        </a:p>
      </dsp:txBody>
      <dsp:txXfrm>
        <a:off x="1537362" y="628988"/>
        <a:ext cx="1328355" cy="710524"/>
      </dsp:txXfrm>
    </dsp:sp>
    <dsp:sp modelId="{F3449C2F-1A5D-B441-9A8D-AFB6752EA854}">
      <dsp:nvSpPr>
        <dsp:cNvPr id="0" name=""/>
        <dsp:cNvSpPr/>
      </dsp:nvSpPr>
      <dsp:spPr>
        <a:xfrm>
          <a:off x="2996680" y="590550"/>
          <a:ext cx="1405231" cy="787400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300" kern="1200" dirty="0" smtClean="0"/>
            <a:t>Beam Commissioning Planning</a:t>
          </a:r>
          <a:endParaRPr lang="en-US" sz="1300" kern="1200" dirty="0"/>
        </a:p>
      </dsp:txBody>
      <dsp:txXfrm>
        <a:off x="3035118" y="628988"/>
        <a:ext cx="1328355" cy="710524"/>
      </dsp:txXfrm>
    </dsp:sp>
    <dsp:sp modelId="{305FC3D1-140D-0B47-B454-77D5A2CFE2E0}">
      <dsp:nvSpPr>
        <dsp:cNvPr id="0" name=""/>
        <dsp:cNvSpPr/>
      </dsp:nvSpPr>
      <dsp:spPr>
        <a:xfrm>
          <a:off x="4494437" y="590550"/>
          <a:ext cx="1405231" cy="787400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300" kern="1200" dirty="0" smtClean="0"/>
            <a:t>Working Group</a:t>
          </a:r>
          <a:endParaRPr lang="en-US" sz="1300" kern="1200" dirty="0"/>
        </a:p>
      </dsp:txBody>
      <dsp:txXfrm>
        <a:off x="4532875" y="628988"/>
        <a:ext cx="1328355" cy="710524"/>
      </dsp:txXfrm>
    </dsp:sp>
    <dsp:sp modelId="{91F4953E-D77A-544F-B4C7-A7D2CC40489D}">
      <dsp:nvSpPr>
        <dsp:cNvPr id="0" name=""/>
        <dsp:cNvSpPr/>
      </dsp:nvSpPr>
      <dsp:spPr>
        <a:xfrm>
          <a:off x="5992194" y="590550"/>
          <a:ext cx="1405231" cy="787400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300" kern="1200" dirty="0" smtClean="0"/>
            <a:t>Define goals and procedures</a:t>
          </a:r>
          <a:endParaRPr lang="en-US" sz="1300" kern="1200" dirty="0"/>
        </a:p>
      </dsp:txBody>
      <dsp:txXfrm>
        <a:off x="6030632" y="628988"/>
        <a:ext cx="1328355" cy="710524"/>
      </dsp:txXfrm>
    </dsp:sp>
    <dsp:sp modelId="{15CBEE54-EDFE-6E49-A4B5-57A0636099CF}">
      <dsp:nvSpPr>
        <dsp:cNvPr id="0" name=""/>
        <dsp:cNvSpPr/>
      </dsp:nvSpPr>
      <dsp:spPr>
        <a:xfrm>
          <a:off x="7489951" y="590550"/>
          <a:ext cx="1405231" cy="787400"/>
        </a:xfrm>
        <a:prstGeom prst="roundRect">
          <a:avLst/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t" anchorCtr="0">
          <a:noAutofit/>
        </a:bodyPr>
        <a:lstStyle/>
        <a:p>
          <a:pPr lvl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300" kern="1200" dirty="0" smtClean="0"/>
            <a:t>Requirements:</a:t>
          </a:r>
          <a:endParaRPr lang="en-US" sz="1300" kern="1200" dirty="0"/>
        </a:p>
        <a:p>
          <a:pPr marL="57150" lvl="1" indent="-57150" algn="l" defTabSz="4445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000" kern="1200" dirty="0" smtClean="0"/>
            <a:t>Beam Instrumentation</a:t>
          </a:r>
          <a:endParaRPr lang="en-US" sz="1000" kern="1200" dirty="0"/>
        </a:p>
        <a:p>
          <a:pPr marL="57150" lvl="1" indent="-57150" algn="l" defTabSz="4445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000" kern="1200" dirty="0" smtClean="0"/>
            <a:t>ICS</a:t>
          </a:r>
          <a:endParaRPr lang="en-US" sz="1000" kern="1200" dirty="0"/>
        </a:p>
      </dsp:txBody>
      <dsp:txXfrm>
        <a:off x="7528389" y="628988"/>
        <a:ext cx="1328355" cy="710524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Process9">
  <dgm:title val=""/>
  <dgm:desc val=""/>
  <dgm:catLst>
    <dgm:cat type="process" pri="5000"/>
    <dgm:cat type="convert" pri="13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CompostProcess">
    <dgm:varLst>
      <dgm:dir/>
      <dgm:resizeHandles val="exact"/>
    </dgm:varLst>
    <dgm:alg type="composite">
      <dgm:param type="horzAlign" val="ctr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arrow" refType="w" fact="0.85"/>
      <dgm:constr type="h" for="ch" forName="arrow" refType="h"/>
      <dgm:constr type="ctrX" for="ch" forName="arrow" refType="w" fact="0.5"/>
      <dgm:constr type="ctrY" for="ch" forName="arrow" refType="h" fact="0.5"/>
      <dgm:constr type="w" for="ch" forName="linearProcess" refType="w"/>
      <dgm:constr type="h" for="ch" forName="linearProcess" refType="h" fact="0.4"/>
      <dgm:constr type="ctrX" for="ch" forName="linearProcess" refType="w" fact="0.5"/>
      <dgm:constr type="ctrY" for="ch" forName="linearProcess" refType="h" fact="0.5"/>
    </dgm:constrLst>
    <dgm:ruleLst/>
    <dgm:layoutNode name="arrow" styleLbl="bgShp">
      <dgm:alg type="sp"/>
      <dgm:choose name="Name0">
        <dgm:if name="Name1" func="var" arg="dir" op="equ" val="norm">
          <dgm:shape xmlns:r="http://schemas.openxmlformats.org/officeDocument/2006/relationships" type="rightArrow" r:blip="">
            <dgm:adjLst/>
          </dgm:shape>
        </dgm:if>
        <dgm:else name="Name2">
          <dgm:shape xmlns:r="http://schemas.openxmlformats.org/officeDocument/2006/relationships" type="leftArrow" r:blip="">
            <dgm:adjLst/>
          </dgm:shape>
        </dgm:else>
      </dgm:choose>
      <dgm:presOf/>
      <dgm:constrLst/>
      <dgm:ruleLst/>
    </dgm:layoutNode>
    <dgm:layoutNode name="linearProcess">
      <dgm:choose name="Name3">
        <dgm:if name="Name4" func="var" arg="dir" op="equ" val="norm">
          <dgm:alg type="lin"/>
        </dgm:if>
        <dgm:else name="Name5">
          <dgm:alg type="lin">
            <dgm:param type="linDir" val="fromR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userA" for="ch" ptType="node" refType="w"/>
        <dgm:constr type="h" for="ch" ptType="node" refType="h"/>
        <dgm:constr type="w" for="ch" ptType="node" op="equ"/>
        <dgm:constr type="w" for="ch" forName="sibTrans" refType="w" fact="0.05"/>
        <dgm:constr type="primFontSz" for="ch" ptType="node" op="equ" val="65"/>
      </dgm:constrLst>
      <dgm:ruleLst/>
      <dgm:forEach name="Name6" axis="ch" ptType="node">
        <dgm:layoutNode name="textNode" styleLbl="node1">
          <dgm:varLst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desOrSelf" ptType="node"/>
          <dgm:constrLst>
            <dgm:constr type="userA"/>
            <dgm:constr type="w" refType="userA" fact="0.3"/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w" val="NaN" fact="1" max="NaN"/>
            <dgm:rule type="primFontSz" val="5" fact="NaN" max="NaN"/>
          </dgm:ruleLst>
        </dgm:layoutNode>
        <dgm:forEach name="Name7" axis="followSib" ptType="sibTrans" cnt="1">
          <dgm:layoutNode name="sibTrans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forEach>
      </dgm:forEach>
    </dgm:layoutNod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5A3AE58-0CB7-2B49-BC2B-99543F812727}" type="datetimeFigureOut">
              <a:rPr lang="sv-SE" smtClean="0"/>
              <a:t>01/04/14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00A657-9475-004C-BDED-BB6C61EC9492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56410452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4441830-0E87-9D46-A15F-C0C0B780FA23}" type="datetimeFigureOut">
              <a:rPr lang="sv-SE" smtClean="0"/>
              <a:t>01/04/14</a:t>
            </a:fld>
            <a:endParaRPr lang="sv-SE"/>
          </a:p>
        </p:txBody>
      </p:sp>
      <p:sp>
        <p:nvSpPr>
          <p:cNvPr id="4" name="Platshållare för bildobjekt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Platshållare för anteckninga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DE0035E-6164-C447-BCFF-46EC70F74028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942122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png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cxnSp>
        <p:nvCxnSpPr>
          <p:cNvPr id="3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5638436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42900" indent="-342900" algn="l">
              <a:lnSpc>
                <a:spcPct val="90000"/>
              </a:lnSpc>
              <a:buFont typeface="Arial"/>
              <a:buChar char="•"/>
              <a:defRPr sz="2400">
                <a:solidFill>
                  <a:schemeClr val="bg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 smtClean="0"/>
              <a:t>Klicka här för att ändra format på underrubrik i bakgrunden</a:t>
            </a:r>
            <a:endParaRPr lang="sv-SE" dirty="0"/>
          </a:p>
        </p:txBody>
      </p:sp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6" name="Rektangel med rundade hörn 5"/>
          <p:cNvSpPr/>
          <p:nvPr userDrawn="1"/>
        </p:nvSpPr>
        <p:spPr>
          <a:xfrm>
            <a:off x="6205857" y="1955801"/>
            <a:ext cx="2479040" cy="2479040"/>
          </a:xfrm>
          <a:prstGeom prst="roundRect">
            <a:avLst/>
          </a:prstGeom>
          <a:noFill/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cxnSp>
        <p:nvCxnSpPr>
          <p:cNvPr id="7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0113729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chemeClr val="bg1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FFFFFF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 smtClean="0"/>
              <a:t>Klicka här för att ändra format på underrubrik i bakgrunden</a:t>
            </a:r>
          </a:p>
          <a:p>
            <a:pPr lvl="1"/>
            <a:r>
              <a:rPr lang="sv-SE" dirty="0" smtClean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 smtClean="0"/>
              <a:t>Blue bullet page</a:t>
            </a:r>
            <a:endParaRPr lang="sv-SE"/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72218647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Rubrikbil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rgbClr val="0094CA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0094CA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 smtClean="0"/>
              <a:t>Klicka här för att ändra format på underrubrik i bakgrunden</a:t>
            </a:r>
          </a:p>
          <a:p>
            <a:pPr lvl="1"/>
            <a:r>
              <a:rPr lang="sv-SE" dirty="0" smtClean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 smtClean="0"/>
              <a:t>White bullet page</a:t>
            </a:r>
            <a:endParaRPr lang="sv-SE"/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8489542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78913" y="0"/>
            <a:ext cx="6067426" cy="1441531"/>
          </a:xfrm>
          <a:prstGeom prst="rect">
            <a:avLst/>
          </a:prstGeo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569993" y="1964945"/>
            <a:ext cx="6536399" cy="4038981"/>
          </a:xfrm>
        </p:spPr>
        <p:txBody>
          <a:bodyPr/>
          <a:lstStyle>
            <a:lvl1pPr marL="0" indent="0">
              <a:buNone/>
              <a:defRPr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dirty="0" smtClean="0"/>
              <a:t>TAC – M. Munoz</a:t>
            </a:r>
            <a:endParaRPr lang="sv-SE" dirty="0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‹#›</a:t>
            </a:fld>
            <a:endParaRPr lang="sv-SE"/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371102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dirty="0" smtClean="0"/>
              <a:t>TAC – M. Munoz</a:t>
            </a:r>
            <a:endParaRPr lang="sv-SE" dirty="0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‹#›</a:t>
            </a:fld>
            <a:endParaRPr lang="sv-SE"/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74721111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dirty="0" smtClean="0"/>
              <a:t>TAC – M. Munoz</a:t>
            </a:r>
            <a:endParaRPr lang="sv-SE" dirty="0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‹#›</a:t>
            </a:fld>
            <a:endParaRPr lang="sv-SE"/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716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dirty="0" smtClean="0"/>
              <a:t>TAC – M. Munoz</a:t>
            </a:r>
            <a:endParaRPr lang="sv-SE" dirty="0"/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‹#›</a:t>
            </a:fld>
            <a:endParaRPr lang="sv-SE"/>
          </a:p>
        </p:txBody>
      </p:sp>
      <p:cxnSp>
        <p:nvCxnSpPr>
          <p:cNvPr id="10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4459632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- J.G. Weisend II</a:t>
            </a:r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‹#›</a:t>
            </a:fld>
            <a:endParaRPr lang="sv-SE"/>
          </a:p>
        </p:txBody>
      </p:sp>
      <p:cxnSp>
        <p:nvCxnSpPr>
          <p:cNvPr id="6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1173102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dirty="0" smtClean="0"/>
              <a:t>TAC – M. Munoz</a:t>
            </a:r>
            <a:endParaRPr lang="sv-SE" dirty="0"/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93258476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dirty="0" smtClean="0"/>
              <a:t>TAC – M. Munoz</a:t>
            </a:r>
            <a:endParaRPr lang="sv-SE" dirty="0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70410133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dirty="0" smtClean="0"/>
              <a:t>TAC – M. Munoz</a:t>
            </a:r>
            <a:endParaRPr lang="sv-SE" dirty="0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‹#›</a:t>
            </a:fld>
            <a:endParaRPr lang="sv-SE"/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716528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dirty="0" smtClean="0"/>
              <a:t>TAC – M. Munoz</a:t>
            </a:r>
            <a:endParaRPr lang="sv-SE" dirty="0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03345890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dirty="0" smtClean="0"/>
              <a:t>TAC – M. Munoz</a:t>
            </a:r>
            <a:endParaRPr lang="sv-SE" dirty="0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75023728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äng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682749"/>
          </a:xfrm>
          <a:prstGeom prst="rect">
            <a:avLst/>
          </a:prstGeom>
          <a:solidFill>
            <a:schemeClr val="bg1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pic>
        <p:nvPicPr>
          <p:cNvPr id="11" name="Bildobjekt 10" descr="ESS-logga-blå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2756" y="362809"/>
            <a:ext cx="1728000" cy="924480"/>
          </a:xfrm>
          <a:prstGeom prst="rect">
            <a:avLst/>
          </a:prstGeom>
        </p:spPr>
      </p:pic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smtClean="0"/>
              <a:t>Klicka här för att ändra format på underrubrik i bakgrunden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dirty="0" smtClean="0"/>
              <a:t>TAC – M. Munoz</a:t>
            </a:r>
            <a:endParaRPr lang="sv-SE" dirty="0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‹#›</a:t>
            </a:fld>
            <a:endParaRPr lang="sv-SE"/>
          </a:p>
        </p:txBody>
      </p:sp>
      <p:sp>
        <p:nvSpPr>
          <p:cNvPr id="9" name="Rubrik 1"/>
          <p:cNvSpPr>
            <a:spLocks noGrp="1"/>
          </p:cNvSpPr>
          <p:nvPr>
            <p:ph type="ctrTitle"/>
          </p:nvPr>
        </p:nvSpPr>
        <p:spPr>
          <a:xfrm>
            <a:off x="622138" y="130718"/>
            <a:ext cx="6290083" cy="1470025"/>
          </a:xfrm>
          <a:prstGeom prst="rect">
            <a:avLst/>
          </a:prstGeom>
          <a:noFill/>
        </p:spPr>
        <p:txBody>
          <a:bodyPr>
            <a:normAutofit/>
          </a:bodyPr>
          <a:lstStyle>
            <a:lvl1pPr algn="l">
              <a:defRPr sz="4000">
                <a:solidFill>
                  <a:srgbClr val="0094CA"/>
                </a:solidFill>
              </a:defRPr>
            </a:lvl1pPr>
          </a:lstStyle>
          <a:p>
            <a:r>
              <a:rPr lang="sv-SE" dirty="0" smtClean="0"/>
              <a:t>Klicka här för att ändra format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36175364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  <p:sp>
        <p:nvSpPr>
          <p:cNvPr id="7" name="Content Placeholder 6"/>
          <p:cNvSpPr>
            <a:spLocks noGrp="1"/>
          </p:cNvSpPr>
          <p:nvPr>
            <p:ph sz="quarter" idx="13"/>
          </p:nvPr>
        </p:nvSpPr>
        <p:spPr>
          <a:xfrm>
            <a:off x="98425" y="1563688"/>
            <a:ext cx="8896350" cy="4689475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092070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smtClean="0"/>
              <a:t>Klicka här för att ändra format på underrubrik i bakgrunden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68709828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- J.G. Weisend II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04809909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- J.G. Weisend II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789334119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- J.G. Weisend II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610810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- J.G. Weisend II</a:t>
            </a:r>
            <a:endParaRPr lang="sv-SE"/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92633873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- J.G. Weisend II</a:t>
            </a:r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982865904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- J.G. Weisend II</a:t>
            </a:r>
            <a:endParaRPr lang="sv-SE"/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3061559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- J.G. Weisend II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70050446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- J.G. Weisend II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33934957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- J.G. Weisend II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552661936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- J.G. Weisend II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417069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slideLayout" Target="../slideLayouts/slideLayout13.xml"/><Relationship Id="rId14" Type="http://schemas.openxmlformats.org/officeDocument/2006/relationships/slideLayout" Target="../slideLayouts/slideLayout14.xml"/><Relationship Id="rId15" Type="http://schemas.openxmlformats.org/officeDocument/2006/relationships/slideLayout" Target="../slideLayouts/slideLayout15.xml"/><Relationship Id="rId16" Type="http://schemas.openxmlformats.org/officeDocument/2006/relationships/slideLayout" Target="../slideLayouts/slideLayout16.xml"/><Relationship Id="rId17" Type="http://schemas.openxmlformats.org/officeDocument/2006/relationships/theme" Target="../theme/theme1.xml"/><Relationship Id="rId18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7.xml"/><Relationship Id="rId12" Type="http://schemas.openxmlformats.org/officeDocument/2006/relationships/theme" Target="../theme/theme2.xml"/><Relationship Id="rId1" Type="http://schemas.openxmlformats.org/officeDocument/2006/relationships/slideLayout" Target="../slideLayouts/slideLayout17.xml"/><Relationship Id="rId2" Type="http://schemas.openxmlformats.org/officeDocument/2006/relationships/slideLayout" Target="../slideLayouts/slideLayout18.xml"/><Relationship Id="rId3" Type="http://schemas.openxmlformats.org/officeDocument/2006/relationships/slideLayout" Target="../slideLayouts/slideLayout19.xml"/><Relationship Id="rId4" Type="http://schemas.openxmlformats.org/officeDocument/2006/relationships/slideLayout" Target="../slideLayouts/slideLayout20.xml"/><Relationship Id="rId5" Type="http://schemas.openxmlformats.org/officeDocument/2006/relationships/slideLayout" Target="../slideLayouts/slideLayout21.xml"/><Relationship Id="rId6" Type="http://schemas.openxmlformats.org/officeDocument/2006/relationships/slideLayout" Target="../slideLayouts/slideLayout22.xml"/><Relationship Id="rId7" Type="http://schemas.openxmlformats.org/officeDocument/2006/relationships/slideLayout" Target="../slideLayouts/slideLayout23.xml"/><Relationship Id="rId8" Type="http://schemas.openxmlformats.org/officeDocument/2006/relationships/slideLayout" Target="../slideLayouts/slideLayout24.xml"/><Relationship Id="rId9" Type="http://schemas.openxmlformats.org/officeDocument/2006/relationships/slideLayout" Target="../slideLayouts/slideLayout25.xml"/><Relationship Id="rId10" Type="http://schemas.openxmlformats.org/officeDocument/2006/relationships/slideLayout" Target="../slideLayouts/slideLayout26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7687" y="1595689"/>
            <a:ext cx="8873324" cy="4656804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sv-SE" dirty="0" smtClean="0"/>
              <a:t>Klicka här för att ändra format på bakgrundstexten</a:t>
            </a:r>
          </a:p>
          <a:p>
            <a:pPr lvl="1"/>
            <a:r>
              <a:rPr lang="sv-SE" dirty="0" smtClean="0"/>
              <a:t>Nivå två</a:t>
            </a:r>
          </a:p>
          <a:p>
            <a:pPr lvl="2"/>
            <a:r>
              <a:rPr lang="sv-SE" dirty="0" smtClean="0"/>
              <a:t>Nivå tre</a:t>
            </a:r>
          </a:p>
          <a:p>
            <a:pPr lvl="3"/>
            <a:r>
              <a:rPr lang="sv-SE" dirty="0" smtClean="0"/>
              <a:t>Nivå fyra</a:t>
            </a:r>
          </a:p>
          <a:p>
            <a:pPr lvl="4"/>
            <a:r>
              <a:rPr lang="sv-SE" dirty="0" smtClean="0"/>
              <a:t>Nivå fem</a:t>
            </a:r>
            <a:endParaRPr lang="sv-SE" dirty="0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0094CA"/>
                </a:solidFill>
              </a:defRPr>
            </a:lvl1pPr>
          </a:lstStyle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rgbClr val="0094CA"/>
                </a:solidFill>
              </a:defRPr>
            </a:lvl1pPr>
          </a:lstStyle>
          <a:p>
            <a:r>
              <a:rPr lang="sv-SE" dirty="0" smtClean="0"/>
              <a:t>TAC – M. Munoz</a:t>
            </a:r>
            <a:endParaRPr lang="sv-SE" dirty="0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rgbClr val="0094CA"/>
                </a:solidFill>
              </a:defRPr>
            </a:lvl1pPr>
          </a:lstStyle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pic>
        <p:nvPicPr>
          <p:cNvPr id="8" name="Bildobjekt 7" descr="ESS-vit-logga.png"/>
          <p:cNvPicPr>
            <a:picLocks noChangeAspect="1"/>
          </p:cNvPicPr>
          <p:nvPr userDrawn="1"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26974" y="378759"/>
            <a:ext cx="1359826" cy="727507"/>
          </a:xfrm>
          <a:prstGeom prst="rect">
            <a:avLst/>
          </a:prstGeom>
        </p:spPr>
      </p:pic>
      <p:sp>
        <p:nvSpPr>
          <p:cNvPr id="11" name="Platshållare för rubrik 10"/>
          <p:cNvSpPr>
            <a:spLocks noGrp="1"/>
          </p:cNvSpPr>
          <p:nvPr>
            <p:ph type="title"/>
          </p:nvPr>
        </p:nvSpPr>
        <p:spPr>
          <a:xfrm>
            <a:off x="97687" y="-1"/>
            <a:ext cx="6960267" cy="1441451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r>
              <a:rPr lang="sv-SE" dirty="0" smtClean="0"/>
              <a:t>Klicka här för att ändra format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5720040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1" r:id="rId2"/>
    <p:sldLayoutId id="2147483675" r:id="rId3"/>
    <p:sldLayoutId id="2147483676" r:id="rId4"/>
    <p:sldLayoutId id="2147483650" r:id="rId5"/>
    <p:sldLayoutId id="2147483651" r:id="rId6"/>
    <p:sldLayoutId id="2147483652" r:id="rId7"/>
    <p:sldLayoutId id="2147483653" r:id="rId8"/>
    <p:sldLayoutId id="2147483654" r:id="rId9"/>
    <p:sldLayoutId id="2147483655" r:id="rId10"/>
    <p:sldLayoutId id="2147483656" r:id="rId11"/>
    <p:sldLayoutId id="2147483657" r:id="rId12"/>
    <p:sldLayoutId id="2147483658" r:id="rId13"/>
    <p:sldLayoutId id="2147483659" r:id="rId14"/>
    <p:sldLayoutId id="2147483660" r:id="rId15"/>
    <p:sldLayoutId id="2147483677" r:id="rId16"/>
  </p:sldLayoutIdLst>
  <p:hf hdr="0"/>
  <p:txStyles>
    <p:titleStyle>
      <a:lvl1pPr algn="l" defTabSz="457200" rtl="0" eaLnBrk="1" latinLnBrk="0" hangingPunct="1">
        <a:spcBef>
          <a:spcPct val="0"/>
        </a:spcBef>
        <a:buNone/>
        <a:defRPr sz="28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0" indent="0" algn="l" defTabSz="457200" rtl="0" eaLnBrk="1" latinLnBrk="0" hangingPunct="1">
        <a:lnSpc>
          <a:spcPts val="2400"/>
        </a:lnSpc>
        <a:spcBef>
          <a:spcPct val="20000"/>
        </a:spcBef>
        <a:spcAft>
          <a:spcPts val="1200"/>
        </a:spcAft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1pPr>
      <a:lvl2pPr marL="4572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2pPr>
      <a:lvl3pPr marL="9144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3pPr>
      <a:lvl4pPr marL="13716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4pPr>
      <a:lvl5pPr marL="18288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sv-SE" smtClean="0"/>
              <a:t>TAC - J.G. Weisend II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76797C7-3D02-2A4F-97AD-9EB2A99A67F0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90304770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  <p:sldLayoutId id="2147483667" r:id="rId5"/>
    <p:sldLayoutId id="2147483668" r:id="rId6"/>
    <p:sldLayoutId id="2147483669" r:id="rId7"/>
    <p:sldLayoutId id="2147483670" r:id="rId8"/>
    <p:sldLayoutId id="2147483671" r:id="rId9"/>
    <p:sldLayoutId id="2147483672" r:id="rId10"/>
    <p:sldLayoutId id="2147483673" r:id="rId11"/>
  </p:sldLayoutIdLst>
  <p:hf hdr="0"/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7.xml"/><Relationship Id="rId2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4" Type="http://schemas.openxmlformats.org/officeDocument/2006/relationships/diagramQuickStyle" Target="../diagrams/quickStyle1.xml"/><Relationship Id="rId5" Type="http://schemas.openxmlformats.org/officeDocument/2006/relationships/diagramColors" Target="../diagrams/colors1.xml"/><Relationship Id="rId6" Type="http://schemas.microsoft.com/office/2007/relationships/diagramDrawing" Target="../diagrams/drawing1.xml"/><Relationship Id="rId1" Type="http://schemas.openxmlformats.org/officeDocument/2006/relationships/slideLayout" Target="../slideLayouts/slideLayout16.xml"/><Relationship Id="rId2" Type="http://schemas.openxmlformats.org/officeDocument/2006/relationships/diagramData" Target="../diagrams/data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chart" Target="../charts/chart1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image" Target="../media/image3.emf"/><Relationship Id="rId3" Type="http://schemas.openxmlformats.org/officeDocument/2006/relationships/image" Target="../media/image4.emf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image" Target="../media/image5.emf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image" Target="../media/image6.emf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Relationship Id="rId2" Type="http://schemas.openxmlformats.org/officeDocument/2006/relationships/image" Target="../media/image7.emf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Bildobjekt 5" descr="ESS-vit-logga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4160" y="408940"/>
            <a:ext cx="2082800" cy="1114297"/>
          </a:xfrm>
          <a:prstGeom prst="rect">
            <a:avLst/>
          </a:prstGeom>
        </p:spPr>
      </p:pic>
      <p:sp>
        <p:nvSpPr>
          <p:cNvPr id="7" name="textruta 6"/>
          <p:cNvSpPr txBox="1"/>
          <p:nvPr/>
        </p:nvSpPr>
        <p:spPr>
          <a:xfrm>
            <a:off x="-31277" y="3145459"/>
            <a:ext cx="9144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en-GB" sz="3600" dirty="0">
              <a:solidFill>
                <a:srgbClr val="FFFFFF"/>
              </a:solidFill>
            </a:endParaRPr>
          </a:p>
        </p:txBody>
      </p:sp>
      <p:sp>
        <p:nvSpPr>
          <p:cNvPr id="8" name="textruta 3"/>
          <p:cNvSpPr txBox="1"/>
          <p:nvPr/>
        </p:nvSpPr>
        <p:spPr>
          <a:xfrm>
            <a:off x="0" y="4449848"/>
            <a:ext cx="91440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400" dirty="0" smtClean="0">
                <a:solidFill>
                  <a:srgbClr val="FFFFFF"/>
                </a:solidFill>
              </a:rPr>
              <a:t>M. Munoz</a:t>
            </a:r>
          </a:p>
          <a:p>
            <a:pPr algn="ctr"/>
            <a:endParaRPr lang="en-GB" sz="2400" dirty="0" smtClean="0">
              <a:solidFill>
                <a:srgbClr val="FFFFFF"/>
              </a:solidFill>
            </a:endParaRPr>
          </a:p>
          <a:p>
            <a:pPr algn="ctr"/>
            <a:r>
              <a:rPr lang="en-GB" sz="1600" dirty="0" smtClean="0">
                <a:solidFill>
                  <a:srgbClr val="FFFFFF"/>
                </a:solidFill>
              </a:rPr>
              <a:t>April 2, 2014</a:t>
            </a:r>
          </a:p>
        </p:txBody>
      </p:sp>
      <p:sp>
        <p:nvSpPr>
          <p:cNvPr id="2" name="Rectangle 1"/>
          <p:cNvSpPr/>
          <p:nvPr/>
        </p:nvSpPr>
        <p:spPr>
          <a:xfrm>
            <a:off x="1583208" y="2140454"/>
            <a:ext cx="641096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600" dirty="0" smtClean="0">
                <a:solidFill>
                  <a:schemeClr val="bg1"/>
                </a:solidFill>
              </a:rPr>
              <a:t>Beam Commissioning at ESS</a:t>
            </a:r>
            <a:endParaRPr lang="en-US" sz="36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419426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 xmlns:p14="http://schemas.microsoft.com/office/powerpoint/2010/main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General Organization 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2</a:t>
            </a:fld>
            <a:endParaRPr lang="sv-SE"/>
          </a:p>
        </p:txBody>
      </p:sp>
      <p:graphicFrame>
        <p:nvGraphicFramePr>
          <p:cNvPr id="7" name="Content Placeholder 6"/>
          <p:cNvGraphicFramePr>
            <a:graphicFrameLocks noGrp="1"/>
          </p:cNvGraphicFramePr>
          <p:nvPr>
            <p:ph sz="quarter" idx="13"/>
            <p:extLst>
              <p:ext uri="{D42A27DB-BD31-4B8C-83A1-F6EECF244321}">
                <p14:modId xmlns:p14="http://schemas.microsoft.com/office/powerpoint/2010/main" val="2998995749"/>
              </p:ext>
            </p:extLst>
          </p:nvPr>
        </p:nvGraphicFramePr>
        <p:xfrm>
          <a:off x="136525" y="2603501"/>
          <a:ext cx="8896350" cy="19685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8" name="Content Placeholder 5"/>
          <p:cNvSpPr txBox="1">
            <a:spLocks/>
          </p:cNvSpPr>
          <p:nvPr/>
        </p:nvSpPr>
        <p:spPr>
          <a:xfrm>
            <a:off x="7057954" y="4191000"/>
            <a:ext cx="346075" cy="908050"/>
          </a:xfrm>
          <a:prstGeom prst="upArrow">
            <a:avLst>
              <a:gd name="adj1" fmla="val 50000"/>
              <a:gd name="adj2" fmla="val 47108"/>
            </a:avLst>
          </a:prstGeom>
          <a:solidFill>
            <a:schemeClr val="accent1"/>
          </a:solidFill>
        </p:spPr>
        <p:txBody>
          <a:bodyPr vert="horz" lIns="0" tIns="0" rIns="0" bIns="0" rtlCol="0">
            <a:noAutofit/>
          </a:bodyPr>
          <a:lstStyle>
            <a:lvl1pPr marL="0" indent="0" algn="l" defTabSz="457200" rtl="0" eaLnBrk="1" latinLnBrk="0" hangingPunct="1">
              <a:lnSpc>
                <a:spcPts val="2400"/>
              </a:lnSpc>
              <a:spcBef>
                <a:spcPct val="20000"/>
              </a:spcBef>
              <a:spcAft>
                <a:spcPts val="1200"/>
              </a:spcAft>
              <a:buFont typeface="Wingdings" charset="2"/>
              <a:buNone/>
              <a:defRPr sz="2000" kern="1200">
                <a:solidFill>
                  <a:srgbClr val="0094CA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457200" rtl="0" eaLnBrk="1" latinLnBrk="0" hangingPunct="1">
              <a:spcBef>
                <a:spcPct val="20000"/>
              </a:spcBef>
              <a:buFont typeface="Wingdings" charset="2"/>
              <a:buNone/>
              <a:defRPr sz="2000" kern="1200">
                <a:solidFill>
                  <a:srgbClr val="0094CA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457200" rtl="0" eaLnBrk="1" latinLnBrk="0" hangingPunct="1">
              <a:spcBef>
                <a:spcPct val="20000"/>
              </a:spcBef>
              <a:buFont typeface="Wingdings" charset="2"/>
              <a:buNone/>
              <a:defRPr sz="2000" kern="1200">
                <a:solidFill>
                  <a:srgbClr val="0094CA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457200" rtl="0" eaLnBrk="1" latinLnBrk="0" hangingPunct="1">
              <a:spcBef>
                <a:spcPct val="20000"/>
              </a:spcBef>
              <a:buFont typeface="Wingdings" charset="2"/>
              <a:buNone/>
              <a:defRPr sz="2000" kern="1200">
                <a:solidFill>
                  <a:srgbClr val="0094CA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457200" rtl="0" eaLnBrk="1" latinLnBrk="0" hangingPunct="1">
              <a:spcBef>
                <a:spcPct val="20000"/>
              </a:spcBef>
              <a:buFont typeface="Wingdings" charset="2"/>
              <a:buNone/>
              <a:defRPr sz="2000" kern="1200">
                <a:solidFill>
                  <a:srgbClr val="0094CA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6091166" y="5105400"/>
            <a:ext cx="193357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Current status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6504613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Planning organization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3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pPr marL="342900" indent="-342900">
              <a:buFont typeface="Arial"/>
              <a:buChar char="•"/>
            </a:pPr>
            <a:r>
              <a:rPr lang="en-US" dirty="0" smtClean="0"/>
              <a:t>Working group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Objectives and procedures planning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Extract requirements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Beam instrumentation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High level applications collection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Workshop on proton Linac commissioning 8</a:t>
            </a:r>
            <a:r>
              <a:rPr lang="en-US" baseline="30000" dirty="0" smtClean="0"/>
              <a:t>th</a:t>
            </a:r>
            <a:r>
              <a:rPr lang="en-US" dirty="0" smtClean="0"/>
              <a:t> and 9</a:t>
            </a:r>
            <a:r>
              <a:rPr lang="en-US" baseline="30000" dirty="0" smtClean="0"/>
              <a:t>th</a:t>
            </a:r>
            <a:r>
              <a:rPr lang="en-US" dirty="0" smtClean="0"/>
              <a:t> of April. Review of our plans.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754384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Working group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4</a:t>
            </a:fld>
            <a:endParaRPr lang="sv-SE"/>
          </a:p>
        </p:txBody>
      </p:sp>
      <p:sp>
        <p:nvSpPr>
          <p:cNvPr id="7" name="Content Placeholder 6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pPr marL="342900" indent="-342900">
              <a:buFont typeface="Arial"/>
              <a:buChar char="•"/>
            </a:pPr>
            <a:r>
              <a:rPr lang="en-US" dirty="0" smtClean="0"/>
              <a:t>Composition: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Thomas Shea: L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Eugene </a:t>
            </a:r>
            <a:r>
              <a:rPr lang="en-US" dirty="0" err="1" smtClean="0"/>
              <a:t>Tanke</a:t>
            </a:r>
            <a:endParaRPr lang="en-US" dirty="0" smtClean="0"/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Mohammad </a:t>
            </a:r>
            <a:r>
              <a:rPr lang="en-US" dirty="0" err="1" smtClean="0"/>
              <a:t>Eshraqi</a:t>
            </a:r>
            <a:endParaRPr lang="en-US" dirty="0" smtClean="0"/>
          </a:p>
          <a:p>
            <a:pPr marL="800100" lvl="1" indent="-342900">
              <a:buFont typeface="Arial"/>
              <a:buChar char="•"/>
            </a:pPr>
            <a:r>
              <a:rPr lang="en-US" dirty="0" err="1" smtClean="0"/>
              <a:t>Rihua</a:t>
            </a:r>
            <a:r>
              <a:rPr lang="en-US" dirty="0" smtClean="0"/>
              <a:t> </a:t>
            </a:r>
            <a:r>
              <a:rPr lang="en-US" dirty="0" err="1" smtClean="0"/>
              <a:t>Zeng</a:t>
            </a:r>
            <a:endParaRPr lang="en-US" dirty="0" smtClean="0"/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Stephen Molloy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err="1" smtClean="0"/>
              <a:t>Håkan</a:t>
            </a:r>
            <a:r>
              <a:rPr lang="en-US" dirty="0" smtClean="0"/>
              <a:t> </a:t>
            </a:r>
            <a:r>
              <a:rPr lang="en-US" dirty="0" err="1" smtClean="0"/>
              <a:t>Danared</a:t>
            </a:r>
            <a:endParaRPr lang="en-US" dirty="0" smtClean="0"/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Marc Munoz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The documentation produces is then reviewed including experts from ICS, Beam Instrumentation, RF, Lead engineers, </a:t>
            </a:r>
            <a:r>
              <a:rPr lang="en-US" dirty="0" err="1" smtClean="0"/>
              <a:t>etcs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1623855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ESS commissioning </a:t>
            </a:r>
            <a:r>
              <a:rPr lang="en-US" dirty="0" err="1" smtClean="0"/>
              <a:t>vs</a:t>
            </a:r>
            <a:r>
              <a:rPr lang="en-US" dirty="0" smtClean="0"/>
              <a:t> Beam Commissioning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5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pPr marL="342900" indent="-342900">
              <a:buFont typeface="Arial"/>
              <a:buChar char="•"/>
            </a:pPr>
            <a:r>
              <a:rPr lang="en-US" dirty="0" smtClean="0"/>
              <a:t>Beam commissioning is a part of the global ESS commissioning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Beam commissioning is the verification of the system with proton beam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Systems testing before beam commissioning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Ready the beam for Target commissioning and Neutron instrument commissioning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When planning the Beam Commissioning we are also identifying some of the steps of the system </a:t>
            </a:r>
            <a:r>
              <a:rPr lang="en-US" dirty="0" err="1" smtClean="0"/>
              <a:t>testings</a:t>
            </a:r>
            <a:r>
              <a:rPr lang="en-US" dirty="0" smtClean="0"/>
              <a:t>/ESS commissioning</a:t>
            </a:r>
          </a:p>
          <a:p>
            <a:pPr marL="342900" indent="-342900">
              <a:buFont typeface="Arial"/>
              <a:buChar char="•"/>
            </a:pPr>
            <a:endParaRPr lang="en-US" dirty="0" smtClean="0"/>
          </a:p>
          <a:p>
            <a:pPr marL="342900" indent="-342900">
              <a:buFont typeface="Arial"/>
              <a:buChar char="•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7483495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Commissioning Personnel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6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pPr marL="342900" indent="-342900">
              <a:buFont typeface="Arial"/>
              <a:buChar char="•"/>
            </a:pPr>
            <a:r>
              <a:rPr lang="en-US" dirty="0" smtClean="0"/>
              <a:t>Define the ESS personnel and external collaborators to be involved in Beam commissioning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Integration of dedicated Linac operators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Plan the training for the commissioning personnel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Training in the period 2017-2019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0660462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Commissioning and Transition to Operation Steps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7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>
            <a:normAutofit/>
          </a:bodyPr>
          <a:lstStyle/>
          <a:p>
            <a:pPr marL="342900" lvl="0" indent="-342900">
              <a:buFont typeface="Arial"/>
              <a:buChar char="•"/>
            </a:pPr>
            <a:r>
              <a:rPr lang="en-US" dirty="0" smtClean="0"/>
              <a:t>Commissioning Phase I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Normal conducting</a:t>
            </a:r>
            <a:endParaRPr lang="en-US" dirty="0"/>
          </a:p>
          <a:p>
            <a:pPr marL="800100" lvl="1" indent="-342900">
              <a:buFont typeface="Arial"/>
              <a:buChar char="•"/>
            </a:pPr>
            <a:r>
              <a:rPr lang="en-US" dirty="0"/>
              <a:t>Spoke and medium beta: </a:t>
            </a:r>
            <a:endParaRPr lang="en-US" dirty="0" smtClean="0"/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Commissioning </a:t>
            </a:r>
            <a:r>
              <a:rPr lang="en-US" dirty="0"/>
              <a:t>to Beam </a:t>
            </a:r>
            <a:r>
              <a:rPr lang="en-US" dirty="0" smtClean="0"/>
              <a:t>Dump</a:t>
            </a:r>
            <a:endParaRPr lang="en-US" dirty="0"/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Commissioning </a:t>
            </a:r>
            <a:r>
              <a:rPr lang="en-US" dirty="0"/>
              <a:t>to </a:t>
            </a:r>
            <a:r>
              <a:rPr lang="en-US" dirty="0" smtClean="0"/>
              <a:t>Target: Finish by 28 Aug 2019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Start of Initial Operations: September 2019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Phase II</a:t>
            </a:r>
            <a:endParaRPr lang="en-US" dirty="0"/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High </a:t>
            </a:r>
            <a:r>
              <a:rPr lang="en-US" dirty="0"/>
              <a:t>beta </a:t>
            </a:r>
            <a:r>
              <a:rPr lang="en-US" dirty="0" err="1"/>
              <a:t>cryomodules</a:t>
            </a:r>
            <a:r>
              <a:rPr lang="en-US" dirty="0"/>
              <a:t> 1-11: </a:t>
            </a:r>
            <a:r>
              <a:rPr lang="en-US" dirty="0" smtClean="0"/>
              <a:t>Finish by </a:t>
            </a:r>
            <a:r>
              <a:rPr lang="en-US" dirty="0"/>
              <a:t>6 September 2021</a:t>
            </a:r>
          </a:p>
          <a:p>
            <a:pPr marL="342900" lvl="0" indent="-342900">
              <a:buFont typeface="Arial"/>
              <a:buChar char="•"/>
            </a:pPr>
            <a:r>
              <a:rPr lang="en-US" dirty="0" smtClean="0"/>
              <a:t>Phase II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High </a:t>
            </a:r>
            <a:r>
              <a:rPr lang="en-US" dirty="0"/>
              <a:t>beta </a:t>
            </a:r>
            <a:r>
              <a:rPr lang="en-US" dirty="0" err="1" smtClean="0"/>
              <a:t>cryomodules</a:t>
            </a:r>
            <a:r>
              <a:rPr lang="en-US" dirty="0" smtClean="0"/>
              <a:t> </a:t>
            </a:r>
            <a:r>
              <a:rPr lang="en-US" dirty="0"/>
              <a:t>12-21: </a:t>
            </a:r>
            <a:r>
              <a:rPr lang="en-US" dirty="0" smtClean="0"/>
              <a:t>Finish by 22 </a:t>
            </a:r>
            <a:r>
              <a:rPr lang="en-US" dirty="0"/>
              <a:t>September </a:t>
            </a:r>
            <a:r>
              <a:rPr lang="en-US" dirty="0" smtClean="0"/>
              <a:t>2022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End of </a:t>
            </a:r>
            <a:r>
              <a:rPr lang="en-US" dirty="0" smtClean="0"/>
              <a:t>Initial </a:t>
            </a:r>
            <a:r>
              <a:rPr lang="en-US" dirty="0" smtClean="0"/>
              <a:t>Operations: End 2025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5800274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Goals for commissioning and Initial Operations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8</a:t>
            </a:fld>
            <a:endParaRPr lang="sv-SE"/>
          </a:p>
        </p:txBody>
      </p:sp>
      <p:graphicFrame>
        <p:nvGraphicFramePr>
          <p:cNvPr id="9" name="Content Placeholder 8"/>
          <p:cNvGraphicFramePr>
            <a:graphicFrameLocks noGrp="1"/>
          </p:cNvGraphicFramePr>
          <p:nvPr>
            <p:ph sz="quarter" idx="13"/>
            <p:extLst>
              <p:ext uri="{D42A27DB-BD31-4B8C-83A1-F6EECF244321}">
                <p14:modId xmlns:p14="http://schemas.microsoft.com/office/powerpoint/2010/main" val="867607244"/>
              </p:ext>
            </p:extLst>
          </p:nvPr>
        </p:nvGraphicFramePr>
        <p:xfrm>
          <a:off x="98425" y="1563688"/>
          <a:ext cx="8896350" cy="28651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365375"/>
                <a:gridCol w="1733550"/>
                <a:gridCol w="1238885"/>
                <a:gridCol w="1779270"/>
                <a:gridCol w="1779270"/>
              </a:tblGrid>
              <a:tr h="37084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Date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Current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Energy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Power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Phase I (start of</a:t>
                      </a:r>
                      <a:r>
                        <a:rPr lang="en-US" baseline="0" dirty="0" smtClean="0"/>
                        <a:t> Initial Operations)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July 2019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6.25 mA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0.4 </a:t>
                      </a:r>
                      <a:r>
                        <a:rPr lang="en-US" dirty="0" err="1" smtClean="0"/>
                        <a:t>GeV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100 kW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May 2021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56 mA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0.571 </a:t>
                      </a:r>
                      <a:r>
                        <a:rPr lang="en-US" dirty="0" err="1" smtClean="0"/>
                        <a:t>GeV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1.26 MW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Phase II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September 2021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25 mA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0.8 </a:t>
                      </a:r>
                      <a:r>
                        <a:rPr lang="en-US" dirty="0" err="1" smtClean="0"/>
                        <a:t>GeV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0.8 MW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August 2022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50 mA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1.3 </a:t>
                      </a:r>
                      <a:r>
                        <a:rPr lang="en-US" dirty="0" err="1" smtClean="0"/>
                        <a:t>GeV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2.6 MW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Phase</a:t>
                      </a:r>
                      <a:r>
                        <a:rPr lang="en-US" baseline="0" dirty="0" smtClean="0"/>
                        <a:t> II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September 2022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31 mA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1.6 </a:t>
                      </a:r>
                      <a:r>
                        <a:rPr lang="en-US" dirty="0" err="1" smtClean="0"/>
                        <a:t>GeV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 MW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End of Initial Operation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End 2025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62.5 mA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 </a:t>
                      </a:r>
                      <a:r>
                        <a:rPr lang="en-US" dirty="0" err="1" smtClean="0"/>
                        <a:t>GeV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5 MW</a:t>
                      </a:r>
                      <a:endParaRPr lang="en-US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7" name="TextBox 6"/>
          <p:cNvSpPr txBox="1"/>
          <p:nvPr/>
        </p:nvSpPr>
        <p:spPr>
          <a:xfrm>
            <a:off x="457200" y="4635500"/>
            <a:ext cx="688975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In all cases the proton beam should be stable and reliable  for Target Commissioning and User operation</a:t>
            </a:r>
            <a:endParaRPr lang="en-US" dirty="0"/>
          </a:p>
        </p:txBody>
      </p:sp>
      <p:sp>
        <p:nvSpPr>
          <p:cNvPr id="10" name="Bent Arrow 9"/>
          <p:cNvSpPr>
            <a:spLocks/>
          </p:cNvSpPr>
          <p:nvPr/>
        </p:nvSpPr>
        <p:spPr>
          <a:xfrm>
            <a:off x="4489450" y="4951631"/>
            <a:ext cx="1327150" cy="825500"/>
          </a:xfrm>
          <a:prstGeom prst="bentArrow">
            <a:avLst>
              <a:gd name="adj1" fmla="val 7308"/>
              <a:gd name="adj2" fmla="val 12692"/>
              <a:gd name="adj3" fmla="val 11154"/>
              <a:gd name="adj4" fmla="val 8365"/>
            </a:avLst>
          </a:prstGeom>
          <a:scene3d>
            <a:camera prst="orthographicFront">
              <a:rot lat="0" lon="10799999" rev="10799999"/>
            </a:camera>
            <a:lightRig rig="threePt" dir="t"/>
          </a:scene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5816600" y="5499100"/>
            <a:ext cx="244475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Working </a:t>
            </a:r>
            <a:r>
              <a:rPr lang="en-US" dirty="0" smtClean="0"/>
              <a:t>on a </a:t>
            </a:r>
            <a:r>
              <a:rPr lang="en-US" dirty="0" smtClean="0"/>
              <a:t>proper definition of stable</a:t>
            </a:r>
          </a:p>
        </p:txBody>
      </p:sp>
    </p:spTree>
    <p:extLst>
      <p:ext uri="{BB962C8B-B14F-4D97-AF65-F5344CB8AC3E}">
        <p14:creationId xmlns:p14="http://schemas.microsoft.com/office/powerpoint/2010/main" val="28441522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Cartoon of a possible Power Ramping Scenario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9</a:t>
            </a:fld>
            <a:endParaRPr lang="sv-SE"/>
          </a:p>
        </p:txBody>
      </p:sp>
      <p:graphicFrame>
        <p:nvGraphicFramePr>
          <p:cNvPr id="7" name="Content Placeholder 6"/>
          <p:cNvGraphicFramePr>
            <a:graphicFrameLocks noGrp="1"/>
          </p:cNvGraphicFramePr>
          <p:nvPr>
            <p:ph sz="quarter" idx="13"/>
            <p:extLst>
              <p:ext uri="{D42A27DB-BD31-4B8C-83A1-F6EECF244321}">
                <p14:modId xmlns:p14="http://schemas.microsoft.com/office/powerpoint/2010/main" val="811578060"/>
              </p:ext>
            </p:extLst>
          </p:nvPr>
        </p:nvGraphicFramePr>
        <p:xfrm>
          <a:off x="98425" y="1563688"/>
          <a:ext cx="8896350" cy="468947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347164818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Beam dumps and targets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10</a:t>
            </a:fld>
            <a:endParaRPr lang="sv-SE"/>
          </a:p>
        </p:txBody>
      </p:sp>
      <p:graphicFrame>
        <p:nvGraphicFramePr>
          <p:cNvPr id="9" name="Table 8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286714917"/>
              </p:ext>
            </p:extLst>
          </p:nvPr>
        </p:nvGraphicFramePr>
        <p:xfrm>
          <a:off x="457200" y="1844769"/>
          <a:ext cx="8229600" cy="438670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/>
                <a:gridCol w="1371600"/>
                <a:gridCol w="1371600"/>
                <a:gridCol w="1012495"/>
                <a:gridCol w="1229240"/>
                <a:gridCol w="1873065"/>
              </a:tblGrid>
              <a:tr h="451749"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b="1" dirty="0">
                          <a:effectLst/>
                          <a:latin typeface="Tahoma"/>
                          <a:ea typeface="Times New Roman"/>
                          <a:cs typeface="Tahoma"/>
                        </a:rPr>
                        <a:t>Beam Destination</a:t>
                      </a:r>
                      <a:endParaRPr lang="en-US" sz="1200" dirty="0">
                        <a:effectLst/>
                        <a:latin typeface="Tahoma"/>
                        <a:ea typeface="Times New Roman"/>
                        <a:cs typeface="Tahoma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b="1" dirty="0">
                          <a:effectLst/>
                          <a:latin typeface="Tahoma"/>
                          <a:ea typeface="Times New Roman"/>
                          <a:cs typeface="Tahoma"/>
                        </a:rPr>
                        <a:t>Max. power [kW]</a:t>
                      </a:r>
                      <a:endParaRPr lang="en-US" sz="1200" dirty="0">
                        <a:effectLst/>
                        <a:latin typeface="Tahoma"/>
                        <a:ea typeface="Times New Roman"/>
                        <a:cs typeface="Tahoma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b="1">
                          <a:effectLst/>
                          <a:latin typeface="Tahoma"/>
                          <a:ea typeface="Times New Roman"/>
                          <a:cs typeface="Tahoma"/>
                        </a:rPr>
                        <a:t>Peak Current [mA]</a:t>
                      </a:r>
                      <a:endParaRPr lang="en-US" sz="1200">
                        <a:effectLst/>
                        <a:latin typeface="Tahoma"/>
                        <a:ea typeface="Times New Roman"/>
                        <a:cs typeface="Tahoma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b="1">
                          <a:effectLst/>
                          <a:latin typeface="Tahoma"/>
                          <a:ea typeface="Times New Roman"/>
                          <a:cs typeface="Tahoma"/>
                        </a:rPr>
                        <a:t>Energy</a:t>
                      </a:r>
                      <a:endParaRPr lang="en-US" sz="1200">
                        <a:effectLst/>
                        <a:latin typeface="Tahoma"/>
                        <a:ea typeface="Times New Roman"/>
                        <a:cs typeface="Tahoma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b="1" dirty="0">
                          <a:effectLst/>
                          <a:latin typeface="Tahoma"/>
                          <a:ea typeface="Times New Roman"/>
                          <a:cs typeface="Tahoma"/>
                        </a:rPr>
                        <a:t>Pulse Length</a:t>
                      </a:r>
                      <a:endParaRPr lang="en-US" sz="1200" dirty="0">
                        <a:effectLst/>
                        <a:latin typeface="Tahoma"/>
                        <a:ea typeface="Times New Roman"/>
                        <a:cs typeface="Tahoma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b="1" dirty="0">
                          <a:effectLst/>
                          <a:latin typeface="Tahoma"/>
                          <a:ea typeface="Times New Roman"/>
                          <a:cs typeface="Tahoma"/>
                        </a:rPr>
                        <a:t>Repetition Rate [Hz]</a:t>
                      </a:r>
                      <a:endParaRPr lang="en-US" sz="1200" dirty="0">
                        <a:effectLst/>
                        <a:latin typeface="Tahoma"/>
                        <a:ea typeface="Times New Roman"/>
                        <a:cs typeface="Tahoma"/>
                      </a:endParaRPr>
                    </a:p>
                  </a:txBody>
                  <a:tcPr marL="68580" marR="68580" marT="0" marB="0"/>
                </a:tc>
              </a:tr>
              <a:tr h="451749">
                <a:tc>
                  <a:txBody>
                    <a:bodyPr/>
                    <a:lstStyle/>
                    <a:p>
                      <a:pPr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Faraday Cup in the LEBT 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de-DE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0.63 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100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75 keV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6 ms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14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</a:tr>
              <a:tr h="451749">
                <a:tc>
                  <a:txBody>
                    <a:bodyPr/>
                    <a:lstStyle/>
                    <a:p>
                      <a:pPr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Faraday Cup </a:t>
                      </a:r>
                      <a:r>
                        <a:rPr lang="en-GB" sz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in</a:t>
                      </a:r>
                      <a:r>
                        <a:rPr lang="en-GB" sz="1200" baseline="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 the MEBT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0.3 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62.5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3.6 MeV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50 </a:t>
                      </a: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µs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 </a:t>
                      </a:r>
                      <a:r>
                        <a:rPr lang="en-GB" sz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1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</a:tr>
              <a:tr h="612646">
                <a:tc>
                  <a:txBody>
                    <a:bodyPr/>
                    <a:lstStyle/>
                    <a:p>
                      <a:pPr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Faraday Cup  between DTL and spokes.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0.5 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62.5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90 MeV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100 µs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 1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</a:tr>
              <a:tr h="816861">
                <a:tc>
                  <a:txBody>
                    <a:bodyPr/>
                    <a:lstStyle/>
                    <a:p>
                      <a:pPr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Beam up to the beam stop behind the 4th </a:t>
                      </a:r>
                      <a:r>
                        <a:rPr lang="en-GB" sz="1200" dirty="0" err="1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cryo</a:t>
                      </a: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 module in the medium beta </a:t>
                      </a:r>
                      <a:r>
                        <a:rPr lang="en-GB" sz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section. Only for spokes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10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 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62.5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200 </a:t>
                      </a: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MeV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100 µs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 1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</a:tr>
              <a:tr h="686906">
                <a:tc>
                  <a:txBody>
                    <a:bodyPr/>
                    <a:lstStyle/>
                    <a:p>
                      <a:pPr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Tuning dump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 smtClean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12.5, In evaluation 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62.5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62.5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2 </a:t>
                      </a:r>
                      <a:r>
                        <a:rPr lang="en-GB" sz="1200" dirty="0" err="1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GeV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2 </a:t>
                      </a:r>
                      <a:r>
                        <a:rPr lang="en-GB" sz="1200" dirty="0" err="1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GeV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10 µs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2.86 </a:t>
                      </a:r>
                      <a:r>
                        <a:rPr lang="en-GB" sz="1200" dirty="0" err="1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ms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 14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0.1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</a:tr>
              <a:tr h="451749">
                <a:tc>
                  <a:txBody>
                    <a:bodyPr/>
                    <a:lstStyle/>
                    <a:p>
                      <a:pPr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High power target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de-DE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5000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62.5</a:t>
                      </a:r>
                      <a:endParaRPr lang="en-US" sz="120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2 </a:t>
                      </a:r>
                      <a:r>
                        <a:rPr lang="en-GB" sz="1200" dirty="0" err="1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GeV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2.86 </a:t>
                      </a:r>
                      <a:r>
                        <a:rPr lang="en-GB" sz="1200" dirty="0" err="1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ms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spcBef>
                          <a:spcPts val="600"/>
                        </a:spcBef>
                        <a:spcAft>
                          <a:spcPts val="1200"/>
                        </a:spcAft>
                      </a:pPr>
                      <a:r>
                        <a:rPr lang="en-GB" sz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Times New Roman"/>
                          <a:cs typeface="Times New Roman"/>
                        </a:rPr>
                        <a:t> 14</a:t>
                      </a:r>
                      <a:endParaRPr lang="en-US" sz="1200" dirty="0">
                        <a:solidFill>
                          <a:schemeClr val="tx1"/>
                        </a:solidFill>
                        <a:effectLst/>
                        <a:latin typeface="+mn-lt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5363945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Tuning Dump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11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pPr marL="342900" indent="-342900">
              <a:buFont typeface="Arial"/>
              <a:buChar char="•"/>
            </a:pPr>
            <a:r>
              <a:rPr lang="en-US" dirty="0" smtClean="0"/>
              <a:t>Evaluation of the need of the Tuning Dump: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Power, 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Duty factor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Present design 12.5 kW:</a:t>
            </a:r>
          </a:p>
          <a:p>
            <a:pPr marL="1257300" lvl="2" indent="-342900">
              <a:buFont typeface="Arial"/>
              <a:buChar char="•"/>
            </a:pPr>
            <a:r>
              <a:rPr lang="en-US" dirty="0" smtClean="0"/>
              <a:t>62.5 mA, 1 Hz, 100 </a:t>
            </a:r>
            <a:r>
              <a:rPr lang="en-US" dirty="0" err="1" smtClean="0">
                <a:latin typeface="Symbol" charset="2"/>
                <a:cs typeface="Symbol" charset="2"/>
              </a:rPr>
              <a:t>m</a:t>
            </a:r>
            <a:r>
              <a:rPr lang="en-US" dirty="0" err="1" smtClean="0"/>
              <a:t>s</a:t>
            </a:r>
            <a:r>
              <a:rPr lang="en-US" dirty="0" smtClean="0"/>
              <a:t>, 2 </a:t>
            </a:r>
            <a:r>
              <a:rPr lang="en-US" dirty="0" err="1" smtClean="0"/>
              <a:t>GeV</a:t>
            </a:r>
            <a:endParaRPr lang="en-US" dirty="0" smtClean="0"/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Evaluated against the need of space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Alternative 1 kW</a:t>
            </a:r>
          </a:p>
          <a:p>
            <a:pPr marL="1257300" lvl="2" indent="-342900">
              <a:buFont typeface="Arial"/>
              <a:buChar char="•"/>
            </a:pPr>
            <a:r>
              <a:rPr lang="en-US" dirty="0"/>
              <a:t>62.5 mA, 1 Hz, </a:t>
            </a:r>
            <a:r>
              <a:rPr lang="en-US" dirty="0" smtClean="0"/>
              <a:t>8 </a:t>
            </a:r>
            <a:r>
              <a:rPr lang="en-US" dirty="0" err="1">
                <a:latin typeface="Symbol" charset="2"/>
                <a:cs typeface="Symbol" charset="2"/>
              </a:rPr>
              <a:t>m</a:t>
            </a:r>
            <a:r>
              <a:rPr lang="en-US" dirty="0" err="1"/>
              <a:t>s</a:t>
            </a:r>
            <a:r>
              <a:rPr lang="en-US" dirty="0"/>
              <a:t>, 2 </a:t>
            </a:r>
            <a:r>
              <a:rPr lang="en-US" dirty="0" err="1" smtClean="0"/>
              <a:t>GeV</a:t>
            </a:r>
            <a:endParaRPr lang="en-US" dirty="0" smtClean="0"/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Consequences during Operations: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Neutron instruments need to access </a:t>
            </a:r>
            <a:r>
              <a:rPr lang="en-US" dirty="0" err="1" smtClean="0"/>
              <a:t>LoS</a:t>
            </a:r>
            <a:r>
              <a:rPr lang="en-US" dirty="0"/>
              <a:t> </a:t>
            </a:r>
            <a:r>
              <a:rPr lang="en-US" dirty="0" smtClean="0"/>
              <a:t>and other areas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Most Machine Study time will be on Tuning Dump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8317665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Warm Linac Commissioning Steps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12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pPr marL="342900" lvl="0" indent="-342900">
              <a:buFont typeface="Arial"/>
              <a:buChar char="•"/>
            </a:pPr>
            <a:r>
              <a:rPr lang="en-US" dirty="0" smtClean="0"/>
              <a:t>Divided by sections: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IS+LEBT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RFQ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MEBT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DTL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An a final step of the whole NC linac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4391175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IS+LEBT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13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pPr marL="342900" indent="-342900">
              <a:buFont typeface="Arial"/>
              <a:buChar char="•"/>
            </a:pPr>
            <a:r>
              <a:rPr lang="en-US" dirty="0" smtClean="0"/>
              <a:t>Fully beam commissioned at in-kind partner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Beam commissioning at ESS: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Verification of partner commissioning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Verification of installation at ESS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Verification of ESS system integration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Possibility of doing the beam commissioning before installation of the RFQ</a:t>
            </a:r>
          </a:p>
          <a:p>
            <a:pPr marL="1257300" lvl="2" indent="-342900">
              <a:buFont typeface="Arial"/>
              <a:buChar char="•"/>
            </a:pPr>
            <a:r>
              <a:rPr lang="en-US" dirty="0" smtClean="0"/>
              <a:t>Temporary diagnostic and beam dump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6978284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Ion Source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14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r>
              <a:rPr lang="en-US" b="1" dirty="0"/>
              <a:t>Objectives: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Verification beam </a:t>
            </a:r>
            <a:r>
              <a:rPr lang="en-US" dirty="0"/>
              <a:t>out of the IS</a:t>
            </a:r>
          </a:p>
          <a:p>
            <a:r>
              <a:rPr lang="en-US" b="1" dirty="0"/>
              <a:t>Procedure:</a:t>
            </a:r>
          </a:p>
          <a:p>
            <a:pPr marL="342900" lvl="0" indent="-342900">
              <a:buFont typeface="Arial"/>
              <a:buChar char="•"/>
            </a:pPr>
            <a:r>
              <a:rPr lang="en-US" dirty="0"/>
              <a:t>Characterize the beam out of the ion source (IS)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/>
              <a:t>Beam current: average peak pulse, pulse </a:t>
            </a:r>
            <a:r>
              <a:rPr lang="en-US" dirty="0" smtClean="0"/>
              <a:t>length, </a:t>
            </a:r>
            <a:r>
              <a:rPr lang="en-US" dirty="0"/>
              <a:t>from waveform shape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/>
              <a:t>Measure transverse </a:t>
            </a:r>
            <a:r>
              <a:rPr lang="en-US" dirty="0" err="1"/>
              <a:t>emittances</a:t>
            </a:r>
            <a:endParaRPr lang="en-US" dirty="0"/>
          </a:p>
          <a:p>
            <a:pPr marL="800100" lvl="1" indent="-342900">
              <a:buFont typeface="Arial"/>
              <a:buChar char="•"/>
            </a:pPr>
            <a:r>
              <a:rPr lang="en-US" dirty="0"/>
              <a:t>Measure energy (</a:t>
            </a:r>
            <a:r>
              <a:rPr lang="en-US" dirty="0" smtClean="0"/>
              <a:t>direct </a:t>
            </a:r>
            <a:r>
              <a:rPr lang="en-US" dirty="0"/>
              <a:t>high voltage measurement, other possibilities)</a:t>
            </a:r>
          </a:p>
          <a:p>
            <a:pPr marL="342900" lvl="0" indent="-342900">
              <a:buFont typeface="Arial"/>
              <a:buChar char="•"/>
            </a:pPr>
            <a:r>
              <a:rPr lang="en-US" dirty="0"/>
              <a:t>Stability test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/>
              <a:t>Short term stability: Shot to shot reproducibility, flat top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/>
              <a:t>Long term (24 hours) stability</a:t>
            </a:r>
          </a:p>
        </p:txBody>
      </p:sp>
    </p:spTree>
    <p:extLst>
      <p:ext uri="{BB962C8B-B14F-4D97-AF65-F5344CB8AC3E}">
        <p14:creationId xmlns:p14="http://schemas.microsoft.com/office/powerpoint/2010/main" val="26411842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LEBT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15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r>
              <a:rPr lang="en-US" b="1" dirty="0"/>
              <a:t>Objectives:</a:t>
            </a:r>
          </a:p>
          <a:p>
            <a:pPr marL="342900" lvl="0" indent="-342900">
              <a:buFont typeface="Arial"/>
              <a:buChar char="•"/>
            </a:pPr>
            <a:r>
              <a:rPr lang="en-US" dirty="0"/>
              <a:t>Center the beam at the entrance of RFQ</a:t>
            </a:r>
          </a:p>
          <a:p>
            <a:pPr marL="342900" lvl="0" indent="-342900">
              <a:buFont typeface="Arial"/>
              <a:buChar char="•"/>
            </a:pPr>
            <a:r>
              <a:rPr lang="en-US" dirty="0"/>
              <a:t>Setup the Chopper</a:t>
            </a:r>
          </a:p>
          <a:p>
            <a:pPr marL="342900" lvl="0" indent="-342900">
              <a:buFont typeface="Arial"/>
              <a:buChar char="•"/>
            </a:pPr>
            <a:r>
              <a:rPr lang="en-US" dirty="0"/>
              <a:t>Setup the iris</a:t>
            </a:r>
          </a:p>
          <a:p>
            <a:pPr marL="342900" lvl="0" indent="-342900">
              <a:buFont typeface="Arial"/>
              <a:buChar char="•"/>
            </a:pPr>
            <a:r>
              <a:rPr lang="en-US" dirty="0"/>
              <a:t>Characterize beam at entrance of RFQ for a range of current</a:t>
            </a:r>
          </a:p>
          <a:p>
            <a:pPr marL="342900" lvl="0" indent="-342900">
              <a:buFont typeface="Arial"/>
              <a:buChar char="•"/>
            </a:pPr>
            <a:r>
              <a:rPr lang="en-US" dirty="0"/>
              <a:t>MPS </a:t>
            </a:r>
            <a:r>
              <a:rPr lang="en-US" dirty="0" smtClean="0"/>
              <a:t>testing: Beam permit system, Beam abort system</a:t>
            </a:r>
            <a:endParaRPr lang="en-US" dirty="0"/>
          </a:p>
          <a:p>
            <a:pPr marL="342900" lvl="0" indent="-342900">
              <a:buFont typeface="Arial"/>
              <a:buChar char="•"/>
            </a:pPr>
            <a:r>
              <a:rPr lang="en-US" dirty="0" smtClean="0"/>
              <a:t>Ramping up transmission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0106613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LEBT-Procedures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16</a:t>
            </a:fld>
            <a:endParaRPr lang="sv-SE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65200" y="1441450"/>
            <a:ext cx="3934727" cy="5287808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273992" y="2432050"/>
            <a:ext cx="2914015" cy="8585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0978661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RFQ, MEBT, DTL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17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pPr marL="342900" indent="-342900">
              <a:buFont typeface="Arial"/>
              <a:buChar char="•"/>
            </a:pPr>
            <a:r>
              <a:rPr lang="en-US" dirty="0" smtClean="0"/>
              <a:t>Beam commissioning objectives and procedure defined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RFQ: MEBT used a the diagnostic line of the RFQ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/>
              <a:t>Possibility of </a:t>
            </a:r>
            <a:r>
              <a:rPr lang="en-US" dirty="0" smtClean="0"/>
              <a:t>temporary diagnostic </a:t>
            </a:r>
            <a:r>
              <a:rPr lang="en-US" dirty="0"/>
              <a:t>and beam dump </a:t>
            </a:r>
            <a:r>
              <a:rPr lang="en-US" dirty="0" smtClean="0"/>
              <a:t>under study </a:t>
            </a:r>
            <a:r>
              <a:rPr lang="en-US" dirty="0" smtClean="0"/>
              <a:t>after definition of MEBT diagnostic components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MEBT: </a:t>
            </a:r>
            <a:r>
              <a:rPr lang="en-US" dirty="0"/>
              <a:t>Not all of the required measurements could be done with the DTL in place: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/>
              <a:t>Possibility of temporary diagnostic and beam dump </a:t>
            </a:r>
            <a:r>
              <a:rPr lang="en-US" dirty="0" smtClean="0"/>
              <a:t>under study </a:t>
            </a:r>
            <a:r>
              <a:rPr lang="en-US" dirty="0"/>
              <a:t>after definition of MEBT diagnostic components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DTL</a:t>
            </a:r>
            <a:r>
              <a:rPr lang="en-US" dirty="0"/>
              <a:t>: Not all of the required measurements could be done without the Spokes </a:t>
            </a:r>
            <a:r>
              <a:rPr lang="en-US" dirty="0" smtClean="0"/>
              <a:t>diagnostic </a:t>
            </a:r>
            <a:r>
              <a:rPr lang="en-US" dirty="0"/>
              <a:t>in place: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/>
              <a:t>Possibility of temporary diagnostic and beam dump </a:t>
            </a:r>
            <a:r>
              <a:rPr lang="en-US" dirty="0" smtClean="0"/>
              <a:t>under study</a:t>
            </a:r>
            <a:endParaRPr lang="en-US" dirty="0"/>
          </a:p>
          <a:p>
            <a:pPr marL="342900" indent="-342900">
              <a:buFont typeface="Arial"/>
              <a:buChar char="•"/>
            </a:pPr>
            <a:endParaRPr lang="en-US" dirty="0"/>
          </a:p>
          <a:p>
            <a:pPr marL="342900" indent="-342900">
              <a:buFont typeface="Arial"/>
              <a:buChar char="•"/>
            </a:pPr>
            <a:endParaRPr lang="en-US" dirty="0" smtClean="0"/>
          </a:p>
          <a:p>
            <a:pPr marL="342900" indent="-342900">
              <a:buFont typeface="Arial"/>
              <a:buChar char="•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539182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Warm Linac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18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r>
              <a:rPr lang="en-US" dirty="0" smtClean="0"/>
              <a:t>Objectives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Fault and Losses test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Transmission optimization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Stability</a:t>
            </a:r>
          </a:p>
          <a:p>
            <a:pPr marL="342900" indent="-342900">
              <a:buFont typeface="Arial"/>
              <a:buChar char="•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3935706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Superconducting Part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19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pPr marL="342900" indent="-342900">
              <a:buFont typeface="Arial"/>
              <a:buChar char="•"/>
            </a:pPr>
            <a:r>
              <a:rPr lang="en-US" dirty="0" smtClean="0"/>
              <a:t>Initial Operations would be without the High Beta section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Three clear stages of beam commissioning: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Spokes/Medium beta/HEBT-AT2B: </a:t>
            </a:r>
            <a:r>
              <a:rPr lang="en-US" dirty="0" smtClean="0"/>
              <a:t>571 </a:t>
            </a:r>
            <a:r>
              <a:rPr lang="en-US" dirty="0" smtClean="0"/>
              <a:t>MeV (End of Phase I)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High beta, modules 1-11: 1.3 </a:t>
            </a:r>
            <a:r>
              <a:rPr lang="en-US" dirty="0" err="1" smtClean="0"/>
              <a:t>GeV</a:t>
            </a:r>
            <a:endParaRPr lang="en-US" dirty="0" smtClean="0"/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High beta, modules 12-21: 2 </a:t>
            </a:r>
            <a:r>
              <a:rPr lang="en-US" dirty="0" err="1" smtClean="0"/>
              <a:t>GeV</a:t>
            </a:r>
            <a:endParaRPr lang="en-US" dirty="0" smtClean="0"/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Target commissioning, Instrument commissioning and user operation between those stages</a:t>
            </a:r>
          </a:p>
          <a:p>
            <a:pPr marL="800100" lvl="1" indent="-342900">
              <a:buFont typeface="Arial"/>
              <a:buChar char="•"/>
            </a:pPr>
            <a:endParaRPr lang="en-US" dirty="0" smtClean="0"/>
          </a:p>
          <a:p>
            <a:pPr marL="342900" indent="-342900">
              <a:buFont typeface="Arial"/>
              <a:buChar char="•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2346813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Spokes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20</a:t>
            </a:fld>
            <a:endParaRPr lang="sv-SE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17650" y="1441450"/>
            <a:ext cx="4572000" cy="53627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1378364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Medium Beta to Tuning Dump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21</a:t>
            </a:fld>
            <a:endParaRPr lang="sv-SE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06248" y="1441449"/>
            <a:ext cx="4746952" cy="52792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6147089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A2T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22</a:t>
            </a:fld>
            <a:endParaRPr lang="sv-SE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23950" y="1758950"/>
            <a:ext cx="4686300" cy="3606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67243736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Instrumentation Requirements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23</a:t>
            </a:fld>
            <a:endParaRPr lang="sv-SE"/>
          </a:p>
        </p:txBody>
      </p:sp>
      <p:graphicFrame>
        <p:nvGraphicFramePr>
          <p:cNvPr id="7" name="Content Placeholder 6"/>
          <p:cNvGraphicFramePr>
            <a:graphicFrameLocks noGrp="1"/>
          </p:cNvGraphicFramePr>
          <p:nvPr>
            <p:ph sz="quarter" idx="13"/>
            <p:extLst>
              <p:ext uri="{D42A27DB-BD31-4B8C-83A1-F6EECF244321}">
                <p14:modId xmlns:p14="http://schemas.microsoft.com/office/powerpoint/2010/main" val="1089020553"/>
              </p:ext>
            </p:extLst>
          </p:nvPr>
        </p:nvGraphicFramePr>
        <p:xfrm>
          <a:off x="98425" y="1563688"/>
          <a:ext cx="8896352" cy="37084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74825"/>
                <a:gridCol w="2673351"/>
                <a:gridCol w="2224088"/>
                <a:gridCol w="2224088"/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Name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Description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Number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Location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BLM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BCM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BPM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WS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EMU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NPM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Imaging</a:t>
                      </a:r>
                      <a:r>
                        <a:rPr lang="en-US" baseline="0" dirty="0" smtClean="0"/>
                        <a:t> devices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BSM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Halo 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763936508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 BCTs 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24</a:t>
            </a:fld>
            <a:endParaRPr lang="sv-SE"/>
          </a:p>
        </p:txBody>
      </p:sp>
      <p:graphicFrame>
        <p:nvGraphicFramePr>
          <p:cNvPr id="7" name="Content Placeholder 6"/>
          <p:cNvGraphicFramePr>
            <a:graphicFrameLocks noGrp="1"/>
          </p:cNvGraphicFramePr>
          <p:nvPr>
            <p:ph sz="quarter" idx="13"/>
            <p:extLst>
              <p:ext uri="{D42A27DB-BD31-4B8C-83A1-F6EECF244321}">
                <p14:modId xmlns:p14="http://schemas.microsoft.com/office/powerpoint/2010/main" val="2906263861"/>
              </p:ext>
            </p:extLst>
          </p:nvPr>
        </p:nvGraphicFramePr>
        <p:xfrm>
          <a:off x="98425" y="1563688"/>
          <a:ext cx="8896352" cy="2225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816225"/>
                <a:gridCol w="2222500"/>
                <a:gridCol w="2203450"/>
                <a:gridCol w="1654177"/>
              </a:tblGrid>
              <a:tr h="37084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Location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Nominal</a:t>
                      </a:r>
                      <a:r>
                        <a:rPr lang="en-US" baseline="0" dirty="0" smtClean="0"/>
                        <a:t> Beam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Tuning Beam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Resolution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Accuracy/Stability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Maximu</a:t>
                      </a:r>
                      <a:r>
                        <a:rPr lang="en-US" baseline="0" dirty="0" smtClean="0"/>
                        <a:t>m Pulse power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510547653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Application List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25</a:t>
            </a:fld>
            <a:endParaRPr lang="sv-SE"/>
          </a:p>
        </p:txBody>
      </p:sp>
      <p:graphicFrame>
        <p:nvGraphicFramePr>
          <p:cNvPr id="7" name="Content Placeholder 6"/>
          <p:cNvGraphicFramePr>
            <a:graphicFrameLocks noGrp="1"/>
          </p:cNvGraphicFramePr>
          <p:nvPr>
            <p:ph sz="quarter" idx="13"/>
            <p:extLst>
              <p:ext uri="{D42A27DB-BD31-4B8C-83A1-F6EECF244321}">
                <p14:modId xmlns:p14="http://schemas.microsoft.com/office/powerpoint/2010/main" val="644500445"/>
              </p:ext>
            </p:extLst>
          </p:nvPr>
        </p:nvGraphicFramePr>
        <p:xfrm>
          <a:off x="98425" y="1563688"/>
          <a:ext cx="8896350" cy="18542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965450"/>
                <a:gridCol w="2965450"/>
                <a:gridCol w="2965450"/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Section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Application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Short description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MEBT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Trajectory Correction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err="1" smtClean="0"/>
                        <a:t>Quadrupole</a:t>
                      </a:r>
                      <a:r>
                        <a:rPr lang="en-US" dirty="0" smtClean="0"/>
                        <a:t> Scan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Quad </a:t>
                      </a:r>
                      <a:r>
                        <a:rPr lang="en-US" dirty="0" smtClean="0"/>
                        <a:t>Centering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580891205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Next steps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smtClean="0"/>
              <a:t>4/2/14</a:t>
            </a:r>
            <a:endParaRPr lang="sv-S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 smtClean="0"/>
              <a:t>TAC – M. Munoz</a:t>
            </a:r>
            <a:endParaRPr lang="sv-SE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26</a:t>
            </a:fld>
            <a:endParaRPr lang="sv-SE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pPr marL="342900" indent="-342900">
              <a:buFont typeface="Arial"/>
              <a:buChar char="•"/>
            </a:pPr>
            <a:r>
              <a:rPr lang="en-US" dirty="0" smtClean="0"/>
              <a:t>Finish the commissioning plan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Extract the requirements for Beam Instrumentation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Extract the requirements for ICS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Create the list of applications to develop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Detailed plan to follow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Time schedule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Resources needed</a:t>
            </a:r>
          </a:p>
          <a:p>
            <a:pPr marL="800100" lvl="1" indent="-342900">
              <a:buFont typeface="Arial"/>
              <a:buChar char="•"/>
            </a:pPr>
            <a:r>
              <a:rPr lang="en-US" dirty="0" smtClean="0"/>
              <a:t>Coordination with installation</a:t>
            </a:r>
          </a:p>
          <a:p>
            <a:pPr marL="342900" indent="-342900">
              <a:buFont typeface="Arial"/>
              <a:buChar char="•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4683563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42254</TotalTime>
  <Words>1272</Words>
  <Application>Microsoft Macintosh PowerPoint</Application>
  <PresentationFormat>On-screen Show (4:3)</PresentationFormat>
  <Paragraphs>322</Paragraphs>
  <Slides>26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26</vt:i4>
      </vt:variant>
    </vt:vector>
  </HeadingPairs>
  <TitlesOfParts>
    <vt:vector size="28" baseType="lpstr">
      <vt:lpstr>Office-tema</vt:lpstr>
      <vt:lpstr>Anpassad formgivning</vt:lpstr>
      <vt:lpstr>PowerPoint Presentation</vt:lpstr>
      <vt:lpstr>General Organization </vt:lpstr>
      <vt:lpstr>Planning organization</vt:lpstr>
      <vt:lpstr>Working group</vt:lpstr>
      <vt:lpstr>ESS commissioning vs Beam Commissioning</vt:lpstr>
      <vt:lpstr>Commissioning Personnel</vt:lpstr>
      <vt:lpstr>Commissioning and Transition to Operation Steps</vt:lpstr>
      <vt:lpstr>Goals for commissioning and Initial Operations</vt:lpstr>
      <vt:lpstr>Cartoon of a possible Power Ramping Scenario</vt:lpstr>
      <vt:lpstr>Beam dumps and targets</vt:lpstr>
      <vt:lpstr>Tuning Dump</vt:lpstr>
      <vt:lpstr>Warm Linac Commissioning Steps</vt:lpstr>
      <vt:lpstr>IS+LEBT</vt:lpstr>
      <vt:lpstr>Ion Source</vt:lpstr>
      <vt:lpstr>LEBT</vt:lpstr>
      <vt:lpstr>LEBT-Procedures</vt:lpstr>
      <vt:lpstr>RFQ, MEBT, DTL</vt:lpstr>
      <vt:lpstr>Warm Linac</vt:lpstr>
      <vt:lpstr>Superconducting Part</vt:lpstr>
      <vt:lpstr>Spokes</vt:lpstr>
      <vt:lpstr>Medium Beta to Tuning Dump</vt:lpstr>
      <vt:lpstr>A2T</vt:lpstr>
      <vt:lpstr>Instrumentation Requirements</vt:lpstr>
      <vt:lpstr>Example BCTs </vt:lpstr>
      <vt:lpstr>Application List</vt:lpstr>
      <vt:lpstr>Next steps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PowerPoint-presentation</dc:title>
  <dc:creator>Ola Grahm</dc:creator>
  <cp:lastModifiedBy>Marc Munoz</cp:lastModifiedBy>
  <cp:revision>581</cp:revision>
  <cp:lastPrinted>2014-04-01T07:08:58Z</cp:lastPrinted>
  <dcterms:created xsi:type="dcterms:W3CDTF">2013-09-21T18:00:17Z</dcterms:created>
  <dcterms:modified xsi:type="dcterms:W3CDTF">2014-04-01T13:54:50Z</dcterms:modified>
</cp:coreProperties>
</file>