
<file path=[Content_Types].xml><?xml version="1.0" encoding="utf-8"?>
<Types xmlns="http://schemas.openxmlformats.org/package/2006/content-types">
  <Default Extension="xml" ContentType="application/xml"/>
  <Default Extension="bin" ContentType="application/vnd.openxmlformats-officedocument.presentationml.printerSettings"/>
  <Default Extension="png" ContentType="image/pn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6"/>
  </p:notesMasterIdLst>
  <p:sldIdLst>
    <p:sldId id="261" r:id="rId2"/>
    <p:sldId id="263" r:id="rId3"/>
    <p:sldId id="267" r:id="rId4"/>
    <p:sldId id="264" r:id="rId5"/>
    <p:sldId id="265" r:id="rId6"/>
    <p:sldId id="266" r:id="rId7"/>
    <p:sldId id="262" r:id="rId8"/>
    <p:sldId id="271" r:id="rId9"/>
    <p:sldId id="272" r:id="rId10"/>
    <p:sldId id="273" r:id="rId11"/>
    <p:sldId id="274" r:id="rId12"/>
    <p:sldId id="275" r:id="rId13"/>
    <p:sldId id="276" r:id="rId14"/>
    <p:sldId id="277" r:id="rId15"/>
  </p:sldIdLst>
  <p:sldSz cx="9906000" cy="6858000" type="A4"/>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05" autoAdjust="0"/>
    <p:restoredTop sz="94676" autoAdjust="0"/>
  </p:normalViewPr>
  <p:slideViewPr>
    <p:cSldViewPr>
      <p:cViewPr>
        <p:scale>
          <a:sx n="85" d="100"/>
          <a:sy n="85" d="100"/>
        </p:scale>
        <p:origin x="-424" y="-144"/>
      </p:cViewPr>
      <p:guideLst>
        <p:guide orient="horz" pos="2160"/>
        <p:guide pos="312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theme" Target="theme/theme1.xml"/><Relationship Id="rId21"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notesMaster" Target="notesMasters/notesMaster1.xml"/><Relationship Id="rId17" Type="http://schemas.openxmlformats.org/officeDocument/2006/relationships/printerSettings" Target="printerSettings/printerSettings1.bin"/><Relationship Id="rId18" Type="http://schemas.openxmlformats.org/officeDocument/2006/relationships/presProps" Target="presProps.xml"/><Relationship Id="rId19" Type="http://schemas.openxmlformats.org/officeDocument/2006/relationships/viewProps" Target="viewProp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4/1/14</a:t>
            </a:fld>
            <a:endParaRPr lang="sv-SE"/>
          </a:p>
        </p:txBody>
      </p:sp>
      <p:sp>
        <p:nvSpPr>
          <p:cNvPr id="4" name="Slide Image Placeholder 3"/>
          <p:cNvSpPr>
            <a:spLocks noGrp="1" noRot="1" noChangeAspect="1"/>
          </p:cNvSpPr>
          <p:nvPr>
            <p:ph type="sldImg" idx="2"/>
          </p:nvPr>
        </p:nvSpPr>
        <p:spPr>
          <a:xfrm>
            <a:off x="952500" y="685800"/>
            <a:ext cx="4953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742950" y="2130426"/>
            <a:ext cx="84201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485900" y="3886200"/>
            <a:ext cx="69342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4/1/14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917330" y="260649"/>
            <a:ext cx="1794199"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4/1/14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8226842" y="319530"/>
            <a:ext cx="1484687"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95300" y="1600201"/>
            <a:ext cx="437515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5035550" y="1600201"/>
            <a:ext cx="437515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4/1/14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8238384" y="260649"/>
            <a:ext cx="1473145"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95300" y="1535113"/>
            <a:ext cx="437687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95300" y="2174875"/>
            <a:ext cx="437687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5032111" y="1535113"/>
            <a:ext cx="437859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5032111" y="2174875"/>
            <a:ext cx="437859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4/1/14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485900" y="3886200"/>
            <a:ext cx="69342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642973" y="1955801"/>
            <a:ext cx="5164189"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642971" y="-1"/>
            <a:ext cx="6242843"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53246" y="1452399"/>
            <a:ext cx="10504427"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95300" y="274638"/>
            <a:ext cx="7734064" cy="1143000"/>
          </a:xfrm>
          <a:prstGeom prst="rect">
            <a:avLst/>
          </a:prstGeom>
        </p:spPr>
        <p:txBody>
          <a:bodyPr vert="horz" lIns="91440" tIns="45720" rIns="91440" bIns="45720"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95300" y="1600201"/>
            <a:ext cx="89154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95300" y="6356351"/>
            <a:ext cx="2311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4/1/14</a:t>
            </a:fld>
            <a:endParaRPr lang="sv-SE"/>
          </a:p>
        </p:txBody>
      </p:sp>
      <p:sp>
        <p:nvSpPr>
          <p:cNvPr id="5" name="Footer Placeholder 4"/>
          <p:cNvSpPr>
            <a:spLocks noGrp="1"/>
          </p:cNvSpPr>
          <p:nvPr>
            <p:ph type="ftr" sz="quarter" idx="3"/>
          </p:nvPr>
        </p:nvSpPr>
        <p:spPr>
          <a:xfrm>
            <a:off x="3384550" y="6356351"/>
            <a:ext cx="31369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7099300" y="6356351"/>
            <a:ext cx="2311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 id="2147483654" r:id="rId5"/>
    <p:sldLayoutId id="2147483655" r:id="rId6"/>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png"/><Relationship Id="rId3" Type="http://schemas.openxmlformats.org/officeDocument/2006/relationships/hyperlink" Target="http://www.europeanspallationsource.se"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6" name="Bildobjekt 5" descr="ESS-vit-logga.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65340" y="408941"/>
            <a:ext cx="2256367" cy="1114297"/>
          </a:xfrm>
          <a:prstGeom prst="rect">
            <a:avLst/>
          </a:prstGeom>
        </p:spPr>
      </p:pic>
      <p:sp>
        <p:nvSpPr>
          <p:cNvPr id="7" name="textruta 6"/>
          <p:cNvSpPr txBox="1"/>
          <p:nvPr/>
        </p:nvSpPr>
        <p:spPr>
          <a:xfrm>
            <a:off x="0" y="3212977"/>
            <a:ext cx="9906000" cy="1200329"/>
          </a:xfrm>
          <a:prstGeom prst="rect">
            <a:avLst/>
          </a:prstGeom>
          <a:noFill/>
        </p:spPr>
        <p:txBody>
          <a:bodyPr wrap="square" rtlCol="0">
            <a:spAutoFit/>
          </a:bodyPr>
          <a:lstStyle/>
          <a:p>
            <a:pPr algn="ctr"/>
            <a:r>
              <a:rPr lang="en-GB" sz="3600" dirty="0" smtClean="0">
                <a:solidFill>
                  <a:srgbClr val="FFFFFF"/>
                </a:solidFill>
              </a:rPr>
              <a:t>Response </a:t>
            </a:r>
            <a:r>
              <a:rPr lang="en-GB" sz="3600" dirty="0">
                <a:solidFill>
                  <a:srgbClr val="FFFFFF"/>
                </a:solidFill>
              </a:rPr>
              <a:t>to TAC8 </a:t>
            </a:r>
            <a:r>
              <a:rPr lang="en-GB" sz="3600" dirty="0" smtClean="0">
                <a:solidFill>
                  <a:srgbClr val="FFFFFF"/>
                </a:solidFill>
              </a:rPr>
              <a:t>and Annual Review Recommendations </a:t>
            </a:r>
            <a:endParaRPr lang="en-GB" sz="3600" dirty="0">
              <a:solidFill>
                <a:srgbClr val="FFFFFF"/>
              </a:solidFill>
            </a:endParaRPr>
          </a:p>
        </p:txBody>
      </p:sp>
      <p:sp>
        <p:nvSpPr>
          <p:cNvPr id="8" name="textruta 3"/>
          <p:cNvSpPr txBox="1"/>
          <p:nvPr/>
        </p:nvSpPr>
        <p:spPr>
          <a:xfrm>
            <a:off x="0" y="4771581"/>
            <a:ext cx="9906000" cy="1778948"/>
          </a:xfrm>
          <a:prstGeom prst="rect">
            <a:avLst/>
          </a:prstGeom>
          <a:noFill/>
        </p:spPr>
        <p:txBody>
          <a:bodyPr wrap="square" rtlCol="0">
            <a:spAutoFit/>
          </a:bodyPr>
          <a:lstStyle/>
          <a:p>
            <a:pPr algn="ctr"/>
            <a:r>
              <a:rPr lang="en-GB" sz="2400" dirty="0" smtClean="0">
                <a:solidFill>
                  <a:srgbClr val="FFFFFF"/>
                </a:solidFill>
              </a:rPr>
              <a:t>John Haines</a:t>
            </a:r>
          </a:p>
          <a:p>
            <a:pPr algn="ctr"/>
            <a:r>
              <a:rPr lang="en-GB" sz="2400" dirty="0" smtClean="0">
                <a:solidFill>
                  <a:srgbClr val="FFFFFF"/>
                </a:solidFill>
              </a:rPr>
              <a:t>Head of Target Division</a:t>
            </a:r>
          </a:p>
          <a:p>
            <a:pPr algn="ctr"/>
            <a:endParaRPr lang="en-GB" sz="2400" dirty="0" smtClean="0">
              <a:solidFill>
                <a:srgbClr val="FFFFFF"/>
              </a:solidFill>
            </a:endParaRPr>
          </a:p>
          <a:p>
            <a:pPr algn="ctr">
              <a:lnSpc>
                <a:spcPct val="120000"/>
              </a:lnSpc>
            </a:pPr>
            <a:r>
              <a:rPr lang="en-GB" dirty="0" smtClean="0">
                <a:solidFill>
                  <a:srgbClr val="FFFFFF"/>
                </a:solidFill>
                <a:hlinkClick r:id="rId3"/>
              </a:rPr>
              <a:t>www.europeanspallationsource.se</a:t>
            </a:r>
            <a:endParaRPr lang="en-GB" dirty="0" smtClean="0">
              <a:solidFill>
                <a:srgbClr val="FFFFFF"/>
              </a:solidFill>
            </a:endParaRPr>
          </a:p>
          <a:p>
            <a:pPr algn="ctr"/>
            <a:r>
              <a:rPr lang="en-GB" sz="1600" dirty="0" smtClean="0">
                <a:solidFill>
                  <a:srgbClr val="FFFFFF"/>
                </a:solidFill>
              </a:rPr>
              <a:t>April 2, 2014</a:t>
            </a:r>
          </a:p>
        </p:txBody>
      </p:sp>
    </p:spTree>
    <p:extLst>
      <p:ext uri="{BB962C8B-B14F-4D97-AF65-F5344CB8AC3E}">
        <p14:creationId xmlns:p14="http://schemas.microsoft.com/office/powerpoint/2010/main" val="441942662"/>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TAC-8 Recommendation (1 of 3)</a:t>
            </a:r>
            <a:endParaRPr lang="en-US" dirty="0"/>
          </a:p>
        </p:txBody>
      </p:sp>
      <p:sp>
        <p:nvSpPr>
          <p:cNvPr id="3" name="Content Placeholder 2"/>
          <p:cNvSpPr>
            <a:spLocks noGrp="1"/>
          </p:cNvSpPr>
          <p:nvPr>
            <p:ph idx="1"/>
          </p:nvPr>
        </p:nvSpPr>
        <p:spPr/>
        <p:txBody>
          <a:bodyPr>
            <a:normAutofit fontScale="85000" lnSpcReduction="20000"/>
          </a:bodyPr>
          <a:lstStyle/>
          <a:p>
            <a:pPr marL="0" indent="0">
              <a:buNone/>
            </a:pPr>
            <a:r>
              <a:rPr lang="en-US" dirty="0" smtClean="0"/>
              <a:t>Recommendation:</a:t>
            </a:r>
          </a:p>
          <a:p>
            <a:r>
              <a:rPr lang="en-US" dirty="0" smtClean="0"/>
              <a:t>Regarding </a:t>
            </a:r>
            <a:r>
              <a:rPr lang="en-US" dirty="0"/>
              <a:t>System Engineering Approach:</a:t>
            </a:r>
          </a:p>
          <a:p>
            <a:pPr marL="685800" lvl="1">
              <a:buFont typeface="Arial"/>
              <a:buChar char="•"/>
            </a:pPr>
            <a:r>
              <a:rPr lang="en-US" dirty="0"/>
              <a:t>Minimize formal constraints to the technical contributors, but be strict of what is mandatory (e.g. quantified progress report).</a:t>
            </a:r>
          </a:p>
          <a:p>
            <a:pPr marL="685800" lvl="1">
              <a:buFont typeface="Arial"/>
              <a:buChar char="•"/>
            </a:pPr>
            <a:r>
              <a:rPr lang="en-US" dirty="0"/>
              <a:t>Create a high level, readily accessible parameter list immediately.</a:t>
            </a:r>
          </a:p>
          <a:p>
            <a:pPr marL="0" indent="0">
              <a:buNone/>
            </a:pPr>
            <a:r>
              <a:rPr lang="en-US" i="1" dirty="0" smtClean="0">
                <a:solidFill>
                  <a:srgbClr val="FF0000"/>
                </a:solidFill>
              </a:rPr>
              <a:t>Response:</a:t>
            </a:r>
          </a:p>
          <a:p>
            <a:r>
              <a:rPr lang="en-US" i="1" dirty="0">
                <a:solidFill>
                  <a:srgbClr val="FF0000"/>
                </a:solidFill>
              </a:rPr>
              <a:t>SE requirements are being tailored to meet the needs of the Target Project. Near term system engineering expectations and deliverables (Preliminary Design Review and Critical Design Review) identified and communicated to Work Package Leaders. Tailoring of longer term deliverables remains to be done. </a:t>
            </a:r>
            <a:endParaRPr lang="en-US" i="1" dirty="0" smtClean="0">
              <a:solidFill>
                <a:srgbClr val="FF0000"/>
              </a:solidFill>
            </a:endParaRPr>
          </a:p>
          <a:p>
            <a:r>
              <a:rPr lang="en-US" i="1" dirty="0" smtClean="0">
                <a:solidFill>
                  <a:srgbClr val="FF0000"/>
                </a:solidFill>
              </a:rPr>
              <a:t>Established high level parameter list for Target Station that has been posted to the TAC-9 site (ESS-0010614)</a:t>
            </a:r>
          </a:p>
          <a:p>
            <a:endParaRPr lang="en-US" i="1" dirty="0" smtClean="0">
              <a:solidFill>
                <a:srgbClr val="FF0000"/>
              </a:solidFill>
            </a:endParaRP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2</a:t>
            </a:fld>
            <a:endParaRPr lang="sv-SE"/>
          </a:p>
        </p:txBody>
      </p:sp>
    </p:spTree>
    <p:extLst>
      <p:ext uri="{BB962C8B-B14F-4D97-AF65-F5344CB8AC3E}">
        <p14:creationId xmlns:p14="http://schemas.microsoft.com/office/powerpoint/2010/main" val="2917985657"/>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Excerpt from Target Station Parameters List</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3</a:t>
            </a:fld>
            <a:endParaRPr lang="sv-SE"/>
          </a:p>
        </p:txBody>
      </p:sp>
      <p:pic>
        <p:nvPicPr>
          <p:cNvPr id="5" name="Picture 4"/>
          <p:cNvPicPr/>
          <p:nvPr/>
        </p:nvPicPr>
        <p:blipFill rotWithShape="1">
          <a:blip r:embed="rId2"/>
          <a:srcRect l="12340" t="42189" r="25961" b="23318"/>
          <a:stretch/>
        </p:blipFill>
        <p:spPr bwMode="auto">
          <a:xfrm>
            <a:off x="200472" y="2132857"/>
            <a:ext cx="9561512" cy="3096344"/>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86159009"/>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TAC-8 Recommendation </a:t>
            </a:r>
            <a:r>
              <a:rPr lang="en-US" dirty="0" smtClean="0"/>
              <a:t>(2 </a:t>
            </a:r>
            <a:r>
              <a:rPr lang="en-US" dirty="0"/>
              <a:t>of 3)</a:t>
            </a:r>
          </a:p>
        </p:txBody>
      </p:sp>
      <p:sp>
        <p:nvSpPr>
          <p:cNvPr id="3" name="Content Placeholder 2"/>
          <p:cNvSpPr>
            <a:spLocks noGrp="1"/>
          </p:cNvSpPr>
          <p:nvPr>
            <p:ph idx="1"/>
          </p:nvPr>
        </p:nvSpPr>
        <p:spPr/>
        <p:txBody>
          <a:bodyPr>
            <a:normAutofit fontScale="85000" lnSpcReduction="10000"/>
          </a:bodyPr>
          <a:lstStyle/>
          <a:p>
            <a:pPr marL="0" indent="0">
              <a:buNone/>
            </a:pPr>
            <a:r>
              <a:rPr lang="en-US" dirty="0"/>
              <a:t> </a:t>
            </a:r>
            <a:r>
              <a:rPr lang="en-US" dirty="0" smtClean="0"/>
              <a:t>Observations</a:t>
            </a:r>
          </a:p>
          <a:p>
            <a:r>
              <a:rPr lang="en-US" dirty="0" smtClean="0"/>
              <a:t>The </a:t>
            </a:r>
            <a:r>
              <a:rPr lang="en-US" dirty="0"/>
              <a:t>target safety system is not clearly </a:t>
            </a:r>
            <a:r>
              <a:rPr lang="en-US" dirty="0" smtClean="0"/>
              <a:t>defined.</a:t>
            </a:r>
          </a:p>
          <a:p>
            <a:pPr marL="0" indent="0">
              <a:buNone/>
            </a:pPr>
            <a:r>
              <a:rPr lang="en-US" dirty="0" smtClean="0"/>
              <a:t>Recommendations</a:t>
            </a:r>
            <a:endParaRPr lang="en-US" dirty="0"/>
          </a:p>
          <a:p>
            <a:r>
              <a:rPr lang="en-US" dirty="0" smtClean="0"/>
              <a:t>A </a:t>
            </a:r>
            <a:r>
              <a:rPr lang="en-US" dirty="0"/>
              <a:t>credible monitoring system has to be specified, capable </a:t>
            </a:r>
            <a:r>
              <a:rPr lang="en-US" dirty="0" smtClean="0"/>
              <a:t>to guarantee </a:t>
            </a:r>
            <a:r>
              <a:rPr lang="en-US" dirty="0"/>
              <a:t>that “the target is ready for beam”. Early definition of </a:t>
            </a:r>
            <a:r>
              <a:rPr lang="en-US" dirty="0" smtClean="0"/>
              <a:t>this system </a:t>
            </a:r>
            <a:r>
              <a:rPr lang="en-US" dirty="0"/>
              <a:t>is important for the design and control of the </a:t>
            </a:r>
            <a:r>
              <a:rPr lang="en-US" dirty="0" smtClean="0"/>
              <a:t>target instrumentation.</a:t>
            </a:r>
          </a:p>
          <a:p>
            <a:pPr marL="0" indent="0">
              <a:buNone/>
            </a:pPr>
            <a:r>
              <a:rPr lang="en-US" i="1" dirty="0" smtClean="0">
                <a:solidFill>
                  <a:srgbClr val="FF0000"/>
                </a:solidFill>
              </a:rPr>
              <a:t>Response: </a:t>
            </a:r>
          </a:p>
          <a:p>
            <a:r>
              <a:rPr lang="en-US" i="1" dirty="0" smtClean="0">
                <a:solidFill>
                  <a:srgbClr val="FF0000"/>
                </a:solidFill>
              </a:rPr>
              <a:t>Process to derive the set of safety credited controls is in place and being worked (See Linda Coney’s presentation for details) (ca. 2016)</a:t>
            </a:r>
            <a:endParaRPr lang="en-US" i="1" dirty="0">
              <a:solidFill>
                <a:srgbClr val="FF0000"/>
              </a:solidFill>
            </a:endParaRPr>
          </a:p>
          <a:p>
            <a:r>
              <a:rPr lang="en-US" i="1" dirty="0" smtClean="0">
                <a:solidFill>
                  <a:srgbClr val="FF0000"/>
                </a:solidFill>
              </a:rPr>
              <a:t>In general, Target MPS items will be identified in P&amp;IDs that will be part of the Preliminary Design Review deliverables (ca. 2014)</a:t>
            </a:r>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spTree>
    <p:extLst>
      <p:ext uri="{BB962C8B-B14F-4D97-AF65-F5344CB8AC3E}">
        <p14:creationId xmlns:p14="http://schemas.microsoft.com/office/powerpoint/2010/main" val="3212623877"/>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TAC-8 Recommendation </a:t>
            </a:r>
            <a:r>
              <a:rPr lang="en-US" dirty="0" smtClean="0"/>
              <a:t>(3 </a:t>
            </a:r>
            <a:r>
              <a:rPr lang="en-US" dirty="0"/>
              <a:t>of 3)</a:t>
            </a:r>
          </a:p>
        </p:txBody>
      </p:sp>
      <p:sp>
        <p:nvSpPr>
          <p:cNvPr id="3" name="Content Placeholder 2"/>
          <p:cNvSpPr>
            <a:spLocks noGrp="1"/>
          </p:cNvSpPr>
          <p:nvPr>
            <p:ph idx="1"/>
          </p:nvPr>
        </p:nvSpPr>
        <p:spPr/>
        <p:txBody>
          <a:bodyPr>
            <a:normAutofit/>
          </a:bodyPr>
          <a:lstStyle/>
          <a:p>
            <a:r>
              <a:rPr lang="en-US" dirty="0" smtClean="0"/>
              <a:t>Recommendation: Prioritize </a:t>
            </a:r>
            <a:r>
              <a:rPr lang="en-US" dirty="0"/>
              <a:t>the list of EDD‘s considering the budget constraints</a:t>
            </a:r>
            <a:r>
              <a:rPr lang="en-US" dirty="0" smtClean="0"/>
              <a:t>; identify </a:t>
            </a:r>
            <a:r>
              <a:rPr lang="en-US" dirty="0"/>
              <a:t>what is mandatory or needed, and when</a:t>
            </a:r>
            <a:r>
              <a:rPr lang="en-US" dirty="0" smtClean="0"/>
              <a:t>.</a:t>
            </a:r>
          </a:p>
          <a:p>
            <a:r>
              <a:rPr lang="en-US" i="1" dirty="0" smtClean="0">
                <a:solidFill>
                  <a:srgbClr val="FF0000"/>
                </a:solidFill>
              </a:rPr>
              <a:t>Response: </a:t>
            </a:r>
          </a:p>
          <a:p>
            <a:pPr lvl="1"/>
            <a:r>
              <a:rPr lang="en-US" i="1" dirty="0">
                <a:solidFill>
                  <a:srgbClr val="FF0000"/>
                </a:solidFill>
              </a:rPr>
              <a:t>EDD Plan developed and iterated several times to settle on a set of activities that address critical issues in a timely </a:t>
            </a:r>
            <a:r>
              <a:rPr lang="en-US" i="1" dirty="0" smtClean="0">
                <a:solidFill>
                  <a:srgbClr val="FF0000"/>
                </a:solidFill>
              </a:rPr>
              <a:t>fashion (</a:t>
            </a:r>
            <a:r>
              <a:rPr lang="en-US" i="1" dirty="0">
                <a:solidFill>
                  <a:srgbClr val="FF0000"/>
                </a:solidFill>
              </a:rPr>
              <a:t>ESS-0006024) </a:t>
            </a:r>
            <a:endParaRPr lang="en-US" i="1" dirty="0" smtClean="0">
              <a:solidFill>
                <a:srgbClr val="FF0000"/>
              </a:solidFill>
            </a:endParaRPr>
          </a:p>
          <a:p>
            <a:pPr lvl="1"/>
            <a:r>
              <a:rPr lang="en-US" i="1" dirty="0" smtClean="0">
                <a:solidFill>
                  <a:srgbClr val="FF0000"/>
                </a:solidFill>
              </a:rPr>
              <a:t>Activities are included in Target Project plan with a total budget of approximately 5 M€</a:t>
            </a:r>
          </a:p>
          <a:p>
            <a:pPr marL="0" indent="0">
              <a:buNone/>
            </a:pP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5</a:t>
            </a:fld>
            <a:endParaRPr lang="sv-SE"/>
          </a:p>
        </p:txBody>
      </p:sp>
    </p:spTree>
    <p:extLst>
      <p:ext uri="{BB962C8B-B14F-4D97-AF65-F5344CB8AC3E}">
        <p14:creationId xmlns:p14="http://schemas.microsoft.com/office/powerpoint/2010/main" val="612279000"/>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List of approved EDDs included in Performance Measurement Baseline</a:t>
            </a:r>
            <a:endParaRPr lang="en-US" dirty="0"/>
          </a:p>
        </p:txBody>
      </p:sp>
      <p:sp>
        <p:nvSpPr>
          <p:cNvPr id="3" name="Content Placeholder 2"/>
          <p:cNvSpPr>
            <a:spLocks noGrp="1"/>
          </p:cNvSpPr>
          <p:nvPr>
            <p:ph idx="1"/>
          </p:nvPr>
        </p:nvSpPr>
        <p:spPr/>
        <p:txBody>
          <a:bodyPr>
            <a:normAutofit/>
          </a:bodyPr>
          <a:lstStyle/>
          <a:p>
            <a:pPr marL="0" indent="0">
              <a:buNone/>
            </a:pPr>
            <a:r>
              <a:rPr lang="en-US" dirty="0" smtClean="0"/>
              <a:t>Target </a:t>
            </a:r>
            <a:r>
              <a:rPr lang="en-US" dirty="0"/>
              <a:t>System Gas Flow Erosion </a:t>
            </a:r>
            <a:r>
              <a:rPr lang="en-US" dirty="0" smtClean="0"/>
              <a:t>(WBS 12.2.2.4)</a:t>
            </a:r>
            <a:endParaRPr lang="en-US" dirty="0"/>
          </a:p>
          <a:p>
            <a:pPr marL="0" indent="0">
              <a:buNone/>
            </a:pPr>
            <a:r>
              <a:rPr lang="en-US" dirty="0" smtClean="0"/>
              <a:t>Target </a:t>
            </a:r>
            <a:r>
              <a:rPr lang="en-US" dirty="0"/>
              <a:t>Rotary Seal </a:t>
            </a:r>
            <a:r>
              <a:rPr lang="en-US" dirty="0" smtClean="0"/>
              <a:t>(WBS 12.2.3.5)</a:t>
            </a:r>
            <a:endParaRPr lang="en-US" dirty="0"/>
          </a:p>
          <a:p>
            <a:pPr marL="0" indent="0">
              <a:buNone/>
            </a:pPr>
            <a:r>
              <a:rPr lang="en-US" dirty="0" smtClean="0"/>
              <a:t>Moderator </a:t>
            </a:r>
            <a:r>
              <a:rPr lang="en-US" dirty="0" err="1"/>
              <a:t>Neutronics</a:t>
            </a:r>
            <a:r>
              <a:rPr lang="en-US" dirty="0"/>
              <a:t> Benchmark </a:t>
            </a:r>
            <a:r>
              <a:rPr lang="en-US" dirty="0" smtClean="0"/>
              <a:t>(WBS 12.8.2.1)</a:t>
            </a:r>
            <a:endParaRPr lang="en-US" dirty="0"/>
          </a:p>
          <a:p>
            <a:pPr marL="0" indent="0">
              <a:buNone/>
            </a:pPr>
            <a:r>
              <a:rPr lang="en-US" dirty="0" smtClean="0"/>
              <a:t>Test </a:t>
            </a:r>
            <a:r>
              <a:rPr lang="en-US" dirty="0"/>
              <a:t>of Remote Handling Procedures </a:t>
            </a:r>
            <a:r>
              <a:rPr lang="en-US" dirty="0" smtClean="0"/>
              <a:t>(WBS 12.6.2.2)</a:t>
            </a:r>
            <a:endParaRPr lang="en-US" dirty="0"/>
          </a:p>
          <a:p>
            <a:pPr marL="0" indent="0">
              <a:buNone/>
            </a:pPr>
            <a:r>
              <a:rPr lang="en-US" dirty="0" smtClean="0"/>
              <a:t>Tungsten </a:t>
            </a:r>
            <a:r>
              <a:rPr lang="en-US" dirty="0"/>
              <a:t>Fatigue Studies </a:t>
            </a:r>
            <a:r>
              <a:rPr lang="en-US" dirty="0" smtClean="0"/>
              <a:t>(WBS 12.8.6.2)</a:t>
            </a:r>
            <a:endParaRPr lang="en-US" dirty="0"/>
          </a:p>
          <a:p>
            <a:pPr marL="0" indent="0">
              <a:buNone/>
            </a:pPr>
            <a:r>
              <a:rPr lang="en-US" dirty="0" smtClean="0"/>
              <a:t>Helium Purification (WBS 12.2.2.4)</a:t>
            </a:r>
            <a:endParaRPr lang="en-US" dirty="0"/>
          </a:p>
          <a:p>
            <a:pPr marL="0" indent="0">
              <a:buNone/>
            </a:pPr>
            <a:r>
              <a:rPr lang="en-US" dirty="0" smtClean="0"/>
              <a:t>Ortho </a:t>
            </a:r>
            <a:r>
              <a:rPr lang="en-US" dirty="0"/>
              <a:t>Hydrogen Fraction in </a:t>
            </a:r>
            <a:r>
              <a:rPr lang="en-US" dirty="0" smtClean="0"/>
              <a:t>Moderator (WBS 12.8.2.1)</a:t>
            </a:r>
          </a:p>
        </p:txBody>
      </p:sp>
      <p:sp>
        <p:nvSpPr>
          <p:cNvPr id="4" name="Slide Number Placeholder 3"/>
          <p:cNvSpPr>
            <a:spLocks noGrp="1"/>
          </p:cNvSpPr>
          <p:nvPr>
            <p:ph type="sldNum" sz="quarter" idx="12"/>
          </p:nvPr>
        </p:nvSpPr>
        <p:spPr/>
        <p:txBody>
          <a:bodyPr/>
          <a:lstStyle/>
          <a:p>
            <a:fld id="{551115BC-487E-4422-894C-CB7CD3E79223}" type="slidenum">
              <a:rPr lang="sv-SE" smtClean="0"/>
              <a:t>6</a:t>
            </a:fld>
            <a:endParaRPr lang="sv-SE"/>
          </a:p>
        </p:txBody>
      </p:sp>
    </p:spTree>
    <p:extLst>
      <p:ext uri="{BB962C8B-B14F-4D97-AF65-F5344CB8AC3E}">
        <p14:creationId xmlns:p14="http://schemas.microsoft.com/office/powerpoint/2010/main" val="1269372882"/>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t>Recommendations from Nov 2013 Annual Review</a:t>
            </a:r>
            <a:endParaRPr lang="en-US" dirty="0"/>
          </a:p>
        </p:txBody>
      </p:sp>
      <p:sp>
        <p:nvSpPr>
          <p:cNvPr id="4" name="Content Placeholder 3"/>
          <p:cNvSpPr>
            <a:spLocks noGrp="1"/>
          </p:cNvSpPr>
          <p:nvPr>
            <p:ph idx="1"/>
          </p:nvPr>
        </p:nvSpPr>
        <p:spPr/>
        <p:txBody>
          <a:bodyPr/>
          <a:lstStyle/>
          <a:p>
            <a:r>
              <a:rPr lang="en-US" dirty="0" smtClean="0"/>
              <a:t>Target received seven recommendations from the 1</a:t>
            </a:r>
            <a:r>
              <a:rPr lang="en-US" baseline="30000" dirty="0" smtClean="0"/>
              <a:t>st</a:t>
            </a:r>
            <a:r>
              <a:rPr lang="en-US" dirty="0" smtClean="0"/>
              <a:t> ESS Annual Review held in Nov 2013</a:t>
            </a:r>
          </a:p>
          <a:p>
            <a:pPr lvl="1"/>
            <a:r>
              <a:rPr lang="en-US" dirty="0" smtClean="0"/>
              <a:t>Responses and final closure of items is being tracked</a:t>
            </a:r>
          </a:p>
          <a:p>
            <a:pPr lvl="1"/>
            <a:r>
              <a:rPr lang="en-US" dirty="0" smtClean="0"/>
              <a:t>The May 2014 Update Review will focus on responses to the recommendations</a:t>
            </a:r>
          </a:p>
          <a:p>
            <a:pPr lvl="1"/>
            <a:r>
              <a:rPr lang="en-US" dirty="0" smtClean="0"/>
              <a:t>A document addressing the current status of these responses was posted to the TAC-9 site and the next seven slides provide a high level summary </a:t>
            </a:r>
            <a:endParaRPr lang="en-US" dirty="0"/>
          </a:p>
        </p:txBody>
      </p:sp>
    </p:spTree>
    <p:extLst>
      <p:ext uri="{BB962C8B-B14F-4D97-AF65-F5344CB8AC3E}">
        <p14:creationId xmlns:p14="http://schemas.microsoft.com/office/powerpoint/2010/main" val="3833198884"/>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Recommendation 2013-11 and status of response</a:t>
            </a:r>
            <a:endParaRPr lang="en-US" dirty="0"/>
          </a:p>
        </p:txBody>
      </p:sp>
      <p:sp>
        <p:nvSpPr>
          <p:cNvPr id="3" name="Content Placeholder 2"/>
          <p:cNvSpPr>
            <a:spLocks noGrp="1"/>
          </p:cNvSpPr>
          <p:nvPr>
            <p:ph idx="1"/>
          </p:nvPr>
        </p:nvSpPr>
        <p:spPr/>
        <p:txBody>
          <a:bodyPr>
            <a:normAutofit lnSpcReduction="10000"/>
          </a:bodyPr>
          <a:lstStyle/>
          <a:p>
            <a:r>
              <a:rPr lang="en-US" dirty="0" smtClean="0"/>
              <a:t>Recommendation: Only </a:t>
            </a:r>
            <a:r>
              <a:rPr lang="en-US" dirty="0"/>
              <a:t>two years are being allowed for the moderator and reflector plug build; this may not be enough. Interactions with vendors may be helpful</a:t>
            </a:r>
            <a:r>
              <a:rPr lang="en-US" dirty="0" smtClean="0"/>
              <a:t>.</a:t>
            </a:r>
          </a:p>
          <a:p>
            <a:pPr marL="0" indent="0">
              <a:buNone/>
            </a:pPr>
            <a:r>
              <a:rPr lang="en-US" i="1" dirty="0">
                <a:solidFill>
                  <a:srgbClr val="FF0000"/>
                </a:solidFill>
              </a:rPr>
              <a:t>Response:</a:t>
            </a:r>
          </a:p>
          <a:p>
            <a:r>
              <a:rPr lang="en-US" i="1" dirty="0">
                <a:solidFill>
                  <a:srgbClr val="FF0000"/>
                </a:solidFill>
              </a:rPr>
              <a:t>Activity: Attempt to understand why the SNS plug design and fabrication approach takes so much longer than for similar facilities. Also, seek input from vendors. Document </a:t>
            </a:r>
            <a:r>
              <a:rPr lang="en-US" i="1" dirty="0" smtClean="0">
                <a:solidFill>
                  <a:srgbClr val="FF0000"/>
                </a:solidFill>
              </a:rPr>
              <a:t>findings.</a:t>
            </a:r>
            <a:endParaRPr lang="en-US" i="1" dirty="0">
              <a:solidFill>
                <a:srgbClr val="FF0000"/>
              </a:solidFill>
            </a:endParaRPr>
          </a:p>
          <a:p>
            <a:r>
              <a:rPr lang="en-US" i="1" dirty="0">
                <a:solidFill>
                  <a:srgbClr val="FF0000"/>
                </a:solidFill>
              </a:rPr>
              <a:t>Deliverable: Report and possible adjustment to </a:t>
            </a:r>
            <a:r>
              <a:rPr lang="en-US" i="1" dirty="0" smtClean="0">
                <a:solidFill>
                  <a:srgbClr val="FF0000"/>
                </a:solidFill>
              </a:rPr>
              <a:t>plan.</a:t>
            </a:r>
            <a:endParaRPr lang="en-US" i="1" dirty="0">
              <a:solidFill>
                <a:srgbClr val="FF0000"/>
              </a:solidFill>
            </a:endParaRPr>
          </a:p>
          <a:p>
            <a:r>
              <a:rPr lang="en-US" i="1" dirty="0">
                <a:solidFill>
                  <a:srgbClr val="FF0000"/>
                </a:solidFill>
              </a:rPr>
              <a:t>Status: </a:t>
            </a:r>
            <a:r>
              <a:rPr lang="en-US" i="1" dirty="0" smtClean="0">
                <a:solidFill>
                  <a:srgbClr val="FF0000"/>
                </a:solidFill>
              </a:rPr>
              <a:t>On track for June 2014 completion</a:t>
            </a:r>
            <a:endParaRPr lang="en-US" i="1" dirty="0">
              <a:solidFill>
                <a:srgbClr val="FF0000"/>
              </a:solidFill>
            </a:endParaRP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Tree>
    <p:extLst>
      <p:ext uri="{BB962C8B-B14F-4D97-AF65-F5344CB8AC3E}">
        <p14:creationId xmlns:p14="http://schemas.microsoft.com/office/powerpoint/2010/main" val="87633908"/>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2013-12 </a:t>
            </a:r>
            <a:r>
              <a:rPr lang="en-US" dirty="0"/>
              <a:t>and status of response</a:t>
            </a:r>
          </a:p>
        </p:txBody>
      </p:sp>
      <p:sp>
        <p:nvSpPr>
          <p:cNvPr id="3" name="Content Placeholder 2"/>
          <p:cNvSpPr>
            <a:spLocks noGrp="1"/>
          </p:cNvSpPr>
          <p:nvPr>
            <p:ph idx="1"/>
          </p:nvPr>
        </p:nvSpPr>
        <p:spPr/>
        <p:txBody>
          <a:bodyPr>
            <a:normAutofit lnSpcReduction="10000"/>
          </a:bodyPr>
          <a:lstStyle/>
          <a:p>
            <a:pPr marL="0" indent="0">
              <a:buNone/>
            </a:pPr>
            <a:r>
              <a:rPr lang="en-US" dirty="0" smtClean="0"/>
              <a:t>Recommendation: </a:t>
            </a:r>
            <a:r>
              <a:rPr lang="en-US" dirty="0"/>
              <a:t>The price of off-spec steel is important; a supplier should be located and a price negotiated.  This is currently in the project schedule for 2015</a:t>
            </a:r>
            <a:r>
              <a:rPr lang="en-US" dirty="0" smtClean="0"/>
              <a:t>.</a:t>
            </a:r>
          </a:p>
          <a:p>
            <a:pPr marL="0" indent="0">
              <a:buNone/>
            </a:pPr>
            <a:r>
              <a:rPr lang="en-US" i="1" dirty="0">
                <a:solidFill>
                  <a:srgbClr val="FF0000"/>
                </a:solidFill>
              </a:rPr>
              <a:t>Response:</a:t>
            </a:r>
          </a:p>
          <a:p>
            <a:r>
              <a:rPr lang="en-US" i="1" dirty="0">
                <a:solidFill>
                  <a:srgbClr val="FF0000"/>
                </a:solidFill>
              </a:rPr>
              <a:t>Activity: Better understand the availability, </a:t>
            </a:r>
            <a:r>
              <a:rPr lang="en-US" i="1" dirty="0" smtClean="0">
                <a:solidFill>
                  <a:srgbClr val="FF0000"/>
                </a:solidFill>
              </a:rPr>
              <a:t>quantities</a:t>
            </a:r>
            <a:r>
              <a:rPr lang="en-US" i="1" dirty="0">
                <a:solidFill>
                  <a:srgbClr val="FF0000"/>
                </a:solidFill>
              </a:rPr>
              <a:t>, and cost of off-spec steel available within partner countries. Explore possibility of an in-kind partner supplying steel</a:t>
            </a:r>
            <a:r>
              <a:rPr lang="en-US" i="1" dirty="0" smtClean="0">
                <a:solidFill>
                  <a:srgbClr val="FF0000"/>
                </a:solidFill>
              </a:rPr>
              <a:t>.</a:t>
            </a:r>
            <a:endParaRPr lang="en-US" i="1" dirty="0">
              <a:solidFill>
                <a:srgbClr val="FF0000"/>
              </a:solidFill>
            </a:endParaRPr>
          </a:p>
          <a:p>
            <a:r>
              <a:rPr lang="en-US" i="1" dirty="0">
                <a:solidFill>
                  <a:srgbClr val="FF0000"/>
                </a:solidFill>
              </a:rPr>
              <a:t>Deliverable: </a:t>
            </a:r>
            <a:r>
              <a:rPr lang="en-US" i="1" dirty="0" smtClean="0">
                <a:solidFill>
                  <a:srgbClr val="FF0000"/>
                </a:solidFill>
              </a:rPr>
              <a:t>Report </a:t>
            </a:r>
            <a:r>
              <a:rPr lang="en-US" i="1" dirty="0">
                <a:solidFill>
                  <a:srgbClr val="FF0000"/>
                </a:solidFill>
              </a:rPr>
              <a:t>and possible adjustment of cost estimate.</a:t>
            </a:r>
          </a:p>
          <a:p>
            <a:r>
              <a:rPr lang="en-US" i="1" dirty="0">
                <a:solidFill>
                  <a:srgbClr val="FF0000"/>
                </a:solidFill>
              </a:rPr>
              <a:t>Status: </a:t>
            </a:r>
            <a:r>
              <a:rPr lang="en-US" i="1" dirty="0" smtClean="0">
                <a:solidFill>
                  <a:srgbClr val="FF0000"/>
                </a:solidFill>
              </a:rPr>
              <a:t>On track for May 2014 completion</a:t>
            </a:r>
            <a:endParaRPr lang="en-US" i="1" dirty="0">
              <a:solidFill>
                <a:srgbClr val="FF0000"/>
              </a:solidFill>
            </a:endParaRPr>
          </a:p>
          <a:p>
            <a:pPr marL="0" indent="0">
              <a:buNone/>
            </a:pPr>
            <a:endParaRPr lang="en-US" dirty="0"/>
          </a:p>
          <a:p>
            <a:pPr marL="0" indent="0">
              <a:buNone/>
            </a:pP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Tree>
    <p:extLst>
      <p:ext uri="{BB962C8B-B14F-4D97-AF65-F5344CB8AC3E}">
        <p14:creationId xmlns:p14="http://schemas.microsoft.com/office/powerpoint/2010/main" val="125006027"/>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2013-13 </a:t>
            </a:r>
            <a:r>
              <a:rPr lang="en-US" dirty="0"/>
              <a:t>and status of response</a:t>
            </a:r>
          </a:p>
        </p:txBody>
      </p:sp>
      <p:sp>
        <p:nvSpPr>
          <p:cNvPr id="3" name="Content Placeholder 2"/>
          <p:cNvSpPr>
            <a:spLocks noGrp="1"/>
          </p:cNvSpPr>
          <p:nvPr>
            <p:ph idx="1"/>
          </p:nvPr>
        </p:nvSpPr>
        <p:spPr/>
        <p:txBody>
          <a:bodyPr>
            <a:normAutofit fontScale="85000" lnSpcReduction="20000"/>
          </a:bodyPr>
          <a:lstStyle/>
          <a:p>
            <a:pPr marL="0" indent="0">
              <a:buNone/>
            </a:pPr>
            <a:r>
              <a:rPr lang="en-US" dirty="0" smtClean="0"/>
              <a:t>Recommendation: </a:t>
            </a:r>
            <a:r>
              <a:rPr lang="en-US" dirty="0"/>
              <a:t>The target/instrument, target/accelerator, and target/conventional facilities interfaces are important and appear to be improving.  These need to continue to improve, and a timely decision on the new moderator design is a first test</a:t>
            </a:r>
            <a:r>
              <a:rPr lang="en-US" dirty="0" smtClean="0"/>
              <a:t>.</a:t>
            </a:r>
          </a:p>
          <a:p>
            <a:pPr marL="0" indent="0">
              <a:buNone/>
            </a:pPr>
            <a:r>
              <a:rPr lang="en-US" i="1" dirty="0">
                <a:solidFill>
                  <a:srgbClr val="FF0000"/>
                </a:solidFill>
              </a:rPr>
              <a:t>Response:</a:t>
            </a:r>
          </a:p>
          <a:p>
            <a:r>
              <a:rPr lang="en-US" i="1" dirty="0">
                <a:solidFill>
                  <a:srgbClr val="FF0000"/>
                </a:solidFill>
              </a:rPr>
              <a:t>Activity: Work with NSS to finalize moderator concept and establish monthly meetings between interfacing Project Leaders to raise visibility. </a:t>
            </a:r>
            <a:endParaRPr lang="en-US" i="1" dirty="0" smtClean="0">
              <a:solidFill>
                <a:srgbClr val="FF0000"/>
              </a:solidFill>
            </a:endParaRPr>
          </a:p>
          <a:p>
            <a:r>
              <a:rPr lang="en-US" i="1" dirty="0" smtClean="0">
                <a:solidFill>
                  <a:srgbClr val="FF0000"/>
                </a:solidFill>
              </a:rPr>
              <a:t>Deliverable</a:t>
            </a:r>
            <a:r>
              <a:rPr lang="en-US" i="1" dirty="0">
                <a:solidFill>
                  <a:srgbClr val="FF0000"/>
                </a:solidFill>
              </a:rPr>
              <a:t>: Submit moderator design change request package for CCB approval. Monthly Project Leader level interface management meetings </a:t>
            </a:r>
            <a:r>
              <a:rPr lang="en-US" i="1" dirty="0" smtClean="0">
                <a:solidFill>
                  <a:srgbClr val="FF0000"/>
                </a:solidFill>
              </a:rPr>
              <a:t>established.</a:t>
            </a:r>
            <a:endParaRPr lang="en-US" i="1" dirty="0">
              <a:solidFill>
                <a:srgbClr val="FF0000"/>
              </a:solidFill>
            </a:endParaRPr>
          </a:p>
          <a:p>
            <a:r>
              <a:rPr lang="en-US" i="1" dirty="0">
                <a:solidFill>
                  <a:srgbClr val="FF0000"/>
                </a:solidFill>
              </a:rPr>
              <a:t>Status: </a:t>
            </a:r>
            <a:r>
              <a:rPr lang="en-US" i="1" dirty="0" smtClean="0">
                <a:solidFill>
                  <a:srgbClr val="FF0000"/>
                </a:solidFill>
              </a:rPr>
              <a:t>Monthly meetings being held. On track for April 30, 2014 decision on moderator concept.</a:t>
            </a:r>
            <a:endParaRPr lang="en-US" dirty="0"/>
          </a:p>
          <a:p>
            <a:pPr marL="0" indent="0">
              <a:buNone/>
            </a:pP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10</a:t>
            </a:fld>
            <a:endParaRPr lang="sv-SE"/>
          </a:p>
        </p:txBody>
      </p:sp>
    </p:spTree>
    <p:extLst>
      <p:ext uri="{BB962C8B-B14F-4D97-AF65-F5344CB8AC3E}">
        <p14:creationId xmlns:p14="http://schemas.microsoft.com/office/powerpoint/2010/main" val="2496833431"/>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2013-14 </a:t>
            </a:r>
            <a:r>
              <a:rPr lang="en-US" dirty="0"/>
              <a:t>and status of response</a:t>
            </a:r>
          </a:p>
        </p:txBody>
      </p:sp>
      <p:sp>
        <p:nvSpPr>
          <p:cNvPr id="3" name="Content Placeholder 2"/>
          <p:cNvSpPr>
            <a:spLocks noGrp="1"/>
          </p:cNvSpPr>
          <p:nvPr>
            <p:ph idx="1"/>
          </p:nvPr>
        </p:nvSpPr>
        <p:spPr>
          <a:xfrm>
            <a:off x="495300" y="1600201"/>
            <a:ext cx="8915400" cy="4925143"/>
          </a:xfrm>
        </p:spPr>
        <p:txBody>
          <a:bodyPr>
            <a:normAutofit fontScale="92500" lnSpcReduction="20000"/>
          </a:bodyPr>
          <a:lstStyle/>
          <a:p>
            <a:pPr marL="0" indent="0">
              <a:buNone/>
            </a:pPr>
            <a:r>
              <a:rPr lang="en-US" dirty="0" smtClean="0"/>
              <a:t>Recommendation: Planning </a:t>
            </a:r>
            <a:r>
              <a:rPr lang="en-US" dirty="0"/>
              <a:t>of the remote-handling schemes for target &amp; moderator-reflector replacement needs to be completed. </a:t>
            </a:r>
          </a:p>
          <a:p>
            <a:pPr marL="0" indent="0">
              <a:buNone/>
            </a:pPr>
            <a:r>
              <a:rPr lang="en-US" i="1" dirty="0">
                <a:solidFill>
                  <a:srgbClr val="FF0000"/>
                </a:solidFill>
              </a:rPr>
              <a:t>Response:</a:t>
            </a:r>
          </a:p>
          <a:p>
            <a:r>
              <a:rPr lang="en-US" i="1" dirty="0">
                <a:solidFill>
                  <a:srgbClr val="FF0000"/>
                </a:solidFill>
              </a:rPr>
              <a:t>Activity: Moderator concept will be </a:t>
            </a:r>
            <a:r>
              <a:rPr lang="en-US" i="1" dirty="0" smtClean="0">
                <a:solidFill>
                  <a:srgbClr val="FF0000"/>
                </a:solidFill>
              </a:rPr>
              <a:t>decided </a:t>
            </a:r>
            <a:r>
              <a:rPr lang="en-US" i="1" dirty="0">
                <a:solidFill>
                  <a:srgbClr val="FF0000"/>
                </a:solidFill>
              </a:rPr>
              <a:t>in the spring of 2014. Ease of remote handling is one aspect being considered in this selection process. Following this decision, the remote handling scheme will be established during the preliminary design process for the Moderator-Reflector Plug and Target Wheel. </a:t>
            </a:r>
            <a:endParaRPr lang="en-US" i="1" dirty="0" smtClean="0">
              <a:solidFill>
                <a:srgbClr val="FF0000"/>
              </a:solidFill>
            </a:endParaRPr>
          </a:p>
          <a:p>
            <a:r>
              <a:rPr lang="en-US" i="1" dirty="0" smtClean="0">
                <a:solidFill>
                  <a:srgbClr val="FF0000"/>
                </a:solidFill>
              </a:rPr>
              <a:t>Deliverable</a:t>
            </a:r>
            <a:r>
              <a:rPr lang="en-US" i="1" dirty="0">
                <a:solidFill>
                  <a:srgbClr val="FF0000"/>
                </a:solidFill>
              </a:rPr>
              <a:t>: Report </a:t>
            </a:r>
            <a:r>
              <a:rPr lang="en-US" i="1" dirty="0" smtClean="0">
                <a:solidFill>
                  <a:srgbClr val="FF0000"/>
                </a:solidFill>
              </a:rPr>
              <a:t>documenting maintenance </a:t>
            </a:r>
            <a:r>
              <a:rPr lang="en-US" i="1" dirty="0">
                <a:solidFill>
                  <a:srgbClr val="FF0000"/>
                </a:solidFill>
              </a:rPr>
              <a:t>schemes for Moderator and Reflector Plug and Target Wheel</a:t>
            </a:r>
            <a:r>
              <a:rPr lang="en-US" i="1" dirty="0" smtClean="0">
                <a:solidFill>
                  <a:srgbClr val="FF0000"/>
                </a:solidFill>
              </a:rPr>
              <a:t>.</a:t>
            </a:r>
          </a:p>
          <a:p>
            <a:r>
              <a:rPr lang="en-US" i="1" dirty="0" smtClean="0">
                <a:solidFill>
                  <a:srgbClr val="FF0000"/>
                </a:solidFill>
              </a:rPr>
              <a:t>Status</a:t>
            </a:r>
            <a:r>
              <a:rPr lang="en-US" i="1" dirty="0">
                <a:solidFill>
                  <a:srgbClr val="FF0000"/>
                </a:solidFill>
              </a:rPr>
              <a:t>: </a:t>
            </a:r>
            <a:r>
              <a:rPr lang="en-US" i="1" dirty="0" smtClean="0">
                <a:solidFill>
                  <a:srgbClr val="FF0000"/>
                </a:solidFill>
              </a:rPr>
              <a:t>On track for completing in </a:t>
            </a:r>
            <a:r>
              <a:rPr lang="en-US" i="1" dirty="0">
                <a:solidFill>
                  <a:srgbClr val="FF0000"/>
                </a:solidFill>
              </a:rPr>
              <a:t>N</a:t>
            </a:r>
            <a:r>
              <a:rPr lang="en-US" i="1" dirty="0" smtClean="0">
                <a:solidFill>
                  <a:srgbClr val="FF0000"/>
                </a:solidFill>
              </a:rPr>
              <a:t>ov 2014</a:t>
            </a:r>
            <a:endParaRPr lang="en-US" i="1" dirty="0">
              <a:solidFill>
                <a:srgbClr val="FF0000"/>
              </a:solidFill>
            </a:endParaRP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11</a:t>
            </a:fld>
            <a:endParaRPr lang="sv-SE"/>
          </a:p>
        </p:txBody>
      </p:sp>
    </p:spTree>
    <p:extLst>
      <p:ext uri="{BB962C8B-B14F-4D97-AF65-F5344CB8AC3E}">
        <p14:creationId xmlns:p14="http://schemas.microsoft.com/office/powerpoint/2010/main" val="1659208418"/>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2013-15 </a:t>
            </a:r>
            <a:r>
              <a:rPr lang="en-US" dirty="0"/>
              <a:t>and status of response</a:t>
            </a:r>
          </a:p>
        </p:txBody>
      </p:sp>
      <p:sp>
        <p:nvSpPr>
          <p:cNvPr id="3" name="Content Placeholder 2"/>
          <p:cNvSpPr>
            <a:spLocks noGrp="1"/>
          </p:cNvSpPr>
          <p:nvPr>
            <p:ph idx="1"/>
          </p:nvPr>
        </p:nvSpPr>
        <p:spPr/>
        <p:txBody>
          <a:bodyPr>
            <a:normAutofit fontScale="85000" lnSpcReduction="10000"/>
          </a:bodyPr>
          <a:lstStyle/>
          <a:p>
            <a:pPr marL="0" indent="0">
              <a:buNone/>
            </a:pPr>
            <a:r>
              <a:rPr lang="en-US" dirty="0" smtClean="0"/>
              <a:t>Recommendation: Spare </a:t>
            </a:r>
            <a:r>
              <a:rPr lang="en-US" dirty="0"/>
              <a:t>components are currently delayed to operations. Make sure to manage this</a:t>
            </a:r>
            <a:r>
              <a:rPr lang="en-US" dirty="0" smtClean="0"/>
              <a:t>.</a:t>
            </a:r>
          </a:p>
          <a:p>
            <a:pPr marL="0" indent="0">
              <a:buNone/>
            </a:pPr>
            <a:r>
              <a:rPr lang="en-US" i="1" dirty="0">
                <a:solidFill>
                  <a:srgbClr val="FF0000"/>
                </a:solidFill>
              </a:rPr>
              <a:t>Response:</a:t>
            </a:r>
          </a:p>
          <a:p>
            <a:r>
              <a:rPr lang="en-US" i="1" dirty="0">
                <a:solidFill>
                  <a:srgbClr val="FF0000"/>
                </a:solidFill>
              </a:rPr>
              <a:t>Activity: Compile a list of critical spares and update periodically to be prepared to factor into operations planning. Establish </a:t>
            </a:r>
            <a:r>
              <a:rPr lang="en-US" i="1" dirty="0" smtClean="0">
                <a:solidFill>
                  <a:srgbClr val="FF0000"/>
                </a:solidFill>
              </a:rPr>
              <a:t>priority </a:t>
            </a:r>
            <a:r>
              <a:rPr lang="en-US" i="1" dirty="0">
                <a:solidFill>
                  <a:srgbClr val="FF0000"/>
                </a:solidFill>
              </a:rPr>
              <a:t>for purchasing based on impact on operations, lead time needed to obtain replacement equipment, and probability of failure</a:t>
            </a:r>
            <a:r>
              <a:rPr lang="en-US" i="1" dirty="0" smtClean="0">
                <a:solidFill>
                  <a:srgbClr val="FF0000"/>
                </a:solidFill>
              </a:rPr>
              <a:t>.</a:t>
            </a:r>
            <a:endParaRPr lang="en-US" i="1" dirty="0">
              <a:solidFill>
                <a:srgbClr val="FF0000"/>
              </a:solidFill>
            </a:endParaRPr>
          </a:p>
          <a:p>
            <a:r>
              <a:rPr lang="en-US" i="1" dirty="0">
                <a:solidFill>
                  <a:srgbClr val="FF0000"/>
                </a:solidFill>
              </a:rPr>
              <a:t>Deliverable: Critical spares list </a:t>
            </a:r>
            <a:r>
              <a:rPr lang="en-US" i="1" dirty="0" smtClean="0">
                <a:solidFill>
                  <a:srgbClr val="FF0000"/>
                </a:solidFill>
              </a:rPr>
              <a:t>including expected lifetime, probability of premature failure, replacement time, and cost documented </a:t>
            </a:r>
            <a:r>
              <a:rPr lang="en-US" i="1" dirty="0">
                <a:solidFill>
                  <a:srgbClr val="FF0000"/>
                </a:solidFill>
              </a:rPr>
              <a:t>and transmitted to Ops, ES&amp;H, and QA Director</a:t>
            </a:r>
            <a:r>
              <a:rPr lang="en-US" i="1" dirty="0" smtClean="0">
                <a:solidFill>
                  <a:srgbClr val="FF0000"/>
                </a:solidFill>
              </a:rPr>
              <a:t>.</a:t>
            </a:r>
          </a:p>
          <a:p>
            <a:r>
              <a:rPr lang="en-US" i="1" dirty="0" smtClean="0">
                <a:solidFill>
                  <a:srgbClr val="FF0000"/>
                </a:solidFill>
              </a:rPr>
              <a:t>Status</a:t>
            </a:r>
            <a:r>
              <a:rPr lang="en-US" i="1" dirty="0">
                <a:solidFill>
                  <a:srgbClr val="FF0000"/>
                </a:solidFill>
              </a:rPr>
              <a:t>: Complete </a:t>
            </a:r>
            <a:r>
              <a:rPr lang="en-US" i="1" dirty="0" smtClean="0">
                <a:solidFill>
                  <a:srgbClr val="FF0000"/>
                </a:solidFill>
              </a:rPr>
              <a:t>(ESS</a:t>
            </a:r>
            <a:r>
              <a:rPr lang="en-US" i="1" dirty="0">
                <a:solidFill>
                  <a:srgbClr val="FF0000"/>
                </a:solidFill>
              </a:rPr>
              <a:t>-0008954</a:t>
            </a:r>
            <a:r>
              <a:rPr lang="en-US" i="1" dirty="0" smtClean="0">
                <a:solidFill>
                  <a:srgbClr val="FF0000"/>
                </a:solidFill>
              </a:rPr>
              <a:t>, document posted to TAC-9 site)</a:t>
            </a:r>
            <a:endParaRPr lang="en-US" i="1" dirty="0">
              <a:solidFill>
                <a:srgbClr val="FF000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t>12</a:t>
            </a:fld>
            <a:endParaRPr lang="sv-SE"/>
          </a:p>
        </p:txBody>
      </p:sp>
    </p:spTree>
    <p:extLst>
      <p:ext uri="{BB962C8B-B14F-4D97-AF65-F5344CB8AC3E}">
        <p14:creationId xmlns:p14="http://schemas.microsoft.com/office/powerpoint/2010/main" val="2455647211"/>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2013-16 </a:t>
            </a:r>
            <a:r>
              <a:rPr lang="en-US" dirty="0"/>
              <a:t>and status of response</a:t>
            </a:r>
          </a:p>
        </p:txBody>
      </p:sp>
      <p:sp>
        <p:nvSpPr>
          <p:cNvPr id="3" name="Content Placeholder 2"/>
          <p:cNvSpPr>
            <a:spLocks noGrp="1"/>
          </p:cNvSpPr>
          <p:nvPr>
            <p:ph idx="1"/>
          </p:nvPr>
        </p:nvSpPr>
        <p:spPr>
          <a:xfrm>
            <a:off x="495300" y="1600201"/>
            <a:ext cx="8915400" cy="4709119"/>
          </a:xfrm>
        </p:spPr>
        <p:txBody>
          <a:bodyPr>
            <a:normAutofit fontScale="92500" lnSpcReduction="20000"/>
          </a:bodyPr>
          <a:lstStyle/>
          <a:p>
            <a:pPr marL="0" indent="0">
              <a:buNone/>
            </a:pPr>
            <a:r>
              <a:rPr lang="en-US" dirty="0" smtClean="0"/>
              <a:t>Recommendation: Consider </a:t>
            </a:r>
            <a:r>
              <a:rPr lang="en-US" dirty="0"/>
              <a:t>consolidating </a:t>
            </a:r>
            <a:r>
              <a:rPr lang="en-US" dirty="0" err="1"/>
              <a:t>neutronics</a:t>
            </a:r>
            <a:r>
              <a:rPr lang="en-US" dirty="0"/>
              <a:t> and shielding efforts into one group to avoid duplication of efforts</a:t>
            </a:r>
            <a:r>
              <a:rPr lang="en-US" dirty="0" smtClean="0"/>
              <a:t>.</a:t>
            </a:r>
          </a:p>
          <a:p>
            <a:pPr marL="0" indent="0">
              <a:buNone/>
            </a:pPr>
            <a:r>
              <a:rPr lang="en-US" i="1" dirty="0" smtClean="0">
                <a:solidFill>
                  <a:srgbClr val="FF0000"/>
                </a:solidFill>
              </a:rPr>
              <a:t>Response:</a:t>
            </a:r>
          </a:p>
          <a:p>
            <a:r>
              <a:rPr lang="en-US" i="1" dirty="0">
                <a:solidFill>
                  <a:srgbClr val="FF0000"/>
                </a:solidFill>
              </a:rPr>
              <a:t>Activity: Develop proposal for conducting </a:t>
            </a:r>
            <a:r>
              <a:rPr lang="en-US" i="1" dirty="0" err="1">
                <a:solidFill>
                  <a:srgbClr val="FF0000"/>
                </a:solidFill>
              </a:rPr>
              <a:t>neutronics</a:t>
            </a:r>
            <a:r>
              <a:rPr lang="en-US" i="1" dirty="0">
                <a:solidFill>
                  <a:srgbClr val="FF0000"/>
                </a:solidFill>
              </a:rPr>
              <a:t> and shielding analyses across all projects and establish a well-documented, rigorous process</a:t>
            </a:r>
            <a:r>
              <a:rPr lang="en-US" i="1" dirty="0" smtClean="0">
                <a:solidFill>
                  <a:srgbClr val="FF0000"/>
                </a:solidFill>
              </a:rPr>
              <a:t>.</a:t>
            </a:r>
          </a:p>
          <a:p>
            <a:r>
              <a:rPr lang="en-US" i="1" dirty="0" smtClean="0">
                <a:solidFill>
                  <a:srgbClr val="FF0000"/>
                </a:solidFill>
              </a:rPr>
              <a:t>Deliverable</a:t>
            </a:r>
            <a:r>
              <a:rPr lang="en-US" i="1" dirty="0">
                <a:solidFill>
                  <a:srgbClr val="FF0000"/>
                </a:solidFill>
              </a:rPr>
              <a:t>: Proposal for EPG on organizational aspects and release of document describing rigorous shielding analysis process</a:t>
            </a:r>
            <a:endParaRPr lang="en-US" i="1" dirty="0" smtClean="0">
              <a:solidFill>
                <a:srgbClr val="FF0000"/>
              </a:solidFill>
            </a:endParaRPr>
          </a:p>
          <a:p>
            <a:r>
              <a:rPr lang="en-US" i="1" dirty="0" smtClean="0">
                <a:solidFill>
                  <a:srgbClr val="FF0000"/>
                </a:solidFill>
              </a:rPr>
              <a:t>Status</a:t>
            </a:r>
            <a:r>
              <a:rPr lang="en-US" i="1" dirty="0">
                <a:solidFill>
                  <a:srgbClr val="FF0000"/>
                </a:solidFill>
              </a:rPr>
              <a:t>: </a:t>
            </a:r>
            <a:r>
              <a:rPr lang="en-US" i="1" dirty="0" smtClean="0">
                <a:solidFill>
                  <a:srgbClr val="FF0000"/>
                </a:solidFill>
              </a:rPr>
              <a:t>EPG approved appointment of Günter </a:t>
            </a:r>
            <a:r>
              <a:rPr lang="en-US" i="1" dirty="0" err="1" smtClean="0">
                <a:solidFill>
                  <a:srgbClr val="FF0000"/>
                </a:solidFill>
              </a:rPr>
              <a:t>Muhrer</a:t>
            </a:r>
            <a:r>
              <a:rPr lang="en-US" i="1" dirty="0" smtClean="0">
                <a:solidFill>
                  <a:srgbClr val="FF0000"/>
                </a:solidFill>
              </a:rPr>
              <a:t> as ESS Shielding Coordinator and shielding analysis process description nearing completion (See Günter </a:t>
            </a:r>
            <a:r>
              <a:rPr lang="en-US" i="1" dirty="0" err="1" smtClean="0">
                <a:solidFill>
                  <a:srgbClr val="FF0000"/>
                </a:solidFill>
              </a:rPr>
              <a:t>Muhrer’s</a:t>
            </a:r>
            <a:r>
              <a:rPr lang="en-US" i="1" dirty="0" smtClean="0">
                <a:solidFill>
                  <a:srgbClr val="FF0000"/>
                </a:solidFill>
              </a:rPr>
              <a:t> presentation)</a:t>
            </a:r>
            <a:endParaRPr lang="en-US" i="1" dirty="0">
              <a:solidFill>
                <a:srgbClr val="FF0000"/>
              </a:solidFill>
            </a:endParaRPr>
          </a:p>
          <a:p>
            <a:pPr marL="0" indent="0">
              <a:buNone/>
            </a:pPr>
            <a:endParaRPr lang="en-US" dirty="0"/>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13</a:t>
            </a:fld>
            <a:endParaRPr lang="sv-SE"/>
          </a:p>
        </p:txBody>
      </p:sp>
    </p:spTree>
    <p:extLst>
      <p:ext uri="{BB962C8B-B14F-4D97-AF65-F5344CB8AC3E}">
        <p14:creationId xmlns:p14="http://schemas.microsoft.com/office/powerpoint/2010/main" val="4242069947"/>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Recommendation </a:t>
            </a:r>
            <a:r>
              <a:rPr lang="en-US" dirty="0" smtClean="0"/>
              <a:t>2013-17 and </a:t>
            </a:r>
            <a:r>
              <a:rPr lang="en-US" dirty="0"/>
              <a:t>status of response</a:t>
            </a:r>
          </a:p>
        </p:txBody>
      </p:sp>
      <p:sp>
        <p:nvSpPr>
          <p:cNvPr id="3" name="Content Placeholder 2"/>
          <p:cNvSpPr>
            <a:spLocks noGrp="1"/>
          </p:cNvSpPr>
          <p:nvPr>
            <p:ph idx="1"/>
          </p:nvPr>
        </p:nvSpPr>
        <p:spPr/>
        <p:txBody>
          <a:bodyPr/>
          <a:lstStyle/>
          <a:p>
            <a:pPr marL="0" indent="0">
              <a:buNone/>
            </a:pPr>
            <a:r>
              <a:rPr lang="en-US" dirty="0" smtClean="0"/>
              <a:t>Recommendation: The </a:t>
            </a:r>
            <a:r>
              <a:rPr lang="en-US" dirty="0"/>
              <a:t>water-cooled target backup study of beam power versus need for emergency coolant is important.  This study should be completed as soon as possible</a:t>
            </a:r>
            <a:r>
              <a:rPr lang="en-US" dirty="0" smtClean="0"/>
              <a:t>.</a:t>
            </a:r>
          </a:p>
          <a:p>
            <a:pPr marL="0" indent="0">
              <a:buNone/>
            </a:pPr>
            <a:r>
              <a:rPr lang="en-US" i="1" dirty="0" smtClean="0">
                <a:solidFill>
                  <a:srgbClr val="FF0000"/>
                </a:solidFill>
              </a:rPr>
              <a:t>Response: </a:t>
            </a:r>
          </a:p>
          <a:p>
            <a:r>
              <a:rPr lang="en-US" i="1" dirty="0" smtClean="0">
                <a:solidFill>
                  <a:srgbClr val="FF0000"/>
                </a:solidFill>
              </a:rPr>
              <a:t>Activity: Complete </a:t>
            </a:r>
            <a:r>
              <a:rPr lang="en-US" i="1" dirty="0">
                <a:solidFill>
                  <a:srgbClr val="FF0000"/>
                </a:solidFill>
              </a:rPr>
              <a:t>study by May 2014 </a:t>
            </a:r>
            <a:endParaRPr lang="en-US" i="1" dirty="0" smtClean="0">
              <a:solidFill>
                <a:srgbClr val="FF0000"/>
              </a:solidFill>
            </a:endParaRPr>
          </a:p>
          <a:p>
            <a:r>
              <a:rPr lang="en-US" i="1" dirty="0" smtClean="0">
                <a:solidFill>
                  <a:srgbClr val="FF0000"/>
                </a:solidFill>
              </a:rPr>
              <a:t>Deliverable: Report </a:t>
            </a:r>
            <a:r>
              <a:rPr lang="en-US" i="1" dirty="0">
                <a:solidFill>
                  <a:srgbClr val="FF0000"/>
                </a:solidFill>
              </a:rPr>
              <a:t>documenting power limit </a:t>
            </a:r>
            <a:endParaRPr lang="en-US" i="1" dirty="0" smtClean="0">
              <a:solidFill>
                <a:srgbClr val="FF0000"/>
              </a:solidFill>
            </a:endParaRPr>
          </a:p>
          <a:p>
            <a:r>
              <a:rPr lang="en-US" i="1" dirty="0" smtClean="0">
                <a:solidFill>
                  <a:srgbClr val="FF0000"/>
                </a:solidFill>
              </a:rPr>
              <a:t>Status: On track for meeting May 2014 plan (see slide in John Haines presentation on Target Status)</a:t>
            </a:r>
            <a:endParaRPr lang="en-US" i="1" dirty="0">
              <a:solidFill>
                <a:srgbClr val="FF0000"/>
              </a:solidFill>
            </a:endParaRP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14</a:t>
            </a:fld>
            <a:endParaRPr lang="sv-SE"/>
          </a:p>
        </p:txBody>
      </p:sp>
    </p:spTree>
    <p:extLst>
      <p:ext uri="{BB962C8B-B14F-4D97-AF65-F5344CB8AC3E}">
        <p14:creationId xmlns:p14="http://schemas.microsoft.com/office/powerpoint/2010/main" val="3967582657"/>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Powerpoint.pptx</Template>
  <TotalTime>7934</TotalTime>
  <Words>1172</Words>
  <Application>Microsoft Macintosh PowerPoint</Application>
  <PresentationFormat>A4 Paper (210x297 mm)</PresentationFormat>
  <Paragraphs>95</Paragraphs>
  <Slides>14</Slides>
  <Notes>0</Notes>
  <HiddenSlides>0</HiddenSlides>
  <MMClips>0</MMClips>
  <ScaleCrop>false</ScaleCrop>
  <HeadingPairs>
    <vt:vector size="4" baseType="variant">
      <vt:variant>
        <vt:lpstr>Theme</vt:lpstr>
      </vt:variant>
      <vt:variant>
        <vt:i4>1</vt:i4>
      </vt:variant>
      <vt:variant>
        <vt:lpstr>Slide Titles</vt:lpstr>
      </vt:variant>
      <vt:variant>
        <vt:i4>14</vt:i4>
      </vt:variant>
    </vt:vector>
  </HeadingPairs>
  <TitlesOfParts>
    <vt:vector size="15" baseType="lpstr">
      <vt:lpstr>ESS Core Powerpoint</vt:lpstr>
      <vt:lpstr>PowerPoint Presentation</vt:lpstr>
      <vt:lpstr>TAC-8 Recommendation (1 of 3)</vt:lpstr>
      <vt:lpstr>Excerpt from Target Station Parameters List</vt:lpstr>
      <vt:lpstr>TAC-8 Recommendation (2 of 3)</vt:lpstr>
      <vt:lpstr>TAC-8 Recommendation (3 of 3)</vt:lpstr>
      <vt:lpstr>List of approved EDDs included in Performance Measurement Baseline</vt:lpstr>
      <vt:lpstr>Recommendations from Nov 2013 Annual Review</vt:lpstr>
      <vt:lpstr>Recommendation 2013-11 and status of response</vt:lpstr>
      <vt:lpstr>Recommendation 2013-12 and status of response</vt:lpstr>
      <vt:lpstr>Recommendation 2013-13 and status of response</vt:lpstr>
      <vt:lpstr>Recommendation 2013-14 and status of response</vt:lpstr>
      <vt:lpstr>Recommendation 2013-15 and status of response</vt:lpstr>
      <vt:lpstr>Recommendation 2013-16 and status of response</vt:lpstr>
      <vt:lpstr>Recommendation 2013-17 and status of response</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ESS User</cp:lastModifiedBy>
  <cp:revision>157</cp:revision>
  <cp:lastPrinted>2014-03-14T13:12:45Z</cp:lastPrinted>
  <dcterms:created xsi:type="dcterms:W3CDTF">2013-10-29T16:05:10Z</dcterms:created>
  <dcterms:modified xsi:type="dcterms:W3CDTF">2014-04-01T18:54:44Z</dcterms:modified>
</cp:coreProperties>
</file>