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tiff" ContentType="image/tiff"/>
  <Default Extension="emf" ContentType="image/x-emf"/>
  <Default Extension="rels" ContentType="application/vnd.openxmlformats-package.relationships+xml"/>
  <Default Extension="vml" ContentType="application/vnd.openxmlformats-officedocument.vmlDrawing"/>
  <Default Extension="docx" ContentType="application/vnd.openxmlformats-officedocument.wordprocessingml.document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41"/>
  </p:notesMasterIdLst>
  <p:sldIdLst>
    <p:sldId id="256" r:id="rId2"/>
    <p:sldId id="384" r:id="rId3"/>
    <p:sldId id="385" r:id="rId4"/>
    <p:sldId id="386" r:id="rId5"/>
    <p:sldId id="410" r:id="rId6"/>
    <p:sldId id="389" r:id="rId7"/>
    <p:sldId id="414" r:id="rId8"/>
    <p:sldId id="408" r:id="rId9"/>
    <p:sldId id="390" r:id="rId10"/>
    <p:sldId id="391" r:id="rId11"/>
    <p:sldId id="392" r:id="rId12"/>
    <p:sldId id="393" r:id="rId13"/>
    <p:sldId id="394" r:id="rId14"/>
    <p:sldId id="411" r:id="rId15"/>
    <p:sldId id="376" r:id="rId16"/>
    <p:sldId id="371" r:id="rId17"/>
    <p:sldId id="372" r:id="rId18"/>
    <p:sldId id="395" r:id="rId19"/>
    <p:sldId id="396" r:id="rId20"/>
    <p:sldId id="397" r:id="rId21"/>
    <p:sldId id="401" r:id="rId22"/>
    <p:sldId id="402" r:id="rId23"/>
    <p:sldId id="403" r:id="rId24"/>
    <p:sldId id="404" r:id="rId25"/>
    <p:sldId id="405" r:id="rId26"/>
    <p:sldId id="398" r:id="rId27"/>
    <p:sldId id="399" r:id="rId28"/>
    <p:sldId id="400" r:id="rId29"/>
    <p:sldId id="406" r:id="rId30"/>
    <p:sldId id="415" r:id="rId31"/>
    <p:sldId id="416" r:id="rId32"/>
    <p:sldId id="369" r:id="rId33"/>
    <p:sldId id="367" r:id="rId34"/>
    <p:sldId id="368" r:id="rId35"/>
    <p:sldId id="412" r:id="rId36"/>
    <p:sldId id="370" r:id="rId37"/>
    <p:sldId id="413" r:id="rId38"/>
    <p:sldId id="407" r:id="rId39"/>
    <p:sldId id="409" r:id="rId40"/>
  </p:sldIdLst>
  <p:sldSz cx="9756775" cy="7315200"/>
  <p:notesSz cx="6858000" cy="9144000"/>
  <p:defaultTextStyle>
    <a:defPPr>
      <a:defRPr lang="en-US"/>
    </a:defPPr>
    <a:lvl1pPr marL="0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1pPr>
    <a:lvl2pPr marL="487741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2pPr>
    <a:lvl3pPr marL="975482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3pPr>
    <a:lvl4pPr marL="1463223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4pPr>
    <a:lvl5pPr marL="1950964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5pPr>
    <a:lvl6pPr marL="2438705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6pPr>
    <a:lvl7pPr marL="2926446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7pPr>
    <a:lvl8pPr marL="3414187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8pPr>
    <a:lvl9pPr marL="3901928" algn="l" defTabSz="487741" rtl="0" eaLnBrk="1" latinLnBrk="0" hangingPunct="1">
      <a:defRPr sz="19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notes" clrMode="gray"/>
  <p:clrMru>
    <a:srgbClr val="026A1A"/>
    <a:srgbClr val="8EB9DC"/>
    <a:srgbClr val="496DAC"/>
    <a:srgbClr val="0094CA"/>
    <a:srgbClr val="0084C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52" autoAdjust="0"/>
    <p:restoredTop sz="99446" autoAdjust="0"/>
  </p:normalViewPr>
  <p:slideViewPr>
    <p:cSldViewPr snapToGrid="0" snapToObjects="1">
      <p:cViewPr varScale="1">
        <p:scale>
          <a:sx n="102" d="100"/>
          <a:sy n="102" d="100"/>
        </p:scale>
        <p:origin x="-400" y="-112"/>
      </p:cViewPr>
      <p:guideLst>
        <p:guide orient="horz" pos="2304"/>
        <p:guide pos="3073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46" Type="http://schemas.openxmlformats.org/officeDocument/2006/relationships/tableStyles" Target="tableStyles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40" Type="http://schemas.openxmlformats.org/officeDocument/2006/relationships/slide" Target="slides/slide39.xml"/><Relationship Id="rId41" Type="http://schemas.openxmlformats.org/officeDocument/2006/relationships/notesMaster" Target="notesMasters/notesMaster1.xml"/><Relationship Id="rId42" Type="http://schemas.openxmlformats.org/officeDocument/2006/relationships/printerSettings" Target="printerSettings/printerSettings1.bin"/><Relationship Id="rId43" Type="http://schemas.openxmlformats.org/officeDocument/2006/relationships/presProps" Target="presProps.xml"/><Relationship Id="rId44" Type="http://schemas.openxmlformats.org/officeDocument/2006/relationships/viewProps" Target="viewProps.xml"/><Relationship Id="rId45" Type="http://schemas.openxmlformats.org/officeDocument/2006/relationships/theme" Target="theme/theme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.png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1.png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.png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6.e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6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7E6C1F0-9D40-1248-9255-F3BBE7F223B4}" type="datetimeFigureOut">
              <a:t>01/04/2014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Click to edit Master text styles</a:t>
            </a:r>
          </a:p>
          <a:p>
            <a:pPr lvl="1"/>
            <a:r>
              <a:rPr lang="sv-SE"/>
              <a:t>Second level</a:t>
            </a:r>
          </a:p>
          <a:p>
            <a:pPr lvl="2"/>
            <a:r>
              <a:rPr lang="sv-SE"/>
              <a:t>Third level</a:t>
            </a:r>
          </a:p>
          <a:p>
            <a:pPr lvl="3"/>
            <a:r>
              <a:rPr lang="sv-SE"/>
              <a:t>Fourth level</a:t>
            </a:r>
          </a:p>
          <a:p>
            <a:pPr lvl="4"/>
            <a:r>
              <a:rPr lang="sv-SE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89738D3-7715-0C4A-857D-0EED37D056F4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853418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4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5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114304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34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548411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89738D3-7715-0C4A-857D-0EED37D056F4}" type="slidenum">
              <a:rPr lang="en-US" smtClean="0"/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548411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87840" y="1157620"/>
            <a:ext cx="8781096" cy="48571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/>
                </a:solidFill>
              </a:defRPr>
            </a:lvl1pPr>
            <a:lvl2pPr marL="48774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7548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6322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95096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43870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92644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41418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90192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 smtClean="0"/>
              <a:t>Click to edit Master subtitle style</a:t>
            </a:r>
            <a:endParaRPr lang="en-US"/>
          </a:p>
        </p:txBody>
      </p:sp>
      <p:sp>
        <p:nvSpPr>
          <p:cNvPr id="7" name="Title Placeholder 1"/>
          <p:cNvSpPr>
            <a:spLocks noGrp="1"/>
          </p:cNvSpPr>
          <p:nvPr>
            <p:ph type="title"/>
          </p:nvPr>
        </p:nvSpPr>
        <p:spPr>
          <a:xfrm>
            <a:off x="487839" y="169318"/>
            <a:ext cx="8781098" cy="785999"/>
          </a:xfrm>
          <a:prstGeom prst="rect">
            <a:avLst/>
          </a:prstGeom>
        </p:spPr>
        <p:txBody>
          <a:bodyPr vert="horz" lIns="97548" tIns="48774" rIns="97548" bIns="48774" rtlCol="0" anchor="ctr">
            <a:normAutofit/>
          </a:bodyPr>
          <a:lstStyle/>
          <a:p>
            <a:r>
              <a:rPr lang="sv-SE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9309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901696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70718" y="4700694"/>
            <a:ext cx="8293259" cy="1452880"/>
          </a:xfrm>
        </p:spPr>
        <p:txBody>
          <a:bodyPr anchor="t"/>
          <a:lstStyle>
            <a:lvl1pPr algn="l">
              <a:defRPr sz="4300" b="1" cap="all"/>
            </a:lvl1pPr>
          </a:lstStyle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70718" y="3100495"/>
            <a:ext cx="8293259" cy="1600199"/>
          </a:xfrm>
        </p:spPr>
        <p:txBody>
          <a:bodyPr anchor="b"/>
          <a:lstStyle>
            <a:lvl1pPr marL="0" indent="0">
              <a:buNone/>
              <a:defRPr sz="2100">
                <a:solidFill>
                  <a:schemeClr val="tx1">
                    <a:tint val="75000"/>
                  </a:schemeClr>
                </a:solidFill>
              </a:defRPr>
            </a:lvl1pPr>
            <a:lvl2pPr marL="487741" indent="0">
              <a:buNone/>
              <a:defRPr sz="1900">
                <a:solidFill>
                  <a:schemeClr val="tx1">
                    <a:tint val="75000"/>
                  </a:schemeClr>
                </a:solidFill>
              </a:defRPr>
            </a:lvl2pPr>
            <a:lvl3pPr marL="975482" indent="0">
              <a:buNone/>
              <a:defRPr sz="1700">
                <a:solidFill>
                  <a:schemeClr val="tx1">
                    <a:tint val="75000"/>
                  </a:schemeClr>
                </a:solidFill>
              </a:defRPr>
            </a:lvl3pPr>
            <a:lvl4pPr marL="1463223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4pPr>
            <a:lvl5pPr marL="1950964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5pPr>
            <a:lvl6pPr marL="2438705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6pPr>
            <a:lvl7pPr marL="2926446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7pPr>
            <a:lvl8pPr marL="3414187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8pPr>
            <a:lvl9pPr marL="3901928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6926758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87839" y="1706880"/>
            <a:ext cx="4309242" cy="4827694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100"/>
            </a:lvl3pPr>
            <a:lvl4pPr>
              <a:defRPr sz="1900"/>
            </a:lvl4pPr>
            <a:lvl5pPr>
              <a:defRPr sz="1900"/>
            </a:lvl5pPr>
            <a:lvl6pPr>
              <a:defRPr sz="1900"/>
            </a:lvl6pPr>
            <a:lvl7pPr>
              <a:defRPr sz="1900"/>
            </a:lvl7pPr>
            <a:lvl8pPr>
              <a:defRPr sz="1900"/>
            </a:lvl8pPr>
            <a:lvl9pPr>
              <a:defRPr sz="19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9694" y="1706880"/>
            <a:ext cx="4309242" cy="4827694"/>
          </a:xfrm>
        </p:spPr>
        <p:txBody>
          <a:bodyPr/>
          <a:lstStyle>
            <a:lvl1pPr>
              <a:defRPr sz="3000"/>
            </a:lvl1pPr>
            <a:lvl2pPr>
              <a:defRPr sz="2600"/>
            </a:lvl2pPr>
            <a:lvl3pPr>
              <a:defRPr sz="2100"/>
            </a:lvl3pPr>
            <a:lvl4pPr>
              <a:defRPr sz="1900"/>
            </a:lvl4pPr>
            <a:lvl5pPr>
              <a:defRPr sz="1900"/>
            </a:lvl5pPr>
            <a:lvl6pPr>
              <a:defRPr sz="1900"/>
            </a:lvl6pPr>
            <a:lvl7pPr>
              <a:defRPr sz="1900"/>
            </a:lvl7pPr>
            <a:lvl8pPr>
              <a:defRPr sz="1900"/>
            </a:lvl8pPr>
            <a:lvl9pPr>
              <a:defRPr sz="19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669042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87839" y="1637454"/>
            <a:ext cx="4310937" cy="682413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87741" indent="0">
              <a:buNone/>
              <a:defRPr sz="2100" b="1"/>
            </a:lvl2pPr>
            <a:lvl3pPr marL="975482" indent="0">
              <a:buNone/>
              <a:defRPr sz="1900" b="1"/>
            </a:lvl3pPr>
            <a:lvl4pPr marL="1463223" indent="0">
              <a:buNone/>
              <a:defRPr sz="1700" b="1"/>
            </a:lvl4pPr>
            <a:lvl5pPr marL="1950964" indent="0">
              <a:buNone/>
              <a:defRPr sz="1700" b="1"/>
            </a:lvl5pPr>
            <a:lvl6pPr marL="2438705" indent="0">
              <a:buNone/>
              <a:defRPr sz="1700" b="1"/>
            </a:lvl6pPr>
            <a:lvl7pPr marL="2926446" indent="0">
              <a:buNone/>
              <a:defRPr sz="1700" b="1"/>
            </a:lvl7pPr>
            <a:lvl8pPr marL="3414187" indent="0">
              <a:buNone/>
              <a:defRPr sz="1700" b="1"/>
            </a:lvl8pPr>
            <a:lvl9pPr marL="3901928" indent="0">
              <a:buNone/>
              <a:defRPr sz="17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87839" y="2319867"/>
            <a:ext cx="4310937" cy="4214707"/>
          </a:xfrm>
        </p:spPr>
        <p:txBody>
          <a:bodyPr/>
          <a:lstStyle>
            <a:lvl1pPr>
              <a:defRPr sz="2600"/>
            </a:lvl1pPr>
            <a:lvl2pPr>
              <a:defRPr sz="2100"/>
            </a:lvl2pPr>
            <a:lvl3pPr>
              <a:defRPr sz="19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956307" y="1637454"/>
            <a:ext cx="4312630" cy="682413"/>
          </a:xfrm>
        </p:spPr>
        <p:txBody>
          <a:bodyPr anchor="b"/>
          <a:lstStyle>
            <a:lvl1pPr marL="0" indent="0">
              <a:buNone/>
              <a:defRPr sz="2600" b="1"/>
            </a:lvl1pPr>
            <a:lvl2pPr marL="487741" indent="0">
              <a:buNone/>
              <a:defRPr sz="2100" b="1"/>
            </a:lvl2pPr>
            <a:lvl3pPr marL="975482" indent="0">
              <a:buNone/>
              <a:defRPr sz="1900" b="1"/>
            </a:lvl3pPr>
            <a:lvl4pPr marL="1463223" indent="0">
              <a:buNone/>
              <a:defRPr sz="1700" b="1"/>
            </a:lvl4pPr>
            <a:lvl5pPr marL="1950964" indent="0">
              <a:buNone/>
              <a:defRPr sz="1700" b="1"/>
            </a:lvl5pPr>
            <a:lvl6pPr marL="2438705" indent="0">
              <a:buNone/>
              <a:defRPr sz="1700" b="1"/>
            </a:lvl6pPr>
            <a:lvl7pPr marL="2926446" indent="0">
              <a:buNone/>
              <a:defRPr sz="1700" b="1"/>
            </a:lvl7pPr>
            <a:lvl8pPr marL="3414187" indent="0">
              <a:buNone/>
              <a:defRPr sz="1700" b="1"/>
            </a:lvl8pPr>
            <a:lvl9pPr marL="3901928" indent="0">
              <a:buNone/>
              <a:defRPr sz="1700" b="1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956307" y="2319867"/>
            <a:ext cx="4312630" cy="4214707"/>
          </a:xfrm>
        </p:spPr>
        <p:txBody>
          <a:bodyPr/>
          <a:lstStyle>
            <a:lvl1pPr>
              <a:defRPr sz="2600"/>
            </a:lvl1pPr>
            <a:lvl2pPr>
              <a:defRPr sz="2100"/>
            </a:lvl2pPr>
            <a:lvl3pPr>
              <a:defRPr sz="1900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5746328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4238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7265042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87839" y="291253"/>
            <a:ext cx="3209912" cy="1239520"/>
          </a:xfrm>
        </p:spPr>
        <p:txBody>
          <a:bodyPr anchor="b"/>
          <a:lstStyle>
            <a:lvl1pPr algn="l">
              <a:defRPr sz="2100" b="1"/>
            </a:lvl1pPr>
          </a:lstStyle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4628" y="291254"/>
            <a:ext cx="5454308" cy="6243321"/>
          </a:xfrm>
        </p:spPr>
        <p:txBody>
          <a:bodyPr/>
          <a:lstStyle>
            <a:lvl1pPr>
              <a:defRPr sz="3400"/>
            </a:lvl1pPr>
            <a:lvl2pPr>
              <a:defRPr sz="3000"/>
            </a:lvl2pPr>
            <a:lvl3pPr>
              <a:defRPr sz="2600"/>
            </a:lvl3pPr>
            <a:lvl4pPr>
              <a:defRPr sz="2100"/>
            </a:lvl4pPr>
            <a:lvl5pPr>
              <a:defRPr sz="2100"/>
            </a:lvl5pPr>
            <a:lvl6pPr>
              <a:defRPr sz="2100"/>
            </a:lvl6pPr>
            <a:lvl7pPr>
              <a:defRPr sz="2100"/>
            </a:lvl7pPr>
            <a:lvl8pPr>
              <a:defRPr sz="2100"/>
            </a:lvl8pPr>
            <a:lvl9pPr>
              <a:defRPr sz="2100"/>
            </a:lvl9pPr>
          </a:lstStyle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87839" y="1530774"/>
            <a:ext cx="3209912" cy="5003801"/>
          </a:xfrm>
        </p:spPr>
        <p:txBody>
          <a:bodyPr/>
          <a:lstStyle>
            <a:lvl1pPr marL="0" indent="0">
              <a:buNone/>
              <a:defRPr sz="1500"/>
            </a:lvl1pPr>
            <a:lvl2pPr marL="487741" indent="0">
              <a:buNone/>
              <a:defRPr sz="1300"/>
            </a:lvl2pPr>
            <a:lvl3pPr marL="975482" indent="0">
              <a:buNone/>
              <a:defRPr sz="1100"/>
            </a:lvl3pPr>
            <a:lvl4pPr marL="1463223" indent="0">
              <a:buNone/>
              <a:defRPr sz="1000"/>
            </a:lvl4pPr>
            <a:lvl5pPr marL="1950964" indent="0">
              <a:buNone/>
              <a:defRPr sz="1000"/>
            </a:lvl5pPr>
            <a:lvl6pPr marL="2438705" indent="0">
              <a:buNone/>
              <a:defRPr sz="1000"/>
            </a:lvl6pPr>
            <a:lvl7pPr marL="2926446" indent="0">
              <a:buNone/>
              <a:defRPr sz="1000"/>
            </a:lvl7pPr>
            <a:lvl8pPr marL="3414187" indent="0">
              <a:buNone/>
              <a:defRPr sz="1000"/>
            </a:lvl8pPr>
            <a:lvl9pPr marL="3901928" indent="0">
              <a:buNone/>
              <a:defRPr sz="1000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1577706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12396" y="5120640"/>
            <a:ext cx="5854065" cy="604521"/>
          </a:xfrm>
        </p:spPr>
        <p:txBody>
          <a:bodyPr anchor="b"/>
          <a:lstStyle>
            <a:lvl1pPr algn="l">
              <a:defRPr sz="2100" b="1"/>
            </a:lvl1pPr>
          </a:lstStyle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912396" y="653627"/>
            <a:ext cx="5854065" cy="4389120"/>
          </a:xfrm>
        </p:spPr>
        <p:txBody>
          <a:bodyPr/>
          <a:lstStyle>
            <a:lvl1pPr marL="0" indent="0">
              <a:buNone/>
              <a:defRPr sz="3400"/>
            </a:lvl1pPr>
            <a:lvl2pPr marL="487741" indent="0">
              <a:buNone/>
              <a:defRPr sz="3000"/>
            </a:lvl2pPr>
            <a:lvl3pPr marL="975482" indent="0">
              <a:buNone/>
              <a:defRPr sz="2600"/>
            </a:lvl3pPr>
            <a:lvl4pPr marL="1463223" indent="0">
              <a:buNone/>
              <a:defRPr sz="2100"/>
            </a:lvl4pPr>
            <a:lvl5pPr marL="1950964" indent="0">
              <a:buNone/>
              <a:defRPr sz="2100"/>
            </a:lvl5pPr>
            <a:lvl6pPr marL="2438705" indent="0">
              <a:buNone/>
              <a:defRPr sz="2100"/>
            </a:lvl6pPr>
            <a:lvl7pPr marL="2926446" indent="0">
              <a:buNone/>
              <a:defRPr sz="2100"/>
            </a:lvl7pPr>
            <a:lvl8pPr marL="3414187" indent="0">
              <a:buNone/>
              <a:defRPr sz="2100"/>
            </a:lvl8pPr>
            <a:lvl9pPr marL="3901928" indent="0">
              <a:buNone/>
              <a:defRPr sz="2100"/>
            </a:lvl9pPr>
          </a:lstStyle>
          <a:p>
            <a:r>
              <a:rPr lang="sv-SE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12396" y="5725161"/>
            <a:ext cx="5854065" cy="858519"/>
          </a:xfrm>
        </p:spPr>
        <p:txBody>
          <a:bodyPr/>
          <a:lstStyle>
            <a:lvl1pPr marL="0" indent="0">
              <a:buNone/>
              <a:defRPr sz="1500"/>
            </a:lvl1pPr>
            <a:lvl2pPr marL="487741" indent="0">
              <a:buNone/>
              <a:defRPr sz="1300"/>
            </a:lvl2pPr>
            <a:lvl3pPr marL="975482" indent="0">
              <a:buNone/>
              <a:defRPr sz="1100"/>
            </a:lvl3pPr>
            <a:lvl4pPr marL="1463223" indent="0">
              <a:buNone/>
              <a:defRPr sz="1000"/>
            </a:lvl4pPr>
            <a:lvl5pPr marL="1950964" indent="0">
              <a:buNone/>
              <a:defRPr sz="1000"/>
            </a:lvl5pPr>
            <a:lvl6pPr marL="2438705" indent="0">
              <a:buNone/>
              <a:defRPr sz="1000"/>
            </a:lvl6pPr>
            <a:lvl7pPr marL="2926446" indent="0">
              <a:buNone/>
              <a:defRPr sz="1000"/>
            </a:lvl7pPr>
            <a:lvl8pPr marL="3414187" indent="0">
              <a:buNone/>
              <a:defRPr sz="1000"/>
            </a:lvl8pPr>
            <a:lvl9pPr marL="3901928" indent="0">
              <a:buNone/>
              <a:defRPr sz="1000"/>
            </a:lvl9pPr>
          </a:lstStyle>
          <a:p>
            <a:pPr lvl="0"/>
            <a:r>
              <a:rPr lang="sv-SE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01330827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92932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73662" y="292948"/>
            <a:ext cx="2195274" cy="6241627"/>
          </a:xfrm>
        </p:spPr>
        <p:txBody>
          <a:bodyPr vert="eaVert"/>
          <a:lstStyle/>
          <a:p>
            <a:r>
              <a:rPr lang="sv-SE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87839" y="292948"/>
            <a:ext cx="6423210" cy="6241627"/>
          </a:xfrm>
        </p:spPr>
        <p:txBody>
          <a:bodyPr vert="eaVert"/>
          <a:lstStyle/>
          <a:p>
            <a:pPr lvl="0"/>
            <a:r>
              <a:rPr lang="sv-SE" smtClean="0"/>
              <a:t>Click to edit Master text styles</a:t>
            </a:r>
          </a:p>
          <a:p>
            <a:pPr lvl="1"/>
            <a:r>
              <a:rPr lang="sv-SE" smtClean="0"/>
              <a:t>Second level</a:t>
            </a:r>
          </a:p>
          <a:p>
            <a:pPr lvl="2"/>
            <a:r>
              <a:rPr lang="sv-SE" smtClean="0"/>
              <a:t>Third level</a:t>
            </a:r>
          </a:p>
          <a:p>
            <a:pPr lvl="3"/>
            <a:r>
              <a:rPr lang="sv-SE" smtClean="0"/>
              <a:t>Fourth level</a:t>
            </a:r>
          </a:p>
          <a:p>
            <a:pPr lvl="4"/>
            <a:r>
              <a:rPr lang="sv-SE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553585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36402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theme" Target="../theme/theme1.xml"/><Relationship Id="rId14" Type="http://schemas.openxmlformats.org/officeDocument/2006/relationships/image" Target="../media/image1.emf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87839" y="169319"/>
            <a:ext cx="8781098" cy="643482"/>
          </a:xfrm>
          <a:prstGeom prst="rect">
            <a:avLst/>
          </a:prstGeom>
        </p:spPr>
        <p:txBody>
          <a:bodyPr vert="horz" lIns="97548" tIns="48774" rIns="97548" bIns="48774" rtlCol="0" anchor="ctr">
            <a:normAutofit/>
          </a:bodyPr>
          <a:lstStyle/>
          <a:p>
            <a:r>
              <a:rPr lang="sv-SE" dirty="0" err="1" smtClean="0"/>
              <a:t>Click</a:t>
            </a:r>
            <a:r>
              <a:rPr lang="sv-SE" dirty="0" smtClean="0"/>
              <a:t> </a:t>
            </a:r>
            <a:r>
              <a:rPr lang="sv-SE" dirty="0" err="1" smtClean="0"/>
              <a:t>to</a:t>
            </a:r>
            <a:r>
              <a:rPr lang="sv-SE" dirty="0" smtClean="0"/>
              <a:t> </a:t>
            </a:r>
            <a:r>
              <a:rPr lang="sv-SE" dirty="0" err="1" smtClean="0"/>
              <a:t>edit</a:t>
            </a:r>
            <a:r>
              <a:rPr lang="sv-SE" dirty="0" smtClean="0"/>
              <a:t> Master </a:t>
            </a:r>
            <a:r>
              <a:rPr lang="sv-SE" dirty="0" err="1" smtClean="0"/>
              <a:t>title</a:t>
            </a:r>
            <a:r>
              <a:rPr lang="sv-SE" dirty="0" smtClean="0"/>
              <a:t>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87839" y="1234842"/>
            <a:ext cx="8781098" cy="4827694"/>
          </a:xfrm>
          <a:prstGeom prst="rect">
            <a:avLst/>
          </a:prstGeom>
        </p:spPr>
        <p:txBody>
          <a:bodyPr vert="horz" lIns="97548" tIns="48774" rIns="97548" bIns="48774" rtlCol="0">
            <a:normAutofit/>
          </a:bodyPr>
          <a:lstStyle/>
          <a:p>
            <a:pPr lvl="0"/>
            <a:r>
              <a:rPr lang="sv-SE" dirty="0" err="1" smtClean="0"/>
              <a:t>Click</a:t>
            </a:r>
            <a:r>
              <a:rPr lang="sv-SE" dirty="0" smtClean="0"/>
              <a:t> </a:t>
            </a:r>
            <a:r>
              <a:rPr lang="sv-SE" dirty="0" err="1" smtClean="0"/>
              <a:t>to</a:t>
            </a:r>
            <a:r>
              <a:rPr lang="sv-SE" dirty="0" smtClean="0"/>
              <a:t> </a:t>
            </a:r>
            <a:r>
              <a:rPr lang="sv-SE" dirty="0" err="1" smtClean="0"/>
              <a:t>edit</a:t>
            </a:r>
            <a:r>
              <a:rPr lang="sv-SE" dirty="0" smtClean="0"/>
              <a:t> Master text </a:t>
            </a:r>
            <a:r>
              <a:rPr lang="sv-SE" dirty="0" err="1" smtClean="0"/>
              <a:t>styles</a:t>
            </a:r>
            <a:endParaRPr lang="sv-SE" dirty="0" smtClean="0"/>
          </a:p>
          <a:p>
            <a:pPr lvl="1"/>
            <a:r>
              <a:rPr lang="sv-SE" dirty="0" smtClean="0"/>
              <a:t>Second </a:t>
            </a:r>
            <a:r>
              <a:rPr lang="sv-SE" dirty="0" err="1" smtClean="0"/>
              <a:t>level</a:t>
            </a:r>
            <a:endParaRPr lang="sv-SE" dirty="0" smtClean="0"/>
          </a:p>
          <a:p>
            <a:pPr lvl="2"/>
            <a:r>
              <a:rPr lang="sv-SE" dirty="0" err="1" smtClean="0"/>
              <a:t>Third</a:t>
            </a:r>
            <a:r>
              <a:rPr lang="sv-SE" dirty="0" smtClean="0"/>
              <a:t> </a:t>
            </a:r>
            <a:r>
              <a:rPr lang="sv-SE" dirty="0" err="1" smtClean="0"/>
              <a:t>level</a:t>
            </a:r>
            <a:endParaRPr lang="sv-SE" dirty="0" smtClean="0"/>
          </a:p>
          <a:p>
            <a:pPr lvl="3"/>
            <a:r>
              <a:rPr lang="sv-SE" dirty="0" err="1" smtClean="0"/>
              <a:t>Fourth</a:t>
            </a:r>
            <a:r>
              <a:rPr lang="sv-SE" dirty="0" smtClean="0"/>
              <a:t> </a:t>
            </a:r>
            <a:r>
              <a:rPr lang="sv-SE" dirty="0" err="1" smtClean="0"/>
              <a:t>level</a:t>
            </a:r>
            <a:endParaRPr lang="sv-SE" dirty="0" smtClean="0"/>
          </a:p>
          <a:p>
            <a:pPr lvl="4"/>
            <a:r>
              <a:rPr lang="sv-SE" dirty="0" err="1" smtClean="0"/>
              <a:t>Fifth</a:t>
            </a:r>
            <a:r>
              <a:rPr lang="sv-SE" dirty="0" smtClean="0"/>
              <a:t> </a:t>
            </a:r>
            <a:r>
              <a:rPr lang="sv-SE" dirty="0" err="1" smtClean="0"/>
              <a:t>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87839" y="6780107"/>
            <a:ext cx="2276581" cy="389467"/>
          </a:xfrm>
          <a:prstGeom prst="rect">
            <a:avLst/>
          </a:prstGeom>
        </p:spPr>
        <p:txBody>
          <a:bodyPr vert="horz" lIns="97548" tIns="48774" rIns="97548" bIns="48774" rtlCol="0" anchor="ctr"/>
          <a:lstStyle>
            <a:lvl1pPr algn="l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D8122E6-B24E-3144-9B09-FA6699224100}" type="datetimeFigureOut">
              <a:t>01/04/2014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333565" y="6780107"/>
            <a:ext cx="3089645" cy="389467"/>
          </a:xfrm>
          <a:prstGeom prst="rect">
            <a:avLst/>
          </a:prstGeom>
        </p:spPr>
        <p:txBody>
          <a:bodyPr vert="horz" lIns="97548" tIns="48774" rIns="97548" bIns="48774" rtlCol="0" anchor="ctr"/>
          <a:lstStyle>
            <a:lvl1pPr algn="ct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992355" y="6780107"/>
            <a:ext cx="2276581" cy="389467"/>
          </a:xfrm>
          <a:prstGeom prst="rect">
            <a:avLst/>
          </a:prstGeom>
        </p:spPr>
        <p:txBody>
          <a:bodyPr vert="horz" lIns="97548" tIns="48774" rIns="97548" bIns="48774" rtlCol="0" anchor="ctr"/>
          <a:lstStyle>
            <a:lvl1pPr algn="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C28833C-A449-5240-9838-2D5CFB7CE9FE}" type="slidenum">
              <a:t>‹#›</a:t>
            </a:fld>
            <a:endParaRPr lang="en-US"/>
          </a:p>
        </p:txBody>
      </p:sp>
      <p:pic>
        <p:nvPicPr>
          <p:cNvPr id="7" name="Picture 6" descr="banner_PPT_ess.pdf"/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362390"/>
            <a:ext cx="9756775" cy="952810"/>
          </a:xfrm>
          <a:prstGeom prst="rect">
            <a:avLst/>
          </a:prstGeom>
          <a:ln>
            <a:noFill/>
          </a:ln>
          <a:effectLst>
            <a:outerShdw blurRad="82550" dist="50800" dir="16200000" algn="tl" rotWithShape="0">
              <a:srgbClr val="333333">
                <a:alpha val="15000"/>
              </a:srgbClr>
            </a:outerShdw>
          </a:effectLst>
        </p:spPr>
      </p:pic>
      <p:sp>
        <p:nvSpPr>
          <p:cNvPr id="8" name="Slide Number Placeholder 4"/>
          <p:cNvSpPr txBox="1">
            <a:spLocks/>
          </p:cNvSpPr>
          <p:nvPr/>
        </p:nvSpPr>
        <p:spPr>
          <a:xfrm>
            <a:off x="6017697" y="6482947"/>
            <a:ext cx="3527270" cy="389467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87741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75482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463223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950964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438705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26446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14187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901928" algn="l" defTabSz="487741" rtl="0" eaLnBrk="1" latinLnBrk="0" hangingPunct="1">
              <a:defRPr sz="1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r"/>
            <a:r>
              <a:rPr lang="en-US" sz="1400" baseline="0" dirty="0" smtClean="0">
                <a:solidFill>
                  <a:schemeClr val="bg1"/>
                </a:solidFill>
                <a:latin typeface="Helvetica"/>
                <a:cs typeface="Helvetica"/>
              </a:rPr>
              <a:t>TAC9 Meeting</a:t>
            </a:r>
            <a:r>
              <a:rPr lang="en-US" sz="1400" dirty="0" smtClean="0">
                <a:solidFill>
                  <a:schemeClr val="bg1"/>
                </a:solidFill>
                <a:latin typeface="Helvetica"/>
                <a:cs typeface="Helvetica"/>
              </a:rPr>
              <a:t> 2014-04-02</a:t>
            </a:r>
            <a:endParaRPr lang="en-US" sz="1400" dirty="0">
              <a:solidFill>
                <a:schemeClr val="bg1"/>
              </a:solidFill>
              <a:latin typeface="Helvetica"/>
              <a:cs typeface="Helvetica"/>
            </a:endParaRPr>
          </a:p>
        </p:txBody>
      </p:sp>
    </p:spTree>
    <p:extLst>
      <p:ext uri="{BB962C8B-B14F-4D97-AF65-F5344CB8AC3E}">
        <p14:creationId xmlns:p14="http://schemas.microsoft.com/office/powerpoint/2010/main" val="39561993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ctr" defTabSz="487741" rtl="0" eaLnBrk="1" latinLnBrk="0" hangingPunct="1">
        <a:spcBef>
          <a:spcPct val="0"/>
        </a:spcBef>
        <a:buNone/>
        <a:defRPr sz="3200" b="1" kern="1200">
          <a:solidFill>
            <a:srgbClr val="0094CA"/>
          </a:solidFill>
          <a:latin typeface="+mn-lt"/>
          <a:ea typeface="+mj-ea"/>
          <a:cs typeface="Helvetica"/>
        </a:defRPr>
      </a:lvl1pPr>
    </p:titleStyle>
    <p:bodyStyle>
      <a:lvl1pPr marL="365806" indent="-365806" algn="l" defTabSz="487741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Helvetica"/>
        </a:defRPr>
      </a:lvl1pPr>
      <a:lvl2pPr marL="792579" indent="-304838" algn="l" defTabSz="487741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Helvetica"/>
        </a:defRPr>
      </a:lvl2pPr>
      <a:lvl3pPr marL="1219352" indent="-243870" algn="l" defTabSz="487741" rtl="0" eaLnBrk="1" latinLnBrk="0" hangingPunct="1">
        <a:spcBef>
          <a:spcPct val="20000"/>
        </a:spcBef>
        <a:buFont typeface="Arial"/>
        <a:buChar char="•"/>
        <a:defRPr sz="1600" kern="1200">
          <a:solidFill>
            <a:schemeClr val="tx1"/>
          </a:solidFill>
          <a:latin typeface="+mn-lt"/>
          <a:ea typeface="+mn-ea"/>
          <a:cs typeface="Helvetica"/>
        </a:defRPr>
      </a:lvl3pPr>
      <a:lvl4pPr marL="1707093" indent="-243870" algn="l" defTabSz="487741" rtl="0" eaLnBrk="1" latinLnBrk="0" hangingPunct="1">
        <a:spcBef>
          <a:spcPct val="20000"/>
        </a:spcBef>
        <a:buFont typeface="Arial"/>
        <a:buChar char="–"/>
        <a:defRPr sz="1400" kern="1200">
          <a:solidFill>
            <a:schemeClr val="tx1"/>
          </a:solidFill>
          <a:latin typeface="+mn-lt"/>
          <a:ea typeface="+mn-ea"/>
          <a:cs typeface="Helvetica"/>
        </a:defRPr>
      </a:lvl4pPr>
      <a:lvl5pPr marL="2194834" indent="-243870" algn="l" defTabSz="487741" rtl="0" eaLnBrk="1" latinLnBrk="0" hangingPunct="1">
        <a:spcBef>
          <a:spcPct val="20000"/>
        </a:spcBef>
        <a:buFont typeface="Arial"/>
        <a:buChar char="»"/>
        <a:defRPr sz="1200" kern="1200">
          <a:solidFill>
            <a:schemeClr val="tx1"/>
          </a:solidFill>
          <a:latin typeface="+mn-lt"/>
          <a:ea typeface="+mn-ea"/>
          <a:cs typeface="Helvetica"/>
        </a:defRPr>
      </a:lvl5pPr>
      <a:lvl6pPr marL="2682575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6pPr>
      <a:lvl7pPr marL="3170316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7pPr>
      <a:lvl8pPr marL="3658057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8pPr>
      <a:lvl9pPr marL="4145798" indent="-243870" algn="l" defTabSz="487741" rtl="0" eaLnBrk="1" latinLnBrk="0" hangingPunct="1">
        <a:spcBef>
          <a:spcPct val="20000"/>
        </a:spcBef>
        <a:buFont typeface="Arial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1pPr>
      <a:lvl2pPr marL="487741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2pPr>
      <a:lvl3pPr marL="975482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3pPr>
      <a:lvl4pPr marL="1463223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950964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5pPr>
      <a:lvl6pPr marL="2438705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6pPr>
      <a:lvl7pPr marL="2926446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7pPr>
      <a:lvl8pPr marL="3414187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8pPr>
      <a:lvl9pPr marL="3901928" algn="l" defTabSz="487741" rtl="0" eaLnBrk="1" latinLnBrk="0" hangingPunct="1">
        <a:defRPr sz="19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4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emf"/><Relationship Id="rId3" Type="http://schemas.openxmlformats.org/officeDocument/2006/relationships/image" Target="../media/image5.emf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image" Target="../media/image8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1.docx"/><Relationship Id="rId4" Type="http://schemas.openxmlformats.org/officeDocument/2006/relationships/image" Target="../media/image10.png"/><Relationship Id="rId1" Type="http://schemas.openxmlformats.org/officeDocument/2006/relationships/vmlDrawing" Target="../drawings/vmlDrawing1.vml"/><Relationship Id="rId2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.docx"/><Relationship Id="rId4" Type="http://schemas.openxmlformats.org/officeDocument/2006/relationships/image" Target="../media/image11.png"/><Relationship Id="rId1" Type="http://schemas.openxmlformats.org/officeDocument/2006/relationships/vmlDrawing" Target="../drawings/vmlDrawing2.vml"/><Relationship Id="rId2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3.docx"/><Relationship Id="rId4" Type="http://schemas.openxmlformats.org/officeDocument/2006/relationships/image" Target="../media/image12.png"/><Relationship Id="rId1" Type="http://schemas.openxmlformats.org/officeDocument/2006/relationships/vmlDrawing" Target="../drawings/vmlDrawing3.vml"/><Relationship Id="rId2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emf"/><Relationship Id="rId4" Type="http://schemas.openxmlformats.org/officeDocument/2006/relationships/image" Target="../media/image14.emf"/><Relationship Id="rId5" Type="http://schemas.openxmlformats.org/officeDocument/2006/relationships/image" Target="../media/image15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4" Type="http://schemas.openxmlformats.org/officeDocument/2006/relationships/package" Target="../embeddings/Microsoft_Word_Document4.docx"/><Relationship Id="rId5" Type="http://schemas.openxmlformats.org/officeDocument/2006/relationships/image" Target="../media/image16.emf"/><Relationship Id="rId6" Type="http://schemas.openxmlformats.org/officeDocument/2006/relationships/image" Target="../media/image17.tiff"/><Relationship Id="rId7" Type="http://schemas.openxmlformats.org/officeDocument/2006/relationships/image" Target="../media/image18.png"/><Relationship Id="rId1" Type="http://schemas.openxmlformats.org/officeDocument/2006/relationships/vmlDrawing" Target="../drawings/vmlDrawing4.vml"/><Relationship Id="rId2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4" Type="http://schemas.openxmlformats.org/officeDocument/2006/relationships/package" Target="../embeddings/Microsoft_Word_Document5.docx"/><Relationship Id="rId5" Type="http://schemas.openxmlformats.org/officeDocument/2006/relationships/image" Target="../media/image16.emf"/><Relationship Id="rId6" Type="http://schemas.openxmlformats.org/officeDocument/2006/relationships/image" Target="../media/image17.tiff"/><Relationship Id="rId7" Type="http://schemas.openxmlformats.org/officeDocument/2006/relationships/image" Target="../media/image18.png"/><Relationship Id="rId1" Type="http://schemas.openxmlformats.org/officeDocument/2006/relationships/vmlDrawing" Target="../drawings/vmlDrawing5.vml"/><Relationship Id="rId2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9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Relationship Id="rId3" Type="http://schemas.openxmlformats.org/officeDocument/2006/relationships/image" Target="../media/image21.pn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0.png"/><Relationship Id="rId3" Type="http://schemas.openxmlformats.org/officeDocument/2006/relationships/image" Target="../media/image22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png"/><Relationship Id="rId3" Type="http://schemas.openxmlformats.org/officeDocument/2006/relationships/image" Target="../media/image19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png"/><Relationship Id="rId3" Type="http://schemas.openxmlformats.org/officeDocument/2006/relationships/image" Target="../media/image24.pn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emf"/><Relationship Id="rId4" Type="http://schemas.openxmlformats.org/officeDocument/2006/relationships/image" Target="../media/image28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4" Type="http://schemas.openxmlformats.org/officeDocument/2006/relationships/image" Target="../media/image30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4" Type="http://schemas.openxmlformats.org/officeDocument/2006/relationships/image" Target="../media/image30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4" Type="http://schemas.openxmlformats.org/officeDocument/2006/relationships/image" Target="../media/image30.em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1.png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1.png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Relationship Id="rId3" Type="http://schemas.openxmlformats.org/officeDocument/2006/relationships/image" Target="../media/image32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4" Type="http://schemas.openxmlformats.org/officeDocument/2006/relationships/image" Target="../media/image33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4" Type="http://schemas.openxmlformats.org/officeDocument/2006/relationships/image" Target="../media/image33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Relationship Id="rId3" Type="http://schemas.openxmlformats.org/officeDocument/2006/relationships/image" Target="../media/image34.png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9.png"/><Relationship Id="rId3" Type="http://schemas.openxmlformats.org/officeDocument/2006/relationships/image" Target="../media/image34.png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ESS_frugal_PPT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9525" y="-1"/>
            <a:ext cx="9766300" cy="7324725"/>
          </a:xfrm>
          <a:prstGeom prst="rect">
            <a:avLst/>
          </a:prstGeom>
        </p:spPr>
      </p:pic>
      <p:pic>
        <p:nvPicPr>
          <p:cNvPr id="5" name="Picture 4" descr="ESS_outline_logo_white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02375" y="292100"/>
            <a:ext cx="3006725" cy="1795552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458953" y="3469855"/>
            <a:ext cx="7110640" cy="30162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60968"/>
            <a:r>
              <a:rPr lang="en-US" sz="4000" b="1" dirty="0" smtClean="0">
                <a:solidFill>
                  <a:schemeClr val="bg1"/>
                </a:solidFill>
                <a:ea typeface="ＭＳ Ｐゴシック" charset="0"/>
                <a:cs typeface="Arial"/>
                <a:sym typeface="Helvetica" charset="0"/>
              </a:rPr>
              <a:t>Optimization of</a:t>
            </a:r>
          </a:p>
          <a:p>
            <a:pPr marL="60968"/>
            <a:r>
              <a:rPr lang="en-US" sz="4000" b="1" dirty="0" smtClean="0">
                <a:solidFill>
                  <a:schemeClr val="bg1"/>
                </a:solidFill>
                <a:ea typeface="ＭＳ Ｐゴシック" charset="0"/>
                <a:cs typeface="Arial"/>
                <a:sym typeface="Helvetica" charset="0"/>
              </a:rPr>
              <a:t>Moderators and Instruments</a:t>
            </a:r>
          </a:p>
          <a:p>
            <a:pPr marL="60968"/>
            <a:endParaRPr lang="en-US" sz="2000" dirty="0">
              <a:solidFill>
                <a:schemeClr val="bg1"/>
              </a:solidFill>
              <a:ea typeface="ＭＳ Ｐゴシック" charset="0"/>
              <a:cs typeface="Arial"/>
              <a:sym typeface="Helvetica" charset="0"/>
            </a:endParaRPr>
          </a:p>
          <a:p>
            <a:pPr marL="60968"/>
            <a:r>
              <a:rPr lang="en-US" sz="3200" dirty="0" smtClean="0">
                <a:solidFill>
                  <a:schemeClr val="bg1"/>
                </a:solidFill>
                <a:ea typeface="ＭＳ Ｐゴシック" charset="0"/>
                <a:cs typeface="Arial"/>
                <a:sym typeface="Helvetica" charset="0"/>
              </a:rPr>
              <a:t>Ken Andersen</a:t>
            </a:r>
            <a:endParaRPr lang="en-US" sz="3200" dirty="0">
              <a:solidFill>
                <a:schemeClr val="bg1"/>
              </a:solidFill>
              <a:ea typeface="ＭＳ Ｐゴシック" charset="0"/>
              <a:cs typeface="Arial"/>
              <a:sym typeface="Helvetica" charset="0"/>
            </a:endParaRPr>
          </a:p>
          <a:p>
            <a:pPr marL="60968"/>
            <a:endParaRPr lang="en-US" sz="1800" dirty="0" smtClean="0">
              <a:solidFill>
                <a:schemeClr val="bg1"/>
              </a:solidFill>
              <a:ea typeface="ＭＳ Ｐゴシック" charset="0"/>
              <a:cs typeface="Arial"/>
              <a:sym typeface="Helvetica" charset="0"/>
            </a:endParaRPr>
          </a:p>
          <a:p>
            <a:pPr marL="60968"/>
            <a:r>
              <a:rPr lang="en-US" sz="2000" dirty="0" smtClean="0">
                <a:solidFill>
                  <a:schemeClr val="bg1"/>
                </a:solidFill>
                <a:ea typeface="ＭＳ Ｐゴシック" charset="0"/>
                <a:cs typeface="Arial"/>
                <a:sym typeface="Helvetica" charset="0"/>
              </a:rPr>
              <a:t>TAC9 meeting</a:t>
            </a:r>
            <a:endParaRPr lang="en-US" sz="2000" dirty="0">
              <a:solidFill>
                <a:schemeClr val="bg1"/>
              </a:solidFill>
              <a:ea typeface="ＭＳ Ｐゴシック" charset="0"/>
              <a:cs typeface="Arial"/>
              <a:sym typeface="Helvetica" charset="0"/>
            </a:endParaRPr>
          </a:p>
          <a:p>
            <a:pPr marL="60968"/>
            <a:r>
              <a:rPr lang="en-US" sz="2000" dirty="0">
                <a:solidFill>
                  <a:schemeClr val="bg1"/>
                </a:solidFill>
                <a:ea typeface="ＭＳ Ｐゴシック" charset="0"/>
                <a:cs typeface="Arial"/>
                <a:sym typeface="Helvetica" charset="0"/>
              </a:rPr>
              <a:t>2</a:t>
            </a:r>
            <a:r>
              <a:rPr lang="en-US" sz="2000" dirty="0" smtClean="0">
                <a:solidFill>
                  <a:schemeClr val="bg1"/>
                </a:solidFill>
                <a:ea typeface="ＭＳ Ｐゴシック" charset="0"/>
                <a:cs typeface="Arial"/>
                <a:sym typeface="Helvetica" charset="0"/>
              </a:rPr>
              <a:t> April 2014</a:t>
            </a:r>
            <a:endParaRPr lang="en-US" sz="20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60269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0"/>
    </mc:Choice>
    <mc:Fallback xmlns="">
      <p:transition xmlns:p14="http://schemas.microsoft.com/office/powerpoint/2010/main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Flattened Moderators  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0513" y="1600200"/>
            <a:ext cx="3670300" cy="41148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220504" y="1600200"/>
            <a:ext cx="3657600" cy="40513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949684" y="1210758"/>
            <a:ext cx="1119317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Baseline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6424811" y="1210758"/>
            <a:ext cx="1200575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Flattened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5191922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76883" y="0"/>
            <a:ext cx="8073808" cy="868967"/>
          </a:xfrm>
        </p:spPr>
        <p:txBody>
          <a:bodyPr/>
          <a:lstStyle/>
          <a:p>
            <a:r>
              <a:rPr lang="en-GB" dirty="0" smtClean="0"/>
              <a:t>Flattened Moderators</a:t>
            </a:r>
            <a:endParaRPr lang="en-GB" dirty="0"/>
          </a:p>
        </p:txBody>
      </p:sp>
      <p:pic>
        <p:nvPicPr>
          <p:cNvPr id="9" name="Picture 8" descr="Macintosh HD:Users:kenandersen:Desktop:Newsletter Picture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880" b="4579"/>
          <a:stretch/>
        </p:blipFill>
        <p:spPr bwMode="auto">
          <a:xfrm>
            <a:off x="787400" y="652995"/>
            <a:ext cx="8471477" cy="565922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2757315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027" r="7878" b="4588"/>
          <a:stretch/>
        </p:blipFill>
        <p:spPr bwMode="auto">
          <a:xfrm>
            <a:off x="144952" y="729058"/>
            <a:ext cx="4680563" cy="5612849"/>
          </a:xfrm>
          <a:prstGeom prst="rect">
            <a:avLst/>
          </a:prstGeom>
          <a:ln w="38100" cmpd="sng">
            <a:solidFill>
              <a:srgbClr val="FF0000"/>
            </a:solidFill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99" r="8857" b="4915"/>
          <a:stretch/>
        </p:blipFill>
        <p:spPr bwMode="auto">
          <a:xfrm>
            <a:off x="4990510" y="715101"/>
            <a:ext cx="4633317" cy="5616000"/>
          </a:xfrm>
          <a:prstGeom prst="rect">
            <a:avLst/>
          </a:prstGeom>
          <a:ln w="38100" cmpd="sng">
            <a:solidFill>
              <a:srgbClr val="FF0000"/>
            </a:solidFill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Brightness Gains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517271" y="3333908"/>
            <a:ext cx="1881144" cy="523220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rgbClr val="FF0000"/>
                </a:solidFill>
              </a:rPr>
              <a:t>Brightness</a:t>
            </a:r>
            <a:endParaRPr lang="en-US" sz="2800" dirty="0">
              <a:solidFill>
                <a:srgbClr val="FF00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6289006" y="3354141"/>
            <a:ext cx="2739377" cy="523220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rgbClr val="FF0000"/>
                </a:solidFill>
              </a:rPr>
              <a:t>Brightness Gain</a:t>
            </a:r>
            <a:endParaRPr lang="en-US" sz="2800" dirty="0">
              <a:solidFill>
                <a:srgbClr val="FF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232322" y="1062437"/>
            <a:ext cx="112530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Thermal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6431874" y="1062437"/>
            <a:ext cx="112530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Thermal</a:t>
            </a:r>
            <a:endParaRPr lang="en-US" sz="2000" dirty="0"/>
          </a:p>
        </p:txBody>
      </p:sp>
      <p:sp>
        <p:nvSpPr>
          <p:cNvPr id="10" name="TextBox 9"/>
          <p:cNvSpPr txBox="1"/>
          <p:nvPr/>
        </p:nvSpPr>
        <p:spPr>
          <a:xfrm>
            <a:off x="7449527" y="4062060"/>
            <a:ext cx="71215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Cold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2587248" y="4214460"/>
            <a:ext cx="71215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Cold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61209473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027" r="7878" b="4588"/>
          <a:stretch/>
        </p:blipFill>
        <p:spPr bwMode="auto">
          <a:xfrm>
            <a:off x="144952" y="729058"/>
            <a:ext cx="4680563" cy="5612849"/>
          </a:xfrm>
          <a:prstGeom prst="rect">
            <a:avLst/>
          </a:prstGeom>
          <a:ln w="38100" cmpd="sng">
            <a:solidFill>
              <a:srgbClr val="FF0000"/>
            </a:solidFill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699" r="8857" b="4915"/>
          <a:stretch/>
        </p:blipFill>
        <p:spPr bwMode="auto">
          <a:xfrm>
            <a:off x="4990510" y="715101"/>
            <a:ext cx="4633317" cy="5616000"/>
          </a:xfrm>
          <a:prstGeom prst="rect">
            <a:avLst/>
          </a:prstGeom>
          <a:ln w="38100" cmpd="sng">
            <a:solidFill>
              <a:srgbClr val="FF0000"/>
            </a:solidFill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Brightness Gains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517271" y="3333908"/>
            <a:ext cx="1881144" cy="523220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rgbClr val="FF0000"/>
                </a:solidFill>
              </a:rPr>
              <a:t>Brightness</a:t>
            </a:r>
            <a:endParaRPr lang="en-US" sz="2800" dirty="0">
              <a:solidFill>
                <a:srgbClr val="FF00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6289006" y="3354141"/>
            <a:ext cx="2739377" cy="523220"/>
          </a:xfrm>
          <a:prstGeom prst="rect">
            <a:avLst/>
          </a:prstGeom>
          <a:solidFill>
            <a:srgbClr val="FFFFFF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rgbClr val="FF0000"/>
                </a:solidFill>
              </a:rPr>
              <a:t>Brightness Gain</a:t>
            </a:r>
            <a:endParaRPr lang="en-US" sz="2800" dirty="0">
              <a:solidFill>
                <a:srgbClr val="FF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2232322" y="1062437"/>
            <a:ext cx="112530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Thermal</a:t>
            </a:r>
            <a:endParaRPr lang="en-US" sz="2000" dirty="0"/>
          </a:p>
        </p:txBody>
      </p:sp>
      <p:sp>
        <p:nvSpPr>
          <p:cNvPr id="9" name="TextBox 8"/>
          <p:cNvSpPr txBox="1"/>
          <p:nvPr/>
        </p:nvSpPr>
        <p:spPr>
          <a:xfrm>
            <a:off x="6431874" y="1062437"/>
            <a:ext cx="1125303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Thermal</a:t>
            </a:r>
            <a:endParaRPr lang="en-US" sz="2000" dirty="0"/>
          </a:p>
        </p:txBody>
      </p:sp>
      <p:sp>
        <p:nvSpPr>
          <p:cNvPr id="10" name="TextBox 9"/>
          <p:cNvSpPr txBox="1"/>
          <p:nvPr/>
        </p:nvSpPr>
        <p:spPr>
          <a:xfrm>
            <a:off x="7449527" y="4062060"/>
            <a:ext cx="71215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Cold</a:t>
            </a:r>
            <a:endParaRPr lang="en-US" sz="2000" dirty="0"/>
          </a:p>
        </p:txBody>
      </p:sp>
      <p:sp>
        <p:nvSpPr>
          <p:cNvPr id="11" name="TextBox 10"/>
          <p:cNvSpPr txBox="1"/>
          <p:nvPr/>
        </p:nvSpPr>
        <p:spPr>
          <a:xfrm>
            <a:off x="2587248" y="4214460"/>
            <a:ext cx="712154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/>
              <a:t>Cold</a:t>
            </a:r>
            <a:endParaRPr lang="en-US" sz="2000" dirty="0"/>
          </a:p>
        </p:txBody>
      </p:sp>
      <p:sp>
        <p:nvSpPr>
          <p:cNvPr id="3" name="TextBox 2"/>
          <p:cNvSpPr txBox="1"/>
          <p:nvPr/>
        </p:nvSpPr>
        <p:spPr>
          <a:xfrm>
            <a:off x="2793452" y="1507482"/>
            <a:ext cx="4656075" cy="1846659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smtClean="0"/>
              <a:t>Analysis does not yet include brightness evolutions since September 2013: </a:t>
            </a:r>
          </a:p>
          <a:p>
            <a:pPr marL="342900" indent="-342900">
              <a:buFont typeface="Arial"/>
              <a:buChar char="•"/>
            </a:pPr>
            <a:r>
              <a:rPr lang="en-US" dirty="0" err="1" smtClean="0"/>
              <a:t>Pb</a:t>
            </a:r>
            <a:r>
              <a:rPr lang="en-US" dirty="0" smtClean="0"/>
              <a:t> reflector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Bright edges of water wings</a:t>
            </a:r>
          </a:p>
          <a:p>
            <a:pPr marL="342900" indent="-342900">
              <a:buFont typeface="Arial"/>
              <a:buChar char="•"/>
            </a:pPr>
            <a:r>
              <a:rPr lang="en-US" dirty="0"/>
              <a:t>L</a:t>
            </a:r>
            <a:r>
              <a:rPr lang="en-US" dirty="0" smtClean="0"/>
              <a:t>arge-area D</a:t>
            </a:r>
            <a:r>
              <a:rPr lang="en-US" baseline="-25000" dirty="0" smtClean="0"/>
              <a:t>2</a:t>
            </a:r>
            <a:r>
              <a:rPr lang="en-US" dirty="0" smtClean="0"/>
              <a:t> moderator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More accurate engineering constraints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6204980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585467" y="425150"/>
            <a:ext cx="2947608" cy="898716"/>
          </a:xfrm>
          <a:prstGeom prst="rect">
            <a:avLst/>
          </a:prstGeom>
          <a:solidFill>
            <a:srgbClr val="FFFFFF"/>
          </a:solidFill>
        </p:spPr>
        <p:txBody>
          <a:bodyPr wrap="square" lIns="97543" tIns="48772" rIns="97543" bIns="48772" rtlCol="0">
            <a:spAutoFit/>
          </a:bodyPr>
          <a:lstStyle/>
          <a:p>
            <a:pPr algn="ctr"/>
            <a:r>
              <a:rPr lang="en-US" sz="2600" dirty="0"/>
              <a:t>The Reference Instrument Suite</a:t>
            </a:r>
          </a:p>
        </p:txBody>
      </p:sp>
    </p:spTree>
    <p:extLst>
      <p:ext uri="{BB962C8B-B14F-4D97-AF65-F5344CB8AC3E}">
        <p14:creationId xmlns:p14="http://schemas.microsoft.com/office/powerpoint/2010/main" val="3841527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6585467" y="425150"/>
            <a:ext cx="2947608" cy="898716"/>
          </a:xfrm>
          <a:prstGeom prst="rect">
            <a:avLst/>
          </a:prstGeom>
          <a:solidFill>
            <a:srgbClr val="FFFFFF"/>
          </a:solidFill>
        </p:spPr>
        <p:txBody>
          <a:bodyPr wrap="square" lIns="97543" tIns="48772" rIns="97543" bIns="48772" rtlCol="0">
            <a:spAutoFit/>
          </a:bodyPr>
          <a:lstStyle/>
          <a:p>
            <a:pPr algn="ctr"/>
            <a:r>
              <a:rPr lang="en-US" sz="2600" dirty="0"/>
              <a:t>The Reference Instrument Suite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78780" y="232789"/>
            <a:ext cx="4340869" cy="38472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smtClean="0"/>
              <a:t>Redesign of all neutron guide systems</a:t>
            </a:r>
          </a:p>
        </p:txBody>
      </p:sp>
    </p:spTree>
    <p:extLst>
      <p:ext uri="{BB962C8B-B14F-4D97-AF65-F5344CB8AC3E}">
        <p14:creationId xmlns:p14="http://schemas.microsoft.com/office/powerpoint/2010/main" val="8096551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585467" y="423347"/>
            <a:ext cx="1108334" cy="86896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6585467" y="425150"/>
            <a:ext cx="2947608" cy="1514269"/>
          </a:xfrm>
          <a:prstGeom prst="rect">
            <a:avLst/>
          </a:prstGeom>
          <a:noFill/>
        </p:spPr>
        <p:txBody>
          <a:bodyPr wrap="square" lIns="97543" tIns="48772" rIns="97543" bIns="48772" rtlCol="0">
            <a:spAutoFit/>
          </a:bodyPr>
          <a:lstStyle/>
          <a:p>
            <a:pPr algn="ctr"/>
            <a:r>
              <a:rPr lang="en-US" sz="2600" dirty="0"/>
              <a:t>The Reference Instrument </a:t>
            </a:r>
            <a:r>
              <a:rPr lang="en-US" sz="2600" dirty="0" smtClean="0"/>
              <a:t>Suite</a:t>
            </a:r>
          </a:p>
          <a:p>
            <a:pPr algn="ctr"/>
            <a:r>
              <a:rPr lang="en-US" sz="2000" dirty="0" smtClean="0"/>
              <a:t>- adjusted to include proposed instruments</a:t>
            </a:r>
            <a:endParaRPr lang="en-US" sz="2000" dirty="0"/>
          </a:p>
        </p:txBody>
      </p:sp>
      <p:sp>
        <p:nvSpPr>
          <p:cNvPr id="7" name="TextBox 6"/>
          <p:cNvSpPr txBox="1"/>
          <p:nvPr/>
        </p:nvSpPr>
        <p:spPr>
          <a:xfrm>
            <a:off x="178780" y="232789"/>
            <a:ext cx="4340869" cy="384721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smtClean="0"/>
              <a:t>Redesign of all neutron guide systems</a:t>
            </a:r>
          </a:p>
        </p:txBody>
      </p:sp>
    </p:spTree>
    <p:extLst>
      <p:ext uri="{BB962C8B-B14F-4D97-AF65-F5344CB8AC3E}">
        <p14:creationId xmlns:p14="http://schemas.microsoft.com/office/powerpoint/2010/main" val="4287052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Instrument </a:t>
            </a:r>
            <a:r>
              <a:rPr lang="en-US" dirty="0" err="1" smtClean="0"/>
              <a:t>Optimisations</a:t>
            </a:r>
            <a:r>
              <a:rPr lang="en-US" dirty="0" smtClean="0"/>
              <a:t> (1/3)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2442489" y="649513"/>
            <a:ext cx="487179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Large-Scale Structure Instruments</a:t>
            </a:r>
            <a:endParaRPr lang="en-US" sz="2400" dirty="0"/>
          </a:p>
        </p:txBody>
      </p:sp>
      <p:graphicFrame>
        <p:nvGraphicFramePr>
          <p:cNvPr id="7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95388951"/>
              </p:ext>
            </p:extLst>
          </p:nvPr>
        </p:nvGraphicFramePr>
        <p:xfrm>
          <a:off x="338138" y="1789113"/>
          <a:ext cx="9080500" cy="37338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65" name="Document" r:id="rId3" imgW="9080500" imgH="3733800" progId="Word.Document.12">
                  <p:embed/>
                </p:oleObj>
              </mc:Choice>
              <mc:Fallback>
                <p:oleObj name="Document" r:id="rId3" imgW="9080500" imgH="37338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338138" y="1789113"/>
                        <a:ext cx="9080500" cy="37338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18784788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Instrument </a:t>
            </a:r>
            <a:r>
              <a:rPr lang="en-US" dirty="0" err="1" smtClean="0"/>
              <a:t>Optimisations</a:t>
            </a:r>
            <a:r>
              <a:rPr lang="en-US" dirty="0" smtClean="0"/>
              <a:t> (2/3)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3249426" y="649513"/>
            <a:ext cx="325792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Diffraction Instruments</a:t>
            </a:r>
            <a:endParaRPr lang="en-US" sz="2400" dirty="0"/>
          </a:p>
        </p:txBody>
      </p:sp>
      <p:graphicFrame>
        <p:nvGraphicFramePr>
          <p:cNvPr id="6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527121709"/>
              </p:ext>
            </p:extLst>
          </p:nvPr>
        </p:nvGraphicFramePr>
        <p:xfrm>
          <a:off x="338138" y="2087563"/>
          <a:ext cx="9080500" cy="3136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90" name="Document" r:id="rId3" imgW="9080500" imgH="3136900" progId="Word.Document.12">
                  <p:embed/>
                </p:oleObj>
              </mc:Choice>
              <mc:Fallback>
                <p:oleObj name="Document" r:id="rId3" imgW="9080500" imgH="31369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338138" y="2087563"/>
                        <a:ext cx="9080500" cy="31369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9226354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Instrument </a:t>
            </a:r>
            <a:r>
              <a:rPr lang="en-US" dirty="0" err="1" smtClean="0"/>
              <a:t>Optimisations</a:t>
            </a:r>
            <a:r>
              <a:rPr lang="en-US" dirty="0" smtClean="0"/>
              <a:t> (3/3)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717732" y="676671"/>
            <a:ext cx="632577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/>
              <a:t>Inelastic &amp; Fundamental Physics Instruments</a:t>
            </a:r>
            <a:endParaRPr lang="en-US" sz="2400" dirty="0"/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7439684"/>
              </p:ext>
            </p:extLst>
          </p:nvPr>
        </p:nvGraphicFramePr>
        <p:xfrm>
          <a:off x="338138" y="1763713"/>
          <a:ext cx="9080500" cy="3784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12" name="Document" r:id="rId3" imgW="9080500" imgH="3784600" progId="Word.Document.12">
                  <p:embed/>
                </p:oleObj>
              </mc:Choice>
              <mc:Fallback>
                <p:oleObj name="Document" r:id="rId3" imgW="9080500" imgH="37846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338138" y="1763713"/>
                        <a:ext cx="9080500" cy="37846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602387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Example: Thermal Chopper Spectrometer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423" r="8857" b="50735"/>
          <a:stretch/>
        </p:blipFill>
        <p:spPr bwMode="auto">
          <a:xfrm>
            <a:off x="189371" y="812801"/>
            <a:ext cx="5091677" cy="2590660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102" y="3299392"/>
            <a:ext cx="5410200" cy="2933700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269717" y="3388520"/>
            <a:ext cx="4406214" cy="2873017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804488" y="957634"/>
            <a:ext cx="3230984" cy="2486591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1548606" y="1842834"/>
            <a:ext cx="2583959" cy="1099506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7186166" y="653863"/>
            <a:ext cx="2541162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Jan </a:t>
            </a:r>
            <a:r>
              <a:rPr lang="en-US" dirty="0" err="1" smtClean="0"/>
              <a:t>Saroun</a:t>
            </a:r>
            <a:r>
              <a:rPr lang="en-US" dirty="0" smtClean="0"/>
              <a:t>, NPI, </a:t>
            </a:r>
            <a:r>
              <a:rPr lang="en-US" dirty="0" err="1" smtClean="0"/>
              <a:t>Řez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61860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5759" r="8857" b="4915"/>
          <a:stretch/>
        </p:blipFill>
        <p:spPr bwMode="auto">
          <a:xfrm>
            <a:off x="-102826" y="932373"/>
            <a:ext cx="5188651" cy="2798223"/>
          </a:xfrm>
          <a:prstGeom prst="rect">
            <a:avLst/>
          </a:prstGeom>
          <a:ln w="38100" cmpd="sng"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Example: NMX Macromolecular Crystallography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1281250" y="1004567"/>
            <a:ext cx="805033" cy="2136391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7186166" y="653863"/>
            <a:ext cx="2392208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Esko</a:t>
            </a:r>
            <a:r>
              <a:rPr lang="en-US" dirty="0" smtClean="0"/>
              <a:t> </a:t>
            </a:r>
            <a:r>
              <a:rPr lang="en-US" dirty="0" err="1" smtClean="0"/>
              <a:t>Oksanen</a:t>
            </a:r>
            <a:r>
              <a:rPr lang="en-US" dirty="0" smtClean="0"/>
              <a:t>, ESS</a:t>
            </a:r>
            <a:endParaRPr lang="en-US" dirty="0"/>
          </a:p>
        </p:txBody>
      </p:sp>
      <p:graphicFrame>
        <p:nvGraphicFramePr>
          <p:cNvPr id="12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62151621"/>
              </p:ext>
            </p:extLst>
          </p:nvPr>
        </p:nvGraphicFramePr>
        <p:xfrm>
          <a:off x="5085825" y="1153419"/>
          <a:ext cx="7912704" cy="95979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32" name="Document" r:id="rId4" imgW="9004300" imgH="1092200" progId="Word.Document.12">
                  <p:embed/>
                </p:oleObj>
              </mc:Choice>
              <mc:Fallback>
                <p:oleObj name="Document" r:id="rId4" imgW="9004300" imgH="10922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5085825" y="1153419"/>
                        <a:ext cx="7912704" cy="95979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4" name="Picture 3" descr="NMX guide.tiff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89" t="52846" r="4359" b="4359"/>
          <a:stretch/>
        </p:blipFill>
        <p:spPr>
          <a:xfrm>
            <a:off x="425580" y="3966405"/>
            <a:ext cx="5076032" cy="1876721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547088" y="1796335"/>
            <a:ext cx="4310375" cy="4472850"/>
          </a:xfrm>
          <a:prstGeom prst="rect">
            <a:avLst/>
          </a:prstGeom>
        </p:spPr>
      </p:pic>
      <p:cxnSp>
        <p:nvCxnSpPr>
          <p:cNvPr id="15" name="Straight Arrow Connector 14"/>
          <p:cNvCxnSpPr/>
          <p:nvPr/>
        </p:nvCxnSpPr>
        <p:spPr>
          <a:xfrm flipH="1">
            <a:off x="3424163" y="4726132"/>
            <a:ext cx="0" cy="328836"/>
          </a:xfrm>
          <a:prstGeom prst="straightConnector1">
            <a:avLst/>
          </a:prstGeom>
          <a:ln w="12700" cmpd="sng"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extBox 15"/>
          <p:cNvSpPr txBox="1"/>
          <p:nvPr/>
        </p:nvSpPr>
        <p:spPr>
          <a:xfrm>
            <a:off x="3424163" y="4726132"/>
            <a:ext cx="68347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30mm</a:t>
            </a:r>
            <a:endParaRPr lang="en-US" sz="1400" dirty="0"/>
          </a:p>
        </p:txBody>
      </p:sp>
      <p:cxnSp>
        <p:nvCxnSpPr>
          <p:cNvPr id="17" name="Straight Arrow Connector 16"/>
          <p:cNvCxnSpPr/>
          <p:nvPr/>
        </p:nvCxnSpPr>
        <p:spPr>
          <a:xfrm flipH="1">
            <a:off x="4893813" y="4889871"/>
            <a:ext cx="289802" cy="0"/>
          </a:xfrm>
          <a:prstGeom prst="straightConnector1">
            <a:avLst/>
          </a:prstGeom>
          <a:ln w="12700" cmpd="sng"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" name="Oval 18"/>
          <p:cNvSpPr/>
          <p:nvPr/>
        </p:nvSpPr>
        <p:spPr>
          <a:xfrm>
            <a:off x="5183615" y="4838845"/>
            <a:ext cx="108000" cy="102052"/>
          </a:xfrm>
          <a:prstGeom prst="ellipse">
            <a:avLst/>
          </a:prstGeom>
          <a:solidFill>
            <a:srgbClr val="0000FF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4843537" y="4569620"/>
            <a:ext cx="58380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4.3m</a:t>
            </a:r>
            <a:endParaRPr lang="en-US" sz="1400" dirty="0"/>
          </a:p>
        </p:txBody>
      </p:sp>
      <p:cxnSp>
        <p:nvCxnSpPr>
          <p:cNvPr id="21" name="Straight Arrow Connector 20"/>
          <p:cNvCxnSpPr/>
          <p:nvPr/>
        </p:nvCxnSpPr>
        <p:spPr>
          <a:xfrm flipH="1">
            <a:off x="1014567" y="5321671"/>
            <a:ext cx="3841670" cy="0"/>
          </a:xfrm>
          <a:prstGeom prst="straightConnector1">
            <a:avLst/>
          </a:prstGeom>
          <a:ln w="12700" cmpd="sng"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TextBox 24"/>
          <p:cNvSpPr txBox="1"/>
          <p:nvPr/>
        </p:nvSpPr>
        <p:spPr>
          <a:xfrm>
            <a:off x="2684537" y="5321671"/>
            <a:ext cx="63377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150m</a:t>
            </a:r>
            <a:endParaRPr lang="en-US" sz="1400" dirty="0"/>
          </a:p>
        </p:txBody>
      </p:sp>
      <p:sp>
        <p:nvSpPr>
          <p:cNvPr id="26" name="Oval 25"/>
          <p:cNvSpPr/>
          <p:nvPr/>
        </p:nvSpPr>
        <p:spPr>
          <a:xfrm>
            <a:off x="884340" y="4646062"/>
            <a:ext cx="745153" cy="485348"/>
          </a:xfrm>
          <a:prstGeom prst="ellipse">
            <a:avLst/>
          </a:prstGeom>
          <a:noFill/>
          <a:ln w="19050" cmpd="sng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TextBox 26"/>
          <p:cNvSpPr txBox="1"/>
          <p:nvPr/>
        </p:nvSpPr>
        <p:spPr>
          <a:xfrm>
            <a:off x="892490" y="4338285"/>
            <a:ext cx="82621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variable</a:t>
            </a:r>
            <a:endParaRPr lang="en-US" sz="1400" dirty="0"/>
          </a:p>
        </p:txBody>
      </p:sp>
      <p:sp>
        <p:nvSpPr>
          <p:cNvPr id="28" name="TextBox 27"/>
          <p:cNvSpPr txBox="1"/>
          <p:nvPr/>
        </p:nvSpPr>
        <p:spPr>
          <a:xfrm>
            <a:off x="2594695" y="4439415"/>
            <a:ext cx="53891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m=1</a:t>
            </a:r>
            <a:endParaRPr lang="en-US" sz="1400" dirty="0"/>
          </a:p>
        </p:txBody>
      </p:sp>
      <p:cxnSp>
        <p:nvCxnSpPr>
          <p:cNvPr id="30" name="Straight Connector 29"/>
          <p:cNvCxnSpPr>
            <a:endCxn id="9" idx="0"/>
          </p:cNvCxnSpPr>
          <p:nvPr/>
        </p:nvCxnSpPr>
        <p:spPr>
          <a:xfrm flipV="1">
            <a:off x="1683767" y="1004567"/>
            <a:ext cx="0" cy="2351836"/>
          </a:xfrm>
          <a:prstGeom prst="line">
            <a:avLst/>
          </a:prstGeom>
          <a:ln w="12700" cmpd="sng">
            <a:solidFill>
              <a:srgbClr val="FF0000"/>
            </a:solidFill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068094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5759" r="8857" b="4915"/>
          <a:stretch/>
        </p:blipFill>
        <p:spPr bwMode="auto">
          <a:xfrm>
            <a:off x="-102826" y="932373"/>
            <a:ext cx="5188651" cy="2798223"/>
          </a:xfrm>
          <a:prstGeom prst="rect">
            <a:avLst/>
          </a:prstGeom>
          <a:ln w="38100" cmpd="sng"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Example: NMX Macromolecular Crystallography</a:t>
            </a:r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1281250" y="1004567"/>
            <a:ext cx="805033" cy="2136391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7186166" y="653863"/>
            <a:ext cx="2392208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err="1" smtClean="0"/>
              <a:t>Esko</a:t>
            </a:r>
            <a:r>
              <a:rPr lang="en-US" dirty="0" smtClean="0"/>
              <a:t> </a:t>
            </a:r>
            <a:r>
              <a:rPr lang="en-US" dirty="0" err="1" smtClean="0"/>
              <a:t>Oksanen</a:t>
            </a:r>
            <a:r>
              <a:rPr lang="en-US" dirty="0" smtClean="0"/>
              <a:t>, ESS</a:t>
            </a:r>
            <a:endParaRPr lang="en-US" dirty="0"/>
          </a:p>
        </p:txBody>
      </p:sp>
      <p:graphicFrame>
        <p:nvGraphicFramePr>
          <p:cNvPr id="12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592058753"/>
              </p:ext>
            </p:extLst>
          </p:nvPr>
        </p:nvGraphicFramePr>
        <p:xfrm>
          <a:off x="5085825" y="1153419"/>
          <a:ext cx="7912704" cy="95979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38" name="Document" r:id="rId4" imgW="9004300" imgH="1092200" progId="Word.Document.12">
                  <p:embed/>
                </p:oleObj>
              </mc:Choice>
              <mc:Fallback>
                <p:oleObj name="Document" r:id="rId4" imgW="9004300" imgH="1092200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5085825" y="1153419"/>
                        <a:ext cx="7912704" cy="95979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4" name="Picture 3" descr="NMX guide.tiff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389" t="52846" r="4359" b="4359"/>
          <a:stretch/>
        </p:blipFill>
        <p:spPr>
          <a:xfrm>
            <a:off x="425580" y="3966405"/>
            <a:ext cx="5076032" cy="1876721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547088" y="1796335"/>
            <a:ext cx="4310375" cy="4472850"/>
          </a:xfrm>
          <a:prstGeom prst="rect">
            <a:avLst/>
          </a:prstGeom>
        </p:spPr>
      </p:pic>
      <p:cxnSp>
        <p:nvCxnSpPr>
          <p:cNvPr id="15" name="Straight Arrow Connector 14"/>
          <p:cNvCxnSpPr/>
          <p:nvPr/>
        </p:nvCxnSpPr>
        <p:spPr>
          <a:xfrm flipH="1">
            <a:off x="3424163" y="4726132"/>
            <a:ext cx="0" cy="328836"/>
          </a:xfrm>
          <a:prstGeom prst="straightConnector1">
            <a:avLst/>
          </a:prstGeom>
          <a:ln w="12700" cmpd="sng"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6" name="TextBox 15"/>
          <p:cNvSpPr txBox="1"/>
          <p:nvPr/>
        </p:nvSpPr>
        <p:spPr>
          <a:xfrm>
            <a:off x="3424163" y="4726132"/>
            <a:ext cx="683475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30mm</a:t>
            </a:r>
            <a:endParaRPr lang="en-US" sz="1400" dirty="0"/>
          </a:p>
        </p:txBody>
      </p:sp>
      <p:cxnSp>
        <p:nvCxnSpPr>
          <p:cNvPr id="17" name="Straight Arrow Connector 16"/>
          <p:cNvCxnSpPr/>
          <p:nvPr/>
        </p:nvCxnSpPr>
        <p:spPr>
          <a:xfrm flipH="1">
            <a:off x="4893813" y="4889871"/>
            <a:ext cx="289802" cy="0"/>
          </a:xfrm>
          <a:prstGeom prst="straightConnector1">
            <a:avLst/>
          </a:prstGeom>
          <a:ln w="12700" cmpd="sng"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" name="Oval 18"/>
          <p:cNvSpPr/>
          <p:nvPr/>
        </p:nvSpPr>
        <p:spPr>
          <a:xfrm>
            <a:off x="5183615" y="4838845"/>
            <a:ext cx="108000" cy="102052"/>
          </a:xfrm>
          <a:prstGeom prst="ellipse">
            <a:avLst/>
          </a:prstGeom>
          <a:solidFill>
            <a:srgbClr val="0000FF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TextBox 19"/>
          <p:cNvSpPr txBox="1"/>
          <p:nvPr/>
        </p:nvSpPr>
        <p:spPr>
          <a:xfrm>
            <a:off x="4843537" y="4569620"/>
            <a:ext cx="583801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4.3m</a:t>
            </a:r>
            <a:endParaRPr lang="en-US" sz="1400" dirty="0"/>
          </a:p>
        </p:txBody>
      </p:sp>
      <p:cxnSp>
        <p:nvCxnSpPr>
          <p:cNvPr id="21" name="Straight Arrow Connector 20"/>
          <p:cNvCxnSpPr/>
          <p:nvPr/>
        </p:nvCxnSpPr>
        <p:spPr>
          <a:xfrm flipH="1">
            <a:off x="1014567" y="5321671"/>
            <a:ext cx="3841670" cy="0"/>
          </a:xfrm>
          <a:prstGeom prst="straightConnector1">
            <a:avLst/>
          </a:prstGeom>
          <a:ln w="12700" cmpd="sng">
            <a:solidFill>
              <a:schemeClr val="tx1"/>
            </a:solidFill>
            <a:headEnd type="arrow"/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5" name="TextBox 24"/>
          <p:cNvSpPr txBox="1"/>
          <p:nvPr/>
        </p:nvSpPr>
        <p:spPr>
          <a:xfrm>
            <a:off x="2684537" y="5321671"/>
            <a:ext cx="63377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150m</a:t>
            </a:r>
            <a:endParaRPr lang="en-US" sz="1400" dirty="0"/>
          </a:p>
        </p:txBody>
      </p:sp>
      <p:sp>
        <p:nvSpPr>
          <p:cNvPr id="26" name="Oval 25"/>
          <p:cNvSpPr/>
          <p:nvPr/>
        </p:nvSpPr>
        <p:spPr>
          <a:xfrm>
            <a:off x="884340" y="4646062"/>
            <a:ext cx="745153" cy="485348"/>
          </a:xfrm>
          <a:prstGeom prst="ellipse">
            <a:avLst/>
          </a:prstGeom>
          <a:noFill/>
          <a:ln w="19050" cmpd="sng"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TextBox 26"/>
          <p:cNvSpPr txBox="1"/>
          <p:nvPr/>
        </p:nvSpPr>
        <p:spPr>
          <a:xfrm>
            <a:off x="892490" y="4338285"/>
            <a:ext cx="82621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variable</a:t>
            </a:r>
            <a:endParaRPr lang="en-US" sz="1400" dirty="0"/>
          </a:p>
        </p:txBody>
      </p:sp>
      <p:sp>
        <p:nvSpPr>
          <p:cNvPr id="28" name="TextBox 27"/>
          <p:cNvSpPr txBox="1"/>
          <p:nvPr/>
        </p:nvSpPr>
        <p:spPr>
          <a:xfrm>
            <a:off x="2594695" y="4439415"/>
            <a:ext cx="538917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 smtClean="0"/>
              <a:t>m=1</a:t>
            </a:r>
            <a:endParaRPr lang="en-US" sz="1400" dirty="0"/>
          </a:p>
        </p:txBody>
      </p:sp>
      <p:cxnSp>
        <p:nvCxnSpPr>
          <p:cNvPr id="30" name="Straight Connector 29"/>
          <p:cNvCxnSpPr>
            <a:endCxn id="9" idx="0"/>
          </p:cNvCxnSpPr>
          <p:nvPr/>
        </p:nvCxnSpPr>
        <p:spPr>
          <a:xfrm flipV="1">
            <a:off x="1683767" y="1004567"/>
            <a:ext cx="0" cy="2351836"/>
          </a:xfrm>
          <a:prstGeom prst="line">
            <a:avLst/>
          </a:prstGeom>
          <a:ln w="12700" cmpd="sng">
            <a:solidFill>
              <a:srgbClr val="FF0000"/>
            </a:solidFill>
            <a:prstDash val="dash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/>
        </p:nvSpPr>
        <p:spPr>
          <a:xfrm>
            <a:off x="1281250" y="1792517"/>
            <a:ext cx="4656075" cy="2723823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smtClean="0"/>
              <a:t>Inclusion of brightness evolutions since September 2013: </a:t>
            </a:r>
          </a:p>
          <a:p>
            <a:pPr marL="342900" indent="-342900">
              <a:buFont typeface="Arial"/>
              <a:buChar char="•"/>
            </a:pPr>
            <a:r>
              <a:rPr lang="en-US" dirty="0" err="1" smtClean="0"/>
              <a:t>Pb</a:t>
            </a:r>
            <a:r>
              <a:rPr lang="en-US" dirty="0" smtClean="0"/>
              <a:t> reflector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Bright edges of water wings</a:t>
            </a:r>
          </a:p>
          <a:p>
            <a:pPr marL="342900" indent="-342900">
              <a:buFont typeface="Arial"/>
              <a:buChar char="•"/>
            </a:pPr>
            <a:r>
              <a:rPr lang="en-US" dirty="0"/>
              <a:t>L</a:t>
            </a:r>
            <a:r>
              <a:rPr lang="en-US" dirty="0" smtClean="0"/>
              <a:t>arge-area D</a:t>
            </a:r>
            <a:r>
              <a:rPr lang="en-US" baseline="-25000" dirty="0" smtClean="0"/>
              <a:t>2</a:t>
            </a:r>
            <a:r>
              <a:rPr lang="en-US" dirty="0" smtClean="0"/>
              <a:t> moderator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More accurate engineering constraints</a:t>
            </a:r>
          </a:p>
          <a:p>
            <a:endParaRPr lang="en-US" dirty="0"/>
          </a:p>
          <a:p>
            <a:r>
              <a:rPr lang="en-US" dirty="0" smtClean="0"/>
              <a:t>Straightforward adjustment of </a:t>
            </a:r>
          </a:p>
          <a:p>
            <a:r>
              <a:rPr lang="en-US" dirty="0" smtClean="0"/>
              <a:t>“Source gain” curves for each instrument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072439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Current Results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487838" y="1143076"/>
            <a:ext cx="2695923" cy="3847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20 instruments so far: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947325" y="169319"/>
            <a:ext cx="6172200" cy="6159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01425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Current Results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4510" y="1361657"/>
            <a:ext cx="4932000" cy="48547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85063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Current Results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4510" y="1361657"/>
            <a:ext cx="4932000" cy="4854765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74187" y="1361657"/>
            <a:ext cx="4932000" cy="47473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739007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Current Results</a:t>
            </a:r>
            <a:endParaRPr lang="en-US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4510" y="1361657"/>
            <a:ext cx="4932000" cy="485476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986638" y="1349837"/>
            <a:ext cx="4932000" cy="474732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125000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Current Results</a:t>
            </a:r>
            <a:endParaRPr lang="en-US" dirty="0"/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86638" y="1349837"/>
            <a:ext cx="4932000" cy="4747322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378" y="978660"/>
            <a:ext cx="4968000" cy="49577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985760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Current Results</a:t>
            </a:r>
            <a:endParaRPr lang="en-US" dirty="0"/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734" y="1096945"/>
            <a:ext cx="4999982" cy="48240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71980" y="1146750"/>
            <a:ext cx="5050084" cy="47924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091523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Moderator Spectra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6659" y="626683"/>
            <a:ext cx="7953818" cy="54812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611930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6659" y="626683"/>
            <a:ext cx="7953818" cy="5481218"/>
          </a:xfrm>
          <a:prstGeom prst="rect">
            <a:avLst/>
          </a:prstGeom>
        </p:spPr>
      </p:pic>
      <p:sp>
        <p:nvSpPr>
          <p:cNvPr id="6" name="Freeform 5"/>
          <p:cNvSpPr/>
          <p:nvPr/>
        </p:nvSpPr>
        <p:spPr>
          <a:xfrm>
            <a:off x="5665124" y="1992225"/>
            <a:ext cx="647443" cy="3486393"/>
          </a:xfrm>
          <a:custGeom>
            <a:avLst/>
            <a:gdLst>
              <a:gd name="connsiteX0" fmla="*/ 0 w 647443"/>
              <a:gd name="connsiteY0" fmla="*/ 0 h 3025691"/>
              <a:gd name="connsiteX1" fmla="*/ 385975 w 647443"/>
              <a:gd name="connsiteY1" fmla="*/ 249028 h 3025691"/>
              <a:gd name="connsiteX2" fmla="*/ 647443 w 647443"/>
              <a:gd name="connsiteY2" fmla="*/ 435799 h 3025691"/>
              <a:gd name="connsiteX3" fmla="*/ 647443 w 647443"/>
              <a:gd name="connsiteY3" fmla="*/ 3025691 h 3025691"/>
              <a:gd name="connsiteX4" fmla="*/ 0 w 647443"/>
              <a:gd name="connsiteY4" fmla="*/ 3013239 h 3025691"/>
              <a:gd name="connsiteX5" fmla="*/ 0 w 647443"/>
              <a:gd name="connsiteY5" fmla="*/ 0 h 302569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647443" h="3025691">
                <a:moveTo>
                  <a:pt x="0" y="0"/>
                </a:moveTo>
                <a:lnTo>
                  <a:pt x="385975" y="249028"/>
                </a:lnTo>
                <a:lnTo>
                  <a:pt x="647443" y="435799"/>
                </a:lnTo>
                <a:lnTo>
                  <a:pt x="647443" y="3025691"/>
                </a:lnTo>
                <a:lnTo>
                  <a:pt x="0" y="3013239"/>
                </a:lnTo>
                <a:cubicBezTo>
                  <a:pt x="4150" y="2008826"/>
                  <a:pt x="8301" y="1004413"/>
                  <a:pt x="0" y="0"/>
                </a:cubicBezTo>
                <a:close/>
              </a:path>
            </a:pathLst>
          </a:custGeom>
          <a:solidFill>
            <a:srgbClr val="026A1A">
              <a:alpha val="54000"/>
            </a:srgbClr>
          </a:solidFill>
          <a:ln w="38100" cmpd="sng">
            <a:solidFill>
              <a:srgbClr val="000000"/>
            </a:solidFill>
            <a:prstDash val="sysDash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Moderator Spectra</a:t>
            </a:r>
            <a:endParaRPr lang="en-US" dirty="0"/>
          </a:p>
        </p:txBody>
      </p:sp>
      <p:sp>
        <p:nvSpPr>
          <p:cNvPr id="5" name="Freeform 4"/>
          <p:cNvSpPr/>
          <p:nvPr/>
        </p:nvSpPr>
        <p:spPr>
          <a:xfrm>
            <a:off x="5665124" y="2452927"/>
            <a:ext cx="647443" cy="3025691"/>
          </a:xfrm>
          <a:custGeom>
            <a:avLst/>
            <a:gdLst>
              <a:gd name="connsiteX0" fmla="*/ 0 w 647443"/>
              <a:gd name="connsiteY0" fmla="*/ 0 h 3025691"/>
              <a:gd name="connsiteX1" fmla="*/ 385975 w 647443"/>
              <a:gd name="connsiteY1" fmla="*/ 249028 h 3025691"/>
              <a:gd name="connsiteX2" fmla="*/ 647443 w 647443"/>
              <a:gd name="connsiteY2" fmla="*/ 435799 h 3025691"/>
              <a:gd name="connsiteX3" fmla="*/ 647443 w 647443"/>
              <a:gd name="connsiteY3" fmla="*/ 3025691 h 3025691"/>
              <a:gd name="connsiteX4" fmla="*/ 0 w 647443"/>
              <a:gd name="connsiteY4" fmla="*/ 3013239 h 3025691"/>
              <a:gd name="connsiteX5" fmla="*/ 0 w 647443"/>
              <a:gd name="connsiteY5" fmla="*/ 0 h 302569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647443" h="3025691">
                <a:moveTo>
                  <a:pt x="0" y="0"/>
                </a:moveTo>
                <a:lnTo>
                  <a:pt x="385975" y="249028"/>
                </a:lnTo>
                <a:lnTo>
                  <a:pt x="647443" y="435799"/>
                </a:lnTo>
                <a:lnTo>
                  <a:pt x="647443" y="3025691"/>
                </a:lnTo>
                <a:lnTo>
                  <a:pt x="0" y="3013239"/>
                </a:lnTo>
                <a:cubicBezTo>
                  <a:pt x="4150" y="2008826"/>
                  <a:pt x="8301" y="1004413"/>
                  <a:pt x="0" y="0"/>
                </a:cubicBezTo>
                <a:close/>
              </a:path>
            </a:pathLst>
          </a:custGeom>
          <a:solidFill>
            <a:srgbClr val="FF6600">
              <a:alpha val="55000"/>
            </a:srgbClr>
          </a:solidFill>
          <a:ln w="38100" cmpd="sng">
            <a:solidFill>
              <a:schemeClr val="tx1"/>
            </a:solidFill>
            <a:prstDash val="solid"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555501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6659" y="626683"/>
            <a:ext cx="7953818" cy="5481218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Moderator Spectra</a:t>
            </a:r>
            <a:endParaRPr lang="en-US" dirty="0"/>
          </a:p>
        </p:txBody>
      </p:sp>
      <p:sp>
        <p:nvSpPr>
          <p:cNvPr id="3" name="Freeform 2"/>
          <p:cNvSpPr/>
          <p:nvPr/>
        </p:nvSpPr>
        <p:spPr>
          <a:xfrm>
            <a:off x="4021615" y="2166546"/>
            <a:ext cx="1406943" cy="3310718"/>
          </a:xfrm>
          <a:custGeom>
            <a:avLst/>
            <a:gdLst>
              <a:gd name="connsiteX0" fmla="*/ 0 w 1406943"/>
              <a:gd name="connsiteY0" fmla="*/ 0 h 3374331"/>
              <a:gd name="connsiteX1" fmla="*/ 261467 w 1406943"/>
              <a:gd name="connsiteY1" fmla="*/ 186771 h 3374331"/>
              <a:gd name="connsiteX2" fmla="*/ 473131 w 1406943"/>
              <a:gd name="connsiteY2" fmla="*/ 385994 h 3374331"/>
              <a:gd name="connsiteX3" fmla="*/ 672345 w 1406943"/>
              <a:gd name="connsiteY3" fmla="*/ 174320 h 3374331"/>
              <a:gd name="connsiteX4" fmla="*/ 796853 w 1406943"/>
              <a:gd name="connsiteY4" fmla="*/ 62257 h 3374331"/>
              <a:gd name="connsiteX5" fmla="*/ 946263 w 1406943"/>
              <a:gd name="connsiteY5" fmla="*/ 24903 h 3374331"/>
              <a:gd name="connsiteX6" fmla="*/ 1095672 w 1406943"/>
              <a:gd name="connsiteY6" fmla="*/ 49806 h 3374331"/>
              <a:gd name="connsiteX7" fmla="*/ 1232631 w 1406943"/>
              <a:gd name="connsiteY7" fmla="*/ 124514 h 3374331"/>
              <a:gd name="connsiteX8" fmla="*/ 1406943 w 1406943"/>
              <a:gd name="connsiteY8" fmla="*/ 211674 h 3374331"/>
              <a:gd name="connsiteX9" fmla="*/ 1406943 w 1406943"/>
              <a:gd name="connsiteY9" fmla="*/ 3361879 h 3374331"/>
              <a:gd name="connsiteX10" fmla="*/ 24902 w 1406943"/>
              <a:gd name="connsiteY10" fmla="*/ 3374331 h 3374331"/>
              <a:gd name="connsiteX11" fmla="*/ 0 w 1406943"/>
              <a:gd name="connsiteY11" fmla="*/ 0 h 337433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1406943" h="3374331">
                <a:moveTo>
                  <a:pt x="0" y="0"/>
                </a:moveTo>
                <a:lnTo>
                  <a:pt x="261467" y="186771"/>
                </a:lnTo>
                <a:lnTo>
                  <a:pt x="473131" y="385994"/>
                </a:lnTo>
                <a:lnTo>
                  <a:pt x="672345" y="174320"/>
                </a:lnTo>
                <a:lnTo>
                  <a:pt x="796853" y="62257"/>
                </a:lnTo>
                <a:lnTo>
                  <a:pt x="946263" y="24903"/>
                </a:lnTo>
                <a:lnTo>
                  <a:pt x="1095672" y="49806"/>
                </a:lnTo>
                <a:lnTo>
                  <a:pt x="1232631" y="124514"/>
                </a:lnTo>
                <a:lnTo>
                  <a:pt x="1406943" y="211674"/>
                </a:lnTo>
                <a:lnTo>
                  <a:pt x="1406943" y="3361879"/>
                </a:lnTo>
                <a:lnTo>
                  <a:pt x="24902" y="3374331"/>
                </a:lnTo>
                <a:lnTo>
                  <a:pt x="0" y="0"/>
                </a:lnTo>
                <a:close/>
              </a:path>
            </a:pathLst>
          </a:custGeom>
          <a:solidFill>
            <a:srgbClr val="FF6600">
              <a:alpha val="57000"/>
            </a:srgbClr>
          </a:solidFill>
          <a:ln w="38100" cmpd="sng">
            <a:solidFill>
              <a:srgbClr val="0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111833" y="3671891"/>
            <a:ext cx="1254470" cy="384721"/>
          </a:xfrm>
          <a:prstGeom prst="rect">
            <a:avLst/>
          </a:prstGeom>
          <a:solidFill>
            <a:srgbClr val="FF0000">
              <a:alpha val="0"/>
            </a:srgbClr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Bispectral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66682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6659" y="626683"/>
            <a:ext cx="7953818" cy="5481218"/>
          </a:xfrm>
          <a:prstGeom prst="rect">
            <a:avLst/>
          </a:prstGeom>
        </p:spPr>
      </p:pic>
      <p:sp>
        <p:nvSpPr>
          <p:cNvPr id="5" name="Freeform 4"/>
          <p:cNvSpPr/>
          <p:nvPr/>
        </p:nvSpPr>
        <p:spPr>
          <a:xfrm>
            <a:off x="4009165" y="1618683"/>
            <a:ext cx="1431844" cy="3859935"/>
          </a:xfrm>
          <a:custGeom>
            <a:avLst/>
            <a:gdLst>
              <a:gd name="connsiteX0" fmla="*/ 0 w 1431844"/>
              <a:gd name="connsiteY0" fmla="*/ 722181 h 3859935"/>
              <a:gd name="connsiteX1" fmla="*/ 348623 w 1431844"/>
              <a:gd name="connsiteY1" fmla="*/ 535410 h 3859935"/>
              <a:gd name="connsiteX2" fmla="*/ 572737 w 1431844"/>
              <a:gd name="connsiteY2" fmla="*/ 348639 h 3859935"/>
              <a:gd name="connsiteX3" fmla="*/ 722147 w 1431844"/>
              <a:gd name="connsiteY3" fmla="*/ 161868 h 3859935"/>
              <a:gd name="connsiteX4" fmla="*/ 821754 w 1431844"/>
              <a:gd name="connsiteY4" fmla="*/ 74708 h 3859935"/>
              <a:gd name="connsiteX5" fmla="*/ 921360 w 1431844"/>
              <a:gd name="connsiteY5" fmla="*/ 0 h 3859935"/>
              <a:gd name="connsiteX6" fmla="*/ 1108123 w 1431844"/>
              <a:gd name="connsiteY6" fmla="*/ 74708 h 3859935"/>
              <a:gd name="connsiteX7" fmla="*/ 1332237 w 1431844"/>
              <a:gd name="connsiteY7" fmla="*/ 186771 h 3859935"/>
              <a:gd name="connsiteX8" fmla="*/ 1431844 w 1431844"/>
              <a:gd name="connsiteY8" fmla="*/ 261479 h 3859935"/>
              <a:gd name="connsiteX9" fmla="*/ 1406942 w 1431844"/>
              <a:gd name="connsiteY9" fmla="*/ 3835032 h 3859935"/>
              <a:gd name="connsiteX10" fmla="*/ 24901 w 1431844"/>
              <a:gd name="connsiteY10" fmla="*/ 3859935 h 3859935"/>
              <a:gd name="connsiteX11" fmla="*/ 0 w 1431844"/>
              <a:gd name="connsiteY11" fmla="*/ 722181 h 385993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1431844" h="3859935">
                <a:moveTo>
                  <a:pt x="0" y="722181"/>
                </a:moveTo>
                <a:lnTo>
                  <a:pt x="348623" y="535410"/>
                </a:lnTo>
                <a:lnTo>
                  <a:pt x="572737" y="348639"/>
                </a:lnTo>
                <a:lnTo>
                  <a:pt x="722147" y="161868"/>
                </a:lnTo>
                <a:lnTo>
                  <a:pt x="821754" y="74708"/>
                </a:lnTo>
                <a:lnTo>
                  <a:pt x="921360" y="0"/>
                </a:lnTo>
                <a:lnTo>
                  <a:pt x="1108123" y="74708"/>
                </a:lnTo>
                <a:lnTo>
                  <a:pt x="1332237" y="186771"/>
                </a:lnTo>
                <a:lnTo>
                  <a:pt x="1431844" y="261479"/>
                </a:lnTo>
                <a:lnTo>
                  <a:pt x="1406942" y="3835032"/>
                </a:lnTo>
                <a:lnTo>
                  <a:pt x="24901" y="3859935"/>
                </a:lnTo>
                <a:cubicBezTo>
                  <a:pt x="20751" y="2818167"/>
                  <a:pt x="16600" y="1776400"/>
                  <a:pt x="0" y="722181"/>
                </a:cubicBezTo>
                <a:close/>
              </a:path>
            </a:pathLst>
          </a:custGeom>
          <a:solidFill>
            <a:srgbClr val="026A1A">
              <a:alpha val="53000"/>
            </a:srgbClr>
          </a:solidFill>
          <a:ln w="38100" cmpd="sng">
            <a:solidFill>
              <a:srgbClr val="000000"/>
            </a:solidFill>
            <a:prstDash val="sysDash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Moderator Spectra</a:t>
            </a:r>
            <a:endParaRPr lang="en-US" dirty="0"/>
          </a:p>
        </p:txBody>
      </p:sp>
      <p:sp>
        <p:nvSpPr>
          <p:cNvPr id="3" name="Freeform 2"/>
          <p:cNvSpPr/>
          <p:nvPr/>
        </p:nvSpPr>
        <p:spPr>
          <a:xfrm>
            <a:off x="4021615" y="2166546"/>
            <a:ext cx="1406943" cy="3310718"/>
          </a:xfrm>
          <a:custGeom>
            <a:avLst/>
            <a:gdLst>
              <a:gd name="connsiteX0" fmla="*/ 0 w 1406943"/>
              <a:gd name="connsiteY0" fmla="*/ 0 h 3374331"/>
              <a:gd name="connsiteX1" fmla="*/ 261467 w 1406943"/>
              <a:gd name="connsiteY1" fmla="*/ 186771 h 3374331"/>
              <a:gd name="connsiteX2" fmla="*/ 473131 w 1406943"/>
              <a:gd name="connsiteY2" fmla="*/ 385994 h 3374331"/>
              <a:gd name="connsiteX3" fmla="*/ 672345 w 1406943"/>
              <a:gd name="connsiteY3" fmla="*/ 174320 h 3374331"/>
              <a:gd name="connsiteX4" fmla="*/ 796853 w 1406943"/>
              <a:gd name="connsiteY4" fmla="*/ 62257 h 3374331"/>
              <a:gd name="connsiteX5" fmla="*/ 946263 w 1406943"/>
              <a:gd name="connsiteY5" fmla="*/ 24903 h 3374331"/>
              <a:gd name="connsiteX6" fmla="*/ 1095672 w 1406943"/>
              <a:gd name="connsiteY6" fmla="*/ 49806 h 3374331"/>
              <a:gd name="connsiteX7" fmla="*/ 1232631 w 1406943"/>
              <a:gd name="connsiteY7" fmla="*/ 124514 h 3374331"/>
              <a:gd name="connsiteX8" fmla="*/ 1406943 w 1406943"/>
              <a:gd name="connsiteY8" fmla="*/ 211674 h 3374331"/>
              <a:gd name="connsiteX9" fmla="*/ 1406943 w 1406943"/>
              <a:gd name="connsiteY9" fmla="*/ 3361879 h 3374331"/>
              <a:gd name="connsiteX10" fmla="*/ 24902 w 1406943"/>
              <a:gd name="connsiteY10" fmla="*/ 3374331 h 3374331"/>
              <a:gd name="connsiteX11" fmla="*/ 0 w 1406943"/>
              <a:gd name="connsiteY11" fmla="*/ 0 h 337433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1406943" h="3374331">
                <a:moveTo>
                  <a:pt x="0" y="0"/>
                </a:moveTo>
                <a:lnTo>
                  <a:pt x="261467" y="186771"/>
                </a:lnTo>
                <a:lnTo>
                  <a:pt x="473131" y="385994"/>
                </a:lnTo>
                <a:lnTo>
                  <a:pt x="672345" y="174320"/>
                </a:lnTo>
                <a:lnTo>
                  <a:pt x="796853" y="62257"/>
                </a:lnTo>
                <a:lnTo>
                  <a:pt x="946263" y="24903"/>
                </a:lnTo>
                <a:lnTo>
                  <a:pt x="1095672" y="49806"/>
                </a:lnTo>
                <a:lnTo>
                  <a:pt x="1232631" y="124514"/>
                </a:lnTo>
                <a:lnTo>
                  <a:pt x="1406943" y="211674"/>
                </a:lnTo>
                <a:lnTo>
                  <a:pt x="1406943" y="3361879"/>
                </a:lnTo>
                <a:lnTo>
                  <a:pt x="24902" y="3374331"/>
                </a:lnTo>
                <a:lnTo>
                  <a:pt x="0" y="0"/>
                </a:lnTo>
                <a:close/>
              </a:path>
            </a:pathLst>
          </a:custGeom>
          <a:solidFill>
            <a:srgbClr val="FF6600">
              <a:alpha val="57000"/>
            </a:srgbClr>
          </a:solidFill>
          <a:ln w="38100" cmpd="sng">
            <a:solidFill>
              <a:srgbClr val="0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111833" y="3671891"/>
            <a:ext cx="1254470" cy="384721"/>
          </a:xfrm>
          <a:prstGeom prst="rect">
            <a:avLst/>
          </a:prstGeom>
          <a:solidFill>
            <a:srgbClr val="FF0000">
              <a:alpha val="0"/>
            </a:srgbClr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Bispectral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4676096" y="1769374"/>
            <a:ext cx="685780" cy="384721"/>
          </a:xfrm>
          <a:prstGeom prst="rect">
            <a:avLst/>
          </a:prstGeom>
          <a:solidFill>
            <a:srgbClr val="FF0000">
              <a:alpha val="0"/>
            </a:srgbClr>
          </a:solidFill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Cold</a:t>
            </a:r>
            <a:endParaRPr lang="en-US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42890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86659" y="626683"/>
            <a:ext cx="7953818" cy="5481218"/>
          </a:xfrm>
          <a:prstGeom prst="rect">
            <a:avLst/>
          </a:prstGeom>
        </p:spPr>
      </p:pic>
      <p:sp>
        <p:nvSpPr>
          <p:cNvPr id="5" name="Freeform 4"/>
          <p:cNvSpPr/>
          <p:nvPr/>
        </p:nvSpPr>
        <p:spPr>
          <a:xfrm>
            <a:off x="4009165" y="1618683"/>
            <a:ext cx="1431844" cy="3859935"/>
          </a:xfrm>
          <a:custGeom>
            <a:avLst/>
            <a:gdLst>
              <a:gd name="connsiteX0" fmla="*/ 0 w 1431844"/>
              <a:gd name="connsiteY0" fmla="*/ 722181 h 3859935"/>
              <a:gd name="connsiteX1" fmla="*/ 348623 w 1431844"/>
              <a:gd name="connsiteY1" fmla="*/ 535410 h 3859935"/>
              <a:gd name="connsiteX2" fmla="*/ 572737 w 1431844"/>
              <a:gd name="connsiteY2" fmla="*/ 348639 h 3859935"/>
              <a:gd name="connsiteX3" fmla="*/ 722147 w 1431844"/>
              <a:gd name="connsiteY3" fmla="*/ 161868 h 3859935"/>
              <a:gd name="connsiteX4" fmla="*/ 821754 w 1431844"/>
              <a:gd name="connsiteY4" fmla="*/ 74708 h 3859935"/>
              <a:gd name="connsiteX5" fmla="*/ 921360 w 1431844"/>
              <a:gd name="connsiteY5" fmla="*/ 0 h 3859935"/>
              <a:gd name="connsiteX6" fmla="*/ 1108123 w 1431844"/>
              <a:gd name="connsiteY6" fmla="*/ 74708 h 3859935"/>
              <a:gd name="connsiteX7" fmla="*/ 1332237 w 1431844"/>
              <a:gd name="connsiteY7" fmla="*/ 186771 h 3859935"/>
              <a:gd name="connsiteX8" fmla="*/ 1431844 w 1431844"/>
              <a:gd name="connsiteY8" fmla="*/ 261479 h 3859935"/>
              <a:gd name="connsiteX9" fmla="*/ 1406942 w 1431844"/>
              <a:gd name="connsiteY9" fmla="*/ 3835032 h 3859935"/>
              <a:gd name="connsiteX10" fmla="*/ 24901 w 1431844"/>
              <a:gd name="connsiteY10" fmla="*/ 3859935 h 3859935"/>
              <a:gd name="connsiteX11" fmla="*/ 0 w 1431844"/>
              <a:gd name="connsiteY11" fmla="*/ 722181 h 385993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1431844" h="3859935">
                <a:moveTo>
                  <a:pt x="0" y="722181"/>
                </a:moveTo>
                <a:lnTo>
                  <a:pt x="348623" y="535410"/>
                </a:lnTo>
                <a:lnTo>
                  <a:pt x="572737" y="348639"/>
                </a:lnTo>
                <a:lnTo>
                  <a:pt x="722147" y="161868"/>
                </a:lnTo>
                <a:lnTo>
                  <a:pt x="821754" y="74708"/>
                </a:lnTo>
                <a:lnTo>
                  <a:pt x="921360" y="0"/>
                </a:lnTo>
                <a:lnTo>
                  <a:pt x="1108123" y="74708"/>
                </a:lnTo>
                <a:lnTo>
                  <a:pt x="1332237" y="186771"/>
                </a:lnTo>
                <a:lnTo>
                  <a:pt x="1431844" y="261479"/>
                </a:lnTo>
                <a:lnTo>
                  <a:pt x="1406942" y="3835032"/>
                </a:lnTo>
                <a:lnTo>
                  <a:pt x="24901" y="3859935"/>
                </a:lnTo>
                <a:cubicBezTo>
                  <a:pt x="20751" y="2818167"/>
                  <a:pt x="16600" y="1776400"/>
                  <a:pt x="0" y="722181"/>
                </a:cubicBezTo>
                <a:close/>
              </a:path>
            </a:pathLst>
          </a:custGeom>
          <a:solidFill>
            <a:srgbClr val="026A1A">
              <a:alpha val="53000"/>
            </a:srgbClr>
          </a:solidFill>
          <a:ln w="38100" cmpd="sng">
            <a:solidFill>
              <a:srgbClr val="000000"/>
            </a:solidFill>
            <a:prstDash val="sysDash"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Moderator Spectra</a:t>
            </a:r>
            <a:endParaRPr lang="en-US" dirty="0"/>
          </a:p>
        </p:txBody>
      </p:sp>
      <p:sp>
        <p:nvSpPr>
          <p:cNvPr id="3" name="Freeform 2"/>
          <p:cNvSpPr/>
          <p:nvPr/>
        </p:nvSpPr>
        <p:spPr>
          <a:xfrm>
            <a:off x="4021615" y="2166546"/>
            <a:ext cx="1406943" cy="3310718"/>
          </a:xfrm>
          <a:custGeom>
            <a:avLst/>
            <a:gdLst>
              <a:gd name="connsiteX0" fmla="*/ 0 w 1406943"/>
              <a:gd name="connsiteY0" fmla="*/ 0 h 3374331"/>
              <a:gd name="connsiteX1" fmla="*/ 261467 w 1406943"/>
              <a:gd name="connsiteY1" fmla="*/ 186771 h 3374331"/>
              <a:gd name="connsiteX2" fmla="*/ 473131 w 1406943"/>
              <a:gd name="connsiteY2" fmla="*/ 385994 h 3374331"/>
              <a:gd name="connsiteX3" fmla="*/ 672345 w 1406943"/>
              <a:gd name="connsiteY3" fmla="*/ 174320 h 3374331"/>
              <a:gd name="connsiteX4" fmla="*/ 796853 w 1406943"/>
              <a:gd name="connsiteY4" fmla="*/ 62257 h 3374331"/>
              <a:gd name="connsiteX5" fmla="*/ 946263 w 1406943"/>
              <a:gd name="connsiteY5" fmla="*/ 24903 h 3374331"/>
              <a:gd name="connsiteX6" fmla="*/ 1095672 w 1406943"/>
              <a:gd name="connsiteY6" fmla="*/ 49806 h 3374331"/>
              <a:gd name="connsiteX7" fmla="*/ 1232631 w 1406943"/>
              <a:gd name="connsiteY7" fmla="*/ 124514 h 3374331"/>
              <a:gd name="connsiteX8" fmla="*/ 1406943 w 1406943"/>
              <a:gd name="connsiteY8" fmla="*/ 211674 h 3374331"/>
              <a:gd name="connsiteX9" fmla="*/ 1406943 w 1406943"/>
              <a:gd name="connsiteY9" fmla="*/ 3361879 h 3374331"/>
              <a:gd name="connsiteX10" fmla="*/ 24902 w 1406943"/>
              <a:gd name="connsiteY10" fmla="*/ 3374331 h 3374331"/>
              <a:gd name="connsiteX11" fmla="*/ 0 w 1406943"/>
              <a:gd name="connsiteY11" fmla="*/ 0 h 337433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1406943" h="3374331">
                <a:moveTo>
                  <a:pt x="0" y="0"/>
                </a:moveTo>
                <a:lnTo>
                  <a:pt x="261467" y="186771"/>
                </a:lnTo>
                <a:lnTo>
                  <a:pt x="473131" y="385994"/>
                </a:lnTo>
                <a:lnTo>
                  <a:pt x="672345" y="174320"/>
                </a:lnTo>
                <a:lnTo>
                  <a:pt x="796853" y="62257"/>
                </a:lnTo>
                <a:lnTo>
                  <a:pt x="946263" y="24903"/>
                </a:lnTo>
                <a:lnTo>
                  <a:pt x="1095672" y="49806"/>
                </a:lnTo>
                <a:lnTo>
                  <a:pt x="1232631" y="124514"/>
                </a:lnTo>
                <a:lnTo>
                  <a:pt x="1406943" y="211674"/>
                </a:lnTo>
                <a:lnTo>
                  <a:pt x="1406943" y="3361879"/>
                </a:lnTo>
                <a:lnTo>
                  <a:pt x="24902" y="3374331"/>
                </a:lnTo>
                <a:lnTo>
                  <a:pt x="0" y="0"/>
                </a:lnTo>
                <a:close/>
              </a:path>
            </a:pathLst>
          </a:custGeom>
          <a:solidFill>
            <a:srgbClr val="FF6600">
              <a:alpha val="57000"/>
            </a:srgbClr>
          </a:solidFill>
          <a:ln w="38100" cmpd="sng">
            <a:solidFill>
              <a:srgbClr val="000000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111833" y="3671891"/>
            <a:ext cx="1254470" cy="384721"/>
          </a:xfrm>
          <a:prstGeom prst="rect">
            <a:avLst/>
          </a:prstGeom>
          <a:solidFill>
            <a:srgbClr val="FF0000">
              <a:alpha val="0"/>
            </a:srgbClr>
          </a:solidFill>
        </p:spPr>
        <p:txBody>
          <a:bodyPr wrap="none" rtlCol="0">
            <a:spAutoFit/>
          </a:bodyPr>
          <a:lstStyle/>
          <a:p>
            <a:r>
              <a:rPr lang="en-US" dirty="0" smtClean="0"/>
              <a:t>Bispectral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4676096" y="1769374"/>
            <a:ext cx="685780" cy="384721"/>
          </a:xfrm>
          <a:prstGeom prst="rect">
            <a:avLst/>
          </a:prstGeom>
          <a:solidFill>
            <a:srgbClr val="FF0000">
              <a:alpha val="0"/>
            </a:srgbClr>
          </a:solidFill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chemeClr val="bg1"/>
                </a:solidFill>
              </a:rPr>
              <a:t>Cold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357787" y="965620"/>
            <a:ext cx="5317393" cy="384721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smtClean="0"/>
              <a:t>Some bispectral instruments are becoming cold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6586350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Averaging over Full Moderator Face</a:t>
            </a:r>
            <a:endParaRPr lang="en-US" dirty="0"/>
          </a:p>
        </p:txBody>
      </p:sp>
      <p:pic>
        <p:nvPicPr>
          <p:cNvPr id="6" name="Picture 5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673100" y="4848261"/>
            <a:ext cx="4169412" cy="2322489"/>
          </a:xfrm>
          <a:prstGeom prst="rect">
            <a:avLst/>
          </a:prstGeom>
        </p:spPr>
      </p:pic>
      <p:pic>
        <p:nvPicPr>
          <p:cNvPr id="7" name="Picture 6" descr="z_dist_3_5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813573" y="76192"/>
            <a:ext cx="3599996" cy="5315621"/>
          </a:xfrm>
          <a:prstGeom prst="rect">
            <a:avLst/>
          </a:prstGeom>
        </p:spPr>
      </p:pic>
      <p:pic>
        <p:nvPicPr>
          <p:cNvPr id="4" name="Picture 3" descr="z_dist_1_1p5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879424" y="51290"/>
            <a:ext cx="3599996" cy="5315621"/>
          </a:xfrm>
          <a:prstGeom prst="rect">
            <a:avLst/>
          </a:prstGeom>
        </p:spPr>
      </p:pic>
      <p:pic>
        <p:nvPicPr>
          <p:cNvPr id="8" name="Picture 7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5525108" y="4835810"/>
            <a:ext cx="4169412" cy="232248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228697" y="1543975"/>
            <a:ext cx="1078271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Thermal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805073" y="1513483"/>
            <a:ext cx="685780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Cold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9950282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Averaging over Full Moderator Face</a:t>
            </a:r>
            <a:endParaRPr lang="en-US" dirty="0"/>
          </a:p>
        </p:txBody>
      </p:sp>
      <p:pic>
        <p:nvPicPr>
          <p:cNvPr id="6" name="Picture 5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673100" y="4848261"/>
            <a:ext cx="4169412" cy="2322489"/>
          </a:xfrm>
          <a:prstGeom prst="rect">
            <a:avLst/>
          </a:prstGeom>
        </p:spPr>
      </p:pic>
      <p:pic>
        <p:nvPicPr>
          <p:cNvPr id="7" name="Picture 6" descr="z_dist_3_5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813573" y="76192"/>
            <a:ext cx="3599996" cy="5315621"/>
          </a:xfrm>
          <a:prstGeom prst="rect">
            <a:avLst/>
          </a:prstGeom>
        </p:spPr>
      </p:pic>
      <p:pic>
        <p:nvPicPr>
          <p:cNvPr id="4" name="Picture 3" descr="z_dist_1_1p5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879424" y="51290"/>
            <a:ext cx="3599996" cy="5315621"/>
          </a:xfrm>
          <a:prstGeom prst="rect">
            <a:avLst/>
          </a:prstGeom>
        </p:spPr>
      </p:pic>
      <p:pic>
        <p:nvPicPr>
          <p:cNvPr id="8" name="Picture 7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5525108" y="4835810"/>
            <a:ext cx="4169412" cy="232248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228697" y="1543975"/>
            <a:ext cx="1078271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Thermal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805073" y="1513483"/>
            <a:ext cx="685780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Cold</a:t>
            </a:r>
            <a:endParaRPr lang="en-US" dirty="0"/>
          </a:p>
        </p:txBody>
      </p:sp>
      <p:sp>
        <p:nvSpPr>
          <p:cNvPr id="3" name="Rectangle 2"/>
          <p:cNvSpPr/>
          <p:nvPr/>
        </p:nvSpPr>
        <p:spPr>
          <a:xfrm>
            <a:off x="908910" y="2701955"/>
            <a:ext cx="884008" cy="1444363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3563925" y="2865967"/>
            <a:ext cx="884008" cy="1280352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2" name="Straight Connector 11"/>
          <p:cNvCxnSpPr/>
          <p:nvPr/>
        </p:nvCxnSpPr>
        <p:spPr>
          <a:xfrm>
            <a:off x="567264" y="2794001"/>
            <a:ext cx="4214300" cy="0"/>
          </a:xfrm>
          <a:prstGeom prst="line">
            <a:avLst/>
          </a:prstGeom>
          <a:ln w="12700" cmpd="sng">
            <a:solidFill>
              <a:srgbClr val="0000FF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Rectangle 13"/>
          <p:cNvSpPr/>
          <p:nvPr/>
        </p:nvSpPr>
        <p:spPr>
          <a:xfrm>
            <a:off x="6878624" y="2533650"/>
            <a:ext cx="1465275" cy="1638069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679828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Averaging over Full Moderator Face</a:t>
            </a:r>
            <a:endParaRPr lang="en-US" dirty="0"/>
          </a:p>
        </p:txBody>
      </p:sp>
      <p:pic>
        <p:nvPicPr>
          <p:cNvPr id="6" name="Picture 5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673100" y="4848261"/>
            <a:ext cx="4169412" cy="2322489"/>
          </a:xfrm>
          <a:prstGeom prst="rect">
            <a:avLst/>
          </a:prstGeom>
        </p:spPr>
      </p:pic>
      <p:pic>
        <p:nvPicPr>
          <p:cNvPr id="7" name="Picture 6" descr="z_dist_3_5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813573" y="76192"/>
            <a:ext cx="3599996" cy="5315621"/>
          </a:xfrm>
          <a:prstGeom prst="rect">
            <a:avLst/>
          </a:prstGeom>
        </p:spPr>
      </p:pic>
      <p:pic>
        <p:nvPicPr>
          <p:cNvPr id="4" name="Picture 3" descr="z_dist_1_1p5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879424" y="51290"/>
            <a:ext cx="3599996" cy="5315621"/>
          </a:xfrm>
          <a:prstGeom prst="rect">
            <a:avLst/>
          </a:prstGeom>
        </p:spPr>
      </p:pic>
      <p:pic>
        <p:nvPicPr>
          <p:cNvPr id="8" name="Picture 7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5525108" y="4835810"/>
            <a:ext cx="4169412" cy="232248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228697" y="1543975"/>
            <a:ext cx="1078271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Thermal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805073" y="1513483"/>
            <a:ext cx="685780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Cold</a:t>
            </a:r>
            <a:endParaRPr lang="en-US" dirty="0"/>
          </a:p>
        </p:txBody>
      </p:sp>
      <p:sp>
        <p:nvSpPr>
          <p:cNvPr id="3" name="Rectangle 2"/>
          <p:cNvSpPr/>
          <p:nvPr/>
        </p:nvSpPr>
        <p:spPr>
          <a:xfrm>
            <a:off x="908910" y="2701955"/>
            <a:ext cx="884008" cy="1444363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3563925" y="2865967"/>
            <a:ext cx="884008" cy="1280352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2" name="Straight Connector 11"/>
          <p:cNvCxnSpPr/>
          <p:nvPr/>
        </p:nvCxnSpPr>
        <p:spPr>
          <a:xfrm>
            <a:off x="567264" y="2794001"/>
            <a:ext cx="4214300" cy="0"/>
          </a:xfrm>
          <a:prstGeom prst="line">
            <a:avLst/>
          </a:prstGeom>
          <a:ln w="12700" cmpd="sng">
            <a:solidFill>
              <a:srgbClr val="0000FF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Rectangle 13"/>
          <p:cNvSpPr/>
          <p:nvPr/>
        </p:nvSpPr>
        <p:spPr>
          <a:xfrm>
            <a:off x="6878624" y="2533650"/>
            <a:ext cx="1465275" cy="1638069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1507066" y="2226733"/>
            <a:ext cx="285851" cy="1919587"/>
          </a:xfrm>
          <a:prstGeom prst="rect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1792918" y="2317234"/>
            <a:ext cx="814627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+40%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1440332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Averaging over Full Moderator Face</a:t>
            </a:r>
            <a:endParaRPr lang="en-US" dirty="0"/>
          </a:p>
        </p:txBody>
      </p:sp>
      <p:pic>
        <p:nvPicPr>
          <p:cNvPr id="6" name="Picture 5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673100" y="4848261"/>
            <a:ext cx="4169412" cy="2322489"/>
          </a:xfrm>
          <a:prstGeom prst="rect">
            <a:avLst/>
          </a:prstGeom>
        </p:spPr>
      </p:pic>
      <p:pic>
        <p:nvPicPr>
          <p:cNvPr id="7" name="Picture 6" descr="z_dist_3_5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813573" y="76192"/>
            <a:ext cx="3599996" cy="5315621"/>
          </a:xfrm>
          <a:prstGeom prst="rect">
            <a:avLst/>
          </a:prstGeom>
        </p:spPr>
      </p:pic>
      <p:pic>
        <p:nvPicPr>
          <p:cNvPr id="4" name="Picture 3" descr="z_dist_1_1p5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879424" y="51290"/>
            <a:ext cx="3599996" cy="5315621"/>
          </a:xfrm>
          <a:prstGeom prst="rect">
            <a:avLst/>
          </a:prstGeom>
        </p:spPr>
      </p:pic>
      <p:pic>
        <p:nvPicPr>
          <p:cNvPr id="8" name="Picture 7" descr="Screen Shot 2014-03-20 at 9.44.57 AM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0" t="9919" r="52385" b="9029"/>
          <a:stretch/>
        </p:blipFill>
        <p:spPr>
          <a:xfrm>
            <a:off x="5525108" y="4835810"/>
            <a:ext cx="4169412" cy="2322489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228697" y="1543975"/>
            <a:ext cx="1078271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Thermal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5805073" y="1513483"/>
            <a:ext cx="685780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Cold</a:t>
            </a:r>
            <a:endParaRPr lang="en-US" dirty="0"/>
          </a:p>
        </p:txBody>
      </p:sp>
      <p:sp>
        <p:nvSpPr>
          <p:cNvPr id="3" name="Rectangle 2"/>
          <p:cNvSpPr/>
          <p:nvPr/>
        </p:nvSpPr>
        <p:spPr>
          <a:xfrm>
            <a:off x="908910" y="2701955"/>
            <a:ext cx="884008" cy="1444363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3563925" y="2865967"/>
            <a:ext cx="884008" cy="1280352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2" name="Straight Connector 11"/>
          <p:cNvCxnSpPr/>
          <p:nvPr/>
        </p:nvCxnSpPr>
        <p:spPr>
          <a:xfrm>
            <a:off x="567264" y="2794001"/>
            <a:ext cx="4214300" cy="0"/>
          </a:xfrm>
          <a:prstGeom prst="line">
            <a:avLst/>
          </a:prstGeom>
          <a:ln w="12700" cmpd="sng">
            <a:solidFill>
              <a:srgbClr val="0000FF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4" name="Rectangle 13"/>
          <p:cNvSpPr/>
          <p:nvPr/>
        </p:nvSpPr>
        <p:spPr>
          <a:xfrm>
            <a:off x="6878624" y="2533650"/>
            <a:ext cx="1465275" cy="1638069"/>
          </a:xfrm>
          <a:prstGeom prst="rect">
            <a:avLst/>
          </a:prstGeom>
          <a:noFill/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1507066" y="2226733"/>
            <a:ext cx="285851" cy="1919587"/>
          </a:xfrm>
          <a:prstGeom prst="rect">
            <a:avLst/>
          </a:prstGeom>
          <a:solidFill>
            <a:srgbClr val="0000FF"/>
          </a:solidFill>
          <a:ln>
            <a:solidFill>
              <a:srgbClr val="0000FF"/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1792918" y="2317234"/>
            <a:ext cx="814627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+40%</a:t>
            </a:r>
            <a:endParaRPr lang="en-US" dirty="0"/>
          </a:p>
        </p:txBody>
      </p:sp>
      <p:sp>
        <p:nvSpPr>
          <p:cNvPr id="16" name="TextBox 15"/>
          <p:cNvSpPr txBox="1"/>
          <p:nvPr/>
        </p:nvSpPr>
        <p:spPr>
          <a:xfrm>
            <a:off x="4289970" y="766545"/>
            <a:ext cx="5384614" cy="384721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 dirty="0" smtClean="0"/>
              <a:t>Still some gains to come for thermal instruments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5407678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Precedents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9006" y="929123"/>
            <a:ext cx="6876214" cy="4208574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TextBox 4"/>
          <p:cNvSpPr txBox="1"/>
          <p:nvPr/>
        </p:nvSpPr>
        <p:spPr>
          <a:xfrm>
            <a:off x="1294886" y="3294889"/>
            <a:ext cx="1986034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3cm high groove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7134488" y="2871541"/>
            <a:ext cx="2087015" cy="247783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1294886" y="1517321"/>
            <a:ext cx="161499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ISIS TS2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428341657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Precedent: ISIS TS2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69006" y="929123"/>
            <a:ext cx="6876214" cy="4208574"/>
          </a:xfrm>
          <a:prstGeom prst="rect">
            <a:avLst/>
          </a:prstGeom>
          <a:noFill/>
          <a:ln>
            <a:noFill/>
          </a:ln>
        </p:spPr>
      </p:pic>
      <p:sp>
        <p:nvSpPr>
          <p:cNvPr id="5" name="TextBox 4"/>
          <p:cNvSpPr txBox="1"/>
          <p:nvPr/>
        </p:nvSpPr>
        <p:spPr>
          <a:xfrm>
            <a:off x="1294886" y="3294889"/>
            <a:ext cx="1986034" cy="3847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3cm high groove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7134488" y="2871541"/>
            <a:ext cx="2087015" cy="247783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563277" y="4945336"/>
            <a:ext cx="3994908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Both SNS and J-PARC already make use of moderator bright spots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1294886" y="1517321"/>
            <a:ext cx="161499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ISIS TS2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25189026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4233038" y="425150"/>
            <a:ext cx="5300037" cy="898716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square" lIns="97543" tIns="48772" rIns="97543" bIns="48772" rtlCol="0">
            <a:spAutoFit/>
          </a:bodyPr>
          <a:lstStyle/>
          <a:p>
            <a:r>
              <a:rPr lang="en-US" sz="2600" dirty="0" err="1" smtClean="0"/>
              <a:t>Optimising</a:t>
            </a:r>
            <a:r>
              <a:rPr lang="en-US" sz="2600" dirty="0" smtClean="0"/>
              <a:t> Reference Suite layout:</a:t>
            </a:r>
          </a:p>
          <a:p>
            <a:r>
              <a:rPr lang="en-US" sz="2600" dirty="0" smtClean="0"/>
              <a:t>- constrained by building layout</a:t>
            </a:r>
            <a:endParaRPr lang="en-US" sz="2600" dirty="0"/>
          </a:p>
        </p:txBody>
      </p:sp>
    </p:spTree>
    <p:extLst>
      <p:ext uri="{BB962C8B-B14F-4D97-AF65-F5344CB8AC3E}">
        <p14:creationId xmlns:p14="http://schemas.microsoft.com/office/powerpoint/2010/main" val="13146495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5" name="Pie 4"/>
          <p:cNvSpPr>
            <a:spLocks noChangeAspect="1"/>
          </p:cNvSpPr>
          <p:nvPr/>
        </p:nvSpPr>
        <p:spPr>
          <a:xfrm>
            <a:off x="4987049" y="2900181"/>
            <a:ext cx="2340000" cy="2340000"/>
          </a:xfrm>
          <a:prstGeom prst="pie">
            <a:avLst>
              <a:gd name="adj1" fmla="val 14470866"/>
              <a:gd name="adj2" fmla="val 17967305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7" name="Pie 6"/>
          <p:cNvSpPr>
            <a:spLocks noChangeAspect="1"/>
          </p:cNvSpPr>
          <p:nvPr/>
        </p:nvSpPr>
        <p:spPr>
          <a:xfrm>
            <a:off x="4987049" y="2900181"/>
            <a:ext cx="2340000" cy="2340000"/>
          </a:xfrm>
          <a:prstGeom prst="pie">
            <a:avLst>
              <a:gd name="adj1" fmla="val 3701667"/>
              <a:gd name="adj2" fmla="val 7549871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Pie 7"/>
          <p:cNvSpPr>
            <a:spLocks noChangeAspect="1"/>
          </p:cNvSpPr>
          <p:nvPr/>
        </p:nvSpPr>
        <p:spPr>
          <a:xfrm>
            <a:off x="4987049" y="2900181"/>
            <a:ext cx="2340000" cy="2340000"/>
          </a:xfrm>
          <a:prstGeom prst="pie">
            <a:avLst>
              <a:gd name="adj1" fmla="val 0"/>
              <a:gd name="adj2" fmla="val 3418490"/>
            </a:avLst>
          </a:prstGeom>
          <a:solidFill>
            <a:srgbClr val="FF6600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9" name="Pie 8"/>
          <p:cNvSpPr>
            <a:spLocks noChangeAspect="1"/>
          </p:cNvSpPr>
          <p:nvPr/>
        </p:nvSpPr>
        <p:spPr>
          <a:xfrm>
            <a:off x="4987049" y="2900181"/>
            <a:ext cx="2340000" cy="2340000"/>
          </a:xfrm>
          <a:prstGeom prst="pie">
            <a:avLst>
              <a:gd name="adj1" fmla="val 11000449"/>
              <a:gd name="adj2" fmla="val 14192240"/>
            </a:avLst>
          </a:prstGeom>
          <a:solidFill>
            <a:srgbClr val="FF6600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585467" y="423347"/>
            <a:ext cx="1108334" cy="86896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5764730" y="39169"/>
            <a:ext cx="3768345" cy="498606"/>
          </a:xfrm>
          <a:prstGeom prst="rect">
            <a:avLst/>
          </a:prstGeom>
          <a:solidFill>
            <a:srgbClr val="FFFFFF"/>
          </a:solidFill>
          <a:ln>
            <a:solidFill>
              <a:schemeClr val="tx1"/>
            </a:solidFill>
          </a:ln>
        </p:spPr>
        <p:txBody>
          <a:bodyPr wrap="square" lIns="97543" tIns="48772" rIns="97543" bIns="48772" rtlCol="0">
            <a:spAutoFit/>
          </a:bodyPr>
          <a:lstStyle/>
          <a:p>
            <a:r>
              <a:rPr lang="en-US" sz="2600" dirty="0" smtClean="0"/>
              <a:t>Scenario 1: TDR layout</a:t>
            </a:r>
            <a:endParaRPr lang="en-US" sz="2600" dirty="0"/>
          </a:p>
        </p:txBody>
      </p:sp>
      <p:sp>
        <p:nvSpPr>
          <p:cNvPr id="10" name="TextBox 9"/>
          <p:cNvSpPr txBox="1"/>
          <p:nvPr/>
        </p:nvSpPr>
        <p:spPr>
          <a:xfrm>
            <a:off x="8131310" y="3427219"/>
            <a:ext cx="1559747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496DAC"/>
                </a:solidFill>
              </a:rPr>
              <a:t>12cm height</a:t>
            </a:r>
          </a:p>
          <a:p>
            <a:r>
              <a:rPr lang="en-US" dirty="0" smtClean="0">
                <a:solidFill>
                  <a:srgbClr val="FF6600"/>
                </a:solidFill>
              </a:rPr>
              <a:t>12cm height</a:t>
            </a:r>
            <a:endParaRPr lang="en-US" dirty="0">
              <a:solidFill>
                <a:srgbClr val="FF6600"/>
              </a:solidFill>
            </a:endParaRPr>
          </a:p>
        </p:txBody>
      </p:sp>
      <p:cxnSp>
        <p:nvCxnSpPr>
          <p:cNvPr id="13" name="Straight Arrow Connector 12"/>
          <p:cNvCxnSpPr/>
          <p:nvPr/>
        </p:nvCxnSpPr>
        <p:spPr>
          <a:xfrm flipH="1" flipV="1">
            <a:off x="6585468" y="3427219"/>
            <a:ext cx="1545842" cy="183688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flipH="1">
            <a:off x="7342521" y="3947095"/>
            <a:ext cx="788789" cy="157232"/>
          </a:xfrm>
          <a:prstGeom prst="straightConnector1">
            <a:avLst/>
          </a:prstGeom>
          <a:ln>
            <a:solidFill>
              <a:srgbClr val="FF66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5" name="Picture 14"/>
          <p:cNvPicPr>
            <a:picLocks noChangeAspect="1"/>
          </p:cNvPicPr>
          <p:nvPr/>
        </p:nvPicPr>
        <p:blipFill rotWithShape="1">
          <a:blip r:embed="rId3"/>
          <a:srcRect r="49871"/>
          <a:stretch/>
        </p:blipFill>
        <p:spPr>
          <a:xfrm>
            <a:off x="7342521" y="655932"/>
            <a:ext cx="2235159" cy="22442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86771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5" name="Pie 4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10798467"/>
              <a:gd name="adj2" fmla="val 17807525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Pie 7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0"/>
              <a:gd name="adj2" fmla="val 7512038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585467" y="423347"/>
            <a:ext cx="1108334" cy="86896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8054978" y="3541424"/>
            <a:ext cx="1559747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496DAC"/>
                </a:solidFill>
              </a:rPr>
              <a:t>3cm height</a:t>
            </a:r>
          </a:p>
          <a:p>
            <a:r>
              <a:rPr lang="en-US" dirty="0">
                <a:solidFill>
                  <a:srgbClr val="496DAC"/>
                </a:solidFill>
              </a:rPr>
              <a:t>3</a:t>
            </a:r>
            <a:r>
              <a:rPr lang="en-US" dirty="0" smtClean="0">
                <a:solidFill>
                  <a:srgbClr val="496DAC"/>
                </a:solidFill>
              </a:rPr>
              <a:t>cm height</a:t>
            </a:r>
            <a:endParaRPr lang="en-US" dirty="0">
              <a:solidFill>
                <a:srgbClr val="496DAC"/>
              </a:solidFill>
            </a:endParaRPr>
          </a:p>
        </p:txBody>
      </p:sp>
      <p:cxnSp>
        <p:nvCxnSpPr>
          <p:cNvPr id="13" name="Straight Arrow Connector 12"/>
          <p:cNvCxnSpPr/>
          <p:nvPr/>
        </p:nvCxnSpPr>
        <p:spPr>
          <a:xfrm flipH="1" flipV="1">
            <a:off x="6710994" y="3249818"/>
            <a:ext cx="1343984" cy="473152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flipH="1">
            <a:off x="7433140" y="4007049"/>
            <a:ext cx="621839" cy="0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2" name="Picture 11" descr="Screen Shot 2014-03-28 at 8.54.31 A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2521" y="656616"/>
            <a:ext cx="2213143" cy="2053711"/>
          </a:xfrm>
          <a:prstGeom prst="rect">
            <a:avLst/>
          </a:prstGeom>
        </p:spPr>
      </p:pic>
      <p:sp>
        <p:nvSpPr>
          <p:cNvPr id="18" name="TextBox 17"/>
          <p:cNvSpPr txBox="1"/>
          <p:nvPr/>
        </p:nvSpPr>
        <p:spPr>
          <a:xfrm>
            <a:off x="5590419" y="64071"/>
            <a:ext cx="3942655" cy="498606"/>
          </a:xfrm>
          <a:prstGeom prst="rect">
            <a:avLst/>
          </a:prstGeom>
          <a:solidFill>
            <a:srgbClr val="FFFFFF"/>
          </a:solidFill>
          <a:ln>
            <a:solidFill>
              <a:schemeClr val="tx1"/>
            </a:solidFill>
          </a:ln>
        </p:spPr>
        <p:txBody>
          <a:bodyPr wrap="square" lIns="97543" tIns="48772" rIns="97543" bIns="48772" rtlCol="0">
            <a:spAutoFit/>
          </a:bodyPr>
          <a:lstStyle/>
          <a:p>
            <a:pPr algn="ctr"/>
            <a:r>
              <a:rPr lang="en-US" sz="2600" dirty="0" smtClean="0"/>
              <a:t>Scenario 2: 1 </a:t>
            </a:r>
            <a:r>
              <a:rPr lang="en-US" sz="2600" dirty="0" smtClean="0"/>
              <a:t>moderator</a:t>
            </a:r>
            <a:endParaRPr lang="en-US" sz="2600" dirty="0"/>
          </a:p>
        </p:txBody>
      </p:sp>
    </p:spTree>
    <p:extLst>
      <p:ext uri="{BB962C8B-B14F-4D97-AF65-F5344CB8AC3E}">
        <p14:creationId xmlns:p14="http://schemas.microsoft.com/office/powerpoint/2010/main" val="2239610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5" name="Pie 4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10798467"/>
              <a:gd name="adj2" fmla="val 17807525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Pie 7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0"/>
              <a:gd name="adj2" fmla="val 7512038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585467" y="423347"/>
            <a:ext cx="1108334" cy="86896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Box 2"/>
          <p:cNvSpPr txBox="1"/>
          <p:nvPr/>
        </p:nvSpPr>
        <p:spPr>
          <a:xfrm>
            <a:off x="5590419" y="64071"/>
            <a:ext cx="3942655" cy="498606"/>
          </a:xfrm>
          <a:prstGeom prst="rect">
            <a:avLst/>
          </a:prstGeom>
          <a:solidFill>
            <a:srgbClr val="FFFFFF"/>
          </a:solidFill>
          <a:ln>
            <a:solidFill>
              <a:schemeClr val="tx1"/>
            </a:solidFill>
          </a:ln>
        </p:spPr>
        <p:txBody>
          <a:bodyPr wrap="square" lIns="97543" tIns="48772" rIns="97543" bIns="48772" rtlCol="0">
            <a:spAutoFit/>
          </a:bodyPr>
          <a:lstStyle/>
          <a:p>
            <a:pPr algn="ctr"/>
            <a:r>
              <a:rPr lang="en-US" sz="2600" dirty="0" smtClean="0"/>
              <a:t>Scenario 2: 1 </a:t>
            </a:r>
            <a:r>
              <a:rPr lang="en-US" sz="2600" dirty="0" smtClean="0"/>
              <a:t>moderator</a:t>
            </a:r>
            <a:endParaRPr lang="en-US" sz="2600" dirty="0"/>
          </a:p>
        </p:txBody>
      </p:sp>
      <p:sp>
        <p:nvSpPr>
          <p:cNvPr id="10" name="TextBox 9"/>
          <p:cNvSpPr txBox="1"/>
          <p:nvPr/>
        </p:nvSpPr>
        <p:spPr>
          <a:xfrm>
            <a:off x="8054978" y="3541424"/>
            <a:ext cx="1559747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496DAC"/>
                </a:solidFill>
              </a:rPr>
              <a:t>3cm height</a:t>
            </a:r>
          </a:p>
          <a:p>
            <a:r>
              <a:rPr lang="en-US" dirty="0">
                <a:solidFill>
                  <a:srgbClr val="496DAC"/>
                </a:solidFill>
              </a:rPr>
              <a:t>3</a:t>
            </a:r>
            <a:r>
              <a:rPr lang="en-US" dirty="0" smtClean="0">
                <a:solidFill>
                  <a:srgbClr val="496DAC"/>
                </a:solidFill>
              </a:rPr>
              <a:t>cm height</a:t>
            </a:r>
            <a:endParaRPr lang="en-US" dirty="0">
              <a:solidFill>
                <a:srgbClr val="496DAC"/>
              </a:solidFill>
            </a:endParaRPr>
          </a:p>
        </p:txBody>
      </p:sp>
      <p:cxnSp>
        <p:nvCxnSpPr>
          <p:cNvPr id="13" name="Straight Arrow Connector 12"/>
          <p:cNvCxnSpPr/>
          <p:nvPr/>
        </p:nvCxnSpPr>
        <p:spPr>
          <a:xfrm flipH="1" flipV="1">
            <a:off x="6710994" y="3249818"/>
            <a:ext cx="1343984" cy="473152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flipH="1">
            <a:off x="7433140" y="4007049"/>
            <a:ext cx="621839" cy="0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2" name="Picture 11" descr="Screen Shot 2014-03-28 at 8.54.31 AM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2521" y="656616"/>
            <a:ext cx="2213143" cy="2053711"/>
          </a:xfrm>
          <a:prstGeom prst="rect">
            <a:avLst/>
          </a:prstGeom>
        </p:spPr>
      </p:pic>
      <p:sp>
        <p:nvSpPr>
          <p:cNvPr id="17" name="TextBox 16"/>
          <p:cNvSpPr txBox="1"/>
          <p:nvPr/>
        </p:nvSpPr>
        <p:spPr>
          <a:xfrm>
            <a:off x="101863" y="94790"/>
            <a:ext cx="4656075" cy="1846659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smtClean="0"/>
              <a:t>Inclusion of brightness evolutions since September 2013: </a:t>
            </a:r>
          </a:p>
          <a:p>
            <a:pPr marL="342900" indent="-342900">
              <a:buFont typeface="Arial"/>
              <a:buChar char="•"/>
            </a:pPr>
            <a:r>
              <a:rPr lang="en-US" dirty="0" err="1" smtClean="0"/>
              <a:t>Pb</a:t>
            </a:r>
            <a:r>
              <a:rPr lang="en-US" dirty="0" smtClean="0"/>
              <a:t> reflector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Bright edges of water wings</a:t>
            </a:r>
          </a:p>
          <a:p>
            <a:pPr marL="342900" indent="-342900">
              <a:buFont typeface="Arial"/>
              <a:buChar char="•"/>
            </a:pPr>
            <a:r>
              <a:rPr lang="en-US" dirty="0"/>
              <a:t>L</a:t>
            </a:r>
            <a:r>
              <a:rPr lang="en-US" dirty="0" smtClean="0"/>
              <a:t>arge-area D</a:t>
            </a:r>
            <a:r>
              <a:rPr lang="en-US" baseline="-25000" dirty="0" smtClean="0"/>
              <a:t>2</a:t>
            </a:r>
            <a:r>
              <a:rPr lang="en-US" dirty="0" smtClean="0"/>
              <a:t> moderator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More accurate engineering constraints</a:t>
            </a:r>
          </a:p>
        </p:txBody>
      </p:sp>
    </p:spTree>
    <p:extLst>
      <p:ext uri="{BB962C8B-B14F-4D97-AF65-F5344CB8AC3E}">
        <p14:creationId xmlns:p14="http://schemas.microsoft.com/office/powerpoint/2010/main" val="32826625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5" name="Pie 4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10798467"/>
              <a:gd name="adj2" fmla="val 17807525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7" name="Pie 6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0"/>
              <a:gd name="adj2" fmla="val 7549871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Pie 7"/>
          <p:cNvSpPr>
            <a:spLocks noChangeAspect="1"/>
          </p:cNvSpPr>
          <p:nvPr/>
        </p:nvSpPr>
        <p:spPr>
          <a:xfrm>
            <a:off x="5092521" y="2975417"/>
            <a:ext cx="2160000" cy="2160000"/>
          </a:xfrm>
          <a:prstGeom prst="pie">
            <a:avLst>
              <a:gd name="adj1" fmla="val 0"/>
              <a:gd name="adj2" fmla="val 3418490"/>
            </a:avLst>
          </a:prstGeom>
          <a:solidFill>
            <a:srgbClr val="FF6600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9" name="Pie 8"/>
          <p:cNvSpPr>
            <a:spLocks noChangeAspect="1"/>
          </p:cNvSpPr>
          <p:nvPr/>
        </p:nvSpPr>
        <p:spPr>
          <a:xfrm>
            <a:off x="5092521" y="2975417"/>
            <a:ext cx="2160000" cy="2160000"/>
          </a:xfrm>
          <a:prstGeom prst="pie">
            <a:avLst>
              <a:gd name="adj1" fmla="val 11000449"/>
              <a:gd name="adj2" fmla="val 14192240"/>
            </a:avLst>
          </a:prstGeom>
          <a:solidFill>
            <a:srgbClr val="FF6600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585467" y="423347"/>
            <a:ext cx="1108334" cy="86896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8054979" y="3329941"/>
            <a:ext cx="1701796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496DAC"/>
                </a:solidFill>
              </a:rPr>
              <a:t>2.5</a:t>
            </a:r>
            <a:r>
              <a:rPr lang="en-US" dirty="0" smtClean="0">
                <a:solidFill>
                  <a:srgbClr val="496DAC"/>
                </a:solidFill>
              </a:rPr>
              <a:t>cm </a:t>
            </a:r>
            <a:r>
              <a:rPr lang="en-US" dirty="0" smtClean="0">
                <a:solidFill>
                  <a:srgbClr val="496DAC"/>
                </a:solidFill>
              </a:rPr>
              <a:t>height</a:t>
            </a:r>
          </a:p>
          <a:p>
            <a:r>
              <a:rPr lang="en-US" dirty="0" smtClean="0">
                <a:solidFill>
                  <a:srgbClr val="FF6600"/>
                </a:solidFill>
              </a:rPr>
              <a:t>4-5cm </a:t>
            </a:r>
            <a:r>
              <a:rPr lang="en-US" dirty="0" smtClean="0">
                <a:solidFill>
                  <a:srgbClr val="FF6600"/>
                </a:solidFill>
              </a:rPr>
              <a:t>height</a:t>
            </a:r>
            <a:endParaRPr lang="en-US" dirty="0">
              <a:solidFill>
                <a:srgbClr val="FF6600"/>
              </a:solidFill>
            </a:endParaRPr>
          </a:p>
        </p:txBody>
      </p:sp>
      <p:cxnSp>
        <p:nvCxnSpPr>
          <p:cNvPr id="13" name="Straight Arrow Connector 12"/>
          <p:cNvCxnSpPr/>
          <p:nvPr/>
        </p:nvCxnSpPr>
        <p:spPr>
          <a:xfrm flipH="1" flipV="1">
            <a:off x="6698543" y="3187559"/>
            <a:ext cx="1356436" cy="336188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flipH="1">
            <a:off x="7063227" y="3822581"/>
            <a:ext cx="991752" cy="184468"/>
          </a:xfrm>
          <a:prstGeom prst="straightConnector1">
            <a:avLst/>
          </a:prstGeom>
          <a:ln>
            <a:solidFill>
              <a:srgbClr val="FF66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5" name="Picture 14" descr="Screen Shot 2014-03-26 at 1.11.31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93802" y="686647"/>
            <a:ext cx="1839274" cy="2083133"/>
          </a:xfrm>
          <a:prstGeom prst="rect">
            <a:avLst/>
          </a:prstGeom>
        </p:spPr>
      </p:pic>
      <p:sp>
        <p:nvSpPr>
          <p:cNvPr id="18" name="TextBox 17"/>
          <p:cNvSpPr txBox="1"/>
          <p:nvPr/>
        </p:nvSpPr>
        <p:spPr>
          <a:xfrm>
            <a:off x="5590419" y="64071"/>
            <a:ext cx="3942655" cy="498606"/>
          </a:xfrm>
          <a:prstGeom prst="rect">
            <a:avLst/>
          </a:prstGeom>
          <a:solidFill>
            <a:srgbClr val="FFFFFF"/>
          </a:solidFill>
          <a:ln>
            <a:solidFill>
              <a:schemeClr val="tx1"/>
            </a:solidFill>
          </a:ln>
        </p:spPr>
        <p:txBody>
          <a:bodyPr wrap="square" lIns="97543" tIns="48772" rIns="97543" bIns="48772" rtlCol="0">
            <a:spAutoFit/>
          </a:bodyPr>
          <a:lstStyle/>
          <a:p>
            <a:pPr algn="ctr"/>
            <a:r>
              <a:rPr lang="en-US" sz="2600" dirty="0" smtClean="0"/>
              <a:t>Scenario 3: </a:t>
            </a:r>
            <a:r>
              <a:rPr lang="en-US" sz="2600" dirty="0"/>
              <a:t>2</a:t>
            </a:r>
            <a:r>
              <a:rPr lang="en-US" sz="2600" dirty="0" smtClean="0"/>
              <a:t> moderators</a:t>
            </a:r>
            <a:endParaRPr lang="en-US" sz="2600" dirty="0"/>
          </a:p>
        </p:txBody>
      </p:sp>
    </p:spTree>
    <p:extLst>
      <p:ext uri="{BB962C8B-B14F-4D97-AF65-F5344CB8AC3E}">
        <p14:creationId xmlns:p14="http://schemas.microsoft.com/office/powerpoint/2010/main" val="25955405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Picture_Instrument_TDR_Overview.png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5" b="2126"/>
          <a:stretch/>
        </p:blipFill>
        <p:spPr>
          <a:xfrm>
            <a:off x="-30890" y="0"/>
            <a:ext cx="9795188" cy="7015245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-463566" y="-513032"/>
            <a:ext cx="5109286" cy="6058497"/>
          </a:xfrm>
          <a:custGeom>
            <a:avLst/>
            <a:gdLst>
              <a:gd name="connsiteX0" fmla="*/ 3747647 w 3747647"/>
              <a:gd name="connsiteY0" fmla="*/ 1957197 h 4445337"/>
              <a:gd name="connsiteX1" fmla="*/ 3091809 w 3747647"/>
              <a:gd name="connsiteY1" fmla="*/ 2300748 h 4445337"/>
              <a:gd name="connsiteX2" fmla="*/ 3643546 w 3747647"/>
              <a:gd name="connsiteY2" fmla="*/ 3341811 h 4445337"/>
              <a:gd name="connsiteX3" fmla="*/ 2196538 w 3747647"/>
              <a:gd name="connsiteY3" fmla="*/ 4133018 h 4445337"/>
              <a:gd name="connsiteX4" fmla="*/ 2102847 w 3747647"/>
              <a:gd name="connsiteY4" fmla="*/ 4445337 h 4445337"/>
              <a:gd name="connsiteX5" fmla="*/ 0 w 3747647"/>
              <a:gd name="connsiteY5" fmla="*/ 4403694 h 4445337"/>
              <a:gd name="connsiteX6" fmla="*/ 93691 w 3747647"/>
              <a:gd name="connsiteY6" fmla="*/ 0 h 4445337"/>
              <a:gd name="connsiteX7" fmla="*/ 2998118 w 3747647"/>
              <a:gd name="connsiteY7" fmla="*/ 0 h 4445337"/>
              <a:gd name="connsiteX8" fmla="*/ 3154270 w 3747647"/>
              <a:gd name="connsiteY8" fmla="*/ 1332560 h 4445337"/>
              <a:gd name="connsiteX9" fmla="*/ 3747647 w 3747647"/>
              <a:gd name="connsiteY9" fmla="*/ 1957197 h 444533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</a:cxnLst>
            <a:rect l="l" t="t" r="r" b="b"/>
            <a:pathLst>
              <a:path w="3747647" h="4445337">
                <a:moveTo>
                  <a:pt x="3747647" y="1957197"/>
                </a:moveTo>
                <a:lnTo>
                  <a:pt x="3091809" y="2300748"/>
                </a:lnTo>
                <a:lnTo>
                  <a:pt x="3643546" y="3341811"/>
                </a:lnTo>
                <a:lnTo>
                  <a:pt x="2196538" y="4133018"/>
                </a:lnTo>
                <a:lnTo>
                  <a:pt x="2102847" y="4445337"/>
                </a:lnTo>
                <a:lnTo>
                  <a:pt x="0" y="4403694"/>
                </a:lnTo>
                <a:lnTo>
                  <a:pt x="93691" y="0"/>
                </a:lnTo>
                <a:lnTo>
                  <a:pt x="2998118" y="0"/>
                </a:lnTo>
                <a:lnTo>
                  <a:pt x="3154270" y="1332560"/>
                </a:lnTo>
                <a:lnTo>
                  <a:pt x="3747647" y="1957197"/>
                </a:lnTo>
                <a:close/>
              </a:path>
            </a:pathLst>
          </a:custGeom>
          <a:noFill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11" name="Left Arrow 10"/>
          <p:cNvSpPr>
            <a:spLocks noChangeAspect="1"/>
          </p:cNvSpPr>
          <p:nvPr/>
        </p:nvSpPr>
        <p:spPr bwMode="auto">
          <a:xfrm rot="19910085">
            <a:off x="7511059" y="2641542"/>
            <a:ext cx="1787136" cy="386798"/>
          </a:xfrm>
          <a:prstGeom prst="leftArrow">
            <a:avLst/>
          </a:prstGeom>
          <a:solidFill>
            <a:srgbClr val="660066"/>
          </a:solidFill>
          <a:ln w="25400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7543" tIns="48772" rIns="97543" bIns="48772" numCol="1" rtlCol="0" anchor="t" anchorCtr="0" compatLnSpc="1">
            <a:prstTxWarp prst="textNoShape">
              <a:avLst/>
            </a:prstTxWarp>
          </a:bodyPr>
          <a:lstStyle/>
          <a:p>
            <a:pPr defTabSz="975432"/>
            <a:endParaRPr lang="en-US" sz="4500">
              <a:ea typeface="ヒラギノ角ゴ ProN W3" charset="-128"/>
              <a:cs typeface="ヒラギノ角ゴ ProN W3" charset="-128"/>
            </a:endParaRPr>
          </a:p>
        </p:txBody>
      </p:sp>
      <p:sp>
        <p:nvSpPr>
          <p:cNvPr id="5" name="Pie 4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10798467"/>
              <a:gd name="adj2" fmla="val 17807525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7" name="Pie 6"/>
          <p:cNvSpPr>
            <a:spLocks noChangeAspect="1"/>
          </p:cNvSpPr>
          <p:nvPr/>
        </p:nvSpPr>
        <p:spPr>
          <a:xfrm>
            <a:off x="5002521" y="2885417"/>
            <a:ext cx="2340000" cy="2340000"/>
          </a:xfrm>
          <a:prstGeom prst="pie">
            <a:avLst>
              <a:gd name="adj1" fmla="val 0"/>
              <a:gd name="adj2" fmla="val 7549871"/>
            </a:avLst>
          </a:prstGeom>
          <a:solidFill>
            <a:srgbClr val="3366FF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8" name="Pie 7"/>
          <p:cNvSpPr>
            <a:spLocks noChangeAspect="1"/>
          </p:cNvSpPr>
          <p:nvPr/>
        </p:nvSpPr>
        <p:spPr>
          <a:xfrm>
            <a:off x="5092521" y="2975417"/>
            <a:ext cx="2160000" cy="2160000"/>
          </a:xfrm>
          <a:prstGeom prst="pie">
            <a:avLst>
              <a:gd name="adj1" fmla="val 0"/>
              <a:gd name="adj2" fmla="val 3418490"/>
            </a:avLst>
          </a:prstGeom>
          <a:solidFill>
            <a:srgbClr val="FF6600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9" name="Pie 8"/>
          <p:cNvSpPr>
            <a:spLocks noChangeAspect="1"/>
          </p:cNvSpPr>
          <p:nvPr/>
        </p:nvSpPr>
        <p:spPr>
          <a:xfrm>
            <a:off x="5092521" y="2975417"/>
            <a:ext cx="2160000" cy="2160000"/>
          </a:xfrm>
          <a:prstGeom prst="pie">
            <a:avLst>
              <a:gd name="adj1" fmla="val 11000449"/>
              <a:gd name="adj2" fmla="val 14192240"/>
            </a:avLst>
          </a:prstGeom>
          <a:solidFill>
            <a:srgbClr val="FF6600">
              <a:alpha val="46000"/>
            </a:srgb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585467" y="423347"/>
            <a:ext cx="1108334" cy="868968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8054979" y="3329941"/>
            <a:ext cx="1701796" cy="67710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>
                <a:solidFill>
                  <a:srgbClr val="496DAC"/>
                </a:solidFill>
              </a:rPr>
              <a:t>2.5</a:t>
            </a:r>
            <a:r>
              <a:rPr lang="en-US" dirty="0" smtClean="0">
                <a:solidFill>
                  <a:srgbClr val="496DAC"/>
                </a:solidFill>
              </a:rPr>
              <a:t>cm </a:t>
            </a:r>
            <a:r>
              <a:rPr lang="en-US" dirty="0" smtClean="0">
                <a:solidFill>
                  <a:srgbClr val="496DAC"/>
                </a:solidFill>
              </a:rPr>
              <a:t>height</a:t>
            </a:r>
          </a:p>
          <a:p>
            <a:r>
              <a:rPr lang="en-US" dirty="0" smtClean="0">
                <a:solidFill>
                  <a:srgbClr val="FF6600"/>
                </a:solidFill>
              </a:rPr>
              <a:t>4-5cm </a:t>
            </a:r>
            <a:r>
              <a:rPr lang="en-US" dirty="0" smtClean="0">
                <a:solidFill>
                  <a:srgbClr val="FF6600"/>
                </a:solidFill>
              </a:rPr>
              <a:t>height</a:t>
            </a:r>
            <a:endParaRPr lang="en-US" dirty="0">
              <a:solidFill>
                <a:srgbClr val="FF6600"/>
              </a:solidFill>
            </a:endParaRPr>
          </a:p>
        </p:txBody>
      </p:sp>
      <p:cxnSp>
        <p:nvCxnSpPr>
          <p:cNvPr id="13" name="Straight Arrow Connector 12"/>
          <p:cNvCxnSpPr/>
          <p:nvPr/>
        </p:nvCxnSpPr>
        <p:spPr>
          <a:xfrm flipH="1" flipV="1">
            <a:off x="6698543" y="3187559"/>
            <a:ext cx="1356436" cy="336188"/>
          </a:xfrm>
          <a:prstGeom prst="straightConnector1">
            <a:avLst/>
          </a:prstGeom>
          <a:ln>
            <a:solidFill>
              <a:srgbClr val="0000FF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 flipH="1">
            <a:off x="7063227" y="3822581"/>
            <a:ext cx="991752" cy="184468"/>
          </a:xfrm>
          <a:prstGeom prst="straightConnector1">
            <a:avLst/>
          </a:prstGeom>
          <a:ln>
            <a:solidFill>
              <a:srgbClr val="FF66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5" name="Picture 14" descr="Screen Shot 2014-03-26 at 1.11.31 PM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93802" y="686647"/>
            <a:ext cx="1839274" cy="2083133"/>
          </a:xfrm>
          <a:prstGeom prst="rect">
            <a:avLst/>
          </a:prstGeom>
        </p:spPr>
      </p:pic>
      <p:sp>
        <p:nvSpPr>
          <p:cNvPr id="16" name="TextBox 15"/>
          <p:cNvSpPr txBox="1"/>
          <p:nvPr/>
        </p:nvSpPr>
        <p:spPr>
          <a:xfrm>
            <a:off x="101863" y="94790"/>
            <a:ext cx="4656075" cy="155427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</a:ln>
        </p:spPr>
        <p:txBody>
          <a:bodyPr wrap="square" rtlCol="0">
            <a:spAutoFit/>
          </a:bodyPr>
          <a:lstStyle/>
          <a:p>
            <a:r>
              <a:rPr lang="en-US" dirty="0" smtClean="0"/>
              <a:t>Inclusion of brightness evolutions since September 2013: </a:t>
            </a:r>
          </a:p>
          <a:p>
            <a:pPr marL="342900" indent="-342900">
              <a:buFont typeface="Arial"/>
              <a:buChar char="•"/>
            </a:pPr>
            <a:r>
              <a:rPr lang="en-US" dirty="0" err="1" smtClean="0"/>
              <a:t>Pb</a:t>
            </a:r>
            <a:r>
              <a:rPr lang="en-US" dirty="0" smtClean="0"/>
              <a:t> reflector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Bright edges of water wings</a:t>
            </a:r>
          </a:p>
          <a:p>
            <a:pPr marL="342900" indent="-342900">
              <a:buFont typeface="Arial"/>
              <a:buChar char="•"/>
            </a:pPr>
            <a:r>
              <a:rPr lang="en-US" dirty="0" smtClean="0"/>
              <a:t>More accurate engineering constraints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5590419" y="64071"/>
            <a:ext cx="3942655" cy="498606"/>
          </a:xfrm>
          <a:prstGeom prst="rect">
            <a:avLst/>
          </a:prstGeom>
          <a:solidFill>
            <a:srgbClr val="FFFFFF"/>
          </a:solidFill>
          <a:ln>
            <a:solidFill>
              <a:schemeClr val="tx1"/>
            </a:solidFill>
          </a:ln>
        </p:spPr>
        <p:txBody>
          <a:bodyPr wrap="square" lIns="97543" tIns="48772" rIns="97543" bIns="48772" rtlCol="0">
            <a:spAutoFit/>
          </a:bodyPr>
          <a:lstStyle/>
          <a:p>
            <a:pPr algn="ctr"/>
            <a:r>
              <a:rPr lang="en-US" sz="2600" dirty="0" smtClean="0"/>
              <a:t>Scenario 3: </a:t>
            </a:r>
            <a:r>
              <a:rPr lang="en-US" sz="2600" dirty="0"/>
              <a:t>2</a:t>
            </a:r>
            <a:r>
              <a:rPr lang="en-US" sz="2600" dirty="0" smtClean="0"/>
              <a:t> moderators</a:t>
            </a:r>
            <a:endParaRPr lang="en-US" sz="2600" dirty="0"/>
          </a:p>
        </p:txBody>
      </p:sp>
    </p:spTree>
    <p:extLst>
      <p:ext uri="{BB962C8B-B14F-4D97-AF65-F5344CB8AC3E}">
        <p14:creationId xmlns:p14="http://schemas.microsoft.com/office/powerpoint/2010/main" val="2193268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xmlns:p14="http://schemas.microsoft.com/office/powerpoint/2010/main"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Timeline for decision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7839" y="1234842"/>
            <a:ext cx="8781098" cy="4181519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August 2013 Instrument Redesign started</a:t>
            </a:r>
          </a:p>
          <a:p>
            <a:r>
              <a:rPr lang="en-US" dirty="0" smtClean="0"/>
              <a:t>October 2013 1</a:t>
            </a:r>
            <a:r>
              <a:rPr lang="en-US" baseline="30000" dirty="0" smtClean="0"/>
              <a:t>st</a:t>
            </a:r>
            <a:r>
              <a:rPr lang="en-US" dirty="0" smtClean="0"/>
              <a:t> Coordination meeting</a:t>
            </a:r>
          </a:p>
          <a:p>
            <a:r>
              <a:rPr lang="en-US" dirty="0" smtClean="0"/>
              <a:t>February 2014 2</a:t>
            </a:r>
            <a:r>
              <a:rPr lang="en-US" baseline="30000" dirty="0" smtClean="0"/>
              <a:t>nd</a:t>
            </a:r>
            <a:r>
              <a:rPr lang="en-US" dirty="0" smtClean="0"/>
              <a:t> Coordination meeting</a:t>
            </a:r>
          </a:p>
          <a:p>
            <a:r>
              <a:rPr lang="en-US" dirty="0" smtClean="0"/>
              <a:t>Current status: 21 instruments in analysis</a:t>
            </a:r>
          </a:p>
          <a:p>
            <a:pPr lvl="1"/>
            <a:r>
              <a:rPr lang="en-US" dirty="0" smtClean="0"/>
              <a:t>last 3 being added this week</a:t>
            </a:r>
          </a:p>
          <a:p>
            <a:r>
              <a:rPr lang="en-US" dirty="0" smtClean="0"/>
              <a:t>3 moderator scenarios under study</a:t>
            </a:r>
          </a:p>
          <a:p>
            <a:pPr lvl="1"/>
            <a:r>
              <a:rPr lang="en-US" dirty="0" err="1" smtClean="0"/>
              <a:t>optimise</a:t>
            </a:r>
            <a:r>
              <a:rPr lang="en-US" dirty="0" smtClean="0"/>
              <a:t> global instrument performance for each scenario</a:t>
            </a:r>
          </a:p>
          <a:p>
            <a:r>
              <a:rPr lang="en-US" dirty="0" smtClean="0"/>
              <a:t>Results and recommendations for 30</a:t>
            </a:r>
            <a:r>
              <a:rPr lang="en-US" baseline="30000" dirty="0" smtClean="0"/>
              <a:t>th</a:t>
            </a:r>
            <a:r>
              <a:rPr lang="en-US" dirty="0" smtClean="0"/>
              <a:t> April</a:t>
            </a:r>
          </a:p>
          <a:p>
            <a:r>
              <a:rPr lang="en-US" dirty="0" smtClean="0"/>
              <a:t>Meeting of Moderator Expert Panel 28</a:t>
            </a:r>
            <a:r>
              <a:rPr lang="en-US" baseline="30000" dirty="0" smtClean="0"/>
              <a:t>th</a:t>
            </a:r>
            <a:r>
              <a:rPr lang="en-US" dirty="0" smtClean="0"/>
              <a:t> May</a:t>
            </a:r>
          </a:p>
          <a:p>
            <a:pPr lvl="1"/>
            <a:r>
              <a:rPr lang="en-US" dirty="0" smtClean="0"/>
              <a:t>mix of leading </a:t>
            </a:r>
            <a:r>
              <a:rPr lang="en-US" dirty="0" err="1" smtClean="0"/>
              <a:t>neutronics</a:t>
            </a:r>
            <a:r>
              <a:rPr lang="en-US" dirty="0" smtClean="0"/>
              <a:t> and instrument people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0671289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Timeline for decision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7839" y="1234841"/>
            <a:ext cx="8781098" cy="5339499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August 2013 Instrument Redesign started</a:t>
            </a:r>
          </a:p>
          <a:p>
            <a:r>
              <a:rPr lang="en-US" dirty="0" smtClean="0"/>
              <a:t>October 2013 1</a:t>
            </a:r>
            <a:r>
              <a:rPr lang="en-US" baseline="30000" dirty="0" smtClean="0"/>
              <a:t>st</a:t>
            </a:r>
            <a:r>
              <a:rPr lang="en-US" dirty="0" smtClean="0"/>
              <a:t> Coordination meeting</a:t>
            </a:r>
          </a:p>
          <a:p>
            <a:r>
              <a:rPr lang="en-US" dirty="0" smtClean="0"/>
              <a:t>February 2014 2</a:t>
            </a:r>
            <a:r>
              <a:rPr lang="en-US" baseline="30000" dirty="0" smtClean="0"/>
              <a:t>nd</a:t>
            </a:r>
            <a:r>
              <a:rPr lang="en-US" dirty="0" smtClean="0"/>
              <a:t> Coordination meeting</a:t>
            </a:r>
          </a:p>
          <a:p>
            <a:r>
              <a:rPr lang="en-US" dirty="0" smtClean="0"/>
              <a:t>Current status: 21 instruments in analysis</a:t>
            </a:r>
          </a:p>
          <a:p>
            <a:pPr lvl="1"/>
            <a:r>
              <a:rPr lang="en-US" dirty="0" smtClean="0"/>
              <a:t>last 3 being added this week</a:t>
            </a:r>
          </a:p>
          <a:p>
            <a:r>
              <a:rPr lang="en-US" dirty="0" smtClean="0"/>
              <a:t>3 moderator scenarios under study</a:t>
            </a:r>
          </a:p>
          <a:p>
            <a:pPr lvl="1"/>
            <a:r>
              <a:rPr lang="en-US" dirty="0" err="1" smtClean="0"/>
              <a:t>optimise</a:t>
            </a:r>
            <a:r>
              <a:rPr lang="en-US" dirty="0" smtClean="0"/>
              <a:t> global instrument performance for each scenario</a:t>
            </a:r>
          </a:p>
          <a:p>
            <a:r>
              <a:rPr lang="en-US" dirty="0" smtClean="0"/>
              <a:t>Results and recommendations for 30</a:t>
            </a:r>
            <a:r>
              <a:rPr lang="en-US" baseline="30000" dirty="0" smtClean="0"/>
              <a:t>th</a:t>
            </a:r>
            <a:r>
              <a:rPr lang="en-US" dirty="0" smtClean="0"/>
              <a:t> April</a:t>
            </a:r>
          </a:p>
          <a:p>
            <a:r>
              <a:rPr lang="en-US" dirty="0" smtClean="0"/>
              <a:t>Meeting of Moderator Expert Panel 28</a:t>
            </a:r>
            <a:r>
              <a:rPr lang="en-US" baseline="30000" dirty="0" smtClean="0"/>
              <a:t>th</a:t>
            </a:r>
            <a:r>
              <a:rPr lang="en-US" dirty="0" smtClean="0"/>
              <a:t> May</a:t>
            </a:r>
          </a:p>
          <a:p>
            <a:pPr lvl="1"/>
            <a:r>
              <a:rPr lang="en-US" dirty="0" smtClean="0"/>
              <a:t>mix of leading </a:t>
            </a:r>
            <a:r>
              <a:rPr lang="en-US" dirty="0" err="1" smtClean="0"/>
              <a:t>neutronics</a:t>
            </a:r>
            <a:r>
              <a:rPr lang="en-US" dirty="0" smtClean="0"/>
              <a:t> and instrument people</a:t>
            </a:r>
          </a:p>
          <a:p>
            <a:r>
              <a:rPr lang="en-US" dirty="0" smtClean="0"/>
              <a:t>This is an opportunity to improve our performance</a:t>
            </a:r>
          </a:p>
          <a:p>
            <a:pPr lvl="1"/>
            <a:r>
              <a:rPr lang="en-US" dirty="0" smtClean="0"/>
              <a:t>main risk is that we don’t improve it as much as we should</a:t>
            </a:r>
          </a:p>
          <a:p>
            <a:pPr lvl="1"/>
            <a:r>
              <a:rPr lang="en-US" dirty="0" smtClean="0"/>
              <a:t>current gain factors are very much a lower limit: more </a:t>
            </a:r>
            <a:r>
              <a:rPr lang="en-US" dirty="0" err="1" smtClean="0"/>
              <a:t>optimisation</a:t>
            </a:r>
            <a:r>
              <a:rPr lang="en-US" dirty="0" smtClean="0"/>
              <a:t> to come, both from moderators and instruments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709007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ESS presentation template">
  <a:themeElements>
    <a:clrScheme name="Custom 1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0084C0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 presentation template.potx</Template>
  <TotalTime>39639</TotalTime>
  <Words>584</Words>
  <Application>Microsoft Macintosh PowerPoint</Application>
  <PresentationFormat>Custom</PresentationFormat>
  <Paragraphs>160</Paragraphs>
  <Slides>39</Slides>
  <Notes>3</Notes>
  <HiddenSlides>0</HiddenSlides>
  <MMClips>0</MMClips>
  <ScaleCrop>false</ScaleCrop>
  <HeadingPairs>
    <vt:vector size="6" baseType="variant">
      <vt:variant>
        <vt:lpstr>Theme</vt:lpstr>
      </vt:variant>
      <vt:variant>
        <vt:i4>1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39</vt:i4>
      </vt:variant>
    </vt:vector>
  </HeadingPairs>
  <TitlesOfParts>
    <vt:vector size="42" baseType="lpstr">
      <vt:lpstr>ESS presentation template</vt:lpstr>
      <vt:lpstr>Document</vt:lpstr>
      <vt:lpstr>Microsoft Word Document</vt:lpstr>
      <vt:lpstr>PowerPoint Presentation</vt:lpstr>
      <vt:lpstr>Flattened Moderators  </vt:lpstr>
      <vt:lpstr>Flattened Moderators</vt:lpstr>
      <vt:lpstr>Brightness Gains</vt:lpstr>
      <vt:lpstr>Brightness Gains</vt:lpstr>
      <vt:lpstr>PowerPoint Presentation</vt:lpstr>
      <vt:lpstr>PowerPoint Presentation</vt:lpstr>
      <vt:lpstr>PowerPoint Presentation</vt:lpstr>
      <vt:lpstr>Instrument Optimisations (1/3)</vt:lpstr>
      <vt:lpstr>Instrument Optimisations (2/3)</vt:lpstr>
      <vt:lpstr>Instrument Optimisations (3/3)</vt:lpstr>
      <vt:lpstr>Example: Thermal Chopper Spectrometer</vt:lpstr>
      <vt:lpstr>Example: NMX Macromolecular Crystallography</vt:lpstr>
      <vt:lpstr>Example: NMX Macromolecular Crystallography</vt:lpstr>
      <vt:lpstr>Current Results</vt:lpstr>
      <vt:lpstr>Current Results</vt:lpstr>
      <vt:lpstr>Current Results</vt:lpstr>
      <vt:lpstr>Current Results</vt:lpstr>
      <vt:lpstr>Current Results</vt:lpstr>
      <vt:lpstr>Current Results</vt:lpstr>
      <vt:lpstr>Moderator Spectra</vt:lpstr>
      <vt:lpstr>Moderator Spectra</vt:lpstr>
      <vt:lpstr>Moderator Spectra</vt:lpstr>
      <vt:lpstr>Moderator Spectra</vt:lpstr>
      <vt:lpstr>Moderator Spectra</vt:lpstr>
      <vt:lpstr>Averaging over Full Moderator Face</vt:lpstr>
      <vt:lpstr>Averaging over Full Moderator Face</vt:lpstr>
      <vt:lpstr>Averaging over Full Moderator Face</vt:lpstr>
      <vt:lpstr>Averaging over Full Moderator Face</vt:lpstr>
      <vt:lpstr>Precedents</vt:lpstr>
      <vt:lpstr>Precedent: ISIS TS2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Timeline for decision</vt:lpstr>
      <vt:lpstr>Timeline for decision</vt:lpstr>
    </vt:vector>
  </TitlesOfParts>
  <Manager/>
  <Company>European Spallation Source ESS AB</Company>
  <LinksUpToDate>false</LinksUpToDate>
  <SharedDoc>false</SharedDoc>
  <HyperlinkBase/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STAP</dc:title>
  <dc:subject/>
  <dc:creator>Ken Andersen</dc:creator>
  <cp:keywords/>
  <dc:description/>
  <cp:lastModifiedBy>Ken Andersen</cp:lastModifiedBy>
  <cp:revision>301</cp:revision>
  <cp:lastPrinted>2013-06-05T06:59:52Z</cp:lastPrinted>
  <dcterms:created xsi:type="dcterms:W3CDTF">2013-05-31T12:46:48Z</dcterms:created>
  <dcterms:modified xsi:type="dcterms:W3CDTF">2014-04-02T10:29:45Z</dcterms:modified>
  <cp:category/>
</cp:coreProperties>
</file>