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jpg" ContentType="image/jpeg"/>
  <Default Extension="rels" ContentType="application/vnd.openxmlformats-package.relationships+xml"/>
  <Default Extension="wdp" ContentType="image/vnd.ms-photo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28"/>
  </p:notesMasterIdLst>
  <p:sldIdLst>
    <p:sldId id="256" r:id="rId2"/>
    <p:sldId id="299" r:id="rId3"/>
    <p:sldId id="300" r:id="rId4"/>
    <p:sldId id="301" r:id="rId5"/>
    <p:sldId id="302" r:id="rId6"/>
    <p:sldId id="303" r:id="rId7"/>
    <p:sldId id="304" r:id="rId8"/>
    <p:sldId id="305" r:id="rId9"/>
    <p:sldId id="306" r:id="rId10"/>
    <p:sldId id="325" r:id="rId11"/>
    <p:sldId id="308" r:id="rId12"/>
    <p:sldId id="309" r:id="rId13"/>
    <p:sldId id="310" r:id="rId14"/>
    <p:sldId id="311" r:id="rId15"/>
    <p:sldId id="312" r:id="rId16"/>
    <p:sldId id="326" r:id="rId17"/>
    <p:sldId id="327" r:id="rId18"/>
    <p:sldId id="328" r:id="rId19"/>
    <p:sldId id="329" r:id="rId20"/>
    <p:sldId id="330" r:id="rId21"/>
    <p:sldId id="318" r:id="rId22"/>
    <p:sldId id="319" r:id="rId23"/>
    <p:sldId id="320" r:id="rId24"/>
    <p:sldId id="321" r:id="rId25"/>
    <p:sldId id="331" r:id="rId26"/>
    <p:sldId id="332" r:id="rId27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1CCD9"/>
    <a:srgbClr val="C1D0EF"/>
    <a:srgbClr val="AFBDD9"/>
    <a:srgbClr val="57AF78"/>
    <a:srgbClr val="2E9BE3"/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284E427A-3D55-4303-BF80-6455036E1DE7}" styleName="Themed Style 1 - Accent 2">
    <a:tblBg>
      <a:fillRef idx="2">
        <a:schemeClr val="accent2"/>
      </a:fillRef>
      <a:effectRef idx="1">
        <a:schemeClr val="accent2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Ref idx="1">
              <a:schemeClr val="accent2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  <a:fill>
          <a:solidFill>
            <a:schemeClr val="accent2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2"/>
            </a:lnRef>
          </a:left>
          <a:right>
            <a:lnRef idx="2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2">
              <a:schemeClr val="accent2"/>
            </a:lnRef>
          </a:top>
          <a:bottom>
            <a:lnRef idx="2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firstRow>
  </a:tblStyle>
  <a:tblStyle styleId="{69C7853C-536D-4A76-A0AE-DD22124D55A5}" styleName="Themed Style 1 - Accent 3">
    <a:tblBg>
      <a:fillRef idx="2">
        <a:schemeClr val="accent3"/>
      </a:fillRef>
      <a:effectRef idx="1">
        <a:schemeClr val="accent3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Ref idx="1">
              <a:schemeClr val="accent3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  <a:fill>
          <a:solidFill>
            <a:schemeClr val="accent3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3"/>
            </a:lnRef>
          </a:left>
          <a:right>
            <a:lnRef idx="2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2">
              <a:schemeClr val="accent3"/>
            </a:lnRef>
          </a:top>
          <a:bottom>
            <a:lnRef idx="2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  <a:tblStyle styleId="{35758FB7-9AC5-4552-8A53-C91805E547FA}" styleName="Themed Style 1 - Accent 5">
    <a:tblBg>
      <a:fillRef idx="2">
        <a:schemeClr val="accent5"/>
      </a:fillRef>
      <a:effectRef idx="1">
        <a:schemeClr val="accent5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Ref idx="1">
              <a:schemeClr val="accent5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  <a:fill>
          <a:solidFill>
            <a:schemeClr val="accent5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5"/>
            </a:lnRef>
          </a:left>
          <a:right>
            <a:lnRef idx="2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2">
              <a:schemeClr val="accent5"/>
            </a:lnRef>
          </a:top>
          <a:bottom>
            <a:lnRef idx="2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/>
          </a:solidFill>
        </a:fill>
      </a:tcStyle>
    </a:firstRow>
  </a:tblStyle>
  <a:tblStyle styleId="{08FB837D-C827-4EFA-A057-4D05807E0F7C}" styleName="Themed Style 1 - Accent 6">
    <a:tblBg>
      <a:fillRef idx="2">
        <a:schemeClr val="accent6"/>
      </a:fillRef>
      <a:effectRef idx="1">
        <a:schemeClr val="accent6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Ref idx="1">
              <a:schemeClr val="accent6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  <a:fill>
          <a:solidFill>
            <a:schemeClr val="accent6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6"/>
            </a:lnRef>
          </a:left>
          <a:right>
            <a:lnRef idx="2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2">
              <a:schemeClr val="accent6"/>
            </a:lnRef>
          </a:top>
          <a:bottom>
            <a:lnRef idx="2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firstRow>
  </a:tblStyle>
  <a:tblStyle styleId="{18603FDC-E32A-4AB5-989C-0864C3EAD2B8}" styleName="Themed Style 2 - Accent 2">
    <a:tblBg>
      <a:fillRef idx="3">
        <a:schemeClr val="accent2"/>
      </a:fillRef>
      <a:effectRef idx="3">
        <a:schemeClr val="accent2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2">
                <a:tint val="50000"/>
              </a:schemeClr>
            </a:lnRef>
          </a:left>
          <a:right>
            <a:lnRef idx="1">
              <a:schemeClr val="accent2">
                <a:tint val="50000"/>
              </a:schemeClr>
            </a:lnRef>
          </a:right>
          <a:top>
            <a:lnRef idx="1">
              <a:schemeClr val="accent2">
                <a:tint val="50000"/>
              </a:schemeClr>
            </a:lnRef>
          </a:top>
          <a:bottom>
            <a:lnRef idx="1">
              <a:schemeClr val="accent2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306799F8-075E-4A3A-A7F6-7FBC6576F1A4}" styleName="Themed Style 2 - Accent 3">
    <a:tblBg>
      <a:fillRef idx="3">
        <a:schemeClr val="accent3"/>
      </a:fillRef>
      <a:effectRef idx="3">
        <a:schemeClr val="accent3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3">
                <a:tint val="50000"/>
              </a:schemeClr>
            </a:lnRef>
          </a:left>
          <a:right>
            <a:lnRef idx="1">
              <a:schemeClr val="accent3">
                <a:tint val="50000"/>
              </a:schemeClr>
            </a:lnRef>
          </a:right>
          <a:top>
            <a:lnRef idx="1">
              <a:schemeClr val="accent3">
                <a:tint val="50000"/>
              </a:schemeClr>
            </a:lnRef>
          </a:top>
          <a:bottom>
            <a:lnRef idx="1">
              <a:schemeClr val="accent3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327F97BB-C833-4FB7-BDE5-3F7075034690}" styleName="Themed Style 2 - Accent 5">
    <a:tblBg>
      <a:fillRef idx="3">
        <a:schemeClr val="accent5"/>
      </a:fillRef>
      <a:effectRef idx="3">
        <a:schemeClr val="accent5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5">
                <a:tint val="50000"/>
              </a:schemeClr>
            </a:lnRef>
          </a:left>
          <a:right>
            <a:lnRef idx="1">
              <a:schemeClr val="accent5">
                <a:tint val="50000"/>
              </a:schemeClr>
            </a:lnRef>
          </a:right>
          <a:top>
            <a:lnRef idx="1">
              <a:schemeClr val="accent5">
                <a:tint val="50000"/>
              </a:schemeClr>
            </a:lnRef>
          </a:top>
          <a:bottom>
            <a:lnRef idx="1">
              <a:schemeClr val="accent5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napVertSplitter="1" vertBarState="minimized">
    <p:restoredLeft sz="15625" autoAdjust="0"/>
    <p:restoredTop sz="94676" autoAdjust="0"/>
  </p:normalViewPr>
  <p:slideViewPr>
    <p:cSldViewPr>
      <p:cViewPr varScale="1">
        <p:scale>
          <a:sx n="123" d="100"/>
          <a:sy n="123" d="100"/>
        </p:scale>
        <p:origin x="-1312" y="-10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300" d="100"/>
        <a:sy n="300" d="100"/>
      </p:scale>
      <p:origin x="0" y="40536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notesMaster" Target="notesMasters/notesMaster1.xml"/><Relationship Id="rId29" Type="http://schemas.openxmlformats.org/officeDocument/2006/relationships/printerSettings" Target="printerSettings/printerSettings1.bin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30" Type="http://schemas.openxmlformats.org/officeDocument/2006/relationships/presProps" Target="presProps.xml"/><Relationship Id="rId31" Type="http://schemas.openxmlformats.org/officeDocument/2006/relationships/viewProps" Target="viewProps.xml"/><Relationship Id="rId32" Type="http://schemas.openxmlformats.org/officeDocument/2006/relationships/theme" Target="theme/theme1.xml"/><Relationship Id="rId9" Type="http://schemas.openxmlformats.org/officeDocument/2006/relationships/slide" Target="slides/slide8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33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4/1/14</a:t>
            </a:fld>
            <a:endParaRPr lang="sv-S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1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2.xml"/></Relationships>
</file>

<file path=ppt/notesSlides/_rels/notesSlide1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3.xml"/></Relationships>
</file>

<file path=ppt/notesSlides/_rels/notesSlide1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4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124007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124007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124007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1761592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B9012EB-4569-40A6-8957-E1BCCEEB9852}" type="slidenum">
              <a:rPr lang="en-GB" smtClean="0"/>
              <a:t>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8882584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B9012EB-4569-40A6-8957-E1BCCEEB9852}" type="slidenum">
              <a:rPr lang="en-GB" smtClean="0"/>
              <a:t>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8882584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B9012EB-4569-40A6-8957-E1BCCEEB9852}" type="slidenum">
              <a:rPr lang="en-GB" smtClean="0"/>
              <a:t>8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8882584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B9012EB-4569-40A6-8957-E1BCCEEB9852}" type="slidenum">
              <a:rPr lang="en-GB" smtClean="0"/>
              <a:t>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8882584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B9012EB-4569-40A6-8957-E1BCCEEB9852}" type="slidenum">
              <a:rPr lang="en-GB" smtClean="0"/>
              <a:t>10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8882584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B9012EB-4569-40A6-8957-E1BCCEEB9852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8882584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488604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THANK YOU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488604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THANK YOU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488604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4224359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422435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1240076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1240076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1240076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124007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Click to edit Master subtitle style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sv-SE" smtClean="0"/>
              <a:t>4/1/14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sv-SE" smtClean="0"/>
              <a:t>4/1/14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sv-SE" smtClean="0"/>
              <a:t>4/1/14</a:t>
            </a:fld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4662" y="260648"/>
            <a:ext cx="1359826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sv-SE" smtClean="0"/>
              <a:t>4/1/14</a:t>
            </a:fld>
            <a:endParaRPr lang="sv-S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smtClean="0"/>
              <a:t>Click to edit Master title style</a:t>
            </a:r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sv-SE" smtClean="0"/>
              <a:t>4/1/14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4" Type="http://schemas.openxmlformats.org/officeDocument/2006/relationships/image" Target="../media/image3.png"/><Relationship Id="rId5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5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4" Type="http://schemas.openxmlformats.org/officeDocument/2006/relationships/image" Target="../media/image7.png"/><Relationship Id="rId5" Type="http://schemas.openxmlformats.org/officeDocument/2006/relationships/image" Target="../media/image8.png"/><Relationship Id="rId6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4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4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4" Type="http://schemas.microsoft.com/office/2007/relationships/hdphoto" Target="../media/hdphoto1.wdp"/><Relationship Id="rId5" Type="http://schemas.openxmlformats.org/officeDocument/2006/relationships/image" Target="../media/image13.jpeg"/><Relationship Id="rId6" Type="http://schemas.microsoft.com/office/2007/relationships/hdphoto" Target="../media/hdphoto2.wdp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4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6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4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4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4" Type="http://schemas.microsoft.com/office/2007/relationships/hdphoto" Target="../media/hdphoto3.wdp"/><Relationship Id="rId5" Type="http://schemas.openxmlformats.org/officeDocument/2006/relationships/image" Target="../media/image22.png"/><Relationship Id="rId6" Type="http://schemas.openxmlformats.org/officeDocument/2006/relationships/image" Target="../media/image23.jp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4.xml"/><Relationship Id="rId3" Type="http://schemas.openxmlformats.org/officeDocument/2006/relationships/image" Target="../media/image24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4" Type="http://schemas.openxmlformats.org/officeDocument/2006/relationships/image" Target="../media/image26.png"/><Relationship Id="rId5" Type="http://schemas.openxmlformats.org/officeDocument/2006/relationships/image" Target="../media/image27.png"/><Relationship Id="rId6" Type="http://schemas.openxmlformats.org/officeDocument/2006/relationships/image" Target="../media/image28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4" Type="http://schemas.openxmlformats.org/officeDocument/2006/relationships/image" Target="../media/image31.png"/><Relationship Id="rId5" Type="http://schemas.openxmlformats.org/officeDocument/2006/relationships/image" Target="../media/image3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9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4" Type="http://schemas.openxmlformats.org/officeDocument/2006/relationships/image" Target="../media/image35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3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6.png"/><Relationship Id="rId3" Type="http://schemas.openxmlformats.org/officeDocument/2006/relationships/image" Target="../media/image37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8.png"/><Relationship Id="rId3" Type="http://schemas.openxmlformats.org/officeDocument/2006/relationships/image" Target="../media/image38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4" Type="http://schemas.openxmlformats.org/officeDocument/2006/relationships/image" Target="../media/image39.png"/><Relationship Id="rId5" Type="http://schemas.openxmlformats.org/officeDocument/2006/relationships/image" Target="../media/image40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6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4" Type="http://schemas.openxmlformats.org/officeDocument/2006/relationships/image" Target="../media/image42.jpeg"/><Relationship Id="rId5" Type="http://schemas.microsoft.com/office/2007/relationships/hdphoto" Target="../media/hdphoto4.wdp"/><Relationship Id="rId6" Type="http://schemas.openxmlformats.org/officeDocument/2006/relationships/image" Target="../media/image43.jpeg"/><Relationship Id="rId7" Type="http://schemas.microsoft.com/office/2007/relationships/hdphoto" Target="../media/hdphoto5.wdp"/><Relationship Id="rId8" Type="http://schemas.openxmlformats.org/officeDocument/2006/relationships/image" Target="../media/image44.jpeg"/><Relationship Id="rId9" Type="http://schemas.microsoft.com/office/2007/relationships/hdphoto" Target="../media/hdphoto6.wdp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4" Type="http://schemas.openxmlformats.org/officeDocument/2006/relationships/image" Target="../media/image42.jpeg"/><Relationship Id="rId5" Type="http://schemas.microsoft.com/office/2007/relationships/hdphoto" Target="../media/hdphoto4.wdp"/><Relationship Id="rId6" Type="http://schemas.openxmlformats.org/officeDocument/2006/relationships/image" Target="../media/image43.jpeg"/><Relationship Id="rId7" Type="http://schemas.microsoft.com/office/2007/relationships/hdphoto" Target="../media/hdphoto5.wdp"/><Relationship Id="rId8" Type="http://schemas.openxmlformats.org/officeDocument/2006/relationships/image" Target="../media/image44.jpeg"/><Relationship Id="rId9" Type="http://schemas.microsoft.com/office/2007/relationships/hdphoto" Target="../media/hdphoto6.wdp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8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4" Type="http://schemas.openxmlformats.org/officeDocument/2006/relationships/image" Target="../media/image42.jpeg"/><Relationship Id="rId5" Type="http://schemas.microsoft.com/office/2007/relationships/hdphoto" Target="../media/hdphoto4.wdp"/><Relationship Id="rId6" Type="http://schemas.openxmlformats.org/officeDocument/2006/relationships/image" Target="../media/image43.jpeg"/><Relationship Id="rId7" Type="http://schemas.microsoft.com/office/2007/relationships/hdphoto" Target="../media/hdphoto5.wdp"/><Relationship Id="rId8" Type="http://schemas.openxmlformats.org/officeDocument/2006/relationships/image" Target="../media/image44.jpeg"/><Relationship Id="rId9" Type="http://schemas.microsoft.com/office/2007/relationships/hdphoto" Target="../media/hdphoto6.wdp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9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7.png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>
              <a:lnSpc>
                <a:spcPct val="130000"/>
              </a:lnSpc>
            </a:pPr>
            <a:r>
              <a:rPr lang="en-US" sz="4000" dirty="0">
                <a:solidFill>
                  <a:srgbClr val="FFFFFF"/>
                </a:solidFill>
                <a:cs typeface="Helvetica"/>
              </a:rPr>
              <a:t>Moderator Optimization Studies</a:t>
            </a:r>
            <a:endParaRPr lang="en-US" sz="1600" dirty="0">
              <a:solidFill>
                <a:srgbClr val="FFFFFF"/>
              </a:solidFill>
              <a:cs typeface="Helvetica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Autofit/>
          </a:bodyPr>
          <a:lstStyle/>
          <a:p>
            <a:pPr>
              <a:lnSpc>
                <a:spcPct val="130000"/>
              </a:lnSpc>
            </a:pPr>
            <a:r>
              <a:rPr lang="en-US" sz="2000" dirty="0">
                <a:solidFill>
                  <a:srgbClr val="FFFFFF"/>
                </a:solidFill>
                <a:cs typeface="Helvetica"/>
              </a:rPr>
              <a:t>Luca </a:t>
            </a:r>
            <a:r>
              <a:rPr lang="en-US" sz="2000" dirty="0" err="1">
                <a:solidFill>
                  <a:srgbClr val="FFFFFF"/>
                </a:solidFill>
                <a:cs typeface="Helvetica"/>
              </a:rPr>
              <a:t>Zanini</a:t>
            </a:r>
            <a:r>
              <a:rPr lang="en-US" sz="2000" dirty="0">
                <a:solidFill>
                  <a:srgbClr val="FFFFFF"/>
                </a:solidFill>
                <a:cs typeface="Helvetica"/>
              </a:rPr>
              <a:t> </a:t>
            </a:r>
          </a:p>
          <a:p>
            <a:pPr>
              <a:lnSpc>
                <a:spcPct val="130000"/>
              </a:lnSpc>
            </a:pPr>
            <a:r>
              <a:rPr lang="en-US" sz="2000" dirty="0">
                <a:solidFill>
                  <a:srgbClr val="FFFFFF"/>
                </a:solidFill>
                <a:cs typeface="Helvetica"/>
              </a:rPr>
              <a:t>Group Leader – </a:t>
            </a:r>
            <a:r>
              <a:rPr lang="en-US" sz="2000" dirty="0" err="1">
                <a:solidFill>
                  <a:srgbClr val="FFFFFF"/>
                </a:solidFill>
                <a:cs typeface="Helvetica"/>
              </a:rPr>
              <a:t>Neutronics</a:t>
            </a:r>
            <a:endParaRPr lang="en-US" sz="2000" dirty="0">
              <a:solidFill>
                <a:srgbClr val="FFFFFF"/>
              </a:solidFill>
              <a:cs typeface="Helvetica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286000" y="5949280"/>
            <a:ext cx="4572000" cy="60324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GB" sz="1600" dirty="0" smtClean="0">
                <a:solidFill>
                  <a:srgbClr val="FFFFFF"/>
                </a:solidFill>
              </a:rPr>
              <a:t>www.europeanspallationsource.se</a:t>
            </a:r>
          </a:p>
          <a:p>
            <a:pPr algn="ctr"/>
            <a:r>
              <a:rPr lang="en-GB" sz="1400" dirty="0" smtClean="0">
                <a:solidFill>
                  <a:srgbClr val="FFFFFF"/>
                </a:solidFill>
              </a:rPr>
              <a:t>April 2-3, 2014</a:t>
            </a:r>
          </a:p>
        </p:txBody>
      </p:sp>
    </p:spTree>
    <p:extLst>
      <p:ext uri="{BB962C8B-B14F-4D97-AF65-F5344CB8AC3E}">
        <p14:creationId xmlns:p14="http://schemas.microsoft.com/office/powerpoint/2010/main" val="13946133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ESS moderator team</a:t>
            </a:r>
            <a:endParaRPr lang="en-US" dirty="0"/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7200" y="1783357"/>
            <a:ext cx="8229600" cy="4525963"/>
          </a:xfrm>
        </p:spPr>
        <p:txBody>
          <a:bodyPr/>
          <a:lstStyle/>
          <a:p>
            <a:pPr>
              <a:buFont typeface="Wingdings" charset="2"/>
              <a:buChar char="q"/>
            </a:pPr>
            <a:r>
              <a:rPr lang="en-US" dirty="0" err="1" smtClean="0">
                <a:solidFill>
                  <a:srgbClr val="000000"/>
                </a:solidFill>
              </a:rPr>
              <a:t>Neutronics</a:t>
            </a:r>
            <a:r>
              <a:rPr lang="en-US" dirty="0" smtClean="0">
                <a:solidFill>
                  <a:srgbClr val="000000"/>
                </a:solidFill>
              </a:rPr>
              <a:t> Group</a:t>
            </a:r>
            <a:endParaRPr lang="en-US" dirty="0">
              <a:solidFill>
                <a:srgbClr val="000000"/>
              </a:solidFill>
            </a:endParaRPr>
          </a:p>
          <a:p>
            <a:pPr lvl="1">
              <a:buFont typeface="Wingdings" charset="2"/>
              <a:buChar char="q"/>
            </a:pPr>
            <a:r>
              <a:rPr lang="en-US" dirty="0" smtClean="0">
                <a:solidFill>
                  <a:srgbClr val="000000"/>
                </a:solidFill>
              </a:rPr>
              <a:t>K. </a:t>
            </a:r>
            <a:r>
              <a:rPr lang="en-US" dirty="0" err="1" smtClean="0">
                <a:solidFill>
                  <a:srgbClr val="000000"/>
                </a:solidFill>
              </a:rPr>
              <a:t>Batkov</a:t>
            </a:r>
            <a:r>
              <a:rPr lang="en-US" dirty="0" smtClean="0">
                <a:solidFill>
                  <a:srgbClr val="000000"/>
                </a:solidFill>
              </a:rPr>
              <a:t>, E. </a:t>
            </a:r>
            <a:r>
              <a:rPr lang="en-US" dirty="0" err="1" smtClean="0">
                <a:solidFill>
                  <a:srgbClr val="000000"/>
                </a:solidFill>
              </a:rPr>
              <a:t>Klinkby</a:t>
            </a:r>
            <a:r>
              <a:rPr lang="en-US" dirty="0" smtClean="0">
                <a:solidFill>
                  <a:srgbClr val="000000"/>
                </a:solidFill>
              </a:rPr>
              <a:t>, T. </a:t>
            </a:r>
            <a:r>
              <a:rPr lang="en-US" dirty="0" err="1" smtClean="0">
                <a:solidFill>
                  <a:srgbClr val="000000"/>
                </a:solidFill>
              </a:rPr>
              <a:t>Sch</a:t>
            </a:r>
            <a:r>
              <a:rPr lang="en-US" dirty="0" err="1">
                <a:solidFill>
                  <a:srgbClr val="000000"/>
                </a:solidFill>
              </a:rPr>
              <a:t>ö</a:t>
            </a:r>
            <a:r>
              <a:rPr lang="en-US" dirty="0" err="1" smtClean="0">
                <a:solidFill>
                  <a:srgbClr val="000000"/>
                </a:solidFill>
              </a:rPr>
              <a:t>nfeldt</a:t>
            </a:r>
            <a:r>
              <a:rPr lang="en-US" dirty="0" smtClean="0">
                <a:solidFill>
                  <a:srgbClr val="000000"/>
                </a:solidFill>
              </a:rPr>
              <a:t>, A. </a:t>
            </a:r>
            <a:r>
              <a:rPr lang="en-US" dirty="0" err="1" smtClean="0">
                <a:solidFill>
                  <a:srgbClr val="000000"/>
                </a:solidFill>
              </a:rPr>
              <a:t>Takibayev</a:t>
            </a:r>
            <a:r>
              <a:rPr lang="en-US" dirty="0" smtClean="0">
                <a:solidFill>
                  <a:srgbClr val="000000"/>
                </a:solidFill>
              </a:rPr>
              <a:t>, L. </a:t>
            </a:r>
            <a:r>
              <a:rPr lang="en-US" dirty="0" err="1" smtClean="0">
                <a:solidFill>
                  <a:srgbClr val="000000"/>
                </a:solidFill>
              </a:rPr>
              <a:t>Zanini</a:t>
            </a:r>
            <a:endParaRPr lang="en-US" dirty="0" smtClean="0">
              <a:solidFill>
                <a:srgbClr val="000000"/>
              </a:solidFill>
            </a:endParaRPr>
          </a:p>
          <a:p>
            <a:pPr>
              <a:buFont typeface="Wingdings" charset="2"/>
              <a:buChar char="q"/>
            </a:pPr>
            <a:r>
              <a:rPr lang="en-US" dirty="0" smtClean="0">
                <a:solidFill>
                  <a:srgbClr val="000000"/>
                </a:solidFill>
              </a:rPr>
              <a:t>Plus</a:t>
            </a:r>
          </a:p>
          <a:p>
            <a:pPr lvl="1">
              <a:buFont typeface="Wingdings" charset="2"/>
              <a:buChar char="q"/>
            </a:pPr>
            <a:r>
              <a:rPr lang="en-US" dirty="0" smtClean="0">
                <a:solidFill>
                  <a:srgbClr val="000000"/>
                </a:solidFill>
              </a:rPr>
              <a:t>F. </a:t>
            </a:r>
            <a:r>
              <a:rPr lang="en-US" dirty="0" err="1" smtClean="0">
                <a:solidFill>
                  <a:srgbClr val="000000"/>
                </a:solidFill>
              </a:rPr>
              <a:t>Mezei</a:t>
            </a:r>
            <a:r>
              <a:rPr lang="en-US" dirty="0" smtClean="0">
                <a:solidFill>
                  <a:srgbClr val="000000"/>
                </a:solidFill>
              </a:rPr>
              <a:t>, G. </a:t>
            </a:r>
            <a:r>
              <a:rPr lang="en-US" dirty="0" err="1" smtClean="0">
                <a:solidFill>
                  <a:srgbClr val="000000"/>
                </a:solidFill>
              </a:rPr>
              <a:t>M</a:t>
            </a:r>
            <a:r>
              <a:rPr lang="en-US" dirty="0" err="1">
                <a:solidFill>
                  <a:srgbClr val="000000"/>
                </a:solidFill>
              </a:rPr>
              <a:t>u</a:t>
            </a:r>
            <a:r>
              <a:rPr lang="en-US" dirty="0" err="1" smtClean="0">
                <a:solidFill>
                  <a:srgbClr val="000000"/>
                </a:solidFill>
              </a:rPr>
              <a:t>hrer</a:t>
            </a:r>
            <a:r>
              <a:rPr lang="en-US" dirty="0" smtClean="0">
                <a:solidFill>
                  <a:srgbClr val="000000"/>
                </a:solidFill>
              </a:rPr>
              <a:t>, E. Pitcher</a:t>
            </a:r>
          </a:p>
          <a:p>
            <a:pPr lvl="1">
              <a:buFont typeface="Wingdings" charset="2"/>
              <a:buChar char="q"/>
            </a:pPr>
            <a:endParaRPr lang="en-US" dirty="0">
              <a:solidFill>
                <a:srgbClr val="000000"/>
              </a:solidFill>
            </a:endParaRPr>
          </a:p>
          <a:p>
            <a:pPr lvl="1">
              <a:buFont typeface="Wingdings" charset="2"/>
              <a:buChar char="q"/>
            </a:pPr>
            <a:endParaRPr lang="en-US" dirty="0" smtClean="0">
              <a:solidFill>
                <a:srgbClr val="000000"/>
              </a:solidFill>
            </a:endParaRPr>
          </a:p>
        </p:txBody>
      </p:sp>
      <p:sp>
        <p:nvSpPr>
          <p:cNvPr id="5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2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62425889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CONTENTS</a:t>
            </a:r>
            <a:endParaRPr lang="en-US" dirty="0"/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7200" y="1639341"/>
            <a:ext cx="8229600" cy="4525963"/>
          </a:xfrm>
        </p:spPr>
        <p:txBody>
          <a:bodyPr/>
          <a:lstStyle/>
          <a:p>
            <a:pPr>
              <a:buFont typeface="Wingdings" charset="2"/>
              <a:buChar char="q"/>
            </a:pPr>
            <a:r>
              <a:rPr lang="en-US" dirty="0" err="1" smtClean="0">
                <a:solidFill>
                  <a:srgbClr val="000000"/>
                </a:solidFill>
              </a:rPr>
              <a:t>Neutronic</a:t>
            </a:r>
            <a:r>
              <a:rPr lang="en-US" dirty="0" smtClean="0">
                <a:solidFill>
                  <a:srgbClr val="000000"/>
                </a:solidFill>
              </a:rPr>
              <a:t> design</a:t>
            </a:r>
          </a:p>
          <a:p>
            <a:pPr>
              <a:buFont typeface="Wingdings" charset="2"/>
              <a:buChar char="q"/>
            </a:pPr>
            <a:r>
              <a:rPr lang="en-US" dirty="0" smtClean="0">
                <a:solidFill>
                  <a:srgbClr val="000000"/>
                </a:solidFill>
              </a:rPr>
              <a:t>Engineering</a:t>
            </a:r>
            <a:r>
              <a:rPr lang="en-US" dirty="0">
                <a:solidFill>
                  <a:srgbClr val="000000"/>
                </a:solidFill>
              </a:rPr>
              <a:t> </a:t>
            </a:r>
            <a:r>
              <a:rPr lang="en-US" dirty="0" smtClean="0">
                <a:solidFill>
                  <a:srgbClr val="000000"/>
                </a:solidFill>
              </a:rPr>
              <a:t>and </a:t>
            </a:r>
            <a:r>
              <a:rPr lang="en-US" dirty="0" smtClean="0">
                <a:solidFill>
                  <a:srgbClr val="000000"/>
                </a:solidFill>
              </a:rPr>
              <a:t>background </a:t>
            </a:r>
            <a:r>
              <a:rPr lang="en-US" dirty="0" smtClean="0">
                <a:solidFill>
                  <a:srgbClr val="000000"/>
                </a:solidFill>
              </a:rPr>
              <a:t>studies</a:t>
            </a:r>
          </a:p>
          <a:p>
            <a:pPr>
              <a:buFont typeface="Wingdings" charset="2"/>
              <a:buChar char="q"/>
            </a:pPr>
            <a:r>
              <a:rPr lang="en-US" dirty="0">
                <a:solidFill>
                  <a:srgbClr val="000000"/>
                </a:solidFill>
              </a:rPr>
              <a:t>P</a:t>
            </a:r>
            <a:r>
              <a:rPr lang="en-US" dirty="0" smtClean="0">
                <a:solidFill>
                  <a:srgbClr val="000000"/>
                </a:solidFill>
              </a:rPr>
              <a:t>ossible configurations</a:t>
            </a:r>
          </a:p>
          <a:p>
            <a:pPr lvl="1">
              <a:buFont typeface="Wingdings" charset="2"/>
              <a:buChar char="q"/>
            </a:pPr>
            <a:endParaRPr lang="en-US" dirty="0">
              <a:solidFill>
                <a:srgbClr val="000000"/>
              </a:solidFill>
            </a:endParaRPr>
          </a:p>
          <a:p>
            <a:pPr lvl="1">
              <a:buFont typeface="Wingdings" charset="2"/>
              <a:buChar char="q"/>
            </a:pPr>
            <a:endParaRPr lang="en-US" dirty="0" smtClean="0">
              <a:solidFill>
                <a:srgbClr val="000000"/>
              </a:solidFill>
            </a:endParaRPr>
          </a:p>
          <a:p>
            <a:pPr lvl="1">
              <a:buFont typeface="Wingdings" charset="2"/>
              <a:buChar char="q"/>
            </a:pPr>
            <a:endParaRPr lang="en-US" dirty="0" smtClean="0">
              <a:solidFill>
                <a:srgbClr val="000000"/>
              </a:solidFill>
            </a:endParaRPr>
          </a:p>
        </p:txBody>
      </p:sp>
      <p:sp>
        <p:nvSpPr>
          <p:cNvPr id="5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3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82421418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TDR </a:t>
            </a:r>
            <a:r>
              <a:rPr lang="en-US" dirty="0" smtClean="0"/>
              <a:t>configuration: </a:t>
            </a:r>
            <a:r>
              <a:rPr lang="en-US" dirty="0"/>
              <a:t>2 tall moderators 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2744040" y="5269845"/>
            <a:ext cx="5524855" cy="425097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  <a:ln>
            <a:solidFill>
              <a:schemeClr val="tx1"/>
            </a:solidFill>
          </a:ln>
        </p:spPr>
        <p:txBody>
          <a:bodyPr wrap="square" lIns="85699" tIns="42850" rIns="85699" bIns="42850" rtlCol="0">
            <a:spAutoFit/>
          </a:bodyPr>
          <a:lstStyle/>
          <a:p>
            <a:r>
              <a:rPr lang="en-US" sz="2200" i="1" dirty="0"/>
              <a:t>Thermal wings provide a bi-spectral source.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47767" y="1432667"/>
            <a:ext cx="7648466" cy="3849728"/>
          </a:xfrm>
          <a:prstGeom prst="rect">
            <a:avLst/>
          </a:prstGeom>
        </p:spPr>
      </p:pic>
      <p:pic>
        <p:nvPicPr>
          <p:cNvPr id="7" name="Picture 6" descr="Screen shot 2012-10-29 at 7.45.05 PM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3611" y="1393580"/>
            <a:ext cx="2177593" cy="1297147"/>
          </a:xfrm>
          <a:prstGeom prst="rect">
            <a:avLst/>
          </a:prstGeom>
        </p:spPr>
      </p:pic>
      <p:pic>
        <p:nvPicPr>
          <p:cNvPr id="10" name="Kép 8"/>
          <p:cNvPicPr/>
          <p:nvPr/>
        </p:nvPicPr>
        <p:blipFill>
          <a:blip r:embed="rId5"/>
          <a:srcRect l="27626" t="23091" r="39397" b="15808"/>
          <a:stretch>
            <a:fillRect/>
          </a:stretch>
        </p:blipFill>
        <p:spPr bwMode="auto">
          <a:xfrm>
            <a:off x="107504" y="4485030"/>
            <a:ext cx="2368165" cy="237297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innerShdw blurRad="63500" dist="50800" dir="18900000">
              <a:prstClr val="black">
                <a:alpha val="50000"/>
              </a:prstClr>
            </a:innerShdw>
          </a:effectLst>
        </p:spPr>
      </p:pic>
      <p:sp>
        <p:nvSpPr>
          <p:cNvPr id="1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4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14514951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Szövegdoboz 7"/>
          <p:cNvSpPr txBox="1"/>
          <p:nvPr/>
        </p:nvSpPr>
        <p:spPr>
          <a:xfrm>
            <a:off x="323528" y="1340768"/>
            <a:ext cx="3566164" cy="1015663"/>
          </a:xfrm>
          <a:prstGeom prst="rect">
            <a:avLst/>
          </a:prstGeom>
          <a:noFill/>
        </p:spPr>
        <p:txBody>
          <a:bodyPr wrap="square" lIns="91392" tIns="45696" rIns="91392" bIns="45696" rtlCol="0">
            <a:spAutoFit/>
          </a:bodyPr>
          <a:lstStyle/>
          <a:p>
            <a:r>
              <a:rPr lang="en-US" sz="2000" b="1" dirty="0">
                <a:latin typeface="Arial" pitchFamily="34" charset="0"/>
                <a:cs typeface="Arial" pitchFamily="34" charset="0"/>
              </a:rPr>
              <a:t>Volume moderator:</a:t>
            </a:r>
          </a:p>
          <a:p>
            <a:r>
              <a:rPr lang="en-US" sz="2000" b="1" dirty="0">
                <a:latin typeface="Arial" pitchFamily="34" charset="0"/>
                <a:cs typeface="Arial" pitchFamily="34" charset="0"/>
              </a:rPr>
              <a:t>	</a:t>
            </a:r>
            <a:r>
              <a:rPr lang="en-US" sz="2000" dirty="0">
                <a:latin typeface="Arial" pitchFamily="34" charset="0"/>
                <a:cs typeface="Arial" pitchFamily="34" charset="0"/>
              </a:rPr>
              <a:t>implemented at J-PARC</a:t>
            </a:r>
          </a:p>
          <a:p>
            <a:r>
              <a:rPr lang="en-US" sz="2000" dirty="0">
                <a:latin typeface="Arial" pitchFamily="34" charset="0"/>
                <a:cs typeface="Arial" pitchFamily="34" charset="0"/>
              </a:rPr>
              <a:t>	99 % para-H</a:t>
            </a:r>
            <a:r>
              <a:rPr lang="en-US" sz="2000" baseline="-25000" dirty="0">
                <a:latin typeface="Arial" pitchFamily="34" charset="0"/>
                <a:cs typeface="Arial" pitchFamily="34" charset="0"/>
              </a:rPr>
              <a:t>2</a:t>
            </a:r>
            <a:r>
              <a:rPr lang="en-US" sz="2000" dirty="0">
                <a:latin typeface="Arial" pitchFamily="34" charset="0"/>
                <a:cs typeface="Arial" pitchFamily="34" charset="0"/>
              </a:rPr>
              <a:t> tested  </a:t>
            </a:r>
          </a:p>
        </p:txBody>
      </p:sp>
      <p:pic>
        <p:nvPicPr>
          <p:cNvPr id="14" name="Picture 13" descr="Screen Shot 2013-09-19 at 2.35.52 PM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762" b="23229"/>
          <a:stretch/>
        </p:blipFill>
        <p:spPr>
          <a:xfrm>
            <a:off x="1763688" y="2564904"/>
            <a:ext cx="6804124" cy="3716391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2" name="TextBox 1"/>
          <p:cNvSpPr txBox="1"/>
          <p:nvPr/>
        </p:nvSpPr>
        <p:spPr>
          <a:xfrm>
            <a:off x="5292080" y="2132856"/>
            <a:ext cx="2947135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(ESS Technical Design Report)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274638"/>
            <a:ext cx="7283152" cy="106613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Excellent performance from the TDR moderators</a:t>
            </a:r>
            <a:endParaRPr lang="en-US" dirty="0"/>
          </a:p>
        </p:txBody>
      </p:sp>
      <p:sp>
        <p:nvSpPr>
          <p:cNvPr id="15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5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47780384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158737"/>
            <a:ext cx="8229600" cy="603264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Why flat moderators work</a:t>
            </a:r>
            <a:br>
              <a:rPr lang="en-US" dirty="0" smtClean="0"/>
            </a:br>
            <a:r>
              <a:rPr lang="en-US" dirty="0" smtClean="0"/>
              <a:t>1. the physics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573488" y="4189130"/>
            <a:ext cx="4570512" cy="1256094"/>
          </a:xfrm>
          <a:prstGeom prst="rect">
            <a:avLst/>
          </a:prstGeom>
        </p:spPr>
        <p:txBody>
          <a:bodyPr lIns="85707" tIns="42853" rIns="85707" bIns="42853">
            <a:spAutoFit/>
          </a:bodyPr>
          <a:lstStyle/>
          <a:p>
            <a:pPr>
              <a:buFont typeface="Wingdings" charset="2"/>
              <a:buChar char="q"/>
            </a:pPr>
            <a:r>
              <a:rPr lang="en-US" sz="1900" dirty="0"/>
              <a:t>thermal neutrons arriving from the surroundings are transformed into cold ones within about 1 cm of the walls of the moderator vessel </a:t>
            </a:r>
          </a:p>
        </p:txBody>
      </p:sp>
      <p:pic>
        <p:nvPicPr>
          <p:cNvPr id="6" name="Picture 5" descr="Screen Shot 2014-02-26 at 1.23.33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756" y="1211273"/>
            <a:ext cx="4141895" cy="2811364"/>
          </a:xfrm>
          <a:prstGeom prst="rect">
            <a:avLst/>
          </a:prstGeom>
        </p:spPr>
      </p:pic>
      <p:cxnSp>
        <p:nvCxnSpPr>
          <p:cNvPr id="10" name="Straight Arrow Connector 9"/>
          <p:cNvCxnSpPr/>
          <p:nvPr/>
        </p:nvCxnSpPr>
        <p:spPr>
          <a:xfrm flipH="1" flipV="1">
            <a:off x="2990777" y="2197898"/>
            <a:ext cx="1437207" cy="6966"/>
          </a:xfrm>
          <a:prstGeom prst="straightConnector1">
            <a:avLst/>
          </a:prstGeom>
          <a:ln>
            <a:solidFill>
              <a:srgbClr val="B4424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/>
          <p:nvPr/>
        </p:nvCxnSpPr>
        <p:spPr>
          <a:xfrm flipH="1" flipV="1">
            <a:off x="2990777" y="3058753"/>
            <a:ext cx="1293191" cy="10207"/>
          </a:xfrm>
          <a:prstGeom prst="straightConnector1">
            <a:avLst/>
          </a:prstGeom>
          <a:ln>
            <a:solidFill>
              <a:srgbClr val="0000F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5292080" y="2017560"/>
            <a:ext cx="1160538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Quiet spot</a:t>
            </a:r>
            <a:endParaRPr lang="en-US" dirty="0"/>
          </a:p>
        </p:txBody>
      </p:sp>
      <p:sp>
        <p:nvSpPr>
          <p:cNvPr id="13" name="TextBox 12"/>
          <p:cNvSpPr txBox="1"/>
          <p:nvPr/>
        </p:nvSpPr>
        <p:spPr>
          <a:xfrm>
            <a:off x="4211960" y="2835746"/>
            <a:ext cx="904057" cy="640541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Cold </a:t>
            </a:r>
            <a:endParaRPr lang="en-US" dirty="0" smtClean="0"/>
          </a:p>
          <a:p>
            <a:r>
              <a:rPr lang="en-US" dirty="0" smtClean="0"/>
              <a:t>hotspot</a:t>
            </a:r>
            <a:endParaRPr lang="en-US" dirty="0"/>
          </a:p>
        </p:txBody>
      </p:sp>
      <p:sp>
        <p:nvSpPr>
          <p:cNvPr id="14" name="Rectangle 13"/>
          <p:cNvSpPr/>
          <p:nvPr/>
        </p:nvSpPr>
        <p:spPr>
          <a:xfrm>
            <a:off x="1296549" y="2916600"/>
            <a:ext cx="1643367" cy="233743"/>
          </a:xfrm>
          <a:prstGeom prst="rect">
            <a:avLst/>
          </a:prstGeom>
          <a:noFill/>
          <a:ln w="38100" cmpd="sng">
            <a:solidFill>
              <a:schemeClr val="tx1"/>
            </a:solidFill>
          </a:ln>
          <a:effectLst>
            <a:innerShdw blurRad="63500" dist="50800">
              <a:prstClr val="black">
                <a:alpha val="50000"/>
              </a:prstClr>
            </a:inn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1347410" y="2106768"/>
            <a:ext cx="1643367" cy="169220"/>
          </a:xfrm>
          <a:prstGeom prst="rect">
            <a:avLst/>
          </a:prstGeom>
          <a:noFill/>
          <a:ln w="38100" cmpd="sng">
            <a:solidFill>
              <a:schemeClr val="tx1"/>
            </a:solidFill>
          </a:ln>
          <a:effectLst>
            <a:innerShdw blurRad="63500" dist="50800">
              <a:prstClr val="black">
                <a:alpha val="50000"/>
              </a:prstClr>
            </a:inn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sp>
        <p:nvSpPr>
          <p:cNvPr id="16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6</a:t>
            </a:fld>
            <a:endParaRPr lang="sv-SE"/>
          </a:p>
        </p:txBody>
      </p:sp>
      <p:sp>
        <p:nvSpPr>
          <p:cNvPr id="17" name="Slide Number Placeholder 3"/>
          <p:cNvSpPr txBox="1">
            <a:spLocks/>
          </p:cNvSpPr>
          <p:nvPr/>
        </p:nvSpPr>
        <p:spPr>
          <a:xfrm>
            <a:off x="6559577" y="3275852"/>
            <a:ext cx="2276581" cy="389467"/>
          </a:xfrm>
          <a:prstGeom prst="rect">
            <a:avLst/>
          </a:prstGeom>
        </p:spPr>
        <p:txBody>
          <a:bodyPr vert="horz" lIns="97540" tIns="48770" rIns="97540" bIns="48770" rtlCol="0" anchor="ctr"/>
          <a:lstStyle>
            <a:defPPr>
              <a:defRPr lang="en-US"/>
            </a:defPPr>
            <a:lvl1pPr marL="0" algn="r" defTabSz="487525" rtl="0" eaLnBrk="1" latinLnBrk="0" hangingPunct="1">
              <a:defRPr sz="13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8752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75051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4625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950102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43762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25153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126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0020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2DFE335-1676-CD4D-ADC2-4D8741C093F6}" type="slidenum">
              <a:rPr lang="en-US" sz="1800" b="1">
                <a:solidFill>
                  <a:schemeClr val="bg1"/>
                </a:solidFill>
              </a:rPr>
              <a:pPr/>
              <a:t>6</a:t>
            </a:fld>
            <a:endParaRPr lang="en-US" sz="1800" b="1" dirty="0">
              <a:solidFill>
                <a:schemeClr val="bg1"/>
              </a:solidFill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5327699" y="1556792"/>
            <a:ext cx="3418109" cy="2225682"/>
            <a:chOff x="4339038" y="3822799"/>
            <a:chExt cx="4708897" cy="3035202"/>
          </a:xfrm>
        </p:grpSpPr>
        <p:pic>
          <p:nvPicPr>
            <p:cNvPr id="19" name="Picture 18" descr="Screen shot 2012-07-31 at 10.23.49 AM.png"/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6148" b="25042"/>
            <a:stretch/>
          </p:blipFill>
          <p:spPr>
            <a:xfrm>
              <a:off x="4339038" y="3822799"/>
              <a:ext cx="4708897" cy="3035202"/>
            </a:xfrm>
            <a:prstGeom prst="rect">
              <a:avLst/>
            </a:prstGeom>
          </p:spPr>
        </p:pic>
        <p:pic>
          <p:nvPicPr>
            <p:cNvPr id="21" name="Picture 20" descr="Screen shot 2012-11-05 at 9.31.54 AM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505015" y="5254790"/>
              <a:ext cx="449060" cy="522990"/>
            </a:xfrm>
            <a:prstGeom prst="rect">
              <a:avLst/>
            </a:prstGeom>
          </p:spPr>
        </p:pic>
        <p:pic>
          <p:nvPicPr>
            <p:cNvPr id="22" name="Picture 21" descr="Screen shot 2012-11-05 at 9.31.47 AM.png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flipH="1">
              <a:off x="6719242" y="4127687"/>
              <a:ext cx="382292" cy="379975"/>
            </a:xfrm>
            <a:prstGeom prst="rect">
              <a:avLst/>
            </a:prstGeom>
          </p:spPr>
        </p:pic>
        <p:sp>
          <p:nvSpPr>
            <p:cNvPr id="23" name="Rectangle 22"/>
            <p:cNvSpPr/>
            <p:nvPr/>
          </p:nvSpPr>
          <p:spPr>
            <a:xfrm rot="20580000">
              <a:off x="6904561" y="4444158"/>
              <a:ext cx="260467" cy="45719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Rectangle 23"/>
            <p:cNvSpPr/>
            <p:nvPr/>
          </p:nvSpPr>
          <p:spPr>
            <a:xfrm rot="1320000">
              <a:off x="5497223" y="5702383"/>
              <a:ext cx="288761" cy="45719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5" name="TextBox 24"/>
          <p:cNvSpPr txBox="1"/>
          <p:nvPr/>
        </p:nvSpPr>
        <p:spPr>
          <a:xfrm>
            <a:off x="6072882" y="2363921"/>
            <a:ext cx="60755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para</a:t>
            </a:r>
            <a:endParaRPr lang="en-US" dirty="0"/>
          </a:p>
        </p:txBody>
      </p:sp>
      <p:sp>
        <p:nvSpPr>
          <p:cNvPr id="26" name="TextBox 25"/>
          <p:cNvSpPr txBox="1"/>
          <p:nvPr/>
        </p:nvSpPr>
        <p:spPr>
          <a:xfrm>
            <a:off x="7328451" y="1719900"/>
            <a:ext cx="70719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ortho</a:t>
            </a:r>
            <a:endParaRPr lang="en-US" dirty="0"/>
          </a:p>
        </p:txBody>
      </p:sp>
      <p:sp>
        <p:nvSpPr>
          <p:cNvPr id="27" name="TextBox 26"/>
          <p:cNvSpPr txBox="1"/>
          <p:nvPr/>
        </p:nvSpPr>
        <p:spPr>
          <a:xfrm>
            <a:off x="4364360" y="1916832"/>
            <a:ext cx="775980" cy="640541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‘quiet’</a:t>
            </a:r>
          </a:p>
          <a:p>
            <a:r>
              <a:rPr lang="en-US" dirty="0" smtClean="0"/>
              <a:t>spot</a:t>
            </a:r>
            <a:endParaRPr lang="en-US" dirty="0"/>
          </a:p>
        </p:txBody>
      </p:sp>
      <p:sp>
        <p:nvSpPr>
          <p:cNvPr id="28" name="TextBox 27"/>
          <p:cNvSpPr txBox="1"/>
          <p:nvPr/>
        </p:nvSpPr>
        <p:spPr>
          <a:xfrm>
            <a:off x="1551206" y="3284984"/>
            <a:ext cx="122059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Target side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29" name="TextBox 28"/>
          <p:cNvSpPr txBox="1"/>
          <p:nvPr/>
        </p:nvSpPr>
        <p:spPr>
          <a:xfrm>
            <a:off x="1403648" y="1484784"/>
            <a:ext cx="14705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Reflector side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883294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  <p:bldP spid="13" grpId="0"/>
      <p:bldP spid="14" grpId="0" animBg="1"/>
      <p:bldP spid="15" grpId="0" animBg="1"/>
      <p:bldP spid="27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603264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Why flat moderators work</a:t>
            </a:r>
            <a:br>
              <a:rPr lang="en-US" dirty="0" smtClean="0"/>
            </a:br>
            <a:r>
              <a:rPr lang="en-US" dirty="0" smtClean="0"/>
              <a:t>1. the physics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573488" y="4184774"/>
            <a:ext cx="4570512" cy="1548482"/>
          </a:xfrm>
          <a:prstGeom prst="rect">
            <a:avLst/>
          </a:prstGeom>
        </p:spPr>
        <p:txBody>
          <a:bodyPr lIns="85707" tIns="42853" rIns="85707" bIns="42853">
            <a:spAutoFit/>
          </a:bodyPr>
          <a:lstStyle/>
          <a:p>
            <a:pPr>
              <a:buFont typeface="Wingdings" charset="2"/>
              <a:buChar char="q"/>
            </a:pPr>
            <a:r>
              <a:rPr lang="en-US" sz="1900" dirty="0"/>
              <a:t>thermal neutrons arriving from the surroundings are transformed into cold ones within about 1 cm of the walls of the moderator vessel </a:t>
            </a:r>
          </a:p>
          <a:p>
            <a:pPr>
              <a:buFont typeface="Wingdings" charset="2"/>
              <a:buChar char="q"/>
            </a:pPr>
            <a:endParaRPr lang="en-US" sz="1900" dirty="0"/>
          </a:p>
        </p:txBody>
      </p:sp>
      <p:pic>
        <p:nvPicPr>
          <p:cNvPr id="6" name="Picture 5" descr="Screen Shot 2014-02-26 at 1.23.33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756" y="1206917"/>
            <a:ext cx="4141895" cy="2811364"/>
          </a:xfrm>
          <a:prstGeom prst="rect">
            <a:avLst/>
          </a:prstGeom>
        </p:spPr>
      </p:pic>
      <p:pic>
        <p:nvPicPr>
          <p:cNvPr id="10" name="Picture 9" descr="Screen Shot 2014-01-27 at 9.34.10 PM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962" t="2314" r="7273" b="25521"/>
          <a:stretch/>
        </p:blipFill>
        <p:spPr>
          <a:xfrm>
            <a:off x="5900885" y="962530"/>
            <a:ext cx="3119137" cy="2401754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682071" y="3352022"/>
            <a:ext cx="2915914" cy="548208"/>
          </a:xfrm>
          <a:prstGeom prst="rect">
            <a:avLst/>
          </a:prstGeom>
          <a:solidFill>
            <a:srgbClr val="40C3FF"/>
          </a:solidFill>
          <a:ln>
            <a:solidFill>
              <a:srgbClr val="000000"/>
            </a:solidFill>
          </a:ln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500" dirty="0" err="1"/>
              <a:t>behaviour</a:t>
            </a:r>
            <a:r>
              <a:rPr lang="en-US" sz="1500" dirty="0"/>
              <a:t> used at JPARC,</a:t>
            </a:r>
          </a:p>
          <a:p>
            <a:r>
              <a:rPr lang="en-US" sz="1500" dirty="0" err="1"/>
              <a:t>reflectometer</a:t>
            </a:r>
            <a:r>
              <a:rPr lang="en-US" sz="1500" dirty="0"/>
              <a:t> points at the bottom</a:t>
            </a:r>
            <a:endParaRPr lang="en-US" sz="1500" dirty="0"/>
          </a:p>
        </p:txBody>
      </p:sp>
      <p:sp>
        <p:nvSpPr>
          <p:cNvPr id="12" name="TextBox 11"/>
          <p:cNvSpPr txBox="1"/>
          <p:nvPr/>
        </p:nvSpPr>
        <p:spPr>
          <a:xfrm>
            <a:off x="7839676" y="745069"/>
            <a:ext cx="896186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(Kai, 2004)</a:t>
            </a:r>
            <a:endParaRPr lang="en-US" sz="1300" dirty="0"/>
          </a:p>
        </p:txBody>
      </p:sp>
      <p:sp>
        <p:nvSpPr>
          <p:cNvPr id="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 dirty="0"/>
          </a:p>
        </p:txBody>
      </p:sp>
      <p:sp>
        <p:nvSpPr>
          <p:cNvPr id="2" name="TextBox 1"/>
          <p:cNvSpPr txBox="1"/>
          <p:nvPr/>
        </p:nvSpPr>
        <p:spPr>
          <a:xfrm>
            <a:off x="1551206" y="3284984"/>
            <a:ext cx="122059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Target side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1403648" y="1484784"/>
            <a:ext cx="147058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Reflector side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0530162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158737"/>
            <a:ext cx="8229600" cy="603264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Why flat moderators work</a:t>
            </a:r>
            <a:br>
              <a:rPr lang="en-US" dirty="0" smtClean="0"/>
            </a:br>
            <a:r>
              <a:rPr lang="en-US" dirty="0" smtClean="0"/>
              <a:t>1. the physics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567258" y="4167351"/>
            <a:ext cx="4570512" cy="2718033"/>
          </a:xfrm>
          <a:prstGeom prst="rect">
            <a:avLst/>
          </a:prstGeom>
        </p:spPr>
        <p:txBody>
          <a:bodyPr lIns="85707" tIns="42853" rIns="85707" bIns="42853">
            <a:spAutoFit/>
          </a:bodyPr>
          <a:lstStyle/>
          <a:p>
            <a:pPr>
              <a:buFont typeface="Wingdings" charset="2"/>
              <a:buChar char="q"/>
            </a:pPr>
            <a:r>
              <a:rPr lang="en-US" sz="1900" dirty="0"/>
              <a:t>thermal neutrons arriving from the surroundings are transformed into cold ones within about 1 cm of the walls of the moderator vessel </a:t>
            </a:r>
          </a:p>
          <a:p>
            <a:pPr>
              <a:buFont typeface="Wingdings" charset="2"/>
              <a:buChar char="q"/>
            </a:pPr>
            <a:r>
              <a:rPr lang="en-US" sz="1900" dirty="0"/>
              <a:t> along the direction of these walls this intense layer of cold neutrons can be seen from the outside into depths comparable to 10 cm. </a:t>
            </a:r>
          </a:p>
          <a:p>
            <a:pPr>
              <a:buFont typeface="Wingdings" charset="2"/>
              <a:buChar char="q"/>
            </a:pPr>
            <a:r>
              <a:rPr lang="en-US" sz="1900" dirty="0"/>
              <a:t>Directional effect</a:t>
            </a:r>
            <a:endParaRPr lang="en-US" sz="1900" dirty="0"/>
          </a:p>
        </p:txBody>
      </p:sp>
      <p:pic>
        <p:nvPicPr>
          <p:cNvPr id="6" name="Picture 5" descr="Screen Shot 2014-02-26 at 1.23.33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756" y="1213270"/>
            <a:ext cx="4141895" cy="2811364"/>
          </a:xfrm>
          <a:prstGeom prst="rect">
            <a:avLst/>
          </a:prstGeom>
        </p:spPr>
      </p:pic>
      <p:pic>
        <p:nvPicPr>
          <p:cNvPr id="7" name="Picture 6" descr="Screen Shot 2014-02-26 at 1.24.21 PM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450" y="3857452"/>
            <a:ext cx="4141895" cy="2806823"/>
          </a:xfrm>
          <a:prstGeom prst="rect">
            <a:avLst/>
          </a:prstGeom>
        </p:spPr>
      </p:pic>
      <p:sp>
        <p:nvSpPr>
          <p:cNvPr id="8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8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397937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158737"/>
            <a:ext cx="8229600" cy="603264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2. Reduced </a:t>
            </a:r>
            <a:r>
              <a:rPr lang="en-US" dirty="0" smtClean="0"/>
              <a:t>perturbation increases the performance of flat moderators</a:t>
            </a:r>
            <a:endParaRPr lang="en-US" dirty="0"/>
          </a:p>
        </p:txBody>
      </p:sp>
      <p:sp>
        <p:nvSpPr>
          <p:cNvPr id="8" name="Content Placeholder 2"/>
          <p:cNvSpPr txBox="1">
            <a:spLocks/>
          </p:cNvSpPr>
          <p:nvPr/>
        </p:nvSpPr>
        <p:spPr>
          <a:xfrm>
            <a:off x="388536" y="1512881"/>
            <a:ext cx="5038593" cy="1519142"/>
          </a:xfrm>
          <a:prstGeom prst="rect">
            <a:avLst/>
          </a:prstGeom>
        </p:spPr>
        <p:txBody>
          <a:bodyPr lIns="85707" tIns="42853" rIns="85707" bIns="42853"/>
          <a:lstStyle>
            <a:lvl1pPr marL="365806" indent="-365806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1pPr>
            <a:lvl2pPr marL="792579" indent="-304838" algn="l" defTabSz="487741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2pPr>
            <a:lvl3pPr marL="1219352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3pPr>
            <a:lvl4pPr marL="1707093" indent="-243870" algn="l" defTabSz="487741" rtl="0" eaLnBrk="1" latinLnBrk="0" hangingPunct="1">
              <a:spcBef>
                <a:spcPct val="20000"/>
              </a:spcBef>
              <a:buFont typeface="Arial"/>
              <a:buChar char="–"/>
              <a:defRPr sz="1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4pPr>
            <a:lvl5pPr marL="2194834" indent="-243870" algn="l" defTabSz="487741" rtl="0" eaLnBrk="1" latinLnBrk="0" hangingPunct="1">
              <a:spcBef>
                <a:spcPct val="20000"/>
              </a:spcBef>
              <a:buFont typeface="Arial"/>
              <a:buChar char="»"/>
              <a:defRPr sz="12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5pPr>
            <a:lvl6pPr marL="2682575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70316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58057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145798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charset="2"/>
              <a:buChar char="q"/>
            </a:pPr>
            <a:r>
              <a:rPr lang="en-US" sz="1900" dirty="0"/>
              <a:t>Smaller </a:t>
            </a:r>
            <a:r>
              <a:rPr lang="en-US" sz="1900" dirty="0"/>
              <a:t>moderator surfaces lead to removing smaller amount of reflector material around the moderator for openings for beam extraction</a:t>
            </a:r>
            <a:r>
              <a:rPr lang="en-US" sz="1900" dirty="0"/>
              <a:t>.</a:t>
            </a:r>
          </a:p>
          <a:p>
            <a:pPr>
              <a:buFont typeface="Wingdings" charset="2"/>
              <a:buChar char="q"/>
            </a:pPr>
            <a:endParaRPr lang="en-US" sz="1900" dirty="0"/>
          </a:p>
          <a:p>
            <a:pPr>
              <a:buFont typeface="Wingdings" charset="2"/>
              <a:buChar char="q"/>
            </a:pPr>
            <a:endParaRPr lang="en-US" sz="1900" dirty="0"/>
          </a:p>
          <a:p>
            <a:pPr>
              <a:buFont typeface="Wingdings" charset="2"/>
              <a:buChar char="q"/>
            </a:pPr>
            <a:endParaRPr lang="en-US" dirty="0" smtClean="0"/>
          </a:p>
          <a:p>
            <a:pPr>
              <a:buFont typeface="Wingdings" charset="2"/>
              <a:buChar char="q"/>
            </a:pPr>
            <a:endParaRPr lang="en-US" dirty="0" smtClean="0"/>
          </a:p>
          <a:p>
            <a:pPr>
              <a:buFont typeface="Wingdings" charset="2"/>
              <a:buChar char="q"/>
            </a:pPr>
            <a:endParaRPr lang="en-US" dirty="0"/>
          </a:p>
        </p:txBody>
      </p:sp>
      <p:pic>
        <p:nvPicPr>
          <p:cNvPr id="3" name="Picture 2" descr="Schermata del 2014-02-25 11:55:01.png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33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898" y="2847975"/>
            <a:ext cx="4513713" cy="3867150"/>
          </a:xfrm>
          <a:prstGeom prst="rect">
            <a:avLst/>
          </a:prstGeom>
        </p:spPr>
      </p:pic>
      <p:pic>
        <p:nvPicPr>
          <p:cNvPr id="5" name="Picture 4" descr="Schermata del 2014-02-25 15:03:14.png"/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saturation sat="33000"/>
                    </a14:imgEffect>
                    <a14:imgEffect>
                      <a14:brightnessContrast bright="4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2633" y="2847975"/>
            <a:ext cx="4514446" cy="3867150"/>
          </a:xfrm>
          <a:prstGeom prst="rect">
            <a:avLst/>
          </a:prstGeom>
        </p:spPr>
      </p:pic>
      <p:sp>
        <p:nvSpPr>
          <p:cNvPr id="6" name="Text Placeholder 3"/>
          <p:cNvSpPr txBox="1">
            <a:spLocks/>
          </p:cNvSpPr>
          <p:nvPr/>
        </p:nvSpPr>
        <p:spPr>
          <a:xfrm>
            <a:off x="5427129" y="1246613"/>
            <a:ext cx="3531810" cy="2182387"/>
          </a:xfrm>
          <a:prstGeom prst="rect">
            <a:avLst/>
          </a:prstGeom>
        </p:spPr>
        <p:txBody>
          <a:bodyPr vert="horz" lIns="91432" tIns="45716" rIns="91432" bIns="45716" rtlCol="0">
            <a:normAutofit/>
          </a:bodyPr>
          <a:lstStyle>
            <a:lvl1pPr marL="365806" indent="-365806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1pPr>
            <a:lvl2pPr marL="792579" indent="-304838" algn="l" defTabSz="487741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2pPr>
            <a:lvl3pPr marL="1219352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3pPr>
            <a:lvl4pPr marL="1462577" indent="0" algn="l" defTabSz="487741" rtl="0" eaLnBrk="1" latinLnBrk="0" hangingPunct="1">
              <a:spcBef>
                <a:spcPct val="20000"/>
              </a:spcBef>
              <a:buFont typeface="Arial"/>
              <a:buNone/>
              <a:defRPr sz="1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4pPr>
            <a:lvl5pPr marL="1950102" indent="0" algn="l" defTabSz="487741" rtl="0" eaLnBrk="1" latinLnBrk="0" hangingPunct="1">
              <a:spcBef>
                <a:spcPct val="20000"/>
              </a:spcBef>
              <a:buFont typeface="Arial"/>
              <a:buNone/>
              <a:defRPr sz="12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5pPr>
            <a:lvl6pPr marL="2682575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70316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58057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145798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charset="2"/>
              <a:buChar char="q"/>
            </a:pPr>
            <a:r>
              <a:rPr lang="en-US" sz="1900" dirty="0"/>
              <a:t>Very close performance as two flat moderators with 60° openings:</a:t>
            </a:r>
          </a:p>
          <a:p>
            <a:pPr>
              <a:buFont typeface="Wingdings" charset="2"/>
              <a:buChar char="q"/>
            </a:pPr>
            <a:r>
              <a:rPr lang="en-US" sz="1900" b="1" dirty="0"/>
              <a:t>No need for two flat moderators</a:t>
            </a:r>
          </a:p>
          <a:p>
            <a:pPr>
              <a:buFont typeface="Wingdings" charset="2"/>
              <a:buChar char="q"/>
            </a:pPr>
            <a:endParaRPr lang="en-US" dirty="0"/>
          </a:p>
        </p:txBody>
      </p:sp>
      <p:sp>
        <p:nvSpPr>
          <p:cNvPr id="7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9</a:t>
            </a:fld>
            <a:endParaRPr lang="sv-SE"/>
          </a:p>
        </p:txBody>
      </p:sp>
      <p:sp>
        <p:nvSpPr>
          <p:cNvPr id="2" name="TextBox 1"/>
          <p:cNvSpPr txBox="1"/>
          <p:nvPr/>
        </p:nvSpPr>
        <p:spPr>
          <a:xfrm>
            <a:off x="1907704" y="5589240"/>
            <a:ext cx="4250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Be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5580112" y="4941168"/>
            <a:ext cx="4250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Be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755576" y="6165304"/>
            <a:ext cx="6349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steel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247676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Wavelength spectra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222739" y="6511337"/>
            <a:ext cx="3467169" cy="297572"/>
          </a:xfrm>
          <a:prstGeom prst="rect">
            <a:avLst/>
          </a:prstGeom>
          <a:solidFill>
            <a:srgbClr val="FFFFFF"/>
          </a:solidFill>
          <a:ln>
            <a:solidFill>
              <a:srgbClr val="FFFF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85707" tIns="42853" rIns="85707" bIns="42853" spcCol="0" rtlCol="0" anchor="ctr"/>
          <a:lstStyle/>
          <a:p>
            <a:pPr algn="ctr"/>
            <a:endParaRPr lang="en-US"/>
          </a:p>
        </p:txBody>
      </p:sp>
      <p:pic>
        <p:nvPicPr>
          <p:cNvPr id="10" name="Picture 9" descr="Screen Shot 2014-04-01 at 1.37.59 PM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0" t="-1" b="2261"/>
          <a:stretch/>
        </p:blipFill>
        <p:spPr>
          <a:xfrm>
            <a:off x="222738" y="4039007"/>
            <a:ext cx="3467169" cy="2470871"/>
          </a:xfrm>
          <a:prstGeom prst="rect">
            <a:avLst/>
          </a:prstGeom>
          <a:effectLst/>
        </p:spPr>
      </p:pic>
      <p:sp>
        <p:nvSpPr>
          <p:cNvPr id="11" name="Content Placeholder 2"/>
          <p:cNvSpPr txBox="1">
            <a:spLocks/>
          </p:cNvSpPr>
          <p:nvPr/>
        </p:nvSpPr>
        <p:spPr>
          <a:xfrm>
            <a:off x="-8040" y="1642204"/>
            <a:ext cx="3784870" cy="3588924"/>
          </a:xfrm>
          <a:prstGeom prst="rect">
            <a:avLst/>
          </a:prstGeom>
        </p:spPr>
        <p:txBody>
          <a:bodyPr lIns="85707" tIns="42853" rIns="85707" bIns="42853">
            <a:normAutofit/>
          </a:bodyPr>
          <a:lstStyle>
            <a:lvl1pPr marL="365806" indent="-365806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1pPr>
            <a:lvl2pPr marL="792579" indent="-304838" algn="l" defTabSz="487741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2pPr>
            <a:lvl3pPr marL="1219352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3pPr>
            <a:lvl4pPr marL="1707093" indent="-243870" algn="l" defTabSz="487741" rtl="0" eaLnBrk="1" latinLnBrk="0" hangingPunct="1">
              <a:spcBef>
                <a:spcPct val="20000"/>
              </a:spcBef>
              <a:buFont typeface="Arial"/>
              <a:buChar char="–"/>
              <a:defRPr sz="1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4pPr>
            <a:lvl5pPr marL="2194834" indent="-243870" algn="l" defTabSz="487741" rtl="0" eaLnBrk="1" latinLnBrk="0" hangingPunct="1">
              <a:spcBef>
                <a:spcPct val="20000"/>
              </a:spcBef>
              <a:buFont typeface="Arial"/>
              <a:buChar char="»"/>
              <a:defRPr sz="12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5pPr>
            <a:lvl6pPr marL="2682575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70316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58057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145798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charset="2"/>
              <a:buChar char="q"/>
            </a:pPr>
            <a:r>
              <a:rPr lang="en-US" dirty="0" smtClean="0"/>
              <a:t>Increase for cold and thermal brightness</a:t>
            </a:r>
          </a:p>
          <a:p>
            <a:pPr lvl="1">
              <a:buFont typeface="Wingdings" charset="2"/>
              <a:buChar char="q"/>
            </a:pPr>
            <a:r>
              <a:rPr lang="en-US" dirty="0" smtClean="0"/>
              <a:t>Thermal increase by about a factor of 2</a:t>
            </a:r>
          </a:p>
          <a:p>
            <a:pPr lvl="1">
              <a:buFont typeface="Wingdings" charset="2"/>
              <a:buChar char="q"/>
            </a:pPr>
            <a:r>
              <a:rPr lang="en-US" dirty="0" smtClean="0"/>
              <a:t>Cold flux increase by higher factor, also dependent of wavelength.</a:t>
            </a:r>
          </a:p>
          <a:p>
            <a:pPr lvl="1">
              <a:buFont typeface="Wingdings" charset="2"/>
              <a:buChar char="q"/>
            </a:pPr>
            <a:endParaRPr lang="en-US" dirty="0" smtClean="0"/>
          </a:p>
          <a:p>
            <a:pPr lvl="1">
              <a:buFont typeface="Wingdings" charset="2"/>
              <a:buChar char="q"/>
            </a:pPr>
            <a:endParaRPr lang="en-US" dirty="0" smtClean="0"/>
          </a:p>
          <a:p>
            <a:pPr>
              <a:buFont typeface="Wingdings" charset="2"/>
              <a:buChar char="q"/>
            </a:pPr>
            <a:endParaRPr lang="en-US" dirty="0"/>
          </a:p>
        </p:txBody>
      </p:sp>
      <p:pic>
        <p:nvPicPr>
          <p:cNvPr id="13" name="Picture 12" descr="Peak Brightness without Tube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6830" y="1143000"/>
            <a:ext cx="5386031" cy="4160023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1782804" y="4219611"/>
            <a:ext cx="1857395" cy="692498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sz="1300" dirty="0"/>
              <a:t>Cold moderator rightness ratio 1.5cm / TDR</a:t>
            </a:r>
            <a:endParaRPr lang="en-US" sz="1300" dirty="0"/>
          </a:p>
        </p:txBody>
      </p:sp>
      <p:sp>
        <p:nvSpPr>
          <p:cNvPr id="15" name="TextBox 14"/>
          <p:cNvSpPr txBox="1"/>
          <p:nvPr/>
        </p:nvSpPr>
        <p:spPr>
          <a:xfrm rot="16200000">
            <a:off x="-116415" y="5158800"/>
            <a:ext cx="500550" cy="288447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ratio</a:t>
            </a:r>
            <a:endParaRPr lang="en-US" sz="1300" dirty="0"/>
          </a:p>
        </p:txBody>
      </p:sp>
      <p:pic>
        <p:nvPicPr>
          <p:cNvPr id="16" name="Picture 15" descr="Peak Brightness without Tube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0758" t="89927" r="36627" b="3044"/>
          <a:stretch/>
        </p:blipFill>
        <p:spPr>
          <a:xfrm>
            <a:off x="2321084" y="6516487"/>
            <a:ext cx="1218040" cy="292422"/>
          </a:xfrm>
          <a:prstGeom prst="rect">
            <a:avLst/>
          </a:prstGeom>
        </p:spPr>
      </p:pic>
      <p:sp>
        <p:nvSpPr>
          <p:cNvPr id="17" name="TextBox 16"/>
          <p:cNvSpPr txBox="1"/>
          <p:nvPr/>
        </p:nvSpPr>
        <p:spPr>
          <a:xfrm>
            <a:off x="8421185" y="2075489"/>
            <a:ext cx="641465" cy="255820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100" dirty="0">
                <a:solidFill>
                  <a:schemeClr val="bg1">
                    <a:lumMod val="50000"/>
                  </a:schemeClr>
                </a:solidFill>
              </a:rPr>
              <a:t>(1.5 cm)</a:t>
            </a:r>
          </a:p>
        </p:txBody>
      </p:sp>
      <p:sp>
        <p:nvSpPr>
          <p:cNvPr id="18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10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4163267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>
            <a:spLocks noGrp="1"/>
          </p:cNvSpPr>
          <p:nvPr>
            <p:ph type="title"/>
          </p:nvPr>
        </p:nvSpPr>
        <p:spPr>
          <a:xfrm>
            <a:off x="457200" y="158737"/>
            <a:ext cx="8229600" cy="603264"/>
          </a:xfrm>
        </p:spPr>
        <p:txBody>
          <a:bodyPr>
            <a:normAutofit/>
          </a:bodyPr>
          <a:lstStyle/>
          <a:p>
            <a:r>
              <a:rPr lang="en-US" dirty="0" smtClean="0"/>
              <a:t>Higher brightness, lower heat load</a:t>
            </a:r>
            <a:endParaRPr lang="en-US" dirty="0"/>
          </a:p>
        </p:txBody>
      </p:sp>
      <p:pic>
        <p:nvPicPr>
          <p:cNvPr id="5" name="Picture 4" descr="Screen Shot 2014-02-26 at 10.26.36 AM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-1698"/>
          <a:stretch/>
        </p:blipFill>
        <p:spPr>
          <a:xfrm>
            <a:off x="976181" y="1216643"/>
            <a:ext cx="6977621" cy="5378929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7324798" y="6239091"/>
            <a:ext cx="428458" cy="235288"/>
          </a:xfrm>
          <a:prstGeom prst="rect">
            <a:avLst/>
          </a:prstGeom>
          <a:solidFill>
            <a:srgbClr val="FFFFFF"/>
          </a:solidFill>
          <a:ln>
            <a:solidFill>
              <a:srgbClr val="FFFF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5227908" y="6156985"/>
            <a:ext cx="2008307" cy="317375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500" dirty="0"/>
              <a:t>Moderator height  [cm]</a:t>
            </a:r>
            <a:endParaRPr lang="en-US" sz="1500" dirty="0"/>
          </a:p>
        </p:txBody>
      </p:sp>
      <p:sp>
        <p:nvSpPr>
          <p:cNvPr id="7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11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9365189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251581" y="311137"/>
            <a:ext cx="8631162" cy="603264"/>
          </a:xfrm>
        </p:spPr>
        <p:txBody>
          <a:bodyPr>
            <a:noAutofit/>
          </a:bodyPr>
          <a:lstStyle/>
          <a:p>
            <a:r>
              <a:rPr lang="en-US" dirty="0" smtClean="0"/>
              <a:t>Higher brightness, better signal/noise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2625411" y="5184393"/>
            <a:ext cx="4570512" cy="908903"/>
          </a:xfrm>
          <a:prstGeom prst="rect">
            <a:avLst/>
          </a:prstGeom>
        </p:spPr>
        <p:txBody>
          <a:bodyPr lIns="85707" tIns="42853" rIns="85707" bIns="42853">
            <a:spAutoFit/>
          </a:bodyPr>
          <a:lstStyle/>
          <a:p>
            <a:r>
              <a:rPr lang="en-US" dirty="0"/>
              <a:t>L</a:t>
            </a:r>
            <a:r>
              <a:rPr lang="en-US" dirty="0" smtClean="0"/>
              <a:t>ess </a:t>
            </a:r>
            <a:r>
              <a:rPr lang="en-US" dirty="0"/>
              <a:t>diffuse fast neutron background with the flat moderators: smaller opening for beams, more shielding up front. </a:t>
            </a:r>
          </a:p>
        </p:txBody>
      </p:sp>
      <p:pic>
        <p:nvPicPr>
          <p:cNvPr id="2" name="Picture 1" descr="Screen Shot 2014-02-26 at 6.04.24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734610"/>
            <a:ext cx="4498955" cy="3061484"/>
          </a:xfrm>
          <a:prstGeom prst="rect">
            <a:avLst/>
          </a:prstGeom>
        </p:spPr>
      </p:pic>
      <p:pic>
        <p:nvPicPr>
          <p:cNvPr id="7" name="Picture 6" descr="Screen Shot 2014-02-26 at 6.04.07 PM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35525" y="1720621"/>
            <a:ext cx="4498955" cy="3035167"/>
          </a:xfrm>
          <a:prstGeom prst="rect">
            <a:avLst/>
          </a:prstGeom>
        </p:spPr>
      </p:pic>
      <p:sp>
        <p:nvSpPr>
          <p:cNvPr id="8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12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66727151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251581" y="158737"/>
            <a:ext cx="8631162" cy="603264"/>
          </a:xfrm>
        </p:spPr>
        <p:txBody>
          <a:bodyPr>
            <a:normAutofit/>
          </a:bodyPr>
          <a:lstStyle/>
          <a:p>
            <a:r>
              <a:rPr lang="en-US" sz="2600" dirty="0"/>
              <a:t>Overall background is less for the flat moderator</a:t>
            </a:r>
            <a:endParaRPr lang="en-US" sz="2600" dirty="0"/>
          </a:p>
        </p:txBody>
      </p:sp>
      <p:pic>
        <p:nvPicPr>
          <p:cNvPr id="5" name="Picture 4" descr="Screen Shot 2014-02-25 at 3.09.18 PM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127"/>
          <a:stretch/>
        </p:blipFill>
        <p:spPr>
          <a:xfrm>
            <a:off x="-31322" y="1273773"/>
            <a:ext cx="4354037" cy="4031941"/>
          </a:xfrm>
          <a:prstGeom prst="rect">
            <a:avLst/>
          </a:prstGeom>
        </p:spPr>
      </p:pic>
      <p:pic>
        <p:nvPicPr>
          <p:cNvPr id="10" name="Picture 9" descr="Screen Shot 2014-02-26 at 12.49.26 PM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60406" y="1273593"/>
            <a:ext cx="4977566" cy="4125939"/>
          </a:xfrm>
          <a:prstGeom prst="rect">
            <a:avLst/>
          </a:prstGeom>
        </p:spPr>
      </p:pic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13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46671427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3"/>
          <p:cNvSpPr txBox="1">
            <a:spLocks/>
          </p:cNvSpPr>
          <p:nvPr/>
        </p:nvSpPr>
        <p:spPr>
          <a:xfrm>
            <a:off x="6553200" y="6356352"/>
            <a:ext cx="2133600" cy="365125"/>
          </a:xfrm>
          <a:prstGeom prst="rect">
            <a:avLst/>
          </a:prstGeom>
        </p:spPr>
        <p:txBody>
          <a:bodyPr vert="horz" lIns="91424" tIns="45712" rIns="91424" bIns="45712" rtlCol="0" anchor="ctr"/>
          <a:lstStyle>
            <a:defPPr>
              <a:defRPr lang="en-US"/>
            </a:defPPr>
            <a:lvl1pPr marL="0" algn="r" defTabSz="487525" rtl="0" eaLnBrk="1" latinLnBrk="0" hangingPunct="1">
              <a:defRPr sz="13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8752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75051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4625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950102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43762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25153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126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0020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sz="1700" b="1" dirty="0">
              <a:solidFill>
                <a:srgbClr val="7F7F7F"/>
              </a:solidFill>
            </a:endParaRPr>
          </a:p>
        </p:txBody>
      </p:sp>
      <p:pic>
        <p:nvPicPr>
          <p:cNvPr id="2" name="Picture 1" descr="Schermata del 2014-02-24 15-47-10[1].png"/>
          <p:cNvPicPr>
            <a:picLocks noChangeAspect="1"/>
          </p:cNvPicPr>
          <p:nvPr/>
        </p:nvPicPr>
        <p:blipFill rotWithShape="1">
          <a:blip r:embed="rId3">
            <a:duotone>
              <a:prstClr val="black"/>
              <a:schemeClr val="accent5">
                <a:tint val="45000"/>
                <a:satMod val="400000"/>
              </a:schemeClr>
            </a:duoton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0152" t="4235" r="2986" b="1990"/>
          <a:stretch/>
        </p:blipFill>
        <p:spPr>
          <a:xfrm>
            <a:off x="0" y="2175666"/>
            <a:ext cx="5309589" cy="4781726"/>
          </a:xfrm>
          <a:prstGeom prst="rect">
            <a:avLst/>
          </a:prstGeom>
        </p:spPr>
      </p:pic>
      <p:pic>
        <p:nvPicPr>
          <p:cNvPr id="6" name="Picture 5" descr="Onion[1]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9340" y="1153044"/>
            <a:ext cx="2990768" cy="1670919"/>
          </a:xfrm>
          <a:prstGeom prst="rect">
            <a:avLst/>
          </a:prstGeom>
          <a:solidFill>
            <a:srgbClr val="C0504D"/>
          </a:solidFill>
          <a:ln>
            <a:solidFill>
              <a:schemeClr val="tx1"/>
            </a:solidFill>
          </a:ln>
        </p:spPr>
      </p:pic>
      <p:sp>
        <p:nvSpPr>
          <p:cNvPr id="8" name="Text Placeholder 3"/>
          <p:cNvSpPr txBox="1">
            <a:spLocks/>
          </p:cNvSpPr>
          <p:nvPr/>
        </p:nvSpPr>
        <p:spPr>
          <a:xfrm>
            <a:off x="5612190" y="1548638"/>
            <a:ext cx="3531810" cy="4446958"/>
          </a:xfrm>
          <a:prstGeom prst="rect">
            <a:avLst/>
          </a:prstGeom>
        </p:spPr>
        <p:txBody>
          <a:bodyPr vert="horz" lIns="91432" tIns="45716" rIns="91432" bIns="45716" rtlCol="0">
            <a:normAutofit fontScale="85000" lnSpcReduction="20000"/>
          </a:bodyPr>
          <a:lstStyle>
            <a:lvl1pPr marL="365806" indent="-365806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1pPr>
            <a:lvl2pPr marL="792579" indent="-304838" algn="l" defTabSz="487741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2pPr>
            <a:lvl3pPr marL="1219352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3pPr>
            <a:lvl4pPr marL="1462577" indent="0" algn="l" defTabSz="487741" rtl="0" eaLnBrk="1" latinLnBrk="0" hangingPunct="1">
              <a:spcBef>
                <a:spcPct val="20000"/>
              </a:spcBef>
              <a:buFont typeface="Arial"/>
              <a:buNone/>
              <a:defRPr sz="1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4pPr>
            <a:lvl5pPr marL="1950102" indent="0" algn="l" defTabSz="487741" rtl="0" eaLnBrk="1" latinLnBrk="0" hangingPunct="1">
              <a:spcBef>
                <a:spcPct val="20000"/>
              </a:spcBef>
              <a:buFont typeface="Arial"/>
              <a:buNone/>
              <a:defRPr sz="12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5pPr>
            <a:lvl6pPr marL="2682575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70316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58057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145798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charset="2"/>
              <a:buChar char="q"/>
            </a:pPr>
            <a:endParaRPr lang="en-US" b="1" dirty="0"/>
          </a:p>
          <a:p>
            <a:pPr marL="0" indent="0">
              <a:buNone/>
            </a:pPr>
            <a:r>
              <a:rPr lang="en-US" dirty="0" smtClean="0"/>
              <a:t>Same effect on brightness for flat and tall moderator from engineering details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 smtClean="0"/>
              <a:t>Overall absolute uncertainties within 15%.</a:t>
            </a:r>
            <a:endParaRPr lang="en-US" dirty="0"/>
          </a:p>
          <a:p>
            <a:pPr marL="0" indent="0">
              <a:buNone/>
            </a:pPr>
            <a:r>
              <a:rPr lang="en-US" dirty="0" smtClean="0"/>
              <a:t>(5</a:t>
            </a:r>
            <a:r>
              <a:rPr lang="en-US" dirty="0"/>
              <a:t>% from </a:t>
            </a:r>
            <a:r>
              <a:rPr lang="en-US" dirty="0" err="1" smtClean="0"/>
              <a:t>pipings</a:t>
            </a:r>
            <a:r>
              <a:rPr lang="en-US" dirty="0" smtClean="0"/>
              <a:t>)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 smtClean="0"/>
              <a:t>See R. </a:t>
            </a:r>
            <a:r>
              <a:rPr lang="en-US" dirty="0" err="1" smtClean="0"/>
              <a:t>Linander</a:t>
            </a:r>
            <a:r>
              <a:rPr lang="en-US" dirty="0" smtClean="0"/>
              <a:t> presentation  </a:t>
            </a: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 smtClean="0"/>
              <a:t>  </a:t>
            </a:r>
            <a:endParaRPr lang="en-US" dirty="0"/>
          </a:p>
          <a:p>
            <a:pPr>
              <a:buFont typeface="Wingdings" charset="2"/>
              <a:buChar char="q"/>
            </a:pPr>
            <a:endParaRPr lang="en-US" b="1" dirty="0" smtClean="0"/>
          </a:p>
          <a:p>
            <a:pPr>
              <a:buFont typeface="Wingdings" charset="2"/>
              <a:buChar char="q"/>
            </a:pP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1509584" y="2501922"/>
            <a:ext cx="998121" cy="255820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100" dirty="0"/>
              <a:t>(N. de la </a:t>
            </a:r>
            <a:r>
              <a:rPr lang="en-US" sz="1100" dirty="0" err="1"/>
              <a:t>Cour</a:t>
            </a:r>
            <a:r>
              <a:rPr lang="en-US" sz="1100" dirty="0"/>
              <a:t>)</a:t>
            </a:r>
            <a:endParaRPr lang="en-US" sz="1100" dirty="0"/>
          </a:p>
        </p:txBody>
      </p:sp>
      <p:pic>
        <p:nvPicPr>
          <p:cNvPr id="9" name="Picture 8" descr="Moderator 1.jp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482" t="9386" r="14775" b="13783"/>
          <a:stretch/>
        </p:blipFill>
        <p:spPr>
          <a:xfrm>
            <a:off x="5612191" y="4794729"/>
            <a:ext cx="2760912" cy="1749428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3385150" y="2905127"/>
            <a:ext cx="1963392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Inner </a:t>
            </a:r>
            <a:r>
              <a:rPr lang="en-US" dirty="0" smtClean="0"/>
              <a:t>reflector (Be)</a:t>
            </a:r>
            <a:endParaRPr lang="en-US" dirty="0"/>
          </a:p>
        </p:txBody>
      </p:sp>
      <p:cxnSp>
        <p:nvCxnSpPr>
          <p:cNvPr id="11" name="Straight Arrow Connector 10"/>
          <p:cNvCxnSpPr/>
          <p:nvPr/>
        </p:nvCxnSpPr>
        <p:spPr>
          <a:xfrm flipH="1">
            <a:off x="3614466" y="3265803"/>
            <a:ext cx="338515" cy="1365361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 flipH="1">
            <a:off x="3046635" y="3265803"/>
            <a:ext cx="753469" cy="322004"/>
          </a:xfrm>
          <a:prstGeom prst="straightConnector1">
            <a:avLst/>
          </a:prstGeom>
          <a:ln>
            <a:solidFill>
              <a:schemeClr val="tx1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2435124" y="5995596"/>
            <a:ext cx="1632502" cy="360676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Outer reflector</a:t>
            </a:r>
            <a:endParaRPr lang="en-US" dirty="0"/>
          </a:p>
        </p:txBody>
      </p:sp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467544" y="15776"/>
            <a:ext cx="7139136" cy="1143000"/>
          </a:xfrm>
        </p:spPr>
        <p:txBody>
          <a:bodyPr/>
          <a:lstStyle/>
          <a:p>
            <a:r>
              <a:rPr lang="en-US" dirty="0" smtClean="0"/>
              <a:t>Effect of engineering details is taken into account in the model</a:t>
            </a:r>
            <a:endParaRPr lang="en-US" dirty="0"/>
          </a:p>
        </p:txBody>
      </p:sp>
      <p:sp>
        <p:nvSpPr>
          <p:cNvPr id="15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14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38059676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-78651" y="775377"/>
            <a:ext cx="4520024" cy="3891089"/>
          </a:xfrm>
        </p:spPr>
        <p:txBody>
          <a:bodyPr>
            <a:normAutofit/>
          </a:bodyPr>
          <a:lstStyle/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432997" lvl="1" indent="0" defTabSz="432998">
              <a:spcBef>
                <a:spcPts val="375"/>
              </a:spcBef>
              <a:buClr>
                <a:srgbClr val="000000"/>
              </a:buClr>
              <a:buNone/>
              <a:defRPr/>
            </a:pPr>
            <a:endParaRPr lang="en-US" sz="2200" dirty="0"/>
          </a:p>
          <a:p>
            <a:pPr marL="432997" lvl="1" indent="0" defTabSz="432998">
              <a:spcBef>
                <a:spcPts val="375"/>
              </a:spcBef>
              <a:buClr>
                <a:srgbClr val="000000"/>
              </a:buClr>
              <a:buNone/>
              <a:defRPr/>
            </a:pPr>
            <a:endParaRPr lang="en-US" sz="2200" dirty="0"/>
          </a:p>
          <a:p>
            <a:pPr marL="432997" lvl="1" indent="0" defTabSz="432998">
              <a:spcBef>
                <a:spcPts val="375"/>
              </a:spcBef>
              <a:buClr>
                <a:srgbClr val="000000"/>
              </a:buClr>
              <a:buNone/>
              <a:defRPr/>
            </a:pPr>
            <a:endParaRPr lang="en-US" sz="2200" dirty="0"/>
          </a:p>
          <a:p>
            <a:pPr marL="432997" lvl="1" indent="0" defTabSz="432998">
              <a:spcBef>
                <a:spcPts val="375"/>
              </a:spcBef>
              <a:buClr>
                <a:srgbClr val="000000"/>
              </a:buClr>
              <a:buNone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altLang="sv-SE" sz="2200" dirty="0">
              <a:latin typeface="Arial" pitchFamily="34" charset="0"/>
              <a:ea typeface="MS PGothic" pitchFamily="34" charset="-128"/>
              <a:cs typeface="Arial" pitchFamily="34" charset="0"/>
              <a:sym typeface="Arial" pitchFamily="34" charset="0"/>
            </a:endParaRPr>
          </a:p>
          <a:p>
            <a:pPr lvl="1">
              <a:buFont typeface="Wingdings" charset="2"/>
              <a:buChar char="q"/>
            </a:pPr>
            <a:endParaRPr lang="en-US" sz="2200" dirty="0"/>
          </a:p>
          <a:p>
            <a:pPr lvl="1">
              <a:buFont typeface="Wingdings" charset="2"/>
              <a:buChar char="q"/>
            </a:pPr>
            <a:endParaRPr lang="en-US" sz="2200" dirty="0"/>
          </a:p>
          <a:p>
            <a:pPr>
              <a:buFont typeface="Wingdings" charset="2"/>
              <a:buChar char="q"/>
            </a:pPr>
            <a:endParaRPr lang="en-US" dirty="0"/>
          </a:p>
        </p:txBody>
      </p:sp>
      <p:sp>
        <p:nvSpPr>
          <p:cNvPr id="9" name="Content Placeholder 2"/>
          <p:cNvSpPr txBox="1">
            <a:spLocks/>
          </p:cNvSpPr>
          <p:nvPr/>
        </p:nvSpPr>
        <p:spPr>
          <a:xfrm>
            <a:off x="395536" y="1844824"/>
            <a:ext cx="3255257" cy="4197538"/>
          </a:xfrm>
          <a:prstGeom prst="rect">
            <a:avLst/>
          </a:prstGeom>
        </p:spPr>
        <p:txBody>
          <a:bodyPr lIns="85707" tIns="42853" rIns="85707" bIns="42853"/>
          <a:lstStyle>
            <a:lvl1pPr marL="365806" indent="-365806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1pPr>
            <a:lvl2pPr marL="792579" indent="-304838" algn="l" defTabSz="487741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2pPr>
            <a:lvl3pPr marL="1219352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3pPr>
            <a:lvl4pPr marL="1707093" indent="-243870" algn="l" defTabSz="487741" rtl="0" eaLnBrk="1" latinLnBrk="0" hangingPunct="1">
              <a:spcBef>
                <a:spcPct val="20000"/>
              </a:spcBef>
              <a:buFont typeface="Arial"/>
              <a:buChar char="–"/>
              <a:defRPr sz="14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4pPr>
            <a:lvl5pPr marL="2194834" indent="-243870" algn="l" defTabSz="487741" rtl="0" eaLnBrk="1" latinLnBrk="0" hangingPunct="1">
              <a:spcBef>
                <a:spcPct val="20000"/>
              </a:spcBef>
              <a:buFont typeface="Arial"/>
              <a:buChar char="»"/>
              <a:defRPr sz="1200" kern="1200">
                <a:solidFill>
                  <a:schemeClr val="tx1"/>
                </a:solidFill>
                <a:latin typeface="+mn-lt"/>
                <a:ea typeface="+mn-ea"/>
                <a:cs typeface="Helvetica"/>
              </a:defRPr>
            </a:lvl5pPr>
            <a:lvl6pPr marL="2682575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70316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58057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145798" indent="-243870" algn="l" defTabSz="487741" rtl="0" eaLnBrk="1" latinLnBrk="0" hangingPunct="1">
              <a:spcBef>
                <a:spcPct val="20000"/>
              </a:spcBef>
              <a:buFont typeface="Arial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charset="2"/>
              <a:buChar char="q"/>
            </a:pPr>
            <a:r>
              <a:rPr lang="en-US" sz="2600" dirty="0"/>
              <a:t>Strong dependency of the brightness on the purity of para-H</a:t>
            </a:r>
            <a:r>
              <a:rPr lang="en-US" sz="2600" baseline="-25000" dirty="0"/>
              <a:t>2</a:t>
            </a:r>
          </a:p>
          <a:p>
            <a:pPr>
              <a:buFont typeface="Wingdings" charset="2"/>
              <a:buChar char="q"/>
            </a:pPr>
            <a:r>
              <a:rPr lang="en-US" sz="2600" dirty="0"/>
              <a:t>Importance of catalyst</a:t>
            </a:r>
          </a:p>
          <a:p>
            <a:pPr>
              <a:buFont typeface="Wingdings" charset="2"/>
              <a:buChar char="q"/>
            </a:pPr>
            <a:r>
              <a:rPr lang="en-US" sz="2600" dirty="0"/>
              <a:t>More than 99% measured at J-PARC</a:t>
            </a:r>
          </a:p>
          <a:p>
            <a:pPr>
              <a:buFont typeface="Wingdings" charset="2"/>
              <a:buChar char="q"/>
            </a:pPr>
            <a:endParaRPr lang="en-US" sz="2600" dirty="0"/>
          </a:p>
          <a:p>
            <a:pPr>
              <a:buFont typeface="Wingdings" charset="2"/>
              <a:buChar char="q"/>
            </a:pPr>
            <a:endParaRPr lang="en-US" sz="2600" dirty="0"/>
          </a:p>
          <a:p>
            <a:pPr>
              <a:buFont typeface="Wingdings" charset="2"/>
              <a:buChar char="q"/>
            </a:pPr>
            <a:endParaRPr lang="en-US" sz="2600" dirty="0"/>
          </a:p>
        </p:txBody>
      </p:sp>
      <p:pic>
        <p:nvPicPr>
          <p:cNvPr id="5" name="Picture 4" descr="Ortho-Fraction without Tub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54866" y="1439645"/>
            <a:ext cx="5301788" cy="4094955"/>
          </a:xfrm>
          <a:prstGeom prst="rect">
            <a:avLst/>
          </a:prstGeom>
        </p:spPr>
      </p:pic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Pure para-H</a:t>
            </a:r>
            <a:r>
              <a:rPr lang="en-US" baseline="-25000" dirty="0" smtClean="0"/>
              <a:t>2</a:t>
            </a:r>
            <a:r>
              <a:rPr lang="en-US" dirty="0" smtClean="0"/>
              <a:t> is needed</a:t>
            </a:r>
            <a:endParaRPr lang="en-US" dirty="0"/>
          </a:p>
        </p:txBody>
      </p:sp>
      <p:sp>
        <p:nvSpPr>
          <p:cNvPr id="8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15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0414209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-78651" y="775377"/>
            <a:ext cx="4520024" cy="3891089"/>
          </a:xfrm>
        </p:spPr>
        <p:txBody>
          <a:bodyPr>
            <a:normAutofit/>
          </a:bodyPr>
          <a:lstStyle/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432997" lvl="1" indent="0" defTabSz="432998">
              <a:spcBef>
                <a:spcPts val="375"/>
              </a:spcBef>
              <a:buClr>
                <a:srgbClr val="000000"/>
              </a:buClr>
              <a:buNone/>
              <a:defRPr/>
            </a:pPr>
            <a:endParaRPr lang="en-US" sz="2200" dirty="0"/>
          </a:p>
          <a:p>
            <a:pPr marL="432997" lvl="1" indent="0" defTabSz="432998">
              <a:spcBef>
                <a:spcPts val="375"/>
              </a:spcBef>
              <a:buClr>
                <a:srgbClr val="000000"/>
              </a:buClr>
              <a:buNone/>
              <a:defRPr/>
            </a:pPr>
            <a:endParaRPr lang="en-US" sz="2200" dirty="0"/>
          </a:p>
          <a:p>
            <a:pPr marL="432997" lvl="1" indent="0" defTabSz="432998">
              <a:spcBef>
                <a:spcPts val="375"/>
              </a:spcBef>
              <a:buClr>
                <a:srgbClr val="000000"/>
              </a:buClr>
              <a:buNone/>
              <a:defRPr/>
            </a:pPr>
            <a:endParaRPr lang="en-US" sz="2200" dirty="0"/>
          </a:p>
          <a:p>
            <a:pPr marL="432997" lvl="1" indent="0" defTabSz="432998">
              <a:spcBef>
                <a:spcPts val="375"/>
              </a:spcBef>
              <a:buClr>
                <a:srgbClr val="000000"/>
              </a:buClr>
              <a:buNone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sz="2200" dirty="0"/>
          </a:p>
          <a:p>
            <a:pPr marL="754397" lvl="1" indent="-321400" defTabSz="432998">
              <a:spcBef>
                <a:spcPts val="375"/>
              </a:spcBef>
              <a:buClr>
                <a:srgbClr val="000000"/>
              </a:buClr>
              <a:buFont typeface="Wingdings" charset="2"/>
              <a:buChar char="q"/>
              <a:defRPr/>
            </a:pPr>
            <a:endParaRPr lang="en-US" altLang="sv-SE" sz="2200" dirty="0">
              <a:latin typeface="Arial" pitchFamily="34" charset="0"/>
              <a:ea typeface="MS PGothic" pitchFamily="34" charset="-128"/>
              <a:cs typeface="Arial" pitchFamily="34" charset="0"/>
              <a:sym typeface="Arial" pitchFamily="34" charset="0"/>
            </a:endParaRPr>
          </a:p>
          <a:p>
            <a:pPr lvl="1">
              <a:buFont typeface="Wingdings" charset="2"/>
              <a:buChar char="q"/>
            </a:pPr>
            <a:endParaRPr lang="en-US" sz="2200" dirty="0"/>
          </a:p>
          <a:p>
            <a:pPr lvl="1">
              <a:buFont typeface="Wingdings" charset="2"/>
              <a:buChar char="q"/>
            </a:pPr>
            <a:endParaRPr lang="en-US" sz="2200" dirty="0"/>
          </a:p>
          <a:p>
            <a:pPr>
              <a:buFont typeface="Wingdings" charset="2"/>
              <a:buChar char="q"/>
            </a:pPr>
            <a:endParaRPr lang="en-US" dirty="0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>
          <a:xfrm>
            <a:off x="539552" y="28476"/>
            <a:ext cx="7139136" cy="1143000"/>
          </a:xfrm>
        </p:spPr>
        <p:txBody>
          <a:bodyPr/>
          <a:lstStyle/>
          <a:p>
            <a:pPr algn="ctr"/>
            <a:r>
              <a:rPr lang="en-US" dirty="0" smtClean="0"/>
              <a:t>Thermal extraction</a:t>
            </a:r>
            <a:endParaRPr lang="en-US" dirty="0"/>
          </a:p>
        </p:txBody>
      </p:sp>
      <p:sp>
        <p:nvSpPr>
          <p:cNvPr id="7" name="Text Placeholder 3"/>
          <p:cNvSpPr txBox="1">
            <a:spLocks/>
          </p:cNvSpPr>
          <p:nvPr/>
        </p:nvSpPr>
        <p:spPr>
          <a:xfrm>
            <a:off x="256966" y="944706"/>
            <a:ext cx="4531058" cy="2124254"/>
          </a:xfrm>
          <a:prstGeom prst="rect">
            <a:avLst/>
          </a:prstGeom>
        </p:spPr>
        <p:txBody>
          <a:bodyPr>
            <a:normAutofit fontScale="62500" lnSpcReduction="200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charset="2"/>
              <a:buChar char="q"/>
            </a:pPr>
            <a:r>
              <a:rPr lang="en-US" sz="2900" b="1" dirty="0" smtClean="0">
                <a:solidFill>
                  <a:schemeClr val="tx1"/>
                </a:solidFill>
              </a:rPr>
              <a:t>Expected gains from</a:t>
            </a:r>
          </a:p>
          <a:p>
            <a:pPr lvl="1">
              <a:buFont typeface="Wingdings" charset="2"/>
              <a:buChar char="q"/>
            </a:pPr>
            <a:r>
              <a:rPr lang="en-US" sz="2900" dirty="0" smtClean="0">
                <a:solidFill>
                  <a:schemeClr val="tx1"/>
                </a:solidFill>
              </a:rPr>
              <a:t>Perturbation effect</a:t>
            </a:r>
          </a:p>
          <a:p>
            <a:pPr lvl="1">
              <a:buFont typeface="Wingdings" charset="2"/>
              <a:buChar char="q"/>
            </a:pPr>
            <a:r>
              <a:rPr lang="en-US" sz="2900" dirty="0" smtClean="0">
                <a:solidFill>
                  <a:schemeClr val="tx1"/>
                </a:solidFill>
              </a:rPr>
              <a:t>Strong horizontal dependence</a:t>
            </a:r>
          </a:p>
          <a:p>
            <a:pPr lvl="1">
              <a:buFont typeface="Wingdings" charset="2"/>
              <a:buChar char="q"/>
            </a:pPr>
            <a:r>
              <a:rPr lang="en-US" sz="2900" dirty="0" smtClean="0">
                <a:solidFill>
                  <a:schemeClr val="tx1"/>
                </a:solidFill>
              </a:rPr>
              <a:t>Possible additional gain from grooving</a:t>
            </a:r>
          </a:p>
          <a:p>
            <a:pPr>
              <a:buFont typeface="Wingdings" charset="2"/>
              <a:buChar char="q"/>
            </a:pPr>
            <a:r>
              <a:rPr lang="en-US" sz="2900" dirty="0" smtClean="0">
                <a:solidFill>
                  <a:schemeClr val="tx1"/>
                </a:solidFill>
              </a:rPr>
              <a:t>Expected gain from these three combined effects (for a 6 X 3 cm</a:t>
            </a:r>
            <a:r>
              <a:rPr lang="en-US" sz="2900" baseline="30000" dirty="0" smtClean="0">
                <a:solidFill>
                  <a:schemeClr val="tx1"/>
                </a:solidFill>
              </a:rPr>
              <a:t>2</a:t>
            </a:r>
            <a:r>
              <a:rPr lang="en-US" sz="2900" dirty="0" smtClean="0">
                <a:solidFill>
                  <a:schemeClr val="tx1"/>
                </a:solidFill>
              </a:rPr>
              <a:t> window) higher than 2.</a:t>
            </a:r>
          </a:p>
          <a:p>
            <a:pPr>
              <a:buFont typeface="Wingdings" charset="2"/>
              <a:buChar char="q"/>
            </a:pPr>
            <a:endParaRPr lang="en-US" dirty="0">
              <a:solidFill>
                <a:schemeClr val="tx1"/>
              </a:solidFill>
            </a:endParaRPr>
          </a:p>
        </p:txBody>
      </p:sp>
      <p:pic>
        <p:nvPicPr>
          <p:cNvPr id="10" name="Picture 9" descr="Screen Shot 2014-03-22 at 3.17.51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87624" y="2780928"/>
            <a:ext cx="3449549" cy="2520703"/>
          </a:xfrm>
          <a:prstGeom prst="rect">
            <a:avLst/>
          </a:prstGeom>
        </p:spPr>
      </p:pic>
      <p:pic>
        <p:nvPicPr>
          <p:cNvPr id="11" name="Picture 10" descr="Screen Shot 2014-03-25 at 4.54.59 PM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48734" y="1247852"/>
            <a:ext cx="3571431" cy="2391156"/>
          </a:xfrm>
          <a:prstGeom prst="rect">
            <a:avLst/>
          </a:prstGeom>
        </p:spPr>
      </p:pic>
      <p:pic>
        <p:nvPicPr>
          <p:cNvPr id="12" name="Picture 11" descr="Screen Shot 2014-03-25 at 4.54.44 PM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48734" y="3817045"/>
            <a:ext cx="3571431" cy="2348259"/>
          </a:xfrm>
          <a:prstGeom prst="rect">
            <a:avLst/>
          </a:prstGeom>
        </p:spPr>
      </p:pic>
      <p:sp>
        <p:nvSpPr>
          <p:cNvPr id="13" name="Rectangle 12"/>
          <p:cNvSpPr/>
          <p:nvPr/>
        </p:nvSpPr>
        <p:spPr>
          <a:xfrm>
            <a:off x="6113132" y="4811718"/>
            <a:ext cx="367558" cy="295929"/>
          </a:xfrm>
          <a:prstGeom prst="rect">
            <a:avLst/>
          </a:prstGeom>
          <a:noFill/>
          <a:ln w="38100" cmpd="sng">
            <a:solidFill>
              <a:srgbClr val="3366FF"/>
            </a:solidFill>
          </a:ln>
          <a:effectLst>
            <a:innerShdw blurRad="63500" dist="50800">
              <a:prstClr val="black">
                <a:alpha val="50000"/>
              </a:prstClr>
            </a:inn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pic>
        <p:nvPicPr>
          <p:cNvPr id="14" name="Picture 13" descr="Screen Shot 2014-03-20 at 9.44.57 AM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t="9919" r="52385" b="9029"/>
          <a:stretch/>
        </p:blipFill>
        <p:spPr>
          <a:xfrm>
            <a:off x="1475656" y="5157192"/>
            <a:ext cx="2909656" cy="1620766"/>
          </a:xfrm>
          <a:prstGeom prst="rect">
            <a:avLst/>
          </a:prstGeom>
        </p:spPr>
      </p:pic>
      <p:sp>
        <p:nvSpPr>
          <p:cNvPr id="16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16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97143119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Single flat configuration allows for additional increase from reflector</a:t>
            </a:r>
          </a:p>
        </p:txBody>
      </p:sp>
      <p:sp>
        <p:nvSpPr>
          <p:cNvPr id="5" name="Text Placeholder 3"/>
          <p:cNvSpPr txBox="1">
            <a:spLocks/>
          </p:cNvSpPr>
          <p:nvPr/>
        </p:nvSpPr>
        <p:spPr>
          <a:xfrm>
            <a:off x="21963" y="1484784"/>
            <a:ext cx="4265613" cy="4580460"/>
          </a:xfrm>
          <a:prstGeom prst="rect">
            <a:avLst/>
          </a:prstGeom>
          <a:solidFill>
            <a:srgbClr val="FFFFFF"/>
          </a:solidFill>
          <a:ln>
            <a:solidFill>
              <a:srgbClr val="FFFFFF"/>
            </a:solidFill>
          </a:ln>
        </p:spPr>
        <p:txBody>
          <a:bodyPr>
            <a:normAutofit fontScale="77500" lnSpcReduction="200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28534" indent="-428534">
              <a:buFont typeface="+mj-lt"/>
              <a:buAutoNum type="arabicPeriod"/>
            </a:pPr>
            <a:r>
              <a:rPr lang="en-US" dirty="0" smtClean="0">
                <a:solidFill>
                  <a:srgbClr val="000000"/>
                </a:solidFill>
              </a:rPr>
              <a:t>One (flat) moderator on the top</a:t>
            </a:r>
          </a:p>
          <a:p>
            <a:pPr marL="428534" indent="-428534">
              <a:buFont typeface="+mj-lt"/>
              <a:buAutoNum type="arabicPeriod"/>
            </a:pPr>
            <a:r>
              <a:rPr lang="en-US" dirty="0" err="1" smtClean="0">
                <a:solidFill>
                  <a:srgbClr val="000000"/>
                </a:solidFill>
              </a:rPr>
              <a:t>Pb</a:t>
            </a:r>
            <a:r>
              <a:rPr lang="en-US" dirty="0" smtClean="0">
                <a:solidFill>
                  <a:srgbClr val="000000"/>
                </a:solidFill>
              </a:rPr>
              <a:t> fast neutron reflector at the bottom (and outer reflector)</a:t>
            </a:r>
          </a:p>
          <a:p>
            <a:pPr marL="828548" lvl="1" indent="-428534">
              <a:buFont typeface="Wingdings" charset="2"/>
              <a:buChar char="q"/>
            </a:pPr>
            <a:r>
              <a:rPr lang="en-US" b="1" dirty="0" smtClean="0">
                <a:solidFill>
                  <a:srgbClr val="000000"/>
                </a:solidFill>
              </a:rPr>
              <a:t>20% brightness increase</a:t>
            </a:r>
          </a:p>
          <a:p>
            <a:pPr marL="428534" indent="-428534">
              <a:buFont typeface="+mj-lt"/>
              <a:buAutoNum type="arabicPeriod"/>
            </a:pPr>
            <a:endParaRPr lang="en-US" dirty="0" smtClean="0">
              <a:solidFill>
                <a:srgbClr val="000000"/>
              </a:solidFill>
            </a:endParaRPr>
          </a:p>
          <a:p>
            <a:pPr marL="428534" indent="-428534">
              <a:buFont typeface="+mj-lt"/>
              <a:buAutoNum type="arabicPeriod"/>
            </a:pPr>
            <a:endParaRPr lang="en-US" dirty="0" smtClean="0">
              <a:solidFill>
                <a:srgbClr val="000000"/>
              </a:solidFill>
            </a:endParaRPr>
          </a:p>
          <a:p>
            <a:pPr marL="428534" indent="-428534">
              <a:buFont typeface="+mj-lt"/>
              <a:buAutoNum type="arabicPeriod"/>
            </a:pPr>
            <a:endParaRPr lang="en-US" dirty="0" smtClean="0">
              <a:solidFill>
                <a:srgbClr val="000000"/>
              </a:solidFill>
            </a:endParaRPr>
          </a:p>
          <a:p>
            <a:pPr marL="428534" indent="-428534">
              <a:buFont typeface="+mj-lt"/>
              <a:buAutoNum type="arabicPeriod"/>
            </a:pPr>
            <a:r>
              <a:rPr lang="en-US" dirty="0" smtClean="0">
                <a:solidFill>
                  <a:srgbClr val="000000"/>
                </a:solidFill>
              </a:rPr>
              <a:t>A large through-going tube at the bottom with a D</a:t>
            </a:r>
            <a:r>
              <a:rPr lang="en-US" baseline="-25000" dirty="0" smtClean="0">
                <a:solidFill>
                  <a:srgbClr val="000000"/>
                </a:solidFill>
              </a:rPr>
              <a:t>2 </a:t>
            </a:r>
            <a:r>
              <a:rPr lang="en-US" dirty="0" smtClean="0">
                <a:solidFill>
                  <a:srgbClr val="000000"/>
                </a:solidFill>
              </a:rPr>
              <a:t>moderator for high-intensity flux for fundamental physics studies:</a:t>
            </a:r>
          </a:p>
          <a:p>
            <a:pPr marL="457160" lvl="1" indent="0">
              <a:buFont typeface="Arial" panose="020B0604020202020204" pitchFamily="34" charset="0"/>
              <a:buNone/>
            </a:pPr>
            <a:r>
              <a:rPr lang="en-US" b="1" dirty="0" smtClean="0">
                <a:solidFill>
                  <a:srgbClr val="000000"/>
                </a:solidFill>
              </a:rPr>
              <a:t>Factor of 3 in neutron emission</a:t>
            </a:r>
          </a:p>
          <a:p>
            <a:pPr marL="428534" indent="-428534">
              <a:buFont typeface="+mj-lt"/>
              <a:buAutoNum type="arabicPeriod"/>
            </a:pPr>
            <a:endParaRPr lang="en-US" dirty="0" smtClean="0">
              <a:solidFill>
                <a:srgbClr val="000000"/>
              </a:solidFill>
            </a:endParaRPr>
          </a:p>
          <a:p>
            <a:pPr marL="428534" indent="-428534">
              <a:buFont typeface="+mj-lt"/>
              <a:buAutoNum type="arabicPeriod"/>
            </a:pPr>
            <a:endParaRPr lang="en-US" dirty="0" smtClean="0">
              <a:solidFill>
                <a:srgbClr val="000000"/>
              </a:solidFill>
            </a:endParaRPr>
          </a:p>
          <a:p>
            <a:pPr marL="428534" indent="-428534">
              <a:buFont typeface="+mj-lt"/>
              <a:buAutoNum type="arabicPeriod"/>
            </a:pPr>
            <a:endParaRPr lang="en-US" dirty="0">
              <a:solidFill>
                <a:srgbClr val="000000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0" y="4002620"/>
            <a:ext cx="4121125" cy="2055304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sp>
        <p:nvSpPr>
          <p:cNvPr id="7" name="Slide Number Placeholder 3"/>
          <p:cNvSpPr txBox="1">
            <a:spLocks/>
          </p:cNvSpPr>
          <p:nvPr/>
        </p:nvSpPr>
        <p:spPr>
          <a:xfrm>
            <a:off x="6553200" y="6487101"/>
            <a:ext cx="2133600" cy="365125"/>
          </a:xfrm>
          <a:prstGeom prst="rect">
            <a:avLst/>
          </a:prstGeom>
        </p:spPr>
        <p:txBody>
          <a:bodyPr vert="horz" lIns="91424" tIns="45712" rIns="91424" bIns="45712" rtlCol="0" anchor="ctr"/>
          <a:lstStyle>
            <a:defPPr>
              <a:defRPr lang="en-US"/>
            </a:defPPr>
            <a:lvl1pPr marL="0" algn="r" defTabSz="487525" rtl="0" eaLnBrk="1" latinLnBrk="0" hangingPunct="1">
              <a:defRPr sz="13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8752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75051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4625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950102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43762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25153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126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0020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2DFE335-1676-CD4D-ADC2-4D8741C093F6}" type="slidenum">
              <a:rPr lang="en-US" sz="1700" b="1">
                <a:solidFill>
                  <a:schemeClr val="bg1"/>
                </a:solidFill>
              </a:rPr>
              <a:pPr/>
              <a:t>17</a:t>
            </a:fld>
            <a:endParaRPr lang="en-US" sz="1700" b="1" dirty="0">
              <a:solidFill>
                <a:schemeClr val="bg1"/>
              </a:solidFill>
            </a:endParaRPr>
          </a:p>
        </p:txBody>
      </p:sp>
      <p:pic>
        <p:nvPicPr>
          <p:cNvPr id="8" name="Picture 7" descr="Screen Shot 2014-03-28 at 8.54.31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12160" y="1412776"/>
            <a:ext cx="2987824" cy="2772585"/>
          </a:xfrm>
          <a:prstGeom prst="rect">
            <a:avLst/>
          </a:prstGeom>
        </p:spPr>
      </p:pic>
      <p:pic>
        <p:nvPicPr>
          <p:cNvPr id="9" name="Picture 8" descr="Screen Shot 2014-03-28 at 4.23.55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37932" y="4573572"/>
            <a:ext cx="3740395" cy="2012558"/>
          </a:xfrm>
          <a:prstGeom prst="rect">
            <a:avLst/>
          </a:prstGeom>
        </p:spPr>
      </p:pic>
      <p:pic>
        <p:nvPicPr>
          <p:cNvPr id="10" name="Picture 9" descr="Screen Shot 2014-03-29 at 1.21.41 PM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2087" y="3109151"/>
            <a:ext cx="4794848" cy="3527517"/>
          </a:xfrm>
          <a:prstGeom prst="rect">
            <a:avLst/>
          </a:prstGeom>
        </p:spPr>
      </p:pic>
      <p:pic>
        <p:nvPicPr>
          <p:cNvPr id="11" name="Picture 10" descr="Screen Shot 2014-03-19 at 11.21.36 PM.pn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4574" b="3921"/>
          <a:stretch/>
        </p:blipFill>
        <p:spPr>
          <a:xfrm>
            <a:off x="21964" y="3146446"/>
            <a:ext cx="272738" cy="3471496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1354477" y="3084858"/>
            <a:ext cx="2177768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Integrated [0, 5 </a:t>
            </a:r>
            <a:r>
              <a:rPr lang="en-US" dirty="0" err="1" smtClean="0"/>
              <a:t>meV</a:t>
            </a:r>
            <a:r>
              <a:rPr lang="en-US" dirty="0" smtClean="0"/>
              <a:t>]</a:t>
            </a:r>
            <a:endParaRPr lang="en-US" dirty="0"/>
          </a:p>
        </p:txBody>
      </p:sp>
      <p:sp>
        <p:nvSpPr>
          <p:cNvPr id="13" name="Slide Number Placeholder 3"/>
          <p:cNvSpPr txBox="1">
            <a:spLocks/>
          </p:cNvSpPr>
          <p:nvPr/>
        </p:nvSpPr>
        <p:spPr>
          <a:xfrm>
            <a:off x="6553200" y="6453336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sv-SE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551115BC-487E-4422-894C-CB7CD3E79223}" type="slidenum">
              <a:rPr lang="sv-SE" smtClean="0"/>
              <a:pPr/>
              <a:t>17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3330245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 descr="Screen Shot 2014-04-02 at 5.23.50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778" b="8732"/>
          <a:stretch/>
        </p:blipFill>
        <p:spPr>
          <a:xfrm>
            <a:off x="4726943" y="1628800"/>
            <a:ext cx="4417057" cy="383728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Fast neutron reflector increases neutron yield in top part of the target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18</a:t>
            </a:fld>
            <a:endParaRPr lang="sv-SE"/>
          </a:p>
        </p:txBody>
      </p:sp>
      <p:pic>
        <p:nvPicPr>
          <p:cNvPr id="6" name="Picture 5" descr="Screen Shot 2014-04-01 at 2.43.00 PM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590" t="17561" r="2419" b="12874"/>
          <a:stretch/>
        </p:blipFill>
        <p:spPr>
          <a:xfrm>
            <a:off x="62634" y="1564371"/>
            <a:ext cx="4475427" cy="3922800"/>
          </a:xfrm>
          <a:prstGeom prst="rect">
            <a:avLst/>
          </a:prstGeom>
        </p:spPr>
      </p:pic>
      <p:pic>
        <p:nvPicPr>
          <p:cNvPr id="9" name="Picture 8" descr="Screen Shot 2014-03-28 at 11.23.49 AM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5642"/>
          <a:stretch/>
        </p:blipFill>
        <p:spPr>
          <a:xfrm>
            <a:off x="7236296" y="5195764"/>
            <a:ext cx="1145119" cy="1662236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5652120" y="5733256"/>
            <a:ext cx="1619567" cy="634789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n/cm</a:t>
            </a:r>
            <a:r>
              <a:rPr lang="en-US" baseline="30000" dirty="0" smtClean="0"/>
              <a:t>2</a:t>
            </a:r>
            <a:r>
              <a:rPr lang="en-US" dirty="0" smtClean="0"/>
              <a:t>/primary</a:t>
            </a:r>
          </a:p>
          <a:p>
            <a:r>
              <a:rPr lang="en-US" b="1" i="1" dirty="0" smtClean="0"/>
              <a:t>  E</a:t>
            </a:r>
            <a:r>
              <a:rPr lang="en-US" b="1" dirty="0" smtClean="0"/>
              <a:t>&gt;0.1 MeV</a:t>
            </a:r>
            <a:endParaRPr lang="en-US" b="1" dirty="0"/>
          </a:p>
        </p:txBody>
      </p:sp>
      <p:sp>
        <p:nvSpPr>
          <p:cNvPr id="11" name="TextBox 10"/>
          <p:cNvSpPr txBox="1"/>
          <p:nvPr/>
        </p:nvSpPr>
        <p:spPr>
          <a:xfrm>
            <a:off x="1781664" y="1765989"/>
            <a:ext cx="419813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b="1" dirty="0" err="1" smtClean="0">
                <a:solidFill>
                  <a:srgbClr val="000000"/>
                </a:solidFill>
              </a:rPr>
              <a:t>Pb</a:t>
            </a:r>
            <a:endParaRPr lang="en-US" b="1" dirty="0">
              <a:solidFill>
                <a:srgbClr val="000000"/>
              </a:solidFill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3188653" y="4203561"/>
            <a:ext cx="419813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b="1" dirty="0" err="1" smtClean="0"/>
              <a:t>Pb</a:t>
            </a:r>
            <a:endParaRPr lang="en-US" b="1" dirty="0"/>
          </a:p>
        </p:txBody>
      </p:sp>
      <p:sp>
        <p:nvSpPr>
          <p:cNvPr id="13" name="TextBox 12"/>
          <p:cNvSpPr txBox="1"/>
          <p:nvPr/>
        </p:nvSpPr>
        <p:spPr>
          <a:xfrm>
            <a:off x="5858300" y="4251466"/>
            <a:ext cx="418686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b="1" dirty="0" smtClean="0"/>
              <a:t>Be</a:t>
            </a:r>
            <a:endParaRPr lang="en-US" b="1" dirty="0"/>
          </a:p>
        </p:txBody>
      </p:sp>
      <p:sp>
        <p:nvSpPr>
          <p:cNvPr id="14" name="TextBox 13"/>
          <p:cNvSpPr txBox="1"/>
          <p:nvPr/>
        </p:nvSpPr>
        <p:spPr>
          <a:xfrm>
            <a:off x="5021164" y="4383898"/>
            <a:ext cx="419813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b="1" dirty="0" err="1" smtClean="0"/>
              <a:t>Pb</a:t>
            </a:r>
            <a:endParaRPr lang="en-US" b="1" dirty="0"/>
          </a:p>
        </p:txBody>
      </p:sp>
      <p:sp>
        <p:nvSpPr>
          <p:cNvPr id="15" name="TextBox 14"/>
          <p:cNvSpPr txBox="1"/>
          <p:nvPr/>
        </p:nvSpPr>
        <p:spPr>
          <a:xfrm>
            <a:off x="5307205" y="1771153"/>
            <a:ext cx="419813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b="1" dirty="0" err="1" smtClean="0">
                <a:solidFill>
                  <a:srgbClr val="000000"/>
                </a:solidFill>
              </a:rPr>
              <a:t>Pb</a:t>
            </a:r>
            <a:endParaRPr lang="en-US" b="1" dirty="0">
              <a:solidFill>
                <a:srgbClr val="000000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797959" y="5025027"/>
            <a:ext cx="634302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b="1" dirty="0" smtClean="0"/>
              <a:t>steel</a:t>
            </a:r>
            <a:endParaRPr lang="en-US" b="1" dirty="0"/>
          </a:p>
        </p:txBody>
      </p:sp>
      <p:sp>
        <p:nvSpPr>
          <p:cNvPr id="17" name="TextBox 16"/>
          <p:cNvSpPr txBox="1"/>
          <p:nvPr/>
        </p:nvSpPr>
        <p:spPr>
          <a:xfrm>
            <a:off x="2869018" y="2257789"/>
            <a:ext cx="418686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b="1" dirty="0" smtClean="0"/>
              <a:t>Be</a:t>
            </a:r>
            <a:endParaRPr lang="en-US" b="1" dirty="0"/>
          </a:p>
        </p:txBody>
      </p:sp>
      <p:sp>
        <p:nvSpPr>
          <p:cNvPr id="18" name="TextBox 17"/>
          <p:cNvSpPr txBox="1"/>
          <p:nvPr/>
        </p:nvSpPr>
        <p:spPr>
          <a:xfrm>
            <a:off x="4859397" y="4987563"/>
            <a:ext cx="634302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b="1" dirty="0" smtClean="0"/>
              <a:t>steel</a:t>
            </a:r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114570655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with a possible high-intensity moderator at the bottom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19</a:t>
            </a:fld>
            <a:endParaRPr lang="sv-SE"/>
          </a:p>
        </p:txBody>
      </p:sp>
      <p:sp>
        <p:nvSpPr>
          <p:cNvPr id="5" name="Text Placeholder 3"/>
          <p:cNvSpPr txBox="1">
            <a:spLocks/>
          </p:cNvSpPr>
          <p:nvPr/>
        </p:nvSpPr>
        <p:spPr>
          <a:xfrm>
            <a:off x="21963" y="2016892"/>
            <a:ext cx="4265613" cy="4580460"/>
          </a:xfrm>
          <a:prstGeom prst="rect">
            <a:avLst/>
          </a:prstGeom>
          <a:solidFill>
            <a:srgbClr val="FFFFFF"/>
          </a:solidFill>
          <a:ln>
            <a:solidFill>
              <a:srgbClr val="FFFFFF"/>
            </a:solidFill>
          </a:ln>
        </p:spPr>
        <p:txBody>
          <a:bodyPr>
            <a:normAutofit fontScale="77500" lnSpcReduction="200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28534" indent="-428534">
              <a:buFont typeface="+mj-lt"/>
              <a:buAutoNum type="arabicPeriod"/>
            </a:pPr>
            <a:r>
              <a:rPr lang="en-US" dirty="0" smtClean="0">
                <a:solidFill>
                  <a:srgbClr val="000000"/>
                </a:solidFill>
              </a:rPr>
              <a:t>One (flat) moderator on the top</a:t>
            </a:r>
          </a:p>
          <a:p>
            <a:pPr marL="428534" indent="-428534">
              <a:buFont typeface="+mj-lt"/>
              <a:buAutoNum type="arabicPeriod"/>
            </a:pPr>
            <a:r>
              <a:rPr lang="en-US" dirty="0" err="1" smtClean="0">
                <a:solidFill>
                  <a:srgbClr val="000000"/>
                </a:solidFill>
              </a:rPr>
              <a:t>Pb</a:t>
            </a:r>
            <a:r>
              <a:rPr lang="en-US" dirty="0" smtClean="0">
                <a:solidFill>
                  <a:srgbClr val="000000"/>
                </a:solidFill>
              </a:rPr>
              <a:t> fast neutron reflector at the bottom (and outer reflector)</a:t>
            </a:r>
          </a:p>
          <a:p>
            <a:pPr marL="828548" lvl="1" indent="-428534">
              <a:buFont typeface="Wingdings" charset="2"/>
              <a:buChar char="q"/>
            </a:pPr>
            <a:r>
              <a:rPr lang="en-US" b="1" dirty="0" smtClean="0">
                <a:solidFill>
                  <a:srgbClr val="000000"/>
                </a:solidFill>
              </a:rPr>
              <a:t>20% brightness increase</a:t>
            </a:r>
          </a:p>
          <a:p>
            <a:pPr marL="428534" indent="-428534">
              <a:buFont typeface="+mj-lt"/>
              <a:buAutoNum type="arabicPeriod"/>
            </a:pPr>
            <a:endParaRPr lang="en-US" dirty="0" smtClean="0">
              <a:solidFill>
                <a:srgbClr val="000000"/>
              </a:solidFill>
            </a:endParaRPr>
          </a:p>
          <a:p>
            <a:pPr marL="428534" indent="-428534">
              <a:buFont typeface="+mj-lt"/>
              <a:buAutoNum type="arabicPeriod"/>
            </a:pPr>
            <a:endParaRPr lang="en-US" dirty="0" smtClean="0">
              <a:solidFill>
                <a:srgbClr val="000000"/>
              </a:solidFill>
            </a:endParaRPr>
          </a:p>
          <a:p>
            <a:pPr marL="428534" indent="-428534">
              <a:buFont typeface="+mj-lt"/>
              <a:buAutoNum type="arabicPeriod"/>
            </a:pPr>
            <a:endParaRPr lang="en-US" dirty="0" smtClean="0">
              <a:solidFill>
                <a:srgbClr val="000000"/>
              </a:solidFill>
            </a:endParaRPr>
          </a:p>
          <a:p>
            <a:pPr marL="428534" indent="-428534">
              <a:buFont typeface="+mj-lt"/>
              <a:buAutoNum type="arabicPeriod"/>
            </a:pPr>
            <a:r>
              <a:rPr lang="en-US" dirty="0" smtClean="0">
                <a:solidFill>
                  <a:srgbClr val="000000"/>
                </a:solidFill>
              </a:rPr>
              <a:t>A large through-going tube at the bottom with a D</a:t>
            </a:r>
            <a:r>
              <a:rPr lang="en-US" baseline="-25000" dirty="0" smtClean="0">
                <a:solidFill>
                  <a:srgbClr val="000000"/>
                </a:solidFill>
              </a:rPr>
              <a:t>2 </a:t>
            </a:r>
            <a:r>
              <a:rPr lang="en-US" dirty="0" smtClean="0">
                <a:solidFill>
                  <a:srgbClr val="000000"/>
                </a:solidFill>
              </a:rPr>
              <a:t>moderator for high-intensity flux for fundamental physics studies:</a:t>
            </a:r>
          </a:p>
          <a:p>
            <a:pPr marL="457160" lvl="1" indent="0">
              <a:buFont typeface="Arial" panose="020B0604020202020204" pitchFamily="34" charset="0"/>
              <a:buNone/>
            </a:pPr>
            <a:r>
              <a:rPr lang="en-US" b="1" dirty="0" smtClean="0">
                <a:solidFill>
                  <a:srgbClr val="0000FF"/>
                </a:solidFill>
              </a:rPr>
              <a:t>Factor of 3 in integral neutron emission</a:t>
            </a:r>
          </a:p>
          <a:p>
            <a:pPr marL="428534" indent="-428534">
              <a:buFont typeface="+mj-lt"/>
              <a:buAutoNum type="arabicPeriod"/>
            </a:pPr>
            <a:endParaRPr lang="en-US" dirty="0" smtClean="0"/>
          </a:p>
          <a:p>
            <a:pPr marL="428534" indent="-428534">
              <a:buFont typeface="+mj-lt"/>
              <a:buAutoNum type="arabicPeriod"/>
            </a:pPr>
            <a:endParaRPr lang="en-US" dirty="0" smtClean="0"/>
          </a:p>
          <a:p>
            <a:pPr marL="428534" indent="-428534">
              <a:buFont typeface="+mj-lt"/>
              <a:buAutoNum type="arabicPeriod"/>
            </a:pPr>
            <a:endParaRPr lang="en-US" dirty="0"/>
          </a:p>
        </p:txBody>
      </p:sp>
      <p:pic>
        <p:nvPicPr>
          <p:cNvPr id="6" name="Picture Placeholder 6" descr="Screen Shot 2014-01-24 at 5.59.12 P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384" t="21528" r="19028" b="26972"/>
          <a:stretch/>
        </p:blipFill>
        <p:spPr>
          <a:xfrm>
            <a:off x="6031615" y="1484688"/>
            <a:ext cx="2314492" cy="1951498"/>
          </a:xfrm>
          <a:prstGeom prst="roundRect">
            <a:avLst>
              <a:gd name="adj" fmla="val 3636"/>
            </a:avLst>
          </a:prstGeom>
          <a:effectLst/>
        </p:spPr>
      </p:pic>
      <p:pic>
        <p:nvPicPr>
          <p:cNvPr id="7" name="Picture 6" descr="Schermata del 2014-02-25 11:32:01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556"/>
          <a:stretch/>
        </p:blipFill>
        <p:spPr>
          <a:xfrm>
            <a:off x="5121518" y="4062459"/>
            <a:ext cx="2919790" cy="26667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9302018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Single moderator with variable height is possible, but: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20</a:t>
            </a:fld>
            <a:endParaRPr lang="sv-SE"/>
          </a:p>
        </p:txBody>
      </p:sp>
      <p:pic>
        <p:nvPicPr>
          <p:cNvPr id="5" name="Picture 4" descr="Screen Shot 2014-03-20 at 9.44.57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014" r="52644" b="6294"/>
          <a:stretch/>
        </p:blipFill>
        <p:spPr>
          <a:xfrm>
            <a:off x="1" y="3194066"/>
            <a:ext cx="4330221" cy="2469120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295764" y="1649529"/>
            <a:ext cx="8391036" cy="634789"/>
          </a:xfrm>
          <a:prstGeom prst="rect">
            <a:avLst/>
          </a:prstGeom>
        </p:spPr>
        <p:txBody>
          <a:bodyPr wrap="square" lIns="85707" tIns="42853" rIns="85707" bIns="42853">
            <a:spAutoFit/>
          </a:bodyPr>
          <a:lstStyle/>
          <a:p>
            <a:r>
              <a:rPr lang="en-US" dirty="0" smtClean="0"/>
              <a:t>No impact on the thick side. </a:t>
            </a:r>
          </a:p>
          <a:p>
            <a:r>
              <a:rPr lang="en-US" b="1" dirty="0" smtClean="0"/>
              <a:t>15-25% penalty on the thin side.</a:t>
            </a:r>
            <a:endParaRPr lang="en-US" b="1" dirty="0"/>
          </a:p>
        </p:txBody>
      </p:sp>
      <p:pic>
        <p:nvPicPr>
          <p:cNvPr id="7" name="Picture 6" descr="Screen Shot 2014-03-31 at 12.35.46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96285" y="2910972"/>
            <a:ext cx="4267701" cy="30383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690906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Screen Shot 2014-03-19 at 11.21.36 PM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4574" b="3921"/>
          <a:stretch/>
        </p:blipFill>
        <p:spPr>
          <a:xfrm>
            <a:off x="4121110" y="1785929"/>
            <a:ext cx="272738" cy="3471496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220325"/>
            <a:ext cx="8229600" cy="603264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Two moderators with different thickness is the other option</a:t>
            </a:r>
            <a:endParaRPr lang="en-US" dirty="0"/>
          </a:p>
        </p:txBody>
      </p:sp>
      <p:sp>
        <p:nvSpPr>
          <p:cNvPr id="9" name="Slide Number Placeholder 3"/>
          <p:cNvSpPr txBox="1">
            <a:spLocks/>
          </p:cNvSpPr>
          <p:nvPr/>
        </p:nvSpPr>
        <p:spPr>
          <a:xfrm>
            <a:off x="6553200" y="6356352"/>
            <a:ext cx="2133600" cy="365125"/>
          </a:xfrm>
          <a:prstGeom prst="rect">
            <a:avLst/>
          </a:prstGeom>
        </p:spPr>
        <p:txBody>
          <a:bodyPr vert="horz" lIns="91424" tIns="45712" rIns="91424" bIns="45712" rtlCol="0" anchor="ctr"/>
          <a:lstStyle>
            <a:defPPr>
              <a:defRPr lang="en-US"/>
            </a:defPPr>
            <a:lvl1pPr marL="0" algn="r" defTabSz="487525" rtl="0" eaLnBrk="1" latinLnBrk="0" hangingPunct="1">
              <a:defRPr sz="13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8752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75051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4625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950102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43762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25153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126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0020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2DFE335-1676-CD4D-ADC2-4D8741C093F6}" type="slidenum">
              <a:rPr lang="en-US" sz="1700" b="1">
                <a:solidFill>
                  <a:schemeClr val="bg1"/>
                </a:solidFill>
              </a:rPr>
              <a:pPr/>
              <a:t>21</a:t>
            </a:fld>
            <a:endParaRPr lang="en-US" sz="1700" b="1" dirty="0">
              <a:solidFill>
                <a:schemeClr val="bg1"/>
              </a:solidFill>
            </a:endParaRPr>
          </a:p>
        </p:txBody>
      </p:sp>
      <p:pic>
        <p:nvPicPr>
          <p:cNvPr id="2" name="Picture 1" descr="Screen Shot 2014-03-26 at 1.11.31 PM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3167" y="1785929"/>
            <a:ext cx="3212933" cy="3638918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352646" y="2491480"/>
            <a:ext cx="2228827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2x120 beam </a:t>
            </a:r>
            <a:r>
              <a:rPr lang="en-US" dirty="0" smtClean="0"/>
              <a:t>openings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457200" y="4552574"/>
            <a:ext cx="2111832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2x60 beam </a:t>
            </a:r>
            <a:r>
              <a:rPr lang="en-US" dirty="0" smtClean="0"/>
              <a:t>openings</a:t>
            </a:r>
            <a:endParaRPr lang="en-US" dirty="0"/>
          </a:p>
        </p:txBody>
      </p:sp>
      <p:pic>
        <p:nvPicPr>
          <p:cNvPr id="12" name="Picture 11" descr="Screen Shot 2014-03-29 at 3.27.34 PM.png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87" t="1431" r="1964" b="6786"/>
          <a:stretch/>
        </p:blipFill>
        <p:spPr>
          <a:xfrm>
            <a:off x="4579353" y="1987875"/>
            <a:ext cx="4235008" cy="2929565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5580112" y="4896436"/>
            <a:ext cx="2325069" cy="301987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4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Lower moderator height (cm)</a:t>
            </a:r>
            <a:endParaRPr lang="en-US" sz="14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1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21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64372872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" name="Picture 44" descr="Screen Shot 2014-03-29 at 3.40.01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3211" y="2095174"/>
            <a:ext cx="5083423" cy="3578988"/>
          </a:xfrm>
          <a:prstGeom prst="rect">
            <a:avLst/>
          </a:prstGeom>
        </p:spPr>
      </p:pic>
      <p:sp>
        <p:nvSpPr>
          <p:cNvPr id="4" name="Slide Number Placeholder 3"/>
          <p:cNvSpPr txBox="1">
            <a:spLocks/>
          </p:cNvSpPr>
          <p:nvPr/>
        </p:nvSpPr>
        <p:spPr>
          <a:xfrm>
            <a:off x="6553200" y="6356352"/>
            <a:ext cx="2133600" cy="365125"/>
          </a:xfrm>
          <a:prstGeom prst="rect">
            <a:avLst/>
          </a:prstGeom>
        </p:spPr>
        <p:txBody>
          <a:bodyPr vert="horz" lIns="91424" tIns="45712" rIns="91424" bIns="45712" rtlCol="0" anchor="ctr"/>
          <a:lstStyle>
            <a:defPPr>
              <a:defRPr lang="en-US"/>
            </a:defPPr>
            <a:lvl1pPr marL="0" algn="r" defTabSz="487525" rtl="0" eaLnBrk="1" latinLnBrk="0" hangingPunct="1">
              <a:defRPr sz="13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8752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75051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4625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950102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43762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25153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126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0020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2DFE335-1676-CD4D-ADC2-4D8741C093F6}" type="slidenum">
              <a:rPr lang="en-US" sz="1700" b="1">
                <a:solidFill>
                  <a:schemeClr val="bg1"/>
                </a:solidFill>
              </a:rPr>
              <a:pPr/>
              <a:t>22</a:t>
            </a:fld>
            <a:endParaRPr lang="en-US" sz="1700" b="1" dirty="0">
              <a:solidFill>
                <a:schemeClr val="bg1"/>
              </a:solidFill>
            </a:endParaRPr>
          </a:p>
        </p:txBody>
      </p:sp>
      <p:sp>
        <p:nvSpPr>
          <p:cNvPr id="31" name="TextBox 30"/>
          <p:cNvSpPr txBox="1"/>
          <p:nvPr/>
        </p:nvSpPr>
        <p:spPr>
          <a:xfrm>
            <a:off x="864022" y="4332858"/>
            <a:ext cx="871842" cy="360676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dirty="0" smtClean="0"/>
              <a:t>TDR</a:t>
            </a:r>
            <a:endParaRPr lang="en-US" dirty="0"/>
          </a:p>
        </p:txBody>
      </p:sp>
      <p:sp>
        <p:nvSpPr>
          <p:cNvPr id="32" name="Rectangle 31"/>
          <p:cNvSpPr/>
          <p:nvPr/>
        </p:nvSpPr>
        <p:spPr>
          <a:xfrm>
            <a:off x="987158" y="5674161"/>
            <a:ext cx="5011728" cy="356194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85707" tIns="42853" rIns="85707" bIns="42853" rtlCol="0" anchor="ctr"/>
          <a:lstStyle/>
          <a:p>
            <a:pPr algn="ctr"/>
            <a:endParaRPr lang="en-US" dirty="0"/>
          </a:p>
        </p:txBody>
      </p:sp>
      <p:sp>
        <p:nvSpPr>
          <p:cNvPr id="39" name="TextBox 38"/>
          <p:cNvSpPr txBox="1"/>
          <p:nvPr/>
        </p:nvSpPr>
        <p:spPr>
          <a:xfrm rot="16200000">
            <a:off x="2169224" y="5805979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2 cm</a:t>
            </a:r>
            <a:endParaRPr lang="en-US" dirty="0"/>
          </a:p>
        </p:txBody>
      </p:sp>
      <p:sp>
        <p:nvSpPr>
          <p:cNvPr id="40" name="TextBox 39"/>
          <p:cNvSpPr txBox="1"/>
          <p:nvPr/>
        </p:nvSpPr>
        <p:spPr>
          <a:xfrm rot="16200000">
            <a:off x="2681461" y="5815413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/>
              <a:t>3</a:t>
            </a:r>
            <a:r>
              <a:rPr lang="en-US" dirty="0" smtClean="0"/>
              <a:t> cm</a:t>
            </a:r>
            <a:endParaRPr lang="en-US" dirty="0"/>
          </a:p>
        </p:txBody>
      </p:sp>
      <p:sp>
        <p:nvSpPr>
          <p:cNvPr id="41" name="TextBox 40"/>
          <p:cNvSpPr txBox="1"/>
          <p:nvPr/>
        </p:nvSpPr>
        <p:spPr>
          <a:xfrm rot="16200000">
            <a:off x="3242623" y="5815413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4 cm</a:t>
            </a:r>
            <a:endParaRPr lang="en-US" dirty="0"/>
          </a:p>
        </p:txBody>
      </p:sp>
      <p:sp>
        <p:nvSpPr>
          <p:cNvPr id="42" name="TextBox 41"/>
          <p:cNvSpPr txBox="1"/>
          <p:nvPr/>
        </p:nvSpPr>
        <p:spPr>
          <a:xfrm rot="16200000">
            <a:off x="4567765" y="5805979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2 cm</a:t>
            </a:r>
            <a:endParaRPr lang="en-US" dirty="0"/>
          </a:p>
        </p:txBody>
      </p:sp>
      <p:sp>
        <p:nvSpPr>
          <p:cNvPr id="43" name="TextBox 42"/>
          <p:cNvSpPr txBox="1"/>
          <p:nvPr/>
        </p:nvSpPr>
        <p:spPr>
          <a:xfrm rot="16200000">
            <a:off x="5027975" y="5806695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4 cm</a:t>
            </a:r>
            <a:endParaRPr lang="en-US" dirty="0"/>
          </a:p>
        </p:txBody>
      </p:sp>
      <p:sp>
        <p:nvSpPr>
          <p:cNvPr id="18" name="Title 2"/>
          <p:cNvSpPr>
            <a:spLocks noGrp="1"/>
          </p:cNvSpPr>
          <p:nvPr>
            <p:ph type="title"/>
          </p:nvPr>
        </p:nvSpPr>
        <p:spPr>
          <a:xfrm>
            <a:off x="0" y="158737"/>
            <a:ext cx="8229600" cy="603264"/>
          </a:xfrm>
        </p:spPr>
        <p:txBody>
          <a:bodyPr/>
          <a:lstStyle/>
          <a:p>
            <a:pPr algn="l"/>
            <a:r>
              <a:rPr lang="en-US" dirty="0" smtClean="0"/>
              <a:t>SUMMARY for Cold [0, 5 </a:t>
            </a:r>
            <a:r>
              <a:rPr lang="en-US" dirty="0" err="1" smtClean="0"/>
              <a:t>meV</a:t>
            </a:r>
            <a:r>
              <a:rPr lang="en-US" dirty="0" smtClean="0"/>
              <a:t>] neutrons</a:t>
            </a:r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 rot="16200000">
            <a:off x="-805245" y="3552977"/>
            <a:ext cx="23595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Brightness [n/cm</a:t>
            </a:r>
            <a:r>
              <a:rPr lang="en-US" baseline="30000" dirty="0" smtClean="0"/>
              <a:t>2</a:t>
            </a:r>
            <a:r>
              <a:rPr lang="en-US" dirty="0" smtClean="0"/>
              <a:t>/s/</a:t>
            </a:r>
            <a:r>
              <a:rPr lang="en-US" dirty="0" err="1" smtClean="0"/>
              <a:t>sr</a:t>
            </a:r>
            <a:r>
              <a:rPr lang="en-US" dirty="0" smtClean="0"/>
              <a:t>]</a:t>
            </a:r>
            <a:endParaRPr lang="en-US" dirty="0"/>
          </a:p>
        </p:txBody>
      </p:sp>
      <p:sp>
        <p:nvSpPr>
          <p:cNvPr id="3" name="Rectangle 2"/>
          <p:cNvSpPr/>
          <p:nvPr/>
        </p:nvSpPr>
        <p:spPr>
          <a:xfrm>
            <a:off x="550464" y="1910447"/>
            <a:ext cx="801465" cy="255820"/>
          </a:xfrm>
          <a:prstGeom prst="rect">
            <a:avLst/>
          </a:prstGeom>
        </p:spPr>
        <p:txBody>
          <a:bodyPr wrap="none" lIns="85707" tIns="42853" rIns="85707" bIns="42853">
            <a:spAutoFit/>
          </a:bodyPr>
          <a:lstStyle/>
          <a:p>
            <a:r>
              <a:rPr lang="en-US" sz="1100" dirty="0"/>
              <a:t>x 8.74 10</a:t>
            </a:r>
            <a:r>
              <a:rPr lang="en-US" sz="1100" baseline="30000" dirty="0"/>
              <a:t>12</a:t>
            </a:r>
            <a:endParaRPr lang="en-US" sz="1100" dirty="0"/>
          </a:p>
        </p:txBody>
      </p:sp>
      <p:sp>
        <p:nvSpPr>
          <p:cNvPr id="2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525344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22</a:t>
            </a:fld>
            <a:endParaRPr lang="sv-SE"/>
          </a:p>
        </p:txBody>
      </p:sp>
      <p:sp>
        <p:nvSpPr>
          <p:cNvPr id="30" name="Left Brace 29"/>
          <p:cNvSpPr/>
          <p:nvPr/>
        </p:nvSpPr>
        <p:spPr>
          <a:xfrm rot="5400000">
            <a:off x="2803123" y="1338487"/>
            <a:ext cx="471750" cy="1392082"/>
          </a:xfrm>
          <a:prstGeom prst="leftBrace">
            <a:avLst/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sp>
        <p:nvSpPr>
          <p:cNvPr id="33" name="TextBox 32"/>
          <p:cNvSpPr txBox="1"/>
          <p:nvPr/>
        </p:nvSpPr>
        <p:spPr>
          <a:xfrm>
            <a:off x="2581801" y="1412776"/>
            <a:ext cx="827940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1 mod.</a:t>
            </a:r>
            <a:endParaRPr lang="en-US" dirty="0"/>
          </a:p>
        </p:txBody>
      </p:sp>
      <p:sp>
        <p:nvSpPr>
          <p:cNvPr id="34" name="TextBox 33"/>
          <p:cNvSpPr txBox="1"/>
          <p:nvPr/>
        </p:nvSpPr>
        <p:spPr>
          <a:xfrm>
            <a:off x="4786854" y="1565940"/>
            <a:ext cx="871842" cy="360676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dirty="0" smtClean="0"/>
              <a:t>2 mod.</a:t>
            </a:r>
            <a:endParaRPr lang="en-US" dirty="0"/>
          </a:p>
        </p:txBody>
      </p:sp>
      <p:sp>
        <p:nvSpPr>
          <p:cNvPr id="35" name="Left Brace 34"/>
          <p:cNvSpPr/>
          <p:nvPr/>
        </p:nvSpPr>
        <p:spPr>
          <a:xfrm rot="5400000">
            <a:off x="4912189" y="1629761"/>
            <a:ext cx="255726" cy="936104"/>
          </a:xfrm>
          <a:prstGeom prst="leftBrace">
            <a:avLst/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pic>
        <p:nvPicPr>
          <p:cNvPr id="49" name="Picture 48" descr="Screen Shot 2014-03-27 at 7.04.03 PM.png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9693" y="4463369"/>
            <a:ext cx="1772456" cy="2006243"/>
          </a:xfrm>
          <a:prstGeom prst="rect">
            <a:avLst/>
          </a:prstGeom>
        </p:spPr>
      </p:pic>
      <p:sp>
        <p:nvSpPr>
          <p:cNvPr id="50" name="TextBox 49"/>
          <p:cNvSpPr txBox="1"/>
          <p:nvPr/>
        </p:nvSpPr>
        <p:spPr>
          <a:xfrm>
            <a:off x="7188684" y="4702177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 smtClean="0"/>
              <a:t>2x60 </a:t>
            </a:r>
            <a:r>
              <a:rPr lang="en-US" sz="1300" dirty="0"/>
              <a:t>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51" name="TextBox 50"/>
          <p:cNvSpPr txBox="1"/>
          <p:nvPr/>
        </p:nvSpPr>
        <p:spPr>
          <a:xfrm>
            <a:off x="7157390" y="6066664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2x60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pic>
        <p:nvPicPr>
          <p:cNvPr id="52" name="Picture 51" descr="Screen Shot 2014-03-27 at 7.06.34 PM.png"/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47031" y="188640"/>
            <a:ext cx="1917457" cy="2196952"/>
          </a:xfrm>
          <a:prstGeom prst="rect">
            <a:avLst/>
          </a:prstGeom>
        </p:spPr>
      </p:pic>
      <p:pic>
        <p:nvPicPr>
          <p:cNvPr id="53" name="Picture 52" descr="Screen Shot 2014-03-28 at 8.54.31 AM.png"/>
          <p:cNvPicPr>
            <a:picLocks noChangeAspect="1"/>
          </p:cNvPicPr>
          <p:nvPr/>
        </p:nvPicPr>
        <p:blipFill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20272" y="2492896"/>
            <a:ext cx="1881877" cy="1746309"/>
          </a:xfrm>
          <a:prstGeom prst="rect">
            <a:avLst/>
          </a:prstGeom>
        </p:spPr>
      </p:pic>
      <p:sp>
        <p:nvSpPr>
          <p:cNvPr id="54" name="TextBox 53"/>
          <p:cNvSpPr txBox="1"/>
          <p:nvPr/>
        </p:nvSpPr>
        <p:spPr>
          <a:xfrm>
            <a:off x="7496282" y="219128"/>
            <a:ext cx="871842" cy="360676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b="1" dirty="0" smtClean="0"/>
              <a:t>TDR</a:t>
            </a:r>
            <a:endParaRPr lang="en-US" b="1" dirty="0"/>
          </a:p>
        </p:txBody>
      </p:sp>
      <p:sp>
        <p:nvSpPr>
          <p:cNvPr id="55" name="TextBox 54"/>
          <p:cNvSpPr txBox="1"/>
          <p:nvPr/>
        </p:nvSpPr>
        <p:spPr>
          <a:xfrm>
            <a:off x="7078866" y="2540503"/>
            <a:ext cx="1378546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b="1" dirty="0"/>
              <a:t>Single moderator</a:t>
            </a:r>
            <a:endParaRPr lang="en-US" sz="1300" b="1" dirty="0"/>
          </a:p>
        </p:txBody>
      </p:sp>
      <p:sp>
        <p:nvSpPr>
          <p:cNvPr id="56" name="TextBox 55"/>
          <p:cNvSpPr txBox="1"/>
          <p:nvPr/>
        </p:nvSpPr>
        <p:spPr>
          <a:xfrm>
            <a:off x="7125085" y="2790819"/>
            <a:ext cx="1660675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2x120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57" name="TextBox 56"/>
          <p:cNvSpPr txBox="1"/>
          <p:nvPr/>
        </p:nvSpPr>
        <p:spPr>
          <a:xfrm>
            <a:off x="7197093" y="4414145"/>
            <a:ext cx="1320538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b="1" dirty="0" smtClean="0"/>
              <a:t>Two moderators</a:t>
            </a:r>
            <a:endParaRPr lang="en-US" sz="1300" b="1" dirty="0"/>
          </a:p>
        </p:txBody>
      </p:sp>
      <p:sp>
        <p:nvSpPr>
          <p:cNvPr id="58" name="TextBox 57"/>
          <p:cNvSpPr txBox="1"/>
          <p:nvPr/>
        </p:nvSpPr>
        <p:spPr>
          <a:xfrm>
            <a:off x="7138489" y="580602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2x60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59" name="TextBox 58"/>
          <p:cNvSpPr txBox="1"/>
          <p:nvPr/>
        </p:nvSpPr>
        <p:spPr>
          <a:xfrm>
            <a:off x="7127605" y="1876746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2x60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5" name="TextBox 4"/>
          <p:cNvSpPr txBox="1"/>
          <p:nvPr/>
        </p:nvSpPr>
        <p:spPr>
          <a:xfrm>
            <a:off x="10854267" y="1337733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604388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creen Shot 2014-03-31 at 11.12.11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133" y="2343688"/>
            <a:ext cx="5156036" cy="3608979"/>
          </a:xfrm>
          <a:prstGeom prst="rect">
            <a:avLst/>
          </a:prstGeom>
        </p:spPr>
      </p:pic>
      <p:sp>
        <p:nvSpPr>
          <p:cNvPr id="4" name="Slide Number Placeholder 3"/>
          <p:cNvSpPr txBox="1">
            <a:spLocks/>
          </p:cNvSpPr>
          <p:nvPr/>
        </p:nvSpPr>
        <p:spPr>
          <a:xfrm>
            <a:off x="6553200" y="6356352"/>
            <a:ext cx="2133600" cy="365125"/>
          </a:xfrm>
          <a:prstGeom prst="rect">
            <a:avLst/>
          </a:prstGeom>
        </p:spPr>
        <p:txBody>
          <a:bodyPr vert="horz" lIns="91424" tIns="45712" rIns="91424" bIns="45712" rtlCol="0" anchor="ctr"/>
          <a:lstStyle>
            <a:defPPr>
              <a:defRPr lang="en-US"/>
            </a:defPPr>
            <a:lvl1pPr marL="0" algn="r" defTabSz="487525" rtl="0" eaLnBrk="1" latinLnBrk="0" hangingPunct="1">
              <a:defRPr sz="13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8752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75051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4625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950102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43762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25153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126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0020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2DFE335-1676-CD4D-ADC2-4D8741C093F6}" type="slidenum">
              <a:rPr lang="en-US" sz="1700" b="1">
                <a:solidFill>
                  <a:schemeClr val="bg1"/>
                </a:solidFill>
              </a:rPr>
              <a:pPr/>
              <a:t>23</a:t>
            </a:fld>
            <a:endParaRPr lang="en-US" sz="1700" b="1" dirty="0">
              <a:solidFill>
                <a:schemeClr val="bg1"/>
              </a:solidFill>
            </a:endParaRPr>
          </a:p>
        </p:txBody>
      </p:sp>
      <p:sp>
        <p:nvSpPr>
          <p:cNvPr id="31" name="TextBox 30"/>
          <p:cNvSpPr txBox="1"/>
          <p:nvPr/>
        </p:nvSpPr>
        <p:spPr>
          <a:xfrm>
            <a:off x="877296" y="2176063"/>
            <a:ext cx="871842" cy="360676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dirty="0" smtClean="0"/>
              <a:t>TDR</a:t>
            </a:r>
            <a:endParaRPr lang="en-US" dirty="0"/>
          </a:p>
        </p:txBody>
      </p:sp>
      <p:sp>
        <p:nvSpPr>
          <p:cNvPr id="32" name="Rectangle 31"/>
          <p:cNvSpPr/>
          <p:nvPr/>
        </p:nvSpPr>
        <p:spPr>
          <a:xfrm>
            <a:off x="1000432" y="5890185"/>
            <a:ext cx="5011728" cy="356194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85707" tIns="42853" rIns="85707" bIns="42853" rtlCol="0" anchor="ctr"/>
          <a:lstStyle/>
          <a:p>
            <a:pPr algn="ctr"/>
            <a:endParaRPr lang="en-US" dirty="0"/>
          </a:p>
        </p:txBody>
      </p:sp>
      <p:sp>
        <p:nvSpPr>
          <p:cNvPr id="39" name="TextBox 38"/>
          <p:cNvSpPr txBox="1"/>
          <p:nvPr/>
        </p:nvSpPr>
        <p:spPr>
          <a:xfrm rot="16200000">
            <a:off x="2182498" y="6022003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2 cm</a:t>
            </a:r>
            <a:endParaRPr lang="en-US" dirty="0"/>
          </a:p>
        </p:txBody>
      </p:sp>
      <p:sp>
        <p:nvSpPr>
          <p:cNvPr id="40" name="TextBox 39"/>
          <p:cNvSpPr txBox="1"/>
          <p:nvPr/>
        </p:nvSpPr>
        <p:spPr>
          <a:xfrm rot="16200000">
            <a:off x="2694735" y="6031437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/>
              <a:t>3</a:t>
            </a:r>
            <a:r>
              <a:rPr lang="en-US" dirty="0" smtClean="0"/>
              <a:t> cm</a:t>
            </a:r>
            <a:endParaRPr lang="en-US" dirty="0"/>
          </a:p>
        </p:txBody>
      </p:sp>
      <p:sp>
        <p:nvSpPr>
          <p:cNvPr id="41" name="TextBox 40"/>
          <p:cNvSpPr txBox="1"/>
          <p:nvPr/>
        </p:nvSpPr>
        <p:spPr>
          <a:xfrm rot="16200000">
            <a:off x="3255897" y="6031437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4 cm</a:t>
            </a:r>
            <a:endParaRPr lang="en-US" dirty="0"/>
          </a:p>
        </p:txBody>
      </p:sp>
      <p:sp>
        <p:nvSpPr>
          <p:cNvPr id="42" name="TextBox 41"/>
          <p:cNvSpPr txBox="1"/>
          <p:nvPr/>
        </p:nvSpPr>
        <p:spPr>
          <a:xfrm rot="16200000">
            <a:off x="4581039" y="6022003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2 cm</a:t>
            </a:r>
            <a:endParaRPr lang="en-US" dirty="0"/>
          </a:p>
        </p:txBody>
      </p:sp>
      <p:sp>
        <p:nvSpPr>
          <p:cNvPr id="43" name="TextBox 42"/>
          <p:cNvSpPr txBox="1"/>
          <p:nvPr/>
        </p:nvSpPr>
        <p:spPr>
          <a:xfrm rot="16200000">
            <a:off x="5041249" y="6022719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4 cm</a:t>
            </a:r>
            <a:endParaRPr lang="en-US" dirty="0"/>
          </a:p>
        </p:txBody>
      </p:sp>
      <p:sp>
        <p:nvSpPr>
          <p:cNvPr id="18" name="Title 2"/>
          <p:cNvSpPr>
            <a:spLocks noGrp="1"/>
          </p:cNvSpPr>
          <p:nvPr>
            <p:ph type="title"/>
          </p:nvPr>
        </p:nvSpPr>
        <p:spPr>
          <a:xfrm>
            <a:off x="0" y="256148"/>
            <a:ext cx="8229600" cy="603264"/>
          </a:xfrm>
        </p:spPr>
        <p:txBody>
          <a:bodyPr>
            <a:normAutofit fontScale="90000"/>
          </a:bodyPr>
          <a:lstStyle/>
          <a:p>
            <a:pPr algn="l"/>
            <a:r>
              <a:rPr lang="en-US" dirty="0" smtClean="0"/>
              <a:t>SUMMARY for Cold [0, 5 </a:t>
            </a:r>
            <a:r>
              <a:rPr lang="en-US" dirty="0" err="1" smtClean="0"/>
              <a:t>meV</a:t>
            </a:r>
            <a:r>
              <a:rPr lang="en-US" dirty="0" smtClean="0"/>
              <a:t>] </a:t>
            </a:r>
            <a:r>
              <a:rPr lang="en-US" dirty="0" smtClean="0"/>
              <a:t>neutrons</a:t>
            </a:r>
            <a:br>
              <a:rPr lang="en-US" dirty="0" smtClean="0"/>
            </a:br>
            <a:r>
              <a:rPr lang="en-US" dirty="0" smtClean="0">
                <a:solidFill>
                  <a:schemeClr val="tx1"/>
                </a:solidFill>
              </a:rPr>
              <a:t>Integral emission: Brightness X H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5" name="Rectangle 4"/>
          <p:cNvSpPr/>
          <p:nvPr/>
        </p:nvSpPr>
        <p:spPr>
          <a:xfrm rot="16200000">
            <a:off x="-561783" y="3783269"/>
            <a:ext cx="1981275" cy="363542"/>
          </a:xfrm>
          <a:prstGeom prst="rect">
            <a:avLst/>
          </a:prstGeom>
        </p:spPr>
        <p:txBody>
          <a:bodyPr wrap="none" lIns="85707" tIns="42853" rIns="85707" bIns="42853">
            <a:spAutoFit/>
          </a:bodyPr>
          <a:lstStyle/>
          <a:p>
            <a:r>
              <a:rPr lang="en-US" dirty="0" smtClean="0"/>
              <a:t>Brightness x Height </a:t>
            </a:r>
            <a:endParaRPr lang="en-US" dirty="0"/>
          </a:p>
        </p:txBody>
      </p:sp>
      <p:sp>
        <p:nvSpPr>
          <p:cNvPr id="2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23</a:t>
            </a:fld>
            <a:endParaRPr lang="sv-SE"/>
          </a:p>
        </p:txBody>
      </p:sp>
      <p:sp>
        <p:nvSpPr>
          <p:cNvPr id="36" name="Left Brace 35"/>
          <p:cNvSpPr/>
          <p:nvPr/>
        </p:nvSpPr>
        <p:spPr>
          <a:xfrm rot="5400000">
            <a:off x="2816397" y="1626519"/>
            <a:ext cx="471750" cy="1392082"/>
          </a:xfrm>
          <a:prstGeom prst="leftBrace">
            <a:avLst/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sp>
        <p:nvSpPr>
          <p:cNvPr id="44" name="TextBox 43"/>
          <p:cNvSpPr txBox="1"/>
          <p:nvPr/>
        </p:nvSpPr>
        <p:spPr>
          <a:xfrm>
            <a:off x="2595075" y="1700808"/>
            <a:ext cx="827940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1 mod.</a:t>
            </a:r>
            <a:endParaRPr lang="en-US" dirty="0"/>
          </a:p>
        </p:txBody>
      </p:sp>
      <p:sp>
        <p:nvSpPr>
          <p:cNvPr id="45" name="TextBox 44"/>
          <p:cNvSpPr txBox="1"/>
          <p:nvPr/>
        </p:nvSpPr>
        <p:spPr>
          <a:xfrm>
            <a:off x="4800128" y="1853972"/>
            <a:ext cx="871842" cy="360676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dirty="0" smtClean="0"/>
              <a:t>2 mod.</a:t>
            </a:r>
            <a:endParaRPr lang="en-US" dirty="0"/>
          </a:p>
        </p:txBody>
      </p:sp>
      <p:sp>
        <p:nvSpPr>
          <p:cNvPr id="46" name="Left Brace 45"/>
          <p:cNvSpPr/>
          <p:nvPr/>
        </p:nvSpPr>
        <p:spPr>
          <a:xfrm rot="5400000">
            <a:off x="4925463" y="1917793"/>
            <a:ext cx="255726" cy="936104"/>
          </a:xfrm>
          <a:prstGeom prst="leftBrace">
            <a:avLst/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pic>
        <p:nvPicPr>
          <p:cNvPr id="47" name="Picture 46" descr="Screen Shot 2014-03-27 at 7.04.03 PM.png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9693" y="4463369"/>
            <a:ext cx="1772456" cy="2006243"/>
          </a:xfrm>
          <a:prstGeom prst="rect">
            <a:avLst/>
          </a:prstGeom>
        </p:spPr>
      </p:pic>
      <p:sp>
        <p:nvSpPr>
          <p:cNvPr id="48" name="TextBox 47"/>
          <p:cNvSpPr txBox="1"/>
          <p:nvPr/>
        </p:nvSpPr>
        <p:spPr>
          <a:xfrm>
            <a:off x="7188684" y="4702177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 smtClean="0"/>
              <a:t>2x60 </a:t>
            </a:r>
            <a:r>
              <a:rPr lang="en-US" sz="1300" dirty="0"/>
              <a:t>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49" name="TextBox 48"/>
          <p:cNvSpPr txBox="1"/>
          <p:nvPr/>
        </p:nvSpPr>
        <p:spPr>
          <a:xfrm>
            <a:off x="7157390" y="6066664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2x60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pic>
        <p:nvPicPr>
          <p:cNvPr id="50" name="Picture 49" descr="Screen Shot 2014-03-27 at 7.06.34 PM.png"/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47031" y="188640"/>
            <a:ext cx="1917457" cy="2196952"/>
          </a:xfrm>
          <a:prstGeom prst="rect">
            <a:avLst/>
          </a:prstGeom>
        </p:spPr>
      </p:pic>
      <p:pic>
        <p:nvPicPr>
          <p:cNvPr id="51" name="Picture 50" descr="Screen Shot 2014-03-28 at 8.54.31 AM.png"/>
          <p:cNvPicPr>
            <a:picLocks noChangeAspect="1"/>
          </p:cNvPicPr>
          <p:nvPr/>
        </p:nvPicPr>
        <p:blipFill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20272" y="2492896"/>
            <a:ext cx="1881877" cy="1746309"/>
          </a:xfrm>
          <a:prstGeom prst="rect">
            <a:avLst/>
          </a:prstGeom>
        </p:spPr>
      </p:pic>
      <p:sp>
        <p:nvSpPr>
          <p:cNvPr id="52" name="TextBox 51"/>
          <p:cNvSpPr txBox="1"/>
          <p:nvPr/>
        </p:nvSpPr>
        <p:spPr>
          <a:xfrm>
            <a:off x="7496282" y="219128"/>
            <a:ext cx="871842" cy="360676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b="1" dirty="0" smtClean="0"/>
              <a:t>TDR</a:t>
            </a:r>
            <a:endParaRPr lang="en-US" b="1" dirty="0"/>
          </a:p>
        </p:txBody>
      </p:sp>
      <p:sp>
        <p:nvSpPr>
          <p:cNvPr id="53" name="TextBox 52"/>
          <p:cNvSpPr txBox="1"/>
          <p:nvPr/>
        </p:nvSpPr>
        <p:spPr>
          <a:xfrm>
            <a:off x="7078866" y="2540503"/>
            <a:ext cx="1378546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b="1" dirty="0"/>
              <a:t>Single moderator</a:t>
            </a:r>
            <a:endParaRPr lang="en-US" sz="1300" b="1" dirty="0"/>
          </a:p>
        </p:txBody>
      </p:sp>
      <p:sp>
        <p:nvSpPr>
          <p:cNvPr id="54" name="TextBox 53"/>
          <p:cNvSpPr txBox="1"/>
          <p:nvPr/>
        </p:nvSpPr>
        <p:spPr>
          <a:xfrm>
            <a:off x="7125085" y="2790819"/>
            <a:ext cx="1660675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2x120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55" name="TextBox 54"/>
          <p:cNvSpPr txBox="1"/>
          <p:nvPr/>
        </p:nvSpPr>
        <p:spPr>
          <a:xfrm>
            <a:off x="7197093" y="4414145"/>
            <a:ext cx="1320538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b="1" dirty="0" smtClean="0"/>
              <a:t>Two moderators</a:t>
            </a:r>
            <a:endParaRPr lang="en-US" sz="1300" b="1" dirty="0"/>
          </a:p>
        </p:txBody>
      </p:sp>
      <p:sp>
        <p:nvSpPr>
          <p:cNvPr id="56" name="TextBox 55"/>
          <p:cNvSpPr txBox="1"/>
          <p:nvPr/>
        </p:nvSpPr>
        <p:spPr>
          <a:xfrm>
            <a:off x="7138489" y="580602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2x60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57" name="TextBox 56"/>
          <p:cNvSpPr txBox="1"/>
          <p:nvPr/>
        </p:nvSpPr>
        <p:spPr>
          <a:xfrm>
            <a:off x="7127605" y="1876746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2x60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</p:spTree>
    <p:extLst>
      <p:ext uri="{BB962C8B-B14F-4D97-AF65-F5344CB8AC3E}">
        <p14:creationId xmlns:p14="http://schemas.microsoft.com/office/powerpoint/2010/main" val="359580611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Screen Shot 2014-04-02 at 9.54.07 A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8390" y="2320652"/>
            <a:ext cx="5275778" cy="3700636"/>
          </a:xfrm>
          <a:prstGeom prst="rect">
            <a:avLst/>
          </a:prstGeom>
        </p:spPr>
      </p:pic>
      <p:sp>
        <p:nvSpPr>
          <p:cNvPr id="25" name="Left Brace 24"/>
          <p:cNvSpPr/>
          <p:nvPr/>
        </p:nvSpPr>
        <p:spPr>
          <a:xfrm rot="5400000">
            <a:off x="2992012" y="1501393"/>
            <a:ext cx="471750" cy="1392082"/>
          </a:xfrm>
          <a:prstGeom prst="leftBrace">
            <a:avLst/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sp>
        <p:nvSpPr>
          <p:cNvPr id="26" name="TextBox 25"/>
          <p:cNvSpPr txBox="1"/>
          <p:nvPr/>
        </p:nvSpPr>
        <p:spPr>
          <a:xfrm>
            <a:off x="2807956" y="1575682"/>
            <a:ext cx="827940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1 mod.</a:t>
            </a:r>
            <a:endParaRPr lang="en-US" dirty="0"/>
          </a:p>
        </p:txBody>
      </p:sp>
      <p:sp>
        <p:nvSpPr>
          <p:cNvPr id="28" name="TextBox 27"/>
          <p:cNvSpPr txBox="1"/>
          <p:nvPr/>
        </p:nvSpPr>
        <p:spPr>
          <a:xfrm>
            <a:off x="4996302" y="1728846"/>
            <a:ext cx="871842" cy="360676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dirty="0" smtClean="0"/>
              <a:t>2 mod.</a:t>
            </a:r>
            <a:endParaRPr lang="en-US" dirty="0"/>
          </a:p>
        </p:txBody>
      </p:sp>
      <p:sp>
        <p:nvSpPr>
          <p:cNvPr id="31" name="TextBox 30"/>
          <p:cNvSpPr txBox="1"/>
          <p:nvPr/>
        </p:nvSpPr>
        <p:spPr>
          <a:xfrm>
            <a:off x="1043608" y="4076436"/>
            <a:ext cx="871842" cy="360676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dirty="0" smtClean="0"/>
              <a:t>TDR</a:t>
            </a:r>
            <a:endParaRPr lang="en-US" dirty="0"/>
          </a:p>
        </p:txBody>
      </p:sp>
      <p:sp>
        <p:nvSpPr>
          <p:cNvPr id="33" name="Slide Number Placeholder 3"/>
          <p:cNvSpPr txBox="1">
            <a:spLocks/>
          </p:cNvSpPr>
          <p:nvPr/>
        </p:nvSpPr>
        <p:spPr>
          <a:xfrm>
            <a:off x="6553200" y="6356352"/>
            <a:ext cx="2133600" cy="365125"/>
          </a:xfrm>
          <a:prstGeom prst="rect">
            <a:avLst/>
          </a:prstGeom>
        </p:spPr>
        <p:txBody>
          <a:bodyPr vert="horz" lIns="91424" tIns="45712" rIns="91424" bIns="45712" rtlCol="0" anchor="ctr"/>
          <a:lstStyle>
            <a:defPPr>
              <a:defRPr lang="en-US"/>
            </a:defPPr>
            <a:lvl1pPr marL="0" algn="r" defTabSz="487525" rtl="0" eaLnBrk="1" latinLnBrk="0" hangingPunct="1">
              <a:defRPr sz="13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8752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75051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4625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950102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43762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25153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12677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00205" algn="l" defTabSz="487525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42DFE335-1676-CD4D-ADC2-4D8741C093F6}" type="slidenum">
              <a:rPr lang="en-US" sz="1700" b="1">
                <a:solidFill>
                  <a:schemeClr val="bg1"/>
                </a:solidFill>
              </a:rPr>
              <a:pPr/>
              <a:t>24</a:t>
            </a:fld>
            <a:endParaRPr lang="en-US" sz="1700" b="1" dirty="0">
              <a:solidFill>
                <a:schemeClr val="bg1"/>
              </a:solidFill>
            </a:endParaRPr>
          </a:p>
        </p:txBody>
      </p:sp>
      <p:sp>
        <p:nvSpPr>
          <p:cNvPr id="49" name="Title 2"/>
          <p:cNvSpPr>
            <a:spLocks noGrp="1"/>
          </p:cNvSpPr>
          <p:nvPr>
            <p:ph type="title"/>
          </p:nvPr>
        </p:nvSpPr>
        <p:spPr>
          <a:xfrm>
            <a:off x="86560" y="266971"/>
            <a:ext cx="8229600" cy="603264"/>
          </a:xfrm>
        </p:spPr>
        <p:txBody>
          <a:bodyPr>
            <a:normAutofit fontScale="90000"/>
          </a:bodyPr>
          <a:lstStyle/>
          <a:p>
            <a:pPr algn="l"/>
            <a:r>
              <a:rPr lang="en-US" dirty="0" smtClean="0"/>
              <a:t>SUMMARY for Thermal [20, 100 </a:t>
            </a:r>
            <a:r>
              <a:rPr lang="en-US" dirty="0" err="1" smtClean="0"/>
              <a:t>meV</a:t>
            </a:r>
            <a:r>
              <a:rPr lang="en-US" dirty="0" smtClean="0"/>
              <a:t>]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neutrons</a:t>
            </a:r>
            <a:endParaRPr lang="en-US" dirty="0"/>
          </a:p>
        </p:txBody>
      </p:sp>
      <p:sp>
        <p:nvSpPr>
          <p:cNvPr id="51" name="TextBox 50"/>
          <p:cNvSpPr txBox="1"/>
          <p:nvPr/>
        </p:nvSpPr>
        <p:spPr>
          <a:xfrm rot="16200000">
            <a:off x="2497420" y="6151653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2 cm</a:t>
            </a:r>
            <a:endParaRPr lang="en-US" dirty="0"/>
          </a:p>
        </p:txBody>
      </p:sp>
      <p:sp>
        <p:nvSpPr>
          <p:cNvPr id="52" name="TextBox 51"/>
          <p:cNvSpPr txBox="1"/>
          <p:nvPr/>
        </p:nvSpPr>
        <p:spPr>
          <a:xfrm rot="16200000">
            <a:off x="3009657" y="6161087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/>
              <a:t>3</a:t>
            </a:r>
            <a:r>
              <a:rPr lang="en-US" dirty="0" smtClean="0"/>
              <a:t> cm</a:t>
            </a:r>
            <a:endParaRPr lang="en-US" dirty="0"/>
          </a:p>
        </p:txBody>
      </p:sp>
      <p:sp>
        <p:nvSpPr>
          <p:cNvPr id="53" name="TextBox 52"/>
          <p:cNvSpPr txBox="1"/>
          <p:nvPr/>
        </p:nvSpPr>
        <p:spPr>
          <a:xfrm rot="16200000">
            <a:off x="3495079" y="6161087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4 cm</a:t>
            </a:r>
            <a:endParaRPr lang="en-US" dirty="0"/>
          </a:p>
        </p:txBody>
      </p:sp>
      <p:sp>
        <p:nvSpPr>
          <p:cNvPr id="54" name="TextBox 53"/>
          <p:cNvSpPr txBox="1"/>
          <p:nvPr/>
        </p:nvSpPr>
        <p:spPr>
          <a:xfrm rot="16200000">
            <a:off x="4873684" y="6151653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2 cm</a:t>
            </a:r>
            <a:endParaRPr lang="en-US" dirty="0"/>
          </a:p>
        </p:txBody>
      </p:sp>
      <p:sp>
        <p:nvSpPr>
          <p:cNvPr id="55" name="TextBox 54"/>
          <p:cNvSpPr txBox="1"/>
          <p:nvPr/>
        </p:nvSpPr>
        <p:spPr>
          <a:xfrm rot="16200000">
            <a:off x="5333894" y="6152369"/>
            <a:ext cx="6242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4 cm</a:t>
            </a:r>
            <a:endParaRPr lang="en-US" dirty="0"/>
          </a:p>
        </p:txBody>
      </p:sp>
      <p:sp>
        <p:nvSpPr>
          <p:cNvPr id="23" name="TextBox 22"/>
          <p:cNvSpPr txBox="1"/>
          <p:nvPr/>
        </p:nvSpPr>
        <p:spPr>
          <a:xfrm rot="16200000">
            <a:off x="-530469" y="3850951"/>
            <a:ext cx="2359571" cy="363542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dirty="0" smtClean="0"/>
              <a:t>Brightness [n/cm</a:t>
            </a:r>
            <a:r>
              <a:rPr lang="en-US" baseline="30000" dirty="0" smtClean="0"/>
              <a:t>2</a:t>
            </a:r>
            <a:r>
              <a:rPr lang="en-US" dirty="0" smtClean="0"/>
              <a:t>/s/</a:t>
            </a:r>
            <a:r>
              <a:rPr lang="en-US" dirty="0" err="1" smtClean="0"/>
              <a:t>sr</a:t>
            </a:r>
            <a:r>
              <a:rPr lang="en-US" dirty="0" smtClean="0"/>
              <a:t>]</a:t>
            </a:r>
            <a:endParaRPr lang="en-US" dirty="0"/>
          </a:p>
        </p:txBody>
      </p:sp>
      <p:sp>
        <p:nvSpPr>
          <p:cNvPr id="24" name="Rectangle 23"/>
          <p:cNvSpPr/>
          <p:nvPr/>
        </p:nvSpPr>
        <p:spPr>
          <a:xfrm>
            <a:off x="827584" y="2132856"/>
            <a:ext cx="801465" cy="255820"/>
          </a:xfrm>
          <a:prstGeom prst="rect">
            <a:avLst/>
          </a:prstGeom>
        </p:spPr>
        <p:txBody>
          <a:bodyPr wrap="none" lIns="85707" tIns="42853" rIns="85707" bIns="42853">
            <a:spAutoFit/>
          </a:bodyPr>
          <a:lstStyle/>
          <a:p>
            <a:r>
              <a:rPr lang="en-US" sz="1100" dirty="0"/>
              <a:t>x 8.74 10</a:t>
            </a:r>
            <a:r>
              <a:rPr lang="en-US" sz="1100" baseline="30000" dirty="0"/>
              <a:t>12</a:t>
            </a:r>
            <a:endParaRPr lang="en-US" sz="1100" dirty="0"/>
          </a:p>
        </p:txBody>
      </p:sp>
      <p:sp>
        <p:nvSpPr>
          <p:cNvPr id="29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</p:spPr>
        <p:txBody>
          <a:bodyPr/>
          <a:lstStyle/>
          <a:p>
            <a:fld id="{551115BC-487E-4422-894C-CB7CD3E79223}" type="slidenum">
              <a:rPr lang="sv-SE" smtClean="0"/>
              <a:t>24</a:t>
            </a:fld>
            <a:endParaRPr lang="sv-SE"/>
          </a:p>
        </p:txBody>
      </p:sp>
      <p:sp>
        <p:nvSpPr>
          <p:cNvPr id="30" name="Left Brace 29"/>
          <p:cNvSpPr/>
          <p:nvPr/>
        </p:nvSpPr>
        <p:spPr>
          <a:xfrm rot="5400000">
            <a:off x="5272229" y="1792667"/>
            <a:ext cx="255726" cy="936104"/>
          </a:xfrm>
          <a:prstGeom prst="leftBrace">
            <a:avLst/>
          </a:prstGeom>
          <a:ln>
            <a:solidFill>
              <a:schemeClr val="tx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lIns="85707" tIns="42853" rIns="85707" bIns="42853" rtlCol="0" anchor="ctr"/>
          <a:lstStyle/>
          <a:p>
            <a:pPr algn="ctr"/>
            <a:endParaRPr lang="en-US"/>
          </a:p>
        </p:txBody>
      </p:sp>
      <p:pic>
        <p:nvPicPr>
          <p:cNvPr id="32" name="Picture 31" descr="Screen Shot 2014-03-27 at 7.04.03 PM.png"/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9693" y="4463369"/>
            <a:ext cx="1772456" cy="2006243"/>
          </a:xfrm>
          <a:prstGeom prst="rect">
            <a:avLst/>
          </a:prstGeom>
        </p:spPr>
      </p:pic>
      <p:sp>
        <p:nvSpPr>
          <p:cNvPr id="36" name="TextBox 35"/>
          <p:cNvSpPr txBox="1"/>
          <p:nvPr/>
        </p:nvSpPr>
        <p:spPr>
          <a:xfrm>
            <a:off x="7188684" y="4702177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 smtClean="0"/>
              <a:t>2x60 </a:t>
            </a:r>
            <a:r>
              <a:rPr lang="en-US" sz="1300" dirty="0"/>
              <a:t>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38" name="TextBox 37"/>
          <p:cNvSpPr txBox="1"/>
          <p:nvPr/>
        </p:nvSpPr>
        <p:spPr>
          <a:xfrm>
            <a:off x="7157390" y="6066664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2x60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pic>
        <p:nvPicPr>
          <p:cNvPr id="39" name="Picture 38" descr="Screen Shot 2014-03-27 at 7.06.34 PM.png"/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47031" y="188640"/>
            <a:ext cx="1917457" cy="2196952"/>
          </a:xfrm>
          <a:prstGeom prst="rect">
            <a:avLst/>
          </a:prstGeom>
        </p:spPr>
      </p:pic>
      <p:pic>
        <p:nvPicPr>
          <p:cNvPr id="40" name="Picture 39" descr="Screen Shot 2014-03-28 at 8.54.31 AM.png"/>
          <p:cNvPicPr>
            <a:picLocks noChangeAspect="1"/>
          </p:cNvPicPr>
          <p:nvPr/>
        </p:nvPicPr>
        <p:blipFill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20272" y="2492896"/>
            <a:ext cx="1881877" cy="1746309"/>
          </a:xfrm>
          <a:prstGeom prst="rect">
            <a:avLst/>
          </a:prstGeom>
        </p:spPr>
      </p:pic>
      <p:sp>
        <p:nvSpPr>
          <p:cNvPr id="41" name="TextBox 40"/>
          <p:cNvSpPr txBox="1"/>
          <p:nvPr/>
        </p:nvSpPr>
        <p:spPr>
          <a:xfrm>
            <a:off x="7496282" y="219128"/>
            <a:ext cx="871842" cy="360676"/>
          </a:xfrm>
          <a:prstGeom prst="rect">
            <a:avLst/>
          </a:prstGeom>
          <a:noFill/>
        </p:spPr>
        <p:txBody>
          <a:bodyPr wrap="square" lIns="85707" tIns="42853" rIns="85707" bIns="42853" rtlCol="0">
            <a:spAutoFit/>
          </a:bodyPr>
          <a:lstStyle/>
          <a:p>
            <a:r>
              <a:rPr lang="en-US" b="1" dirty="0" smtClean="0"/>
              <a:t>TDR</a:t>
            </a:r>
            <a:endParaRPr lang="en-US" b="1" dirty="0"/>
          </a:p>
        </p:txBody>
      </p:sp>
      <p:sp>
        <p:nvSpPr>
          <p:cNvPr id="42" name="TextBox 41"/>
          <p:cNvSpPr txBox="1"/>
          <p:nvPr/>
        </p:nvSpPr>
        <p:spPr>
          <a:xfrm>
            <a:off x="7078866" y="2540503"/>
            <a:ext cx="1378546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b="1" dirty="0"/>
              <a:t>Single moderator</a:t>
            </a:r>
            <a:endParaRPr lang="en-US" sz="1300" b="1" dirty="0"/>
          </a:p>
        </p:txBody>
      </p:sp>
      <p:sp>
        <p:nvSpPr>
          <p:cNvPr id="43" name="TextBox 42"/>
          <p:cNvSpPr txBox="1"/>
          <p:nvPr/>
        </p:nvSpPr>
        <p:spPr>
          <a:xfrm>
            <a:off x="7125085" y="2790819"/>
            <a:ext cx="1660675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2x120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44" name="TextBox 43"/>
          <p:cNvSpPr txBox="1"/>
          <p:nvPr/>
        </p:nvSpPr>
        <p:spPr>
          <a:xfrm>
            <a:off x="7197093" y="4414145"/>
            <a:ext cx="1320538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b="1" dirty="0" smtClean="0"/>
              <a:t>Two moderators</a:t>
            </a:r>
            <a:endParaRPr lang="en-US" sz="1300" b="1" dirty="0"/>
          </a:p>
        </p:txBody>
      </p:sp>
      <p:sp>
        <p:nvSpPr>
          <p:cNvPr id="48" name="TextBox 47"/>
          <p:cNvSpPr txBox="1"/>
          <p:nvPr/>
        </p:nvSpPr>
        <p:spPr>
          <a:xfrm>
            <a:off x="7138489" y="580602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2x60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  <p:sp>
        <p:nvSpPr>
          <p:cNvPr id="57" name="TextBox 56"/>
          <p:cNvSpPr txBox="1"/>
          <p:nvPr/>
        </p:nvSpPr>
        <p:spPr>
          <a:xfrm>
            <a:off x="7127605" y="1876746"/>
            <a:ext cx="1573292" cy="286598"/>
          </a:xfrm>
          <a:prstGeom prst="rect">
            <a:avLst/>
          </a:prstGeom>
          <a:noFill/>
        </p:spPr>
        <p:txBody>
          <a:bodyPr wrap="none" lIns="85707" tIns="42853" rIns="85707" bIns="42853" rtlCol="0">
            <a:spAutoFit/>
          </a:bodyPr>
          <a:lstStyle/>
          <a:p>
            <a:r>
              <a:rPr lang="en-US" sz="1300" dirty="0"/>
              <a:t>2x60 beam </a:t>
            </a:r>
            <a:r>
              <a:rPr lang="en-US" sz="1300" dirty="0" smtClean="0"/>
              <a:t>openings</a:t>
            </a:r>
            <a:endParaRPr lang="en-US" sz="1300" dirty="0"/>
          </a:p>
        </p:txBody>
      </p:sp>
    </p:spTree>
    <p:extLst>
      <p:ext uri="{BB962C8B-B14F-4D97-AF65-F5344CB8AC3E}">
        <p14:creationId xmlns:p14="http://schemas.microsoft.com/office/powerpoint/2010/main" val="217655492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Performance of single 3 cm moderator compared to TDR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25</a:t>
            </a:fld>
            <a:endParaRPr lang="sv-SE"/>
          </a:p>
        </p:txBody>
      </p:sp>
      <p:pic>
        <p:nvPicPr>
          <p:cNvPr id="5" name="Picture 4" descr="Screen Shot 2014-04-01 at 4.50.40 P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53" r="2848" b="1408"/>
          <a:stretch/>
        </p:blipFill>
        <p:spPr>
          <a:xfrm>
            <a:off x="1537319" y="1396201"/>
            <a:ext cx="6453768" cy="4582212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4114361" y="5956117"/>
            <a:ext cx="176296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v-SE" sz="18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 </a:t>
            </a:r>
            <a:r>
              <a:rPr lang="sv-SE" sz="1800" dirty="0" err="1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wavelength</a:t>
            </a:r>
            <a:r>
              <a:rPr lang="sv-SE" sz="1800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 [Å]</a:t>
            </a:r>
            <a:endParaRPr lang="en-US" sz="180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 rot="16200000">
            <a:off x="-410307" y="3561194"/>
            <a:ext cx="33535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v-SE" sz="1800" dirty="0">
                <a:solidFill>
                  <a:srgbClr val="595959"/>
                </a:solidFill>
              </a:rPr>
              <a:t> </a:t>
            </a:r>
            <a:r>
              <a:rPr lang="sv-SE" sz="1800" dirty="0" err="1" smtClean="0">
                <a:solidFill>
                  <a:srgbClr val="595959"/>
                </a:solidFill>
              </a:rPr>
              <a:t>peak</a:t>
            </a:r>
            <a:r>
              <a:rPr lang="sv-SE" sz="1800" dirty="0" smtClean="0">
                <a:solidFill>
                  <a:srgbClr val="595959"/>
                </a:solidFill>
              </a:rPr>
              <a:t> </a:t>
            </a:r>
            <a:r>
              <a:rPr lang="sv-SE" sz="1800" dirty="0" err="1" smtClean="0">
                <a:solidFill>
                  <a:srgbClr val="595959"/>
                </a:solidFill>
              </a:rPr>
              <a:t>brightness</a:t>
            </a:r>
            <a:r>
              <a:rPr lang="sv-SE" sz="1800" dirty="0" smtClean="0">
                <a:solidFill>
                  <a:srgbClr val="595959"/>
                </a:solidFill>
              </a:rPr>
              <a:t> [n/cm</a:t>
            </a:r>
            <a:r>
              <a:rPr lang="sv-SE" sz="1800" baseline="30000" dirty="0" smtClean="0">
                <a:solidFill>
                  <a:srgbClr val="595959"/>
                </a:solidFill>
              </a:rPr>
              <a:t>2</a:t>
            </a:r>
            <a:r>
              <a:rPr lang="sv-SE" sz="1800" dirty="0" smtClean="0">
                <a:solidFill>
                  <a:srgbClr val="595959"/>
                </a:solidFill>
              </a:rPr>
              <a:t>/s/sr/Å]</a:t>
            </a:r>
            <a:endParaRPr lang="en-US" sz="1800" dirty="0">
              <a:solidFill>
                <a:srgbClr val="59595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984213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Performance of single 3 cm </a:t>
            </a:r>
            <a:r>
              <a:rPr lang="en-US" dirty="0" smtClean="0"/>
              <a:t>moderator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26</a:t>
            </a:fld>
            <a:endParaRPr lang="sv-SE"/>
          </a:p>
        </p:txBody>
      </p:sp>
      <p:pic>
        <p:nvPicPr>
          <p:cNvPr id="6" name="Picture 5" descr="Screen Shot 2014-04-02 at 9.41.18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7544" y="1340768"/>
            <a:ext cx="8316416" cy="4918311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365292249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ESS Core Powerpoint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 Core Powerpoint.pptx</Template>
  <TotalTime>6960</TotalTime>
  <Words>937</Words>
  <Application>Microsoft Macintosh PowerPoint</Application>
  <PresentationFormat>On-screen Show (4:3)</PresentationFormat>
  <Paragraphs>268</Paragraphs>
  <Slides>26</Slides>
  <Notes>19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26</vt:i4>
      </vt:variant>
    </vt:vector>
  </HeadingPairs>
  <TitlesOfParts>
    <vt:vector size="27" baseType="lpstr">
      <vt:lpstr>ESS Core Powerpoint</vt:lpstr>
      <vt:lpstr>Moderator Optimization Studies</vt:lpstr>
      <vt:lpstr>ESS moderator team</vt:lpstr>
      <vt:lpstr>CONTENTS</vt:lpstr>
      <vt:lpstr>TDR configuration: 2 tall moderators </vt:lpstr>
      <vt:lpstr>Excellent performance from the TDR moderators</vt:lpstr>
      <vt:lpstr>Why flat moderators work 1. the physics</vt:lpstr>
      <vt:lpstr>Why flat moderators work 1. the physics</vt:lpstr>
      <vt:lpstr>Why flat moderators work 1. the physics</vt:lpstr>
      <vt:lpstr>2. Reduced perturbation increases the performance of flat moderators</vt:lpstr>
      <vt:lpstr>Wavelength spectra</vt:lpstr>
      <vt:lpstr>Higher brightness, lower heat load</vt:lpstr>
      <vt:lpstr>Higher brightness, better signal/noise</vt:lpstr>
      <vt:lpstr>Overall background is less for the flat moderator</vt:lpstr>
      <vt:lpstr>Effect of engineering details is taken into account in the model</vt:lpstr>
      <vt:lpstr>Pure para-H2 is needed</vt:lpstr>
      <vt:lpstr>Thermal extraction</vt:lpstr>
      <vt:lpstr>Single flat configuration allows for additional increase from reflector</vt:lpstr>
      <vt:lpstr>Fast neutron reflector increases neutron yield in top part of the target</vt:lpstr>
      <vt:lpstr>with a possible high-intensity moderator at the bottom</vt:lpstr>
      <vt:lpstr>Single moderator with variable height is possible, but:</vt:lpstr>
      <vt:lpstr>Two moderators with different thickness is the other option</vt:lpstr>
      <vt:lpstr>SUMMARY for Cold [0, 5 meV] neutrons</vt:lpstr>
      <vt:lpstr>SUMMARY for Cold [0, 5 meV] neutrons Integral emission: Brightness X H</vt:lpstr>
      <vt:lpstr>SUMMARY for Thermal [20, 100 meV]  neutrons</vt:lpstr>
      <vt:lpstr>Performance of single 3 cm moderator compared to TDR</vt:lpstr>
      <vt:lpstr>Performance of single 3 cm moderator</vt:lpstr>
    </vt:vector>
  </TitlesOfParts>
  <Company>ESS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Heléne Björkman</dc:creator>
  <cp:lastModifiedBy>ESS User</cp:lastModifiedBy>
  <cp:revision>247</cp:revision>
  <cp:lastPrinted>2013-12-19T13:00:42Z</cp:lastPrinted>
  <dcterms:created xsi:type="dcterms:W3CDTF">2013-10-29T16:05:10Z</dcterms:created>
  <dcterms:modified xsi:type="dcterms:W3CDTF">2014-04-02T07:56:20Z</dcterms:modified>
</cp:coreProperties>
</file>