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 id="2147483666" r:id="rId3"/>
    <p:sldMasterId id="2147483680" r:id="rId4"/>
    <p:sldMasterId id="2147483685" r:id="rId5"/>
    <p:sldMasterId id="2147483701" r:id="rId6"/>
  </p:sldMasterIdLst>
  <p:notesMasterIdLst>
    <p:notesMasterId r:id="rId28"/>
  </p:notesMasterIdLst>
  <p:sldIdLst>
    <p:sldId id="256" r:id="rId7"/>
    <p:sldId id="261" r:id="rId8"/>
    <p:sldId id="287" r:id="rId9"/>
    <p:sldId id="272" r:id="rId10"/>
    <p:sldId id="289" r:id="rId11"/>
    <p:sldId id="292" r:id="rId12"/>
    <p:sldId id="288" r:id="rId13"/>
    <p:sldId id="278" r:id="rId14"/>
    <p:sldId id="283" r:id="rId15"/>
    <p:sldId id="262" r:id="rId16"/>
    <p:sldId id="263" r:id="rId17"/>
    <p:sldId id="266" r:id="rId18"/>
    <p:sldId id="285" r:id="rId19"/>
    <p:sldId id="299" r:id="rId20"/>
    <p:sldId id="274" r:id="rId21"/>
    <p:sldId id="298" r:id="rId22"/>
    <p:sldId id="295" r:id="rId23"/>
    <p:sldId id="293" r:id="rId24"/>
    <p:sldId id="294" r:id="rId25"/>
    <p:sldId id="297" r:id="rId26"/>
    <p:sldId id="273" r:id="rId27"/>
  </p:sldIdLst>
  <p:sldSz cx="9144000" cy="6858000" type="screen4x3"/>
  <p:notesSz cx="6858000" cy="9144000"/>
  <p:defaultTextStyle>
    <a:defPPr>
      <a:defRPr lang="sv-SE"/>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76" autoAdjust="0"/>
  </p:normalViewPr>
  <p:slideViewPr>
    <p:cSldViewPr>
      <p:cViewPr varScale="1">
        <p:scale>
          <a:sx n="74" d="100"/>
          <a:sy n="74" d="100"/>
        </p:scale>
        <p:origin x="-680"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matslindroos:Documents:Visit,%20meeting%20and%20conferences:Annual%20review%20November%202013:Staff-ESSandI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Staff</a:t>
            </a:r>
            <a:r>
              <a:rPr lang="en-US" baseline="0"/>
              <a:t> ACCSYS</a:t>
            </a:r>
            <a:endParaRPr lang="en-US"/>
          </a:p>
        </c:rich>
      </c:tx>
      <c:layout/>
      <c:overlay val="0"/>
    </c:title>
    <c:autoTitleDeleted val="0"/>
    <c:plotArea>
      <c:layout/>
      <c:barChart>
        <c:barDir val="col"/>
        <c:grouping val="stacked"/>
        <c:varyColors val="0"/>
        <c:ser>
          <c:idx val="0"/>
          <c:order val="0"/>
          <c:tx>
            <c:strRef>
              <c:f>Sheet1!$B$147</c:f>
              <c:strCache>
                <c:ptCount val="1"/>
                <c:pt idx="0">
                  <c:v>          ESS</c:v>
                </c:pt>
              </c:strCache>
            </c:strRef>
          </c:tx>
          <c:invertIfNegative val="0"/>
          <c:cat>
            <c:numRef>
              <c:f>Sheet1!$C$146:$K$146</c:f>
              <c:numCache>
                <c:formatCode>0</c:formatCode>
                <c:ptCount val="9"/>
                <c:pt idx="0">
                  <c:v>2014.0</c:v>
                </c:pt>
                <c:pt idx="1">
                  <c:v>2015.0</c:v>
                </c:pt>
                <c:pt idx="2">
                  <c:v>2016.0</c:v>
                </c:pt>
                <c:pt idx="3">
                  <c:v>2017.0</c:v>
                </c:pt>
                <c:pt idx="4">
                  <c:v>2018.0</c:v>
                </c:pt>
                <c:pt idx="5">
                  <c:v>2019.0</c:v>
                </c:pt>
                <c:pt idx="6">
                  <c:v>2020.0</c:v>
                </c:pt>
                <c:pt idx="7">
                  <c:v>2021.0</c:v>
                </c:pt>
                <c:pt idx="8">
                  <c:v>2022.0</c:v>
                </c:pt>
              </c:numCache>
            </c:numRef>
          </c:cat>
          <c:val>
            <c:numRef>
              <c:f>Sheet1!$C$147:$K$147</c:f>
              <c:numCache>
                <c:formatCode>0.0</c:formatCode>
                <c:ptCount val="9"/>
                <c:pt idx="0">
                  <c:v>79.17388888888868</c:v>
                </c:pt>
                <c:pt idx="1">
                  <c:v>86.6922222222222</c:v>
                </c:pt>
                <c:pt idx="2">
                  <c:v>99.07666666666665</c:v>
                </c:pt>
                <c:pt idx="3">
                  <c:v>123.1533333333333</c:v>
                </c:pt>
                <c:pt idx="4">
                  <c:v>148.8605555555555</c:v>
                </c:pt>
                <c:pt idx="5">
                  <c:v>71.6311111111111</c:v>
                </c:pt>
                <c:pt idx="6">
                  <c:v>33.2261111111111</c:v>
                </c:pt>
                <c:pt idx="7">
                  <c:v>29.78055555555555</c:v>
                </c:pt>
                <c:pt idx="8">
                  <c:v>3.224444444444444</c:v>
                </c:pt>
              </c:numCache>
            </c:numRef>
          </c:val>
        </c:ser>
        <c:ser>
          <c:idx val="1"/>
          <c:order val="1"/>
          <c:tx>
            <c:strRef>
              <c:f>Sheet1!$B$148</c:f>
              <c:strCache>
                <c:ptCount val="1"/>
                <c:pt idx="0">
                  <c:v>         In-kind</c:v>
                </c:pt>
              </c:strCache>
            </c:strRef>
          </c:tx>
          <c:invertIfNegative val="0"/>
          <c:cat>
            <c:numRef>
              <c:f>Sheet1!$C$146:$K$146</c:f>
              <c:numCache>
                <c:formatCode>0</c:formatCode>
                <c:ptCount val="9"/>
                <c:pt idx="0">
                  <c:v>2014.0</c:v>
                </c:pt>
                <c:pt idx="1">
                  <c:v>2015.0</c:v>
                </c:pt>
                <c:pt idx="2">
                  <c:v>2016.0</c:v>
                </c:pt>
                <c:pt idx="3">
                  <c:v>2017.0</c:v>
                </c:pt>
                <c:pt idx="4">
                  <c:v>2018.0</c:v>
                </c:pt>
                <c:pt idx="5">
                  <c:v>2019.0</c:v>
                </c:pt>
                <c:pt idx="6">
                  <c:v>2020.0</c:v>
                </c:pt>
                <c:pt idx="7">
                  <c:v>2021.0</c:v>
                </c:pt>
                <c:pt idx="8">
                  <c:v>2022.0</c:v>
                </c:pt>
              </c:numCache>
            </c:numRef>
          </c:cat>
          <c:val>
            <c:numRef>
              <c:f>Sheet1!$C$148:$K$148</c:f>
              <c:numCache>
                <c:formatCode>0.0</c:formatCode>
                <c:ptCount val="9"/>
                <c:pt idx="0">
                  <c:v>15.37277777777778</c:v>
                </c:pt>
                <c:pt idx="1">
                  <c:v>35.29777777777777</c:v>
                </c:pt>
                <c:pt idx="2">
                  <c:v>60.86611111111112</c:v>
                </c:pt>
                <c:pt idx="3">
                  <c:v>100.8361111111111</c:v>
                </c:pt>
                <c:pt idx="4">
                  <c:v>75.5072222222222</c:v>
                </c:pt>
                <c:pt idx="5">
                  <c:v>82.11222222222221</c:v>
                </c:pt>
                <c:pt idx="6">
                  <c:v>44.44722222222222</c:v>
                </c:pt>
                <c:pt idx="7">
                  <c:v>31.50777777777778</c:v>
                </c:pt>
                <c:pt idx="8">
                  <c:v>15.14944444444444</c:v>
                </c:pt>
              </c:numCache>
            </c:numRef>
          </c:val>
        </c:ser>
        <c:dLbls>
          <c:showLegendKey val="0"/>
          <c:showVal val="0"/>
          <c:showCatName val="0"/>
          <c:showSerName val="0"/>
          <c:showPercent val="0"/>
          <c:showBubbleSize val="0"/>
        </c:dLbls>
        <c:gapWidth val="95"/>
        <c:overlap val="100"/>
        <c:axId val="2137502968"/>
        <c:axId val="2137506024"/>
      </c:barChart>
      <c:catAx>
        <c:axId val="2137502968"/>
        <c:scaling>
          <c:orientation val="minMax"/>
        </c:scaling>
        <c:delete val="0"/>
        <c:axPos val="b"/>
        <c:numFmt formatCode="0" sourceLinked="1"/>
        <c:majorTickMark val="none"/>
        <c:minorTickMark val="none"/>
        <c:tickLblPos val="nextTo"/>
        <c:crossAx val="2137506024"/>
        <c:crosses val="autoZero"/>
        <c:auto val="1"/>
        <c:lblAlgn val="ctr"/>
        <c:lblOffset val="100"/>
        <c:noMultiLvlLbl val="0"/>
      </c:catAx>
      <c:valAx>
        <c:axId val="2137506024"/>
        <c:scaling>
          <c:orientation val="minMax"/>
        </c:scaling>
        <c:delete val="0"/>
        <c:axPos val="l"/>
        <c:majorGridlines/>
        <c:title>
          <c:layout/>
          <c:overlay val="0"/>
        </c:title>
        <c:numFmt formatCode="0.0" sourceLinked="1"/>
        <c:majorTickMark val="none"/>
        <c:minorTickMark val="none"/>
        <c:tickLblPos val="nextTo"/>
        <c:crossAx val="213750296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2321B-66FF-4746-9D0A-AB960D3BDB2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70E5903F-59A4-4D2F-BEEF-9BE7D87D02D9}">
      <dgm:prSet phldrT="[Text]" custT="1"/>
      <dgm:spPr/>
      <dgm:t>
        <a:bodyPr/>
        <a:lstStyle/>
        <a:p>
          <a:r>
            <a:rPr lang="sv-SE" sz="1100" dirty="0" smtClean="0"/>
            <a:t>M Lindroos</a:t>
          </a:r>
        </a:p>
        <a:p>
          <a:r>
            <a:rPr lang="sv-SE" sz="1100" dirty="0" smtClean="0"/>
            <a:t>Head of Division</a:t>
          </a:r>
          <a:endParaRPr lang="sv-SE" sz="1100" dirty="0"/>
        </a:p>
      </dgm:t>
    </dgm:pt>
    <dgm:pt modelId="{398C71AB-54F3-4E14-9B1C-37234E17C95E}" type="parTrans" cxnId="{13FB97A0-0240-444B-ABAB-BE60E97035B0}">
      <dgm:prSet/>
      <dgm:spPr/>
      <dgm:t>
        <a:bodyPr/>
        <a:lstStyle/>
        <a:p>
          <a:endParaRPr lang="sv-SE"/>
        </a:p>
      </dgm:t>
    </dgm:pt>
    <dgm:pt modelId="{C5A372E0-FD10-4B75-B5B8-6AAC94B81964}" type="sibTrans" cxnId="{13FB97A0-0240-444B-ABAB-BE60E97035B0}">
      <dgm:prSet/>
      <dgm:spPr/>
      <dgm:t>
        <a:bodyPr/>
        <a:lstStyle/>
        <a:p>
          <a:endParaRPr lang="sv-SE"/>
        </a:p>
      </dgm:t>
    </dgm:pt>
    <dgm:pt modelId="{5FBD1A5C-CE7D-44AE-9707-22880FECF348}" type="asst">
      <dgm:prSet phldrT="[Text]"/>
      <dgm:spPr/>
      <dgm:t>
        <a:bodyPr/>
        <a:lstStyle/>
        <a:p>
          <a:r>
            <a:rPr lang="sv-SE" dirty="0" smtClean="0"/>
            <a:t>H Danared – Deputy Head of Division</a:t>
          </a:r>
        </a:p>
        <a:p>
          <a:r>
            <a:rPr lang="sv-SE" dirty="0" smtClean="0"/>
            <a:t>J Weisend II – Deputy Head of Acc Projects</a:t>
          </a:r>
        </a:p>
        <a:p>
          <a:r>
            <a:rPr lang="sv-SE" dirty="0" smtClean="0"/>
            <a:t>D McGinnis – Chief Engineer</a:t>
          </a:r>
        </a:p>
        <a:p>
          <a:r>
            <a:rPr lang="sv-SE" dirty="0" smtClean="0"/>
            <a:t>S Peggs (C)</a:t>
          </a:r>
        </a:p>
        <a:p>
          <a:r>
            <a:rPr lang="sv-SE" dirty="0" smtClean="0"/>
            <a:t>A Jansson – Safety &amp; Reliability Manager</a:t>
          </a:r>
        </a:p>
      </dgm:t>
    </dgm:pt>
    <dgm:pt modelId="{3DDD51C2-7527-4595-98B5-73EFC29FD15B}" type="parTrans" cxnId="{1A55976F-BC58-47FC-9806-125E6812A47C}">
      <dgm:prSet/>
      <dgm:spPr/>
      <dgm:t>
        <a:bodyPr/>
        <a:lstStyle/>
        <a:p>
          <a:endParaRPr lang="sv-SE"/>
        </a:p>
      </dgm:t>
    </dgm:pt>
    <dgm:pt modelId="{1D79F083-0C9A-4ACE-9594-4CB9E22A7A13}" type="sibTrans" cxnId="{1A55976F-BC58-47FC-9806-125E6812A47C}">
      <dgm:prSet/>
      <dgm:spPr/>
      <dgm:t>
        <a:bodyPr/>
        <a:lstStyle/>
        <a:p>
          <a:endParaRPr lang="sv-SE"/>
        </a:p>
      </dgm:t>
    </dgm:pt>
    <dgm:pt modelId="{85893F08-F0B3-47AA-A9F4-83F584115A73}">
      <dgm:prSet phldrT="[Text]"/>
      <dgm:spPr/>
      <dgm:t>
        <a:bodyPr/>
        <a:lstStyle/>
        <a:p>
          <a:r>
            <a:rPr lang="sv-SE" b="1" dirty="0" smtClean="0">
              <a:solidFill>
                <a:schemeClr val="bg1"/>
              </a:solidFill>
            </a:rPr>
            <a:t>BEAM PHYSICS</a:t>
          </a:r>
        </a:p>
        <a:p>
          <a:r>
            <a:rPr lang="sv-SE" b="1" dirty="0" smtClean="0">
              <a:solidFill>
                <a:schemeClr val="bg1"/>
              </a:solidFill>
            </a:rPr>
            <a:t>H Danared – GL</a:t>
          </a:r>
        </a:p>
        <a:p>
          <a:r>
            <a:rPr lang="sv-SE" dirty="0" smtClean="0">
              <a:solidFill>
                <a:schemeClr val="bg1"/>
              </a:solidFill>
            </a:rPr>
            <a:t>R de Prisco</a:t>
          </a:r>
        </a:p>
        <a:p>
          <a:r>
            <a:rPr lang="sv-SE" dirty="0" smtClean="0">
              <a:solidFill>
                <a:schemeClr val="bg1"/>
              </a:solidFill>
            </a:rPr>
            <a:t>M Eshraqi</a:t>
          </a:r>
        </a:p>
        <a:p>
          <a:r>
            <a:rPr lang="sv-SE" dirty="0" smtClean="0">
              <a:solidFill>
                <a:schemeClr val="bg1"/>
              </a:solidFill>
            </a:rPr>
            <a:t>R Miyamoto</a:t>
          </a:r>
        </a:p>
        <a:p>
          <a:r>
            <a:rPr lang="sv-SE" dirty="0" smtClean="0">
              <a:solidFill>
                <a:schemeClr val="bg1"/>
              </a:solidFill>
            </a:rPr>
            <a:t>M Munoz</a:t>
          </a:r>
        </a:p>
        <a:p>
          <a:r>
            <a:rPr lang="sv-SE" dirty="0" smtClean="0">
              <a:solidFill>
                <a:schemeClr val="bg1"/>
              </a:solidFill>
            </a:rPr>
            <a:t>E Sargsyan</a:t>
          </a:r>
        </a:p>
        <a:p>
          <a:r>
            <a:rPr lang="sv-SE" b="1" dirty="0" smtClean="0">
              <a:solidFill>
                <a:schemeClr val="bg1"/>
              </a:solidFill>
            </a:rPr>
            <a:t>C </a:t>
          </a:r>
          <a:r>
            <a:rPr lang="sv-SE" b="1" dirty="0" err="1" smtClean="0">
              <a:solidFill>
                <a:schemeClr val="bg1"/>
              </a:solidFill>
            </a:rPr>
            <a:t>Darve</a:t>
          </a:r>
          <a:endParaRPr lang="sv-SE" b="1" dirty="0">
            <a:solidFill>
              <a:schemeClr val="bg1"/>
            </a:solidFill>
          </a:endParaRPr>
        </a:p>
      </dgm:t>
    </dgm:pt>
    <dgm:pt modelId="{CF2A4C62-D15A-4ED8-B859-2519286A2065}" type="parTrans" cxnId="{0865B395-0470-4FEB-AA29-62BC9C2AFA3D}">
      <dgm:prSet/>
      <dgm:spPr/>
      <dgm:t>
        <a:bodyPr/>
        <a:lstStyle/>
        <a:p>
          <a:endParaRPr lang="sv-SE"/>
        </a:p>
      </dgm:t>
    </dgm:pt>
    <dgm:pt modelId="{85C9BFBE-ECDC-4012-AA59-CAC9EA9963B7}" type="sibTrans" cxnId="{0865B395-0470-4FEB-AA29-62BC9C2AFA3D}">
      <dgm:prSet/>
      <dgm:spPr/>
      <dgm:t>
        <a:bodyPr/>
        <a:lstStyle/>
        <a:p>
          <a:endParaRPr lang="sv-SE"/>
        </a:p>
      </dgm:t>
    </dgm:pt>
    <dgm:pt modelId="{9F31F947-9D50-4EA2-8C36-B146A495C8BA}">
      <dgm:prSet phldrT="[Text]"/>
      <dgm:spPr/>
      <dgm:t>
        <a:bodyPr/>
        <a:lstStyle/>
        <a:p>
          <a:r>
            <a:rPr lang="sv-SE" b="1" dirty="0" smtClean="0">
              <a:solidFill>
                <a:schemeClr val="bg1"/>
              </a:solidFill>
            </a:rPr>
            <a:t>SPECIALIZED TECHNICAL SERVICES</a:t>
          </a:r>
        </a:p>
        <a:p>
          <a:r>
            <a:rPr lang="sv-SE" b="1" dirty="0" smtClean="0">
              <a:solidFill>
                <a:schemeClr val="bg1"/>
              </a:solidFill>
            </a:rPr>
            <a:t>J Weisend II – GL</a:t>
          </a:r>
        </a:p>
        <a:p>
          <a:r>
            <a:rPr lang="sv-SE" dirty="0" smtClean="0">
              <a:solidFill>
                <a:schemeClr val="bg1"/>
              </a:solidFill>
            </a:rPr>
            <a:t>P Arnold</a:t>
          </a:r>
        </a:p>
        <a:p>
          <a:r>
            <a:rPr lang="sv-SE" dirty="0" smtClean="0">
              <a:solidFill>
                <a:schemeClr val="bg1"/>
              </a:solidFill>
            </a:rPr>
            <a:t>J Fydrych</a:t>
          </a:r>
        </a:p>
        <a:p>
          <a:r>
            <a:rPr lang="sv-SE" dirty="0" smtClean="0">
              <a:solidFill>
                <a:schemeClr val="bg1"/>
              </a:solidFill>
            </a:rPr>
            <a:t>W Hees</a:t>
          </a:r>
        </a:p>
        <a:p>
          <a:r>
            <a:rPr lang="sv-SE" dirty="0" smtClean="0">
              <a:solidFill>
                <a:schemeClr val="bg1"/>
              </a:solidFill>
            </a:rPr>
            <a:t>G Hulla</a:t>
          </a:r>
        </a:p>
        <a:p>
          <a:r>
            <a:rPr lang="sv-SE" dirty="0" smtClean="0">
              <a:solidFill>
                <a:schemeClr val="bg1"/>
              </a:solidFill>
            </a:rPr>
            <a:t>F Jensen</a:t>
          </a:r>
        </a:p>
        <a:p>
          <a:r>
            <a:rPr lang="sv-SE" dirty="0" smtClean="0">
              <a:solidFill>
                <a:schemeClr val="bg1"/>
              </a:solidFill>
            </a:rPr>
            <a:t>J Jurns</a:t>
          </a:r>
        </a:p>
        <a:p>
          <a:r>
            <a:rPr lang="sv-SE" b="1" dirty="0" smtClean="0">
              <a:solidFill>
                <a:schemeClr val="bg1"/>
              </a:solidFill>
            </a:rPr>
            <a:t>P Ladd</a:t>
          </a:r>
        </a:p>
        <a:p>
          <a:r>
            <a:rPr lang="sv-SE" dirty="0" smtClean="0">
              <a:solidFill>
                <a:schemeClr val="bg1"/>
              </a:solidFill>
            </a:rPr>
            <a:t>H Spoelstra</a:t>
          </a:r>
        </a:p>
        <a:p>
          <a:r>
            <a:rPr lang="sv-SE" dirty="0" smtClean="0">
              <a:solidFill>
                <a:schemeClr val="bg1"/>
              </a:solidFill>
            </a:rPr>
            <a:t>X Wang</a:t>
          </a:r>
        </a:p>
        <a:p>
          <a:r>
            <a:rPr lang="sv-SE" dirty="0" smtClean="0">
              <a:solidFill>
                <a:schemeClr val="bg1"/>
              </a:solidFill>
            </a:rPr>
            <a:t>M Ferreira</a:t>
          </a:r>
          <a:endParaRPr lang="sv-SE" dirty="0">
            <a:solidFill>
              <a:schemeClr val="bg1"/>
            </a:solidFill>
          </a:endParaRPr>
        </a:p>
      </dgm:t>
    </dgm:pt>
    <dgm:pt modelId="{D97E5D99-4FE9-48F3-8535-7902038DF460}" type="parTrans" cxnId="{034E0208-93E0-4A4B-ABB1-6842B6C93FFE}">
      <dgm:prSet/>
      <dgm:spPr/>
      <dgm:t>
        <a:bodyPr/>
        <a:lstStyle/>
        <a:p>
          <a:endParaRPr lang="sv-SE"/>
        </a:p>
      </dgm:t>
    </dgm:pt>
    <dgm:pt modelId="{2421BEE8-2213-437F-A2F6-A3A8A1AF4E9D}" type="sibTrans" cxnId="{034E0208-93E0-4A4B-ABB1-6842B6C93FFE}">
      <dgm:prSet/>
      <dgm:spPr/>
      <dgm:t>
        <a:bodyPr/>
        <a:lstStyle/>
        <a:p>
          <a:endParaRPr lang="sv-SE"/>
        </a:p>
      </dgm:t>
    </dgm:pt>
    <dgm:pt modelId="{9E8D2984-EB42-4E8C-AEF5-8A44816E0ADB}">
      <dgm:prSet phldrT="[Text]"/>
      <dgm:spPr/>
      <dgm:t>
        <a:bodyPr/>
        <a:lstStyle/>
        <a:p>
          <a:r>
            <a:rPr lang="sv-SE" b="1" dirty="0" smtClean="0">
              <a:solidFill>
                <a:schemeClr val="bg1"/>
              </a:solidFill>
            </a:rPr>
            <a:t>RF</a:t>
          </a:r>
        </a:p>
        <a:p>
          <a:r>
            <a:rPr lang="sv-SE" b="1" dirty="0" smtClean="0">
              <a:solidFill>
                <a:schemeClr val="bg1"/>
              </a:solidFill>
            </a:rPr>
            <a:t>A Sunesson – GL</a:t>
          </a:r>
        </a:p>
        <a:p>
          <a:r>
            <a:rPr lang="sv-SE" b="0" dirty="0" smtClean="0">
              <a:solidFill>
                <a:schemeClr val="bg1"/>
              </a:solidFill>
            </a:rPr>
            <a:t>C de Almeida Martins</a:t>
          </a:r>
        </a:p>
        <a:p>
          <a:r>
            <a:rPr lang="sv-SE" b="0" dirty="0" smtClean="0">
              <a:solidFill>
                <a:schemeClr val="bg1"/>
              </a:solidFill>
            </a:rPr>
            <a:t>M Jensen</a:t>
          </a:r>
        </a:p>
        <a:p>
          <a:r>
            <a:rPr lang="sv-SE" b="0" dirty="0" smtClean="0">
              <a:solidFill>
                <a:schemeClr val="bg1"/>
              </a:solidFill>
            </a:rPr>
            <a:t>R Yogi</a:t>
          </a:r>
        </a:p>
        <a:p>
          <a:r>
            <a:rPr lang="sv-SE" b="0" dirty="0" smtClean="0">
              <a:solidFill>
                <a:schemeClr val="bg1"/>
              </a:solidFill>
            </a:rPr>
            <a:t>R Zeng</a:t>
          </a:r>
        </a:p>
        <a:p>
          <a:r>
            <a:rPr lang="sv-SE" dirty="0" smtClean="0">
              <a:solidFill>
                <a:schemeClr val="bg1"/>
              </a:solidFill>
            </a:rPr>
            <a:t>R Montano</a:t>
          </a:r>
          <a:endParaRPr lang="sv-SE" b="0" dirty="0">
            <a:solidFill>
              <a:schemeClr val="bg1"/>
            </a:solidFill>
          </a:endParaRPr>
        </a:p>
      </dgm:t>
    </dgm:pt>
    <dgm:pt modelId="{8116E014-3840-4102-8341-5AFFE670B30C}" type="parTrans" cxnId="{0DE558AA-790C-483F-AB75-9533168BD8AC}">
      <dgm:prSet/>
      <dgm:spPr/>
      <dgm:t>
        <a:bodyPr/>
        <a:lstStyle/>
        <a:p>
          <a:endParaRPr lang="sv-SE"/>
        </a:p>
      </dgm:t>
    </dgm:pt>
    <dgm:pt modelId="{4ACE1B24-929F-4142-A1AA-58DEEECBC311}" type="sibTrans" cxnId="{0DE558AA-790C-483F-AB75-9533168BD8AC}">
      <dgm:prSet/>
      <dgm:spPr/>
      <dgm:t>
        <a:bodyPr/>
        <a:lstStyle/>
        <a:p>
          <a:endParaRPr lang="sv-SE"/>
        </a:p>
      </dgm:t>
    </dgm:pt>
    <dgm:pt modelId="{51B96249-3763-410B-9AAA-322108440E61}" type="asst">
      <dgm:prSet/>
      <dgm:spPr/>
      <dgm:t>
        <a:bodyPr/>
        <a:lstStyle/>
        <a:p>
          <a:r>
            <a:rPr lang="sv-SE" dirty="0" smtClean="0"/>
            <a:t>C Prabert - Personal Assistant</a:t>
          </a:r>
        </a:p>
        <a:p>
          <a:r>
            <a:rPr lang="sv-SE" dirty="0" smtClean="0"/>
            <a:t>G Jacobsson - Team Assistant</a:t>
          </a:r>
        </a:p>
        <a:p>
          <a:r>
            <a:rPr lang="sv-SE" dirty="0" smtClean="0"/>
            <a:t>Solveig </a:t>
          </a:r>
          <a:r>
            <a:rPr lang="sv-SE" dirty="0" err="1" smtClean="0"/>
            <a:t>Aas</a:t>
          </a:r>
          <a:r>
            <a:rPr lang="sv-SE" dirty="0" smtClean="0"/>
            <a:t>– Team Assistant</a:t>
          </a:r>
          <a:endParaRPr lang="sv-SE" dirty="0"/>
        </a:p>
      </dgm:t>
    </dgm:pt>
    <dgm:pt modelId="{98653E93-D5C4-4528-A3A4-398A545A2E00}" type="parTrans" cxnId="{8B385EF5-72DE-4727-A45F-1AE0805AB6E8}">
      <dgm:prSet/>
      <dgm:spPr/>
      <dgm:t>
        <a:bodyPr/>
        <a:lstStyle/>
        <a:p>
          <a:endParaRPr lang="sv-SE"/>
        </a:p>
      </dgm:t>
    </dgm:pt>
    <dgm:pt modelId="{28CA259E-1B63-44E0-B15F-F486CC4DE87C}" type="sibTrans" cxnId="{8B385EF5-72DE-4727-A45F-1AE0805AB6E8}">
      <dgm:prSet/>
      <dgm:spPr/>
      <dgm:t>
        <a:bodyPr/>
        <a:lstStyle/>
        <a:p>
          <a:endParaRPr lang="sv-SE"/>
        </a:p>
      </dgm:t>
    </dgm:pt>
    <dgm:pt modelId="{1CA6E364-78EA-4563-9CEB-FC5293C6E1EB}">
      <dgm:prSet/>
      <dgm:spPr/>
      <dgm:t>
        <a:bodyPr/>
        <a:lstStyle/>
        <a:p>
          <a:pPr algn="ctr"/>
          <a:r>
            <a:rPr lang="sv-SE" b="1" dirty="0" smtClean="0">
              <a:solidFill>
                <a:schemeClr val="bg1"/>
              </a:solidFill>
            </a:rPr>
            <a:t>BEAM INSTRUMENTATION</a:t>
          </a:r>
        </a:p>
        <a:p>
          <a:pPr algn="ctr"/>
          <a:r>
            <a:rPr lang="sv-SE" b="1" dirty="0" smtClean="0">
              <a:solidFill>
                <a:schemeClr val="bg1"/>
              </a:solidFill>
            </a:rPr>
            <a:t>A Jansson – GL</a:t>
          </a:r>
          <a:endParaRPr lang="sv-SE" b="0" dirty="0" smtClean="0">
            <a:solidFill>
              <a:schemeClr val="bg1"/>
            </a:solidFill>
          </a:endParaRPr>
        </a:p>
        <a:p>
          <a:pPr algn="ctr"/>
          <a:r>
            <a:rPr lang="sv-SE" b="0" dirty="0" smtClean="0">
              <a:solidFill>
                <a:schemeClr val="bg1"/>
              </a:solidFill>
            </a:rPr>
            <a:t>C Böhme</a:t>
          </a:r>
        </a:p>
        <a:p>
          <a:pPr algn="ctr"/>
          <a:r>
            <a:rPr lang="sv-SE" b="1" dirty="0" smtClean="0">
              <a:solidFill>
                <a:schemeClr val="bg1"/>
              </a:solidFill>
            </a:rPr>
            <a:t>B </a:t>
          </a:r>
          <a:r>
            <a:rPr lang="sv-SE" b="1" dirty="0" err="1" smtClean="0">
              <a:solidFill>
                <a:schemeClr val="bg1"/>
              </a:solidFill>
            </a:rPr>
            <a:t>Cheymol</a:t>
          </a:r>
          <a:r>
            <a:rPr lang="sv-SE" b="1" dirty="0" smtClean="0">
              <a:solidFill>
                <a:schemeClr val="bg1"/>
              </a:solidFill>
            </a:rPr>
            <a:t> </a:t>
          </a:r>
        </a:p>
        <a:p>
          <a:pPr algn="ctr"/>
          <a:r>
            <a:rPr lang="sv-SE" b="0" dirty="0" smtClean="0">
              <a:solidFill>
                <a:schemeClr val="bg1"/>
              </a:solidFill>
            </a:rPr>
            <a:t>I Dolenc Kittelmann</a:t>
          </a:r>
        </a:p>
        <a:p>
          <a:pPr algn="ctr"/>
          <a:r>
            <a:rPr lang="sv-SE" b="0" dirty="0" smtClean="0">
              <a:solidFill>
                <a:schemeClr val="bg1"/>
              </a:solidFill>
            </a:rPr>
            <a:t>H Hassanzadegan</a:t>
          </a:r>
        </a:p>
        <a:p>
          <a:pPr algn="ctr"/>
          <a:r>
            <a:rPr lang="sv-SE" b="0" dirty="0" smtClean="0">
              <a:solidFill>
                <a:schemeClr val="bg1"/>
              </a:solidFill>
            </a:rPr>
            <a:t>M Jarosz</a:t>
          </a:r>
        </a:p>
        <a:p>
          <a:pPr algn="ctr"/>
          <a:r>
            <a:rPr lang="sv-SE" b="0" dirty="0" smtClean="0">
              <a:solidFill>
                <a:schemeClr val="bg1"/>
              </a:solidFill>
            </a:rPr>
            <a:t>E Lundh</a:t>
          </a:r>
        </a:p>
        <a:p>
          <a:pPr algn="ctr"/>
          <a:r>
            <a:rPr lang="sv-SE" b="0" dirty="0" smtClean="0">
              <a:solidFill>
                <a:schemeClr val="bg1"/>
              </a:solidFill>
            </a:rPr>
            <a:t>C Roose</a:t>
          </a:r>
        </a:p>
        <a:p>
          <a:pPr algn="ctr"/>
          <a:r>
            <a:rPr lang="sv-SE" b="1" dirty="0" smtClean="0">
              <a:solidFill>
                <a:schemeClr val="bg1"/>
              </a:solidFill>
            </a:rPr>
            <a:t>T </a:t>
          </a:r>
          <a:r>
            <a:rPr lang="sv-SE" b="1" dirty="0" err="1" smtClean="0">
              <a:solidFill>
                <a:schemeClr val="bg1"/>
              </a:solidFill>
            </a:rPr>
            <a:t>Shea</a:t>
          </a:r>
          <a:r>
            <a:rPr lang="sv-SE" b="1" dirty="0" smtClean="0">
              <a:solidFill>
                <a:schemeClr val="bg1"/>
              </a:solidFill>
            </a:rPr>
            <a:t> </a:t>
          </a:r>
        </a:p>
        <a:p>
          <a:pPr algn="ctr"/>
          <a:r>
            <a:rPr lang="sv-SE" b="0" dirty="0" smtClean="0">
              <a:solidFill>
                <a:schemeClr val="bg1"/>
              </a:solidFill>
            </a:rPr>
            <a:t>L Tchelidze</a:t>
          </a:r>
        </a:p>
        <a:p>
          <a:pPr algn="ctr"/>
          <a:r>
            <a:rPr lang="sv-SE" b="0" dirty="0" smtClean="0">
              <a:solidFill>
                <a:schemeClr val="bg1"/>
              </a:solidFill>
            </a:rPr>
            <a:t>C Thomas</a:t>
          </a:r>
        </a:p>
        <a:p>
          <a:pPr algn="ctr"/>
          <a:r>
            <a:rPr lang="sv-SE" b="0" dirty="0" smtClean="0">
              <a:solidFill>
                <a:schemeClr val="bg1"/>
              </a:solidFill>
            </a:rPr>
            <a:t>E </a:t>
          </a:r>
          <a:r>
            <a:rPr lang="sv-SE" b="0" dirty="0" err="1" smtClean="0">
              <a:solidFill>
                <a:schemeClr val="bg1"/>
              </a:solidFill>
            </a:rPr>
            <a:t>Bargallo</a:t>
          </a:r>
          <a:endParaRPr lang="sv-SE" b="0" dirty="0" smtClean="0">
            <a:solidFill>
              <a:schemeClr val="bg1"/>
            </a:solidFill>
          </a:endParaRPr>
        </a:p>
        <a:p>
          <a:pPr algn="ctr"/>
          <a:r>
            <a:rPr lang="sv-SE" b="0" dirty="0" smtClean="0">
              <a:solidFill>
                <a:schemeClr val="bg1"/>
              </a:solidFill>
            </a:rPr>
            <a:t>H </a:t>
          </a:r>
          <a:r>
            <a:rPr lang="sv-SE" b="0" dirty="0" err="1" smtClean="0">
              <a:solidFill>
                <a:schemeClr val="bg1"/>
              </a:solidFill>
            </a:rPr>
            <a:t>Kocevar</a:t>
          </a:r>
          <a:r>
            <a:rPr lang="sv-SE" b="0" dirty="0" smtClean="0">
              <a:solidFill>
                <a:schemeClr val="bg1"/>
              </a:solidFill>
            </a:rPr>
            <a:t> </a:t>
          </a:r>
          <a:endParaRPr lang="sv-SE" b="0" dirty="0">
            <a:solidFill>
              <a:schemeClr val="bg1"/>
            </a:solidFill>
          </a:endParaRPr>
        </a:p>
      </dgm:t>
    </dgm:pt>
    <dgm:pt modelId="{F9BB1845-0E71-42A8-827A-6E7B1E3B2275}" type="parTrans" cxnId="{534076B6-D419-412F-9723-94E51F8582D9}">
      <dgm:prSet/>
      <dgm:spPr/>
      <dgm:t>
        <a:bodyPr/>
        <a:lstStyle/>
        <a:p>
          <a:endParaRPr lang="sv-SE"/>
        </a:p>
      </dgm:t>
    </dgm:pt>
    <dgm:pt modelId="{6CE340CA-8266-4329-B449-AE45235954C8}" type="sibTrans" cxnId="{534076B6-D419-412F-9723-94E51F8582D9}">
      <dgm:prSet/>
      <dgm:spPr/>
      <dgm:t>
        <a:bodyPr/>
        <a:lstStyle/>
        <a:p>
          <a:endParaRPr lang="sv-SE"/>
        </a:p>
      </dgm:t>
    </dgm:pt>
    <dgm:pt modelId="{75EC7C98-6C38-459B-A8A6-39070A2D5DC7}">
      <dgm:prSet/>
      <dgm:spPr/>
      <dgm:t>
        <a:bodyPr/>
        <a:lstStyle/>
        <a:p>
          <a:r>
            <a:rPr lang="sv-SE" b="1" dirty="0" smtClean="0">
              <a:solidFill>
                <a:schemeClr val="bg1"/>
              </a:solidFill>
            </a:rPr>
            <a:t>INTEGRATION</a:t>
          </a:r>
        </a:p>
        <a:p>
          <a:r>
            <a:rPr lang="sv-SE" b="1" dirty="0" smtClean="0">
              <a:solidFill>
                <a:schemeClr val="bg1"/>
              </a:solidFill>
            </a:rPr>
            <a:t>D McGinnis  - GL (I)</a:t>
          </a:r>
        </a:p>
        <a:p>
          <a:r>
            <a:rPr lang="sv-SE" b="1" dirty="0" smtClean="0">
              <a:solidFill>
                <a:schemeClr val="bg1"/>
              </a:solidFill>
            </a:rPr>
            <a:t>A Ponton – Lead Eng</a:t>
          </a:r>
        </a:p>
        <a:p>
          <a:r>
            <a:rPr lang="sv-SE" b="1" dirty="0" smtClean="0">
              <a:solidFill>
                <a:schemeClr val="bg1"/>
              </a:solidFill>
            </a:rPr>
            <a:t>S Molloy – Lead Eng</a:t>
          </a:r>
        </a:p>
        <a:p>
          <a:r>
            <a:rPr lang="sv-SE" b="1" dirty="0" smtClean="0">
              <a:solidFill>
                <a:schemeClr val="bg1"/>
              </a:solidFill>
            </a:rPr>
            <a:t>G Lanfranco</a:t>
          </a:r>
        </a:p>
        <a:p>
          <a:r>
            <a:rPr lang="sv-SE" b="1" dirty="0" smtClean="0">
              <a:solidFill>
                <a:schemeClr val="bg1"/>
              </a:solidFill>
            </a:rPr>
            <a:t>E Tanke</a:t>
          </a:r>
        </a:p>
        <a:p>
          <a:r>
            <a:rPr lang="sv-SE" b="1" dirty="0" smtClean="0">
              <a:solidFill>
                <a:schemeClr val="bg1"/>
              </a:solidFill>
            </a:rPr>
            <a:t>N Gazis</a:t>
          </a:r>
        </a:p>
        <a:p>
          <a:r>
            <a:rPr lang="sv-SE" b="1" dirty="0" smtClean="0">
              <a:solidFill>
                <a:schemeClr val="bg1"/>
              </a:solidFill>
            </a:rPr>
            <a:t>M Conlon (C)</a:t>
          </a:r>
          <a:endParaRPr lang="sv-SE" b="1" dirty="0">
            <a:solidFill>
              <a:schemeClr val="bg1"/>
            </a:solidFill>
          </a:endParaRPr>
        </a:p>
      </dgm:t>
    </dgm:pt>
    <dgm:pt modelId="{9D9F3114-40CE-4D7E-AB8A-6F58E6BC36E0}" type="parTrans" cxnId="{DB697ADB-19D3-4C9B-968A-6A813B77D071}">
      <dgm:prSet/>
      <dgm:spPr/>
      <dgm:t>
        <a:bodyPr/>
        <a:lstStyle/>
        <a:p>
          <a:endParaRPr lang="sv-SE"/>
        </a:p>
      </dgm:t>
    </dgm:pt>
    <dgm:pt modelId="{37C27E58-8698-4822-8C39-238B720807BB}" type="sibTrans" cxnId="{DB697ADB-19D3-4C9B-968A-6A813B77D071}">
      <dgm:prSet/>
      <dgm:spPr/>
      <dgm:t>
        <a:bodyPr/>
        <a:lstStyle/>
        <a:p>
          <a:endParaRPr lang="sv-SE"/>
        </a:p>
      </dgm:t>
    </dgm:pt>
    <dgm:pt modelId="{A56A747A-C856-4455-A07B-EA4419BB8374}" type="pres">
      <dgm:prSet presAssocID="{EA42321B-66FF-4746-9D0A-AB960D3BDB29}" presName="hierChild1" presStyleCnt="0">
        <dgm:presLayoutVars>
          <dgm:orgChart val="1"/>
          <dgm:chPref val="1"/>
          <dgm:dir/>
          <dgm:animOne val="branch"/>
          <dgm:animLvl val="lvl"/>
          <dgm:resizeHandles/>
        </dgm:presLayoutVars>
      </dgm:prSet>
      <dgm:spPr/>
      <dgm:t>
        <a:bodyPr/>
        <a:lstStyle/>
        <a:p>
          <a:endParaRPr lang="sv-SE"/>
        </a:p>
      </dgm:t>
    </dgm:pt>
    <dgm:pt modelId="{CC5E4158-2F03-4A5A-88C9-7463E645D230}" type="pres">
      <dgm:prSet presAssocID="{70E5903F-59A4-4D2F-BEEF-9BE7D87D02D9}" presName="hierRoot1" presStyleCnt="0">
        <dgm:presLayoutVars>
          <dgm:hierBranch val="init"/>
        </dgm:presLayoutVars>
      </dgm:prSet>
      <dgm:spPr/>
    </dgm:pt>
    <dgm:pt modelId="{358D84B1-32C8-4A8C-9BC8-2078164A8179}" type="pres">
      <dgm:prSet presAssocID="{70E5903F-59A4-4D2F-BEEF-9BE7D87D02D9}" presName="rootComposite1" presStyleCnt="0"/>
      <dgm:spPr/>
    </dgm:pt>
    <dgm:pt modelId="{D0D69E86-A2D9-49E8-9B5A-ADFF334FF8C7}" type="pres">
      <dgm:prSet presAssocID="{70E5903F-59A4-4D2F-BEEF-9BE7D87D02D9}" presName="rootText1" presStyleLbl="node0" presStyleIdx="0" presStyleCnt="1" custScaleY="65506" custLinFactNeighborX="348" custLinFactNeighborY="-62472">
        <dgm:presLayoutVars>
          <dgm:chPref val="3"/>
        </dgm:presLayoutVars>
      </dgm:prSet>
      <dgm:spPr/>
      <dgm:t>
        <a:bodyPr/>
        <a:lstStyle/>
        <a:p>
          <a:endParaRPr lang="sv-SE"/>
        </a:p>
      </dgm:t>
    </dgm:pt>
    <dgm:pt modelId="{34D78A0B-50A5-4910-8696-441F04434286}" type="pres">
      <dgm:prSet presAssocID="{70E5903F-59A4-4D2F-BEEF-9BE7D87D02D9}" presName="rootConnector1" presStyleLbl="node1" presStyleIdx="0" presStyleCnt="0"/>
      <dgm:spPr/>
      <dgm:t>
        <a:bodyPr/>
        <a:lstStyle/>
        <a:p>
          <a:endParaRPr lang="sv-SE"/>
        </a:p>
      </dgm:t>
    </dgm:pt>
    <dgm:pt modelId="{6C27DEE1-21BD-473A-839A-EE71C6730D68}" type="pres">
      <dgm:prSet presAssocID="{70E5903F-59A4-4D2F-BEEF-9BE7D87D02D9}" presName="hierChild2" presStyleCnt="0"/>
      <dgm:spPr/>
    </dgm:pt>
    <dgm:pt modelId="{A4A705D1-E421-405F-AF28-B84A1702A21D}" type="pres">
      <dgm:prSet presAssocID="{CF2A4C62-D15A-4ED8-B859-2519286A2065}" presName="Name37" presStyleLbl="parChTrans1D2" presStyleIdx="0" presStyleCnt="7"/>
      <dgm:spPr/>
      <dgm:t>
        <a:bodyPr/>
        <a:lstStyle/>
        <a:p>
          <a:endParaRPr lang="sv-SE"/>
        </a:p>
      </dgm:t>
    </dgm:pt>
    <dgm:pt modelId="{82230572-EF67-4892-BB03-C33233358E69}" type="pres">
      <dgm:prSet presAssocID="{85893F08-F0B3-47AA-A9F4-83F584115A73}" presName="hierRoot2" presStyleCnt="0">
        <dgm:presLayoutVars>
          <dgm:hierBranch val="init"/>
        </dgm:presLayoutVars>
      </dgm:prSet>
      <dgm:spPr/>
    </dgm:pt>
    <dgm:pt modelId="{35CC24E0-3E20-4EC4-AA5E-994352D05205}" type="pres">
      <dgm:prSet presAssocID="{85893F08-F0B3-47AA-A9F4-83F584115A73}" presName="rootComposite" presStyleCnt="0"/>
      <dgm:spPr/>
    </dgm:pt>
    <dgm:pt modelId="{4F4E34D5-F687-44DA-B03F-3BD179B60956}" type="pres">
      <dgm:prSet presAssocID="{85893F08-F0B3-47AA-A9F4-83F584115A73}" presName="rootText" presStyleLbl="node2" presStyleIdx="0" presStyleCnt="5" custScaleX="55758" custScaleY="175305" custLinFactNeighborX="10442" custLinFactNeighborY="-42004">
        <dgm:presLayoutVars>
          <dgm:chPref val="3"/>
        </dgm:presLayoutVars>
      </dgm:prSet>
      <dgm:spPr/>
      <dgm:t>
        <a:bodyPr/>
        <a:lstStyle/>
        <a:p>
          <a:endParaRPr lang="sv-SE"/>
        </a:p>
      </dgm:t>
    </dgm:pt>
    <dgm:pt modelId="{AA34337E-DFE3-49F2-9AB6-5D7DDC2EDAAA}" type="pres">
      <dgm:prSet presAssocID="{85893F08-F0B3-47AA-A9F4-83F584115A73}" presName="rootConnector" presStyleLbl="node2" presStyleIdx="0" presStyleCnt="5"/>
      <dgm:spPr/>
      <dgm:t>
        <a:bodyPr/>
        <a:lstStyle/>
        <a:p>
          <a:endParaRPr lang="sv-SE"/>
        </a:p>
      </dgm:t>
    </dgm:pt>
    <dgm:pt modelId="{A3E55971-1B42-4D0E-A02C-0D8DEE4D14D4}" type="pres">
      <dgm:prSet presAssocID="{85893F08-F0B3-47AA-A9F4-83F584115A73}" presName="hierChild4" presStyleCnt="0"/>
      <dgm:spPr/>
    </dgm:pt>
    <dgm:pt modelId="{3139D705-90F6-4DCD-84E4-6E874067AB0D}" type="pres">
      <dgm:prSet presAssocID="{85893F08-F0B3-47AA-A9F4-83F584115A73}" presName="hierChild5" presStyleCnt="0"/>
      <dgm:spPr/>
    </dgm:pt>
    <dgm:pt modelId="{F69D0550-BC51-4CF2-B5E5-C170D417EBB4}" type="pres">
      <dgm:prSet presAssocID="{D97E5D99-4FE9-48F3-8535-7902038DF460}" presName="Name37" presStyleLbl="parChTrans1D2" presStyleIdx="1" presStyleCnt="7"/>
      <dgm:spPr/>
      <dgm:t>
        <a:bodyPr/>
        <a:lstStyle/>
        <a:p>
          <a:endParaRPr lang="sv-SE"/>
        </a:p>
      </dgm:t>
    </dgm:pt>
    <dgm:pt modelId="{3D5E6A78-4DDE-4821-B7F6-25F1F698FB1E}" type="pres">
      <dgm:prSet presAssocID="{9F31F947-9D50-4EA2-8C36-B146A495C8BA}" presName="hierRoot2" presStyleCnt="0">
        <dgm:presLayoutVars>
          <dgm:hierBranch val="init"/>
        </dgm:presLayoutVars>
      </dgm:prSet>
      <dgm:spPr/>
    </dgm:pt>
    <dgm:pt modelId="{41BF6788-A268-46F1-8AF1-FD1D03DE4864}" type="pres">
      <dgm:prSet presAssocID="{9F31F947-9D50-4EA2-8C36-B146A495C8BA}" presName="rootComposite" presStyleCnt="0"/>
      <dgm:spPr/>
    </dgm:pt>
    <dgm:pt modelId="{47CE9BB8-D199-428F-A7E5-94566460E049}" type="pres">
      <dgm:prSet presAssocID="{9F31F947-9D50-4EA2-8C36-B146A495C8BA}" presName="rootText" presStyleLbl="node2" presStyleIdx="1" presStyleCnt="5" custScaleX="82835" custScaleY="226560" custLinFactNeighborX="1587" custLinFactNeighborY="-41867">
        <dgm:presLayoutVars>
          <dgm:chPref val="3"/>
        </dgm:presLayoutVars>
      </dgm:prSet>
      <dgm:spPr/>
      <dgm:t>
        <a:bodyPr/>
        <a:lstStyle/>
        <a:p>
          <a:endParaRPr lang="sv-SE"/>
        </a:p>
      </dgm:t>
    </dgm:pt>
    <dgm:pt modelId="{71AE32D0-C43B-425E-9EF8-B5D0E03ECB7E}" type="pres">
      <dgm:prSet presAssocID="{9F31F947-9D50-4EA2-8C36-B146A495C8BA}" presName="rootConnector" presStyleLbl="node2" presStyleIdx="1" presStyleCnt="5"/>
      <dgm:spPr/>
      <dgm:t>
        <a:bodyPr/>
        <a:lstStyle/>
        <a:p>
          <a:endParaRPr lang="sv-SE"/>
        </a:p>
      </dgm:t>
    </dgm:pt>
    <dgm:pt modelId="{B88BA2C5-2A77-4273-9D62-8CD1E33E10B1}" type="pres">
      <dgm:prSet presAssocID="{9F31F947-9D50-4EA2-8C36-B146A495C8BA}" presName="hierChild4" presStyleCnt="0"/>
      <dgm:spPr/>
    </dgm:pt>
    <dgm:pt modelId="{776666EF-DC27-4C4C-831D-DEF1BE0ABCA7}" type="pres">
      <dgm:prSet presAssocID="{9F31F947-9D50-4EA2-8C36-B146A495C8BA}" presName="hierChild5" presStyleCnt="0"/>
      <dgm:spPr/>
    </dgm:pt>
    <dgm:pt modelId="{505FD075-0FB0-42F2-89AC-84CB10E737BC}" type="pres">
      <dgm:prSet presAssocID="{8116E014-3840-4102-8341-5AFFE670B30C}" presName="Name37" presStyleLbl="parChTrans1D2" presStyleIdx="2" presStyleCnt="7"/>
      <dgm:spPr/>
      <dgm:t>
        <a:bodyPr/>
        <a:lstStyle/>
        <a:p>
          <a:endParaRPr lang="sv-SE"/>
        </a:p>
      </dgm:t>
    </dgm:pt>
    <dgm:pt modelId="{E10F52DE-7C28-49CC-A58D-B209E91B1A1A}" type="pres">
      <dgm:prSet presAssocID="{9E8D2984-EB42-4E8C-AEF5-8A44816E0ADB}" presName="hierRoot2" presStyleCnt="0">
        <dgm:presLayoutVars>
          <dgm:hierBranch val="init"/>
        </dgm:presLayoutVars>
      </dgm:prSet>
      <dgm:spPr/>
    </dgm:pt>
    <dgm:pt modelId="{51CE30E0-C54D-4679-A174-46190938841C}" type="pres">
      <dgm:prSet presAssocID="{9E8D2984-EB42-4E8C-AEF5-8A44816E0ADB}" presName="rootComposite" presStyleCnt="0"/>
      <dgm:spPr/>
    </dgm:pt>
    <dgm:pt modelId="{4DCF9A46-EC20-4C86-8AF5-C9245A5AF039}" type="pres">
      <dgm:prSet presAssocID="{9E8D2984-EB42-4E8C-AEF5-8A44816E0ADB}" presName="rootText" presStyleLbl="node2" presStyleIdx="2" presStyleCnt="5" custScaleX="61915" custScaleY="116155" custLinFactNeighborX="-2048" custLinFactNeighborY="-42004">
        <dgm:presLayoutVars>
          <dgm:chPref val="3"/>
        </dgm:presLayoutVars>
      </dgm:prSet>
      <dgm:spPr/>
      <dgm:t>
        <a:bodyPr/>
        <a:lstStyle/>
        <a:p>
          <a:endParaRPr lang="sv-SE"/>
        </a:p>
      </dgm:t>
    </dgm:pt>
    <dgm:pt modelId="{4D1757ED-9895-4D0A-994E-7359F7809702}" type="pres">
      <dgm:prSet presAssocID="{9E8D2984-EB42-4E8C-AEF5-8A44816E0ADB}" presName="rootConnector" presStyleLbl="node2" presStyleIdx="2" presStyleCnt="5"/>
      <dgm:spPr/>
      <dgm:t>
        <a:bodyPr/>
        <a:lstStyle/>
        <a:p>
          <a:endParaRPr lang="sv-SE"/>
        </a:p>
      </dgm:t>
    </dgm:pt>
    <dgm:pt modelId="{5DC0BC63-9140-48B5-9C05-3FE9C3CEC435}" type="pres">
      <dgm:prSet presAssocID="{9E8D2984-EB42-4E8C-AEF5-8A44816E0ADB}" presName="hierChild4" presStyleCnt="0"/>
      <dgm:spPr/>
    </dgm:pt>
    <dgm:pt modelId="{71903247-E7B2-47C7-983B-8041D617ED8E}" type="pres">
      <dgm:prSet presAssocID="{9E8D2984-EB42-4E8C-AEF5-8A44816E0ADB}" presName="hierChild5" presStyleCnt="0"/>
      <dgm:spPr/>
    </dgm:pt>
    <dgm:pt modelId="{5730D54E-E357-4F66-A31E-8B6281BCE723}" type="pres">
      <dgm:prSet presAssocID="{F9BB1845-0E71-42A8-827A-6E7B1E3B2275}" presName="Name37" presStyleLbl="parChTrans1D2" presStyleIdx="3" presStyleCnt="7"/>
      <dgm:spPr/>
      <dgm:t>
        <a:bodyPr/>
        <a:lstStyle/>
        <a:p>
          <a:endParaRPr lang="sv-SE"/>
        </a:p>
      </dgm:t>
    </dgm:pt>
    <dgm:pt modelId="{065A7D74-AFFC-4E62-A13F-12BF28EBC1F4}" type="pres">
      <dgm:prSet presAssocID="{1CA6E364-78EA-4563-9CEB-FC5293C6E1EB}" presName="hierRoot2" presStyleCnt="0">
        <dgm:presLayoutVars>
          <dgm:hierBranch val="init"/>
        </dgm:presLayoutVars>
      </dgm:prSet>
      <dgm:spPr/>
    </dgm:pt>
    <dgm:pt modelId="{D5358787-D4E9-411C-86F2-00F19075A4EC}" type="pres">
      <dgm:prSet presAssocID="{1CA6E364-78EA-4563-9CEB-FC5293C6E1EB}" presName="rootComposite" presStyleCnt="0"/>
      <dgm:spPr/>
    </dgm:pt>
    <dgm:pt modelId="{692F59A5-E303-4684-90CF-EC08C914CA6E}" type="pres">
      <dgm:prSet presAssocID="{1CA6E364-78EA-4563-9CEB-FC5293C6E1EB}" presName="rootText" presStyleLbl="node2" presStyleIdx="3" presStyleCnt="5" custScaleX="74988" custScaleY="257185" custLinFactNeighborX="-5219" custLinFactNeighborY="-41979">
        <dgm:presLayoutVars>
          <dgm:chPref val="3"/>
        </dgm:presLayoutVars>
      </dgm:prSet>
      <dgm:spPr/>
      <dgm:t>
        <a:bodyPr/>
        <a:lstStyle/>
        <a:p>
          <a:endParaRPr lang="sv-SE"/>
        </a:p>
      </dgm:t>
    </dgm:pt>
    <dgm:pt modelId="{08006546-60BA-4A00-BAC7-C6C82ACDEB3A}" type="pres">
      <dgm:prSet presAssocID="{1CA6E364-78EA-4563-9CEB-FC5293C6E1EB}" presName="rootConnector" presStyleLbl="node2" presStyleIdx="3" presStyleCnt="5"/>
      <dgm:spPr/>
      <dgm:t>
        <a:bodyPr/>
        <a:lstStyle/>
        <a:p>
          <a:endParaRPr lang="sv-SE"/>
        </a:p>
      </dgm:t>
    </dgm:pt>
    <dgm:pt modelId="{FEF8B537-8F32-476C-959C-8D3A9B1E1DD7}" type="pres">
      <dgm:prSet presAssocID="{1CA6E364-78EA-4563-9CEB-FC5293C6E1EB}" presName="hierChild4" presStyleCnt="0"/>
      <dgm:spPr/>
    </dgm:pt>
    <dgm:pt modelId="{B9FF5261-0C97-4A6E-BA9F-BF6107199A87}" type="pres">
      <dgm:prSet presAssocID="{1CA6E364-78EA-4563-9CEB-FC5293C6E1EB}" presName="hierChild5" presStyleCnt="0"/>
      <dgm:spPr/>
    </dgm:pt>
    <dgm:pt modelId="{D414BF29-86BF-445C-9555-6ABE79A2F4C6}" type="pres">
      <dgm:prSet presAssocID="{9D9F3114-40CE-4D7E-AB8A-6F58E6BC36E0}" presName="Name37" presStyleLbl="parChTrans1D2" presStyleIdx="4" presStyleCnt="7"/>
      <dgm:spPr/>
      <dgm:t>
        <a:bodyPr/>
        <a:lstStyle/>
        <a:p>
          <a:endParaRPr lang="sv-SE"/>
        </a:p>
      </dgm:t>
    </dgm:pt>
    <dgm:pt modelId="{86CD9148-262C-462E-A246-6FA80B128D8E}" type="pres">
      <dgm:prSet presAssocID="{75EC7C98-6C38-459B-A8A6-39070A2D5DC7}" presName="hierRoot2" presStyleCnt="0">
        <dgm:presLayoutVars>
          <dgm:hierBranch val="init"/>
        </dgm:presLayoutVars>
      </dgm:prSet>
      <dgm:spPr/>
    </dgm:pt>
    <dgm:pt modelId="{28394329-ECB4-46D3-9226-D32829922AB1}" type="pres">
      <dgm:prSet presAssocID="{75EC7C98-6C38-459B-A8A6-39070A2D5DC7}" presName="rootComposite" presStyleCnt="0"/>
      <dgm:spPr/>
    </dgm:pt>
    <dgm:pt modelId="{E9DDF99E-08BB-4180-9527-D8DFD37F83F3}" type="pres">
      <dgm:prSet presAssocID="{75EC7C98-6C38-459B-A8A6-39070A2D5DC7}" presName="rootText" presStyleLbl="node2" presStyleIdx="4" presStyleCnt="5" custScaleX="58845" custScaleY="156178" custLinFactNeighborX="-7747" custLinFactNeighborY="-41979">
        <dgm:presLayoutVars>
          <dgm:chPref val="3"/>
        </dgm:presLayoutVars>
      </dgm:prSet>
      <dgm:spPr/>
      <dgm:t>
        <a:bodyPr/>
        <a:lstStyle/>
        <a:p>
          <a:endParaRPr lang="sv-SE"/>
        </a:p>
      </dgm:t>
    </dgm:pt>
    <dgm:pt modelId="{C4FD1E36-FCF7-4914-9235-A2281A826275}" type="pres">
      <dgm:prSet presAssocID="{75EC7C98-6C38-459B-A8A6-39070A2D5DC7}" presName="rootConnector" presStyleLbl="node2" presStyleIdx="4" presStyleCnt="5"/>
      <dgm:spPr/>
      <dgm:t>
        <a:bodyPr/>
        <a:lstStyle/>
        <a:p>
          <a:endParaRPr lang="sv-SE"/>
        </a:p>
      </dgm:t>
    </dgm:pt>
    <dgm:pt modelId="{58EC5CFF-449B-40E9-BD82-B818E646ED1E}" type="pres">
      <dgm:prSet presAssocID="{75EC7C98-6C38-459B-A8A6-39070A2D5DC7}" presName="hierChild4" presStyleCnt="0"/>
      <dgm:spPr/>
    </dgm:pt>
    <dgm:pt modelId="{EABC2F75-2FBB-433C-A460-725EFA48B151}" type="pres">
      <dgm:prSet presAssocID="{75EC7C98-6C38-459B-A8A6-39070A2D5DC7}" presName="hierChild5" presStyleCnt="0"/>
      <dgm:spPr/>
    </dgm:pt>
    <dgm:pt modelId="{06BD7CA1-3266-4B0A-B794-6CBDA4C7EE3D}" type="pres">
      <dgm:prSet presAssocID="{70E5903F-59A4-4D2F-BEEF-9BE7D87D02D9}" presName="hierChild3" presStyleCnt="0"/>
      <dgm:spPr/>
    </dgm:pt>
    <dgm:pt modelId="{CBABEE29-9001-424E-B757-56F08544C377}" type="pres">
      <dgm:prSet presAssocID="{3DDD51C2-7527-4595-98B5-73EFC29FD15B}" presName="Name111" presStyleLbl="parChTrans1D2" presStyleIdx="5" presStyleCnt="7"/>
      <dgm:spPr/>
      <dgm:t>
        <a:bodyPr/>
        <a:lstStyle/>
        <a:p>
          <a:endParaRPr lang="sv-SE"/>
        </a:p>
      </dgm:t>
    </dgm:pt>
    <dgm:pt modelId="{29474B9A-BEC0-4BAF-824D-EE4BEA42D939}" type="pres">
      <dgm:prSet presAssocID="{5FBD1A5C-CE7D-44AE-9707-22880FECF348}" presName="hierRoot3" presStyleCnt="0">
        <dgm:presLayoutVars>
          <dgm:hierBranch val="init"/>
        </dgm:presLayoutVars>
      </dgm:prSet>
      <dgm:spPr/>
    </dgm:pt>
    <dgm:pt modelId="{16BD2797-CD42-4883-9FEF-C839C7375EBA}" type="pres">
      <dgm:prSet presAssocID="{5FBD1A5C-CE7D-44AE-9707-22880FECF348}" presName="rootComposite3" presStyleCnt="0"/>
      <dgm:spPr/>
    </dgm:pt>
    <dgm:pt modelId="{80F2A040-83B5-4C4D-A75A-A3725035AE86}" type="pres">
      <dgm:prSet presAssocID="{5FBD1A5C-CE7D-44AE-9707-22880FECF348}" presName="rootText3" presStyleLbl="asst1" presStyleIdx="0" presStyleCnt="2" custScaleX="133101" custLinFactNeighborX="-3034" custLinFactNeighborY="-49674">
        <dgm:presLayoutVars>
          <dgm:chPref val="3"/>
        </dgm:presLayoutVars>
      </dgm:prSet>
      <dgm:spPr/>
      <dgm:t>
        <a:bodyPr/>
        <a:lstStyle/>
        <a:p>
          <a:endParaRPr lang="sv-SE"/>
        </a:p>
      </dgm:t>
    </dgm:pt>
    <dgm:pt modelId="{A842B67D-FA0B-4B68-A493-242AB8075094}" type="pres">
      <dgm:prSet presAssocID="{5FBD1A5C-CE7D-44AE-9707-22880FECF348}" presName="rootConnector3" presStyleLbl="asst1" presStyleIdx="0" presStyleCnt="2"/>
      <dgm:spPr/>
      <dgm:t>
        <a:bodyPr/>
        <a:lstStyle/>
        <a:p>
          <a:endParaRPr lang="sv-SE"/>
        </a:p>
      </dgm:t>
    </dgm:pt>
    <dgm:pt modelId="{EFAB5792-1916-49E8-9A51-E3254ADA61E7}" type="pres">
      <dgm:prSet presAssocID="{5FBD1A5C-CE7D-44AE-9707-22880FECF348}" presName="hierChild6" presStyleCnt="0"/>
      <dgm:spPr/>
    </dgm:pt>
    <dgm:pt modelId="{173FF16C-4741-4131-BD80-49A20C43D94B}" type="pres">
      <dgm:prSet presAssocID="{5FBD1A5C-CE7D-44AE-9707-22880FECF348}" presName="hierChild7" presStyleCnt="0"/>
      <dgm:spPr/>
    </dgm:pt>
    <dgm:pt modelId="{432628EC-4A57-41D1-92B4-6648FDB76B47}" type="pres">
      <dgm:prSet presAssocID="{98653E93-D5C4-4528-A3A4-398A545A2E00}" presName="Name111" presStyleLbl="parChTrans1D2" presStyleIdx="6" presStyleCnt="7"/>
      <dgm:spPr/>
      <dgm:t>
        <a:bodyPr/>
        <a:lstStyle/>
        <a:p>
          <a:endParaRPr lang="sv-SE"/>
        </a:p>
      </dgm:t>
    </dgm:pt>
    <dgm:pt modelId="{91C5CD2F-E578-489B-9FF7-1A09493D8C74}" type="pres">
      <dgm:prSet presAssocID="{51B96249-3763-410B-9AAA-322108440E61}" presName="hierRoot3" presStyleCnt="0">
        <dgm:presLayoutVars>
          <dgm:hierBranch val="init"/>
        </dgm:presLayoutVars>
      </dgm:prSet>
      <dgm:spPr/>
    </dgm:pt>
    <dgm:pt modelId="{9479655E-5825-4110-BD42-878076CD2EB1}" type="pres">
      <dgm:prSet presAssocID="{51B96249-3763-410B-9AAA-322108440E61}" presName="rootComposite3" presStyleCnt="0"/>
      <dgm:spPr/>
    </dgm:pt>
    <dgm:pt modelId="{2F5BE7C0-F7D6-4361-95FD-D95EF5C3C775}" type="pres">
      <dgm:prSet presAssocID="{51B96249-3763-410B-9AAA-322108440E61}" presName="rootText3" presStyleLbl="asst1" presStyleIdx="1" presStyleCnt="2" custScaleX="104124" custScaleY="58879" custLinFactNeighborX="2114" custLinFactNeighborY="-49531">
        <dgm:presLayoutVars>
          <dgm:chPref val="3"/>
        </dgm:presLayoutVars>
      </dgm:prSet>
      <dgm:spPr/>
      <dgm:t>
        <a:bodyPr/>
        <a:lstStyle/>
        <a:p>
          <a:endParaRPr lang="sv-SE"/>
        </a:p>
      </dgm:t>
    </dgm:pt>
    <dgm:pt modelId="{D27FCBF1-ECF0-4E73-B4C8-5FFF5168C010}" type="pres">
      <dgm:prSet presAssocID="{51B96249-3763-410B-9AAA-322108440E61}" presName="rootConnector3" presStyleLbl="asst1" presStyleIdx="1" presStyleCnt="2"/>
      <dgm:spPr/>
      <dgm:t>
        <a:bodyPr/>
        <a:lstStyle/>
        <a:p>
          <a:endParaRPr lang="sv-SE"/>
        </a:p>
      </dgm:t>
    </dgm:pt>
    <dgm:pt modelId="{139E814B-10D3-4825-A679-9C20158336B0}" type="pres">
      <dgm:prSet presAssocID="{51B96249-3763-410B-9AAA-322108440E61}" presName="hierChild6" presStyleCnt="0"/>
      <dgm:spPr/>
    </dgm:pt>
    <dgm:pt modelId="{3B93B195-6B2F-4986-8782-77A0BFB01AE3}" type="pres">
      <dgm:prSet presAssocID="{51B96249-3763-410B-9AAA-322108440E61}" presName="hierChild7" presStyleCnt="0"/>
      <dgm:spPr/>
    </dgm:pt>
  </dgm:ptLst>
  <dgm:cxnLst>
    <dgm:cxn modelId="{034E0208-93E0-4A4B-ABB1-6842B6C93FFE}" srcId="{70E5903F-59A4-4D2F-BEEF-9BE7D87D02D9}" destId="{9F31F947-9D50-4EA2-8C36-B146A495C8BA}" srcOrd="3" destOrd="0" parTransId="{D97E5D99-4FE9-48F3-8535-7902038DF460}" sibTransId="{2421BEE8-2213-437F-A2F6-A3A8A1AF4E9D}"/>
    <dgm:cxn modelId="{DB697ADB-19D3-4C9B-968A-6A813B77D071}" srcId="{70E5903F-59A4-4D2F-BEEF-9BE7D87D02D9}" destId="{75EC7C98-6C38-459B-A8A6-39070A2D5DC7}" srcOrd="6" destOrd="0" parTransId="{9D9F3114-40CE-4D7E-AB8A-6F58E6BC36E0}" sibTransId="{37C27E58-8698-4822-8C39-238B720807BB}"/>
    <dgm:cxn modelId="{0865B395-0470-4FEB-AA29-62BC9C2AFA3D}" srcId="{70E5903F-59A4-4D2F-BEEF-9BE7D87D02D9}" destId="{85893F08-F0B3-47AA-A9F4-83F584115A73}" srcOrd="2" destOrd="0" parTransId="{CF2A4C62-D15A-4ED8-B859-2519286A2065}" sibTransId="{85C9BFBE-ECDC-4012-AA59-CAC9EA9963B7}"/>
    <dgm:cxn modelId="{43FA9BE7-0727-3249-A447-F355474E2C49}" type="presOf" srcId="{98653E93-D5C4-4528-A3A4-398A545A2E00}" destId="{432628EC-4A57-41D1-92B4-6648FDB76B47}" srcOrd="0" destOrd="0" presId="urn:microsoft.com/office/officeart/2005/8/layout/orgChart1"/>
    <dgm:cxn modelId="{87C18114-C515-B24B-B6B5-BFB9C3F910DE}" type="presOf" srcId="{75EC7C98-6C38-459B-A8A6-39070A2D5DC7}" destId="{E9DDF99E-08BB-4180-9527-D8DFD37F83F3}" srcOrd="0" destOrd="0" presId="urn:microsoft.com/office/officeart/2005/8/layout/orgChart1"/>
    <dgm:cxn modelId="{3723CA84-1EB7-E740-929E-EDB78A0DE3F8}" type="presOf" srcId="{85893F08-F0B3-47AA-A9F4-83F584115A73}" destId="{AA34337E-DFE3-49F2-9AB6-5D7DDC2EDAAA}" srcOrd="1" destOrd="0" presId="urn:microsoft.com/office/officeart/2005/8/layout/orgChart1"/>
    <dgm:cxn modelId="{93A249F8-5EB8-1B4C-ADAF-F3C06E2B0552}" type="presOf" srcId="{51B96249-3763-410B-9AAA-322108440E61}" destId="{2F5BE7C0-F7D6-4361-95FD-D95EF5C3C775}" srcOrd="0" destOrd="0" presId="urn:microsoft.com/office/officeart/2005/8/layout/orgChart1"/>
    <dgm:cxn modelId="{E7D505B7-1408-224E-B3C0-C729A657DA46}" type="presOf" srcId="{9F31F947-9D50-4EA2-8C36-B146A495C8BA}" destId="{71AE32D0-C43B-425E-9EF8-B5D0E03ECB7E}" srcOrd="1" destOrd="0" presId="urn:microsoft.com/office/officeart/2005/8/layout/orgChart1"/>
    <dgm:cxn modelId="{F54231E3-AD64-C247-8639-FE0A226CA587}" type="presOf" srcId="{9F31F947-9D50-4EA2-8C36-B146A495C8BA}" destId="{47CE9BB8-D199-428F-A7E5-94566460E049}" srcOrd="0" destOrd="0" presId="urn:microsoft.com/office/officeart/2005/8/layout/orgChart1"/>
    <dgm:cxn modelId="{534076B6-D419-412F-9723-94E51F8582D9}" srcId="{70E5903F-59A4-4D2F-BEEF-9BE7D87D02D9}" destId="{1CA6E364-78EA-4563-9CEB-FC5293C6E1EB}" srcOrd="5" destOrd="0" parTransId="{F9BB1845-0E71-42A8-827A-6E7B1E3B2275}" sibTransId="{6CE340CA-8266-4329-B449-AE45235954C8}"/>
    <dgm:cxn modelId="{34BA1EB7-0C7D-D242-8C74-3A75117CE85E}" type="presOf" srcId="{1CA6E364-78EA-4563-9CEB-FC5293C6E1EB}" destId="{692F59A5-E303-4684-90CF-EC08C914CA6E}" srcOrd="0" destOrd="0" presId="urn:microsoft.com/office/officeart/2005/8/layout/orgChart1"/>
    <dgm:cxn modelId="{068065D0-0F1F-704C-B781-9B731F433CF7}" type="presOf" srcId="{51B96249-3763-410B-9AAA-322108440E61}" destId="{D27FCBF1-ECF0-4E73-B4C8-5FFF5168C010}" srcOrd="1" destOrd="0" presId="urn:microsoft.com/office/officeart/2005/8/layout/orgChart1"/>
    <dgm:cxn modelId="{1A55976F-BC58-47FC-9806-125E6812A47C}" srcId="{70E5903F-59A4-4D2F-BEEF-9BE7D87D02D9}" destId="{5FBD1A5C-CE7D-44AE-9707-22880FECF348}" srcOrd="0" destOrd="0" parTransId="{3DDD51C2-7527-4595-98B5-73EFC29FD15B}" sibTransId="{1D79F083-0C9A-4ACE-9594-4CB9E22A7A13}"/>
    <dgm:cxn modelId="{C7057651-0AF0-9F45-9282-E07356CB1010}" type="presOf" srcId="{D97E5D99-4FE9-48F3-8535-7902038DF460}" destId="{F69D0550-BC51-4CF2-B5E5-C170D417EBB4}" srcOrd="0" destOrd="0" presId="urn:microsoft.com/office/officeart/2005/8/layout/orgChart1"/>
    <dgm:cxn modelId="{FAC88A16-5F4D-E147-A3D1-3E31264D0C89}" type="presOf" srcId="{85893F08-F0B3-47AA-A9F4-83F584115A73}" destId="{4F4E34D5-F687-44DA-B03F-3BD179B60956}" srcOrd="0" destOrd="0" presId="urn:microsoft.com/office/officeart/2005/8/layout/orgChart1"/>
    <dgm:cxn modelId="{78E8527D-F7A3-8A46-B680-6FEFA35B2ACE}" type="presOf" srcId="{75EC7C98-6C38-459B-A8A6-39070A2D5DC7}" destId="{C4FD1E36-FCF7-4914-9235-A2281A826275}" srcOrd="1" destOrd="0" presId="urn:microsoft.com/office/officeart/2005/8/layout/orgChart1"/>
    <dgm:cxn modelId="{75807730-0486-CE4F-829A-AD31F1BC508E}" type="presOf" srcId="{70E5903F-59A4-4D2F-BEEF-9BE7D87D02D9}" destId="{34D78A0B-50A5-4910-8696-441F04434286}" srcOrd="1" destOrd="0" presId="urn:microsoft.com/office/officeart/2005/8/layout/orgChart1"/>
    <dgm:cxn modelId="{2A96B084-5A66-AD41-AA26-DEDE70BAF0CF}" type="presOf" srcId="{70E5903F-59A4-4D2F-BEEF-9BE7D87D02D9}" destId="{D0D69E86-A2D9-49E8-9B5A-ADFF334FF8C7}" srcOrd="0" destOrd="0" presId="urn:microsoft.com/office/officeart/2005/8/layout/orgChart1"/>
    <dgm:cxn modelId="{F5B9BD45-1C2A-FC4E-81CA-32730F1E8E10}" type="presOf" srcId="{EA42321B-66FF-4746-9D0A-AB960D3BDB29}" destId="{A56A747A-C856-4455-A07B-EA4419BB8374}" srcOrd="0" destOrd="0" presId="urn:microsoft.com/office/officeart/2005/8/layout/orgChart1"/>
    <dgm:cxn modelId="{8B385EF5-72DE-4727-A45F-1AE0805AB6E8}" srcId="{70E5903F-59A4-4D2F-BEEF-9BE7D87D02D9}" destId="{51B96249-3763-410B-9AAA-322108440E61}" srcOrd="1" destOrd="0" parTransId="{98653E93-D5C4-4528-A3A4-398A545A2E00}" sibTransId="{28CA259E-1B63-44E0-B15F-F486CC4DE87C}"/>
    <dgm:cxn modelId="{13FB97A0-0240-444B-ABAB-BE60E97035B0}" srcId="{EA42321B-66FF-4746-9D0A-AB960D3BDB29}" destId="{70E5903F-59A4-4D2F-BEEF-9BE7D87D02D9}" srcOrd="0" destOrd="0" parTransId="{398C71AB-54F3-4E14-9B1C-37234E17C95E}" sibTransId="{C5A372E0-FD10-4B75-B5B8-6AAC94B81964}"/>
    <dgm:cxn modelId="{CAA52CDC-4118-A64B-B1B7-17414B0D721D}" type="presOf" srcId="{9E8D2984-EB42-4E8C-AEF5-8A44816E0ADB}" destId="{4D1757ED-9895-4D0A-994E-7359F7809702}" srcOrd="1" destOrd="0" presId="urn:microsoft.com/office/officeart/2005/8/layout/orgChart1"/>
    <dgm:cxn modelId="{B863A647-22C4-7747-90A3-650A3CDAFBA2}" type="presOf" srcId="{F9BB1845-0E71-42A8-827A-6E7B1E3B2275}" destId="{5730D54E-E357-4F66-A31E-8B6281BCE723}" srcOrd="0" destOrd="0" presId="urn:microsoft.com/office/officeart/2005/8/layout/orgChart1"/>
    <dgm:cxn modelId="{1CF65AFA-DD19-304C-97AD-EA880E83333A}" type="presOf" srcId="{5FBD1A5C-CE7D-44AE-9707-22880FECF348}" destId="{80F2A040-83B5-4C4D-A75A-A3725035AE86}" srcOrd="0" destOrd="0" presId="urn:microsoft.com/office/officeart/2005/8/layout/orgChart1"/>
    <dgm:cxn modelId="{D94036EB-21C3-724B-8944-DCA4F68F6EB8}" type="presOf" srcId="{3DDD51C2-7527-4595-98B5-73EFC29FD15B}" destId="{CBABEE29-9001-424E-B757-56F08544C377}" srcOrd="0" destOrd="0" presId="urn:microsoft.com/office/officeart/2005/8/layout/orgChart1"/>
    <dgm:cxn modelId="{CC9F4823-2E8A-BE4D-84D3-5E048939B1CE}" type="presOf" srcId="{9D9F3114-40CE-4D7E-AB8A-6F58E6BC36E0}" destId="{D414BF29-86BF-445C-9555-6ABE79A2F4C6}" srcOrd="0" destOrd="0" presId="urn:microsoft.com/office/officeart/2005/8/layout/orgChart1"/>
    <dgm:cxn modelId="{0DE558AA-790C-483F-AB75-9533168BD8AC}" srcId="{70E5903F-59A4-4D2F-BEEF-9BE7D87D02D9}" destId="{9E8D2984-EB42-4E8C-AEF5-8A44816E0ADB}" srcOrd="4" destOrd="0" parTransId="{8116E014-3840-4102-8341-5AFFE670B30C}" sibTransId="{4ACE1B24-929F-4142-A1AA-58DEEECBC311}"/>
    <dgm:cxn modelId="{788E1C9E-F509-7247-91C5-9CFCE20E6058}" type="presOf" srcId="{CF2A4C62-D15A-4ED8-B859-2519286A2065}" destId="{A4A705D1-E421-405F-AF28-B84A1702A21D}" srcOrd="0" destOrd="0" presId="urn:microsoft.com/office/officeart/2005/8/layout/orgChart1"/>
    <dgm:cxn modelId="{8C03A571-7DA8-DB4E-AF79-F34483198FD8}" type="presOf" srcId="{5FBD1A5C-CE7D-44AE-9707-22880FECF348}" destId="{A842B67D-FA0B-4B68-A493-242AB8075094}" srcOrd="1" destOrd="0" presId="urn:microsoft.com/office/officeart/2005/8/layout/orgChart1"/>
    <dgm:cxn modelId="{4E7037C6-3A22-864B-8E50-2B1C3A923952}" type="presOf" srcId="{9E8D2984-EB42-4E8C-AEF5-8A44816E0ADB}" destId="{4DCF9A46-EC20-4C86-8AF5-C9245A5AF039}" srcOrd="0" destOrd="0" presId="urn:microsoft.com/office/officeart/2005/8/layout/orgChart1"/>
    <dgm:cxn modelId="{95D5E589-A025-FC43-804D-6FD23A86E846}" type="presOf" srcId="{1CA6E364-78EA-4563-9CEB-FC5293C6E1EB}" destId="{08006546-60BA-4A00-BAC7-C6C82ACDEB3A}" srcOrd="1" destOrd="0" presId="urn:microsoft.com/office/officeart/2005/8/layout/orgChart1"/>
    <dgm:cxn modelId="{4EDB2AD2-F68C-9C45-8A2C-BD96F0563B40}" type="presOf" srcId="{8116E014-3840-4102-8341-5AFFE670B30C}" destId="{505FD075-0FB0-42F2-89AC-84CB10E737BC}" srcOrd="0" destOrd="0" presId="urn:microsoft.com/office/officeart/2005/8/layout/orgChart1"/>
    <dgm:cxn modelId="{80EB8DD1-EC34-9342-BCCA-EB9154733EBB}" type="presParOf" srcId="{A56A747A-C856-4455-A07B-EA4419BB8374}" destId="{CC5E4158-2F03-4A5A-88C9-7463E645D230}" srcOrd="0" destOrd="0" presId="urn:microsoft.com/office/officeart/2005/8/layout/orgChart1"/>
    <dgm:cxn modelId="{FF7829EC-8312-AA49-886E-B5F12E77CE71}" type="presParOf" srcId="{CC5E4158-2F03-4A5A-88C9-7463E645D230}" destId="{358D84B1-32C8-4A8C-9BC8-2078164A8179}" srcOrd="0" destOrd="0" presId="urn:microsoft.com/office/officeart/2005/8/layout/orgChart1"/>
    <dgm:cxn modelId="{4341120A-56A6-C64C-9CF2-CB14F296FB4F}" type="presParOf" srcId="{358D84B1-32C8-4A8C-9BC8-2078164A8179}" destId="{D0D69E86-A2D9-49E8-9B5A-ADFF334FF8C7}" srcOrd="0" destOrd="0" presId="urn:microsoft.com/office/officeart/2005/8/layout/orgChart1"/>
    <dgm:cxn modelId="{4DE2984B-ACBC-4845-A5C6-C00732F0406B}" type="presParOf" srcId="{358D84B1-32C8-4A8C-9BC8-2078164A8179}" destId="{34D78A0B-50A5-4910-8696-441F04434286}" srcOrd="1" destOrd="0" presId="urn:microsoft.com/office/officeart/2005/8/layout/orgChart1"/>
    <dgm:cxn modelId="{3E5475FD-43FD-2E42-8FB9-EFB08CA7E5BF}" type="presParOf" srcId="{CC5E4158-2F03-4A5A-88C9-7463E645D230}" destId="{6C27DEE1-21BD-473A-839A-EE71C6730D68}" srcOrd="1" destOrd="0" presId="urn:microsoft.com/office/officeart/2005/8/layout/orgChart1"/>
    <dgm:cxn modelId="{C8BD9A0B-9A7B-AF4F-9037-F0CE820F8626}" type="presParOf" srcId="{6C27DEE1-21BD-473A-839A-EE71C6730D68}" destId="{A4A705D1-E421-405F-AF28-B84A1702A21D}" srcOrd="0" destOrd="0" presId="urn:microsoft.com/office/officeart/2005/8/layout/orgChart1"/>
    <dgm:cxn modelId="{79176AE1-C5ED-1842-A5B3-C07281F4BFA8}" type="presParOf" srcId="{6C27DEE1-21BD-473A-839A-EE71C6730D68}" destId="{82230572-EF67-4892-BB03-C33233358E69}" srcOrd="1" destOrd="0" presId="urn:microsoft.com/office/officeart/2005/8/layout/orgChart1"/>
    <dgm:cxn modelId="{33423D8C-3C9A-5B46-B6C2-3E88D1044B94}" type="presParOf" srcId="{82230572-EF67-4892-BB03-C33233358E69}" destId="{35CC24E0-3E20-4EC4-AA5E-994352D05205}" srcOrd="0" destOrd="0" presId="urn:microsoft.com/office/officeart/2005/8/layout/orgChart1"/>
    <dgm:cxn modelId="{86244AC8-23A6-A547-946D-0BCE8B90E4E0}" type="presParOf" srcId="{35CC24E0-3E20-4EC4-AA5E-994352D05205}" destId="{4F4E34D5-F687-44DA-B03F-3BD179B60956}" srcOrd="0" destOrd="0" presId="urn:microsoft.com/office/officeart/2005/8/layout/orgChart1"/>
    <dgm:cxn modelId="{26AA0866-D851-1B4E-B1FD-4947F7C93945}" type="presParOf" srcId="{35CC24E0-3E20-4EC4-AA5E-994352D05205}" destId="{AA34337E-DFE3-49F2-9AB6-5D7DDC2EDAAA}" srcOrd="1" destOrd="0" presId="urn:microsoft.com/office/officeart/2005/8/layout/orgChart1"/>
    <dgm:cxn modelId="{92B6C8D0-426C-2648-B10D-0CDB01526B10}" type="presParOf" srcId="{82230572-EF67-4892-BB03-C33233358E69}" destId="{A3E55971-1B42-4D0E-A02C-0D8DEE4D14D4}" srcOrd="1" destOrd="0" presId="urn:microsoft.com/office/officeart/2005/8/layout/orgChart1"/>
    <dgm:cxn modelId="{26AECEF2-F26F-4D48-ADD7-DFA1D41672DC}" type="presParOf" srcId="{82230572-EF67-4892-BB03-C33233358E69}" destId="{3139D705-90F6-4DCD-84E4-6E874067AB0D}" srcOrd="2" destOrd="0" presId="urn:microsoft.com/office/officeart/2005/8/layout/orgChart1"/>
    <dgm:cxn modelId="{6C91AD39-603B-1441-8EAE-A06267A93751}" type="presParOf" srcId="{6C27DEE1-21BD-473A-839A-EE71C6730D68}" destId="{F69D0550-BC51-4CF2-B5E5-C170D417EBB4}" srcOrd="2" destOrd="0" presId="urn:microsoft.com/office/officeart/2005/8/layout/orgChart1"/>
    <dgm:cxn modelId="{02840413-2CF2-DA43-9E77-9682D38E362F}" type="presParOf" srcId="{6C27DEE1-21BD-473A-839A-EE71C6730D68}" destId="{3D5E6A78-4DDE-4821-B7F6-25F1F698FB1E}" srcOrd="3" destOrd="0" presId="urn:microsoft.com/office/officeart/2005/8/layout/orgChart1"/>
    <dgm:cxn modelId="{8D435ED8-DE2A-5241-AEA8-7617EE38C616}" type="presParOf" srcId="{3D5E6A78-4DDE-4821-B7F6-25F1F698FB1E}" destId="{41BF6788-A268-46F1-8AF1-FD1D03DE4864}" srcOrd="0" destOrd="0" presId="urn:microsoft.com/office/officeart/2005/8/layout/orgChart1"/>
    <dgm:cxn modelId="{F8EAB8F7-97AC-0442-9D81-854601048E38}" type="presParOf" srcId="{41BF6788-A268-46F1-8AF1-FD1D03DE4864}" destId="{47CE9BB8-D199-428F-A7E5-94566460E049}" srcOrd="0" destOrd="0" presId="urn:microsoft.com/office/officeart/2005/8/layout/orgChart1"/>
    <dgm:cxn modelId="{4258DB74-D62A-4A4E-A8EF-73BBD48C0818}" type="presParOf" srcId="{41BF6788-A268-46F1-8AF1-FD1D03DE4864}" destId="{71AE32D0-C43B-425E-9EF8-B5D0E03ECB7E}" srcOrd="1" destOrd="0" presId="urn:microsoft.com/office/officeart/2005/8/layout/orgChart1"/>
    <dgm:cxn modelId="{42474DB2-23DE-BB4A-9DB4-8D2B5A842CD6}" type="presParOf" srcId="{3D5E6A78-4DDE-4821-B7F6-25F1F698FB1E}" destId="{B88BA2C5-2A77-4273-9D62-8CD1E33E10B1}" srcOrd="1" destOrd="0" presId="urn:microsoft.com/office/officeart/2005/8/layout/orgChart1"/>
    <dgm:cxn modelId="{0AD8767E-7842-DA4E-BCC3-61FC0EA303E2}" type="presParOf" srcId="{3D5E6A78-4DDE-4821-B7F6-25F1F698FB1E}" destId="{776666EF-DC27-4C4C-831D-DEF1BE0ABCA7}" srcOrd="2" destOrd="0" presId="urn:microsoft.com/office/officeart/2005/8/layout/orgChart1"/>
    <dgm:cxn modelId="{0724EEA9-DD4C-E948-B1BB-2C54789B7201}" type="presParOf" srcId="{6C27DEE1-21BD-473A-839A-EE71C6730D68}" destId="{505FD075-0FB0-42F2-89AC-84CB10E737BC}" srcOrd="4" destOrd="0" presId="urn:microsoft.com/office/officeart/2005/8/layout/orgChart1"/>
    <dgm:cxn modelId="{553C5CBC-EEB1-E640-BBA7-4382F812C133}" type="presParOf" srcId="{6C27DEE1-21BD-473A-839A-EE71C6730D68}" destId="{E10F52DE-7C28-49CC-A58D-B209E91B1A1A}" srcOrd="5" destOrd="0" presId="urn:microsoft.com/office/officeart/2005/8/layout/orgChart1"/>
    <dgm:cxn modelId="{3F8CEEB1-EEEF-144E-975F-849324C3B265}" type="presParOf" srcId="{E10F52DE-7C28-49CC-A58D-B209E91B1A1A}" destId="{51CE30E0-C54D-4679-A174-46190938841C}" srcOrd="0" destOrd="0" presId="urn:microsoft.com/office/officeart/2005/8/layout/orgChart1"/>
    <dgm:cxn modelId="{C62EC3C2-52CD-BE4F-8C4C-F4FC761AF816}" type="presParOf" srcId="{51CE30E0-C54D-4679-A174-46190938841C}" destId="{4DCF9A46-EC20-4C86-8AF5-C9245A5AF039}" srcOrd="0" destOrd="0" presId="urn:microsoft.com/office/officeart/2005/8/layout/orgChart1"/>
    <dgm:cxn modelId="{7446A575-D7B5-AC48-B3BA-47EBAA465689}" type="presParOf" srcId="{51CE30E0-C54D-4679-A174-46190938841C}" destId="{4D1757ED-9895-4D0A-994E-7359F7809702}" srcOrd="1" destOrd="0" presId="urn:microsoft.com/office/officeart/2005/8/layout/orgChart1"/>
    <dgm:cxn modelId="{805B7541-9938-8443-BEAE-B13D94278704}" type="presParOf" srcId="{E10F52DE-7C28-49CC-A58D-B209E91B1A1A}" destId="{5DC0BC63-9140-48B5-9C05-3FE9C3CEC435}" srcOrd="1" destOrd="0" presId="urn:microsoft.com/office/officeart/2005/8/layout/orgChart1"/>
    <dgm:cxn modelId="{72871AD9-F6BE-1644-ABD4-3804A409F4AB}" type="presParOf" srcId="{E10F52DE-7C28-49CC-A58D-B209E91B1A1A}" destId="{71903247-E7B2-47C7-983B-8041D617ED8E}" srcOrd="2" destOrd="0" presId="urn:microsoft.com/office/officeart/2005/8/layout/orgChart1"/>
    <dgm:cxn modelId="{3CEE6147-92A2-7F41-9BA3-B449B58ACFCB}" type="presParOf" srcId="{6C27DEE1-21BD-473A-839A-EE71C6730D68}" destId="{5730D54E-E357-4F66-A31E-8B6281BCE723}" srcOrd="6" destOrd="0" presId="urn:microsoft.com/office/officeart/2005/8/layout/orgChart1"/>
    <dgm:cxn modelId="{F05E7980-709C-3846-AD21-454D8275E0B4}" type="presParOf" srcId="{6C27DEE1-21BD-473A-839A-EE71C6730D68}" destId="{065A7D74-AFFC-4E62-A13F-12BF28EBC1F4}" srcOrd="7" destOrd="0" presId="urn:microsoft.com/office/officeart/2005/8/layout/orgChart1"/>
    <dgm:cxn modelId="{EE940AF1-2FCD-9243-B49B-26193329ED86}" type="presParOf" srcId="{065A7D74-AFFC-4E62-A13F-12BF28EBC1F4}" destId="{D5358787-D4E9-411C-86F2-00F19075A4EC}" srcOrd="0" destOrd="0" presId="urn:microsoft.com/office/officeart/2005/8/layout/orgChart1"/>
    <dgm:cxn modelId="{B8782BDD-0B4B-E14E-9043-F3A4B279D788}" type="presParOf" srcId="{D5358787-D4E9-411C-86F2-00F19075A4EC}" destId="{692F59A5-E303-4684-90CF-EC08C914CA6E}" srcOrd="0" destOrd="0" presId="urn:microsoft.com/office/officeart/2005/8/layout/orgChart1"/>
    <dgm:cxn modelId="{0658DE27-02EE-8D4D-852C-80B1F17012F1}" type="presParOf" srcId="{D5358787-D4E9-411C-86F2-00F19075A4EC}" destId="{08006546-60BA-4A00-BAC7-C6C82ACDEB3A}" srcOrd="1" destOrd="0" presId="urn:microsoft.com/office/officeart/2005/8/layout/orgChart1"/>
    <dgm:cxn modelId="{8A0135E0-DD7A-414F-9788-0D6DBDF63AC5}" type="presParOf" srcId="{065A7D74-AFFC-4E62-A13F-12BF28EBC1F4}" destId="{FEF8B537-8F32-476C-959C-8D3A9B1E1DD7}" srcOrd="1" destOrd="0" presId="urn:microsoft.com/office/officeart/2005/8/layout/orgChart1"/>
    <dgm:cxn modelId="{02F50C1D-9E12-2F44-BCC5-AD7078B1823F}" type="presParOf" srcId="{065A7D74-AFFC-4E62-A13F-12BF28EBC1F4}" destId="{B9FF5261-0C97-4A6E-BA9F-BF6107199A87}" srcOrd="2" destOrd="0" presId="urn:microsoft.com/office/officeart/2005/8/layout/orgChart1"/>
    <dgm:cxn modelId="{22F8F1B2-9B4E-C841-A7CD-51BF76C0E133}" type="presParOf" srcId="{6C27DEE1-21BD-473A-839A-EE71C6730D68}" destId="{D414BF29-86BF-445C-9555-6ABE79A2F4C6}" srcOrd="8" destOrd="0" presId="urn:microsoft.com/office/officeart/2005/8/layout/orgChart1"/>
    <dgm:cxn modelId="{D201F1FF-87D9-B44F-8C3F-B83AA6168EEF}" type="presParOf" srcId="{6C27DEE1-21BD-473A-839A-EE71C6730D68}" destId="{86CD9148-262C-462E-A246-6FA80B128D8E}" srcOrd="9" destOrd="0" presId="urn:microsoft.com/office/officeart/2005/8/layout/orgChart1"/>
    <dgm:cxn modelId="{166BDFF9-C59A-CE4F-B3F5-066914498084}" type="presParOf" srcId="{86CD9148-262C-462E-A246-6FA80B128D8E}" destId="{28394329-ECB4-46D3-9226-D32829922AB1}" srcOrd="0" destOrd="0" presId="urn:microsoft.com/office/officeart/2005/8/layout/orgChart1"/>
    <dgm:cxn modelId="{458E1E7D-88ED-354D-A152-12057867EF82}" type="presParOf" srcId="{28394329-ECB4-46D3-9226-D32829922AB1}" destId="{E9DDF99E-08BB-4180-9527-D8DFD37F83F3}" srcOrd="0" destOrd="0" presId="urn:microsoft.com/office/officeart/2005/8/layout/orgChart1"/>
    <dgm:cxn modelId="{C06FCA9A-7A97-4E43-B010-CF067C2FC929}" type="presParOf" srcId="{28394329-ECB4-46D3-9226-D32829922AB1}" destId="{C4FD1E36-FCF7-4914-9235-A2281A826275}" srcOrd="1" destOrd="0" presId="urn:microsoft.com/office/officeart/2005/8/layout/orgChart1"/>
    <dgm:cxn modelId="{352D6550-69AC-FE49-AF4B-78505AFE9439}" type="presParOf" srcId="{86CD9148-262C-462E-A246-6FA80B128D8E}" destId="{58EC5CFF-449B-40E9-BD82-B818E646ED1E}" srcOrd="1" destOrd="0" presId="urn:microsoft.com/office/officeart/2005/8/layout/orgChart1"/>
    <dgm:cxn modelId="{7FE0CA56-A6B4-414F-B76A-CEC2E4C775D7}" type="presParOf" srcId="{86CD9148-262C-462E-A246-6FA80B128D8E}" destId="{EABC2F75-2FBB-433C-A460-725EFA48B151}" srcOrd="2" destOrd="0" presId="urn:microsoft.com/office/officeart/2005/8/layout/orgChart1"/>
    <dgm:cxn modelId="{357BDB3A-E0AD-5B47-93AA-0FFF6B23D6BD}" type="presParOf" srcId="{CC5E4158-2F03-4A5A-88C9-7463E645D230}" destId="{06BD7CA1-3266-4B0A-B794-6CBDA4C7EE3D}" srcOrd="2" destOrd="0" presId="urn:microsoft.com/office/officeart/2005/8/layout/orgChart1"/>
    <dgm:cxn modelId="{47E04A10-0037-F243-B627-655428E5EB8D}" type="presParOf" srcId="{06BD7CA1-3266-4B0A-B794-6CBDA4C7EE3D}" destId="{CBABEE29-9001-424E-B757-56F08544C377}" srcOrd="0" destOrd="0" presId="urn:microsoft.com/office/officeart/2005/8/layout/orgChart1"/>
    <dgm:cxn modelId="{3E2517A0-61B8-1E40-BC23-9DD4529F88EA}" type="presParOf" srcId="{06BD7CA1-3266-4B0A-B794-6CBDA4C7EE3D}" destId="{29474B9A-BEC0-4BAF-824D-EE4BEA42D939}" srcOrd="1" destOrd="0" presId="urn:microsoft.com/office/officeart/2005/8/layout/orgChart1"/>
    <dgm:cxn modelId="{60437943-0126-E044-AD2D-CAA1A13A375B}" type="presParOf" srcId="{29474B9A-BEC0-4BAF-824D-EE4BEA42D939}" destId="{16BD2797-CD42-4883-9FEF-C839C7375EBA}" srcOrd="0" destOrd="0" presId="urn:microsoft.com/office/officeart/2005/8/layout/orgChart1"/>
    <dgm:cxn modelId="{49E9FEE7-20F7-854C-8767-0C4EB029F1CE}" type="presParOf" srcId="{16BD2797-CD42-4883-9FEF-C839C7375EBA}" destId="{80F2A040-83B5-4C4D-A75A-A3725035AE86}" srcOrd="0" destOrd="0" presId="urn:microsoft.com/office/officeart/2005/8/layout/orgChart1"/>
    <dgm:cxn modelId="{C72A35D2-DF64-A143-93D6-F8B534579252}" type="presParOf" srcId="{16BD2797-CD42-4883-9FEF-C839C7375EBA}" destId="{A842B67D-FA0B-4B68-A493-242AB8075094}" srcOrd="1" destOrd="0" presId="urn:microsoft.com/office/officeart/2005/8/layout/orgChart1"/>
    <dgm:cxn modelId="{2EB39C82-3AFA-8D45-ACAB-EEB1B75F87D5}" type="presParOf" srcId="{29474B9A-BEC0-4BAF-824D-EE4BEA42D939}" destId="{EFAB5792-1916-49E8-9A51-E3254ADA61E7}" srcOrd="1" destOrd="0" presId="urn:microsoft.com/office/officeart/2005/8/layout/orgChart1"/>
    <dgm:cxn modelId="{C704CCF3-B749-E041-9078-A15B664D19BD}" type="presParOf" srcId="{29474B9A-BEC0-4BAF-824D-EE4BEA42D939}" destId="{173FF16C-4741-4131-BD80-49A20C43D94B}" srcOrd="2" destOrd="0" presId="urn:microsoft.com/office/officeart/2005/8/layout/orgChart1"/>
    <dgm:cxn modelId="{362006BA-5076-694E-A133-9BEC50F1F7F7}" type="presParOf" srcId="{06BD7CA1-3266-4B0A-B794-6CBDA4C7EE3D}" destId="{432628EC-4A57-41D1-92B4-6648FDB76B47}" srcOrd="2" destOrd="0" presId="urn:microsoft.com/office/officeart/2005/8/layout/orgChart1"/>
    <dgm:cxn modelId="{5A633168-CA0F-F34C-BFBD-3E9B892ADF92}" type="presParOf" srcId="{06BD7CA1-3266-4B0A-B794-6CBDA4C7EE3D}" destId="{91C5CD2F-E578-489B-9FF7-1A09493D8C74}" srcOrd="3" destOrd="0" presId="urn:microsoft.com/office/officeart/2005/8/layout/orgChart1"/>
    <dgm:cxn modelId="{B0929EA8-17DC-1248-8449-179AF953DE97}" type="presParOf" srcId="{91C5CD2F-E578-489B-9FF7-1A09493D8C74}" destId="{9479655E-5825-4110-BD42-878076CD2EB1}" srcOrd="0" destOrd="0" presId="urn:microsoft.com/office/officeart/2005/8/layout/orgChart1"/>
    <dgm:cxn modelId="{1E5560DD-E127-344B-BC3F-14B9827C25BA}" type="presParOf" srcId="{9479655E-5825-4110-BD42-878076CD2EB1}" destId="{2F5BE7C0-F7D6-4361-95FD-D95EF5C3C775}" srcOrd="0" destOrd="0" presId="urn:microsoft.com/office/officeart/2005/8/layout/orgChart1"/>
    <dgm:cxn modelId="{2DA68066-3647-3A44-B36A-89A3128175BF}" type="presParOf" srcId="{9479655E-5825-4110-BD42-878076CD2EB1}" destId="{D27FCBF1-ECF0-4E73-B4C8-5FFF5168C010}" srcOrd="1" destOrd="0" presId="urn:microsoft.com/office/officeart/2005/8/layout/orgChart1"/>
    <dgm:cxn modelId="{9359D5C1-D016-A448-8C88-2B2D1BEF30E9}" type="presParOf" srcId="{91C5CD2F-E578-489B-9FF7-1A09493D8C74}" destId="{139E814B-10D3-4825-A679-9C20158336B0}" srcOrd="1" destOrd="0" presId="urn:microsoft.com/office/officeart/2005/8/layout/orgChart1"/>
    <dgm:cxn modelId="{C9499232-3485-E24E-A045-E978BCB0EF73}" type="presParOf" srcId="{91C5CD2F-E578-489B-9FF7-1A09493D8C74}" destId="{3B93B195-6B2F-4986-8782-77A0BFB01AE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628EC-4A57-41D1-92B4-6648FDB76B47}">
      <dsp:nvSpPr>
        <dsp:cNvPr id="0" name=""/>
        <dsp:cNvSpPr/>
      </dsp:nvSpPr>
      <dsp:spPr>
        <a:xfrm>
          <a:off x="4471920" y="698820"/>
          <a:ext cx="261708" cy="990722"/>
        </a:xfrm>
        <a:custGeom>
          <a:avLst/>
          <a:gdLst/>
          <a:ahLst/>
          <a:cxnLst/>
          <a:rect l="0" t="0" r="0" b="0"/>
          <a:pathLst>
            <a:path>
              <a:moveTo>
                <a:pt x="0" y="0"/>
              </a:moveTo>
              <a:lnTo>
                <a:pt x="0" y="990722"/>
              </a:lnTo>
              <a:lnTo>
                <a:pt x="261708" y="9907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BEE29-9001-424E-B757-56F08544C377}">
      <dsp:nvSpPr>
        <dsp:cNvPr id="0" name=""/>
        <dsp:cNvSpPr/>
      </dsp:nvSpPr>
      <dsp:spPr>
        <a:xfrm>
          <a:off x="4175733" y="698820"/>
          <a:ext cx="296187" cy="989197"/>
        </a:xfrm>
        <a:custGeom>
          <a:avLst/>
          <a:gdLst/>
          <a:ahLst/>
          <a:cxnLst/>
          <a:rect l="0" t="0" r="0" b="0"/>
          <a:pathLst>
            <a:path>
              <a:moveTo>
                <a:pt x="296187" y="0"/>
              </a:moveTo>
              <a:lnTo>
                <a:pt x="296187" y="989197"/>
              </a:lnTo>
              <a:lnTo>
                <a:pt x="0" y="9891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14BF29-86BF-445C-9555-6ABE79A2F4C6}">
      <dsp:nvSpPr>
        <dsp:cNvPr id="0" name=""/>
        <dsp:cNvSpPr/>
      </dsp:nvSpPr>
      <dsp:spPr>
        <a:xfrm>
          <a:off x="4471920" y="698820"/>
          <a:ext cx="3662399" cy="2052746"/>
        </a:xfrm>
        <a:custGeom>
          <a:avLst/>
          <a:gdLst/>
          <a:ahLst/>
          <a:cxnLst/>
          <a:rect l="0" t="0" r="0" b="0"/>
          <a:pathLst>
            <a:path>
              <a:moveTo>
                <a:pt x="0" y="0"/>
              </a:moveTo>
              <a:lnTo>
                <a:pt x="0" y="1828718"/>
              </a:lnTo>
              <a:lnTo>
                <a:pt x="3662399" y="1828718"/>
              </a:lnTo>
              <a:lnTo>
                <a:pt x="3662399" y="2052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30D54E-E357-4F66-A31E-8B6281BCE723}">
      <dsp:nvSpPr>
        <dsp:cNvPr id="0" name=""/>
        <dsp:cNvSpPr/>
      </dsp:nvSpPr>
      <dsp:spPr>
        <a:xfrm>
          <a:off x="4471920" y="698820"/>
          <a:ext cx="1840544" cy="2052746"/>
        </a:xfrm>
        <a:custGeom>
          <a:avLst/>
          <a:gdLst/>
          <a:ahLst/>
          <a:cxnLst/>
          <a:rect l="0" t="0" r="0" b="0"/>
          <a:pathLst>
            <a:path>
              <a:moveTo>
                <a:pt x="0" y="0"/>
              </a:moveTo>
              <a:lnTo>
                <a:pt x="0" y="1828718"/>
              </a:lnTo>
              <a:lnTo>
                <a:pt x="1840544" y="1828718"/>
              </a:lnTo>
              <a:lnTo>
                <a:pt x="1840544" y="2052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FD075-0FB0-42F2-89AC-84CB10E737BC}">
      <dsp:nvSpPr>
        <dsp:cNvPr id="0" name=""/>
        <dsp:cNvSpPr/>
      </dsp:nvSpPr>
      <dsp:spPr>
        <a:xfrm>
          <a:off x="4425859" y="698820"/>
          <a:ext cx="91440" cy="2052480"/>
        </a:xfrm>
        <a:custGeom>
          <a:avLst/>
          <a:gdLst/>
          <a:ahLst/>
          <a:cxnLst/>
          <a:rect l="0" t="0" r="0" b="0"/>
          <a:pathLst>
            <a:path>
              <a:moveTo>
                <a:pt x="46061" y="0"/>
              </a:moveTo>
              <a:lnTo>
                <a:pt x="46061" y="1828451"/>
              </a:lnTo>
              <a:lnTo>
                <a:pt x="45720" y="1828451"/>
              </a:lnTo>
              <a:lnTo>
                <a:pt x="45720" y="2052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9D0550-BC51-4CF2-B5E5-C170D417EBB4}">
      <dsp:nvSpPr>
        <dsp:cNvPr id="0" name=""/>
        <dsp:cNvSpPr/>
      </dsp:nvSpPr>
      <dsp:spPr>
        <a:xfrm>
          <a:off x="2556881" y="698820"/>
          <a:ext cx="1915039" cy="2053941"/>
        </a:xfrm>
        <a:custGeom>
          <a:avLst/>
          <a:gdLst/>
          <a:ahLst/>
          <a:cxnLst/>
          <a:rect l="0" t="0" r="0" b="0"/>
          <a:pathLst>
            <a:path>
              <a:moveTo>
                <a:pt x="1915039" y="0"/>
              </a:moveTo>
              <a:lnTo>
                <a:pt x="1915039" y="1829912"/>
              </a:lnTo>
              <a:lnTo>
                <a:pt x="0" y="1829912"/>
              </a:lnTo>
              <a:lnTo>
                <a:pt x="0" y="2053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A705D1-E421-405F-AF28-B84A1702A21D}">
      <dsp:nvSpPr>
        <dsp:cNvPr id="0" name=""/>
        <dsp:cNvSpPr/>
      </dsp:nvSpPr>
      <dsp:spPr>
        <a:xfrm>
          <a:off x="819240" y="698820"/>
          <a:ext cx="3652680" cy="2052480"/>
        </a:xfrm>
        <a:custGeom>
          <a:avLst/>
          <a:gdLst/>
          <a:ahLst/>
          <a:cxnLst/>
          <a:rect l="0" t="0" r="0" b="0"/>
          <a:pathLst>
            <a:path>
              <a:moveTo>
                <a:pt x="3652680" y="0"/>
              </a:moveTo>
              <a:lnTo>
                <a:pt x="3652680" y="1828451"/>
              </a:lnTo>
              <a:lnTo>
                <a:pt x="0" y="1828451"/>
              </a:lnTo>
              <a:lnTo>
                <a:pt x="0" y="20524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D69E86-A2D9-49E8-9B5A-ADFF334FF8C7}">
      <dsp:nvSpPr>
        <dsp:cNvPr id="0" name=""/>
        <dsp:cNvSpPr/>
      </dsp:nvSpPr>
      <dsp:spPr>
        <a:xfrm>
          <a:off x="3405117" y="0"/>
          <a:ext cx="2133606" cy="6988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sv-SE" sz="1100" kern="1200" dirty="0" smtClean="0"/>
            <a:t>M Lindroos</a:t>
          </a:r>
        </a:p>
        <a:p>
          <a:pPr lvl="0" algn="ctr" defTabSz="488950">
            <a:lnSpc>
              <a:spcPct val="90000"/>
            </a:lnSpc>
            <a:spcBef>
              <a:spcPct val="0"/>
            </a:spcBef>
            <a:spcAft>
              <a:spcPct val="35000"/>
            </a:spcAft>
          </a:pPr>
          <a:r>
            <a:rPr lang="sv-SE" sz="1100" kern="1200" dirty="0" smtClean="0"/>
            <a:t>Head of Division</a:t>
          </a:r>
          <a:endParaRPr lang="sv-SE" sz="1100" kern="1200" dirty="0"/>
        </a:p>
      </dsp:txBody>
      <dsp:txXfrm>
        <a:off x="3405117" y="0"/>
        <a:ext cx="2133606" cy="698820"/>
      </dsp:txXfrm>
    </dsp:sp>
    <dsp:sp modelId="{4F4E34D5-F687-44DA-B03F-3BD179B60956}">
      <dsp:nvSpPr>
        <dsp:cNvPr id="0" name=""/>
        <dsp:cNvSpPr/>
      </dsp:nvSpPr>
      <dsp:spPr>
        <a:xfrm>
          <a:off x="224412" y="2751300"/>
          <a:ext cx="1189656" cy="18701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b="1" kern="1200" dirty="0" smtClean="0">
              <a:solidFill>
                <a:schemeClr val="bg1"/>
              </a:solidFill>
            </a:rPr>
            <a:t>BEAM PHYSICS</a:t>
          </a:r>
        </a:p>
        <a:p>
          <a:pPr lvl="0" algn="ctr" defTabSz="400050">
            <a:lnSpc>
              <a:spcPct val="90000"/>
            </a:lnSpc>
            <a:spcBef>
              <a:spcPct val="0"/>
            </a:spcBef>
            <a:spcAft>
              <a:spcPct val="35000"/>
            </a:spcAft>
          </a:pPr>
          <a:r>
            <a:rPr lang="sv-SE" sz="900" b="1" kern="1200" dirty="0" smtClean="0">
              <a:solidFill>
                <a:schemeClr val="bg1"/>
              </a:solidFill>
            </a:rPr>
            <a:t>H Danared – GL</a:t>
          </a:r>
        </a:p>
        <a:p>
          <a:pPr lvl="0" algn="ctr" defTabSz="400050">
            <a:lnSpc>
              <a:spcPct val="90000"/>
            </a:lnSpc>
            <a:spcBef>
              <a:spcPct val="0"/>
            </a:spcBef>
            <a:spcAft>
              <a:spcPct val="35000"/>
            </a:spcAft>
          </a:pPr>
          <a:r>
            <a:rPr lang="sv-SE" sz="900" kern="1200" dirty="0" smtClean="0">
              <a:solidFill>
                <a:schemeClr val="bg1"/>
              </a:solidFill>
            </a:rPr>
            <a:t>R de Prisco</a:t>
          </a:r>
        </a:p>
        <a:p>
          <a:pPr lvl="0" algn="ctr" defTabSz="400050">
            <a:lnSpc>
              <a:spcPct val="90000"/>
            </a:lnSpc>
            <a:spcBef>
              <a:spcPct val="0"/>
            </a:spcBef>
            <a:spcAft>
              <a:spcPct val="35000"/>
            </a:spcAft>
          </a:pPr>
          <a:r>
            <a:rPr lang="sv-SE" sz="900" kern="1200" dirty="0" smtClean="0">
              <a:solidFill>
                <a:schemeClr val="bg1"/>
              </a:solidFill>
            </a:rPr>
            <a:t>M Eshraqi</a:t>
          </a:r>
        </a:p>
        <a:p>
          <a:pPr lvl="0" algn="ctr" defTabSz="400050">
            <a:lnSpc>
              <a:spcPct val="90000"/>
            </a:lnSpc>
            <a:spcBef>
              <a:spcPct val="0"/>
            </a:spcBef>
            <a:spcAft>
              <a:spcPct val="35000"/>
            </a:spcAft>
          </a:pPr>
          <a:r>
            <a:rPr lang="sv-SE" sz="900" kern="1200" dirty="0" smtClean="0">
              <a:solidFill>
                <a:schemeClr val="bg1"/>
              </a:solidFill>
            </a:rPr>
            <a:t>R Miyamoto</a:t>
          </a:r>
        </a:p>
        <a:p>
          <a:pPr lvl="0" algn="ctr" defTabSz="400050">
            <a:lnSpc>
              <a:spcPct val="90000"/>
            </a:lnSpc>
            <a:spcBef>
              <a:spcPct val="0"/>
            </a:spcBef>
            <a:spcAft>
              <a:spcPct val="35000"/>
            </a:spcAft>
          </a:pPr>
          <a:r>
            <a:rPr lang="sv-SE" sz="900" kern="1200" dirty="0" smtClean="0">
              <a:solidFill>
                <a:schemeClr val="bg1"/>
              </a:solidFill>
            </a:rPr>
            <a:t>M Munoz</a:t>
          </a:r>
        </a:p>
        <a:p>
          <a:pPr lvl="0" algn="ctr" defTabSz="400050">
            <a:lnSpc>
              <a:spcPct val="90000"/>
            </a:lnSpc>
            <a:spcBef>
              <a:spcPct val="0"/>
            </a:spcBef>
            <a:spcAft>
              <a:spcPct val="35000"/>
            </a:spcAft>
          </a:pPr>
          <a:r>
            <a:rPr lang="sv-SE" sz="900" kern="1200" dirty="0" smtClean="0">
              <a:solidFill>
                <a:schemeClr val="bg1"/>
              </a:solidFill>
            </a:rPr>
            <a:t>E Sargsyan</a:t>
          </a:r>
        </a:p>
        <a:p>
          <a:pPr lvl="0" algn="ctr" defTabSz="400050">
            <a:lnSpc>
              <a:spcPct val="90000"/>
            </a:lnSpc>
            <a:spcBef>
              <a:spcPct val="0"/>
            </a:spcBef>
            <a:spcAft>
              <a:spcPct val="35000"/>
            </a:spcAft>
          </a:pPr>
          <a:r>
            <a:rPr lang="sv-SE" sz="900" b="1" kern="1200" dirty="0" smtClean="0">
              <a:solidFill>
                <a:schemeClr val="bg1"/>
              </a:solidFill>
            </a:rPr>
            <a:t>C </a:t>
          </a:r>
          <a:r>
            <a:rPr lang="sv-SE" sz="900" b="1" kern="1200" dirty="0" err="1" smtClean="0">
              <a:solidFill>
                <a:schemeClr val="bg1"/>
              </a:solidFill>
            </a:rPr>
            <a:t>Darve</a:t>
          </a:r>
          <a:endParaRPr lang="sv-SE" sz="900" b="1" kern="1200" dirty="0">
            <a:solidFill>
              <a:schemeClr val="bg1"/>
            </a:solidFill>
          </a:endParaRPr>
        </a:p>
      </dsp:txBody>
      <dsp:txXfrm>
        <a:off x="224412" y="2751300"/>
        <a:ext cx="1189656" cy="1870159"/>
      </dsp:txXfrm>
    </dsp:sp>
    <dsp:sp modelId="{47CE9BB8-D199-428F-A7E5-94566460E049}">
      <dsp:nvSpPr>
        <dsp:cNvPr id="0" name=""/>
        <dsp:cNvSpPr/>
      </dsp:nvSpPr>
      <dsp:spPr>
        <a:xfrm>
          <a:off x="1673195" y="2752761"/>
          <a:ext cx="1767372" cy="24169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b="1" kern="1200" dirty="0" smtClean="0">
              <a:solidFill>
                <a:schemeClr val="bg1"/>
              </a:solidFill>
            </a:rPr>
            <a:t>SPECIALIZED TECHNICAL SERVICES</a:t>
          </a:r>
        </a:p>
        <a:p>
          <a:pPr lvl="0" algn="ctr" defTabSz="400050">
            <a:lnSpc>
              <a:spcPct val="90000"/>
            </a:lnSpc>
            <a:spcBef>
              <a:spcPct val="0"/>
            </a:spcBef>
            <a:spcAft>
              <a:spcPct val="35000"/>
            </a:spcAft>
          </a:pPr>
          <a:r>
            <a:rPr lang="sv-SE" sz="900" b="1" kern="1200" dirty="0" smtClean="0">
              <a:solidFill>
                <a:schemeClr val="bg1"/>
              </a:solidFill>
            </a:rPr>
            <a:t>J Weisend II – GL</a:t>
          </a:r>
        </a:p>
        <a:p>
          <a:pPr lvl="0" algn="ctr" defTabSz="400050">
            <a:lnSpc>
              <a:spcPct val="90000"/>
            </a:lnSpc>
            <a:spcBef>
              <a:spcPct val="0"/>
            </a:spcBef>
            <a:spcAft>
              <a:spcPct val="35000"/>
            </a:spcAft>
          </a:pPr>
          <a:r>
            <a:rPr lang="sv-SE" sz="900" kern="1200" dirty="0" smtClean="0">
              <a:solidFill>
                <a:schemeClr val="bg1"/>
              </a:solidFill>
            </a:rPr>
            <a:t>P Arnold</a:t>
          </a:r>
        </a:p>
        <a:p>
          <a:pPr lvl="0" algn="ctr" defTabSz="400050">
            <a:lnSpc>
              <a:spcPct val="90000"/>
            </a:lnSpc>
            <a:spcBef>
              <a:spcPct val="0"/>
            </a:spcBef>
            <a:spcAft>
              <a:spcPct val="35000"/>
            </a:spcAft>
          </a:pPr>
          <a:r>
            <a:rPr lang="sv-SE" sz="900" kern="1200" dirty="0" smtClean="0">
              <a:solidFill>
                <a:schemeClr val="bg1"/>
              </a:solidFill>
            </a:rPr>
            <a:t>J Fydrych</a:t>
          </a:r>
        </a:p>
        <a:p>
          <a:pPr lvl="0" algn="ctr" defTabSz="400050">
            <a:lnSpc>
              <a:spcPct val="90000"/>
            </a:lnSpc>
            <a:spcBef>
              <a:spcPct val="0"/>
            </a:spcBef>
            <a:spcAft>
              <a:spcPct val="35000"/>
            </a:spcAft>
          </a:pPr>
          <a:r>
            <a:rPr lang="sv-SE" sz="900" kern="1200" dirty="0" smtClean="0">
              <a:solidFill>
                <a:schemeClr val="bg1"/>
              </a:solidFill>
            </a:rPr>
            <a:t>W Hees</a:t>
          </a:r>
        </a:p>
        <a:p>
          <a:pPr lvl="0" algn="ctr" defTabSz="400050">
            <a:lnSpc>
              <a:spcPct val="90000"/>
            </a:lnSpc>
            <a:spcBef>
              <a:spcPct val="0"/>
            </a:spcBef>
            <a:spcAft>
              <a:spcPct val="35000"/>
            </a:spcAft>
          </a:pPr>
          <a:r>
            <a:rPr lang="sv-SE" sz="900" kern="1200" dirty="0" smtClean="0">
              <a:solidFill>
                <a:schemeClr val="bg1"/>
              </a:solidFill>
            </a:rPr>
            <a:t>G Hulla</a:t>
          </a:r>
        </a:p>
        <a:p>
          <a:pPr lvl="0" algn="ctr" defTabSz="400050">
            <a:lnSpc>
              <a:spcPct val="90000"/>
            </a:lnSpc>
            <a:spcBef>
              <a:spcPct val="0"/>
            </a:spcBef>
            <a:spcAft>
              <a:spcPct val="35000"/>
            </a:spcAft>
          </a:pPr>
          <a:r>
            <a:rPr lang="sv-SE" sz="900" kern="1200" dirty="0" smtClean="0">
              <a:solidFill>
                <a:schemeClr val="bg1"/>
              </a:solidFill>
            </a:rPr>
            <a:t>F Jensen</a:t>
          </a:r>
        </a:p>
        <a:p>
          <a:pPr lvl="0" algn="ctr" defTabSz="400050">
            <a:lnSpc>
              <a:spcPct val="90000"/>
            </a:lnSpc>
            <a:spcBef>
              <a:spcPct val="0"/>
            </a:spcBef>
            <a:spcAft>
              <a:spcPct val="35000"/>
            </a:spcAft>
          </a:pPr>
          <a:r>
            <a:rPr lang="sv-SE" sz="900" kern="1200" dirty="0" smtClean="0">
              <a:solidFill>
                <a:schemeClr val="bg1"/>
              </a:solidFill>
            </a:rPr>
            <a:t>J Jurns</a:t>
          </a:r>
        </a:p>
        <a:p>
          <a:pPr lvl="0" algn="ctr" defTabSz="400050">
            <a:lnSpc>
              <a:spcPct val="90000"/>
            </a:lnSpc>
            <a:spcBef>
              <a:spcPct val="0"/>
            </a:spcBef>
            <a:spcAft>
              <a:spcPct val="35000"/>
            </a:spcAft>
          </a:pPr>
          <a:r>
            <a:rPr lang="sv-SE" sz="900" b="1" kern="1200" dirty="0" smtClean="0">
              <a:solidFill>
                <a:schemeClr val="bg1"/>
              </a:solidFill>
            </a:rPr>
            <a:t>P Ladd</a:t>
          </a:r>
        </a:p>
        <a:p>
          <a:pPr lvl="0" algn="ctr" defTabSz="400050">
            <a:lnSpc>
              <a:spcPct val="90000"/>
            </a:lnSpc>
            <a:spcBef>
              <a:spcPct val="0"/>
            </a:spcBef>
            <a:spcAft>
              <a:spcPct val="35000"/>
            </a:spcAft>
          </a:pPr>
          <a:r>
            <a:rPr lang="sv-SE" sz="900" kern="1200" dirty="0" smtClean="0">
              <a:solidFill>
                <a:schemeClr val="bg1"/>
              </a:solidFill>
            </a:rPr>
            <a:t>H Spoelstra</a:t>
          </a:r>
        </a:p>
        <a:p>
          <a:pPr lvl="0" algn="ctr" defTabSz="400050">
            <a:lnSpc>
              <a:spcPct val="90000"/>
            </a:lnSpc>
            <a:spcBef>
              <a:spcPct val="0"/>
            </a:spcBef>
            <a:spcAft>
              <a:spcPct val="35000"/>
            </a:spcAft>
          </a:pPr>
          <a:r>
            <a:rPr lang="sv-SE" sz="900" kern="1200" dirty="0" smtClean="0">
              <a:solidFill>
                <a:schemeClr val="bg1"/>
              </a:solidFill>
            </a:rPr>
            <a:t>X Wang</a:t>
          </a:r>
        </a:p>
        <a:p>
          <a:pPr lvl="0" algn="ctr" defTabSz="400050">
            <a:lnSpc>
              <a:spcPct val="90000"/>
            </a:lnSpc>
            <a:spcBef>
              <a:spcPct val="0"/>
            </a:spcBef>
            <a:spcAft>
              <a:spcPct val="35000"/>
            </a:spcAft>
          </a:pPr>
          <a:r>
            <a:rPr lang="sv-SE" sz="900" kern="1200" dirty="0" smtClean="0">
              <a:solidFill>
                <a:schemeClr val="bg1"/>
              </a:solidFill>
            </a:rPr>
            <a:t>M Ferreira</a:t>
          </a:r>
          <a:endParaRPr lang="sv-SE" sz="900" kern="1200" dirty="0">
            <a:solidFill>
              <a:schemeClr val="bg1"/>
            </a:solidFill>
          </a:endParaRPr>
        </a:p>
      </dsp:txBody>
      <dsp:txXfrm>
        <a:off x="1673195" y="2752761"/>
        <a:ext cx="1767372" cy="2416949"/>
      </dsp:txXfrm>
    </dsp:sp>
    <dsp:sp modelId="{4DCF9A46-EC20-4C86-8AF5-C9245A5AF039}">
      <dsp:nvSpPr>
        <dsp:cNvPr id="0" name=""/>
        <dsp:cNvSpPr/>
      </dsp:nvSpPr>
      <dsp:spPr>
        <a:xfrm>
          <a:off x="3811068" y="2751300"/>
          <a:ext cx="1321022" cy="12391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b="1" kern="1200" dirty="0" smtClean="0">
              <a:solidFill>
                <a:schemeClr val="bg1"/>
              </a:solidFill>
            </a:rPr>
            <a:t>RF</a:t>
          </a:r>
        </a:p>
        <a:p>
          <a:pPr lvl="0" algn="ctr" defTabSz="400050">
            <a:lnSpc>
              <a:spcPct val="90000"/>
            </a:lnSpc>
            <a:spcBef>
              <a:spcPct val="0"/>
            </a:spcBef>
            <a:spcAft>
              <a:spcPct val="35000"/>
            </a:spcAft>
          </a:pPr>
          <a:r>
            <a:rPr lang="sv-SE" sz="900" b="1" kern="1200" dirty="0" smtClean="0">
              <a:solidFill>
                <a:schemeClr val="bg1"/>
              </a:solidFill>
            </a:rPr>
            <a:t>A Sunesson – GL</a:t>
          </a:r>
        </a:p>
        <a:p>
          <a:pPr lvl="0" algn="ctr" defTabSz="400050">
            <a:lnSpc>
              <a:spcPct val="90000"/>
            </a:lnSpc>
            <a:spcBef>
              <a:spcPct val="0"/>
            </a:spcBef>
            <a:spcAft>
              <a:spcPct val="35000"/>
            </a:spcAft>
          </a:pPr>
          <a:r>
            <a:rPr lang="sv-SE" sz="900" b="0" kern="1200" dirty="0" smtClean="0">
              <a:solidFill>
                <a:schemeClr val="bg1"/>
              </a:solidFill>
            </a:rPr>
            <a:t>C de Almeida Martins</a:t>
          </a:r>
        </a:p>
        <a:p>
          <a:pPr lvl="0" algn="ctr" defTabSz="400050">
            <a:lnSpc>
              <a:spcPct val="90000"/>
            </a:lnSpc>
            <a:spcBef>
              <a:spcPct val="0"/>
            </a:spcBef>
            <a:spcAft>
              <a:spcPct val="35000"/>
            </a:spcAft>
          </a:pPr>
          <a:r>
            <a:rPr lang="sv-SE" sz="900" b="0" kern="1200" dirty="0" smtClean="0">
              <a:solidFill>
                <a:schemeClr val="bg1"/>
              </a:solidFill>
            </a:rPr>
            <a:t>M Jensen</a:t>
          </a:r>
        </a:p>
        <a:p>
          <a:pPr lvl="0" algn="ctr" defTabSz="400050">
            <a:lnSpc>
              <a:spcPct val="90000"/>
            </a:lnSpc>
            <a:spcBef>
              <a:spcPct val="0"/>
            </a:spcBef>
            <a:spcAft>
              <a:spcPct val="35000"/>
            </a:spcAft>
          </a:pPr>
          <a:r>
            <a:rPr lang="sv-SE" sz="900" b="0" kern="1200" dirty="0" smtClean="0">
              <a:solidFill>
                <a:schemeClr val="bg1"/>
              </a:solidFill>
            </a:rPr>
            <a:t>R Yogi</a:t>
          </a:r>
        </a:p>
        <a:p>
          <a:pPr lvl="0" algn="ctr" defTabSz="400050">
            <a:lnSpc>
              <a:spcPct val="90000"/>
            </a:lnSpc>
            <a:spcBef>
              <a:spcPct val="0"/>
            </a:spcBef>
            <a:spcAft>
              <a:spcPct val="35000"/>
            </a:spcAft>
          </a:pPr>
          <a:r>
            <a:rPr lang="sv-SE" sz="900" b="0" kern="1200" dirty="0" smtClean="0">
              <a:solidFill>
                <a:schemeClr val="bg1"/>
              </a:solidFill>
            </a:rPr>
            <a:t>R Zeng</a:t>
          </a:r>
        </a:p>
        <a:p>
          <a:pPr lvl="0" algn="ctr" defTabSz="400050">
            <a:lnSpc>
              <a:spcPct val="90000"/>
            </a:lnSpc>
            <a:spcBef>
              <a:spcPct val="0"/>
            </a:spcBef>
            <a:spcAft>
              <a:spcPct val="35000"/>
            </a:spcAft>
          </a:pPr>
          <a:r>
            <a:rPr lang="sv-SE" sz="900" kern="1200" dirty="0" smtClean="0">
              <a:solidFill>
                <a:schemeClr val="bg1"/>
              </a:solidFill>
            </a:rPr>
            <a:t>R Montano</a:t>
          </a:r>
          <a:endParaRPr lang="sv-SE" sz="900" b="0" kern="1200" dirty="0">
            <a:solidFill>
              <a:schemeClr val="bg1"/>
            </a:solidFill>
          </a:endParaRPr>
        </a:p>
      </dsp:txBody>
      <dsp:txXfrm>
        <a:off x="3811068" y="2751300"/>
        <a:ext cx="1321022" cy="1239145"/>
      </dsp:txXfrm>
    </dsp:sp>
    <dsp:sp modelId="{692F59A5-E303-4684-90CF-EC08C914CA6E}">
      <dsp:nvSpPr>
        <dsp:cNvPr id="0" name=""/>
        <dsp:cNvSpPr/>
      </dsp:nvSpPr>
      <dsp:spPr>
        <a:xfrm>
          <a:off x="5512491" y="2751566"/>
          <a:ext cx="1599948" cy="27436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b="1" kern="1200" dirty="0" smtClean="0">
              <a:solidFill>
                <a:schemeClr val="bg1"/>
              </a:solidFill>
            </a:rPr>
            <a:t>BEAM INSTRUMENTATION</a:t>
          </a:r>
        </a:p>
        <a:p>
          <a:pPr lvl="0" algn="ctr" defTabSz="400050">
            <a:lnSpc>
              <a:spcPct val="90000"/>
            </a:lnSpc>
            <a:spcBef>
              <a:spcPct val="0"/>
            </a:spcBef>
            <a:spcAft>
              <a:spcPct val="35000"/>
            </a:spcAft>
          </a:pPr>
          <a:r>
            <a:rPr lang="sv-SE" sz="900" b="1" kern="1200" dirty="0" smtClean="0">
              <a:solidFill>
                <a:schemeClr val="bg1"/>
              </a:solidFill>
            </a:rPr>
            <a:t>A Jansson – GL</a:t>
          </a:r>
          <a:endParaRPr lang="sv-SE" sz="900" b="0" kern="1200" dirty="0" smtClean="0">
            <a:solidFill>
              <a:schemeClr val="bg1"/>
            </a:solidFill>
          </a:endParaRPr>
        </a:p>
        <a:p>
          <a:pPr lvl="0" algn="ctr" defTabSz="400050">
            <a:lnSpc>
              <a:spcPct val="90000"/>
            </a:lnSpc>
            <a:spcBef>
              <a:spcPct val="0"/>
            </a:spcBef>
            <a:spcAft>
              <a:spcPct val="35000"/>
            </a:spcAft>
          </a:pPr>
          <a:r>
            <a:rPr lang="sv-SE" sz="900" b="0" kern="1200" dirty="0" smtClean="0">
              <a:solidFill>
                <a:schemeClr val="bg1"/>
              </a:solidFill>
            </a:rPr>
            <a:t>C Böhme</a:t>
          </a:r>
        </a:p>
        <a:p>
          <a:pPr lvl="0" algn="ctr" defTabSz="400050">
            <a:lnSpc>
              <a:spcPct val="90000"/>
            </a:lnSpc>
            <a:spcBef>
              <a:spcPct val="0"/>
            </a:spcBef>
            <a:spcAft>
              <a:spcPct val="35000"/>
            </a:spcAft>
          </a:pPr>
          <a:r>
            <a:rPr lang="sv-SE" sz="900" b="1" kern="1200" dirty="0" smtClean="0">
              <a:solidFill>
                <a:schemeClr val="bg1"/>
              </a:solidFill>
            </a:rPr>
            <a:t>B </a:t>
          </a:r>
          <a:r>
            <a:rPr lang="sv-SE" sz="900" b="1" kern="1200" dirty="0" err="1" smtClean="0">
              <a:solidFill>
                <a:schemeClr val="bg1"/>
              </a:solidFill>
            </a:rPr>
            <a:t>Cheymol</a:t>
          </a:r>
          <a:r>
            <a:rPr lang="sv-SE" sz="900" b="1" kern="1200" dirty="0" smtClean="0">
              <a:solidFill>
                <a:schemeClr val="bg1"/>
              </a:solidFill>
            </a:rPr>
            <a:t> </a:t>
          </a:r>
        </a:p>
        <a:p>
          <a:pPr lvl="0" algn="ctr" defTabSz="400050">
            <a:lnSpc>
              <a:spcPct val="90000"/>
            </a:lnSpc>
            <a:spcBef>
              <a:spcPct val="0"/>
            </a:spcBef>
            <a:spcAft>
              <a:spcPct val="35000"/>
            </a:spcAft>
          </a:pPr>
          <a:r>
            <a:rPr lang="sv-SE" sz="900" b="0" kern="1200" dirty="0" smtClean="0">
              <a:solidFill>
                <a:schemeClr val="bg1"/>
              </a:solidFill>
            </a:rPr>
            <a:t>I Dolenc Kittelmann</a:t>
          </a:r>
        </a:p>
        <a:p>
          <a:pPr lvl="0" algn="ctr" defTabSz="400050">
            <a:lnSpc>
              <a:spcPct val="90000"/>
            </a:lnSpc>
            <a:spcBef>
              <a:spcPct val="0"/>
            </a:spcBef>
            <a:spcAft>
              <a:spcPct val="35000"/>
            </a:spcAft>
          </a:pPr>
          <a:r>
            <a:rPr lang="sv-SE" sz="900" b="0" kern="1200" dirty="0" smtClean="0">
              <a:solidFill>
                <a:schemeClr val="bg1"/>
              </a:solidFill>
            </a:rPr>
            <a:t>H Hassanzadegan</a:t>
          </a:r>
        </a:p>
        <a:p>
          <a:pPr lvl="0" algn="ctr" defTabSz="400050">
            <a:lnSpc>
              <a:spcPct val="90000"/>
            </a:lnSpc>
            <a:spcBef>
              <a:spcPct val="0"/>
            </a:spcBef>
            <a:spcAft>
              <a:spcPct val="35000"/>
            </a:spcAft>
          </a:pPr>
          <a:r>
            <a:rPr lang="sv-SE" sz="900" b="0" kern="1200" dirty="0" smtClean="0">
              <a:solidFill>
                <a:schemeClr val="bg1"/>
              </a:solidFill>
            </a:rPr>
            <a:t>M Jarosz</a:t>
          </a:r>
        </a:p>
        <a:p>
          <a:pPr lvl="0" algn="ctr" defTabSz="400050">
            <a:lnSpc>
              <a:spcPct val="90000"/>
            </a:lnSpc>
            <a:spcBef>
              <a:spcPct val="0"/>
            </a:spcBef>
            <a:spcAft>
              <a:spcPct val="35000"/>
            </a:spcAft>
          </a:pPr>
          <a:r>
            <a:rPr lang="sv-SE" sz="900" b="0" kern="1200" dirty="0" smtClean="0">
              <a:solidFill>
                <a:schemeClr val="bg1"/>
              </a:solidFill>
            </a:rPr>
            <a:t>E Lundh</a:t>
          </a:r>
        </a:p>
        <a:p>
          <a:pPr lvl="0" algn="ctr" defTabSz="400050">
            <a:lnSpc>
              <a:spcPct val="90000"/>
            </a:lnSpc>
            <a:spcBef>
              <a:spcPct val="0"/>
            </a:spcBef>
            <a:spcAft>
              <a:spcPct val="35000"/>
            </a:spcAft>
          </a:pPr>
          <a:r>
            <a:rPr lang="sv-SE" sz="900" b="0" kern="1200" dirty="0" smtClean="0">
              <a:solidFill>
                <a:schemeClr val="bg1"/>
              </a:solidFill>
            </a:rPr>
            <a:t>C Roose</a:t>
          </a:r>
        </a:p>
        <a:p>
          <a:pPr lvl="0" algn="ctr" defTabSz="400050">
            <a:lnSpc>
              <a:spcPct val="90000"/>
            </a:lnSpc>
            <a:spcBef>
              <a:spcPct val="0"/>
            </a:spcBef>
            <a:spcAft>
              <a:spcPct val="35000"/>
            </a:spcAft>
          </a:pPr>
          <a:r>
            <a:rPr lang="sv-SE" sz="900" b="1" kern="1200" dirty="0" smtClean="0">
              <a:solidFill>
                <a:schemeClr val="bg1"/>
              </a:solidFill>
            </a:rPr>
            <a:t>T </a:t>
          </a:r>
          <a:r>
            <a:rPr lang="sv-SE" sz="900" b="1" kern="1200" dirty="0" err="1" smtClean="0">
              <a:solidFill>
                <a:schemeClr val="bg1"/>
              </a:solidFill>
            </a:rPr>
            <a:t>Shea</a:t>
          </a:r>
          <a:r>
            <a:rPr lang="sv-SE" sz="900" b="1" kern="1200" dirty="0" smtClean="0">
              <a:solidFill>
                <a:schemeClr val="bg1"/>
              </a:solidFill>
            </a:rPr>
            <a:t> </a:t>
          </a:r>
        </a:p>
        <a:p>
          <a:pPr lvl="0" algn="ctr" defTabSz="400050">
            <a:lnSpc>
              <a:spcPct val="90000"/>
            </a:lnSpc>
            <a:spcBef>
              <a:spcPct val="0"/>
            </a:spcBef>
            <a:spcAft>
              <a:spcPct val="35000"/>
            </a:spcAft>
          </a:pPr>
          <a:r>
            <a:rPr lang="sv-SE" sz="900" b="0" kern="1200" dirty="0" smtClean="0">
              <a:solidFill>
                <a:schemeClr val="bg1"/>
              </a:solidFill>
            </a:rPr>
            <a:t>L Tchelidze</a:t>
          </a:r>
        </a:p>
        <a:p>
          <a:pPr lvl="0" algn="ctr" defTabSz="400050">
            <a:lnSpc>
              <a:spcPct val="90000"/>
            </a:lnSpc>
            <a:spcBef>
              <a:spcPct val="0"/>
            </a:spcBef>
            <a:spcAft>
              <a:spcPct val="35000"/>
            </a:spcAft>
          </a:pPr>
          <a:r>
            <a:rPr lang="sv-SE" sz="900" b="0" kern="1200" dirty="0" smtClean="0">
              <a:solidFill>
                <a:schemeClr val="bg1"/>
              </a:solidFill>
            </a:rPr>
            <a:t>C Thomas</a:t>
          </a:r>
        </a:p>
        <a:p>
          <a:pPr lvl="0" algn="ctr" defTabSz="400050">
            <a:lnSpc>
              <a:spcPct val="90000"/>
            </a:lnSpc>
            <a:spcBef>
              <a:spcPct val="0"/>
            </a:spcBef>
            <a:spcAft>
              <a:spcPct val="35000"/>
            </a:spcAft>
          </a:pPr>
          <a:r>
            <a:rPr lang="sv-SE" sz="900" b="0" kern="1200" dirty="0" smtClean="0">
              <a:solidFill>
                <a:schemeClr val="bg1"/>
              </a:solidFill>
            </a:rPr>
            <a:t>E </a:t>
          </a:r>
          <a:r>
            <a:rPr lang="sv-SE" sz="900" b="0" kern="1200" dirty="0" err="1" smtClean="0">
              <a:solidFill>
                <a:schemeClr val="bg1"/>
              </a:solidFill>
            </a:rPr>
            <a:t>Bargallo</a:t>
          </a:r>
          <a:endParaRPr lang="sv-SE" sz="900" b="0" kern="1200" dirty="0" smtClean="0">
            <a:solidFill>
              <a:schemeClr val="bg1"/>
            </a:solidFill>
          </a:endParaRPr>
        </a:p>
        <a:p>
          <a:pPr lvl="0" algn="ctr" defTabSz="400050">
            <a:lnSpc>
              <a:spcPct val="90000"/>
            </a:lnSpc>
            <a:spcBef>
              <a:spcPct val="0"/>
            </a:spcBef>
            <a:spcAft>
              <a:spcPct val="35000"/>
            </a:spcAft>
          </a:pPr>
          <a:r>
            <a:rPr lang="sv-SE" sz="900" b="0" kern="1200" dirty="0" smtClean="0">
              <a:solidFill>
                <a:schemeClr val="bg1"/>
              </a:solidFill>
            </a:rPr>
            <a:t>H </a:t>
          </a:r>
          <a:r>
            <a:rPr lang="sv-SE" sz="900" b="0" kern="1200" dirty="0" err="1" smtClean="0">
              <a:solidFill>
                <a:schemeClr val="bg1"/>
              </a:solidFill>
            </a:rPr>
            <a:t>Kocevar</a:t>
          </a:r>
          <a:r>
            <a:rPr lang="sv-SE" sz="900" b="0" kern="1200" dirty="0" smtClean="0">
              <a:solidFill>
                <a:schemeClr val="bg1"/>
              </a:solidFill>
            </a:rPr>
            <a:t> </a:t>
          </a:r>
          <a:endParaRPr lang="sv-SE" sz="900" b="0" kern="1200" dirty="0">
            <a:solidFill>
              <a:schemeClr val="bg1"/>
            </a:solidFill>
          </a:endParaRPr>
        </a:p>
      </dsp:txBody>
      <dsp:txXfrm>
        <a:off x="5512491" y="2751566"/>
        <a:ext cx="1599948" cy="2743657"/>
      </dsp:txXfrm>
    </dsp:sp>
    <dsp:sp modelId="{E9DDF99E-08BB-4180-9527-D8DFD37F83F3}">
      <dsp:nvSpPr>
        <dsp:cNvPr id="0" name=""/>
        <dsp:cNvSpPr/>
      </dsp:nvSpPr>
      <dsp:spPr>
        <a:xfrm>
          <a:off x="7506559" y="2751566"/>
          <a:ext cx="1255520" cy="16661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b="1" kern="1200" dirty="0" smtClean="0">
              <a:solidFill>
                <a:schemeClr val="bg1"/>
              </a:solidFill>
            </a:rPr>
            <a:t>INTEGRATION</a:t>
          </a:r>
        </a:p>
        <a:p>
          <a:pPr lvl="0" algn="ctr" defTabSz="400050">
            <a:lnSpc>
              <a:spcPct val="90000"/>
            </a:lnSpc>
            <a:spcBef>
              <a:spcPct val="0"/>
            </a:spcBef>
            <a:spcAft>
              <a:spcPct val="35000"/>
            </a:spcAft>
          </a:pPr>
          <a:r>
            <a:rPr lang="sv-SE" sz="900" b="1" kern="1200" dirty="0" smtClean="0">
              <a:solidFill>
                <a:schemeClr val="bg1"/>
              </a:solidFill>
            </a:rPr>
            <a:t>D McGinnis  - GL (I)</a:t>
          </a:r>
        </a:p>
        <a:p>
          <a:pPr lvl="0" algn="ctr" defTabSz="400050">
            <a:lnSpc>
              <a:spcPct val="90000"/>
            </a:lnSpc>
            <a:spcBef>
              <a:spcPct val="0"/>
            </a:spcBef>
            <a:spcAft>
              <a:spcPct val="35000"/>
            </a:spcAft>
          </a:pPr>
          <a:r>
            <a:rPr lang="sv-SE" sz="900" b="1" kern="1200" dirty="0" smtClean="0">
              <a:solidFill>
                <a:schemeClr val="bg1"/>
              </a:solidFill>
            </a:rPr>
            <a:t>A Ponton – Lead Eng</a:t>
          </a:r>
        </a:p>
        <a:p>
          <a:pPr lvl="0" algn="ctr" defTabSz="400050">
            <a:lnSpc>
              <a:spcPct val="90000"/>
            </a:lnSpc>
            <a:spcBef>
              <a:spcPct val="0"/>
            </a:spcBef>
            <a:spcAft>
              <a:spcPct val="35000"/>
            </a:spcAft>
          </a:pPr>
          <a:r>
            <a:rPr lang="sv-SE" sz="900" b="1" kern="1200" dirty="0" smtClean="0">
              <a:solidFill>
                <a:schemeClr val="bg1"/>
              </a:solidFill>
            </a:rPr>
            <a:t>S Molloy – Lead Eng</a:t>
          </a:r>
        </a:p>
        <a:p>
          <a:pPr lvl="0" algn="ctr" defTabSz="400050">
            <a:lnSpc>
              <a:spcPct val="90000"/>
            </a:lnSpc>
            <a:spcBef>
              <a:spcPct val="0"/>
            </a:spcBef>
            <a:spcAft>
              <a:spcPct val="35000"/>
            </a:spcAft>
          </a:pPr>
          <a:r>
            <a:rPr lang="sv-SE" sz="900" b="1" kern="1200" dirty="0" smtClean="0">
              <a:solidFill>
                <a:schemeClr val="bg1"/>
              </a:solidFill>
            </a:rPr>
            <a:t>G Lanfranco</a:t>
          </a:r>
        </a:p>
        <a:p>
          <a:pPr lvl="0" algn="ctr" defTabSz="400050">
            <a:lnSpc>
              <a:spcPct val="90000"/>
            </a:lnSpc>
            <a:spcBef>
              <a:spcPct val="0"/>
            </a:spcBef>
            <a:spcAft>
              <a:spcPct val="35000"/>
            </a:spcAft>
          </a:pPr>
          <a:r>
            <a:rPr lang="sv-SE" sz="900" b="1" kern="1200" dirty="0" smtClean="0">
              <a:solidFill>
                <a:schemeClr val="bg1"/>
              </a:solidFill>
            </a:rPr>
            <a:t>E Tanke</a:t>
          </a:r>
        </a:p>
        <a:p>
          <a:pPr lvl="0" algn="ctr" defTabSz="400050">
            <a:lnSpc>
              <a:spcPct val="90000"/>
            </a:lnSpc>
            <a:spcBef>
              <a:spcPct val="0"/>
            </a:spcBef>
            <a:spcAft>
              <a:spcPct val="35000"/>
            </a:spcAft>
          </a:pPr>
          <a:r>
            <a:rPr lang="sv-SE" sz="900" b="1" kern="1200" dirty="0" smtClean="0">
              <a:solidFill>
                <a:schemeClr val="bg1"/>
              </a:solidFill>
            </a:rPr>
            <a:t>N Gazis</a:t>
          </a:r>
        </a:p>
        <a:p>
          <a:pPr lvl="0" algn="ctr" defTabSz="400050">
            <a:lnSpc>
              <a:spcPct val="90000"/>
            </a:lnSpc>
            <a:spcBef>
              <a:spcPct val="0"/>
            </a:spcBef>
            <a:spcAft>
              <a:spcPct val="35000"/>
            </a:spcAft>
          </a:pPr>
          <a:r>
            <a:rPr lang="sv-SE" sz="900" b="1" kern="1200" dirty="0" smtClean="0">
              <a:solidFill>
                <a:schemeClr val="bg1"/>
              </a:solidFill>
            </a:rPr>
            <a:t>M Conlon (C)</a:t>
          </a:r>
          <a:endParaRPr lang="sv-SE" sz="900" b="1" kern="1200" dirty="0">
            <a:solidFill>
              <a:schemeClr val="bg1"/>
            </a:solidFill>
          </a:endParaRPr>
        </a:p>
      </dsp:txBody>
      <dsp:txXfrm>
        <a:off x="7506559" y="2751566"/>
        <a:ext cx="1255520" cy="1666111"/>
      </dsp:txXfrm>
    </dsp:sp>
    <dsp:sp modelId="{80F2A040-83B5-4C4D-A75A-A3725035AE86}">
      <dsp:nvSpPr>
        <dsp:cNvPr id="0" name=""/>
        <dsp:cNvSpPr/>
      </dsp:nvSpPr>
      <dsp:spPr>
        <a:xfrm>
          <a:off x="1335882" y="1154615"/>
          <a:ext cx="2839851" cy="10668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kern="1200" dirty="0" smtClean="0"/>
            <a:t>H Danared – Deputy Head of Division</a:t>
          </a:r>
        </a:p>
        <a:p>
          <a:pPr lvl="0" algn="ctr" defTabSz="400050">
            <a:lnSpc>
              <a:spcPct val="90000"/>
            </a:lnSpc>
            <a:spcBef>
              <a:spcPct val="0"/>
            </a:spcBef>
            <a:spcAft>
              <a:spcPct val="35000"/>
            </a:spcAft>
          </a:pPr>
          <a:r>
            <a:rPr lang="sv-SE" sz="900" kern="1200" dirty="0" smtClean="0"/>
            <a:t>J Weisend II – Deputy Head of Acc Projects</a:t>
          </a:r>
        </a:p>
        <a:p>
          <a:pPr lvl="0" algn="ctr" defTabSz="400050">
            <a:lnSpc>
              <a:spcPct val="90000"/>
            </a:lnSpc>
            <a:spcBef>
              <a:spcPct val="0"/>
            </a:spcBef>
            <a:spcAft>
              <a:spcPct val="35000"/>
            </a:spcAft>
          </a:pPr>
          <a:r>
            <a:rPr lang="sv-SE" sz="900" kern="1200" dirty="0" smtClean="0"/>
            <a:t>D McGinnis – Chief Engineer</a:t>
          </a:r>
        </a:p>
        <a:p>
          <a:pPr lvl="0" algn="ctr" defTabSz="400050">
            <a:lnSpc>
              <a:spcPct val="90000"/>
            </a:lnSpc>
            <a:spcBef>
              <a:spcPct val="0"/>
            </a:spcBef>
            <a:spcAft>
              <a:spcPct val="35000"/>
            </a:spcAft>
          </a:pPr>
          <a:r>
            <a:rPr lang="sv-SE" sz="900" kern="1200" dirty="0" smtClean="0"/>
            <a:t>S Peggs (C)</a:t>
          </a:r>
        </a:p>
        <a:p>
          <a:pPr lvl="0" algn="ctr" defTabSz="400050">
            <a:lnSpc>
              <a:spcPct val="90000"/>
            </a:lnSpc>
            <a:spcBef>
              <a:spcPct val="0"/>
            </a:spcBef>
            <a:spcAft>
              <a:spcPct val="35000"/>
            </a:spcAft>
          </a:pPr>
          <a:r>
            <a:rPr lang="sv-SE" sz="900" kern="1200" dirty="0" smtClean="0"/>
            <a:t>A Jansson – Safety &amp; Reliability Manager</a:t>
          </a:r>
        </a:p>
      </dsp:txBody>
      <dsp:txXfrm>
        <a:off x="1335882" y="1154615"/>
        <a:ext cx="2839851" cy="1066803"/>
      </dsp:txXfrm>
    </dsp:sp>
    <dsp:sp modelId="{2F5BE7C0-F7D6-4361-95FD-D95EF5C3C775}">
      <dsp:nvSpPr>
        <dsp:cNvPr id="0" name=""/>
        <dsp:cNvSpPr/>
      </dsp:nvSpPr>
      <dsp:spPr>
        <a:xfrm>
          <a:off x="4733629" y="1375481"/>
          <a:ext cx="2221596" cy="6281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kern="1200" dirty="0" smtClean="0"/>
            <a:t>C Prabert - Personal Assistant</a:t>
          </a:r>
        </a:p>
        <a:p>
          <a:pPr lvl="0" algn="ctr" defTabSz="400050">
            <a:lnSpc>
              <a:spcPct val="90000"/>
            </a:lnSpc>
            <a:spcBef>
              <a:spcPct val="0"/>
            </a:spcBef>
            <a:spcAft>
              <a:spcPct val="35000"/>
            </a:spcAft>
          </a:pPr>
          <a:r>
            <a:rPr lang="sv-SE" sz="900" kern="1200" dirty="0" smtClean="0"/>
            <a:t>G Jacobsson - Team Assistant</a:t>
          </a:r>
        </a:p>
        <a:p>
          <a:pPr lvl="0" algn="ctr" defTabSz="400050">
            <a:lnSpc>
              <a:spcPct val="90000"/>
            </a:lnSpc>
            <a:spcBef>
              <a:spcPct val="0"/>
            </a:spcBef>
            <a:spcAft>
              <a:spcPct val="35000"/>
            </a:spcAft>
          </a:pPr>
          <a:r>
            <a:rPr lang="sv-SE" sz="900" kern="1200" dirty="0" smtClean="0"/>
            <a:t>Solveig </a:t>
          </a:r>
          <a:r>
            <a:rPr lang="sv-SE" sz="900" kern="1200" dirty="0" err="1" smtClean="0"/>
            <a:t>Aas</a:t>
          </a:r>
          <a:r>
            <a:rPr lang="sv-SE" sz="900" kern="1200" dirty="0" smtClean="0"/>
            <a:t>– Team Assistant</a:t>
          </a:r>
          <a:endParaRPr lang="sv-SE" sz="900" kern="1200" dirty="0"/>
        </a:p>
      </dsp:txBody>
      <dsp:txXfrm>
        <a:off x="4733629" y="1375481"/>
        <a:ext cx="2221596" cy="6281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4/13/14</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319" rtl="0" eaLnBrk="1" latinLnBrk="0" hangingPunct="1">
      <a:defRPr sz="1200" kern="1200">
        <a:solidFill>
          <a:schemeClr val="tx1"/>
        </a:solidFill>
        <a:latin typeface="+mn-lt"/>
        <a:ea typeface="+mn-ea"/>
        <a:cs typeface="+mn-cs"/>
      </a:defRPr>
    </a:lvl1pPr>
    <a:lvl2pPr marL="457160" algn="l" defTabSz="914319" rtl="0" eaLnBrk="1" latinLnBrk="0" hangingPunct="1">
      <a:defRPr sz="1200" kern="1200">
        <a:solidFill>
          <a:schemeClr val="tx1"/>
        </a:solidFill>
        <a:latin typeface="+mn-lt"/>
        <a:ea typeface="+mn-ea"/>
        <a:cs typeface="+mn-cs"/>
      </a:defRPr>
    </a:lvl2pPr>
    <a:lvl3pPr marL="914319" algn="l" defTabSz="914319" rtl="0" eaLnBrk="1" latinLnBrk="0" hangingPunct="1">
      <a:defRPr sz="1200" kern="1200">
        <a:solidFill>
          <a:schemeClr val="tx1"/>
        </a:solidFill>
        <a:latin typeface="+mn-lt"/>
        <a:ea typeface="+mn-ea"/>
        <a:cs typeface="+mn-cs"/>
      </a:defRPr>
    </a:lvl3pPr>
    <a:lvl4pPr marL="1371479" algn="l" defTabSz="914319" rtl="0" eaLnBrk="1" latinLnBrk="0" hangingPunct="1">
      <a:defRPr sz="1200" kern="1200">
        <a:solidFill>
          <a:schemeClr val="tx1"/>
        </a:solidFill>
        <a:latin typeface="+mn-lt"/>
        <a:ea typeface="+mn-ea"/>
        <a:cs typeface="+mn-cs"/>
      </a:defRPr>
    </a:lvl4pPr>
    <a:lvl5pPr marL="1828639" algn="l" defTabSz="914319" rtl="0" eaLnBrk="1" latinLnBrk="0" hangingPunct="1">
      <a:defRPr sz="1200" kern="1200">
        <a:solidFill>
          <a:schemeClr val="tx1"/>
        </a:solidFill>
        <a:latin typeface="+mn-lt"/>
        <a:ea typeface="+mn-ea"/>
        <a:cs typeface="+mn-cs"/>
      </a:defRPr>
    </a:lvl5pPr>
    <a:lvl6pPr marL="2285798" algn="l" defTabSz="914319" rtl="0" eaLnBrk="1" latinLnBrk="0" hangingPunct="1">
      <a:defRPr sz="1200" kern="1200">
        <a:solidFill>
          <a:schemeClr val="tx1"/>
        </a:solidFill>
        <a:latin typeface="+mn-lt"/>
        <a:ea typeface="+mn-ea"/>
        <a:cs typeface="+mn-cs"/>
      </a:defRPr>
    </a:lvl6pPr>
    <a:lvl7pPr marL="2742958" algn="l" defTabSz="914319" rtl="0" eaLnBrk="1" latinLnBrk="0" hangingPunct="1">
      <a:defRPr sz="1200" kern="1200">
        <a:solidFill>
          <a:schemeClr val="tx1"/>
        </a:solidFill>
        <a:latin typeface="+mn-lt"/>
        <a:ea typeface="+mn-ea"/>
        <a:cs typeface="+mn-cs"/>
      </a:defRPr>
    </a:lvl7pPr>
    <a:lvl8pPr marL="3200117" algn="l" defTabSz="914319" rtl="0" eaLnBrk="1" latinLnBrk="0" hangingPunct="1">
      <a:defRPr sz="1200" kern="1200">
        <a:solidFill>
          <a:schemeClr val="tx1"/>
        </a:solidFill>
        <a:latin typeface="+mn-lt"/>
        <a:ea typeface="+mn-ea"/>
        <a:cs typeface="+mn-cs"/>
      </a:defRPr>
    </a:lvl8pPr>
    <a:lvl9pPr marL="3657277" algn="l" defTabSz="9143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89738D3-7715-0C4A-857D-0EED37D056F4}"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85519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err="1" smtClean="0"/>
              <a:t>Accelerateur</a:t>
            </a:r>
            <a:r>
              <a:rPr lang="en-US" dirty="0" smtClean="0"/>
              <a:t> </a:t>
            </a:r>
            <a:r>
              <a:rPr lang="en-US" dirty="0" err="1" smtClean="0"/>
              <a:t>principe</a:t>
            </a:r>
            <a:r>
              <a:rPr lang="en-US" dirty="0" smtClean="0"/>
              <a:t> avec proton</a:t>
            </a:r>
            <a:r>
              <a:rPr lang="en-US" baseline="0" dirty="0" smtClean="0"/>
              <a:t> </a:t>
            </a:r>
          </a:p>
          <a:p>
            <a:pPr>
              <a:defRPr/>
            </a:pPr>
            <a:r>
              <a:rPr lang="en-US" baseline="0" dirty="0" err="1" smtClean="0"/>
              <a:t>Technologie</a:t>
            </a:r>
            <a:r>
              <a:rPr lang="en-US" baseline="0" dirty="0" smtClean="0"/>
              <a:t> de pointe </a:t>
            </a:r>
            <a:r>
              <a:rPr lang="en-US" baseline="0" dirty="0" err="1" smtClean="0"/>
              <a:t>supraconductice</a:t>
            </a:r>
            <a:endParaRPr lang="en-US" baseline="0" dirty="0" smtClean="0"/>
          </a:p>
          <a:p>
            <a:pPr>
              <a:defRPr/>
            </a:pPr>
            <a:endParaRPr lang="en-US" baseline="0" dirty="0" smtClean="0"/>
          </a:p>
          <a:p>
            <a:pPr>
              <a:defRPr/>
            </a:pPr>
            <a:r>
              <a:rPr lang="en-US" baseline="0" dirty="0" smtClean="0"/>
              <a:t>Spoke – </a:t>
            </a:r>
            <a:r>
              <a:rPr lang="en-US" baseline="0" dirty="0" err="1" smtClean="0"/>
              <a:t>insatalle</a:t>
            </a:r>
            <a:r>
              <a:rPr lang="en-US" baseline="0" dirty="0" smtClean="0"/>
              <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19"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8" indent="0" algn="ctr">
              <a:buNone/>
              <a:defRPr>
                <a:solidFill>
                  <a:schemeClr val="tx1">
                    <a:tint val="75000"/>
                  </a:schemeClr>
                </a:solidFill>
              </a:defRPr>
            </a:lvl6pPr>
            <a:lvl7pPr marL="2742958" indent="0" algn="ctr">
              <a:buNone/>
              <a:defRPr>
                <a:solidFill>
                  <a:schemeClr val="tx1">
                    <a:tint val="75000"/>
                  </a:schemeClr>
                </a:solidFill>
              </a:defRPr>
            </a:lvl7pPr>
            <a:lvl8pPr marL="3200117" indent="0" algn="ctr">
              <a:buNone/>
              <a:defRPr>
                <a:solidFill>
                  <a:schemeClr val="tx1">
                    <a:tint val="75000"/>
                  </a:schemeClr>
                </a:solidFill>
              </a:defRPr>
            </a:lvl8pPr>
            <a:lvl9pPr marL="3657277"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4/13/14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sv-SE">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55389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sv-SE">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60711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60" indent="0">
              <a:buNone/>
              <a:defRPr sz="1200"/>
            </a:lvl2pPr>
            <a:lvl3pPr marL="914319" indent="0">
              <a:buNone/>
              <a:defRPr sz="1000"/>
            </a:lvl3pPr>
            <a:lvl4pPr marL="1371479" indent="0">
              <a:buNone/>
              <a:defRPr sz="900"/>
            </a:lvl4pPr>
            <a:lvl5pPr marL="1828639" indent="0">
              <a:buNone/>
              <a:defRPr sz="900"/>
            </a:lvl5pPr>
            <a:lvl6pPr marL="2285798" indent="0">
              <a:buNone/>
              <a:defRPr sz="900"/>
            </a:lvl6pPr>
            <a:lvl7pPr marL="2742958" indent="0">
              <a:buNone/>
              <a:defRPr sz="900"/>
            </a:lvl7pPr>
            <a:lvl8pPr marL="3200117" indent="0">
              <a:buNone/>
              <a:defRPr sz="900"/>
            </a:lvl8pPr>
            <a:lvl9pPr marL="36572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78028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0" indent="0">
              <a:buNone/>
              <a:defRPr sz="2800"/>
            </a:lvl2pPr>
            <a:lvl3pPr marL="914319" indent="0">
              <a:buNone/>
              <a:defRPr sz="2400"/>
            </a:lvl3pPr>
            <a:lvl4pPr marL="1371479" indent="0">
              <a:buNone/>
              <a:defRPr sz="2000"/>
            </a:lvl4pPr>
            <a:lvl5pPr marL="1828639" indent="0">
              <a:buNone/>
              <a:defRPr sz="2000"/>
            </a:lvl5pPr>
            <a:lvl6pPr marL="2285798" indent="0">
              <a:buNone/>
              <a:defRPr sz="2000"/>
            </a:lvl6pPr>
            <a:lvl7pPr marL="2742958" indent="0">
              <a:buNone/>
              <a:defRPr sz="2000"/>
            </a:lvl7pPr>
            <a:lvl8pPr marL="3200117" indent="0">
              <a:buNone/>
              <a:defRPr sz="2000"/>
            </a:lvl8pPr>
            <a:lvl9pPr marL="3657277" indent="0">
              <a:buNone/>
              <a:defRPr sz="2000"/>
            </a:lvl9pPr>
          </a:lstStyle>
          <a:p>
            <a:endParaRPr lang="sv-SE"/>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60" indent="0">
              <a:buNone/>
              <a:defRPr sz="1200"/>
            </a:lvl2pPr>
            <a:lvl3pPr marL="914319" indent="0">
              <a:buNone/>
              <a:defRPr sz="1000"/>
            </a:lvl3pPr>
            <a:lvl4pPr marL="1371479" indent="0">
              <a:buNone/>
              <a:defRPr sz="900"/>
            </a:lvl4pPr>
            <a:lvl5pPr marL="1828639" indent="0">
              <a:buNone/>
              <a:defRPr sz="900"/>
            </a:lvl5pPr>
            <a:lvl6pPr marL="2285798" indent="0">
              <a:buNone/>
              <a:defRPr sz="900"/>
            </a:lvl6pPr>
            <a:lvl7pPr marL="2742958" indent="0">
              <a:buNone/>
              <a:defRPr sz="900"/>
            </a:lvl7pPr>
            <a:lvl8pPr marL="3200117" indent="0">
              <a:buNone/>
              <a:defRPr sz="900"/>
            </a:lvl8pPr>
            <a:lvl9pPr marL="365727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72628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05514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30626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8" y="1085275"/>
            <a:ext cx="8229599" cy="4553531"/>
          </a:xfrm>
        </p:spPr>
        <p:txBody>
          <a:bodyPr/>
          <a:lstStyle>
            <a:lvl1pPr marL="0" indent="0" algn="l">
              <a:buNone/>
              <a:defRPr>
                <a:solidFill>
                  <a:schemeClr val="tx1"/>
                </a:solidFill>
              </a:defRPr>
            </a:lvl1pPr>
            <a:lvl2pPr marL="455991" indent="0" algn="ctr">
              <a:buNone/>
              <a:defRPr>
                <a:solidFill>
                  <a:schemeClr val="tx1">
                    <a:tint val="75000"/>
                  </a:schemeClr>
                </a:solidFill>
              </a:defRPr>
            </a:lvl2pPr>
            <a:lvl3pPr marL="911985" indent="0" algn="ctr">
              <a:buNone/>
              <a:defRPr>
                <a:solidFill>
                  <a:schemeClr val="tx1">
                    <a:tint val="75000"/>
                  </a:schemeClr>
                </a:solidFill>
              </a:defRPr>
            </a:lvl3pPr>
            <a:lvl4pPr marL="1367977" indent="0" algn="ctr">
              <a:buNone/>
              <a:defRPr>
                <a:solidFill>
                  <a:schemeClr val="tx1">
                    <a:tint val="75000"/>
                  </a:schemeClr>
                </a:solidFill>
              </a:defRPr>
            </a:lvl4pPr>
            <a:lvl5pPr marL="1823968" indent="0" algn="ctr">
              <a:buNone/>
              <a:defRPr>
                <a:solidFill>
                  <a:schemeClr val="tx1">
                    <a:tint val="75000"/>
                  </a:schemeClr>
                </a:solidFill>
              </a:defRPr>
            </a:lvl5pPr>
            <a:lvl6pPr marL="2279958" indent="0" algn="ctr">
              <a:buNone/>
              <a:defRPr>
                <a:solidFill>
                  <a:schemeClr val="tx1">
                    <a:tint val="75000"/>
                  </a:schemeClr>
                </a:solidFill>
              </a:defRPr>
            </a:lvl6pPr>
            <a:lvl7pPr marL="2735955" indent="0" algn="ctr">
              <a:buNone/>
              <a:defRPr>
                <a:solidFill>
                  <a:schemeClr val="tx1">
                    <a:tint val="75000"/>
                  </a:schemeClr>
                </a:solidFill>
              </a:defRPr>
            </a:lvl7pPr>
            <a:lvl8pPr marL="3191946" indent="0" algn="ctr">
              <a:buNone/>
              <a:defRPr>
                <a:solidFill>
                  <a:schemeClr val="tx1">
                    <a:tint val="75000"/>
                  </a:schemeClr>
                </a:solidFill>
              </a:defRPr>
            </a:lvl8pPr>
            <a:lvl9pPr marL="3647943" indent="0" algn="ctr">
              <a:buNone/>
              <a:defRPr>
                <a:solidFill>
                  <a:schemeClr val="tx1">
                    <a:tint val="75000"/>
                  </a:schemeClr>
                </a:solidFill>
              </a:defRPr>
            </a:lvl9pPr>
          </a:lstStyle>
          <a:p>
            <a:r>
              <a:rPr lang="sv-SE"/>
              <a:t>Click to edit Master subtitle style</a:t>
            </a:r>
            <a:endParaRPr lang="en-US"/>
          </a:p>
        </p:txBody>
      </p:sp>
      <p:sp>
        <p:nvSpPr>
          <p:cNvPr id="7" name="Title Placeholder 1"/>
          <p:cNvSpPr>
            <a:spLocks noGrp="1"/>
          </p:cNvSpPr>
          <p:nvPr>
            <p:ph type="title"/>
          </p:nvPr>
        </p:nvSpPr>
        <p:spPr>
          <a:xfrm>
            <a:off x="457200" y="158746"/>
            <a:ext cx="8229600" cy="736874"/>
          </a:xfrm>
          <a:prstGeom prst="rect">
            <a:avLst/>
          </a:prstGeom>
        </p:spPr>
        <p:txBody>
          <a:bodyPr vert="horz" lIns="91198" tIns="45599" rIns="91198" bIns="45599" rtlCol="0" anchor="ctr">
            <a:normAutofit/>
          </a:bodyPr>
          <a:lstStyle/>
          <a:p>
            <a:r>
              <a:rPr lang="sv-SE"/>
              <a:t>Click to edit Master title style</a:t>
            </a:r>
            <a:endParaRPr lang="en-US"/>
          </a:p>
        </p:txBody>
      </p:sp>
    </p:spTree>
    <p:extLst>
      <p:ext uri="{BB962C8B-B14F-4D97-AF65-F5344CB8AC3E}">
        <p14:creationId xmlns:p14="http://schemas.microsoft.com/office/powerpoint/2010/main" val="3883045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104993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3"/>
            <a:ext cx="7772400" cy="1362075"/>
          </a:xfrm>
        </p:spPr>
        <p:txBody>
          <a:bodyPr anchor="t"/>
          <a:lstStyle>
            <a:lvl1pPr algn="l">
              <a:defRPr sz="4000" b="1" cap="all"/>
            </a:lvl1pPr>
          </a:lstStyle>
          <a:p>
            <a:r>
              <a:rPr lang="sv-SE"/>
              <a:t>Click to edit Master title style</a:t>
            </a:r>
            <a:endParaRPr lang="en-US"/>
          </a:p>
        </p:txBody>
      </p:sp>
      <p:sp>
        <p:nvSpPr>
          <p:cNvPr id="3" name="Text Placeholder 2"/>
          <p:cNvSpPr>
            <a:spLocks noGrp="1"/>
          </p:cNvSpPr>
          <p:nvPr>
            <p:ph type="body" idx="1"/>
          </p:nvPr>
        </p:nvSpPr>
        <p:spPr>
          <a:xfrm>
            <a:off x="722315" y="2906741"/>
            <a:ext cx="7772400" cy="1500187"/>
          </a:xfrm>
        </p:spPr>
        <p:txBody>
          <a:bodyPr anchor="b"/>
          <a:lstStyle>
            <a:lvl1pPr marL="0" indent="0">
              <a:buNone/>
              <a:defRPr sz="2000">
                <a:solidFill>
                  <a:schemeClr val="tx1">
                    <a:tint val="75000"/>
                  </a:schemeClr>
                </a:solidFill>
              </a:defRPr>
            </a:lvl1pPr>
            <a:lvl2pPr marL="455991" indent="0">
              <a:buNone/>
              <a:defRPr sz="1800">
                <a:solidFill>
                  <a:schemeClr val="tx1">
                    <a:tint val="75000"/>
                  </a:schemeClr>
                </a:solidFill>
              </a:defRPr>
            </a:lvl2pPr>
            <a:lvl3pPr marL="911985" indent="0">
              <a:buNone/>
              <a:defRPr sz="1600">
                <a:solidFill>
                  <a:schemeClr val="tx1">
                    <a:tint val="75000"/>
                  </a:schemeClr>
                </a:solidFill>
              </a:defRPr>
            </a:lvl3pPr>
            <a:lvl4pPr marL="1367977" indent="0">
              <a:buNone/>
              <a:defRPr sz="1400">
                <a:solidFill>
                  <a:schemeClr val="tx1">
                    <a:tint val="75000"/>
                  </a:schemeClr>
                </a:solidFill>
              </a:defRPr>
            </a:lvl4pPr>
            <a:lvl5pPr marL="1823968" indent="0">
              <a:buNone/>
              <a:defRPr sz="1400">
                <a:solidFill>
                  <a:schemeClr val="tx1">
                    <a:tint val="75000"/>
                  </a:schemeClr>
                </a:solidFill>
              </a:defRPr>
            </a:lvl5pPr>
            <a:lvl6pPr marL="2279958" indent="0">
              <a:buNone/>
              <a:defRPr sz="1400">
                <a:solidFill>
                  <a:schemeClr val="tx1">
                    <a:tint val="75000"/>
                  </a:schemeClr>
                </a:solidFill>
              </a:defRPr>
            </a:lvl6pPr>
            <a:lvl7pPr marL="2735955" indent="0">
              <a:buNone/>
              <a:defRPr sz="1400">
                <a:solidFill>
                  <a:schemeClr val="tx1">
                    <a:tint val="75000"/>
                  </a:schemeClr>
                </a:solidFill>
              </a:defRPr>
            </a:lvl7pPr>
            <a:lvl8pPr marL="3191946" indent="0">
              <a:buNone/>
              <a:defRPr sz="1400">
                <a:solidFill>
                  <a:schemeClr val="tx1">
                    <a:tint val="75000"/>
                  </a:schemeClr>
                </a:solidFill>
              </a:defRPr>
            </a:lvl8pPr>
            <a:lvl9pPr marL="3647943" indent="0">
              <a:buNone/>
              <a:defRPr sz="1400">
                <a:solidFill>
                  <a:schemeClr val="tx1">
                    <a:tint val="75000"/>
                  </a:schemeClr>
                </a:solidFill>
              </a:defRPr>
            </a:lvl9pPr>
          </a:lstStyle>
          <a:p>
            <a:pPr lvl="0"/>
            <a:r>
              <a:rPr lang="sv-SE"/>
              <a:t>Click to edit Master text styles</a:t>
            </a:r>
          </a:p>
        </p:txBody>
      </p:sp>
    </p:spTree>
    <p:extLst>
      <p:ext uri="{BB962C8B-B14F-4D97-AF65-F5344CB8AC3E}">
        <p14:creationId xmlns:p14="http://schemas.microsoft.com/office/powerpoint/2010/main" val="267493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33086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4/13/14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endParaRPr lang="en-US"/>
          </a:p>
        </p:txBody>
      </p:sp>
      <p:sp>
        <p:nvSpPr>
          <p:cNvPr id="3" name="Text Placeholder 2"/>
          <p:cNvSpPr>
            <a:spLocks noGrp="1"/>
          </p:cNvSpPr>
          <p:nvPr>
            <p:ph type="body" idx="1"/>
          </p:nvPr>
        </p:nvSpPr>
        <p:spPr>
          <a:xfrm>
            <a:off x="457206" y="1535117"/>
            <a:ext cx="4040188" cy="639762"/>
          </a:xfrm>
        </p:spPr>
        <p:txBody>
          <a:bodyPr anchor="b"/>
          <a:lstStyle>
            <a:lvl1pPr marL="0" indent="0">
              <a:buNone/>
              <a:defRPr sz="2400" b="1"/>
            </a:lvl1pPr>
            <a:lvl2pPr marL="455991" indent="0">
              <a:buNone/>
              <a:defRPr sz="2000" b="1"/>
            </a:lvl2pPr>
            <a:lvl3pPr marL="911985" indent="0">
              <a:buNone/>
              <a:defRPr sz="1800" b="1"/>
            </a:lvl3pPr>
            <a:lvl4pPr marL="1367977" indent="0">
              <a:buNone/>
              <a:defRPr sz="1600" b="1"/>
            </a:lvl4pPr>
            <a:lvl5pPr marL="1823968" indent="0">
              <a:buNone/>
              <a:defRPr sz="1600" b="1"/>
            </a:lvl5pPr>
            <a:lvl6pPr marL="2279958" indent="0">
              <a:buNone/>
              <a:defRPr sz="1600" b="1"/>
            </a:lvl6pPr>
            <a:lvl7pPr marL="2735955" indent="0">
              <a:buNone/>
              <a:defRPr sz="1600" b="1"/>
            </a:lvl7pPr>
            <a:lvl8pPr marL="3191946" indent="0">
              <a:buNone/>
              <a:defRPr sz="1600" b="1"/>
            </a:lvl8pPr>
            <a:lvl9pPr marL="3647943"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6" y="217488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5" name="Text Placeholder 4"/>
          <p:cNvSpPr>
            <a:spLocks noGrp="1"/>
          </p:cNvSpPr>
          <p:nvPr>
            <p:ph type="body" sz="quarter" idx="3"/>
          </p:nvPr>
        </p:nvSpPr>
        <p:spPr>
          <a:xfrm>
            <a:off x="4645029" y="1535117"/>
            <a:ext cx="4041775" cy="639762"/>
          </a:xfrm>
        </p:spPr>
        <p:txBody>
          <a:bodyPr anchor="b"/>
          <a:lstStyle>
            <a:lvl1pPr marL="0" indent="0">
              <a:buNone/>
              <a:defRPr sz="2400" b="1"/>
            </a:lvl1pPr>
            <a:lvl2pPr marL="455991" indent="0">
              <a:buNone/>
              <a:defRPr sz="2000" b="1"/>
            </a:lvl2pPr>
            <a:lvl3pPr marL="911985" indent="0">
              <a:buNone/>
              <a:defRPr sz="1800" b="1"/>
            </a:lvl3pPr>
            <a:lvl4pPr marL="1367977" indent="0">
              <a:buNone/>
              <a:defRPr sz="1600" b="1"/>
            </a:lvl4pPr>
            <a:lvl5pPr marL="1823968" indent="0">
              <a:buNone/>
              <a:defRPr sz="1600" b="1"/>
            </a:lvl5pPr>
            <a:lvl6pPr marL="2279958" indent="0">
              <a:buNone/>
              <a:defRPr sz="1600" b="1"/>
            </a:lvl6pPr>
            <a:lvl7pPr marL="2735955" indent="0">
              <a:buNone/>
              <a:defRPr sz="1600" b="1"/>
            </a:lvl7pPr>
            <a:lvl8pPr marL="3191946" indent="0">
              <a:buNone/>
              <a:defRPr sz="1600" b="1"/>
            </a:lvl8pPr>
            <a:lvl9pPr marL="3647943"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9" y="217488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205032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415974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926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2"/>
            <a:ext cx="3008313" cy="1162050"/>
          </a:xfrm>
        </p:spPr>
        <p:txBody>
          <a:bodyPr anchor="b"/>
          <a:lstStyle>
            <a:lvl1pPr algn="l">
              <a:defRPr sz="2000" b="1"/>
            </a:lvl1pPr>
          </a:lstStyle>
          <a:p>
            <a:r>
              <a:rPr lang="sv-SE"/>
              <a:t>Click to edit Master title style</a:t>
            </a:r>
            <a:endParaRPr lang="en-US"/>
          </a:p>
        </p:txBody>
      </p:sp>
      <p:sp>
        <p:nvSpPr>
          <p:cNvPr id="3" name="Content Placeholder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Text Placeholder 3"/>
          <p:cNvSpPr>
            <a:spLocks noGrp="1"/>
          </p:cNvSpPr>
          <p:nvPr>
            <p:ph type="body" sz="half" idx="2"/>
          </p:nvPr>
        </p:nvSpPr>
        <p:spPr>
          <a:xfrm>
            <a:off x="457200" y="1435113"/>
            <a:ext cx="3008313" cy="4691063"/>
          </a:xfrm>
        </p:spPr>
        <p:txBody>
          <a:bodyPr/>
          <a:lstStyle>
            <a:lvl1pPr marL="0" indent="0">
              <a:buNone/>
              <a:defRPr sz="1400"/>
            </a:lvl1pPr>
            <a:lvl2pPr marL="455991" indent="0">
              <a:buNone/>
              <a:defRPr sz="1200"/>
            </a:lvl2pPr>
            <a:lvl3pPr marL="911985" indent="0">
              <a:buNone/>
              <a:defRPr sz="1000"/>
            </a:lvl3pPr>
            <a:lvl4pPr marL="1367977" indent="0">
              <a:buNone/>
              <a:defRPr sz="900"/>
            </a:lvl4pPr>
            <a:lvl5pPr marL="1823968" indent="0">
              <a:buNone/>
              <a:defRPr sz="900"/>
            </a:lvl5pPr>
            <a:lvl6pPr marL="2279958" indent="0">
              <a:buNone/>
              <a:defRPr sz="900"/>
            </a:lvl6pPr>
            <a:lvl7pPr marL="2735955" indent="0">
              <a:buNone/>
              <a:defRPr sz="900"/>
            </a:lvl7pPr>
            <a:lvl8pPr marL="3191946" indent="0">
              <a:buNone/>
              <a:defRPr sz="900"/>
            </a:lvl8pPr>
            <a:lvl9pPr marL="3647943" indent="0">
              <a:buNone/>
              <a:defRPr sz="900"/>
            </a:lvl9pPr>
          </a:lstStyle>
          <a:p>
            <a:pPr lvl="0"/>
            <a:r>
              <a:rPr lang="sv-SE"/>
              <a:t>Click to edit Master text styles</a:t>
            </a:r>
          </a:p>
        </p:txBody>
      </p:sp>
    </p:spTree>
    <p:extLst>
      <p:ext uri="{BB962C8B-B14F-4D97-AF65-F5344CB8AC3E}">
        <p14:creationId xmlns:p14="http://schemas.microsoft.com/office/powerpoint/2010/main" val="3462479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sv-S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91" indent="0">
              <a:buNone/>
              <a:defRPr sz="2800"/>
            </a:lvl2pPr>
            <a:lvl3pPr marL="911985" indent="0">
              <a:buNone/>
              <a:defRPr sz="2400"/>
            </a:lvl3pPr>
            <a:lvl4pPr marL="1367977" indent="0">
              <a:buNone/>
              <a:defRPr sz="2000"/>
            </a:lvl4pPr>
            <a:lvl5pPr marL="1823968" indent="0">
              <a:buNone/>
              <a:defRPr sz="2000"/>
            </a:lvl5pPr>
            <a:lvl6pPr marL="2279958" indent="0">
              <a:buNone/>
              <a:defRPr sz="2000"/>
            </a:lvl6pPr>
            <a:lvl7pPr marL="2735955" indent="0">
              <a:buNone/>
              <a:defRPr sz="2000"/>
            </a:lvl7pPr>
            <a:lvl8pPr marL="3191946" indent="0">
              <a:buNone/>
              <a:defRPr sz="2000"/>
            </a:lvl8pPr>
            <a:lvl9pPr marL="3647943" indent="0">
              <a:buNone/>
              <a:defRPr sz="2000"/>
            </a:lvl9pPr>
          </a:lstStyle>
          <a:p>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5991" indent="0">
              <a:buNone/>
              <a:defRPr sz="1200"/>
            </a:lvl2pPr>
            <a:lvl3pPr marL="911985" indent="0">
              <a:buNone/>
              <a:defRPr sz="1000"/>
            </a:lvl3pPr>
            <a:lvl4pPr marL="1367977" indent="0">
              <a:buNone/>
              <a:defRPr sz="900"/>
            </a:lvl4pPr>
            <a:lvl5pPr marL="1823968" indent="0">
              <a:buNone/>
              <a:defRPr sz="900"/>
            </a:lvl5pPr>
            <a:lvl6pPr marL="2279958" indent="0">
              <a:buNone/>
              <a:defRPr sz="900"/>
            </a:lvl6pPr>
            <a:lvl7pPr marL="2735955" indent="0">
              <a:buNone/>
              <a:defRPr sz="900"/>
            </a:lvl7pPr>
            <a:lvl8pPr marL="3191946" indent="0">
              <a:buNone/>
              <a:defRPr sz="900"/>
            </a:lvl8pPr>
            <a:lvl9pPr marL="3647943" indent="0">
              <a:buNone/>
              <a:defRPr sz="900"/>
            </a:lvl9pPr>
          </a:lstStyle>
          <a:p>
            <a:pPr lvl="0"/>
            <a:r>
              <a:rPr lang="sv-SE"/>
              <a:t>Click to edit Master text styles</a:t>
            </a:r>
          </a:p>
        </p:txBody>
      </p:sp>
    </p:spTree>
    <p:extLst>
      <p:ext uri="{BB962C8B-B14F-4D97-AF65-F5344CB8AC3E}">
        <p14:creationId xmlns:p14="http://schemas.microsoft.com/office/powerpoint/2010/main" val="2703287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1134798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p:spPr>
        <p:txBody>
          <a:bodyPr vert="eaVert"/>
          <a:lstStyle/>
          <a:p>
            <a:r>
              <a:rPr lang="sv-SE"/>
              <a:t>Click to edit Master title style</a:t>
            </a:r>
            <a:endParaRPr lang="en-US"/>
          </a:p>
        </p:txBody>
      </p:sp>
      <p:sp>
        <p:nvSpPr>
          <p:cNvPr id="3" name="Vertical Text Placeholder 2"/>
          <p:cNvSpPr>
            <a:spLocks noGrp="1"/>
          </p:cNvSpPr>
          <p:nvPr>
            <p:ph type="body" orient="vert" idx="1"/>
          </p:nvPr>
        </p:nvSpPr>
        <p:spPr>
          <a:xfrm>
            <a:off x="457200" y="274666"/>
            <a:ext cx="6019800" cy="5851525"/>
          </a:xfrm>
        </p:spPr>
        <p:txBody>
          <a:bodyPr vert="eaVert"/>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Tree>
    <p:extLst>
      <p:ext uri="{BB962C8B-B14F-4D97-AF65-F5344CB8AC3E}">
        <p14:creationId xmlns:p14="http://schemas.microsoft.com/office/powerpoint/2010/main" val="1380782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Click to edit Master title style</a:t>
            </a:r>
            <a:endParaRPr lang="en-US"/>
          </a:p>
        </p:txBody>
      </p:sp>
    </p:spTree>
    <p:extLst>
      <p:ext uri="{BB962C8B-B14F-4D97-AF65-F5344CB8AC3E}">
        <p14:creationId xmlns:p14="http://schemas.microsoft.com/office/powerpoint/2010/main" val="231056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to the right">
    <p:spTree>
      <p:nvGrpSpPr>
        <p:cNvPr id="1" name=""/>
        <p:cNvGrpSpPr/>
        <p:nvPr/>
      </p:nvGrpSpPr>
      <p:grpSpPr>
        <a:xfrm>
          <a:off x="0" y="0"/>
          <a:ext cx="0" cy="0"/>
          <a:chOff x="0" y="0"/>
          <a:chExt cx="0" cy="0"/>
        </a:xfrm>
      </p:grpSpPr>
      <p:sp>
        <p:nvSpPr>
          <p:cNvPr id="9" name="Picture Placeholder 8"/>
          <p:cNvSpPr>
            <a:spLocks noGrp="1" noChangeAspect="1"/>
          </p:cNvSpPr>
          <p:nvPr>
            <p:ph type="pic" sz="quarter" idx="13"/>
          </p:nvPr>
        </p:nvSpPr>
        <p:spPr>
          <a:xfrm>
            <a:off x="4907835" y="1615029"/>
            <a:ext cx="3784600" cy="3784600"/>
          </a:xfrm>
          <a:prstGeom prst="roundRect">
            <a:avLst>
              <a:gd name="adj" fmla="val 3636"/>
            </a:avLst>
          </a:prstGeom>
          <a:solidFill>
            <a:schemeClr val="tx2">
              <a:lumMod val="40000"/>
              <a:lumOff val="60000"/>
            </a:schemeClr>
          </a:solidFill>
          <a:effectLst>
            <a:outerShdw blurRad="50800" dist="38100" dir="2700000" algn="tl" rotWithShape="0">
              <a:srgbClr val="000000">
                <a:alpha val="43000"/>
              </a:srgbClr>
            </a:outerShdw>
            <a:reflection stA="55000" endPos="20000" dist="12700" dir="5400000" sy="-100000" algn="bl" rotWithShape="0"/>
          </a:effectLst>
        </p:spPr>
        <p:txBody>
          <a:bodyPr/>
          <a:lstStyle/>
          <a:p>
            <a:r>
              <a:rPr lang="en-US" smtClean="0"/>
              <a:t>Drag picture to placeholder or click icon to add</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Text Placeholder 11"/>
          <p:cNvSpPr>
            <a:spLocks noGrp="1"/>
          </p:cNvSpPr>
          <p:nvPr>
            <p:ph type="body" sz="quarter" idx="14"/>
          </p:nvPr>
        </p:nvSpPr>
        <p:spPr>
          <a:xfrm>
            <a:off x="457200" y="1614498"/>
            <a:ext cx="4265613" cy="3784600"/>
          </a:xfrm>
        </p:spPr>
        <p:txBody>
          <a:bodyPr/>
          <a:lstStyle>
            <a:lvl4pPr marL="1367977" indent="0">
              <a:buNone/>
              <a:defRPr/>
            </a:lvl4pPr>
            <a:lvl5pPr marL="1823968" indent="0">
              <a:buNone/>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60198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19"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8" indent="0" algn="ctr">
              <a:buNone/>
              <a:defRPr>
                <a:solidFill>
                  <a:schemeClr val="tx1">
                    <a:tint val="75000"/>
                  </a:schemeClr>
                </a:solidFill>
              </a:defRPr>
            </a:lvl6pPr>
            <a:lvl7pPr marL="2742958" indent="0" algn="ctr">
              <a:buNone/>
              <a:defRPr>
                <a:solidFill>
                  <a:schemeClr val="tx1">
                    <a:tint val="75000"/>
                  </a:schemeClr>
                </a:solidFill>
              </a:defRPr>
            </a:lvl7pPr>
            <a:lvl8pPr marL="3200117" indent="0" algn="ctr">
              <a:buNone/>
              <a:defRPr>
                <a:solidFill>
                  <a:schemeClr val="tx1">
                    <a:tint val="75000"/>
                  </a:schemeClr>
                </a:solidFill>
              </a:defRPr>
            </a:lvl8pPr>
            <a:lvl9pPr marL="3657277"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9"/>
            <a:ext cx="1656184" cy="886059"/>
          </a:xfrm>
          <a:prstGeom prst="rect">
            <a:avLst/>
          </a:prstGeom>
        </p:spPr>
      </p:pic>
    </p:spTree>
    <p:extLst>
      <p:ext uri="{BB962C8B-B14F-4D97-AF65-F5344CB8AC3E}">
        <p14:creationId xmlns:p14="http://schemas.microsoft.com/office/powerpoint/2010/main" val="327328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a:solidFill>
                <a:srgbClr val="0094CA"/>
              </a:solidFill>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4/13/14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68277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a:solidFill>
                <a:srgbClr val="0094CA"/>
              </a:solidFill>
              <a:latin typeface="Calibri"/>
            </a:endParaRPr>
          </a:p>
        </p:txBody>
      </p:sp>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9"/>
            <a:ext cx="1359826" cy="727507"/>
          </a:xfrm>
          <a:prstGeom prst="rect">
            <a:avLst/>
          </a:prstGeom>
        </p:spPr>
      </p:pic>
    </p:spTree>
    <p:extLst>
      <p:ext uri="{BB962C8B-B14F-4D97-AF65-F5344CB8AC3E}">
        <p14:creationId xmlns:p14="http://schemas.microsoft.com/office/powerpoint/2010/main" val="2312809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a:solidFill>
                <a:srgbClr val="0094CA"/>
              </a:solidFill>
              <a:latin typeface="Calibri"/>
            </a:endParaRPr>
          </a:p>
        </p:txBody>
      </p:sp>
    </p:spTree>
    <p:extLst>
      <p:ext uri="{BB962C8B-B14F-4D97-AF65-F5344CB8AC3E}">
        <p14:creationId xmlns:p14="http://schemas.microsoft.com/office/powerpoint/2010/main" val="241434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894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sv-SE">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44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5282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89667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latin typeface="Calibri"/>
              </a:rPr>
              <a:pPr/>
              <a:t>4/13/14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69980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latin typeface="Calibri"/>
              </a:rPr>
              <a:pPr/>
              <a:t>4/13/14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113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latin typeface="Calibri"/>
              </a:rPr>
              <a:pPr/>
              <a:t>4/13/14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17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4/13/14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a:endParaRPr lang="sv-SE">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latin typeface="Calibri"/>
              </a:rPr>
              <a:pPr/>
              <a:t>4/13/14</a:t>
            </a:fld>
            <a:endParaRPr lang="sv-SE">
              <a:latin typeface="Calibri"/>
            </a:endParaRPr>
          </a:p>
        </p:txBody>
      </p:sp>
      <p:sp>
        <p:nvSpPr>
          <p:cNvPr id="8" name="Platshållare för sidfot 7"/>
          <p:cNvSpPr>
            <a:spLocks noGrp="1"/>
          </p:cNvSpPr>
          <p:nvPr>
            <p:ph type="ftr" sz="quarter" idx="11"/>
          </p:nvPr>
        </p:nvSpPr>
        <p:spPr/>
        <p:txBody>
          <a:bodyPr/>
          <a:lstStyle/>
          <a:p>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006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latin typeface="Calibri"/>
              </a:rPr>
              <a:pPr/>
              <a:t>4/13/14</a:t>
            </a:fld>
            <a:endParaRPr lang="sv-SE">
              <a:latin typeface="Calibri"/>
            </a:endParaRPr>
          </a:p>
        </p:txBody>
      </p:sp>
      <p:sp>
        <p:nvSpPr>
          <p:cNvPr id="4" name="Platshållare för sidfot 3"/>
          <p:cNvSpPr>
            <a:spLocks noGrp="1"/>
          </p:cNvSpPr>
          <p:nvPr>
            <p:ph type="ftr" sz="quarter" idx="11"/>
          </p:nvPr>
        </p:nvSpPr>
        <p:spPr/>
        <p:txBody>
          <a:bodyPr/>
          <a:lstStyle/>
          <a:p>
            <a:endParaRPr lang="sv-SE">
              <a:latin typeface="Calibri"/>
            </a:endParaRPr>
          </a:p>
        </p:txBody>
      </p:sp>
      <p:sp>
        <p:nvSpPr>
          <p:cNvPr id="5" name="Platshållare för bildnummer 4"/>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079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latin typeface="Calibri"/>
              </a:rPr>
              <a:pPr/>
              <a:t>4/13/14</a:t>
            </a:fld>
            <a:endParaRPr lang="sv-SE">
              <a:latin typeface="Calibri"/>
            </a:endParaRPr>
          </a:p>
        </p:txBody>
      </p:sp>
      <p:sp>
        <p:nvSpPr>
          <p:cNvPr id="3" name="Platshållare för sidfot 2"/>
          <p:cNvSpPr>
            <a:spLocks noGrp="1"/>
          </p:cNvSpPr>
          <p:nvPr>
            <p:ph type="ftr" sz="quarter" idx="11"/>
          </p:nvPr>
        </p:nvSpPr>
        <p:spPr/>
        <p:txBody>
          <a:bodyPr/>
          <a:lstStyle/>
          <a:p>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4092023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latin typeface="Calibri"/>
              </a:rPr>
              <a:pPr/>
              <a:t>4/13/14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322882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latin typeface="Calibri"/>
              </a:rPr>
              <a:pPr/>
              <a:t>4/13/14</a:t>
            </a:fld>
            <a:endParaRPr lang="sv-SE">
              <a:latin typeface="Calibri"/>
            </a:endParaRPr>
          </a:p>
        </p:txBody>
      </p:sp>
      <p:sp>
        <p:nvSpPr>
          <p:cNvPr id="6" name="Platshållare för sidfot 5"/>
          <p:cNvSpPr>
            <a:spLocks noGrp="1"/>
          </p:cNvSpPr>
          <p:nvPr>
            <p:ph type="ftr" sz="quarter" idx="11"/>
          </p:nvPr>
        </p:nvSpPr>
        <p:spPr/>
        <p:txBody>
          <a:bodyPr/>
          <a:lstStyle/>
          <a:p>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842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latin typeface="Calibri"/>
              </a:rPr>
              <a:pPr/>
              <a:t>4/13/14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36875170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latin typeface="Calibri"/>
              </a:rPr>
              <a:pPr/>
              <a:t>4/13/14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782749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sv-SE">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latin typeface="Calibri"/>
              </a:rPr>
              <a:pPr/>
              <a:t>4/13/14</a:t>
            </a:fld>
            <a:endParaRPr lang="sv-SE">
              <a:latin typeface="Calibri"/>
            </a:endParaRPr>
          </a:p>
        </p:txBody>
      </p:sp>
      <p:sp>
        <p:nvSpPr>
          <p:cNvPr id="5" name="Platshållare för sidfot 4"/>
          <p:cNvSpPr>
            <a:spLocks noGrp="1"/>
          </p:cNvSpPr>
          <p:nvPr>
            <p:ph type="ftr" sz="quarter" idx="11"/>
          </p:nvPr>
        </p:nvSpPr>
        <p:spPr/>
        <p:txBody>
          <a:bodyPr/>
          <a:lstStyle/>
          <a:p>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539425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PhL for the ESS a-TAC</a:t>
            </a:r>
          </a:p>
        </p:txBody>
      </p:sp>
      <p:sp>
        <p:nvSpPr>
          <p:cNvPr id="5" name="Footer Placeholder 4"/>
          <p:cNvSpPr>
            <a:spLocks noGrp="1"/>
          </p:cNvSpPr>
          <p:nvPr>
            <p:ph type="ftr" sz="quarter" idx="11"/>
          </p:nvPr>
        </p:nvSpPr>
        <p:spPr/>
        <p:txBody>
          <a:bodyPr/>
          <a:lstStyle>
            <a:lvl1pPr>
              <a:defRPr/>
            </a:lvl1pPr>
          </a:lstStyle>
          <a:p>
            <a:pPr>
              <a:defRPr/>
            </a:pPr>
            <a:r>
              <a:rPr lang="fr-FR"/>
              <a:t>ESS TAC9</a:t>
            </a:r>
          </a:p>
        </p:txBody>
      </p:sp>
      <p:sp>
        <p:nvSpPr>
          <p:cNvPr id="6" name="Slide Number Placeholder 5"/>
          <p:cNvSpPr>
            <a:spLocks noGrp="1"/>
          </p:cNvSpPr>
          <p:nvPr>
            <p:ph type="sldNum" sz="quarter" idx="12"/>
          </p:nvPr>
        </p:nvSpPr>
        <p:spPr/>
        <p:txBody>
          <a:bodyPr/>
          <a:lstStyle>
            <a:lvl1pPr>
              <a:defRPr/>
            </a:lvl1pPr>
          </a:lstStyle>
          <a:p>
            <a:fld id="{9381997B-A9AF-6740-B187-A0BDE9F27338}" type="slidenum">
              <a:rPr lang="en-US"/>
              <a:pPr/>
              <a:t>‹#›</a:t>
            </a:fld>
            <a:endParaRPr lang="en-US"/>
          </a:p>
        </p:txBody>
      </p:sp>
    </p:spTree>
    <p:extLst>
      <p:ext uri="{BB962C8B-B14F-4D97-AF65-F5344CB8AC3E}">
        <p14:creationId xmlns:p14="http://schemas.microsoft.com/office/powerpoint/2010/main" val="27261024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PhL for the ESS a-TAC</a:t>
            </a:r>
          </a:p>
        </p:txBody>
      </p:sp>
      <p:sp>
        <p:nvSpPr>
          <p:cNvPr id="5" name="Footer Placeholder 4"/>
          <p:cNvSpPr>
            <a:spLocks noGrp="1"/>
          </p:cNvSpPr>
          <p:nvPr>
            <p:ph type="ftr" sz="quarter" idx="11"/>
          </p:nvPr>
        </p:nvSpPr>
        <p:spPr/>
        <p:txBody>
          <a:bodyPr/>
          <a:lstStyle>
            <a:lvl1pPr>
              <a:defRPr/>
            </a:lvl1pPr>
          </a:lstStyle>
          <a:p>
            <a:pPr>
              <a:defRPr/>
            </a:pPr>
            <a:r>
              <a:rPr lang="fr-FR"/>
              <a:t>ESS TAC9</a:t>
            </a:r>
          </a:p>
        </p:txBody>
      </p:sp>
      <p:sp>
        <p:nvSpPr>
          <p:cNvPr id="6" name="Slide Number Placeholder 5"/>
          <p:cNvSpPr>
            <a:spLocks noGrp="1"/>
          </p:cNvSpPr>
          <p:nvPr>
            <p:ph type="sldNum" sz="quarter" idx="12"/>
          </p:nvPr>
        </p:nvSpPr>
        <p:spPr/>
        <p:txBody>
          <a:bodyPr/>
          <a:lstStyle>
            <a:lvl1pPr>
              <a:defRPr/>
            </a:lvl1pPr>
          </a:lstStyle>
          <a:p>
            <a:fld id="{AC8A72DD-6D4F-4C44-87FA-49C871B50541}" type="slidenum">
              <a:rPr lang="en-US"/>
              <a:pPr/>
              <a:t>‹#›</a:t>
            </a:fld>
            <a:endParaRPr lang="en-US"/>
          </a:p>
        </p:txBody>
      </p:sp>
    </p:spTree>
    <p:extLst>
      <p:ext uri="{BB962C8B-B14F-4D97-AF65-F5344CB8AC3E}">
        <p14:creationId xmlns:p14="http://schemas.microsoft.com/office/powerpoint/2010/main" val="115590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19"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8" indent="0" algn="ctr">
              <a:buNone/>
              <a:defRPr>
                <a:solidFill>
                  <a:schemeClr val="tx1">
                    <a:tint val="75000"/>
                  </a:schemeClr>
                </a:solidFill>
              </a:defRPr>
            </a:lvl6pPr>
            <a:lvl7pPr marL="2742958" indent="0" algn="ctr">
              <a:buNone/>
              <a:defRPr>
                <a:solidFill>
                  <a:schemeClr val="tx1">
                    <a:tint val="75000"/>
                  </a:schemeClr>
                </a:solidFill>
              </a:defRPr>
            </a:lvl7pPr>
            <a:lvl8pPr marL="3200117" indent="0" algn="ctr">
              <a:buNone/>
              <a:defRPr>
                <a:solidFill>
                  <a:schemeClr val="tx1">
                    <a:tint val="75000"/>
                  </a:schemeClr>
                </a:solidFill>
              </a:defRPr>
            </a:lvl8pPr>
            <a:lvl9pPr marL="3657277"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94258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88599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19" indent="0">
              <a:buNone/>
              <a:defRPr sz="1600">
                <a:solidFill>
                  <a:schemeClr val="tx1">
                    <a:tint val="75000"/>
                  </a:schemeClr>
                </a:solidFill>
              </a:defRPr>
            </a:lvl3pPr>
            <a:lvl4pPr marL="1371479" indent="0">
              <a:buNone/>
              <a:defRPr sz="1400">
                <a:solidFill>
                  <a:schemeClr val="tx1">
                    <a:tint val="75000"/>
                  </a:schemeClr>
                </a:solidFill>
              </a:defRPr>
            </a:lvl4pPr>
            <a:lvl5pPr marL="1828639" indent="0">
              <a:buNone/>
              <a:defRPr sz="1400">
                <a:solidFill>
                  <a:schemeClr val="tx1">
                    <a:tint val="75000"/>
                  </a:schemeClr>
                </a:solidFill>
              </a:defRPr>
            </a:lvl5pPr>
            <a:lvl6pPr marL="2285798" indent="0">
              <a:buNone/>
              <a:defRPr sz="1400">
                <a:solidFill>
                  <a:schemeClr val="tx1">
                    <a:tint val="75000"/>
                  </a:schemeClr>
                </a:solidFill>
              </a:defRPr>
            </a:lvl6pPr>
            <a:lvl7pPr marL="2742958" indent="0">
              <a:buNone/>
              <a:defRPr sz="1400">
                <a:solidFill>
                  <a:schemeClr val="tx1">
                    <a:tint val="75000"/>
                  </a:schemeClr>
                </a:solidFill>
              </a:defRPr>
            </a:lvl7pPr>
            <a:lvl8pPr marL="3200117" indent="0">
              <a:buNone/>
              <a:defRPr sz="1400">
                <a:solidFill>
                  <a:schemeClr val="tx1">
                    <a:tint val="75000"/>
                  </a:schemeClr>
                </a:solidFill>
              </a:defRPr>
            </a:lvl8pPr>
            <a:lvl9pPr marL="365727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sv-SE">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388467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sv-SE">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58489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60" indent="0">
              <a:buNone/>
              <a:defRPr sz="2000" b="1"/>
            </a:lvl2pPr>
            <a:lvl3pPr marL="914319" indent="0">
              <a:buNone/>
              <a:defRPr sz="1800" b="1"/>
            </a:lvl3pPr>
            <a:lvl4pPr marL="1371479" indent="0">
              <a:buNone/>
              <a:defRPr sz="1600" b="1"/>
            </a:lvl4pPr>
            <a:lvl5pPr marL="1828639" indent="0">
              <a:buNone/>
              <a:defRPr sz="1600" b="1"/>
            </a:lvl5pPr>
            <a:lvl6pPr marL="2285798" indent="0">
              <a:buNone/>
              <a:defRPr sz="1600" b="1"/>
            </a:lvl6pPr>
            <a:lvl7pPr marL="2742958" indent="0">
              <a:buNone/>
              <a:defRPr sz="1600" b="1"/>
            </a:lvl7pPr>
            <a:lvl8pPr marL="3200117" indent="0">
              <a:buNone/>
              <a:defRPr sz="1600" b="1"/>
            </a:lvl8pPr>
            <a:lvl9pPr marL="36572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sv-SE">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689728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theme" Target="../theme/theme3.xml"/><Relationship Id="rId15" Type="http://schemas.openxmlformats.org/officeDocument/2006/relationships/image" Target="../media/image2.emf"/><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theme" Target="../theme/theme4.xml"/><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theme" Target="../theme/theme5.xml"/><Relationship Id="rId17" Type="http://schemas.openxmlformats.org/officeDocument/2006/relationships/image" Target="../media/image1.png"/><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32" tIns="45716" rIns="91432" bIns="45716"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32" tIns="45716" rIns="91432"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7103233B-D569-4A6E-878F-CDE152514C47}" type="datetime1">
              <a:rPr lang="sv-SE" smtClean="0"/>
              <a:t>4/13/14</a:t>
            </a:fld>
            <a:endParaRPr lang="sv-SE"/>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551115BC-487E-4422-894C-CB7CD3E79223}" type="slidenum">
              <a:rPr lang="sv-SE" smtClean="0"/>
              <a:t>‹#›</a:t>
            </a:fld>
            <a:endParaRPr lang="sv-SE"/>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319" rtl="0" eaLnBrk="1" latinLnBrk="0" hangingPunct="1">
        <a:spcBef>
          <a:spcPct val="0"/>
        </a:spcBef>
        <a:buNone/>
        <a:defRPr sz="3200" kern="1200" baseline="0">
          <a:solidFill>
            <a:schemeClr val="bg1"/>
          </a:solidFill>
          <a:latin typeface="+mj-lt"/>
          <a:ea typeface="+mj-ea"/>
          <a:cs typeface="+mj-cs"/>
        </a:defRPr>
      </a:lvl1pPr>
    </p:titleStyle>
    <p:bodyStyle>
      <a:lvl1pPr marL="342870" indent="-342870" algn="l" defTabSz="914319"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84" indent="-285725" algn="l" defTabSz="914319"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99" indent="-228579" algn="l" defTabSz="914319"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58" indent="-228579" algn="l" defTabSz="914319"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21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7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6"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2" tIns="45716" rIns="91432" bIns="45716"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1"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AB73162A-1E73-4986-86A7-1DC853B2AC3E}" type="datetimeFigureOut">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CB885D00-138A-45DF-A610-0CD843F82921}"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262260821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914319" rtl="0" eaLnBrk="1" latinLnBrk="0" hangingPunct="1">
        <a:spcBef>
          <a:spcPct val="0"/>
        </a:spcBef>
        <a:buNone/>
        <a:defRPr sz="4400" kern="1200">
          <a:solidFill>
            <a:schemeClr val="tx1"/>
          </a:solidFill>
          <a:latin typeface="+mj-lt"/>
          <a:ea typeface="+mj-ea"/>
          <a:cs typeface="+mj-cs"/>
        </a:defRPr>
      </a:lvl1pPr>
    </p:titleStyle>
    <p:bodyStyle>
      <a:lvl1pPr marL="342870" indent="-342870" algn="l" defTabSz="91431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4" indent="-285725" algn="l" defTabSz="91431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99" indent="-228579" algn="l" defTabSz="91431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5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1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7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6"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8737"/>
            <a:ext cx="8229600" cy="603264"/>
          </a:xfrm>
          <a:prstGeom prst="rect">
            <a:avLst/>
          </a:prstGeom>
        </p:spPr>
        <p:txBody>
          <a:bodyPr vert="horz" lIns="91198" tIns="45599" rIns="91198" bIns="45599" rtlCol="0" anchor="ctr">
            <a:normAutofit/>
          </a:bodyPr>
          <a:lstStyle/>
          <a:p>
            <a:r>
              <a:rPr lang="sv-SE"/>
              <a:t>Click to edit Master title style</a:t>
            </a:r>
            <a:endParaRPr lang="en-US"/>
          </a:p>
        </p:txBody>
      </p:sp>
      <p:sp>
        <p:nvSpPr>
          <p:cNvPr id="3" name="Text Placeholder 2"/>
          <p:cNvSpPr>
            <a:spLocks noGrp="1"/>
          </p:cNvSpPr>
          <p:nvPr>
            <p:ph type="body" idx="1"/>
          </p:nvPr>
        </p:nvSpPr>
        <p:spPr>
          <a:xfrm>
            <a:off x="457200" y="1157664"/>
            <a:ext cx="8229600" cy="4525963"/>
          </a:xfrm>
          <a:prstGeom prst="rect">
            <a:avLst/>
          </a:prstGeom>
        </p:spPr>
        <p:txBody>
          <a:bodyPr vert="horz" lIns="91198" tIns="45599" rIns="91198" bIns="45599" rtlCol="0">
            <a:normAutofit/>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4" name="Date Placeholder 3"/>
          <p:cNvSpPr>
            <a:spLocks noGrp="1"/>
          </p:cNvSpPr>
          <p:nvPr>
            <p:ph type="dt" sz="half" idx="2"/>
          </p:nvPr>
        </p:nvSpPr>
        <p:spPr>
          <a:xfrm>
            <a:off x="457205" y="6356378"/>
            <a:ext cx="2133600" cy="365125"/>
          </a:xfrm>
          <a:prstGeom prst="rect">
            <a:avLst/>
          </a:prstGeom>
        </p:spPr>
        <p:txBody>
          <a:bodyPr vert="horz" lIns="91198" tIns="45599" rIns="91198" bIns="45599" rtlCol="0" anchor="ctr"/>
          <a:lstStyle>
            <a:lvl1pPr algn="l">
              <a:defRPr sz="1200">
                <a:solidFill>
                  <a:schemeClr val="tx1">
                    <a:tint val="75000"/>
                  </a:schemeClr>
                </a:solidFill>
              </a:defRPr>
            </a:lvl1pPr>
          </a:lstStyle>
          <a:p>
            <a:pPr defTabSz="455991"/>
            <a:fld id="{3D8122E6-B24E-3144-9B09-FA6699224100}" type="datetimeFigureOut">
              <a:rPr lang="sv-SE">
                <a:solidFill>
                  <a:prstClr val="black">
                    <a:tint val="75000"/>
                  </a:prstClr>
                </a:solidFill>
                <a:latin typeface="Arial"/>
              </a:rPr>
              <a:pPr defTabSz="455991"/>
              <a:t>4/13/14</a:t>
            </a:fld>
            <a:endParaRPr lang="en-US">
              <a:solidFill>
                <a:prstClr val="black">
                  <a:tint val="75000"/>
                </a:prstClr>
              </a:solidFill>
              <a:latin typeface="Arial"/>
            </a:endParaRPr>
          </a:p>
        </p:txBody>
      </p:sp>
      <p:sp>
        <p:nvSpPr>
          <p:cNvPr id="5" name="Footer Placeholder 4"/>
          <p:cNvSpPr>
            <a:spLocks noGrp="1"/>
          </p:cNvSpPr>
          <p:nvPr>
            <p:ph type="ftr" sz="quarter" idx="3"/>
          </p:nvPr>
        </p:nvSpPr>
        <p:spPr>
          <a:xfrm>
            <a:off x="3124202" y="6356378"/>
            <a:ext cx="2895600" cy="365125"/>
          </a:xfrm>
          <a:prstGeom prst="rect">
            <a:avLst/>
          </a:prstGeom>
        </p:spPr>
        <p:txBody>
          <a:bodyPr vert="horz" lIns="91198" tIns="45599" rIns="91198" bIns="45599" rtlCol="0" anchor="ctr"/>
          <a:lstStyle>
            <a:lvl1pPr algn="ctr">
              <a:defRPr sz="1200">
                <a:solidFill>
                  <a:schemeClr val="tx1">
                    <a:tint val="75000"/>
                  </a:schemeClr>
                </a:solidFill>
              </a:defRPr>
            </a:lvl1pPr>
          </a:lstStyle>
          <a:p>
            <a:pPr defTabSz="455991"/>
            <a:endParaRPr lang="en-US">
              <a:solidFill>
                <a:prstClr val="black">
                  <a:tint val="75000"/>
                </a:prstClr>
              </a:solidFill>
              <a:latin typeface="Arial"/>
            </a:endParaRPr>
          </a:p>
        </p:txBody>
      </p:sp>
      <p:sp>
        <p:nvSpPr>
          <p:cNvPr id="6" name="Slide Number Placeholder 5"/>
          <p:cNvSpPr>
            <a:spLocks noGrp="1"/>
          </p:cNvSpPr>
          <p:nvPr>
            <p:ph type="sldNum" sz="quarter" idx="4"/>
          </p:nvPr>
        </p:nvSpPr>
        <p:spPr>
          <a:xfrm>
            <a:off x="6553202" y="6356378"/>
            <a:ext cx="2133600" cy="365125"/>
          </a:xfrm>
          <a:prstGeom prst="rect">
            <a:avLst/>
          </a:prstGeom>
        </p:spPr>
        <p:txBody>
          <a:bodyPr vert="horz" lIns="91198" tIns="45599" rIns="91198" bIns="45599" rtlCol="0" anchor="ctr"/>
          <a:lstStyle>
            <a:lvl1pPr algn="r">
              <a:defRPr sz="1200">
                <a:solidFill>
                  <a:schemeClr val="tx1">
                    <a:tint val="75000"/>
                  </a:schemeClr>
                </a:solidFill>
              </a:defRPr>
            </a:lvl1pPr>
          </a:lstStyle>
          <a:p>
            <a:pPr defTabSz="455991"/>
            <a:fld id="{AC28833C-A449-5240-9838-2D5CFB7CE9FE}" type="slidenum">
              <a:rPr>
                <a:solidFill>
                  <a:prstClr val="black">
                    <a:tint val="75000"/>
                  </a:prstClr>
                </a:solidFill>
                <a:latin typeface="Arial"/>
              </a:rPr>
              <a:pPr defTabSz="455991"/>
              <a:t>‹#›</a:t>
            </a:fld>
            <a:endParaRPr lang="en-US">
              <a:solidFill>
                <a:prstClr val="black">
                  <a:tint val="75000"/>
                </a:prstClr>
              </a:solidFill>
              <a:latin typeface="Arial"/>
            </a:endParaRPr>
          </a:p>
        </p:txBody>
      </p:sp>
      <p:pic>
        <p:nvPicPr>
          <p:cNvPr id="7" name="Picture 6" descr="banner_PPT_ess.pdf"/>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 y="5964746"/>
            <a:ext cx="9144000" cy="893259"/>
          </a:xfrm>
          <a:prstGeom prst="rect">
            <a:avLst/>
          </a:prstGeom>
          <a:ln>
            <a:noFill/>
          </a:ln>
          <a:effectLst>
            <a:outerShdw blurRad="82550" dist="50800" dir="16200000" algn="tl" rotWithShape="0">
              <a:srgbClr val="333333">
                <a:alpha val="15000"/>
              </a:srgbClr>
            </a:outerShdw>
          </a:effectLst>
        </p:spPr>
      </p:pic>
    </p:spTree>
    <p:extLst>
      <p:ext uri="{BB962C8B-B14F-4D97-AF65-F5344CB8AC3E}">
        <p14:creationId xmlns:p14="http://schemas.microsoft.com/office/powerpoint/2010/main" val="386159318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iming>
    <p:tnLst>
      <p:par>
        <p:cTn xmlns:p14="http://schemas.microsoft.com/office/powerpoint/2010/main" id="1" dur="indefinite" restart="never" nodeType="tmRoot"/>
      </p:par>
    </p:tnLst>
  </p:timing>
  <p:txStyles>
    <p:titleStyle>
      <a:lvl1pPr algn="ctr" defTabSz="455991" rtl="0" eaLnBrk="1" latinLnBrk="0" hangingPunct="1">
        <a:spcBef>
          <a:spcPct val="0"/>
        </a:spcBef>
        <a:buNone/>
        <a:defRPr sz="3000" b="1" kern="1200">
          <a:solidFill>
            <a:srgbClr val="0094CA"/>
          </a:solidFill>
          <a:latin typeface="+mn-lt"/>
          <a:ea typeface="+mj-ea"/>
          <a:cs typeface="Helvetica"/>
        </a:defRPr>
      </a:lvl1pPr>
    </p:titleStyle>
    <p:bodyStyle>
      <a:lvl1pPr marL="341999" indent="-341999" algn="l" defTabSz="455991" rtl="0" eaLnBrk="1" latinLnBrk="0" hangingPunct="1">
        <a:spcBef>
          <a:spcPct val="20000"/>
        </a:spcBef>
        <a:buFont typeface="Arial"/>
        <a:buChar char="•"/>
        <a:defRPr sz="2200" kern="1200">
          <a:solidFill>
            <a:schemeClr val="tx1"/>
          </a:solidFill>
          <a:latin typeface="+mn-lt"/>
          <a:ea typeface="+mn-ea"/>
          <a:cs typeface="Helvetica"/>
        </a:defRPr>
      </a:lvl1pPr>
      <a:lvl2pPr marL="740986" indent="-284994" algn="l" defTabSz="455991" rtl="0" eaLnBrk="1" latinLnBrk="0" hangingPunct="1">
        <a:spcBef>
          <a:spcPct val="20000"/>
        </a:spcBef>
        <a:buFont typeface="Arial"/>
        <a:buChar char="–"/>
        <a:defRPr sz="1900" kern="1200">
          <a:solidFill>
            <a:schemeClr val="tx1"/>
          </a:solidFill>
          <a:latin typeface="+mn-lt"/>
          <a:ea typeface="+mn-ea"/>
          <a:cs typeface="Helvetica"/>
        </a:defRPr>
      </a:lvl2pPr>
      <a:lvl3pPr marL="1139978" indent="-227998" algn="l" defTabSz="455991" rtl="0" eaLnBrk="1" latinLnBrk="0" hangingPunct="1">
        <a:spcBef>
          <a:spcPct val="20000"/>
        </a:spcBef>
        <a:buFont typeface="Arial"/>
        <a:buChar char="•"/>
        <a:defRPr sz="1500" kern="1200">
          <a:solidFill>
            <a:schemeClr val="tx1"/>
          </a:solidFill>
          <a:latin typeface="+mn-lt"/>
          <a:ea typeface="+mn-ea"/>
          <a:cs typeface="Helvetica"/>
        </a:defRPr>
      </a:lvl3pPr>
      <a:lvl4pPr marL="1595974" indent="-227998" algn="l" defTabSz="455991" rtl="0" eaLnBrk="1" latinLnBrk="0" hangingPunct="1">
        <a:spcBef>
          <a:spcPct val="20000"/>
        </a:spcBef>
        <a:buFont typeface="Arial"/>
        <a:buChar char="–"/>
        <a:defRPr sz="1300" kern="1200">
          <a:solidFill>
            <a:schemeClr val="tx1"/>
          </a:solidFill>
          <a:latin typeface="+mn-lt"/>
          <a:ea typeface="+mn-ea"/>
          <a:cs typeface="Helvetica"/>
        </a:defRPr>
      </a:lvl4pPr>
      <a:lvl5pPr marL="2051970" indent="-227998" algn="l" defTabSz="455991" rtl="0" eaLnBrk="1" latinLnBrk="0" hangingPunct="1">
        <a:spcBef>
          <a:spcPct val="20000"/>
        </a:spcBef>
        <a:buFont typeface="Arial"/>
        <a:buChar char="»"/>
        <a:defRPr sz="1100" kern="1200">
          <a:solidFill>
            <a:schemeClr val="tx1"/>
          </a:solidFill>
          <a:latin typeface="+mn-lt"/>
          <a:ea typeface="+mn-ea"/>
          <a:cs typeface="Helvetica"/>
        </a:defRPr>
      </a:lvl5pPr>
      <a:lvl6pPr marL="2507957" indent="-227998" algn="l" defTabSz="455991" rtl="0" eaLnBrk="1" latinLnBrk="0" hangingPunct="1">
        <a:spcBef>
          <a:spcPct val="20000"/>
        </a:spcBef>
        <a:buFont typeface="Arial"/>
        <a:buChar char="•"/>
        <a:defRPr sz="2000" kern="1200">
          <a:solidFill>
            <a:schemeClr val="tx1"/>
          </a:solidFill>
          <a:latin typeface="+mn-lt"/>
          <a:ea typeface="+mn-ea"/>
          <a:cs typeface="+mn-cs"/>
        </a:defRPr>
      </a:lvl6pPr>
      <a:lvl7pPr marL="2963953" indent="-227998" algn="l" defTabSz="455991" rtl="0" eaLnBrk="1" latinLnBrk="0" hangingPunct="1">
        <a:spcBef>
          <a:spcPct val="20000"/>
        </a:spcBef>
        <a:buFont typeface="Arial"/>
        <a:buChar char="•"/>
        <a:defRPr sz="2000" kern="1200">
          <a:solidFill>
            <a:schemeClr val="tx1"/>
          </a:solidFill>
          <a:latin typeface="+mn-lt"/>
          <a:ea typeface="+mn-ea"/>
          <a:cs typeface="+mn-cs"/>
        </a:defRPr>
      </a:lvl7pPr>
      <a:lvl8pPr marL="3419947" indent="-227998" algn="l" defTabSz="455991" rtl="0" eaLnBrk="1" latinLnBrk="0" hangingPunct="1">
        <a:spcBef>
          <a:spcPct val="20000"/>
        </a:spcBef>
        <a:buFont typeface="Arial"/>
        <a:buChar char="•"/>
        <a:defRPr sz="2000" kern="1200">
          <a:solidFill>
            <a:schemeClr val="tx1"/>
          </a:solidFill>
          <a:latin typeface="+mn-lt"/>
          <a:ea typeface="+mn-ea"/>
          <a:cs typeface="+mn-cs"/>
        </a:defRPr>
      </a:lvl8pPr>
      <a:lvl9pPr marL="3875936" indent="-227998" algn="l" defTabSz="45599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991" rtl="0" eaLnBrk="1" latinLnBrk="0" hangingPunct="1">
        <a:defRPr sz="1800" kern="1200">
          <a:solidFill>
            <a:schemeClr val="tx1"/>
          </a:solidFill>
          <a:latin typeface="+mn-lt"/>
          <a:ea typeface="+mn-ea"/>
          <a:cs typeface="+mn-cs"/>
        </a:defRPr>
      </a:lvl1pPr>
      <a:lvl2pPr marL="455991" algn="l" defTabSz="455991" rtl="0" eaLnBrk="1" latinLnBrk="0" hangingPunct="1">
        <a:defRPr sz="1800" kern="1200">
          <a:solidFill>
            <a:schemeClr val="tx1"/>
          </a:solidFill>
          <a:latin typeface="+mn-lt"/>
          <a:ea typeface="+mn-ea"/>
          <a:cs typeface="+mn-cs"/>
        </a:defRPr>
      </a:lvl2pPr>
      <a:lvl3pPr marL="911985" algn="l" defTabSz="455991" rtl="0" eaLnBrk="1" latinLnBrk="0" hangingPunct="1">
        <a:defRPr sz="1800" kern="1200">
          <a:solidFill>
            <a:schemeClr val="tx1"/>
          </a:solidFill>
          <a:latin typeface="+mn-lt"/>
          <a:ea typeface="+mn-ea"/>
          <a:cs typeface="+mn-cs"/>
        </a:defRPr>
      </a:lvl3pPr>
      <a:lvl4pPr marL="1367977" algn="l" defTabSz="455991" rtl="0" eaLnBrk="1" latinLnBrk="0" hangingPunct="1">
        <a:defRPr sz="1800" kern="1200">
          <a:solidFill>
            <a:schemeClr val="tx1"/>
          </a:solidFill>
          <a:latin typeface="+mn-lt"/>
          <a:ea typeface="+mn-ea"/>
          <a:cs typeface="+mn-cs"/>
        </a:defRPr>
      </a:lvl4pPr>
      <a:lvl5pPr marL="1823968" algn="l" defTabSz="455991" rtl="0" eaLnBrk="1" latinLnBrk="0" hangingPunct="1">
        <a:defRPr sz="1800" kern="1200">
          <a:solidFill>
            <a:schemeClr val="tx1"/>
          </a:solidFill>
          <a:latin typeface="+mn-lt"/>
          <a:ea typeface="+mn-ea"/>
          <a:cs typeface="+mn-cs"/>
        </a:defRPr>
      </a:lvl5pPr>
      <a:lvl6pPr marL="2279958" algn="l" defTabSz="455991" rtl="0" eaLnBrk="1" latinLnBrk="0" hangingPunct="1">
        <a:defRPr sz="1800" kern="1200">
          <a:solidFill>
            <a:schemeClr val="tx1"/>
          </a:solidFill>
          <a:latin typeface="+mn-lt"/>
          <a:ea typeface="+mn-ea"/>
          <a:cs typeface="+mn-cs"/>
        </a:defRPr>
      </a:lvl6pPr>
      <a:lvl7pPr marL="2735955" algn="l" defTabSz="455991" rtl="0" eaLnBrk="1" latinLnBrk="0" hangingPunct="1">
        <a:defRPr sz="1800" kern="1200">
          <a:solidFill>
            <a:schemeClr val="tx1"/>
          </a:solidFill>
          <a:latin typeface="+mn-lt"/>
          <a:ea typeface="+mn-ea"/>
          <a:cs typeface="+mn-cs"/>
        </a:defRPr>
      </a:lvl7pPr>
      <a:lvl8pPr marL="3191946" algn="l" defTabSz="455991" rtl="0" eaLnBrk="1" latinLnBrk="0" hangingPunct="1">
        <a:defRPr sz="1800" kern="1200">
          <a:solidFill>
            <a:schemeClr val="tx1"/>
          </a:solidFill>
          <a:latin typeface="+mn-lt"/>
          <a:ea typeface="+mn-ea"/>
          <a:cs typeface="+mn-cs"/>
        </a:defRPr>
      </a:lvl8pPr>
      <a:lvl9pPr marL="3647943" algn="l" defTabSz="45599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7139136" cy="1143000"/>
          </a:xfrm>
          <a:prstGeom prst="rect">
            <a:avLst/>
          </a:prstGeom>
        </p:spPr>
        <p:txBody>
          <a:bodyPr vert="horz" lIns="91432" tIns="45716" rIns="91432" bIns="45716" rtlCol="0" anchor="ctr">
            <a:normAutofit/>
          </a:bodyPr>
          <a:lstStyle/>
          <a:p>
            <a:r>
              <a:rPr lang="sv-SE"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32" tIns="45716" rIns="91432" bIns="4571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fld id="{7103233B-D569-4A6E-878F-CDE152514C47}" type="datetime1">
              <a:rPr lang="sv-SE" smtClean="0">
                <a:solidFill>
                  <a:prstClr val="black">
                    <a:tint val="75000"/>
                  </a:prstClr>
                </a:solidFill>
                <a:latin typeface="Calibri"/>
              </a:rPr>
              <a:pPr/>
              <a:t>4/13/14</a:t>
            </a:fld>
            <a:endParaRPr lang="sv-SE">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endParaRPr lang="sv-SE">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fld id="{551115BC-487E-4422-894C-CB7CD3E79223}" type="slidenum">
              <a:rPr lang="sv-SE" smtClean="0">
                <a:solidFill>
                  <a:prstClr val="black">
                    <a:tint val="75000"/>
                  </a:prstClr>
                </a:solidFill>
                <a:latin typeface="Calibri"/>
              </a:rPr>
              <a:pPr/>
              <a:t>‹#›</a:t>
            </a:fld>
            <a:endParaRPr lang="sv-SE">
              <a:solidFill>
                <a:prstClr val="black">
                  <a:tint val="75000"/>
                </a:prstClr>
              </a:solidFill>
              <a:latin typeface="Calibri"/>
            </a:endParaRPr>
          </a:p>
        </p:txBody>
      </p:sp>
    </p:spTree>
    <p:extLst>
      <p:ext uri="{BB962C8B-B14F-4D97-AF65-F5344CB8AC3E}">
        <p14:creationId xmlns:p14="http://schemas.microsoft.com/office/powerpoint/2010/main" val="18746896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ftr="0" dt="0"/>
  <p:txStyles>
    <p:titleStyle>
      <a:lvl1pPr algn="l" defTabSz="914319" rtl="0" eaLnBrk="1" latinLnBrk="0" hangingPunct="1">
        <a:spcBef>
          <a:spcPct val="0"/>
        </a:spcBef>
        <a:buNone/>
        <a:defRPr sz="3200" kern="1200" baseline="0">
          <a:solidFill>
            <a:schemeClr val="bg1"/>
          </a:solidFill>
          <a:latin typeface="+mj-lt"/>
          <a:ea typeface="+mj-ea"/>
          <a:cs typeface="+mj-cs"/>
        </a:defRPr>
      </a:lvl1pPr>
    </p:titleStyle>
    <p:bodyStyle>
      <a:lvl1pPr marL="342870" indent="-342870" algn="l" defTabSz="914319"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884" indent="-285725" algn="l" defTabSz="914319"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2899" indent="-228579" algn="l" defTabSz="914319"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058" indent="-228579" algn="l" defTabSz="914319"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21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78"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3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97"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56" indent="-228579" algn="l" defTabSz="91431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9"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8" algn="l" defTabSz="914319" rtl="0" eaLnBrk="1" latinLnBrk="0" hangingPunct="1">
        <a:defRPr sz="1800" kern="1200">
          <a:solidFill>
            <a:schemeClr val="tx1"/>
          </a:solidFill>
          <a:latin typeface="+mn-lt"/>
          <a:ea typeface="+mn-ea"/>
          <a:cs typeface="+mn-cs"/>
        </a:defRPr>
      </a:lvl7pPr>
      <a:lvl8pPr marL="3200117" algn="l" defTabSz="914319" rtl="0" eaLnBrk="1" latinLnBrk="0" hangingPunct="1">
        <a:defRPr sz="1800" kern="1200">
          <a:solidFill>
            <a:schemeClr val="tx1"/>
          </a:solidFill>
          <a:latin typeface="+mn-lt"/>
          <a:ea typeface="+mn-ea"/>
          <a:cs typeface="+mn-cs"/>
        </a:defRPr>
      </a:lvl8pPr>
      <a:lvl9pPr marL="3657277" algn="l" defTabSz="91431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pPr defTabSz="457200"/>
            <a:fld id="{536FF277-5E8C-C849-958D-3EBBE89D3841}" type="datetime1">
              <a:rPr lang="sv-SE" smtClean="0">
                <a:latin typeface="Calibri"/>
              </a:rPr>
              <a:pPr defTabSz="457200"/>
              <a:t>4/13/14</a:t>
            </a:fld>
            <a:endParaRPr lang="sv-SE">
              <a:latin typeface="Calibri"/>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pPr defTabSz="457200"/>
            <a:endParaRPr lang="sv-SE">
              <a:latin typeface="Calibri"/>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pPr defTabSz="457200"/>
            <a:fld id="{038C62C7-F79B-CD4A-A5DF-5683BBEC4A65}" type="slidenum">
              <a:rPr lang="sv-SE" smtClean="0">
                <a:latin typeface="Calibri"/>
              </a:rPr>
              <a:pPr defTabSz="457200"/>
              <a:t>‹#›</a:t>
            </a:fld>
            <a:endParaRPr lang="sv-SE">
              <a:latin typeface="Calibri"/>
            </a:endParaRPr>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sv-SE">
              <a:solidFill>
                <a:srgbClr val="0094CA"/>
              </a:solidFill>
              <a:latin typeface="Calibri"/>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33295256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defTabSz="914400" fontAlgn="base">
              <a:spcBef>
                <a:spcPct val="0"/>
              </a:spcBef>
              <a:spcAft>
                <a:spcPct val="0"/>
              </a:spcAft>
              <a:defRPr/>
            </a:pPr>
            <a:r>
              <a:rPr lang="en-US"/>
              <a:t>PhL for the ESS a-TAC</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mn-cs"/>
              </a:defRPr>
            </a:lvl1pPr>
          </a:lstStyle>
          <a:p>
            <a:pPr defTabSz="914400" fontAlgn="base">
              <a:spcBef>
                <a:spcPct val="0"/>
              </a:spcBef>
              <a:spcAft>
                <a:spcPct val="0"/>
              </a:spcAft>
              <a:defRPr/>
            </a:pPr>
            <a:r>
              <a:rPr lang="fr-FR"/>
              <a:t>ESS TAC9</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216BFC10-8B86-BA4D-970E-C9E01D82BC59}" type="slidenum">
              <a:rPr lang="en-US" smtClean="0">
                <a:ea typeface="MS PGothic" charset="0"/>
                <a:cs typeface="MS PGothic" charset="0"/>
              </a:rPr>
              <a:pPr defTabSz="914400" fontAlgn="base">
                <a:spcBef>
                  <a:spcPct val="0"/>
                </a:spcBef>
                <a:spcAft>
                  <a:spcPct val="0"/>
                </a:spcAft>
              </a:pPr>
              <a:t>‹#›</a:t>
            </a:fld>
            <a:endParaRPr lang="en-US" smtClean="0">
              <a:ea typeface="MS PGothic" charset="0"/>
              <a:cs typeface="MS PGothic" charset="0"/>
            </a:endParaRPr>
          </a:p>
        </p:txBody>
      </p:sp>
    </p:spTree>
    <p:extLst>
      <p:ext uri="{BB962C8B-B14F-4D97-AF65-F5344CB8AC3E}">
        <p14:creationId xmlns:p14="http://schemas.microsoft.com/office/powerpoint/2010/main" val="1574261837"/>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uropeanspallationsource.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27.png"/><Relationship Id="rId23" Type="http://schemas.openxmlformats.org/officeDocument/2006/relationships/image" Target="../media/image28.png"/><Relationship Id="rId24" Type="http://schemas.openxmlformats.org/officeDocument/2006/relationships/image" Target="../media/image29.png"/><Relationship Id="rId25" Type="http://schemas.openxmlformats.org/officeDocument/2006/relationships/hyperlink" Target="http://irfu-i.cea.fr/Page/474/irfu_signaturesac_der.png" TargetMode="External"/><Relationship Id="rId26" Type="http://schemas.openxmlformats.org/officeDocument/2006/relationships/image" Target="../media/image30.png"/><Relationship Id="rId27" Type="http://schemas.openxmlformats.org/officeDocument/2006/relationships/image" Target="../media/image31.jpeg"/><Relationship Id="rId28" Type="http://schemas.openxmlformats.org/officeDocument/2006/relationships/image" Target="../media/image32.png"/><Relationship Id="rId29" Type="http://schemas.openxmlformats.org/officeDocument/2006/relationships/image" Target="../media/image33.png"/><Relationship Id="rId10" Type="http://schemas.openxmlformats.org/officeDocument/2006/relationships/image" Target="../media/image15.png"/><Relationship Id="rId11" Type="http://schemas.openxmlformats.org/officeDocument/2006/relationships/image" Target="../media/image16.jpeg"/><Relationship Id="rId12" Type="http://schemas.openxmlformats.org/officeDocument/2006/relationships/image" Target="../media/image17.png"/><Relationship Id="rId13" Type="http://schemas.openxmlformats.org/officeDocument/2006/relationships/image" Target="../media/image18.jpe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Layout" Target="../slideLayouts/slideLayout30.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hyperlink" Target="http://irfu-i.cea.fr/Page/474/irfu_signaturesac_der.png" TargetMode="External"/><Relationship Id="rId7" Type="http://schemas.openxmlformats.org/officeDocument/2006/relationships/image" Target="../media/image30.png"/><Relationship Id="rId8" Type="http://schemas.openxmlformats.org/officeDocument/2006/relationships/image" Target="../media/image31.jpeg"/><Relationship Id="rId9" Type="http://schemas.openxmlformats.org/officeDocument/2006/relationships/image" Target="../media/image32.png"/><Relationship Id="rId10" Type="http://schemas.openxmlformats.org/officeDocument/2006/relationships/image" Target="../media/image22.png"/><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2"/>
            <a:ext cx="7772400" cy="1800200"/>
          </a:xfrm>
        </p:spPr>
        <p:txBody>
          <a:bodyPr>
            <a:normAutofit/>
          </a:bodyPr>
          <a:lstStyle/>
          <a:p>
            <a:pPr algn="ctr"/>
            <a:r>
              <a:rPr lang="en-GB" sz="4000" dirty="0"/>
              <a:t>Status Report </a:t>
            </a:r>
            <a:br>
              <a:rPr lang="en-GB" sz="4000" dirty="0"/>
            </a:br>
            <a:r>
              <a:rPr lang="en-GB" sz="4000" dirty="0"/>
              <a:t>ACCSYS </a:t>
            </a:r>
          </a:p>
        </p:txBody>
      </p:sp>
      <p:sp>
        <p:nvSpPr>
          <p:cNvPr id="3" name="Subtitle 2"/>
          <p:cNvSpPr>
            <a:spLocks noGrp="1"/>
          </p:cNvSpPr>
          <p:nvPr>
            <p:ph type="subTitle" idx="1"/>
          </p:nvPr>
        </p:nvSpPr>
        <p:spPr/>
        <p:txBody>
          <a:bodyPr>
            <a:noAutofit/>
          </a:bodyPr>
          <a:lstStyle/>
          <a:p>
            <a:r>
              <a:rPr lang="sv-SE" sz="2000" dirty="0">
                <a:solidFill>
                  <a:schemeClr val="bg1"/>
                </a:solidFill>
              </a:rPr>
              <a:t>Mats Lindroos</a:t>
            </a:r>
          </a:p>
          <a:p>
            <a:r>
              <a:rPr lang="sv-SE" sz="2000" dirty="0" err="1">
                <a:solidFill>
                  <a:schemeClr val="bg1"/>
                </a:solidFill>
              </a:rPr>
              <a:t>Head</a:t>
            </a:r>
            <a:r>
              <a:rPr lang="sv-SE" sz="2000" dirty="0">
                <a:solidFill>
                  <a:schemeClr val="bg1"/>
                </a:solidFill>
              </a:rPr>
              <a:t> </a:t>
            </a:r>
            <a:r>
              <a:rPr lang="sv-SE" sz="2000" dirty="0" err="1">
                <a:solidFill>
                  <a:schemeClr val="bg1"/>
                </a:solidFill>
              </a:rPr>
              <a:t>of</a:t>
            </a:r>
            <a:r>
              <a:rPr lang="sv-SE" sz="2000" dirty="0">
                <a:solidFill>
                  <a:schemeClr val="bg1"/>
                </a:solidFill>
              </a:rPr>
              <a:t> Accelerator</a:t>
            </a:r>
          </a:p>
        </p:txBody>
      </p:sp>
      <p:sp>
        <p:nvSpPr>
          <p:cNvPr id="4" name="Rectangle 3"/>
          <p:cNvSpPr/>
          <p:nvPr/>
        </p:nvSpPr>
        <p:spPr>
          <a:xfrm>
            <a:off x="2286000" y="5949280"/>
            <a:ext cx="4572000" cy="603242"/>
          </a:xfrm>
          <a:prstGeom prst="rect">
            <a:avLst/>
          </a:prstGeom>
        </p:spPr>
        <p:txBody>
          <a:bodyPr lIns="91432" tIns="45716" rIns="91432" bIns="45716">
            <a:spAutoFit/>
          </a:bodyPr>
          <a:lstStyle/>
          <a:p>
            <a:pPr algn="ctr">
              <a:lnSpc>
                <a:spcPct val="120000"/>
              </a:lnSpc>
            </a:pPr>
            <a:r>
              <a:rPr lang="en-GB" sz="1600" dirty="0">
                <a:solidFill>
                  <a:srgbClr val="FFFFFF"/>
                </a:solidFill>
                <a:hlinkClick r:id="rId2"/>
              </a:rPr>
              <a:t>www.europeanspallationsource.se</a:t>
            </a:r>
            <a:endParaRPr lang="en-GB" sz="1600" dirty="0">
              <a:solidFill>
                <a:srgbClr val="FFFFFF"/>
              </a:solidFill>
            </a:endParaRPr>
          </a:p>
          <a:p>
            <a:pPr algn="ctr"/>
            <a:r>
              <a:rPr lang="en-GB" sz="1400" dirty="0">
                <a:solidFill>
                  <a:srgbClr val="FFFFFF"/>
                </a:solidFill>
              </a:rPr>
              <a:t>April, 2014</a:t>
            </a:r>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of the) Achievements </a:t>
            </a:r>
            <a:r>
              <a:rPr lang="en-US" dirty="0"/>
              <a:t>past </a:t>
            </a:r>
            <a:r>
              <a:rPr lang="en-US" dirty="0" smtClean="0"/>
              <a:t>month</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a:p>
        </p:txBody>
      </p:sp>
      <p:sp>
        <p:nvSpPr>
          <p:cNvPr id="5" name="Content Placeholder 2"/>
          <p:cNvSpPr>
            <a:spLocks noGrp="1"/>
          </p:cNvSpPr>
          <p:nvPr>
            <p:ph idx="1"/>
          </p:nvPr>
        </p:nvSpPr>
        <p:spPr>
          <a:xfrm>
            <a:off x="467544" y="1556792"/>
            <a:ext cx="7200800" cy="4968552"/>
          </a:xfrm>
          <a:ln w="57150" cmpd="sng">
            <a:noFill/>
          </a:ln>
        </p:spPr>
        <p:txBody>
          <a:bodyPr>
            <a:normAutofit fontScale="70000" lnSpcReduction="20000"/>
          </a:bodyPr>
          <a:lstStyle/>
          <a:p>
            <a:r>
              <a:rPr lang="en-AU" sz="2400" dirty="0">
                <a:solidFill>
                  <a:srgbClr val="000000"/>
                </a:solidFill>
              </a:rPr>
              <a:t>RF (WP8): Decision on a vendor for the modulator prototype</a:t>
            </a:r>
          </a:p>
          <a:p>
            <a:r>
              <a:rPr lang="en-AU" sz="2400" dirty="0">
                <a:solidFill>
                  <a:srgbClr val="000000"/>
                </a:solidFill>
              </a:rPr>
              <a:t>RF (WP8): Received offers for prototype </a:t>
            </a:r>
            <a:r>
              <a:rPr lang="en-AU" sz="2400" dirty="0" smtClean="0">
                <a:solidFill>
                  <a:srgbClr val="000000"/>
                </a:solidFill>
              </a:rPr>
              <a:t>IOTs, order in April</a:t>
            </a:r>
            <a:endParaRPr lang="en-AU" sz="2400" dirty="0">
              <a:solidFill>
                <a:srgbClr val="000000"/>
              </a:solidFill>
            </a:endParaRPr>
          </a:p>
          <a:p>
            <a:r>
              <a:rPr lang="en-AU" sz="2400" dirty="0">
                <a:solidFill>
                  <a:srgbClr val="000000"/>
                </a:solidFill>
              </a:rPr>
              <a:t>Cryogenics (WP11): Arrival of final industry study reports for the Accelerator </a:t>
            </a:r>
            <a:r>
              <a:rPr lang="en-AU" sz="2400" dirty="0" err="1">
                <a:solidFill>
                  <a:srgbClr val="000000"/>
                </a:solidFill>
              </a:rPr>
              <a:t>Cryoplant</a:t>
            </a:r>
            <a:r>
              <a:rPr lang="en-AU" sz="2400" dirty="0">
                <a:solidFill>
                  <a:srgbClr val="000000"/>
                </a:solidFill>
              </a:rPr>
              <a:t> and specification of </a:t>
            </a:r>
            <a:r>
              <a:rPr lang="en-AU" sz="2400" dirty="0" smtClean="0">
                <a:solidFill>
                  <a:srgbClr val="000000"/>
                </a:solidFill>
              </a:rPr>
              <a:t>accelerator </a:t>
            </a:r>
            <a:r>
              <a:rPr lang="en-AU" sz="2400" dirty="0" err="1" smtClean="0">
                <a:solidFill>
                  <a:srgbClr val="000000"/>
                </a:solidFill>
              </a:rPr>
              <a:t>cyoplant</a:t>
            </a:r>
            <a:r>
              <a:rPr lang="en-AU" sz="2400" dirty="0" smtClean="0">
                <a:solidFill>
                  <a:srgbClr val="000000"/>
                </a:solidFill>
              </a:rPr>
              <a:t> finished</a:t>
            </a:r>
            <a:endParaRPr lang="en-AU" sz="2400" dirty="0">
              <a:solidFill>
                <a:srgbClr val="000000"/>
              </a:solidFill>
            </a:endParaRPr>
          </a:p>
          <a:p>
            <a:r>
              <a:rPr lang="en-AU" sz="2400" dirty="0">
                <a:solidFill>
                  <a:srgbClr val="000000"/>
                </a:solidFill>
              </a:rPr>
              <a:t>NC front-end (WP3): Start of production of DTL prototype components at INFN Turin</a:t>
            </a:r>
          </a:p>
          <a:p>
            <a:r>
              <a:rPr lang="en-AU" sz="2400" dirty="0">
                <a:solidFill>
                  <a:srgbClr val="000000"/>
                </a:solidFill>
              </a:rPr>
              <a:t>SCRF (WP4 and 5): Continued work on SRF Cavity and coupler prototypes e.g. spoke cavity prototype elements fabricated and </a:t>
            </a:r>
            <a:r>
              <a:rPr lang="en-AU" sz="2400" dirty="0" smtClean="0">
                <a:solidFill>
                  <a:srgbClr val="000000"/>
                </a:solidFill>
              </a:rPr>
              <a:t>cavities </a:t>
            </a:r>
            <a:r>
              <a:rPr lang="en-AU" sz="2400" dirty="0">
                <a:solidFill>
                  <a:srgbClr val="000000"/>
                </a:solidFill>
              </a:rPr>
              <a:t>to be delivered in July from both vendors</a:t>
            </a:r>
          </a:p>
          <a:p>
            <a:r>
              <a:rPr lang="en-AU" sz="2400" dirty="0">
                <a:solidFill>
                  <a:srgbClr val="000000"/>
                </a:solidFill>
              </a:rPr>
              <a:t>Beam diagnostics (WP7): Start of re-planning of the Beam diagnostics to respond to new accelerator design and desire for additional in kind contributions</a:t>
            </a:r>
          </a:p>
          <a:p>
            <a:r>
              <a:rPr lang="en-AU" sz="2400" dirty="0">
                <a:solidFill>
                  <a:srgbClr val="000000"/>
                </a:solidFill>
              </a:rPr>
              <a:t>Vacuum workshop held to agree on standards and hand book (WP12)</a:t>
            </a:r>
          </a:p>
          <a:p>
            <a:r>
              <a:rPr lang="en-AU" sz="2400" dirty="0" err="1">
                <a:solidFill>
                  <a:srgbClr val="000000"/>
                </a:solidFill>
              </a:rPr>
              <a:t>Safety&amp;Reliability</a:t>
            </a:r>
            <a:r>
              <a:rPr lang="en-AU" sz="2400" dirty="0">
                <a:solidFill>
                  <a:srgbClr val="000000"/>
                </a:solidFill>
              </a:rPr>
              <a:t> (WP13): Completion of Report on Accelerator Shielding design requirements</a:t>
            </a:r>
          </a:p>
          <a:p>
            <a:r>
              <a:rPr lang="en-AU" sz="2400" dirty="0">
                <a:solidFill>
                  <a:srgbClr val="000000"/>
                </a:solidFill>
              </a:rPr>
              <a:t>Infrastructure and Installation (WP99): Continued detailing of RF Cell layouts and cabling requirements. Requirements for CF.</a:t>
            </a:r>
          </a:p>
          <a:p>
            <a:r>
              <a:rPr lang="en-AU" sz="2400" dirty="0">
                <a:solidFill>
                  <a:srgbClr val="000000"/>
                </a:solidFill>
              </a:rPr>
              <a:t>Significant progress on cabling and rack requirements (WP14)</a:t>
            </a:r>
          </a:p>
        </p:txBody>
      </p:sp>
    </p:spTree>
    <p:extLst>
      <p:ext uri="{BB962C8B-B14F-4D97-AF65-F5344CB8AC3E}">
        <p14:creationId xmlns:p14="http://schemas.microsoft.com/office/powerpoint/2010/main" val="9600575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a:t>
            </a:r>
            <a:r>
              <a:rPr lang="en-US" dirty="0" smtClean="0"/>
              <a:t>month’s </a:t>
            </a:r>
            <a:r>
              <a:rPr lang="en-US" dirty="0"/>
              <a:t>major </a:t>
            </a:r>
            <a:r>
              <a:rPr lang="en-US" dirty="0" smtClean="0"/>
              <a:t>activities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a:p>
        </p:txBody>
      </p:sp>
      <p:sp>
        <p:nvSpPr>
          <p:cNvPr id="5" name="Content Placeholder 2"/>
          <p:cNvSpPr>
            <a:spLocks noGrp="1"/>
          </p:cNvSpPr>
          <p:nvPr>
            <p:ph idx="1"/>
          </p:nvPr>
        </p:nvSpPr>
        <p:spPr>
          <a:xfrm>
            <a:off x="467544" y="1556792"/>
            <a:ext cx="7200800" cy="4968552"/>
          </a:xfrm>
          <a:ln w="57150" cmpd="sng">
            <a:solidFill>
              <a:srgbClr val="FFFFFF"/>
            </a:solidFill>
          </a:ln>
        </p:spPr>
        <p:txBody>
          <a:bodyPr>
            <a:normAutofit/>
          </a:bodyPr>
          <a:lstStyle/>
          <a:p>
            <a:r>
              <a:rPr lang="en-AU" sz="2400" dirty="0">
                <a:solidFill>
                  <a:srgbClr val="000000"/>
                </a:solidFill>
              </a:rPr>
              <a:t>In-kind discussions with Spain, Poland, Italy, Denmark, Sweden, Germany, Switzerland, Norway and France to prepare in-kind contracts and HOAs </a:t>
            </a:r>
          </a:p>
          <a:p>
            <a:r>
              <a:rPr lang="en-AU" sz="2400" dirty="0">
                <a:solidFill>
                  <a:srgbClr val="000000"/>
                </a:solidFill>
              </a:rPr>
              <a:t>Tracking of actions on annual review recommendations, 6 of 8 to be completed for end of May (talk by J. </a:t>
            </a:r>
            <a:r>
              <a:rPr lang="en-AU" sz="2400" dirty="0" err="1">
                <a:solidFill>
                  <a:srgbClr val="000000"/>
                </a:solidFill>
              </a:rPr>
              <a:t>Weisend</a:t>
            </a:r>
            <a:r>
              <a:rPr lang="en-AU" sz="2400" dirty="0">
                <a:solidFill>
                  <a:srgbClr val="000000"/>
                </a:solidFill>
              </a:rPr>
              <a:t> for TAC)</a:t>
            </a:r>
          </a:p>
          <a:p>
            <a:r>
              <a:rPr lang="en-AU" sz="2400" dirty="0" smtClean="0">
                <a:solidFill>
                  <a:srgbClr val="000000"/>
                </a:solidFill>
              </a:rPr>
              <a:t>Completion </a:t>
            </a:r>
            <a:r>
              <a:rPr lang="en-AU" sz="2400" dirty="0">
                <a:solidFill>
                  <a:srgbClr val="000000"/>
                </a:solidFill>
              </a:rPr>
              <a:t>of review of requirements at level 3 and completion of level 4 requirements and migration to DOORS</a:t>
            </a:r>
          </a:p>
          <a:p>
            <a:r>
              <a:rPr lang="en-AU" sz="2400" dirty="0">
                <a:solidFill>
                  <a:srgbClr val="000000"/>
                </a:solidFill>
              </a:rPr>
              <a:t>Continue commissioning and operation planning</a:t>
            </a:r>
          </a:p>
          <a:p>
            <a:r>
              <a:rPr lang="en-AU" sz="2400" dirty="0">
                <a:solidFill>
                  <a:srgbClr val="000000"/>
                </a:solidFill>
              </a:rPr>
              <a:t>Decision on IOT prototype contract</a:t>
            </a:r>
          </a:p>
          <a:p>
            <a:r>
              <a:rPr lang="en-AU" sz="2400" dirty="0">
                <a:solidFill>
                  <a:srgbClr val="000000"/>
                </a:solidFill>
              </a:rPr>
              <a:t>Continued WP activities according to plan</a:t>
            </a:r>
          </a:p>
          <a:p>
            <a:endParaRPr lang="en-AU" sz="2400" dirty="0">
              <a:solidFill>
                <a:srgbClr val="000000"/>
              </a:solidFill>
            </a:endParaRPr>
          </a:p>
        </p:txBody>
      </p:sp>
    </p:spTree>
    <p:extLst>
      <p:ext uri="{BB962C8B-B14F-4D97-AF65-F5344CB8AC3E}">
        <p14:creationId xmlns:p14="http://schemas.microsoft.com/office/powerpoint/2010/main" val="38186909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wide issues and other higher project level issues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D</a:t>
            </a:r>
            <a:r>
              <a:rPr lang="en-US" dirty="0" smtClean="0"/>
              <a:t>elays will be incurred if in-kind contracts aren't agreed or intermediate solution for in-kind crediting found, e.g. LEBT diagnostics, RFQ, MEBT and Raster scanning prototypes.</a:t>
            </a:r>
          </a:p>
          <a:p>
            <a:r>
              <a:rPr lang="en-US" dirty="0" smtClean="0"/>
              <a:t>Need to find workable solution for earned value reporting for (in-kind) contracted activities</a:t>
            </a:r>
          </a:p>
          <a:p>
            <a:r>
              <a:rPr lang="en-US" dirty="0" smtClean="0"/>
              <a:t>Need of a real-time integration of CF and ACCSYS configuration data and decision on E-CAD software for ESS</a:t>
            </a:r>
          </a:p>
          <a:p>
            <a:r>
              <a:rPr lang="en-US" dirty="0" smtClean="0"/>
              <a:t>Delay in cavity prototype manufacturing for 2(3) spoke cavities and 1(2) elliptical cavity</a:t>
            </a:r>
          </a:p>
          <a:p>
            <a:r>
              <a:rPr lang="en-US" dirty="0" smtClean="0"/>
              <a:t>Need to discuss accelerator MPS design philosophy at ESS level, possibly hold an independent review</a:t>
            </a:r>
          </a:p>
          <a:p>
            <a:r>
              <a:rPr lang="en-US" dirty="0" smtClean="0"/>
              <a:t>Preparation of technical appendices for all in-kind contracts</a:t>
            </a: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a:p>
        </p:txBody>
      </p:sp>
    </p:spTree>
    <p:extLst>
      <p:ext uri="{BB962C8B-B14F-4D97-AF65-F5344CB8AC3E}">
        <p14:creationId xmlns:p14="http://schemas.microsoft.com/office/powerpoint/2010/main" val="6415797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139136" cy="1143000"/>
          </a:xfrm>
        </p:spPr>
        <p:txBody>
          <a:bodyPr/>
          <a:lstStyle/>
          <a:p>
            <a:r>
              <a:rPr lang="en-US" dirty="0" smtClean="0"/>
              <a:t>Very high level Schedule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a:p>
        </p:txBody>
      </p:sp>
      <p:pic>
        <p:nvPicPr>
          <p:cNvPr id="6" name="Picture 5"/>
          <p:cNvPicPr>
            <a:picLocks noChangeAspect="1"/>
          </p:cNvPicPr>
          <p:nvPr/>
        </p:nvPicPr>
        <p:blipFill>
          <a:blip r:embed="rId2"/>
          <a:stretch>
            <a:fillRect/>
          </a:stretch>
        </p:blipFill>
        <p:spPr>
          <a:xfrm>
            <a:off x="0" y="1352002"/>
            <a:ext cx="9144000" cy="5533382"/>
          </a:xfrm>
          <a:prstGeom prst="rect">
            <a:avLst/>
          </a:prstGeom>
        </p:spPr>
      </p:pic>
    </p:spTree>
    <p:extLst>
      <p:ext uri="{BB962C8B-B14F-4D97-AF65-F5344CB8AC3E}">
        <p14:creationId xmlns:p14="http://schemas.microsoft.com/office/powerpoint/2010/main" val="14354095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Critical Path</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t>14</a:t>
            </a:fld>
            <a:endParaRPr lang="sv-SE"/>
          </a:p>
        </p:txBody>
      </p:sp>
      <p:pic>
        <p:nvPicPr>
          <p:cNvPr id="5" name="Picture 4"/>
          <p:cNvPicPr>
            <a:picLocks noChangeAspect="1"/>
          </p:cNvPicPr>
          <p:nvPr/>
        </p:nvPicPr>
        <p:blipFill>
          <a:blip r:embed="rId2"/>
          <a:stretch>
            <a:fillRect/>
          </a:stretch>
        </p:blipFill>
        <p:spPr>
          <a:xfrm>
            <a:off x="705531" y="1653298"/>
            <a:ext cx="4914054" cy="5016573"/>
          </a:xfrm>
          <a:prstGeom prst="rect">
            <a:avLst/>
          </a:prstGeom>
        </p:spPr>
      </p:pic>
      <p:sp>
        <p:nvSpPr>
          <p:cNvPr id="6" name="Content Placeholder 2"/>
          <p:cNvSpPr>
            <a:spLocks noGrp="1"/>
          </p:cNvSpPr>
          <p:nvPr>
            <p:ph idx="1"/>
          </p:nvPr>
        </p:nvSpPr>
        <p:spPr>
          <a:xfrm>
            <a:off x="5997028" y="1682939"/>
            <a:ext cx="2869167" cy="4901681"/>
          </a:xfrm>
        </p:spPr>
        <p:txBody>
          <a:bodyPr>
            <a:noAutofit/>
          </a:bodyPr>
          <a:lstStyle/>
          <a:p>
            <a:pPr marL="342900" indent="-342900">
              <a:buFont typeface="Arial"/>
              <a:buChar char="•"/>
            </a:pPr>
            <a:r>
              <a:rPr lang="en-US" sz="1800" dirty="0" smtClean="0"/>
              <a:t>For first protons to target:</a:t>
            </a:r>
          </a:p>
          <a:p>
            <a:pPr marL="800100" lvl="1" indent="-342900">
              <a:buFont typeface="Wingdings" charset="2"/>
              <a:buChar char="ü"/>
            </a:pPr>
            <a:r>
              <a:rPr lang="en-US" sz="1400" dirty="0" smtClean="0"/>
              <a:t>CP is mainly set by </a:t>
            </a:r>
            <a:r>
              <a:rPr lang="en-US" sz="1400" dirty="0" err="1" smtClean="0"/>
              <a:t>cryomodule</a:t>
            </a:r>
            <a:r>
              <a:rPr lang="en-US" sz="1400" dirty="0" smtClean="0"/>
              <a:t> production</a:t>
            </a:r>
          </a:p>
          <a:p>
            <a:pPr marL="342900" indent="-342900">
              <a:buFont typeface="Arial"/>
              <a:buChar char="•"/>
            </a:pPr>
            <a:r>
              <a:rPr lang="en-US" sz="1800" dirty="0" smtClean="0"/>
              <a:t>For final milestone for 2 </a:t>
            </a:r>
            <a:r>
              <a:rPr lang="en-US" sz="1800" dirty="0" err="1" smtClean="0"/>
              <a:t>GeV</a:t>
            </a:r>
            <a:r>
              <a:rPr lang="en-US" sz="1800" dirty="0" smtClean="0"/>
              <a:t>:</a:t>
            </a:r>
            <a:endParaRPr lang="en-US" sz="1800" dirty="0"/>
          </a:p>
          <a:p>
            <a:pPr marL="800100" lvl="1" indent="-342900">
              <a:buFont typeface="Wingdings" charset="2"/>
              <a:buChar char="ü"/>
            </a:pPr>
            <a:r>
              <a:rPr lang="en-US" sz="1400" dirty="0"/>
              <a:t>CP is mainly set by e</a:t>
            </a:r>
            <a:r>
              <a:rPr lang="en-US" sz="1400" dirty="0" smtClean="0"/>
              <a:t>lliptical </a:t>
            </a:r>
            <a:r>
              <a:rPr lang="en-US" sz="1400" dirty="0" err="1" smtClean="0"/>
              <a:t>cryomodule</a:t>
            </a:r>
            <a:r>
              <a:rPr lang="en-US" sz="1400" dirty="0" smtClean="0"/>
              <a:t> </a:t>
            </a:r>
            <a:r>
              <a:rPr lang="en-US" sz="1400" dirty="0"/>
              <a:t>production</a:t>
            </a:r>
          </a:p>
          <a:p>
            <a:pPr marL="342900" indent="-342900">
              <a:buFont typeface="Arial"/>
              <a:buChar char="•"/>
            </a:pPr>
            <a:r>
              <a:rPr lang="en-US" sz="1800" dirty="0" smtClean="0"/>
              <a:t>Interplay between activities at different labs critical:</a:t>
            </a:r>
            <a:endParaRPr lang="en-US" sz="1800" dirty="0"/>
          </a:p>
          <a:p>
            <a:pPr marL="800100" lvl="1" indent="-342900">
              <a:buFont typeface="Wingdings" charset="2"/>
              <a:buChar char="ü"/>
            </a:pPr>
            <a:r>
              <a:rPr lang="en-US" sz="1400" dirty="0" smtClean="0"/>
              <a:t>Interface documents</a:t>
            </a:r>
          </a:p>
          <a:p>
            <a:pPr marL="800100" lvl="1" indent="-342900">
              <a:buFont typeface="Wingdings" charset="2"/>
              <a:buChar char="ü"/>
            </a:pPr>
            <a:r>
              <a:rPr lang="en-US" sz="1400" dirty="0" smtClean="0"/>
              <a:t>Transport</a:t>
            </a:r>
            <a:endParaRPr lang="en-US" sz="1400" dirty="0" smtClean="0"/>
          </a:p>
          <a:p>
            <a:pPr marL="800100" lvl="1" indent="-342900">
              <a:buFont typeface="Wingdings" charset="2"/>
              <a:buChar char="ü"/>
            </a:pPr>
            <a:r>
              <a:rPr lang="en-US" sz="1400" dirty="0" smtClean="0"/>
              <a:t>“on the same schedule</a:t>
            </a:r>
            <a:r>
              <a:rPr lang="en-US" sz="1400" dirty="0" smtClean="0"/>
              <a:t>”</a:t>
            </a:r>
          </a:p>
          <a:p>
            <a:pPr marL="400086" indent="-342900">
              <a:buFont typeface="Arial"/>
              <a:buChar char="•"/>
            </a:pPr>
            <a:r>
              <a:rPr lang="en-US" sz="1800" dirty="0" smtClean="0"/>
              <a:t>Many “near critical paths”</a:t>
            </a:r>
            <a:endParaRPr lang="en-US" sz="1800" dirty="0" smtClean="0"/>
          </a:p>
          <a:p>
            <a:pPr marL="800100" lvl="1" indent="-342900">
              <a:buFont typeface="Wingdings" charset="2"/>
              <a:buChar char="ü"/>
            </a:pPr>
            <a:endParaRPr lang="en-US" sz="1400" dirty="0"/>
          </a:p>
          <a:p>
            <a:pPr marL="800100" lvl="1" indent="-342900">
              <a:buFont typeface="Wingdings" charset="2"/>
              <a:buChar char="ü"/>
            </a:pPr>
            <a:endParaRPr lang="en-US" sz="1400" dirty="0"/>
          </a:p>
        </p:txBody>
      </p:sp>
    </p:spTree>
    <p:extLst>
      <p:ext uri="{BB962C8B-B14F-4D97-AF65-F5344CB8AC3E}">
        <p14:creationId xmlns:p14="http://schemas.microsoft.com/office/powerpoint/2010/main" val="11139973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Risk and treatment status</a:t>
            </a:r>
            <a:endParaRPr lang="en-AU"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a:p>
        </p:txBody>
      </p:sp>
      <p:sp>
        <p:nvSpPr>
          <p:cNvPr id="7" name="Content Placeholder 2"/>
          <p:cNvSpPr txBox="1">
            <a:spLocks/>
          </p:cNvSpPr>
          <p:nvPr/>
        </p:nvSpPr>
        <p:spPr>
          <a:xfrm>
            <a:off x="395536" y="3861048"/>
            <a:ext cx="4032448" cy="2880320"/>
          </a:xfrm>
          <a:prstGeom prst="rect">
            <a:avLst/>
          </a:prstGeom>
          <a:ln w="57150" cmpd="sng">
            <a:solidFill>
              <a:srgbClr val="4F81BD"/>
            </a:solidFill>
          </a:ln>
        </p:spPr>
        <p:txBody>
          <a:bodyPr vert="horz" lIns="91432" tIns="45716" rIns="91432" bIns="45716"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5200" b="1" u="sng" dirty="0">
                <a:solidFill>
                  <a:srgbClr val="000000"/>
                </a:solidFill>
              </a:rPr>
              <a:t>Top 5 risk Cost:</a:t>
            </a:r>
          </a:p>
          <a:p>
            <a:r>
              <a:rPr lang="en-GB" sz="5200" b="1" dirty="0">
                <a:solidFill>
                  <a:srgbClr val="000000"/>
                </a:solidFill>
              </a:rPr>
              <a:t>political and financial considerations overrule technical considerations for IKC </a:t>
            </a:r>
            <a:r>
              <a:rPr lang="en-GB" sz="5200" b="1" dirty="0" err="1">
                <a:solidFill>
                  <a:srgbClr val="000000"/>
                </a:solidFill>
              </a:rPr>
              <a:t>assigments</a:t>
            </a:r>
            <a:endParaRPr lang="en-GB" sz="5200" b="1" dirty="0">
              <a:solidFill>
                <a:srgbClr val="000000"/>
              </a:solidFill>
            </a:endParaRPr>
          </a:p>
          <a:p>
            <a:r>
              <a:rPr lang="en-GB" sz="5200" b="1" dirty="0">
                <a:solidFill>
                  <a:srgbClr val="000000"/>
                </a:solidFill>
              </a:rPr>
              <a:t>In-kind contributors do not meet scope and schedule requirements</a:t>
            </a:r>
            <a:endParaRPr lang="en-US" sz="5200" b="1" dirty="0">
              <a:solidFill>
                <a:srgbClr val="000000"/>
              </a:solidFill>
            </a:endParaRPr>
          </a:p>
          <a:p>
            <a:r>
              <a:rPr lang="en-GB" sz="5200" b="1" dirty="0">
                <a:solidFill>
                  <a:srgbClr val="000000"/>
                </a:solidFill>
              </a:rPr>
              <a:t>Both funding and costing have uncertainties. The uncertainties are still present very late in the process. Changes will impact scope and schedule but these are fixed! E.g. the cost uncertainty is +30% - 0%, our contingency is </a:t>
            </a:r>
            <a:r>
              <a:rPr lang="en-GB" sz="5200" b="1" dirty="0" err="1">
                <a:solidFill>
                  <a:srgbClr val="000000"/>
                </a:solidFill>
              </a:rPr>
              <a:t>apporx</a:t>
            </a:r>
            <a:r>
              <a:rPr lang="en-GB" sz="5200" b="1" dirty="0">
                <a:solidFill>
                  <a:srgbClr val="000000"/>
                </a:solidFill>
              </a:rPr>
              <a:t> 15%, i.e. not aligned.</a:t>
            </a:r>
            <a:endParaRPr lang="en-US" sz="5200" b="1" dirty="0">
              <a:solidFill>
                <a:srgbClr val="000000"/>
              </a:solidFill>
            </a:endParaRPr>
          </a:p>
          <a:p>
            <a:r>
              <a:rPr lang="en-GB" sz="5200" b="1" dirty="0">
                <a:solidFill>
                  <a:srgbClr val="000000"/>
                </a:solidFill>
              </a:rPr>
              <a:t>Unidentified design faults are not prototyped and fail in production</a:t>
            </a:r>
          </a:p>
          <a:p>
            <a:r>
              <a:rPr lang="en-GB" sz="5200" b="1" dirty="0">
                <a:solidFill>
                  <a:srgbClr val="000000"/>
                </a:solidFill>
              </a:rPr>
              <a:t>Suppliers do not deliver on time with right quality/quantity, e.g. klystrons, modulators, CMs, cavities</a:t>
            </a:r>
            <a:endParaRPr lang="en-US" sz="5200" b="1" dirty="0">
              <a:solidFill>
                <a:srgbClr val="000000"/>
              </a:solidFill>
            </a:endParaRPr>
          </a:p>
          <a:p>
            <a:endParaRPr lang="en-US" sz="1600" b="1" dirty="0"/>
          </a:p>
          <a:p>
            <a:endParaRPr lang="en-US" sz="1800" b="1" dirty="0"/>
          </a:p>
          <a:p>
            <a:endParaRPr lang="en-GB" sz="1800" dirty="0"/>
          </a:p>
        </p:txBody>
      </p:sp>
      <p:sp>
        <p:nvSpPr>
          <p:cNvPr id="8" name="Content Placeholder 2"/>
          <p:cNvSpPr txBox="1">
            <a:spLocks/>
          </p:cNvSpPr>
          <p:nvPr/>
        </p:nvSpPr>
        <p:spPr>
          <a:xfrm>
            <a:off x="4716016" y="3861048"/>
            <a:ext cx="4032448" cy="2880320"/>
          </a:xfrm>
          <a:prstGeom prst="rect">
            <a:avLst/>
          </a:prstGeom>
          <a:ln w="57150" cmpd="sng">
            <a:solidFill>
              <a:srgbClr val="4F81BD"/>
            </a:solidFill>
          </a:ln>
        </p:spPr>
        <p:txBody>
          <a:bodyPr vert="horz" lIns="91432" tIns="45716" rIns="91432" bIns="45716"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u="sng" dirty="0">
                <a:solidFill>
                  <a:srgbClr val="000000"/>
                </a:solidFill>
              </a:rPr>
              <a:t>Top 5 risk Schedule:</a:t>
            </a:r>
          </a:p>
          <a:p>
            <a:r>
              <a:rPr lang="en-GB" sz="1800" b="1" dirty="0">
                <a:solidFill>
                  <a:srgbClr val="000000"/>
                </a:solidFill>
              </a:rPr>
              <a:t>Integration failure and/or interfaces don't match. </a:t>
            </a:r>
          </a:p>
          <a:p>
            <a:r>
              <a:rPr lang="en-GB" sz="1800" b="1" dirty="0">
                <a:solidFill>
                  <a:srgbClr val="000000"/>
                </a:solidFill>
              </a:rPr>
              <a:t>Suppliers do not deliver on time with right quality/quantity, e.g. klystrons, modulators, CMs, cavities</a:t>
            </a:r>
          </a:p>
          <a:p>
            <a:r>
              <a:rPr lang="en-GB" sz="1600" b="1" dirty="0" err="1">
                <a:solidFill>
                  <a:srgbClr val="000000"/>
                </a:solidFill>
              </a:rPr>
              <a:t>Cryomodule</a:t>
            </a:r>
            <a:r>
              <a:rPr lang="en-GB" sz="1600" b="1" dirty="0">
                <a:solidFill>
                  <a:srgbClr val="000000"/>
                </a:solidFill>
              </a:rPr>
              <a:t> production is late</a:t>
            </a:r>
          </a:p>
          <a:p>
            <a:r>
              <a:rPr lang="en-GB" sz="1600" b="1" dirty="0">
                <a:solidFill>
                  <a:srgbClr val="000000"/>
                </a:solidFill>
              </a:rPr>
              <a:t>In-kind contributors do not meet scope and schedule requirements</a:t>
            </a:r>
          </a:p>
          <a:p>
            <a:r>
              <a:rPr lang="en-GB" sz="1600" b="1" dirty="0">
                <a:solidFill>
                  <a:srgbClr val="000000"/>
                </a:solidFill>
              </a:rPr>
              <a:t>Delay in issuing major contracts, both in-kind and others.</a:t>
            </a:r>
            <a:endParaRPr lang="en-US" sz="1600" b="1" dirty="0">
              <a:solidFill>
                <a:srgbClr val="000000"/>
              </a:solidFill>
            </a:endParaRPr>
          </a:p>
          <a:p>
            <a:endParaRPr lang="en-US" sz="1600" b="1" dirty="0"/>
          </a:p>
          <a:p>
            <a:endParaRPr lang="en-US" sz="1600" b="1" dirty="0"/>
          </a:p>
          <a:p>
            <a:endParaRPr lang="en-US" sz="1800" b="1" dirty="0"/>
          </a:p>
          <a:p>
            <a:endParaRPr lang="en-US" sz="1800" b="1" dirty="0"/>
          </a:p>
          <a:p>
            <a:endParaRPr lang="en-GB" sz="1800"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4032448" cy="2016224"/>
          </a:xfrm>
          <a:prstGeom prst="rect">
            <a:avLst/>
          </a:prstGeom>
          <a:noFill/>
          <a:ln>
            <a:noFill/>
          </a:ln>
        </p:spPr>
      </p:pic>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716017" y="1700808"/>
            <a:ext cx="4027448" cy="2016224"/>
          </a:xfrm>
          <a:prstGeom prst="rect">
            <a:avLst/>
          </a:prstGeom>
          <a:noFill/>
          <a:ln>
            <a:noFill/>
          </a:ln>
        </p:spPr>
      </p:pic>
    </p:spTree>
    <p:extLst>
      <p:ext uri="{BB962C8B-B14F-4D97-AF65-F5344CB8AC3E}">
        <p14:creationId xmlns:p14="http://schemas.microsoft.com/office/powerpoint/2010/main" val="13882149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
            <a:ext cx="7139136" cy="1143000"/>
          </a:xfrm>
        </p:spPr>
        <p:txBody>
          <a:bodyPr/>
          <a:lstStyle/>
          <a:p>
            <a:r>
              <a:rPr lang="en-US" dirty="0" smtClean="0"/>
              <a:t>Annual review</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16</a:t>
            </a:fld>
            <a:endParaRPr lang="sv-SE">
              <a:latin typeface="Calibri"/>
            </a:endParaRPr>
          </a:p>
        </p:txBody>
      </p:sp>
      <p:pic>
        <p:nvPicPr>
          <p:cNvPr id="6" name="Picture 5"/>
          <p:cNvPicPr>
            <a:picLocks noChangeAspect="1"/>
          </p:cNvPicPr>
          <p:nvPr/>
        </p:nvPicPr>
        <p:blipFill>
          <a:blip r:embed="rId2"/>
          <a:stretch>
            <a:fillRect/>
          </a:stretch>
        </p:blipFill>
        <p:spPr>
          <a:xfrm>
            <a:off x="683568" y="1081402"/>
            <a:ext cx="7668468" cy="5443942"/>
          </a:xfrm>
          <a:prstGeom prst="rect">
            <a:avLst/>
          </a:prstGeom>
        </p:spPr>
      </p:pic>
      <p:pic>
        <p:nvPicPr>
          <p:cNvPr id="5" name="Picture 4"/>
          <p:cNvPicPr>
            <a:picLocks noChangeAspect="1"/>
          </p:cNvPicPr>
          <p:nvPr/>
        </p:nvPicPr>
        <p:blipFill>
          <a:blip r:embed="rId3"/>
          <a:stretch>
            <a:fillRect/>
          </a:stretch>
        </p:blipFill>
        <p:spPr>
          <a:xfrm>
            <a:off x="7320013" y="5798779"/>
            <a:ext cx="1823987" cy="1059221"/>
          </a:xfrm>
          <a:prstGeom prst="rect">
            <a:avLst/>
          </a:prstGeom>
        </p:spPr>
      </p:pic>
    </p:spTree>
    <p:extLst>
      <p:ext uri="{BB962C8B-B14F-4D97-AF65-F5344CB8AC3E}">
        <p14:creationId xmlns:p14="http://schemas.microsoft.com/office/powerpoint/2010/main" val="28565059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Annual Recommendation </a:t>
            </a:r>
            <a:endParaRPr lang="en-US" dirty="0"/>
          </a:p>
        </p:txBody>
      </p:sp>
      <p:sp>
        <p:nvSpPr>
          <p:cNvPr id="3" name="Content Placeholder 2"/>
          <p:cNvSpPr>
            <a:spLocks noGrp="1"/>
          </p:cNvSpPr>
          <p:nvPr>
            <p:ph idx="1"/>
          </p:nvPr>
        </p:nvSpPr>
        <p:spPr>
          <a:xfrm>
            <a:off x="215747" y="1469952"/>
            <a:ext cx="8471053" cy="4038981"/>
          </a:xfrm>
        </p:spPr>
        <p:txBody>
          <a:bodyPr>
            <a:normAutofit fontScale="92500" lnSpcReduction="10000"/>
          </a:bodyPr>
          <a:lstStyle/>
          <a:p>
            <a:r>
              <a:rPr lang="en-US" sz="1800" u="sng" dirty="0" smtClean="0"/>
              <a:t>Original Recommendation </a:t>
            </a:r>
            <a:r>
              <a:rPr lang="en-US" sz="1800" dirty="0" smtClean="0"/>
              <a:t>: “Recommend </a:t>
            </a:r>
            <a:r>
              <a:rPr lang="en-US" sz="1800" dirty="0"/>
              <a:t>to continue to develop/refine the estimates to reflect benchmarks, parametric, industry inputs, 3rd party inputs and to ensure that the basis is properly structured, and consolidated in a formalized approach</a:t>
            </a:r>
            <a:r>
              <a:rPr lang="en-US" sz="1800" dirty="0" smtClean="0"/>
              <a:t>.”</a:t>
            </a:r>
          </a:p>
          <a:p>
            <a:r>
              <a:rPr lang="en-US" sz="1800" u="sng" dirty="0" smtClean="0"/>
              <a:t>Interpretation: </a:t>
            </a:r>
            <a:r>
              <a:rPr lang="en-US" sz="1800" dirty="0" smtClean="0"/>
              <a:t>The </a:t>
            </a:r>
            <a:r>
              <a:rPr lang="en-US" sz="1800" dirty="0"/>
              <a:t>quality of the cost estimates should be improved. Focus should be on estimates (excluding labor) with Basis of Estimates in the category "Engineering, experienced or professional judgment (ENI)" but preferably all estimates should be updated if </a:t>
            </a:r>
            <a:r>
              <a:rPr lang="en-US" sz="1800" dirty="0" smtClean="0"/>
              <a:t>possible</a:t>
            </a:r>
          </a:p>
          <a:p>
            <a:r>
              <a:rPr lang="en-US" sz="1800" u="sng" dirty="0" smtClean="0"/>
              <a:t>Status:</a:t>
            </a:r>
            <a:r>
              <a:rPr lang="en-US" sz="1800" dirty="0" smtClean="0"/>
              <a:t> In Progress. This will be an ongoing process with the BOEs being improved as we further develop designs and acquire either vendor quotes or budgetary estimates from vendors. Since November we have gathered better information on several large procurements representing almost 70 </a:t>
            </a:r>
            <a:r>
              <a:rPr lang="en-US" sz="1800" dirty="0" err="1" smtClean="0"/>
              <a:t>MEuros</a:t>
            </a:r>
            <a:r>
              <a:rPr lang="en-US" sz="1800" dirty="0" smtClean="0"/>
              <a:t> of cost. These are:</a:t>
            </a:r>
          </a:p>
          <a:p>
            <a:pPr marL="742950" lvl="1" indent="-285750">
              <a:buFont typeface="Arial"/>
              <a:buChar char="•"/>
            </a:pPr>
            <a:r>
              <a:rPr lang="en-US" sz="1600" dirty="0" smtClean="0"/>
              <a:t>RF Modulator – Vendor quotes for prototype work matches cost predictions</a:t>
            </a:r>
          </a:p>
          <a:p>
            <a:pPr marL="742950" lvl="1" indent="-285750">
              <a:buFont typeface="Arial"/>
              <a:buChar char="•"/>
            </a:pPr>
            <a:r>
              <a:rPr lang="en-US" sz="1600" dirty="0" smtClean="0"/>
              <a:t>Accelerator </a:t>
            </a:r>
            <a:r>
              <a:rPr lang="en-US" sz="1600" dirty="0" err="1" smtClean="0"/>
              <a:t>Cryoplant</a:t>
            </a:r>
            <a:r>
              <a:rPr lang="en-US" sz="1600" dirty="0" smtClean="0"/>
              <a:t> – Budgetary estimates from two separate vendors are within or near to cost predictions</a:t>
            </a:r>
          </a:p>
          <a:p>
            <a:pPr marL="742950" lvl="1" indent="-285750">
              <a:buFont typeface="Arial"/>
              <a:buChar char="•"/>
            </a:pPr>
            <a:r>
              <a:rPr lang="en-US" sz="1600" dirty="0" smtClean="0"/>
              <a:t>Cryogenic Distribution Line – Budgetary estimates from 2 separate vendors are within or near to cost predictions</a:t>
            </a:r>
          </a:p>
          <a:p>
            <a:endParaRPr lang="en-US" sz="1600" dirty="0" smtClean="0"/>
          </a:p>
          <a:p>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17</a:t>
            </a:fld>
            <a:endParaRPr lang="sv-SE">
              <a:latin typeface="Calibri"/>
            </a:endParaRPr>
          </a:p>
        </p:txBody>
      </p:sp>
    </p:spTree>
    <p:extLst>
      <p:ext uri="{BB962C8B-B14F-4D97-AF65-F5344CB8AC3E}">
        <p14:creationId xmlns:p14="http://schemas.microsoft.com/office/powerpoint/2010/main" val="22497167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3338"/>
            <a:ext cx="8229600" cy="539750"/>
          </a:xfrm>
        </p:spPr>
        <p:txBody>
          <a:bodyPr/>
          <a:lstStyle/>
          <a:p>
            <a:pPr eaLnBrk="1" hangingPunct="1"/>
            <a:r>
              <a:rPr lang="en-US" sz="2400" dirty="0" smtClean="0">
                <a:solidFill>
                  <a:srgbClr val="0070C0"/>
                </a:solidFill>
                <a:effectLst>
                  <a:outerShdw blurRad="38100" dist="38100" dir="2700000" algn="tl">
                    <a:srgbClr val="DDDDDD"/>
                  </a:outerShdw>
                </a:effectLst>
                <a:latin typeface="Tahoma" charset="0"/>
                <a:ea typeface="MS PGothic" charset="0"/>
                <a:cs typeface="Tahoma" charset="0"/>
              </a:rPr>
              <a:t>A-TAC: Accelerator </a:t>
            </a:r>
            <a:r>
              <a:rPr lang="en-US" sz="2400" dirty="0">
                <a:solidFill>
                  <a:srgbClr val="0070C0"/>
                </a:solidFill>
                <a:effectLst>
                  <a:outerShdw blurRad="38100" dist="38100" dir="2700000" algn="tl">
                    <a:srgbClr val="DDDDDD"/>
                  </a:outerShdw>
                </a:effectLst>
                <a:latin typeface="Tahoma" charset="0"/>
                <a:ea typeface="MS PGothic" charset="0"/>
                <a:cs typeface="Tahoma" charset="0"/>
              </a:rPr>
              <a:t>Project Status</a:t>
            </a:r>
          </a:p>
        </p:txBody>
      </p:sp>
      <p:sp>
        <p:nvSpPr>
          <p:cNvPr id="14339" name="Content Placeholder 2"/>
          <p:cNvSpPr>
            <a:spLocks noGrp="1"/>
          </p:cNvSpPr>
          <p:nvPr>
            <p:ph idx="1"/>
          </p:nvPr>
        </p:nvSpPr>
        <p:spPr>
          <a:xfrm>
            <a:off x="336550" y="792857"/>
            <a:ext cx="8482013" cy="5372447"/>
          </a:xfrm>
        </p:spPr>
        <p:txBody>
          <a:bodyPr/>
          <a:lstStyle/>
          <a:p>
            <a:pPr eaLnBrk="1" hangingPunct="1"/>
            <a:r>
              <a:rPr lang="en-US" sz="1800" b="1" dirty="0">
                <a:latin typeface="Calibri" charset="0"/>
                <a:ea typeface="MS PGothic" charset="0"/>
              </a:rPr>
              <a:t>Observations</a:t>
            </a:r>
          </a:p>
          <a:p>
            <a:pPr lvl="1" eaLnBrk="1" hangingPunct="1"/>
            <a:r>
              <a:rPr lang="en-US" sz="1600" dirty="0">
                <a:latin typeface="Calibri" charset="0"/>
                <a:ea typeface="MS PGothic" charset="0"/>
              </a:rPr>
              <a:t>Staffing numbers show growing discrepancy with resource-loaded plan, casting doubt on credibility of schedule</a:t>
            </a:r>
          </a:p>
          <a:p>
            <a:pPr lvl="1" eaLnBrk="1" hangingPunct="1"/>
            <a:r>
              <a:rPr lang="en-US" sz="1600" dirty="0">
                <a:latin typeface="Calibri" charset="0"/>
                <a:ea typeface="MS PGothic" charset="0"/>
              </a:rPr>
              <a:t>The Committee has concern about lack of practical technical activities at ESS Lund until test stations get operational, thus missing opportunity to early train technical staff</a:t>
            </a:r>
          </a:p>
          <a:p>
            <a:pPr lvl="1" eaLnBrk="1" hangingPunct="1"/>
            <a:r>
              <a:rPr lang="en-US" sz="1600" dirty="0">
                <a:latin typeface="Calibri" charset="0"/>
                <a:ea typeface="MS PGothic" charset="0"/>
              </a:rPr>
              <a:t>Likely IKCs identified for 48% of ACCSYS, well below target of 75% which is </a:t>
            </a:r>
            <a:r>
              <a:rPr lang="en-US" sz="1600" dirty="0" err="1">
                <a:latin typeface="Calibri" charset="0"/>
                <a:ea typeface="MS PGothic" charset="0"/>
              </a:rPr>
              <a:t>unprecedently</a:t>
            </a:r>
            <a:r>
              <a:rPr lang="en-US" sz="1600" dirty="0">
                <a:latin typeface="Calibri" charset="0"/>
                <a:ea typeface="MS PGothic" charset="0"/>
              </a:rPr>
              <a:t> high</a:t>
            </a:r>
          </a:p>
          <a:p>
            <a:pPr lvl="1" eaLnBrk="1" hangingPunct="1"/>
            <a:r>
              <a:rPr lang="en-US" sz="1600" dirty="0">
                <a:latin typeface="Calibri" charset="0"/>
                <a:ea typeface="MS PGothic" charset="0"/>
              </a:rPr>
              <a:t>Staff numbers and competencies should be tailored to handle high level of IKCs</a:t>
            </a:r>
          </a:p>
          <a:p>
            <a:pPr lvl="1" eaLnBrk="1" hangingPunct="1"/>
            <a:r>
              <a:rPr lang="en-US" sz="1600" dirty="0">
                <a:latin typeface="Calibri" charset="0"/>
                <a:ea typeface="MS PGothic" charset="0"/>
              </a:rPr>
              <a:t>Delays already building up on spoke and elliptical cavity prototypes</a:t>
            </a:r>
          </a:p>
          <a:p>
            <a:pPr lvl="1" eaLnBrk="1" hangingPunct="1"/>
            <a:r>
              <a:rPr lang="en-US" sz="1600" dirty="0">
                <a:latin typeface="Calibri" charset="0"/>
                <a:ea typeface="MS PGothic" charset="0"/>
              </a:rPr>
              <a:t>Schedule allocation of 1.5 year between first access to tunnel and first beams appears very short</a:t>
            </a:r>
          </a:p>
          <a:p>
            <a:pPr lvl="1" eaLnBrk="1" hangingPunct="1"/>
            <a:r>
              <a:rPr lang="en-US" sz="1600" dirty="0">
                <a:latin typeface="Calibri" charset="0"/>
                <a:ea typeface="MS PGothic" charset="0"/>
              </a:rPr>
              <a:t>Co-activity of “initial operation” for users and completion of construction in period 2020-2025 needs to be clarified (competing schedule and resources)</a:t>
            </a:r>
          </a:p>
          <a:p>
            <a:pPr lvl="1" eaLnBrk="1" hangingPunct="1"/>
            <a:r>
              <a:rPr lang="en-US" sz="1600" dirty="0">
                <a:latin typeface="Calibri" charset="0"/>
                <a:ea typeface="MS PGothic" charset="0"/>
              </a:rPr>
              <a:t>A table of R&amp;D tasks was presented with expected completion dates.  For this committee to make sense of the list, it would be good to add a column on how much is completed to date.  It is our understanding the monthly reports are provided by all collaborators.</a:t>
            </a:r>
          </a:p>
          <a:p>
            <a:pPr lvl="1" eaLnBrk="1" hangingPunct="1"/>
            <a:r>
              <a:rPr lang="en-US" sz="1600" dirty="0">
                <a:latin typeface="Calibri" charset="0"/>
                <a:ea typeface="MS PGothic" charset="0"/>
              </a:rPr>
              <a:t>In the very near future, a significant amount of procurement will begin.  Is the ESS business office prepared for this increase?  When hardware starts being delivered, where will it be received and stored?</a:t>
            </a:r>
            <a:endParaRPr lang="en-GB" sz="1600" dirty="0">
              <a:latin typeface="Calibri" charset="0"/>
              <a:ea typeface="MS PGothic" charset="0"/>
            </a:endParaRPr>
          </a:p>
          <a:p>
            <a:pPr marL="457200" lvl="1" indent="0" eaLnBrk="1" hangingPunct="1">
              <a:buNone/>
            </a:pPr>
            <a:endParaRPr lang="en-US" sz="1600" dirty="0">
              <a:latin typeface="Calibri" charset="0"/>
              <a:ea typeface="MS PGothic" charset="0"/>
            </a:endParaRPr>
          </a:p>
        </p:txBody>
      </p:sp>
      <p:sp>
        <p:nvSpPr>
          <p:cNvPr id="14340"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1200">
                <a:solidFill>
                  <a:srgbClr val="898989"/>
                </a:solidFill>
              </a:rPr>
              <a:t>PhL for the ESS a-TAC</a:t>
            </a:r>
          </a:p>
        </p:txBody>
      </p:sp>
      <p:sp>
        <p:nvSpPr>
          <p:cNvPr id="1434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fr-FR" sz="1200">
                <a:solidFill>
                  <a:srgbClr val="898989"/>
                </a:solidFill>
              </a:rPr>
              <a:t>ESS TAC9</a:t>
            </a:r>
          </a:p>
        </p:txBody>
      </p:sp>
      <p:sp>
        <p:nvSpPr>
          <p:cNvPr id="143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AFFA0B6C-7387-FC42-9F0B-7AA0B1FF86F7}" type="slidenum">
              <a:rPr lang="en-US" sz="1200">
                <a:solidFill>
                  <a:srgbClr val="898989"/>
                </a:solidFill>
              </a:rPr>
              <a:pPr/>
              <a:t>18</a:t>
            </a:fld>
            <a:endParaRPr lang="en-US" sz="1200">
              <a:solidFill>
                <a:srgbClr val="898989"/>
              </a:solidFill>
            </a:endParaRPr>
          </a:p>
        </p:txBody>
      </p:sp>
    </p:spTree>
    <p:extLst>
      <p:ext uri="{BB962C8B-B14F-4D97-AF65-F5344CB8AC3E}">
        <p14:creationId xmlns:p14="http://schemas.microsoft.com/office/powerpoint/2010/main" val="23907887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3338"/>
            <a:ext cx="8229600" cy="1143000"/>
          </a:xfrm>
        </p:spPr>
        <p:txBody>
          <a:bodyPr/>
          <a:lstStyle/>
          <a:p>
            <a:pPr eaLnBrk="1" hangingPunct="1"/>
            <a:r>
              <a:rPr lang="en-US" sz="2400" dirty="0" smtClean="0">
                <a:solidFill>
                  <a:srgbClr val="0070C0"/>
                </a:solidFill>
                <a:effectLst>
                  <a:outerShdw blurRad="38100" dist="38100" dir="2700000" algn="tl">
                    <a:srgbClr val="DDDDDD"/>
                  </a:outerShdw>
                </a:effectLst>
                <a:latin typeface="Tahoma" charset="0"/>
                <a:ea typeface="MS PGothic" charset="0"/>
                <a:cs typeface="Tahoma" charset="0"/>
              </a:rPr>
              <a:t>A-TAC: Accelerator </a:t>
            </a:r>
            <a:r>
              <a:rPr lang="en-US" sz="2400" dirty="0">
                <a:solidFill>
                  <a:srgbClr val="0070C0"/>
                </a:solidFill>
                <a:effectLst>
                  <a:outerShdw blurRad="38100" dist="38100" dir="2700000" algn="tl">
                    <a:srgbClr val="DDDDDD"/>
                  </a:outerShdw>
                </a:effectLst>
                <a:latin typeface="Tahoma" charset="0"/>
                <a:ea typeface="MS PGothic" charset="0"/>
                <a:cs typeface="Tahoma" charset="0"/>
              </a:rPr>
              <a:t>Project Status</a:t>
            </a:r>
          </a:p>
        </p:txBody>
      </p:sp>
      <p:sp>
        <p:nvSpPr>
          <p:cNvPr id="15363" name="Content Placeholder 2"/>
          <p:cNvSpPr>
            <a:spLocks noGrp="1"/>
          </p:cNvSpPr>
          <p:nvPr>
            <p:ph idx="1"/>
          </p:nvPr>
        </p:nvSpPr>
        <p:spPr>
          <a:xfrm>
            <a:off x="336550" y="1298575"/>
            <a:ext cx="8482013" cy="5143500"/>
          </a:xfrm>
        </p:spPr>
        <p:txBody>
          <a:bodyPr/>
          <a:lstStyle/>
          <a:p>
            <a:pPr eaLnBrk="1" hangingPunct="1"/>
            <a:r>
              <a:rPr lang="en-US" sz="2400" b="1" dirty="0">
                <a:latin typeface="Calibri" charset="0"/>
                <a:ea typeface="MS PGothic" charset="0"/>
              </a:rPr>
              <a:t>Recommendations</a:t>
            </a:r>
          </a:p>
          <a:p>
            <a:pPr lvl="1" eaLnBrk="1" hangingPunct="1"/>
            <a:r>
              <a:rPr lang="en-US" sz="2000" dirty="0">
                <a:latin typeface="Calibri" charset="0"/>
                <a:ea typeface="MS PGothic" charset="0"/>
              </a:rPr>
              <a:t>Revise planning as soon as situation of IKCs gets better defined</a:t>
            </a:r>
          </a:p>
          <a:p>
            <a:pPr lvl="1" eaLnBrk="1" hangingPunct="1"/>
            <a:r>
              <a:rPr lang="en-US" sz="2000" dirty="0">
                <a:latin typeface="Calibri" charset="0"/>
                <a:ea typeface="MS PGothic" charset="0"/>
              </a:rPr>
              <a:t>Allocate sufficient time and resources in schedule for 1)individual system tests (= commissioning without beam) and 2)commissioning with beam. Consider early access to tunnel front-end for staged installation &amp; commissioning</a:t>
            </a:r>
          </a:p>
          <a:p>
            <a:pPr lvl="1" eaLnBrk="1" hangingPunct="1"/>
            <a:r>
              <a:rPr lang="en-US" sz="2000" dirty="0">
                <a:latin typeface="Calibri" charset="0"/>
                <a:ea typeface="MS PGothic" charset="0"/>
              </a:rPr>
              <a:t>Consider possibility of practical training of newly recruited technical staff at existing experimental facilities in partner institutes</a:t>
            </a:r>
          </a:p>
          <a:p>
            <a:pPr lvl="1" eaLnBrk="1" hangingPunct="1"/>
            <a:r>
              <a:rPr lang="en-US" sz="2000" dirty="0">
                <a:latin typeface="Calibri" charset="0"/>
                <a:ea typeface="MS PGothic" charset="0"/>
              </a:rPr>
              <a:t>Strive to secure IKCs identified as likely, and estimate from the results the likelihood of achieving full 75% target; revise ACCSYS IKC plans accordingly</a:t>
            </a:r>
          </a:p>
          <a:p>
            <a:pPr lvl="1" eaLnBrk="1" hangingPunct="1"/>
            <a:r>
              <a:rPr lang="en-US" sz="2000" dirty="0">
                <a:latin typeface="Calibri" charset="0"/>
                <a:ea typeface="MS PGothic" charset="0"/>
              </a:rPr>
              <a:t>Plan combined&amp; intertwined  operation/construction activities in 2020-2025 in terms of schedule and resources</a:t>
            </a:r>
          </a:p>
          <a:p>
            <a:pPr lvl="1" eaLnBrk="1" hangingPunct="1"/>
            <a:r>
              <a:rPr lang="en-US" sz="2000" dirty="0">
                <a:latin typeface="Calibri" charset="0"/>
                <a:ea typeface="MS PGothic" charset="0"/>
              </a:rPr>
              <a:t>Report qualitatively and quantitatively on progress of the different tasks</a:t>
            </a:r>
            <a:endParaRPr lang="en-GB" sz="2000" dirty="0">
              <a:latin typeface="Calibri" charset="0"/>
              <a:ea typeface="MS PGothic" charset="0"/>
            </a:endParaRPr>
          </a:p>
          <a:p>
            <a:pPr lvl="1" eaLnBrk="1" hangingPunct="1"/>
            <a:endParaRPr lang="en-US" sz="2000" dirty="0">
              <a:latin typeface="Calibri" charset="0"/>
              <a:ea typeface="MS PGothic" charset="0"/>
            </a:endParaRPr>
          </a:p>
          <a:p>
            <a:pPr lvl="1" eaLnBrk="1" hangingPunct="1"/>
            <a:endParaRPr lang="en-US" sz="2000" dirty="0">
              <a:latin typeface="Calibri" charset="0"/>
              <a:ea typeface="MS PGothic" charset="0"/>
            </a:endParaRPr>
          </a:p>
          <a:p>
            <a:pPr lvl="1" eaLnBrk="1" hangingPunct="1"/>
            <a:endParaRPr lang="en-US" sz="2000" dirty="0">
              <a:latin typeface="Calibri" charset="0"/>
              <a:ea typeface="MS PGothic" charset="0"/>
            </a:endParaRPr>
          </a:p>
        </p:txBody>
      </p:sp>
      <p:sp>
        <p:nvSpPr>
          <p:cNvPr id="15364"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en-US" sz="1200">
                <a:solidFill>
                  <a:srgbClr val="898989"/>
                </a:solidFill>
              </a:rPr>
              <a:t>PhL for the ESS a-TAC</a:t>
            </a:r>
          </a:p>
        </p:txBody>
      </p:sp>
      <p:sp>
        <p:nvSpPr>
          <p:cNvPr id="1536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r>
              <a:rPr lang="fr-FR" sz="1200">
                <a:solidFill>
                  <a:srgbClr val="898989"/>
                </a:solidFill>
              </a:rPr>
              <a:t>ESS TAC9</a:t>
            </a:r>
          </a:p>
        </p:txBody>
      </p:sp>
      <p:sp>
        <p:nvSpPr>
          <p:cNvPr id="153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fld id="{0C15CBCC-17CB-6D4F-8F3B-DD45834C690E}" type="slidenum">
              <a:rPr lang="en-US" sz="1200">
                <a:solidFill>
                  <a:srgbClr val="898989"/>
                </a:solidFill>
              </a:rPr>
              <a:pPr/>
              <a:t>19</a:t>
            </a:fld>
            <a:endParaRPr lang="en-US" sz="1200">
              <a:solidFill>
                <a:srgbClr val="898989"/>
              </a:solidFill>
            </a:endParaRPr>
          </a:p>
        </p:txBody>
      </p:sp>
    </p:spTree>
    <p:extLst>
      <p:ext uri="{BB962C8B-B14F-4D97-AF65-F5344CB8AC3E}">
        <p14:creationId xmlns:p14="http://schemas.microsoft.com/office/powerpoint/2010/main" val="28918502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Overview</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a:p>
        </p:txBody>
      </p:sp>
      <p:sp>
        <p:nvSpPr>
          <p:cNvPr id="6" name="Content Placeholder 2"/>
          <p:cNvSpPr txBox="1">
            <a:spLocks/>
          </p:cNvSpPr>
          <p:nvPr/>
        </p:nvSpPr>
        <p:spPr>
          <a:xfrm>
            <a:off x="467544" y="1556792"/>
            <a:ext cx="7200800" cy="4968552"/>
          </a:xfrm>
          <a:prstGeom prst="rect">
            <a:avLst/>
          </a:prstGeom>
          <a:ln w="57150" cmpd="sng">
            <a:noFill/>
          </a:ln>
        </p:spPr>
        <p:txBody>
          <a:bodyPr vert="horz" lIns="91432" tIns="45716" rIns="91432" bIns="45716"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400" b="1" dirty="0" smtClean="0">
                <a:solidFill>
                  <a:srgbClr val="000000"/>
                </a:solidFill>
              </a:rPr>
              <a:t>Good </a:t>
            </a:r>
            <a:r>
              <a:rPr lang="en-AU" sz="2400" b="1" dirty="0">
                <a:solidFill>
                  <a:srgbClr val="000000"/>
                </a:solidFill>
              </a:rPr>
              <a:t>progress in all WPs !</a:t>
            </a:r>
          </a:p>
          <a:p>
            <a:r>
              <a:rPr lang="en-AU" sz="2400" dirty="0">
                <a:solidFill>
                  <a:srgbClr val="000000"/>
                </a:solidFill>
              </a:rPr>
              <a:t>Creation of an </a:t>
            </a:r>
            <a:r>
              <a:rPr lang="en-AU" sz="2400" u="sng" dirty="0">
                <a:solidFill>
                  <a:srgbClr val="000000"/>
                </a:solidFill>
              </a:rPr>
              <a:t>integration group </a:t>
            </a:r>
            <a:r>
              <a:rPr lang="en-AU" sz="2400" dirty="0">
                <a:solidFill>
                  <a:srgbClr val="000000"/>
                </a:solidFill>
              </a:rPr>
              <a:t>lead by the Chief engineer consisting of lead engineers, ACCSYS system engineers, installation WP leader and associated staff. Close links to beam physics WP. </a:t>
            </a:r>
          </a:p>
          <a:p>
            <a:r>
              <a:rPr lang="en-AU" sz="2400" dirty="0">
                <a:solidFill>
                  <a:srgbClr val="000000"/>
                </a:solidFill>
              </a:rPr>
              <a:t>Review of </a:t>
            </a:r>
            <a:r>
              <a:rPr lang="en-AU" sz="2400" u="sng" dirty="0">
                <a:solidFill>
                  <a:srgbClr val="000000"/>
                </a:solidFill>
              </a:rPr>
              <a:t>CF preliminary design for ACCSYS tunnel buildings </a:t>
            </a:r>
            <a:r>
              <a:rPr lang="en-AU" sz="2400" dirty="0">
                <a:solidFill>
                  <a:srgbClr val="000000"/>
                </a:solidFill>
              </a:rPr>
              <a:t>(solutions proposed for FE and Dog-leg regions and all approved in February CCB)</a:t>
            </a:r>
          </a:p>
          <a:p>
            <a:r>
              <a:rPr lang="en-AU" sz="2400" dirty="0">
                <a:solidFill>
                  <a:srgbClr val="000000"/>
                </a:solidFill>
              </a:rPr>
              <a:t>Review of </a:t>
            </a:r>
            <a:r>
              <a:rPr lang="en-AU" sz="2400" u="sng" dirty="0">
                <a:solidFill>
                  <a:srgbClr val="000000"/>
                </a:solidFill>
              </a:rPr>
              <a:t>CF preliminary design for ACCSYS RF gallery</a:t>
            </a:r>
            <a:r>
              <a:rPr lang="en-AU" sz="2400" dirty="0">
                <a:solidFill>
                  <a:srgbClr val="000000"/>
                </a:solidFill>
              </a:rPr>
              <a:t>. Approved </a:t>
            </a:r>
            <a:r>
              <a:rPr lang="en-AU" sz="2400" dirty="0" smtClean="0">
                <a:solidFill>
                  <a:srgbClr val="000000"/>
                </a:solidFill>
              </a:rPr>
              <a:t>and </a:t>
            </a:r>
            <a:r>
              <a:rPr lang="en-AU" sz="2400" dirty="0">
                <a:solidFill>
                  <a:srgbClr val="000000"/>
                </a:solidFill>
              </a:rPr>
              <a:t>in </a:t>
            </a:r>
            <a:r>
              <a:rPr lang="en-AU" sz="2400" dirty="0" smtClean="0">
                <a:solidFill>
                  <a:srgbClr val="000000"/>
                </a:solidFill>
              </a:rPr>
              <a:t>detailed </a:t>
            </a:r>
            <a:r>
              <a:rPr lang="en-AU" sz="2400" dirty="0">
                <a:solidFill>
                  <a:srgbClr val="000000"/>
                </a:solidFill>
              </a:rPr>
              <a:t>design </a:t>
            </a:r>
            <a:r>
              <a:rPr lang="en-AU" sz="2400" dirty="0" smtClean="0">
                <a:solidFill>
                  <a:srgbClr val="000000"/>
                </a:solidFill>
              </a:rPr>
              <a:t>from March </a:t>
            </a:r>
            <a:r>
              <a:rPr lang="en-AU" sz="2400" dirty="0">
                <a:solidFill>
                  <a:srgbClr val="000000"/>
                </a:solidFill>
              </a:rPr>
              <a:t>CCB</a:t>
            </a:r>
          </a:p>
          <a:p>
            <a:r>
              <a:rPr lang="en-AU" sz="2400" dirty="0">
                <a:solidFill>
                  <a:srgbClr val="000000"/>
                </a:solidFill>
              </a:rPr>
              <a:t>L</a:t>
            </a:r>
            <a:r>
              <a:rPr lang="en-AU" sz="2400" dirty="0" smtClean="0">
                <a:solidFill>
                  <a:srgbClr val="000000"/>
                </a:solidFill>
              </a:rPr>
              <a:t>evel </a:t>
            </a:r>
            <a:r>
              <a:rPr lang="en-AU" sz="2400" dirty="0">
                <a:solidFill>
                  <a:srgbClr val="000000"/>
                </a:solidFill>
              </a:rPr>
              <a:t>3 </a:t>
            </a:r>
            <a:r>
              <a:rPr lang="en-AU" sz="2400" u="sng" dirty="0" smtClean="0">
                <a:solidFill>
                  <a:srgbClr val="000000"/>
                </a:solidFill>
              </a:rPr>
              <a:t>requirements reviewed</a:t>
            </a:r>
            <a:r>
              <a:rPr lang="en-AU" sz="2400" dirty="0" smtClean="0">
                <a:solidFill>
                  <a:srgbClr val="000000"/>
                </a:solidFill>
              </a:rPr>
              <a:t> </a:t>
            </a:r>
            <a:r>
              <a:rPr lang="en-AU" sz="2400" dirty="0">
                <a:solidFill>
                  <a:srgbClr val="000000"/>
                </a:solidFill>
              </a:rPr>
              <a:t>and </a:t>
            </a:r>
            <a:r>
              <a:rPr lang="en-AU" sz="2400" dirty="0" smtClean="0">
                <a:solidFill>
                  <a:srgbClr val="000000"/>
                </a:solidFill>
              </a:rPr>
              <a:t>“steady state” for </a:t>
            </a:r>
            <a:r>
              <a:rPr lang="en-AU" sz="2400" dirty="0">
                <a:solidFill>
                  <a:srgbClr val="000000"/>
                </a:solidFill>
              </a:rPr>
              <a:t>level 4 requirements. Technical specifications in progress (level 5). Implementation of DOORS repository </a:t>
            </a:r>
            <a:r>
              <a:rPr lang="en-AU" sz="2400" dirty="0" smtClean="0">
                <a:solidFill>
                  <a:srgbClr val="000000"/>
                </a:solidFill>
              </a:rPr>
              <a:t>in good progress</a:t>
            </a:r>
            <a:r>
              <a:rPr lang="en-AU" sz="2400" dirty="0" smtClean="0">
                <a:solidFill>
                  <a:srgbClr val="000000"/>
                </a:solidFill>
              </a:rPr>
              <a:t>.</a:t>
            </a:r>
            <a:endParaRPr lang="en-AU" sz="2400" dirty="0">
              <a:solidFill>
                <a:srgbClr val="000000"/>
              </a:solidFill>
            </a:endParaRPr>
          </a:p>
          <a:p>
            <a:r>
              <a:rPr lang="en-AU" sz="2400" u="sng" dirty="0">
                <a:solidFill>
                  <a:srgbClr val="000000"/>
                </a:solidFill>
              </a:rPr>
              <a:t>Risk register </a:t>
            </a:r>
            <a:r>
              <a:rPr lang="en-AU" sz="2400" dirty="0">
                <a:solidFill>
                  <a:srgbClr val="000000"/>
                </a:solidFill>
              </a:rPr>
              <a:t>transferred to </a:t>
            </a:r>
            <a:r>
              <a:rPr lang="en-AU" sz="2400" dirty="0" err="1">
                <a:solidFill>
                  <a:srgbClr val="000000"/>
                </a:solidFill>
              </a:rPr>
              <a:t>E</a:t>
            </a:r>
            <a:r>
              <a:rPr lang="en-AU" sz="2400" dirty="0" err="1" smtClean="0">
                <a:solidFill>
                  <a:srgbClr val="000000"/>
                </a:solidFill>
              </a:rPr>
              <a:t>xonaut</a:t>
            </a:r>
            <a:r>
              <a:rPr lang="en-AU" sz="2400" dirty="0" smtClean="0">
                <a:solidFill>
                  <a:srgbClr val="000000"/>
                </a:solidFill>
              </a:rPr>
              <a:t> </a:t>
            </a:r>
            <a:r>
              <a:rPr lang="en-AU" sz="2400" dirty="0">
                <a:solidFill>
                  <a:srgbClr val="000000"/>
                </a:solidFill>
              </a:rPr>
              <a:t>and risks assigned to ACCSYS staff with treatments in progress</a:t>
            </a:r>
          </a:p>
          <a:p>
            <a:r>
              <a:rPr lang="en-AU" sz="2400" dirty="0">
                <a:solidFill>
                  <a:srgbClr val="000000"/>
                </a:solidFill>
              </a:rPr>
              <a:t>Good progress with </a:t>
            </a:r>
            <a:r>
              <a:rPr lang="en-AU" sz="2400" u="sng" dirty="0">
                <a:solidFill>
                  <a:srgbClr val="000000"/>
                </a:solidFill>
              </a:rPr>
              <a:t>In-kind</a:t>
            </a:r>
            <a:r>
              <a:rPr lang="en-AU" sz="2400" dirty="0">
                <a:solidFill>
                  <a:srgbClr val="000000"/>
                </a:solidFill>
              </a:rPr>
              <a:t> discussions with several partners (e.g. </a:t>
            </a:r>
            <a:r>
              <a:rPr lang="en-AU" sz="2400" dirty="0" err="1">
                <a:solidFill>
                  <a:srgbClr val="000000"/>
                </a:solidFill>
              </a:rPr>
              <a:t>Fr</a:t>
            </a:r>
            <a:r>
              <a:rPr lang="en-AU" sz="2400" dirty="0">
                <a:solidFill>
                  <a:srgbClr val="000000"/>
                </a:solidFill>
              </a:rPr>
              <a:t>, Po, </a:t>
            </a:r>
            <a:r>
              <a:rPr lang="en-AU" sz="2400" dirty="0" err="1">
                <a:solidFill>
                  <a:srgbClr val="000000"/>
                </a:solidFill>
              </a:rPr>
              <a:t>Es</a:t>
            </a:r>
            <a:r>
              <a:rPr lang="en-AU" sz="2400" dirty="0">
                <a:solidFill>
                  <a:srgbClr val="000000"/>
                </a:solidFill>
              </a:rPr>
              <a:t>, </a:t>
            </a:r>
            <a:r>
              <a:rPr lang="en-AU" sz="2400" dirty="0" smtClean="0">
                <a:solidFill>
                  <a:srgbClr val="000000"/>
                </a:solidFill>
              </a:rPr>
              <a:t>It, UK, D, CH)</a:t>
            </a:r>
            <a:r>
              <a:rPr lang="en-AU" sz="2400" dirty="0">
                <a:solidFill>
                  <a:srgbClr val="000000"/>
                </a:solidFill>
              </a:rPr>
              <a:t>, planning of in-kind and drafts for technical appendices.</a:t>
            </a:r>
          </a:p>
          <a:p>
            <a:r>
              <a:rPr lang="en-AU" sz="2400" u="sng" dirty="0">
                <a:solidFill>
                  <a:srgbClr val="000000"/>
                </a:solidFill>
              </a:rPr>
              <a:t>Audit</a:t>
            </a:r>
            <a:r>
              <a:rPr lang="en-AU" sz="2400" dirty="0">
                <a:solidFill>
                  <a:srgbClr val="000000"/>
                </a:solidFill>
              </a:rPr>
              <a:t> of electrical and cooling support WP, HEBT WP and Vacuum WP</a:t>
            </a:r>
          </a:p>
        </p:txBody>
      </p:sp>
    </p:spTree>
    <p:extLst>
      <p:ext uri="{BB962C8B-B14F-4D97-AF65-F5344CB8AC3E}">
        <p14:creationId xmlns:p14="http://schemas.microsoft.com/office/powerpoint/2010/main" val="19489345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review 26-27 May</a:t>
            </a:r>
            <a:endParaRPr lang="en-US" dirty="0"/>
          </a:p>
        </p:txBody>
      </p:sp>
      <p:sp>
        <p:nvSpPr>
          <p:cNvPr id="3" name="Content Placeholder 2"/>
          <p:cNvSpPr>
            <a:spLocks noGrp="1"/>
          </p:cNvSpPr>
          <p:nvPr>
            <p:ph idx="1"/>
          </p:nvPr>
        </p:nvSpPr>
        <p:spPr>
          <a:xfrm>
            <a:off x="1907704" y="1600200"/>
            <a:ext cx="6779096" cy="4525963"/>
          </a:xfrm>
        </p:spPr>
        <p:txBody>
          <a:bodyPr>
            <a:normAutofit fontScale="25000" lnSpcReduction="20000"/>
          </a:bodyPr>
          <a:lstStyle/>
          <a:p>
            <a:pPr marL="0" indent="0">
              <a:buNone/>
            </a:pPr>
            <a:r>
              <a:rPr lang="en-US" b="1" u="sng" dirty="0"/>
              <a:t>Monday, May 26, 2014 – Location: </a:t>
            </a:r>
            <a:r>
              <a:rPr lang="en-US" b="1" u="sng" dirty="0" err="1"/>
              <a:t>Tänkar</a:t>
            </a:r>
            <a:r>
              <a:rPr lang="en-US" b="1" u="sng" dirty="0"/>
              <a:t> </a:t>
            </a:r>
            <a:r>
              <a:rPr lang="en-US" b="1" u="sng" dirty="0" err="1"/>
              <a:t>Tanken</a:t>
            </a:r>
            <a:endParaRPr lang="en-US" dirty="0"/>
          </a:p>
          <a:p>
            <a:pPr marL="0" indent="0">
              <a:buNone/>
            </a:pPr>
            <a:r>
              <a:rPr lang="en-US" dirty="0"/>
              <a:t>8:30	Committee Executive Session	Review Committee Chair</a:t>
            </a:r>
          </a:p>
          <a:p>
            <a:pPr marL="0" indent="0">
              <a:buNone/>
            </a:pPr>
            <a:r>
              <a:rPr lang="en-US" dirty="0"/>
              <a:t> </a:t>
            </a:r>
          </a:p>
          <a:p>
            <a:pPr marL="0" indent="0">
              <a:buNone/>
            </a:pPr>
            <a:r>
              <a:rPr lang="en-US" dirty="0"/>
              <a:t>9:15 	Welcome and ESS Overview and Status (15+15)	J. </a:t>
            </a:r>
            <a:r>
              <a:rPr lang="en-US" dirty="0" err="1"/>
              <a:t>Yeck</a:t>
            </a:r>
            <a:endParaRPr lang="en-US" dirty="0"/>
          </a:p>
          <a:p>
            <a:pPr marL="0" indent="0">
              <a:buNone/>
            </a:pPr>
            <a:r>
              <a:rPr lang="en-US" dirty="0"/>
              <a:t>	</a:t>
            </a:r>
            <a:r>
              <a:rPr lang="en-US" i="1" dirty="0"/>
              <a:t>Project Update and Plans</a:t>
            </a:r>
            <a:endParaRPr lang="en-US" dirty="0"/>
          </a:p>
          <a:p>
            <a:pPr marL="0" indent="0">
              <a:buNone/>
            </a:pPr>
            <a:r>
              <a:rPr lang="en-US" i="1" dirty="0"/>
              <a:t>	Response to Recommendations from the November 2013 Review</a:t>
            </a:r>
            <a:endParaRPr lang="en-US" dirty="0"/>
          </a:p>
          <a:p>
            <a:pPr marL="0" indent="0">
              <a:buNone/>
            </a:pPr>
            <a:r>
              <a:rPr lang="en-US" i="1" dirty="0"/>
              <a:t>	Assessment of Construction Readiness</a:t>
            </a:r>
            <a:endParaRPr lang="en-US" dirty="0"/>
          </a:p>
          <a:p>
            <a:pPr marL="0" indent="0">
              <a:buNone/>
            </a:pPr>
            <a:r>
              <a:rPr lang="en-US" dirty="0"/>
              <a:t> </a:t>
            </a:r>
          </a:p>
          <a:p>
            <a:pPr marL="0" indent="0">
              <a:buNone/>
            </a:pPr>
            <a:r>
              <a:rPr lang="en-US" dirty="0"/>
              <a:t>9:45	Neutron Scattering Systems (20+10)	</a:t>
            </a:r>
            <a:r>
              <a:rPr lang="en-US" dirty="0" err="1"/>
              <a:t>D.Argyriou</a:t>
            </a:r>
            <a:endParaRPr lang="en-US" dirty="0"/>
          </a:p>
          <a:p>
            <a:pPr marL="0" indent="0">
              <a:buNone/>
            </a:pPr>
            <a:r>
              <a:rPr lang="en-US" dirty="0"/>
              <a:t>	</a:t>
            </a:r>
            <a:r>
              <a:rPr lang="en-US" i="1" dirty="0"/>
              <a:t>NSS System Update and Plans</a:t>
            </a:r>
            <a:endParaRPr lang="en-US" dirty="0"/>
          </a:p>
          <a:p>
            <a:pPr marL="0" indent="0">
              <a:buNone/>
            </a:pPr>
            <a:r>
              <a:rPr lang="en-US" i="1" dirty="0"/>
              <a:t>	Response to Recommendations from the November 2013 Review</a:t>
            </a:r>
            <a:endParaRPr lang="en-US" dirty="0"/>
          </a:p>
          <a:p>
            <a:pPr marL="0" indent="0">
              <a:buNone/>
            </a:pPr>
            <a:r>
              <a:rPr lang="en-US" i="1" dirty="0"/>
              <a:t>	Assessment of Construction Readiness</a:t>
            </a:r>
            <a:endParaRPr lang="en-US" dirty="0"/>
          </a:p>
          <a:p>
            <a:pPr marL="0" indent="0">
              <a:buNone/>
            </a:pPr>
            <a:r>
              <a:rPr lang="en-US" dirty="0"/>
              <a:t> </a:t>
            </a:r>
          </a:p>
          <a:p>
            <a:pPr marL="0" indent="0">
              <a:buNone/>
            </a:pPr>
            <a:r>
              <a:rPr lang="en-US" dirty="0"/>
              <a:t>10.15	Break</a:t>
            </a:r>
          </a:p>
          <a:p>
            <a:pPr marL="0" indent="0">
              <a:buNone/>
            </a:pPr>
            <a:r>
              <a:rPr lang="en-US" dirty="0"/>
              <a:t> </a:t>
            </a:r>
          </a:p>
          <a:p>
            <a:pPr marL="0" indent="0">
              <a:buNone/>
            </a:pPr>
            <a:r>
              <a:rPr lang="en-US" dirty="0"/>
              <a:t>10.30	Accelerator (20+10)	</a:t>
            </a:r>
            <a:r>
              <a:rPr lang="en-US" dirty="0" err="1"/>
              <a:t>M.Lindroos</a:t>
            </a:r>
            <a:endParaRPr lang="en-US" dirty="0"/>
          </a:p>
          <a:p>
            <a:pPr marL="0" indent="0">
              <a:buNone/>
            </a:pPr>
            <a:r>
              <a:rPr lang="en-US" dirty="0"/>
              <a:t> </a:t>
            </a:r>
          </a:p>
          <a:p>
            <a:pPr marL="0" indent="0">
              <a:buNone/>
            </a:pPr>
            <a:r>
              <a:rPr lang="en-US" dirty="0"/>
              <a:t>11.00	Target Station (20+10)	</a:t>
            </a:r>
            <a:r>
              <a:rPr lang="en-US" dirty="0" err="1"/>
              <a:t>J.Haines</a:t>
            </a:r>
            <a:endParaRPr lang="en-US" dirty="0"/>
          </a:p>
          <a:p>
            <a:pPr marL="0" indent="0">
              <a:buNone/>
            </a:pPr>
            <a:r>
              <a:rPr lang="en-US" dirty="0"/>
              <a:t> </a:t>
            </a:r>
          </a:p>
          <a:p>
            <a:pPr marL="0" indent="0">
              <a:buNone/>
            </a:pPr>
            <a:r>
              <a:rPr lang="en-US" dirty="0"/>
              <a:t>11.30	Integrated Control System (20+10)	</a:t>
            </a:r>
            <a:r>
              <a:rPr lang="en-US" dirty="0" err="1"/>
              <a:t>G.Trahern</a:t>
            </a:r>
            <a:r>
              <a:rPr lang="en-US" dirty="0"/>
              <a:t>	</a:t>
            </a:r>
          </a:p>
          <a:p>
            <a:pPr marL="0" indent="0">
              <a:buNone/>
            </a:pPr>
            <a:r>
              <a:rPr lang="en-US" i="1" dirty="0"/>
              <a:t> </a:t>
            </a:r>
            <a:endParaRPr lang="en-US" dirty="0"/>
          </a:p>
          <a:p>
            <a:pPr marL="0" indent="0">
              <a:buNone/>
            </a:pPr>
            <a:r>
              <a:rPr lang="en-US" dirty="0"/>
              <a:t>12.00	Lunch</a:t>
            </a:r>
          </a:p>
          <a:p>
            <a:pPr marL="0" indent="0">
              <a:buNone/>
            </a:pPr>
            <a:r>
              <a:rPr lang="en-US" dirty="0"/>
              <a:t> </a:t>
            </a:r>
          </a:p>
          <a:p>
            <a:pPr marL="0" indent="0">
              <a:buNone/>
            </a:pPr>
            <a:r>
              <a:rPr lang="en-US" dirty="0"/>
              <a:t>13.00	Infrastructure (20+10)	</a:t>
            </a:r>
            <a:r>
              <a:rPr lang="en-US" dirty="0" err="1"/>
              <a:t>Ö.Larsson</a:t>
            </a:r>
            <a:endParaRPr lang="en-US" dirty="0"/>
          </a:p>
          <a:p>
            <a:pPr marL="0" indent="0">
              <a:buNone/>
            </a:pPr>
            <a:r>
              <a:rPr lang="en-US" i="1" dirty="0"/>
              <a:t> </a:t>
            </a:r>
            <a:endParaRPr lang="en-US" dirty="0"/>
          </a:p>
          <a:p>
            <a:pPr marL="0" indent="0">
              <a:buNone/>
            </a:pPr>
            <a:r>
              <a:rPr lang="en-US" dirty="0"/>
              <a:t>13.30	Cost and Schedule &amp; Planning for Initial Operations (20+10)	</a:t>
            </a:r>
            <a:r>
              <a:rPr lang="en-US" dirty="0" err="1"/>
              <a:t>J.Brisfors</a:t>
            </a:r>
            <a:endParaRPr lang="en-US" dirty="0"/>
          </a:p>
          <a:p>
            <a:pPr marL="0" indent="0">
              <a:buNone/>
            </a:pPr>
            <a:r>
              <a:rPr lang="en-US" i="1" dirty="0"/>
              <a:t> </a:t>
            </a:r>
            <a:endParaRPr lang="en-US" dirty="0"/>
          </a:p>
          <a:p>
            <a:pPr marL="0" indent="0">
              <a:buNone/>
            </a:pPr>
            <a:r>
              <a:rPr lang="en-US" dirty="0"/>
              <a:t>14.00	Management (20+10)	M. </a:t>
            </a:r>
            <a:r>
              <a:rPr lang="en-US" dirty="0" err="1"/>
              <a:t>Tiirakari</a:t>
            </a:r>
            <a:endParaRPr lang="en-US" dirty="0"/>
          </a:p>
          <a:p>
            <a:pPr marL="0" indent="0">
              <a:buNone/>
            </a:pPr>
            <a:r>
              <a:rPr lang="en-US" i="1" dirty="0"/>
              <a:t>	</a:t>
            </a:r>
            <a:endParaRPr lang="en-US" dirty="0"/>
          </a:p>
          <a:p>
            <a:pPr marL="0" indent="0">
              <a:buNone/>
            </a:pPr>
            <a:r>
              <a:rPr lang="en-US" dirty="0"/>
              <a:t>14.30	Break</a:t>
            </a:r>
          </a:p>
          <a:p>
            <a:pPr marL="0" indent="0">
              <a:buNone/>
            </a:pPr>
            <a:r>
              <a:rPr lang="en-US" dirty="0"/>
              <a:t> </a:t>
            </a:r>
          </a:p>
          <a:p>
            <a:pPr marL="0" indent="0">
              <a:buNone/>
            </a:pPr>
            <a:r>
              <a:rPr lang="en-US" dirty="0"/>
              <a:t>14.45	Parallel Subcommittee Presentations/Discussions </a:t>
            </a:r>
            <a:r>
              <a:rPr lang="en-US" i="1" dirty="0"/>
              <a:t>(see below for schedule)</a:t>
            </a:r>
            <a:endParaRPr lang="en-US" dirty="0"/>
          </a:p>
          <a:p>
            <a:pPr marL="0" indent="0">
              <a:buNone/>
            </a:pPr>
            <a:r>
              <a:rPr lang="en-US" dirty="0"/>
              <a:t> </a:t>
            </a:r>
          </a:p>
          <a:p>
            <a:pPr marL="0" indent="0">
              <a:buNone/>
            </a:pPr>
            <a:r>
              <a:rPr lang="en-US" dirty="0"/>
              <a:t>16.00	Committee Executive Session 	</a:t>
            </a:r>
            <a:r>
              <a:rPr lang="en-US" dirty="0" err="1"/>
              <a:t>Tänkar</a:t>
            </a:r>
            <a:r>
              <a:rPr lang="en-US" dirty="0"/>
              <a:t> </a:t>
            </a:r>
            <a:r>
              <a:rPr lang="en-US" dirty="0" err="1"/>
              <a:t>Tanken</a:t>
            </a:r>
            <a:endParaRPr lang="en-US" dirty="0"/>
          </a:p>
          <a:p>
            <a:pPr marL="0" indent="0">
              <a:buNone/>
            </a:pPr>
            <a:r>
              <a:rPr lang="en-US" dirty="0"/>
              <a:t> </a:t>
            </a:r>
          </a:p>
          <a:p>
            <a:pPr marL="0" indent="0">
              <a:buNone/>
            </a:pPr>
            <a:r>
              <a:rPr lang="en-US" dirty="0"/>
              <a:t>19.00	Reception and Dinner</a:t>
            </a:r>
          </a:p>
          <a:p>
            <a:pPr marL="0" indent="0">
              <a:buNone/>
            </a:pPr>
            <a:r>
              <a:rPr lang="en-US" dirty="0"/>
              <a:t> </a:t>
            </a:r>
          </a:p>
          <a:p>
            <a:pPr marL="0" indent="0">
              <a:buNone/>
            </a:pPr>
            <a:r>
              <a:rPr lang="en-US" b="1" u="sng" dirty="0"/>
              <a:t>Tuesday, May 27, 2014 - Conference rooms according to detailed schedule, ESS </a:t>
            </a:r>
            <a:endParaRPr lang="en-US" dirty="0"/>
          </a:p>
          <a:p>
            <a:pPr marL="0" indent="0">
              <a:buNone/>
            </a:pPr>
            <a:r>
              <a:rPr lang="en-US" dirty="0"/>
              <a:t>8:30	Parallel Subcommittee Presentations/Discussions </a:t>
            </a:r>
            <a:r>
              <a:rPr lang="en-US" i="1" dirty="0"/>
              <a:t>(see below for schedule)</a:t>
            </a:r>
            <a:endParaRPr lang="en-US" dirty="0"/>
          </a:p>
          <a:p>
            <a:pPr marL="0" indent="0">
              <a:buNone/>
            </a:pPr>
            <a:r>
              <a:rPr lang="en-US" dirty="0"/>
              <a:t> </a:t>
            </a:r>
          </a:p>
          <a:p>
            <a:pPr marL="0" indent="0">
              <a:buNone/>
            </a:pPr>
            <a:r>
              <a:rPr lang="en-US" dirty="0"/>
              <a:t>10:00	Review Committee Executive Session/Lunch	Location </a:t>
            </a:r>
            <a:r>
              <a:rPr lang="en-US" dirty="0" err="1"/>
              <a:t>Tänkar</a:t>
            </a:r>
            <a:r>
              <a:rPr lang="en-US" dirty="0"/>
              <a:t> </a:t>
            </a:r>
            <a:r>
              <a:rPr lang="en-US" dirty="0" err="1"/>
              <a:t>Tanken</a:t>
            </a:r>
            <a:r>
              <a:rPr lang="en-US" dirty="0"/>
              <a:t> </a:t>
            </a:r>
          </a:p>
          <a:p>
            <a:pPr marL="0" indent="0">
              <a:buNone/>
            </a:pPr>
            <a:r>
              <a:rPr lang="en-US" dirty="0"/>
              <a:t> </a:t>
            </a:r>
          </a:p>
          <a:p>
            <a:pPr marL="0" indent="0">
              <a:buNone/>
            </a:pPr>
            <a:r>
              <a:rPr lang="en-US" dirty="0"/>
              <a:t>13:00	Closeout Briefing with ESS Management	Location </a:t>
            </a:r>
            <a:r>
              <a:rPr lang="en-US" dirty="0" err="1"/>
              <a:t>Tänkar</a:t>
            </a:r>
            <a:r>
              <a:rPr lang="en-US" dirty="0"/>
              <a:t> </a:t>
            </a:r>
            <a:r>
              <a:rPr lang="en-US" dirty="0" err="1"/>
              <a:t>Tanken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a:p>
        </p:txBody>
      </p:sp>
    </p:spTree>
    <p:extLst>
      <p:ext uri="{BB962C8B-B14F-4D97-AF65-F5344CB8AC3E}">
        <p14:creationId xmlns:p14="http://schemas.microsoft.com/office/powerpoint/2010/main" val="28931938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a:p>
        </p:txBody>
      </p:sp>
      <p:sp>
        <p:nvSpPr>
          <p:cNvPr id="5" name="Content Placeholder 2"/>
          <p:cNvSpPr>
            <a:spLocks noGrp="1"/>
          </p:cNvSpPr>
          <p:nvPr>
            <p:ph idx="1"/>
          </p:nvPr>
        </p:nvSpPr>
        <p:spPr>
          <a:xfrm>
            <a:off x="467544" y="1556792"/>
            <a:ext cx="7200800" cy="4968552"/>
          </a:xfrm>
          <a:ln w="3175" cmpd="sng">
            <a:solidFill>
              <a:srgbClr val="FFFFFF"/>
            </a:solidFill>
          </a:ln>
        </p:spPr>
        <p:txBody>
          <a:bodyPr>
            <a:normAutofit/>
          </a:bodyPr>
          <a:lstStyle/>
          <a:p>
            <a:r>
              <a:rPr lang="en-AU" sz="2400" dirty="0">
                <a:solidFill>
                  <a:srgbClr val="000000"/>
                </a:solidFill>
              </a:rPr>
              <a:t>I</a:t>
            </a:r>
            <a:r>
              <a:rPr lang="en-AU" sz="2400" dirty="0" smtClean="0">
                <a:solidFill>
                  <a:srgbClr val="000000"/>
                </a:solidFill>
              </a:rPr>
              <a:t>n</a:t>
            </a:r>
            <a:r>
              <a:rPr lang="en-AU" sz="2400" dirty="0">
                <a:solidFill>
                  <a:srgbClr val="000000"/>
                </a:solidFill>
              </a:rPr>
              <a:t>-kind </a:t>
            </a:r>
            <a:r>
              <a:rPr lang="en-AU" sz="2400" dirty="0" smtClean="0">
                <a:solidFill>
                  <a:srgbClr val="000000"/>
                </a:solidFill>
              </a:rPr>
              <a:t>partners identified for </a:t>
            </a:r>
            <a:r>
              <a:rPr lang="en-AU" sz="2400" dirty="0">
                <a:solidFill>
                  <a:srgbClr val="000000"/>
                </a:solidFill>
              </a:rPr>
              <a:t>contracts for more </a:t>
            </a:r>
            <a:r>
              <a:rPr lang="en-AU" sz="2400" dirty="0" smtClean="0">
                <a:solidFill>
                  <a:srgbClr val="000000"/>
                </a:solidFill>
              </a:rPr>
              <a:t>than 48% </a:t>
            </a:r>
            <a:r>
              <a:rPr lang="en-AU" sz="2400" dirty="0">
                <a:solidFill>
                  <a:srgbClr val="000000"/>
                </a:solidFill>
              </a:rPr>
              <a:t>of ACCSYS project budget</a:t>
            </a:r>
          </a:p>
          <a:p>
            <a:r>
              <a:rPr lang="en-AU" sz="2400" dirty="0">
                <a:solidFill>
                  <a:srgbClr val="000000"/>
                </a:solidFill>
              </a:rPr>
              <a:t>ACCSYS buildings in detailed design</a:t>
            </a:r>
          </a:p>
          <a:p>
            <a:r>
              <a:rPr lang="en-AU" sz="2400" dirty="0" smtClean="0">
                <a:solidFill>
                  <a:srgbClr val="000000"/>
                </a:solidFill>
              </a:rPr>
              <a:t>ACCSYS continuous to track progress on annual review </a:t>
            </a:r>
            <a:r>
              <a:rPr lang="en-AU" sz="2400" dirty="0" err="1" smtClean="0">
                <a:solidFill>
                  <a:srgbClr val="000000"/>
                </a:solidFill>
              </a:rPr>
              <a:t>recomendations</a:t>
            </a:r>
            <a:endParaRPr lang="en-AU" sz="2400" dirty="0" smtClean="0">
              <a:solidFill>
                <a:srgbClr val="000000"/>
              </a:solidFill>
            </a:endParaRPr>
          </a:p>
          <a:p>
            <a:r>
              <a:rPr lang="en-AU" sz="2400" dirty="0" smtClean="0">
                <a:solidFill>
                  <a:srgbClr val="000000"/>
                </a:solidFill>
              </a:rPr>
              <a:t>The </a:t>
            </a:r>
            <a:r>
              <a:rPr lang="en-AU" sz="2400" dirty="0">
                <a:solidFill>
                  <a:srgbClr val="000000"/>
                </a:solidFill>
              </a:rPr>
              <a:t>AD organization is being further aligned with the project with a focus on the challenges ahead of technical coordination and </a:t>
            </a:r>
            <a:r>
              <a:rPr lang="en-AU" sz="2400" dirty="0" smtClean="0">
                <a:solidFill>
                  <a:srgbClr val="000000"/>
                </a:solidFill>
              </a:rPr>
              <a:t>integration</a:t>
            </a:r>
          </a:p>
          <a:p>
            <a:r>
              <a:rPr lang="en-AU" sz="2400" dirty="0" smtClean="0">
                <a:solidFill>
                  <a:srgbClr val="000000"/>
                </a:solidFill>
              </a:rPr>
              <a:t>TAC </a:t>
            </a:r>
            <a:r>
              <a:rPr lang="en-AU" sz="2400" dirty="0" smtClean="0">
                <a:solidFill>
                  <a:srgbClr val="000000"/>
                </a:solidFill>
              </a:rPr>
              <a:t>recommendations </a:t>
            </a:r>
            <a:r>
              <a:rPr lang="en-AU" sz="2400" dirty="0" smtClean="0">
                <a:solidFill>
                  <a:srgbClr val="000000"/>
                </a:solidFill>
              </a:rPr>
              <a:t>are being addressed</a:t>
            </a:r>
            <a:endParaRPr lang="en-AU" sz="2400" dirty="0" smtClean="0">
              <a:solidFill>
                <a:srgbClr val="000000"/>
              </a:solidFill>
            </a:endParaRPr>
          </a:p>
          <a:p>
            <a:r>
              <a:rPr lang="en-AU" sz="2400" dirty="0" smtClean="0">
                <a:solidFill>
                  <a:srgbClr val="000000"/>
                </a:solidFill>
              </a:rPr>
              <a:t>Staffing and </a:t>
            </a:r>
            <a:r>
              <a:rPr lang="en-AU" sz="2400" dirty="0" smtClean="0">
                <a:solidFill>
                  <a:srgbClr val="000000"/>
                </a:solidFill>
              </a:rPr>
              <a:t>recruitment needs </a:t>
            </a:r>
            <a:r>
              <a:rPr lang="en-AU" sz="2400" dirty="0" smtClean="0">
                <a:solidFill>
                  <a:srgbClr val="000000"/>
                </a:solidFill>
              </a:rPr>
              <a:t>in </a:t>
            </a:r>
            <a:r>
              <a:rPr lang="en-AU" sz="2400" dirty="0" smtClean="0">
                <a:solidFill>
                  <a:srgbClr val="000000"/>
                </a:solidFill>
              </a:rPr>
              <a:t>Lund are being re-analysed and a credible plan which supports planned work and in-kind work to be adopted</a:t>
            </a:r>
            <a:endParaRPr lang="en-AU" sz="2400" dirty="0">
              <a:solidFill>
                <a:srgbClr val="000000"/>
              </a:solidFill>
            </a:endParaRPr>
          </a:p>
        </p:txBody>
      </p:sp>
    </p:spTree>
    <p:extLst>
      <p:ext uri="{BB962C8B-B14F-4D97-AF65-F5344CB8AC3E}">
        <p14:creationId xmlns:p14="http://schemas.microsoft.com/office/powerpoint/2010/main" val="3093846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and Work package leaders</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3</a:t>
            </a:fld>
            <a:endParaRPr lang="sv-SE">
              <a:latin typeface="Calibri"/>
            </a:endParaRPr>
          </a:p>
        </p:txBody>
      </p:sp>
      <p:pic>
        <p:nvPicPr>
          <p:cNvPr id="17" name="Picture 16"/>
          <p:cNvPicPr>
            <a:picLocks noChangeAspect="1"/>
          </p:cNvPicPr>
          <p:nvPr/>
        </p:nvPicPr>
        <p:blipFill>
          <a:blip r:embed="rId2"/>
          <a:stretch>
            <a:fillRect/>
          </a:stretch>
        </p:blipFill>
        <p:spPr>
          <a:xfrm>
            <a:off x="1331640" y="4365104"/>
            <a:ext cx="2620783" cy="1995864"/>
          </a:xfrm>
          <a:prstGeom prst="rect">
            <a:avLst/>
          </a:prstGeom>
        </p:spPr>
      </p:pic>
      <p:sp>
        <p:nvSpPr>
          <p:cNvPr id="19" name="TextBox 18"/>
          <p:cNvSpPr txBox="1"/>
          <p:nvPr/>
        </p:nvSpPr>
        <p:spPr>
          <a:xfrm>
            <a:off x="4974008" y="1869563"/>
            <a:ext cx="3712793" cy="4507014"/>
          </a:xfrm>
          <a:prstGeom prst="rect">
            <a:avLst/>
          </a:prstGeom>
          <a:noFill/>
          <a:ln>
            <a:solidFill>
              <a:schemeClr val="bg2"/>
            </a:solidFill>
          </a:ln>
        </p:spPr>
        <p:txBody>
          <a:bodyPr wrap="square" lIns="91264" tIns="45632" rIns="91264" bIns="45632" rtlCol="0">
            <a:spAutoFit/>
          </a:bodyPr>
          <a:lstStyle/>
          <a:p>
            <a:pPr marL="285198" indent="-285198" defTabSz="456311">
              <a:buFont typeface="Arial"/>
              <a:buChar char="•"/>
            </a:pPr>
            <a:r>
              <a:rPr lang="en-US" dirty="0">
                <a:solidFill>
                  <a:prstClr val="black"/>
                </a:solidFill>
                <a:latin typeface="Calibri"/>
              </a:rPr>
              <a:t>Division and project aligned at high level</a:t>
            </a:r>
          </a:p>
          <a:p>
            <a:pPr marL="627430" lvl="1" indent="-171120" defTabSz="456311">
              <a:buFont typeface="Wingdings" charset="2"/>
              <a:buChar char="ü"/>
            </a:pPr>
            <a:r>
              <a:rPr lang="en-US" sz="1100" dirty="0">
                <a:solidFill>
                  <a:prstClr val="black"/>
                </a:solidFill>
                <a:latin typeface="Calibri"/>
              </a:rPr>
              <a:t>“WP as a group” would make for too big fragmentation</a:t>
            </a:r>
          </a:p>
          <a:p>
            <a:pPr marL="627430" lvl="1" indent="-171120" defTabSz="456311">
              <a:buFont typeface="Wingdings" charset="2"/>
              <a:buChar char="ü"/>
            </a:pPr>
            <a:r>
              <a:rPr lang="en-US" sz="1100" dirty="0">
                <a:solidFill>
                  <a:prstClr val="black"/>
                </a:solidFill>
                <a:latin typeface="Calibri"/>
              </a:rPr>
              <a:t>Four WPs have external leaders</a:t>
            </a:r>
          </a:p>
          <a:p>
            <a:pPr marL="285198" indent="-285198" defTabSz="456311">
              <a:buFont typeface="Arial"/>
              <a:buChar char="•"/>
            </a:pPr>
            <a:r>
              <a:rPr lang="en-US" dirty="0">
                <a:solidFill>
                  <a:prstClr val="black"/>
                </a:solidFill>
                <a:latin typeface="Calibri"/>
              </a:rPr>
              <a:t>Weekly or bi-weekly meetings at ESS Accelerator Division</a:t>
            </a:r>
          </a:p>
          <a:p>
            <a:pPr marL="627430" lvl="1" indent="-171120" defTabSz="456311">
              <a:buFont typeface="Wingdings" charset="2"/>
              <a:buChar char="ü"/>
            </a:pPr>
            <a:r>
              <a:rPr lang="en-US" sz="1100" dirty="0">
                <a:solidFill>
                  <a:prstClr val="black"/>
                </a:solidFill>
                <a:latin typeface="Calibri"/>
              </a:rPr>
              <a:t>Management board of project and division</a:t>
            </a:r>
          </a:p>
          <a:p>
            <a:pPr marL="627430" lvl="1" indent="-171120" defTabSz="456311">
              <a:buFont typeface="Wingdings" charset="2"/>
              <a:buChar char="ü"/>
            </a:pPr>
            <a:r>
              <a:rPr lang="en-US" sz="1100" dirty="0">
                <a:solidFill>
                  <a:prstClr val="black"/>
                </a:solidFill>
                <a:latin typeface="Calibri"/>
              </a:rPr>
              <a:t>WP leaders</a:t>
            </a:r>
          </a:p>
          <a:p>
            <a:pPr marL="627430" lvl="1" indent="-171120" defTabSz="456311">
              <a:buFont typeface="Wingdings" charset="2"/>
              <a:buChar char="ü"/>
            </a:pPr>
            <a:r>
              <a:rPr lang="en-US" sz="1100" dirty="0">
                <a:solidFill>
                  <a:prstClr val="black"/>
                </a:solidFill>
                <a:latin typeface="Calibri"/>
              </a:rPr>
              <a:t>Lead engineers</a:t>
            </a:r>
          </a:p>
          <a:p>
            <a:pPr marL="627430" lvl="1" indent="-171120" defTabSz="456311">
              <a:buFont typeface="Wingdings" charset="2"/>
              <a:buChar char="ü"/>
            </a:pPr>
            <a:r>
              <a:rPr lang="en-US" sz="1100" dirty="0">
                <a:solidFill>
                  <a:prstClr val="black"/>
                </a:solidFill>
                <a:latin typeface="Calibri"/>
              </a:rPr>
              <a:t>Safety</a:t>
            </a:r>
          </a:p>
          <a:p>
            <a:pPr marL="285198" indent="-285198" defTabSz="456311">
              <a:buFont typeface="Arial"/>
              <a:buChar char="•"/>
            </a:pPr>
            <a:r>
              <a:rPr lang="en-US" dirty="0">
                <a:solidFill>
                  <a:prstClr val="black"/>
                </a:solidFill>
                <a:latin typeface="Calibri"/>
              </a:rPr>
              <a:t>Regular meetings for ACCSYS project</a:t>
            </a:r>
          </a:p>
          <a:p>
            <a:pPr marL="627430" lvl="1" indent="-171120" defTabSz="456311">
              <a:buFont typeface="Wingdings" charset="2"/>
              <a:buChar char="ü"/>
            </a:pPr>
            <a:r>
              <a:rPr lang="en-US" sz="1100" dirty="0">
                <a:solidFill>
                  <a:prstClr val="black"/>
                </a:solidFill>
                <a:latin typeface="Calibri"/>
              </a:rPr>
              <a:t>Technical board (all WP leaders and reps of labs/</a:t>
            </a:r>
            <a:r>
              <a:rPr lang="en-US" sz="1100" dirty="0" err="1">
                <a:solidFill>
                  <a:prstClr val="black"/>
                </a:solidFill>
                <a:latin typeface="Calibri"/>
              </a:rPr>
              <a:t>uni.</a:t>
            </a:r>
            <a:r>
              <a:rPr lang="en-US" sz="1100" dirty="0">
                <a:solidFill>
                  <a:prstClr val="black"/>
                </a:solidFill>
                <a:latin typeface="Calibri"/>
              </a:rPr>
              <a:t> with contract) as governance and CCB on project level (6 meetings per year)</a:t>
            </a:r>
          </a:p>
          <a:p>
            <a:pPr marL="627430" lvl="1" indent="-171120" defTabSz="456311">
              <a:buFont typeface="Wingdings" charset="2"/>
              <a:buChar char="ü"/>
            </a:pPr>
            <a:r>
              <a:rPr lang="en-US" sz="1100" dirty="0">
                <a:solidFill>
                  <a:prstClr val="black"/>
                </a:solidFill>
                <a:latin typeface="Calibri"/>
              </a:rPr>
              <a:t>Collaboration board with reps of director of of labs/</a:t>
            </a:r>
            <a:r>
              <a:rPr lang="en-US" sz="1100" dirty="0" err="1">
                <a:solidFill>
                  <a:prstClr val="black"/>
                </a:solidFill>
                <a:latin typeface="Calibri"/>
              </a:rPr>
              <a:t>uni.</a:t>
            </a:r>
            <a:r>
              <a:rPr lang="en-US" sz="1100" dirty="0">
                <a:solidFill>
                  <a:prstClr val="black"/>
                </a:solidFill>
                <a:latin typeface="Calibri"/>
              </a:rPr>
              <a:t> with contracts as oversight committee</a:t>
            </a:r>
          </a:p>
          <a:p>
            <a:pPr marL="627430" lvl="1" indent="-171120" defTabSz="456311">
              <a:buFont typeface="Wingdings" charset="2"/>
              <a:buChar char="ü"/>
            </a:pPr>
            <a:r>
              <a:rPr lang="en-US" sz="1100" dirty="0">
                <a:solidFill>
                  <a:prstClr val="black"/>
                </a:solidFill>
                <a:latin typeface="Calibri"/>
              </a:rPr>
              <a:t>Audits yearly of every WP</a:t>
            </a:r>
          </a:p>
          <a:p>
            <a:pPr marL="627430" lvl="1" indent="-171120" defTabSz="456311">
              <a:buFont typeface="Wingdings" charset="2"/>
              <a:buChar char="ü"/>
            </a:pPr>
            <a:r>
              <a:rPr lang="en-US" sz="1100" dirty="0">
                <a:solidFill>
                  <a:prstClr val="black"/>
                </a:solidFill>
                <a:latin typeface="Calibri"/>
              </a:rPr>
              <a:t>Reviews (Conceptual, design, ready to build) as required mostly co-organized with audits</a:t>
            </a:r>
          </a:p>
          <a:p>
            <a:pPr marL="456311" lvl="1" defTabSz="456311"/>
            <a:endParaRPr lang="en-US" sz="1100" dirty="0">
              <a:solidFill>
                <a:prstClr val="black"/>
              </a:solidFill>
              <a:latin typeface="Calibri"/>
            </a:endParaRPr>
          </a:p>
        </p:txBody>
      </p:sp>
      <p:pic>
        <p:nvPicPr>
          <p:cNvPr id="18" name="Picture 17"/>
          <p:cNvPicPr/>
          <p:nvPr/>
        </p:nvPicPr>
        <p:blipFill>
          <a:blip r:embed="rId3">
            <a:extLst>
              <a:ext uri="{28A0092B-C50C-407E-A947-70E740481C1C}">
                <a14:useLocalDpi xmlns:a14="http://schemas.microsoft.com/office/drawing/2010/main" val="0"/>
              </a:ext>
            </a:extLst>
          </a:blip>
          <a:srcRect/>
          <a:stretch>
            <a:fillRect/>
          </a:stretch>
        </p:blipFill>
        <p:spPr bwMode="auto">
          <a:xfrm>
            <a:off x="508703" y="1545527"/>
            <a:ext cx="4100495" cy="2494662"/>
          </a:xfrm>
          <a:prstGeom prst="rect">
            <a:avLst/>
          </a:prstGeom>
          <a:noFill/>
          <a:ln>
            <a:noFill/>
          </a:ln>
        </p:spPr>
      </p:pic>
    </p:spTree>
    <p:extLst>
      <p:ext uri="{BB962C8B-B14F-4D97-AF65-F5344CB8AC3E}">
        <p14:creationId xmlns:p14="http://schemas.microsoft.com/office/powerpoint/2010/main" val="31905318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09778905"/>
              </p:ext>
            </p:extLst>
          </p:nvPr>
        </p:nvGraphicFramePr>
        <p:xfrm>
          <a:off x="107504" y="188640"/>
          <a:ext cx="8928992"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819057" y="6234774"/>
            <a:ext cx="1944216" cy="265469"/>
          </a:xfrm>
          <a:prstGeom prst="rect">
            <a:avLst/>
          </a:prstGeom>
          <a:noFill/>
        </p:spPr>
        <p:txBody>
          <a:bodyPr wrap="square" lIns="91432" tIns="45716" rIns="91432" bIns="45716" rtlCol="0">
            <a:spAutoFit/>
          </a:bodyPr>
          <a:lstStyle/>
          <a:p>
            <a:r>
              <a:rPr lang="sv-SE" sz="1100" dirty="0">
                <a:solidFill>
                  <a:prstClr val="black"/>
                </a:solidFill>
                <a:latin typeface="Calibri"/>
              </a:rPr>
              <a:t>C Prabert, 2014-02-19</a:t>
            </a:r>
          </a:p>
        </p:txBody>
      </p:sp>
      <p:sp>
        <p:nvSpPr>
          <p:cNvPr id="8" name="TextBox 7"/>
          <p:cNvSpPr txBox="1"/>
          <p:nvPr/>
        </p:nvSpPr>
        <p:spPr>
          <a:xfrm>
            <a:off x="6963073" y="404665"/>
            <a:ext cx="1656184" cy="523220"/>
          </a:xfrm>
          <a:prstGeom prst="rect">
            <a:avLst/>
          </a:prstGeom>
          <a:noFill/>
        </p:spPr>
        <p:txBody>
          <a:bodyPr wrap="square" lIns="91432" tIns="45716" rIns="91432" bIns="45716" rtlCol="0">
            <a:spAutoFit/>
          </a:bodyPr>
          <a:lstStyle/>
          <a:p>
            <a:r>
              <a:rPr lang="sv-SE" sz="1400" dirty="0" smtClean="0">
                <a:solidFill>
                  <a:prstClr val="black"/>
                </a:solidFill>
                <a:latin typeface="Calibri"/>
              </a:rPr>
              <a:t>50 </a:t>
            </a:r>
            <a:r>
              <a:rPr lang="sv-SE" sz="1400" dirty="0" err="1" smtClean="0">
                <a:solidFill>
                  <a:prstClr val="black"/>
                </a:solidFill>
                <a:latin typeface="Calibri"/>
              </a:rPr>
              <a:t>people</a:t>
            </a:r>
            <a:r>
              <a:rPr lang="sv-SE" sz="1400" dirty="0" smtClean="0">
                <a:solidFill>
                  <a:prstClr val="black"/>
                </a:solidFill>
                <a:latin typeface="Calibri"/>
              </a:rPr>
              <a:t> +</a:t>
            </a:r>
            <a:endParaRPr lang="sv-SE" sz="1400" dirty="0">
              <a:solidFill>
                <a:prstClr val="black"/>
              </a:solidFill>
              <a:latin typeface="Calibri"/>
            </a:endParaRPr>
          </a:p>
          <a:p>
            <a:r>
              <a:rPr lang="sv-SE" sz="1400" dirty="0" smtClean="0">
                <a:solidFill>
                  <a:prstClr val="black"/>
                </a:solidFill>
                <a:latin typeface="Calibri"/>
              </a:rPr>
              <a:t>1 </a:t>
            </a:r>
            <a:r>
              <a:rPr lang="sv-SE" sz="1400" dirty="0">
                <a:solidFill>
                  <a:prstClr val="black"/>
                </a:solidFill>
                <a:latin typeface="Calibri"/>
              </a:rPr>
              <a:t>not started yet</a:t>
            </a:r>
          </a:p>
        </p:txBody>
      </p:sp>
    </p:spTree>
    <p:extLst>
      <p:ext uri="{BB962C8B-B14F-4D97-AF65-F5344CB8AC3E}">
        <p14:creationId xmlns:p14="http://schemas.microsoft.com/office/powerpoint/2010/main" val="17273838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plan and in-kind</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latin typeface="Calibri"/>
              </a:rPr>
              <a:pPr/>
              <a:t>5</a:t>
            </a:fld>
            <a:endParaRPr lang="sv-SE">
              <a:latin typeface="Calibri"/>
            </a:endParaRPr>
          </a:p>
        </p:txBody>
      </p:sp>
      <p:cxnSp>
        <p:nvCxnSpPr>
          <p:cNvPr id="7" name="Straight Connector 6"/>
          <p:cNvCxnSpPr/>
          <p:nvPr/>
        </p:nvCxnSpPr>
        <p:spPr>
          <a:xfrm>
            <a:off x="2104840" y="4444619"/>
            <a:ext cx="5032801"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2004858634"/>
              </p:ext>
            </p:extLst>
          </p:nvPr>
        </p:nvGraphicFramePr>
        <p:xfrm>
          <a:off x="1556948" y="2433664"/>
          <a:ext cx="5357273" cy="383348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7137641" y="4121453"/>
            <a:ext cx="1325740" cy="646331"/>
          </a:xfrm>
          <a:prstGeom prst="rect">
            <a:avLst/>
          </a:prstGeom>
          <a:noFill/>
        </p:spPr>
        <p:txBody>
          <a:bodyPr wrap="square" rtlCol="0">
            <a:spAutoFit/>
          </a:bodyPr>
          <a:lstStyle/>
          <a:p>
            <a:pPr defTabSz="457200"/>
            <a:r>
              <a:rPr lang="en-US" dirty="0" smtClean="0">
                <a:solidFill>
                  <a:prstClr val="black"/>
                </a:solidFill>
                <a:latin typeface="Calibri"/>
              </a:rPr>
              <a:t>110 in operation</a:t>
            </a:r>
            <a:endParaRPr lang="en-US" dirty="0">
              <a:solidFill>
                <a:prstClr val="black"/>
              </a:solidFill>
              <a:latin typeface="Calibri"/>
            </a:endParaRPr>
          </a:p>
        </p:txBody>
      </p:sp>
      <p:sp>
        <p:nvSpPr>
          <p:cNvPr id="12" name="Content Placeholder 2"/>
          <p:cNvSpPr>
            <a:spLocks noGrp="1"/>
          </p:cNvSpPr>
          <p:nvPr>
            <p:ph idx="1"/>
          </p:nvPr>
        </p:nvSpPr>
        <p:spPr>
          <a:xfrm>
            <a:off x="468959" y="1488220"/>
            <a:ext cx="8229600" cy="1075085"/>
          </a:xfrm>
        </p:spPr>
        <p:txBody>
          <a:bodyPr lIns="85699" tIns="42850" rIns="85699" bIns="42850">
            <a:normAutofit/>
          </a:bodyPr>
          <a:lstStyle/>
          <a:p>
            <a:pPr marL="400040" indent="-342900">
              <a:buFont typeface="Arial"/>
              <a:buChar char="•"/>
            </a:pPr>
            <a:r>
              <a:rPr lang="en-US" dirty="0">
                <a:solidFill>
                  <a:srgbClr val="7F7F7F"/>
                </a:solidFill>
              </a:rPr>
              <a:t>L</a:t>
            </a:r>
            <a:r>
              <a:rPr lang="en-US" dirty="0" smtClean="0">
                <a:solidFill>
                  <a:srgbClr val="7F7F7F"/>
                </a:solidFill>
              </a:rPr>
              <a:t>eveling required: </a:t>
            </a:r>
            <a:r>
              <a:rPr lang="en-US" dirty="0" err="1" smtClean="0">
                <a:solidFill>
                  <a:srgbClr val="7F7F7F"/>
                </a:solidFill>
              </a:rPr>
              <a:t>i</a:t>
            </a:r>
            <a:r>
              <a:rPr lang="en-US" dirty="0" smtClean="0">
                <a:solidFill>
                  <a:srgbClr val="7F7F7F"/>
                </a:solidFill>
              </a:rPr>
              <a:t>) move non critical activities, ii) temporary staff movements within division and iii) look for in-kind partners who can contribute with staff on site</a:t>
            </a:r>
          </a:p>
        </p:txBody>
      </p:sp>
      <p:sp>
        <p:nvSpPr>
          <p:cNvPr id="13" name="TextBox 12"/>
          <p:cNvSpPr txBox="1"/>
          <p:nvPr/>
        </p:nvSpPr>
        <p:spPr>
          <a:xfrm>
            <a:off x="82313" y="5690994"/>
            <a:ext cx="1669761" cy="307777"/>
          </a:xfrm>
          <a:prstGeom prst="rect">
            <a:avLst/>
          </a:prstGeom>
          <a:noFill/>
        </p:spPr>
        <p:txBody>
          <a:bodyPr wrap="square" rtlCol="0">
            <a:spAutoFit/>
          </a:bodyPr>
          <a:lstStyle/>
          <a:p>
            <a:pPr defTabSz="457200"/>
            <a:r>
              <a:rPr lang="en-US" sz="1400" dirty="0" smtClean="0">
                <a:solidFill>
                  <a:prstClr val="black"/>
                </a:solidFill>
                <a:latin typeface="Calibri"/>
              </a:rPr>
              <a:t>Probable in-kind -&gt;</a:t>
            </a:r>
            <a:endParaRPr lang="en-US" sz="1400" dirty="0">
              <a:solidFill>
                <a:prstClr val="black"/>
              </a:solidFill>
              <a:latin typeface="Calibri"/>
            </a:endParaRPr>
          </a:p>
        </p:txBody>
      </p:sp>
    </p:spTree>
    <p:extLst>
      <p:ext uri="{BB962C8B-B14F-4D97-AF65-F5344CB8AC3E}">
        <p14:creationId xmlns:p14="http://schemas.microsoft.com/office/powerpoint/2010/main" val="18882653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staff levels and recruitment at AD</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Present planning of staff from Primavera is available</a:t>
            </a:r>
          </a:p>
          <a:p>
            <a:pPr marL="342900" indent="-342900">
              <a:buFont typeface="Arial"/>
              <a:buChar char="•"/>
            </a:pPr>
            <a:r>
              <a:rPr lang="en-US" dirty="0" smtClean="0"/>
              <a:t>Information on planned staff in in-kind work packages must be entered manually</a:t>
            </a:r>
          </a:p>
          <a:p>
            <a:pPr marL="342900" indent="-342900">
              <a:buFont typeface="Arial"/>
              <a:buChar char="•"/>
            </a:pPr>
            <a:r>
              <a:rPr lang="en-US" dirty="0" smtClean="0"/>
              <a:t>Resulting </a:t>
            </a:r>
            <a:r>
              <a:rPr lang="en-US" dirty="0" smtClean="0"/>
              <a:t>staff to be recruited in Lund to be compared to </a:t>
            </a:r>
            <a:r>
              <a:rPr lang="en-US" u="sng" dirty="0" smtClean="0"/>
              <a:t>available budget in 2014</a:t>
            </a:r>
            <a:r>
              <a:rPr lang="en-US" dirty="0" smtClean="0"/>
              <a:t> and </a:t>
            </a:r>
            <a:r>
              <a:rPr lang="en-US" u="sng" dirty="0" smtClean="0"/>
              <a:t>leveled</a:t>
            </a:r>
            <a:r>
              <a:rPr lang="en-US" dirty="0" smtClean="0"/>
              <a:t> to assure feasibility of recruitments needs</a:t>
            </a:r>
          </a:p>
          <a:p>
            <a:pPr marL="342900" indent="-342900">
              <a:buFont typeface="Arial"/>
              <a:buChar char="•"/>
            </a:pPr>
            <a:r>
              <a:rPr lang="en-US" dirty="0" smtClean="0"/>
              <a:t>Long term needs at ESS AD to be analyzed:</a:t>
            </a:r>
          </a:p>
          <a:p>
            <a:pPr marL="800100" lvl="1" indent="-342900">
              <a:buFont typeface="Arial"/>
              <a:buChar char="•"/>
            </a:pPr>
            <a:r>
              <a:rPr lang="en-US" sz="1400" dirty="0" smtClean="0"/>
              <a:t>Base needs for operation </a:t>
            </a:r>
          </a:p>
          <a:p>
            <a:pPr marL="800100" lvl="1" indent="-342900">
              <a:buFont typeface="Arial"/>
              <a:buChar char="•"/>
            </a:pPr>
            <a:r>
              <a:rPr lang="en-US" sz="1400" dirty="0" smtClean="0"/>
              <a:t>Training now but operation later</a:t>
            </a:r>
          </a:p>
          <a:p>
            <a:pPr marL="342900" indent="-342900">
              <a:buFont typeface="Arial"/>
              <a:buChar char="•"/>
            </a:pPr>
            <a:r>
              <a:rPr lang="en-US" dirty="0" smtClean="0"/>
              <a:t>Results to be presented to management and governance of </a:t>
            </a:r>
            <a:r>
              <a:rPr lang="en-US" dirty="0" smtClean="0"/>
              <a:t>project before May review</a:t>
            </a:r>
            <a:endParaRPr lang="en-US" dirty="0" smtClean="0"/>
          </a:p>
          <a:p>
            <a:pPr marL="342900" indent="-342900">
              <a:buFont typeface="Arial"/>
              <a:buChar char="•"/>
            </a:pPr>
            <a:endParaRPr lang="en-US" u="sng"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a:p>
        </p:txBody>
      </p:sp>
    </p:spTree>
    <p:extLst>
      <p:ext uri="{BB962C8B-B14F-4D97-AF65-F5344CB8AC3E}">
        <p14:creationId xmlns:p14="http://schemas.microsoft.com/office/powerpoint/2010/main" val="29187164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p:cNvSpPr>
          <p:nvPr/>
        </p:nvSpPr>
        <p:spPr bwMode="auto">
          <a:xfrm>
            <a:off x="6228184" y="6062465"/>
            <a:ext cx="955477" cy="2701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dirty="0">
                <a:solidFill>
                  <a:srgbClr val="FFFFFF"/>
                </a:solidFill>
                <a:cs typeface="Gill Sans Light" charset="0"/>
              </a:rPr>
              <a:t>M. </a:t>
            </a:r>
            <a:r>
              <a:rPr lang="en-US" sz="1100" dirty="0" err="1">
                <a:solidFill>
                  <a:srgbClr val="FFFFFF"/>
                </a:solidFill>
                <a:cs typeface="Gill Sans Light" charset="0"/>
              </a:rPr>
              <a:t>Eshraqi</a:t>
            </a:r>
            <a:endParaRPr lang="en-US" dirty="0">
              <a:cs typeface="Gill Sans Light" charset="0"/>
            </a:endParaRPr>
          </a:p>
        </p:txBody>
      </p:sp>
      <p:sp>
        <p:nvSpPr>
          <p:cNvPr id="3076" name="AutoShape 4"/>
          <p:cNvSpPr>
            <a:spLocks/>
          </p:cNvSpPr>
          <p:nvPr/>
        </p:nvSpPr>
        <p:spPr bwMode="auto">
          <a:xfrm>
            <a:off x="7313414" y="6085905"/>
            <a:ext cx="955477" cy="22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FFFFFF"/>
                </a:solidFill>
                <a:cs typeface="Gill Sans Light" charset="0"/>
              </a:rPr>
              <a:t>April 2-3</a:t>
            </a:r>
            <a:endParaRPr lang="en-US">
              <a:cs typeface="Gill Sans Light" charset="0"/>
            </a:endParaRPr>
          </a:p>
        </p:txBody>
      </p:sp>
      <p:pic>
        <p:nvPicPr>
          <p:cNvPr id="3077" name="Picture 5" descr="ESS_Logo_Large_Outline_DarkBlue.pdf"/>
          <p:cNvPicPr>
            <a:picLocks noChangeAspect="1"/>
          </p:cNvPicPr>
          <p:nvPr/>
        </p:nvPicPr>
        <p:blipFill rotWithShape="1">
          <a:blip r:embed="rId2">
            <a:extLst>
              <a:ext uri="{28A0092B-C50C-407E-A947-70E740481C1C}">
                <a14:useLocalDpi xmlns:a14="http://schemas.microsoft.com/office/drawing/2010/main" val="0"/>
              </a:ext>
            </a:extLst>
          </a:blip>
          <a:srcRect l="38695" t="36027" r="46573" b="41145"/>
          <a:stretch/>
        </p:blipFill>
        <p:spPr bwMode="auto">
          <a:xfrm>
            <a:off x="7710785" y="290215"/>
            <a:ext cx="949896" cy="962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8" name="Rectangle 6"/>
          <p:cNvSpPr>
            <a:spLocks noGrp="1" noChangeArrowheads="1"/>
          </p:cNvSpPr>
          <p:nvPr>
            <p:ph type="title"/>
          </p:nvPr>
        </p:nvSpPr>
        <p:spPr>
          <a:xfrm>
            <a:off x="1585019" y="-99392"/>
            <a:ext cx="5670352" cy="1187648"/>
          </a:xfrm>
        </p:spPr>
        <p:txBody>
          <a:bodyPr/>
          <a:lstStyle/>
          <a:p>
            <a:pPr eaLnBrk="1">
              <a:defRPr/>
            </a:pPr>
            <a:r>
              <a:rPr lang="en-US" sz="3500" dirty="0"/>
              <a:t>THE ESS LINAC</a:t>
            </a:r>
            <a:endParaRPr lang="en-US" dirty="0" smtClean="0"/>
          </a:p>
        </p:txBody>
      </p:sp>
      <p:sp>
        <p:nvSpPr>
          <p:cNvPr id="3080" name="AutoShape 8"/>
          <p:cNvSpPr>
            <a:spLocks/>
          </p:cNvSpPr>
          <p:nvPr/>
        </p:nvSpPr>
        <p:spPr bwMode="auto">
          <a:xfrm>
            <a:off x="8933037" y="6026572"/>
            <a:ext cx="160734"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US" dirty="0">
              <a:cs typeface="Gill Sans Light" charset="0"/>
            </a:endParaRPr>
          </a:p>
        </p:txBody>
      </p:sp>
      <p:sp>
        <p:nvSpPr>
          <p:cNvPr id="3081" name="AutoShape 9"/>
          <p:cNvSpPr>
            <a:spLocks/>
          </p:cNvSpPr>
          <p:nvPr/>
        </p:nvSpPr>
        <p:spPr bwMode="auto">
          <a:xfrm>
            <a:off x="9072562" y="6205166"/>
            <a:ext cx="241102" cy="250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n-US" dirty="0">
              <a:cs typeface="Gill Sans Light" charset="0"/>
            </a:endParaRPr>
          </a:p>
        </p:txBody>
      </p:sp>
      <p:grpSp>
        <p:nvGrpSpPr>
          <p:cNvPr id="3083" name="Group 10"/>
          <p:cNvGrpSpPr>
            <a:grpSpLocks/>
          </p:cNvGrpSpPr>
          <p:nvPr/>
        </p:nvGrpSpPr>
        <p:grpSpPr bwMode="auto">
          <a:xfrm>
            <a:off x="151805" y="1052736"/>
            <a:ext cx="8822531" cy="1209973"/>
            <a:chOff x="0" y="0"/>
            <a:chExt cx="12547601" cy="1720850"/>
          </a:xfrm>
        </p:grpSpPr>
        <p:sp>
          <p:nvSpPr>
            <p:cNvPr id="2" name="AutoShape 11"/>
            <p:cNvSpPr>
              <a:spLocks/>
            </p:cNvSpPr>
            <p:nvPr/>
          </p:nvSpPr>
          <p:spPr bwMode="auto">
            <a:xfrm>
              <a:off x="5461000" y="647700"/>
              <a:ext cx="965200" cy="469900"/>
            </a:xfrm>
            <a:prstGeom prst="roundRect">
              <a:avLst>
                <a:gd name="adj" fmla="val 29731"/>
              </a:avLst>
            </a:prstGeom>
            <a:solidFill>
              <a:srgbClr val="66A1DD">
                <a:alpha val="79999"/>
              </a:srgbClr>
            </a:solidFill>
            <a:ln w="25400" cap="flat" cmpd="sng">
              <a:solidFill>
                <a:srgbClr val="606060">
                  <a:alpha val="7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300">
                  <a:solidFill>
                    <a:srgbClr val="FFFFFF"/>
                  </a:solidFill>
                  <a:effectLst>
                    <a:outerShdw blurRad="38100" dist="38100" dir="2700000" algn="tl">
                      <a:srgbClr val="000000"/>
                    </a:outerShdw>
                  </a:effectLst>
                  <a:latin typeface="Gill Sans" charset="0"/>
                  <a:cs typeface="Gill Sans" charset="0"/>
                  <a:sym typeface="Gill Sans" charset="0"/>
                </a:rPr>
                <a:t>Spokes</a:t>
              </a:r>
              <a:endParaRPr lang="en-US">
                <a:cs typeface="Gill Sans Light" charset="0"/>
              </a:endParaRPr>
            </a:p>
          </p:txBody>
        </p:sp>
        <p:sp>
          <p:nvSpPr>
            <p:cNvPr id="3084" name="AutoShape 12"/>
            <p:cNvSpPr>
              <a:spLocks/>
            </p:cNvSpPr>
            <p:nvPr/>
          </p:nvSpPr>
          <p:spPr bwMode="auto">
            <a:xfrm>
              <a:off x="6616701" y="647700"/>
              <a:ext cx="1238250" cy="469900"/>
            </a:xfrm>
            <a:prstGeom prst="roundRect">
              <a:avLst>
                <a:gd name="adj" fmla="val 27028"/>
              </a:avLst>
            </a:prstGeom>
            <a:solidFill>
              <a:srgbClr val="4180FC">
                <a:alpha val="79999"/>
              </a:srgbClr>
            </a:solidFill>
            <a:ln w="25400" cap="flat" cmpd="sng">
              <a:solidFill>
                <a:srgbClr val="606060">
                  <a:alpha val="7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300">
                  <a:solidFill>
                    <a:srgbClr val="FFFFFF"/>
                  </a:solidFill>
                  <a:effectLst>
                    <a:outerShdw blurRad="38100" dist="38100" dir="2700000" algn="tl">
                      <a:srgbClr val="000000"/>
                    </a:outerShdw>
                  </a:effectLst>
                  <a:latin typeface="Gill Sans" charset="0"/>
                  <a:cs typeface="Gill Sans" charset="0"/>
                  <a:sym typeface="Gill Sans" charset="0"/>
                </a:rPr>
                <a:t>Medium β</a:t>
              </a:r>
              <a:endParaRPr lang="en-US">
                <a:cs typeface="Gill Sans Light" charset="0"/>
              </a:endParaRPr>
            </a:p>
          </p:txBody>
        </p:sp>
        <p:sp>
          <p:nvSpPr>
            <p:cNvPr id="3085" name="AutoShape 13"/>
            <p:cNvSpPr>
              <a:spLocks/>
            </p:cNvSpPr>
            <p:nvPr/>
          </p:nvSpPr>
          <p:spPr bwMode="auto">
            <a:xfrm>
              <a:off x="8094664" y="641350"/>
              <a:ext cx="1271587" cy="482600"/>
            </a:xfrm>
            <a:prstGeom prst="roundRect">
              <a:avLst>
                <a:gd name="adj" fmla="val 26315"/>
              </a:avLst>
            </a:prstGeom>
            <a:solidFill>
              <a:srgbClr val="0196FC">
                <a:alpha val="79999"/>
              </a:srgbClr>
            </a:solidFill>
            <a:ln w="25400" cap="flat" cmpd="sng">
              <a:solidFill>
                <a:srgbClr val="606060">
                  <a:alpha val="7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300">
                  <a:solidFill>
                    <a:srgbClr val="FFFFFF"/>
                  </a:solidFill>
                  <a:effectLst>
                    <a:outerShdw blurRad="38100" dist="38100" dir="2700000" algn="tl">
                      <a:srgbClr val="000000"/>
                    </a:outerShdw>
                  </a:effectLst>
                  <a:latin typeface="Gill Sans" charset="0"/>
                  <a:cs typeface="Gill Sans" charset="0"/>
                  <a:sym typeface="Gill Sans" charset="0"/>
                </a:rPr>
                <a:t>High β</a:t>
              </a:r>
              <a:endParaRPr lang="en-US">
                <a:cs typeface="Gill Sans Light" charset="0"/>
              </a:endParaRPr>
            </a:p>
          </p:txBody>
        </p:sp>
        <p:sp>
          <p:nvSpPr>
            <p:cNvPr id="3086" name="AutoShape 14"/>
            <p:cNvSpPr>
              <a:spLocks/>
            </p:cNvSpPr>
            <p:nvPr/>
          </p:nvSpPr>
          <p:spPr bwMode="auto">
            <a:xfrm>
              <a:off x="4343400" y="647700"/>
              <a:ext cx="774700" cy="469900"/>
            </a:xfrm>
            <a:prstGeom prst="roundRect">
              <a:avLst>
                <a:gd name="adj" fmla="val 21620"/>
              </a:avLst>
            </a:prstGeom>
            <a:solidFill>
              <a:srgbClr val="FFD479">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300">
                  <a:solidFill>
                    <a:srgbClr val="FFFFFF"/>
                  </a:solidFill>
                  <a:effectLst>
                    <a:outerShdw blurRad="38100" dist="38100" dir="2700000" algn="tl">
                      <a:srgbClr val="000000"/>
                    </a:outerShdw>
                  </a:effectLst>
                  <a:latin typeface="Gill Sans" charset="0"/>
                  <a:cs typeface="Gill Sans" charset="0"/>
                  <a:sym typeface="Gill Sans" charset="0"/>
                </a:rPr>
                <a:t>DTL</a:t>
              </a:r>
              <a:endParaRPr lang="en-US">
                <a:cs typeface="Gill Sans Light" charset="0"/>
              </a:endParaRPr>
            </a:p>
          </p:txBody>
        </p:sp>
        <p:sp>
          <p:nvSpPr>
            <p:cNvPr id="3087" name="AutoShape 15"/>
            <p:cNvSpPr>
              <a:spLocks/>
            </p:cNvSpPr>
            <p:nvPr/>
          </p:nvSpPr>
          <p:spPr bwMode="auto">
            <a:xfrm>
              <a:off x="3302000" y="647700"/>
              <a:ext cx="863600" cy="469900"/>
            </a:xfrm>
            <a:prstGeom prst="roundRect">
              <a:avLst>
                <a:gd name="adj" fmla="val 29731"/>
              </a:avLst>
            </a:prstGeom>
            <a:solidFill>
              <a:srgbClr val="FE7C1A">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300">
                  <a:solidFill>
                    <a:srgbClr val="FFFFFF"/>
                  </a:solidFill>
                  <a:effectLst>
                    <a:outerShdw blurRad="38100" dist="38100" dir="2700000" algn="tl">
                      <a:srgbClr val="000000"/>
                    </a:outerShdw>
                  </a:effectLst>
                  <a:latin typeface="Gill Sans" charset="0"/>
                  <a:cs typeface="Gill Sans" charset="0"/>
                  <a:sym typeface="Gill Sans" charset="0"/>
                </a:rPr>
                <a:t>MEBT</a:t>
              </a:r>
              <a:endParaRPr lang="en-US">
                <a:cs typeface="Gill Sans Light" charset="0"/>
              </a:endParaRPr>
            </a:p>
          </p:txBody>
        </p:sp>
        <p:sp>
          <p:nvSpPr>
            <p:cNvPr id="3088" name="AutoShape 16"/>
            <p:cNvSpPr>
              <a:spLocks/>
            </p:cNvSpPr>
            <p:nvPr/>
          </p:nvSpPr>
          <p:spPr bwMode="auto">
            <a:xfrm>
              <a:off x="2235200" y="647700"/>
              <a:ext cx="871538" cy="469900"/>
            </a:xfrm>
            <a:prstGeom prst="roundRect">
              <a:avLst>
                <a:gd name="adj" fmla="val 29731"/>
              </a:avLst>
            </a:prstGeom>
            <a:solidFill>
              <a:srgbClr val="FD2612">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300">
                  <a:solidFill>
                    <a:srgbClr val="FFFFFF"/>
                  </a:solidFill>
                  <a:effectLst>
                    <a:outerShdw blurRad="38100" dist="38100" dir="2700000" algn="tl">
                      <a:srgbClr val="000000"/>
                    </a:outerShdw>
                  </a:effectLst>
                  <a:latin typeface="Gill Sans" charset="0"/>
                  <a:cs typeface="Gill Sans" charset="0"/>
                  <a:sym typeface="Gill Sans" charset="0"/>
                </a:rPr>
                <a:t>RFQ</a:t>
              </a:r>
              <a:endParaRPr lang="en-US">
                <a:cs typeface="Gill Sans Light" charset="0"/>
              </a:endParaRPr>
            </a:p>
          </p:txBody>
        </p:sp>
        <p:sp>
          <p:nvSpPr>
            <p:cNvPr id="3089" name="AutoShape 17"/>
            <p:cNvSpPr>
              <a:spLocks/>
            </p:cNvSpPr>
            <p:nvPr/>
          </p:nvSpPr>
          <p:spPr bwMode="auto">
            <a:xfrm>
              <a:off x="1219200" y="647700"/>
              <a:ext cx="871538" cy="469900"/>
            </a:xfrm>
            <a:prstGeom prst="roundRect">
              <a:avLst>
                <a:gd name="adj" fmla="val 27028"/>
              </a:avLst>
            </a:prstGeom>
            <a:solidFill>
              <a:srgbClr val="FE7E78">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300">
                  <a:solidFill>
                    <a:srgbClr val="FFFFFF"/>
                  </a:solidFill>
                  <a:effectLst>
                    <a:outerShdw blurRad="38100" dist="38100" dir="2700000" algn="tl">
                      <a:srgbClr val="000000"/>
                    </a:outerShdw>
                  </a:effectLst>
                  <a:latin typeface="Gill Sans" charset="0"/>
                  <a:cs typeface="Gill Sans" charset="0"/>
                  <a:sym typeface="Gill Sans" charset="0"/>
                </a:rPr>
                <a:t>LEBT</a:t>
              </a:r>
              <a:endParaRPr lang="en-US">
                <a:cs typeface="Gill Sans Light" charset="0"/>
              </a:endParaRPr>
            </a:p>
          </p:txBody>
        </p:sp>
        <p:sp>
          <p:nvSpPr>
            <p:cNvPr id="3090" name="AutoShape 18"/>
            <p:cNvSpPr>
              <a:spLocks/>
            </p:cNvSpPr>
            <p:nvPr/>
          </p:nvSpPr>
          <p:spPr bwMode="auto">
            <a:xfrm>
              <a:off x="0" y="647700"/>
              <a:ext cx="1054100" cy="469900"/>
            </a:xfrm>
            <a:prstGeom prst="roundRect">
              <a:avLst>
                <a:gd name="adj" fmla="val 24324"/>
              </a:avLst>
            </a:prstGeom>
            <a:solidFill>
              <a:srgbClr val="EB811A">
                <a:alpha val="89999"/>
              </a:srgbClr>
            </a:soli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300">
                  <a:solidFill>
                    <a:srgbClr val="FFFFFF"/>
                  </a:solidFill>
                  <a:effectLst>
                    <a:outerShdw blurRad="38100" dist="38100" dir="2700000" algn="tl">
                      <a:srgbClr val="000000"/>
                    </a:outerShdw>
                  </a:effectLst>
                  <a:latin typeface="Gill Sans" charset="0"/>
                  <a:cs typeface="Gill Sans" charset="0"/>
                  <a:sym typeface="Gill Sans" charset="0"/>
                </a:rPr>
                <a:t>Source</a:t>
              </a:r>
              <a:endParaRPr lang="en-US">
                <a:cs typeface="Gill Sans Light" charset="0"/>
              </a:endParaRPr>
            </a:p>
          </p:txBody>
        </p:sp>
        <p:sp>
          <p:nvSpPr>
            <p:cNvPr id="3091" name="AutoShape 19"/>
            <p:cNvSpPr>
              <a:spLocks/>
            </p:cNvSpPr>
            <p:nvPr/>
          </p:nvSpPr>
          <p:spPr bwMode="auto">
            <a:xfrm>
              <a:off x="9588501" y="647700"/>
              <a:ext cx="1803400" cy="469900"/>
            </a:xfrm>
            <a:prstGeom prst="roundRect">
              <a:avLst>
                <a:gd name="adj" fmla="val 18917"/>
              </a:avLst>
            </a:prstGeom>
            <a:gradFill rotWithShape="0">
              <a:gsLst>
                <a:gs pos="0">
                  <a:srgbClr val="C1B3D1">
                    <a:alpha val="89999"/>
                  </a:srgbClr>
                </a:gs>
                <a:gs pos="50990">
                  <a:srgbClr val="DEBFBA">
                    <a:alpha val="89999"/>
                  </a:srgbClr>
                </a:gs>
                <a:gs pos="81346">
                  <a:srgbClr val="FACBA3">
                    <a:alpha val="89999"/>
                  </a:srgbClr>
                </a:gs>
                <a:gs pos="91818">
                  <a:srgbClr val="FCA58F">
                    <a:alpha val="89999"/>
                  </a:srgbClr>
                </a:gs>
                <a:gs pos="100000">
                  <a:srgbClr val="FE7E7B">
                    <a:alpha val="89999"/>
                  </a:srgbClr>
                </a:gs>
              </a:gsLst>
              <a:lin ang="0"/>
            </a:gradFill>
            <a:ln w="25400" cap="flat" cmpd="sng">
              <a:solidFill>
                <a:srgbClr val="606060">
                  <a:alpha val="8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000">
                  <a:solidFill>
                    <a:srgbClr val="FFFFFF"/>
                  </a:solidFill>
                  <a:effectLst>
                    <a:outerShdw blurRad="38100" dist="38100" dir="2700000" algn="tl">
                      <a:srgbClr val="000000"/>
                    </a:outerShdw>
                  </a:effectLst>
                  <a:latin typeface="Gill Sans" charset="0"/>
                  <a:cs typeface="Gill Sans" charset="0"/>
                  <a:sym typeface="Gill Sans" charset="0"/>
                </a:rPr>
                <a:t>HEBT &amp; Contingency</a:t>
              </a:r>
              <a:endParaRPr lang="en-US">
                <a:cs typeface="Gill Sans Light" charset="0"/>
              </a:endParaRPr>
            </a:p>
          </p:txBody>
        </p:sp>
        <p:sp>
          <p:nvSpPr>
            <p:cNvPr id="3092" name="AutoShape 20"/>
            <p:cNvSpPr>
              <a:spLocks/>
            </p:cNvSpPr>
            <p:nvPr/>
          </p:nvSpPr>
          <p:spPr bwMode="auto">
            <a:xfrm>
              <a:off x="11582401" y="406400"/>
              <a:ext cx="965200" cy="965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E7E78">
                <a:alpha val="79999"/>
              </a:srgbClr>
            </a:solidFill>
            <a:ln w="25400" cap="flat" cmpd="sng">
              <a:solidFill>
                <a:srgbClr val="7A7A7A">
                  <a:alpha val="79999"/>
                </a:srgbClr>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nSpc>
                  <a:spcPct val="120000"/>
                </a:lnSpc>
                <a:defRPr/>
              </a:pPr>
              <a:r>
                <a:rPr lang="en-US" sz="1300">
                  <a:solidFill>
                    <a:srgbClr val="FFFFFF"/>
                  </a:solidFill>
                  <a:effectLst>
                    <a:outerShdw blurRad="38100" dist="38100" dir="2700000" algn="tl">
                      <a:srgbClr val="000000"/>
                    </a:outerShdw>
                  </a:effectLst>
                  <a:latin typeface="Gill Sans" charset="0"/>
                  <a:cs typeface="Gill Sans" charset="0"/>
                  <a:sym typeface="Gill Sans" charset="0"/>
                </a:rPr>
                <a:t>Target</a:t>
              </a:r>
              <a:endParaRPr lang="en-US">
                <a:cs typeface="Gill Sans Light" charset="0"/>
              </a:endParaRPr>
            </a:p>
          </p:txBody>
        </p:sp>
        <p:sp>
          <p:nvSpPr>
            <p:cNvPr id="3093" name="Line 21"/>
            <p:cNvSpPr>
              <a:spLocks noChangeShapeType="1"/>
            </p:cNvSpPr>
            <p:nvPr/>
          </p:nvSpPr>
          <p:spPr bwMode="auto">
            <a:xfrm flipH="1">
              <a:off x="1041400" y="889000"/>
              <a:ext cx="190500"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defRPr/>
              </a:pPr>
              <a:endParaRPr lang="en-US" sz="800">
                <a:solidFill>
                  <a:srgbClr val="000000"/>
                </a:solidFill>
                <a:latin typeface="Helvetica" charset="0"/>
                <a:cs typeface="Helvetica" charset="0"/>
                <a:sym typeface="Helvetica" charset="0"/>
              </a:endParaRPr>
            </a:p>
          </p:txBody>
        </p:sp>
        <p:sp>
          <p:nvSpPr>
            <p:cNvPr id="3094" name="Line 22"/>
            <p:cNvSpPr>
              <a:spLocks noChangeShapeType="1"/>
            </p:cNvSpPr>
            <p:nvPr/>
          </p:nvSpPr>
          <p:spPr bwMode="auto">
            <a:xfrm flipH="1">
              <a:off x="2082800" y="889000"/>
              <a:ext cx="190500"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defRPr/>
              </a:pPr>
              <a:endParaRPr lang="en-US" sz="800">
                <a:solidFill>
                  <a:srgbClr val="000000"/>
                </a:solidFill>
                <a:latin typeface="Helvetica" charset="0"/>
                <a:cs typeface="Helvetica" charset="0"/>
                <a:sym typeface="Helvetica" charset="0"/>
              </a:endParaRPr>
            </a:p>
          </p:txBody>
        </p:sp>
        <p:sp>
          <p:nvSpPr>
            <p:cNvPr id="3095" name="Line 23"/>
            <p:cNvSpPr>
              <a:spLocks noChangeShapeType="1"/>
            </p:cNvSpPr>
            <p:nvPr/>
          </p:nvSpPr>
          <p:spPr bwMode="auto">
            <a:xfrm flipH="1">
              <a:off x="3111500" y="889000"/>
              <a:ext cx="190500"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defRPr/>
              </a:pPr>
              <a:endParaRPr lang="en-US" sz="800">
                <a:solidFill>
                  <a:srgbClr val="000000"/>
                </a:solidFill>
                <a:latin typeface="Helvetica" charset="0"/>
                <a:cs typeface="Helvetica" charset="0"/>
                <a:sym typeface="Helvetica" charset="0"/>
              </a:endParaRPr>
            </a:p>
          </p:txBody>
        </p:sp>
        <p:sp>
          <p:nvSpPr>
            <p:cNvPr id="3096" name="Line 24"/>
            <p:cNvSpPr>
              <a:spLocks noChangeShapeType="1"/>
            </p:cNvSpPr>
            <p:nvPr/>
          </p:nvSpPr>
          <p:spPr bwMode="auto">
            <a:xfrm flipH="1">
              <a:off x="4165600" y="889000"/>
              <a:ext cx="190500"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defRPr/>
              </a:pPr>
              <a:endParaRPr lang="en-US" sz="800">
                <a:solidFill>
                  <a:srgbClr val="000000"/>
                </a:solidFill>
                <a:latin typeface="Helvetica" charset="0"/>
                <a:cs typeface="Helvetica" charset="0"/>
                <a:sym typeface="Helvetica" charset="0"/>
              </a:endParaRPr>
            </a:p>
          </p:txBody>
        </p:sp>
        <p:sp>
          <p:nvSpPr>
            <p:cNvPr id="3097" name="Line 25"/>
            <p:cNvSpPr>
              <a:spLocks noChangeShapeType="1"/>
            </p:cNvSpPr>
            <p:nvPr/>
          </p:nvSpPr>
          <p:spPr bwMode="auto">
            <a:xfrm flipH="1">
              <a:off x="5130800" y="889000"/>
              <a:ext cx="317500" cy="0"/>
            </a:xfrm>
            <a:prstGeom prst="line">
              <a:avLst/>
            </a:prstGeom>
            <a:noFill/>
            <a:ln w="50800" cap="flat" cmpd="sng">
              <a:solidFill>
                <a:srgbClr val="7B219F"/>
              </a:solidFill>
              <a:prstDash val="solid"/>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098" name="Line 26"/>
            <p:cNvSpPr>
              <a:spLocks noChangeShapeType="1"/>
            </p:cNvSpPr>
            <p:nvPr/>
          </p:nvSpPr>
          <p:spPr bwMode="auto">
            <a:xfrm flipH="1">
              <a:off x="6438901" y="889000"/>
              <a:ext cx="190500"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defRPr/>
              </a:pPr>
              <a:endParaRPr lang="en-US" sz="800">
                <a:solidFill>
                  <a:srgbClr val="000000"/>
                </a:solidFill>
                <a:latin typeface="Helvetica" charset="0"/>
                <a:cs typeface="Helvetica" charset="0"/>
                <a:sym typeface="Helvetica" charset="0"/>
              </a:endParaRPr>
            </a:p>
          </p:txBody>
        </p:sp>
        <p:sp>
          <p:nvSpPr>
            <p:cNvPr id="3099" name="Line 27"/>
            <p:cNvSpPr>
              <a:spLocks noChangeShapeType="1"/>
            </p:cNvSpPr>
            <p:nvPr/>
          </p:nvSpPr>
          <p:spPr bwMode="auto">
            <a:xfrm flipH="1">
              <a:off x="7835901" y="889000"/>
              <a:ext cx="242888"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defRPr/>
              </a:pPr>
              <a:endParaRPr lang="en-US" sz="800">
                <a:solidFill>
                  <a:srgbClr val="000000"/>
                </a:solidFill>
                <a:latin typeface="Helvetica" charset="0"/>
                <a:cs typeface="Helvetica" charset="0"/>
                <a:sym typeface="Helvetica" charset="0"/>
              </a:endParaRPr>
            </a:p>
          </p:txBody>
        </p:sp>
        <p:sp>
          <p:nvSpPr>
            <p:cNvPr id="3100" name="Line 28"/>
            <p:cNvSpPr>
              <a:spLocks noChangeShapeType="1"/>
            </p:cNvSpPr>
            <p:nvPr/>
          </p:nvSpPr>
          <p:spPr bwMode="auto">
            <a:xfrm flipH="1">
              <a:off x="9398001" y="889000"/>
              <a:ext cx="190500"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defRPr/>
              </a:pPr>
              <a:endParaRPr lang="en-US" sz="800">
                <a:solidFill>
                  <a:srgbClr val="000000"/>
                </a:solidFill>
                <a:latin typeface="Helvetica" charset="0"/>
                <a:cs typeface="Helvetica" charset="0"/>
                <a:sym typeface="Helvetica" charset="0"/>
              </a:endParaRPr>
            </a:p>
          </p:txBody>
        </p:sp>
        <p:sp>
          <p:nvSpPr>
            <p:cNvPr id="3101" name="Line 29"/>
            <p:cNvSpPr>
              <a:spLocks noChangeShapeType="1"/>
            </p:cNvSpPr>
            <p:nvPr/>
          </p:nvSpPr>
          <p:spPr bwMode="auto">
            <a:xfrm flipH="1">
              <a:off x="11391901" y="889000"/>
              <a:ext cx="190500" cy="0"/>
            </a:xfrm>
            <a:prstGeom prst="line">
              <a:avLst/>
            </a:prstGeom>
            <a:noFill/>
            <a:ln w="25400" cap="flat" cmpd="sng">
              <a:solidFill>
                <a:srgbClr val="000000"/>
              </a:solidFill>
              <a:prstDash val="solid"/>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321457">
                <a:defRPr/>
              </a:pPr>
              <a:endParaRPr lang="en-US" sz="800">
                <a:solidFill>
                  <a:srgbClr val="000000"/>
                </a:solidFill>
                <a:latin typeface="Helvetica" charset="0"/>
                <a:cs typeface="Helvetica" charset="0"/>
                <a:sym typeface="Helvetica" charset="0"/>
              </a:endParaRPr>
            </a:p>
          </p:txBody>
        </p:sp>
        <p:sp>
          <p:nvSpPr>
            <p:cNvPr id="3102" name="Line 30"/>
            <p:cNvSpPr>
              <a:spLocks noChangeShapeType="1"/>
            </p:cNvSpPr>
            <p:nvPr/>
          </p:nvSpPr>
          <p:spPr bwMode="auto">
            <a:xfrm flipH="1">
              <a:off x="1892300" y="482600"/>
              <a:ext cx="203200"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03" name="Line 31"/>
            <p:cNvSpPr>
              <a:spLocks noChangeShapeType="1"/>
            </p:cNvSpPr>
            <p:nvPr/>
          </p:nvSpPr>
          <p:spPr bwMode="auto">
            <a:xfrm flipH="1">
              <a:off x="1244600" y="482600"/>
              <a:ext cx="190500"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04" name="AutoShape 32"/>
            <p:cNvSpPr>
              <a:spLocks/>
            </p:cNvSpPr>
            <p:nvPr/>
          </p:nvSpPr>
          <p:spPr bwMode="auto">
            <a:xfrm>
              <a:off x="1385888" y="304800"/>
              <a:ext cx="54610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2.4 m</a:t>
              </a:r>
              <a:endParaRPr lang="en-US">
                <a:cs typeface="Gill Sans Light" charset="0"/>
              </a:endParaRPr>
            </a:p>
          </p:txBody>
        </p:sp>
        <p:sp>
          <p:nvSpPr>
            <p:cNvPr id="3105" name="Line 33"/>
            <p:cNvSpPr>
              <a:spLocks noChangeShapeType="1"/>
            </p:cNvSpPr>
            <p:nvPr/>
          </p:nvSpPr>
          <p:spPr bwMode="auto">
            <a:xfrm flipH="1">
              <a:off x="2933700" y="482600"/>
              <a:ext cx="177800"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06" name="Line 34"/>
            <p:cNvSpPr>
              <a:spLocks noChangeShapeType="1"/>
            </p:cNvSpPr>
            <p:nvPr/>
          </p:nvSpPr>
          <p:spPr bwMode="auto">
            <a:xfrm flipH="1">
              <a:off x="2260600" y="482600"/>
              <a:ext cx="165100"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07" name="AutoShape 35"/>
            <p:cNvSpPr>
              <a:spLocks/>
            </p:cNvSpPr>
            <p:nvPr/>
          </p:nvSpPr>
          <p:spPr bwMode="auto">
            <a:xfrm>
              <a:off x="2409825" y="304800"/>
              <a:ext cx="54610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4.6 m</a:t>
              </a:r>
              <a:endParaRPr lang="en-US">
                <a:cs typeface="Gill Sans Light" charset="0"/>
              </a:endParaRPr>
            </a:p>
          </p:txBody>
        </p:sp>
        <p:sp>
          <p:nvSpPr>
            <p:cNvPr id="3108" name="Line 36"/>
            <p:cNvSpPr>
              <a:spLocks noChangeShapeType="1"/>
            </p:cNvSpPr>
            <p:nvPr/>
          </p:nvSpPr>
          <p:spPr bwMode="auto">
            <a:xfrm flipH="1">
              <a:off x="3987800" y="482600"/>
              <a:ext cx="177800"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09" name="Line 37"/>
            <p:cNvSpPr>
              <a:spLocks noChangeShapeType="1"/>
            </p:cNvSpPr>
            <p:nvPr/>
          </p:nvSpPr>
          <p:spPr bwMode="auto">
            <a:xfrm flipH="1">
              <a:off x="3352800" y="482600"/>
              <a:ext cx="165100"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10" name="AutoShape 38"/>
            <p:cNvSpPr>
              <a:spLocks/>
            </p:cNvSpPr>
            <p:nvPr/>
          </p:nvSpPr>
          <p:spPr bwMode="auto">
            <a:xfrm>
              <a:off x="3476625" y="304800"/>
              <a:ext cx="54610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3.8 m</a:t>
              </a:r>
              <a:endParaRPr lang="en-US">
                <a:cs typeface="Gill Sans Light" charset="0"/>
              </a:endParaRPr>
            </a:p>
          </p:txBody>
        </p:sp>
        <p:sp>
          <p:nvSpPr>
            <p:cNvPr id="3111" name="Line 39"/>
            <p:cNvSpPr>
              <a:spLocks noChangeShapeType="1"/>
            </p:cNvSpPr>
            <p:nvPr/>
          </p:nvSpPr>
          <p:spPr bwMode="auto">
            <a:xfrm flipH="1">
              <a:off x="5016500" y="482600"/>
              <a:ext cx="139700"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12" name="Line 40"/>
            <p:cNvSpPr>
              <a:spLocks noChangeShapeType="1"/>
            </p:cNvSpPr>
            <p:nvPr/>
          </p:nvSpPr>
          <p:spPr bwMode="auto">
            <a:xfrm flipH="1">
              <a:off x="4330700" y="482600"/>
              <a:ext cx="127000"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13" name="AutoShape 41"/>
            <p:cNvSpPr>
              <a:spLocks/>
            </p:cNvSpPr>
            <p:nvPr/>
          </p:nvSpPr>
          <p:spPr bwMode="auto">
            <a:xfrm>
              <a:off x="4487863" y="304800"/>
              <a:ext cx="504825"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39 m</a:t>
              </a:r>
              <a:endParaRPr lang="en-US">
                <a:cs typeface="Gill Sans Light" charset="0"/>
              </a:endParaRPr>
            </a:p>
          </p:txBody>
        </p:sp>
        <p:sp>
          <p:nvSpPr>
            <p:cNvPr id="3114" name="Line 42"/>
            <p:cNvSpPr>
              <a:spLocks noChangeShapeType="1"/>
            </p:cNvSpPr>
            <p:nvPr/>
          </p:nvSpPr>
          <p:spPr bwMode="auto">
            <a:xfrm flipH="1">
              <a:off x="6235700" y="482600"/>
              <a:ext cx="177800"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15" name="Line 43"/>
            <p:cNvSpPr>
              <a:spLocks noChangeShapeType="1"/>
            </p:cNvSpPr>
            <p:nvPr/>
          </p:nvSpPr>
          <p:spPr bwMode="auto">
            <a:xfrm flipH="1">
              <a:off x="5486400" y="482600"/>
              <a:ext cx="165100"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16" name="AutoShape 44"/>
            <p:cNvSpPr>
              <a:spLocks/>
            </p:cNvSpPr>
            <p:nvPr/>
          </p:nvSpPr>
          <p:spPr bwMode="auto">
            <a:xfrm>
              <a:off x="5694363" y="304800"/>
              <a:ext cx="504825"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56 m</a:t>
              </a:r>
              <a:endParaRPr lang="en-US">
                <a:cs typeface="Gill Sans Light" charset="0"/>
              </a:endParaRPr>
            </a:p>
          </p:txBody>
        </p:sp>
        <p:sp>
          <p:nvSpPr>
            <p:cNvPr id="3117" name="Line 45"/>
            <p:cNvSpPr>
              <a:spLocks noChangeShapeType="1"/>
            </p:cNvSpPr>
            <p:nvPr/>
          </p:nvSpPr>
          <p:spPr bwMode="auto">
            <a:xfrm flipH="1">
              <a:off x="7543801" y="482600"/>
              <a:ext cx="254000"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18" name="Line 46"/>
            <p:cNvSpPr>
              <a:spLocks noChangeShapeType="1"/>
            </p:cNvSpPr>
            <p:nvPr/>
          </p:nvSpPr>
          <p:spPr bwMode="auto">
            <a:xfrm flipH="1">
              <a:off x="6629401" y="482600"/>
              <a:ext cx="292100"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19" name="AutoShape 47"/>
            <p:cNvSpPr>
              <a:spLocks/>
            </p:cNvSpPr>
            <p:nvPr/>
          </p:nvSpPr>
          <p:spPr bwMode="auto">
            <a:xfrm>
              <a:off x="6972301" y="304800"/>
              <a:ext cx="503238"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77 m</a:t>
              </a:r>
              <a:endParaRPr lang="en-US">
                <a:cs typeface="Gill Sans Light" charset="0"/>
              </a:endParaRPr>
            </a:p>
          </p:txBody>
        </p:sp>
        <p:sp>
          <p:nvSpPr>
            <p:cNvPr id="3120" name="Line 48"/>
            <p:cNvSpPr>
              <a:spLocks noChangeShapeType="1"/>
            </p:cNvSpPr>
            <p:nvPr/>
          </p:nvSpPr>
          <p:spPr bwMode="auto">
            <a:xfrm flipH="1">
              <a:off x="9118601" y="482600"/>
              <a:ext cx="292100" cy="0"/>
            </a:xfrm>
            <a:prstGeom prst="line">
              <a:avLst/>
            </a:prstGeom>
            <a:noFill/>
            <a:ln w="19050" cap="flat" cmpd="sng">
              <a:solidFill>
                <a:srgbClr val="000000"/>
              </a:solidFill>
              <a:prstDash val="solid"/>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21" name="Line 49"/>
            <p:cNvSpPr>
              <a:spLocks noChangeShapeType="1"/>
            </p:cNvSpPr>
            <p:nvPr/>
          </p:nvSpPr>
          <p:spPr bwMode="auto">
            <a:xfrm flipH="1">
              <a:off x="8089901" y="482600"/>
              <a:ext cx="228600" cy="0"/>
            </a:xfrm>
            <a:prstGeom prst="line">
              <a:avLst/>
            </a:prstGeom>
            <a:noFill/>
            <a:ln w="19050" cap="flat" cmpd="sng">
              <a:solidFill>
                <a:srgbClr val="000000"/>
              </a:solidFill>
              <a:prstDash val="solid"/>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defTabSz="321457">
                <a:defRPr/>
              </a:pPr>
              <a:endParaRPr lang="en-US" sz="800">
                <a:solidFill>
                  <a:srgbClr val="000000"/>
                </a:solidFill>
                <a:latin typeface="Helvetica" charset="0"/>
                <a:cs typeface="Helvetica" charset="0"/>
                <a:sym typeface="Helvetica" charset="0"/>
              </a:endParaRPr>
            </a:p>
          </p:txBody>
        </p:sp>
        <p:sp>
          <p:nvSpPr>
            <p:cNvPr id="3122" name="AutoShape 50"/>
            <p:cNvSpPr>
              <a:spLocks/>
            </p:cNvSpPr>
            <p:nvPr/>
          </p:nvSpPr>
          <p:spPr bwMode="auto">
            <a:xfrm>
              <a:off x="8410576" y="304800"/>
              <a:ext cx="598488"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179 m</a:t>
              </a:r>
              <a:endParaRPr lang="en-US">
                <a:cs typeface="Gill Sans Light" charset="0"/>
              </a:endParaRPr>
            </a:p>
          </p:txBody>
        </p:sp>
        <p:sp>
          <p:nvSpPr>
            <p:cNvPr id="3123" name="AutoShape 51"/>
            <p:cNvSpPr>
              <a:spLocks/>
            </p:cNvSpPr>
            <p:nvPr/>
          </p:nvSpPr>
          <p:spPr bwMode="auto">
            <a:xfrm rot="16200000">
              <a:off x="1009650" y="1136650"/>
              <a:ext cx="330200" cy="165100"/>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DDDDDD"/>
                  </a:outerShdw>
                </a:effectLst>
                <a:latin typeface="Gill Sans" charset="0"/>
                <a:cs typeface="Gill Sans" charset="0"/>
                <a:sym typeface="Gill Sans" charset="0"/>
              </a:endParaRPr>
            </a:p>
          </p:txBody>
        </p:sp>
        <p:sp>
          <p:nvSpPr>
            <p:cNvPr id="3124" name="AutoShape 52"/>
            <p:cNvSpPr>
              <a:spLocks/>
            </p:cNvSpPr>
            <p:nvPr/>
          </p:nvSpPr>
          <p:spPr bwMode="auto">
            <a:xfrm rot="16200000">
              <a:off x="3041650" y="1136650"/>
              <a:ext cx="330200" cy="165100"/>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DDDDDD"/>
                  </a:outerShdw>
                </a:effectLst>
                <a:latin typeface="Gill Sans" charset="0"/>
                <a:cs typeface="Gill Sans" charset="0"/>
                <a:sym typeface="Gill Sans" charset="0"/>
              </a:endParaRPr>
            </a:p>
          </p:txBody>
        </p:sp>
        <p:sp>
          <p:nvSpPr>
            <p:cNvPr id="3125" name="AutoShape 53"/>
            <p:cNvSpPr>
              <a:spLocks/>
            </p:cNvSpPr>
            <p:nvPr/>
          </p:nvSpPr>
          <p:spPr bwMode="auto">
            <a:xfrm rot="16200000">
              <a:off x="5086350" y="1136650"/>
              <a:ext cx="330200" cy="165100"/>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DDDDDD"/>
                  </a:outerShdw>
                </a:effectLst>
                <a:latin typeface="Gill Sans" charset="0"/>
                <a:cs typeface="Gill Sans" charset="0"/>
                <a:sym typeface="Gill Sans" charset="0"/>
              </a:endParaRPr>
            </a:p>
          </p:txBody>
        </p:sp>
        <p:sp>
          <p:nvSpPr>
            <p:cNvPr id="3126" name="AutoShape 54"/>
            <p:cNvSpPr>
              <a:spLocks/>
            </p:cNvSpPr>
            <p:nvPr/>
          </p:nvSpPr>
          <p:spPr bwMode="auto">
            <a:xfrm rot="16200000">
              <a:off x="6381751" y="1136650"/>
              <a:ext cx="330200" cy="165100"/>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DDDDDD"/>
                  </a:outerShdw>
                </a:effectLst>
                <a:latin typeface="Gill Sans" charset="0"/>
                <a:cs typeface="Gill Sans" charset="0"/>
                <a:sym typeface="Gill Sans" charset="0"/>
              </a:endParaRPr>
            </a:p>
          </p:txBody>
        </p:sp>
        <p:sp>
          <p:nvSpPr>
            <p:cNvPr id="3127" name="AutoShape 55"/>
            <p:cNvSpPr>
              <a:spLocks/>
            </p:cNvSpPr>
            <p:nvPr/>
          </p:nvSpPr>
          <p:spPr bwMode="auto">
            <a:xfrm rot="16200000">
              <a:off x="7791451" y="1136650"/>
              <a:ext cx="330200" cy="165100"/>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DDDDDD"/>
                  </a:outerShdw>
                </a:effectLst>
                <a:latin typeface="Gill Sans" charset="0"/>
                <a:cs typeface="Gill Sans" charset="0"/>
                <a:sym typeface="Gill Sans" charset="0"/>
              </a:endParaRPr>
            </a:p>
          </p:txBody>
        </p:sp>
        <p:sp>
          <p:nvSpPr>
            <p:cNvPr id="3128" name="AutoShape 56"/>
            <p:cNvSpPr>
              <a:spLocks/>
            </p:cNvSpPr>
            <p:nvPr/>
          </p:nvSpPr>
          <p:spPr bwMode="auto">
            <a:xfrm rot="16200000">
              <a:off x="9340851" y="1136650"/>
              <a:ext cx="330200" cy="165100"/>
            </a:xfrm>
            <a:prstGeom prst="rightArrow">
              <a:avLst>
                <a:gd name="adj1" fmla="val 40000"/>
                <a:gd name="adj2" fmla="val 107694"/>
              </a:avLst>
            </a:prstGeom>
            <a:solidFill>
              <a:srgbClr val="FFFFFF"/>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DDDDDD"/>
                  </a:outerShdw>
                </a:effectLst>
                <a:latin typeface="Gill Sans" charset="0"/>
                <a:cs typeface="Gill Sans" charset="0"/>
                <a:sym typeface="Gill Sans" charset="0"/>
              </a:endParaRPr>
            </a:p>
          </p:txBody>
        </p:sp>
        <p:sp>
          <p:nvSpPr>
            <p:cNvPr id="3129" name="AutoShape 57"/>
            <p:cNvSpPr>
              <a:spLocks/>
            </p:cNvSpPr>
            <p:nvPr/>
          </p:nvSpPr>
          <p:spPr bwMode="auto">
            <a:xfrm>
              <a:off x="803275" y="1371600"/>
              <a:ext cx="685800"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75 keV</a:t>
              </a:r>
              <a:endParaRPr lang="en-US">
                <a:cs typeface="Gill Sans Light" charset="0"/>
              </a:endParaRPr>
            </a:p>
          </p:txBody>
        </p:sp>
        <p:sp>
          <p:nvSpPr>
            <p:cNvPr id="3130" name="AutoShape 58"/>
            <p:cNvSpPr>
              <a:spLocks/>
            </p:cNvSpPr>
            <p:nvPr/>
          </p:nvSpPr>
          <p:spPr bwMode="auto">
            <a:xfrm>
              <a:off x="2854325" y="1377950"/>
              <a:ext cx="79692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3.6 MeV</a:t>
              </a:r>
              <a:endParaRPr lang="en-US">
                <a:cs typeface="Gill Sans Light" charset="0"/>
              </a:endParaRPr>
            </a:p>
          </p:txBody>
        </p:sp>
        <p:sp>
          <p:nvSpPr>
            <p:cNvPr id="3131" name="AutoShape 59"/>
            <p:cNvSpPr>
              <a:spLocks/>
            </p:cNvSpPr>
            <p:nvPr/>
          </p:nvSpPr>
          <p:spPr bwMode="auto">
            <a:xfrm>
              <a:off x="4856163" y="1377950"/>
              <a:ext cx="7524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90 MeV</a:t>
              </a:r>
              <a:endParaRPr lang="en-US">
                <a:cs typeface="Gill Sans Light" charset="0"/>
              </a:endParaRPr>
            </a:p>
          </p:txBody>
        </p:sp>
        <p:sp>
          <p:nvSpPr>
            <p:cNvPr id="3132" name="AutoShape 60"/>
            <p:cNvSpPr>
              <a:spLocks/>
            </p:cNvSpPr>
            <p:nvPr/>
          </p:nvSpPr>
          <p:spPr bwMode="auto">
            <a:xfrm>
              <a:off x="6069013" y="1377950"/>
              <a:ext cx="8540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216 MeV</a:t>
              </a:r>
              <a:endParaRPr lang="en-US">
                <a:cs typeface="Gill Sans Light" charset="0"/>
              </a:endParaRPr>
            </a:p>
          </p:txBody>
        </p:sp>
        <p:sp>
          <p:nvSpPr>
            <p:cNvPr id="3133" name="AutoShape 61"/>
            <p:cNvSpPr>
              <a:spLocks/>
            </p:cNvSpPr>
            <p:nvPr/>
          </p:nvSpPr>
          <p:spPr bwMode="auto">
            <a:xfrm>
              <a:off x="7472364" y="1377950"/>
              <a:ext cx="8540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571 MeV</a:t>
              </a:r>
              <a:endParaRPr lang="en-US">
                <a:cs typeface="Gill Sans Light" charset="0"/>
              </a:endParaRPr>
            </a:p>
          </p:txBody>
        </p:sp>
        <p:sp>
          <p:nvSpPr>
            <p:cNvPr id="3134" name="AutoShape 62"/>
            <p:cNvSpPr>
              <a:spLocks/>
            </p:cNvSpPr>
            <p:nvPr/>
          </p:nvSpPr>
          <p:spPr bwMode="auto">
            <a:xfrm>
              <a:off x="8932864" y="1377950"/>
              <a:ext cx="955675" cy="342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2000 MeV</a:t>
              </a:r>
              <a:endParaRPr lang="en-US">
                <a:cs typeface="Gill Sans Light" charset="0"/>
              </a:endParaRPr>
            </a:p>
          </p:txBody>
        </p:sp>
        <p:sp>
          <p:nvSpPr>
            <p:cNvPr id="3135" name="AutoShape 63"/>
            <p:cNvSpPr>
              <a:spLocks/>
            </p:cNvSpPr>
            <p:nvPr/>
          </p:nvSpPr>
          <p:spPr bwMode="auto">
            <a:xfrm>
              <a:off x="3802063" y="0"/>
              <a:ext cx="1052512"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352.21 MHz</a:t>
              </a:r>
              <a:endParaRPr lang="en-US">
                <a:cs typeface="Gill Sans Light" charset="0"/>
              </a:endParaRPr>
            </a:p>
          </p:txBody>
        </p:sp>
        <p:sp>
          <p:nvSpPr>
            <p:cNvPr id="3136" name="AutoShape 64"/>
            <p:cNvSpPr>
              <a:spLocks/>
            </p:cNvSpPr>
            <p:nvPr/>
          </p:nvSpPr>
          <p:spPr bwMode="auto">
            <a:xfrm>
              <a:off x="7480301" y="0"/>
              <a:ext cx="1052513"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1100">
                  <a:solidFill>
                    <a:srgbClr val="000000"/>
                  </a:solidFill>
                  <a:latin typeface="Gill Sans" charset="0"/>
                  <a:cs typeface="Gill Sans" charset="0"/>
                  <a:sym typeface="Gill Sans" charset="0"/>
                </a:rPr>
                <a:t>704.42 MHz</a:t>
              </a:r>
              <a:endParaRPr lang="en-US">
                <a:cs typeface="Gill Sans Light" charset="0"/>
              </a:endParaRPr>
            </a:p>
          </p:txBody>
        </p:sp>
        <p:sp>
          <p:nvSpPr>
            <p:cNvPr id="3137" name="AutoShape 65"/>
            <p:cNvSpPr>
              <a:spLocks/>
            </p:cNvSpPr>
            <p:nvPr/>
          </p:nvSpPr>
          <p:spPr bwMode="auto">
            <a:xfrm flipH="1">
              <a:off x="2222500" y="63500"/>
              <a:ext cx="1587500" cy="190500"/>
            </a:xfrm>
            <a:prstGeom prst="rightArrow">
              <a:avLst>
                <a:gd name="adj1" fmla="val 50824"/>
                <a:gd name="adj2" fmla="val 213349"/>
              </a:avLst>
            </a:prstGeom>
            <a:solidFill>
              <a:srgbClr val="9191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3138" name="AutoShape 66"/>
            <p:cNvSpPr>
              <a:spLocks/>
            </p:cNvSpPr>
            <p:nvPr/>
          </p:nvSpPr>
          <p:spPr bwMode="auto">
            <a:xfrm>
              <a:off x="8496301" y="63500"/>
              <a:ext cx="927100" cy="190500"/>
            </a:xfrm>
            <a:prstGeom prst="rightArrow">
              <a:avLst>
                <a:gd name="adj1" fmla="val 50824"/>
                <a:gd name="adj2" fmla="val 213322"/>
              </a:avLst>
            </a:prstGeom>
            <a:solidFill>
              <a:srgbClr val="9191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3139" name="AutoShape 67"/>
            <p:cNvSpPr>
              <a:spLocks/>
            </p:cNvSpPr>
            <p:nvPr/>
          </p:nvSpPr>
          <p:spPr bwMode="auto">
            <a:xfrm flipH="1">
              <a:off x="6591301" y="63500"/>
              <a:ext cx="939800" cy="190500"/>
            </a:xfrm>
            <a:prstGeom prst="rightArrow">
              <a:avLst>
                <a:gd name="adj1" fmla="val 50824"/>
                <a:gd name="adj2" fmla="val 213344"/>
              </a:avLst>
            </a:prstGeom>
            <a:solidFill>
              <a:srgbClr val="9191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000000"/>
                  </a:outerShdw>
                </a:effectLst>
                <a:latin typeface="Gill Sans" charset="0"/>
                <a:cs typeface="Gill Sans" charset="0"/>
                <a:sym typeface="Gill Sans" charset="0"/>
              </a:endParaRPr>
            </a:p>
          </p:txBody>
        </p:sp>
        <p:sp>
          <p:nvSpPr>
            <p:cNvPr id="3140" name="AutoShape 68"/>
            <p:cNvSpPr>
              <a:spLocks/>
            </p:cNvSpPr>
            <p:nvPr/>
          </p:nvSpPr>
          <p:spPr bwMode="auto">
            <a:xfrm>
              <a:off x="4826000" y="63500"/>
              <a:ext cx="1600200" cy="190500"/>
            </a:xfrm>
            <a:prstGeom prst="rightArrow">
              <a:avLst>
                <a:gd name="adj1" fmla="val 50824"/>
                <a:gd name="adj2" fmla="val 213344"/>
              </a:avLst>
            </a:prstGeom>
            <a:solidFill>
              <a:srgbClr val="91919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n-US" sz="2800">
                <a:solidFill>
                  <a:srgbClr val="FFFFFF"/>
                </a:solidFill>
                <a:effectLst>
                  <a:outerShdw blurRad="38100" dist="38100" dir="2700000" algn="tl">
                    <a:srgbClr val="000000"/>
                  </a:outerShdw>
                </a:effectLst>
                <a:latin typeface="Gill Sans" charset="0"/>
                <a:cs typeface="Gill Sans" charset="0"/>
                <a:sym typeface="Gill Sans" charset="0"/>
              </a:endParaRPr>
            </a:p>
          </p:txBody>
        </p:sp>
      </p:grpSp>
      <p:pic>
        <p:nvPicPr>
          <p:cNvPr id="3141" name="Picture 69" descr="Untitle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4" y="2348880"/>
            <a:ext cx="9160744" cy="258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aphicFrame>
        <p:nvGraphicFramePr>
          <p:cNvPr id="3142" name="Group 70"/>
          <p:cNvGraphicFramePr>
            <a:graphicFrameLocks noGrp="1"/>
          </p:cNvGraphicFramePr>
          <p:nvPr>
            <p:extLst>
              <p:ext uri="{D42A27DB-BD31-4B8C-83A1-F6EECF244321}">
                <p14:modId xmlns:p14="http://schemas.microsoft.com/office/powerpoint/2010/main" val="1766492664"/>
              </p:ext>
            </p:extLst>
          </p:nvPr>
        </p:nvGraphicFramePr>
        <p:xfrm>
          <a:off x="660797" y="2825279"/>
          <a:ext cx="8016624" cy="3125390"/>
        </p:xfrm>
        <a:graphic>
          <a:graphicData uri="http://schemas.openxmlformats.org/drawingml/2006/table">
            <a:tbl>
              <a:tblPr/>
              <a:tblGrid>
                <a:gridCol w="1145232"/>
                <a:gridCol w="1145232"/>
                <a:gridCol w="1145232"/>
                <a:gridCol w="1145232"/>
                <a:gridCol w="1145232"/>
                <a:gridCol w="1145232"/>
                <a:gridCol w="1145232"/>
              </a:tblGrid>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rgbClr val="FFFFFF"/>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808785"/>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Gill Sans Light" charset="0"/>
                          <a:ea typeface="ＭＳ Ｐゴシック" charset="0"/>
                          <a:cs typeface="Gill Sans Light" charset="0"/>
                          <a:sym typeface="Gill Sans Light" charset="0"/>
                        </a:rPr>
                        <a:t>Length (m)</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808785"/>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Gill Sans Light" charset="0"/>
                          <a:ea typeface="ＭＳ Ｐゴシック" charset="0"/>
                          <a:cs typeface="Gill Sans Light" charset="0"/>
                          <a:sym typeface="Gill Sans Light" charset="0"/>
                        </a:rPr>
                        <a:t>W_in (MeV)</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808785"/>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Gill Sans Light" charset="0"/>
                          <a:ea typeface="ＭＳ Ｐゴシック" charset="0"/>
                          <a:cs typeface="Gill Sans Light" charset="0"/>
                          <a:sym typeface="Gill Sans Light" charset="0"/>
                        </a:rPr>
                        <a:t>F (MHz)</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808785"/>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300" b="0" i="0" u="none" strike="noStrike" cap="none" normalizeH="0" baseline="0">
                          <a:ln>
                            <a:noFill/>
                          </a:ln>
                          <a:solidFill>
                            <a:srgbClr val="FFFFFF"/>
                          </a:solidFill>
                          <a:effectLst/>
                          <a:latin typeface="Gill Sans Light" charset="0"/>
                          <a:ea typeface="ＭＳ Ｐゴシック" charset="0"/>
                          <a:cs typeface="Gill Sans Light" charset="0"/>
                          <a:sym typeface="Gill Sans Light" charset="0"/>
                        </a:rPr>
                        <a:t>β</a:t>
                      </a:r>
                      <a:r>
                        <a:rPr kumimoji="0" lang="en-US" sz="1400" b="0" i="0" u="none" strike="noStrike" cap="none" normalizeH="0" baseline="0">
                          <a:ln>
                            <a:noFill/>
                          </a:ln>
                          <a:solidFill>
                            <a:srgbClr val="FFFFFF"/>
                          </a:solidFill>
                          <a:effectLst/>
                          <a:latin typeface="Gill Sans Light" charset="0"/>
                          <a:ea typeface="ＭＳ Ｐゴシック" charset="0"/>
                          <a:cs typeface="Gill Sans Light" charset="0"/>
                          <a:sym typeface="Gill Sans Light" charset="0"/>
                        </a:rPr>
                        <a:t> Geometric</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808785"/>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Gill Sans Light" charset="0"/>
                          <a:ea typeface="ＭＳ Ｐゴシック" charset="0"/>
                          <a:cs typeface="Gill Sans Light" charset="0"/>
                          <a:sym typeface="Gill Sans Light" charset="0"/>
                        </a:rPr>
                        <a:t>No. Sections</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808785"/>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Gill Sans Light" charset="0"/>
                          <a:ea typeface="ＭＳ Ｐゴシック" charset="0"/>
                          <a:cs typeface="Gill Sans Light" charset="0"/>
                          <a:sym typeface="Gill Sans Light" charset="0"/>
                        </a:rPr>
                        <a:t>T (K)</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808785"/>
                    </a:solid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5F7579"/>
                          </a:solidFill>
                          <a:effectLst/>
                          <a:latin typeface="Gill Sans Light" charset="0"/>
                          <a:ea typeface="ＭＳ Ｐゴシック" charset="0"/>
                          <a:cs typeface="Gill Sans Light" charset="0"/>
                          <a:sym typeface="Gill Sans Light" charset="0"/>
                        </a:rPr>
                        <a:t>LEBT</a:t>
                      </a:r>
                      <a:endParaRPr kumimoji="0" lang="en-US" sz="2700" b="0" i="0" u="none" strike="no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2.38</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0.075</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1</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~300</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RFQ</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4.6</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0.075</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352.21</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1</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~300</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MEBT</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F7579"/>
                          </a:solidFill>
                          <a:effectLst/>
                          <a:latin typeface="Gill Sans Light" charset="0"/>
                          <a:ea typeface="ＭＳ Ｐゴシック" charset="0"/>
                          <a:cs typeface="Gill Sans Light" charset="0"/>
                          <a:sym typeface="Gill Sans Light" charset="0"/>
                        </a:rPr>
                        <a:t>3.81</a:t>
                      </a:r>
                      <a:endParaRPr kumimoji="0" lang="en-US" sz="2700" b="0" i="0" u="none" strike="no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5F7579"/>
                          </a:solidFill>
                          <a:effectLst/>
                          <a:latin typeface="Gill Sans Light" charset="0"/>
                          <a:ea typeface="ＭＳ Ｐゴシック" charset="0"/>
                          <a:cs typeface="Gill Sans Light" charset="0"/>
                          <a:sym typeface="Gill Sans Light" charset="0"/>
                        </a:rPr>
                        <a:t>3.62</a:t>
                      </a:r>
                      <a:endParaRPr kumimoji="0" lang="en-US" sz="2700" b="0" i="0" u="none" strike="no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352.21</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1</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~300</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DTL</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38.9</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3.62</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352.21</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5</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~300</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LEDP + Spoke</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55.9</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89.8</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352.21</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0.50</a:t>
                      </a:r>
                      <a:r>
                        <a:rPr kumimoji="0" lang="en-US" sz="1400" b="0" i="0" u="none" strike="noStrike" cap="none" normalizeH="0" baseline="32000">
                          <a:ln>
                            <a:noFill/>
                          </a:ln>
                          <a:solidFill>
                            <a:srgbClr val="5F7579"/>
                          </a:solidFill>
                          <a:effectLst/>
                          <a:latin typeface="Gill Sans Light" charset="0"/>
                          <a:ea typeface="ＭＳ Ｐゴシック" charset="0"/>
                          <a:cs typeface="Gill Sans Light" charset="0"/>
                          <a:sym typeface="Gill Sans Light" charset="0"/>
                        </a:rPr>
                        <a:t> </a:t>
                      </a:r>
                      <a:r>
                        <a:rPr kumimoji="0" lang="en-US" sz="1400" b="0" i="0" u="none" strike="noStrike" cap="none" normalizeH="0" baseline="-6000">
                          <a:ln>
                            <a:noFill/>
                          </a:ln>
                          <a:solidFill>
                            <a:srgbClr val="5F7579"/>
                          </a:solidFill>
                          <a:effectLst/>
                          <a:latin typeface="Gill Sans Light" charset="0"/>
                          <a:ea typeface="ＭＳ Ｐゴシック" charset="0"/>
                          <a:cs typeface="Gill Sans Light" charset="0"/>
                          <a:sym typeface="Gill Sans Light" charset="0"/>
                        </a:rPr>
                        <a:t>(Optimum)</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13</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~2</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Medium Beta</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76.7</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216.3</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704.42</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0.67</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9</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~2</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High Beta</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178.9</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571.5</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704.42</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0.86</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21</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~2</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Contingency</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119.3</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2000</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704.42</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(0.86)</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14</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rgbClr val="5F7579"/>
                          </a:solidFill>
                          <a:effectLst/>
                          <a:latin typeface="Gill Sans Light" charset="0"/>
                          <a:ea typeface="ＭＳ Ｐゴシック" charset="0"/>
                          <a:cs typeface="Gill Sans Light" charset="0"/>
                          <a:sym typeface="Gill Sans Light" charset="0"/>
                        </a:rPr>
                        <a:t>~300 / ~2</a:t>
                      </a:r>
                      <a:endParaRPr kumimoji="0" lang="en-US" sz="2700" b="0" i="0" u="none" strike="noStrike" cap="none" normalizeH="0" baseline="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solidFill>
                      <a:srgbClr val="000000">
                        <a:alpha val="4999"/>
                      </a:srgbClr>
                    </a:solidFill>
                  </a:tcPr>
                </a:tc>
              </a:tr>
              <a:tr h="312539">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sngStrike" cap="none" normalizeH="0" baseline="0" dirty="0">
                          <a:ln>
                            <a:noFill/>
                          </a:ln>
                          <a:solidFill>
                            <a:srgbClr val="5F7579"/>
                          </a:solidFill>
                          <a:effectLst/>
                          <a:latin typeface="Gill Sans Light" charset="0"/>
                          <a:ea typeface="ＭＳ Ｐゴシック" charset="0"/>
                          <a:cs typeface="Gill Sans Light" charset="0"/>
                          <a:sym typeface="Gill Sans Light" charset="0"/>
                        </a:rPr>
                        <a:t>Upgrade</a:t>
                      </a:r>
                      <a:endParaRPr kumimoji="0" lang="en-US" sz="2700" b="0" i="0" u="none" strike="sng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sngStrike" cap="none" normalizeH="0" baseline="0" dirty="0">
                          <a:ln>
                            <a:noFill/>
                          </a:ln>
                          <a:solidFill>
                            <a:srgbClr val="5F7579"/>
                          </a:solidFill>
                          <a:effectLst/>
                          <a:latin typeface="Gill Sans Light" charset="0"/>
                          <a:ea typeface="ＭＳ Ｐゴシック" charset="0"/>
                          <a:cs typeface="Gill Sans Light" charset="0"/>
                          <a:sym typeface="Gill Sans Light" charset="0"/>
                        </a:rPr>
                        <a:t>59.6</a:t>
                      </a:r>
                      <a:endParaRPr kumimoji="0" lang="en-US" sz="2700" b="0" i="0" u="none" strike="sng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sngStrike" cap="none" normalizeH="0" baseline="0" dirty="0">
                          <a:ln>
                            <a:noFill/>
                          </a:ln>
                          <a:solidFill>
                            <a:srgbClr val="5F7579"/>
                          </a:solidFill>
                          <a:effectLst/>
                          <a:latin typeface="Gill Sans Light" charset="0"/>
                          <a:ea typeface="ＭＳ Ｐゴシック" charset="0"/>
                          <a:cs typeface="Gill Sans Light" charset="0"/>
                          <a:sym typeface="Gill Sans Light" charset="0"/>
                        </a:rPr>
                        <a:t>2000</a:t>
                      </a:r>
                      <a:endParaRPr kumimoji="0" lang="en-US" sz="2700" b="0" i="0" u="none" strike="sng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sngStrike" cap="none" normalizeH="0" baseline="0" dirty="0">
                          <a:ln>
                            <a:noFill/>
                          </a:ln>
                          <a:solidFill>
                            <a:srgbClr val="5F7579"/>
                          </a:solidFill>
                          <a:effectLst/>
                          <a:latin typeface="Gill Sans Light" charset="0"/>
                          <a:ea typeface="ＭＳ Ｐゴシック" charset="0"/>
                          <a:cs typeface="Gill Sans Light" charset="0"/>
                          <a:sym typeface="Gill Sans Light" charset="0"/>
                        </a:rPr>
                        <a:t>704.42</a:t>
                      </a:r>
                      <a:endParaRPr kumimoji="0" lang="en-US" sz="2700" b="0" i="0" u="none" strike="sng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sngStrike" cap="none" normalizeH="0" baseline="0" dirty="0">
                          <a:ln>
                            <a:noFill/>
                          </a:ln>
                          <a:solidFill>
                            <a:srgbClr val="5F7579"/>
                          </a:solidFill>
                          <a:effectLst/>
                          <a:latin typeface="Gill Sans Light" charset="0"/>
                          <a:ea typeface="ＭＳ Ｐゴシック" charset="0"/>
                          <a:cs typeface="Gill Sans Light" charset="0"/>
                          <a:sym typeface="Gill Sans Light" charset="0"/>
                        </a:rPr>
                        <a:t>(0.86)</a:t>
                      </a:r>
                      <a:endParaRPr kumimoji="0" lang="en-US" sz="2700" b="0" i="0" u="none" strike="sng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sngStrike" cap="none" normalizeH="0" baseline="0" dirty="0">
                          <a:ln>
                            <a:noFill/>
                          </a:ln>
                          <a:solidFill>
                            <a:srgbClr val="5F7579"/>
                          </a:solidFill>
                          <a:effectLst/>
                          <a:latin typeface="Gill Sans Light" charset="0"/>
                          <a:ea typeface="ＭＳ Ｐゴシック" charset="0"/>
                          <a:cs typeface="Gill Sans Light" charset="0"/>
                          <a:sym typeface="Gill Sans Light" charset="0"/>
                        </a:rPr>
                        <a:t>7</a:t>
                      </a:r>
                      <a:endParaRPr kumimoji="0" lang="en-US" sz="2700" b="0" i="0" u="none" strike="sng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c>
                  <a:txBody>
                    <a:bodyPr/>
                    <a:lstStyle/>
                    <a:p>
                      <a:pPr marL="0" marR="0" lvl="0" indent="0" algn="ctr" defTabSz="584200" rtl="0" eaLnBrk="1" fontAlgn="base" latinLnBrk="0" hangingPunct="0">
                        <a:lnSpc>
                          <a:spcPct val="100000"/>
                        </a:lnSpc>
                        <a:spcBef>
                          <a:spcPct val="0"/>
                        </a:spcBef>
                        <a:spcAft>
                          <a:spcPct val="0"/>
                        </a:spcAft>
                        <a:buClrTx/>
                        <a:buSzTx/>
                        <a:buFontTx/>
                        <a:buNone/>
                        <a:tabLst/>
                      </a:pPr>
                      <a:r>
                        <a:rPr kumimoji="0" lang="en-US" sz="1400" b="0" i="0" u="none" strike="sngStrike" cap="none" normalizeH="0" baseline="0" dirty="0">
                          <a:ln>
                            <a:noFill/>
                          </a:ln>
                          <a:solidFill>
                            <a:srgbClr val="5F7579"/>
                          </a:solidFill>
                          <a:effectLst/>
                          <a:latin typeface="Gill Sans Light" charset="0"/>
                          <a:ea typeface="ＭＳ Ｐゴシック" charset="0"/>
                          <a:cs typeface="Gill Sans Light" charset="0"/>
                          <a:sym typeface="Gill Sans Light" charset="0"/>
                        </a:rPr>
                        <a:t>~300 / ~2</a:t>
                      </a:r>
                      <a:endParaRPr kumimoji="0" lang="en-US" sz="2700" b="0" i="0" u="none" strike="sngStrike" cap="none" normalizeH="0" baseline="0" dirty="0">
                        <a:ln>
                          <a:noFill/>
                        </a:ln>
                        <a:solidFill>
                          <a:srgbClr val="535353"/>
                        </a:solidFill>
                        <a:effectLst/>
                        <a:latin typeface="Gill Sans Light" charset="0"/>
                        <a:ea typeface="ＭＳ Ｐゴシック" charset="0"/>
                        <a:cs typeface="Gill Sans Light" charset="0"/>
                        <a:sym typeface="Gill Sans Light" charset="0"/>
                      </a:endParaRPr>
                    </a:p>
                  </a:txBody>
                  <a:tcPr marL="35719" marR="35719" marT="35719" marB="35719" anchor="ctr" horzOverflow="overflow">
                    <a:lnL w="12700" cap="flat" cmpd="sng" algn="ctr">
                      <a:solidFill>
                        <a:srgbClr val="B4B4B4"/>
                      </a:solidFill>
                      <a:prstDash val="solid"/>
                      <a:miter lim="0"/>
                      <a:headEnd type="none" w="med" len="med"/>
                      <a:tailEnd type="none" w="med" len="med"/>
                    </a:lnL>
                    <a:lnR w="12700" cap="flat" cmpd="sng" algn="ctr">
                      <a:solidFill>
                        <a:srgbClr val="B4B4B4"/>
                      </a:solidFill>
                      <a:prstDash val="solid"/>
                      <a:miter lim="0"/>
                      <a:headEnd type="none" w="med" len="med"/>
                      <a:tailEnd type="none" w="med" len="med"/>
                    </a:lnR>
                    <a:lnT w="12700" cap="flat" cmpd="sng" algn="ctr">
                      <a:solidFill>
                        <a:srgbClr val="B4B4B4"/>
                      </a:solidFill>
                      <a:prstDash val="solid"/>
                      <a:miter lim="0"/>
                      <a:headEnd type="none" w="med" len="med"/>
                      <a:tailEnd type="none" w="med" len="med"/>
                    </a:lnT>
                    <a:lnB w="12700" cap="flat" cmpd="sng" algn="ctr">
                      <a:solidFill>
                        <a:srgbClr val="B4B4B4"/>
                      </a:solidFill>
                      <a:prstDash val="solid"/>
                      <a:miter lim="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688377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003" y="2079566"/>
            <a:ext cx="3696891" cy="3696891"/>
          </a:xfrm>
          <a:prstGeom prst="rect">
            <a:avLst/>
          </a:prstGeom>
          <a:noFill/>
          <a:ln w="12700" cap="flat">
            <a:solidFill>
              <a:srgbClr val="008040"/>
            </a:solidFill>
            <a:prstDash val="solid"/>
            <a:miter lim="800000"/>
            <a:headEnd/>
            <a:tailEnd/>
          </a:ln>
          <a:effectLst>
            <a:outerShdw blurRad="101600" dist="152400" dir="2700000" algn="ctr" rotWithShape="0">
              <a:schemeClr val="bg2">
                <a:alpha val="42999"/>
              </a:schemeClr>
            </a:outerShdw>
          </a:effectLst>
          <a:extLst>
            <a:ext uri="{909E8E84-426E-40dd-AFC4-6F175D3DCCD1}">
              <a14:hiddenFill xmlns:a14="http://schemas.microsoft.com/office/drawing/2010/main">
                <a:solidFill>
                  <a:srgbClr val="FFFFFF"/>
                </a:solidFill>
              </a14:hiddenFill>
            </a:ext>
          </a:extLst>
        </p:spPr>
      </p:pic>
      <p:pic>
        <p:nvPicPr>
          <p:cNvPr id="1454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24" y="1701263"/>
            <a:ext cx="780232" cy="7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5466" name="Rectangle 4"/>
          <p:cNvSpPr>
            <a:spLocks/>
          </p:cNvSpPr>
          <p:nvPr/>
        </p:nvSpPr>
        <p:spPr bwMode="auto">
          <a:xfrm>
            <a:off x="246610" y="2452573"/>
            <a:ext cx="1660922" cy="54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5601" tIns="35601" rIns="35601" bIns="35601"/>
          <a:lstStyle/>
          <a:p>
            <a:r>
              <a:rPr lang="en-US" sz="1300" dirty="0" err="1">
                <a:solidFill>
                  <a:prstClr val="black"/>
                </a:solidFill>
                <a:latin typeface="Calibri"/>
                <a:ea typeface="ＭＳ Ｐゴシック" charset="0"/>
                <a:cs typeface="ＭＳ Ｐゴシック" charset="0"/>
              </a:rPr>
              <a:t>Sebastien</a:t>
            </a:r>
            <a:r>
              <a:rPr lang="en-US" sz="1300" dirty="0">
                <a:solidFill>
                  <a:prstClr val="black"/>
                </a:solidFill>
                <a:latin typeface="Calibri"/>
                <a:ea typeface="ＭＳ Ｐゴシック" charset="0"/>
                <a:cs typeface="ＭＳ Ｐゴシック" charset="0"/>
              </a:rPr>
              <a:t> </a:t>
            </a:r>
            <a:r>
              <a:rPr lang="en-US" sz="1300" dirty="0" err="1">
                <a:solidFill>
                  <a:prstClr val="black"/>
                </a:solidFill>
                <a:latin typeface="Calibri"/>
                <a:ea typeface="ＭＳ Ｐゴシック" charset="0"/>
                <a:cs typeface="ＭＳ Ｐゴシック" charset="0"/>
              </a:rPr>
              <a:t>Bousson</a:t>
            </a:r>
            <a:endParaRPr lang="en-US" sz="1300" dirty="0">
              <a:solidFill>
                <a:prstClr val="black"/>
              </a:solidFill>
              <a:latin typeface="Calibri"/>
              <a:ea typeface="ＭＳ Ｐゴシック" charset="0"/>
              <a:cs typeface="ＭＳ Ｐゴシック" charset="0"/>
            </a:endParaRPr>
          </a:p>
        </p:txBody>
      </p:sp>
      <p:pic>
        <p:nvPicPr>
          <p:cNvPr id="145412" name="Picture 8"/>
          <p:cNvPicPr>
            <a:picLocks noChangeArrowheads="1"/>
          </p:cNvPicPr>
          <p:nvPr/>
        </p:nvPicPr>
        <p:blipFill>
          <a:blip r:embed="rId5">
            <a:extLst>
              <a:ext uri="{28A0092B-C50C-407E-A947-70E740481C1C}">
                <a14:useLocalDpi xmlns:a14="http://schemas.microsoft.com/office/drawing/2010/main" val="0"/>
              </a:ext>
            </a:extLst>
          </a:blip>
          <a:srcRect l="9482" r="5336"/>
          <a:stretch>
            <a:fillRect/>
          </a:stretch>
        </p:blipFill>
        <p:spPr bwMode="auto">
          <a:xfrm>
            <a:off x="1542004" y="1940105"/>
            <a:ext cx="959399" cy="65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54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576" y="3143272"/>
            <a:ext cx="1573578"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541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5062" y="5962113"/>
            <a:ext cx="1567725" cy="73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45415" name="Picture 11"/>
          <p:cNvPicPr>
            <a:picLocks noChangeArrowheads="1"/>
          </p:cNvPicPr>
          <p:nvPr/>
        </p:nvPicPr>
        <p:blipFill>
          <a:blip r:embed="rId8">
            <a:extLst>
              <a:ext uri="{28A0092B-C50C-407E-A947-70E740481C1C}">
                <a14:useLocalDpi xmlns:a14="http://schemas.microsoft.com/office/drawing/2010/main" val="0"/>
              </a:ext>
            </a:extLst>
          </a:blip>
          <a:srcRect l="18253" r="18892"/>
          <a:stretch>
            <a:fillRect/>
          </a:stretch>
        </p:blipFill>
        <p:spPr bwMode="auto">
          <a:xfrm>
            <a:off x="4702787" y="5789531"/>
            <a:ext cx="948739" cy="88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5461" name="Rectangle 12"/>
          <p:cNvSpPr>
            <a:spLocks/>
          </p:cNvSpPr>
          <p:nvPr/>
        </p:nvSpPr>
        <p:spPr bwMode="auto">
          <a:xfrm>
            <a:off x="778012" y="4011335"/>
            <a:ext cx="1193711" cy="54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5601" tIns="35601" rIns="35601" bIns="35601"/>
          <a:lstStyle/>
          <a:p>
            <a:r>
              <a:rPr lang="en-US" sz="1300" dirty="0">
                <a:solidFill>
                  <a:prstClr val="black"/>
                </a:solidFill>
                <a:latin typeface="Calibri"/>
                <a:ea typeface="ＭＳ Ｐゴシック" charset="0"/>
                <a:cs typeface="ＭＳ Ｐゴシック" charset="0"/>
              </a:rPr>
              <a:t>Pierre </a:t>
            </a:r>
            <a:r>
              <a:rPr lang="en-US" sz="1300" dirty="0" err="1">
                <a:solidFill>
                  <a:prstClr val="black"/>
                </a:solidFill>
                <a:latin typeface="Calibri"/>
                <a:ea typeface="ＭＳ Ｐゴシック" charset="0"/>
                <a:cs typeface="ＭＳ Ｐゴシック" charset="0"/>
              </a:rPr>
              <a:t>Bosland</a:t>
            </a:r>
            <a:endParaRPr lang="en-US" sz="1300" dirty="0">
              <a:solidFill>
                <a:prstClr val="black"/>
              </a:solidFill>
              <a:latin typeface="Calibri"/>
              <a:ea typeface="ＭＳ Ｐゴシック" charset="0"/>
              <a:cs typeface="ＭＳ Ｐゴシック" charset="0"/>
            </a:endParaRPr>
          </a:p>
        </p:txBody>
      </p:sp>
      <p:pic>
        <p:nvPicPr>
          <p:cNvPr id="145459"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3620" y="6052175"/>
            <a:ext cx="529521" cy="62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5460" name="Rectangle 16"/>
          <p:cNvSpPr>
            <a:spLocks/>
          </p:cNvSpPr>
          <p:nvPr/>
        </p:nvSpPr>
        <p:spPr bwMode="auto">
          <a:xfrm>
            <a:off x="5376550" y="6446688"/>
            <a:ext cx="1768078" cy="2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5601" tIns="35601" rIns="35601" bIns="35601"/>
          <a:lstStyle/>
          <a:p>
            <a:r>
              <a:rPr lang="en-US" sz="1300">
                <a:solidFill>
                  <a:prstClr val="black"/>
                </a:solidFill>
                <a:latin typeface="Calibri"/>
                <a:ea typeface="ＭＳ Ｐゴシック" charset="0"/>
                <a:cs typeface="ＭＳ Ｐゴシック" charset="0"/>
              </a:rPr>
              <a:t>Santo Gammino</a:t>
            </a:r>
          </a:p>
        </p:txBody>
      </p:sp>
      <p:pic>
        <p:nvPicPr>
          <p:cNvPr id="145458"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485" y="6130516"/>
            <a:ext cx="64070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5455" name="Picture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38420" y="1348013"/>
            <a:ext cx="589359" cy="834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5456" name="Rectangle 21"/>
          <p:cNvSpPr>
            <a:spLocks/>
          </p:cNvSpPr>
          <p:nvPr/>
        </p:nvSpPr>
        <p:spPr bwMode="auto">
          <a:xfrm>
            <a:off x="8134610" y="2182494"/>
            <a:ext cx="973894" cy="54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5601" tIns="35601" rIns="35601" bIns="35601"/>
          <a:lstStyle/>
          <a:p>
            <a:r>
              <a:rPr lang="en-US" sz="1300">
                <a:solidFill>
                  <a:prstClr val="black"/>
                </a:solidFill>
                <a:latin typeface="Calibri"/>
                <a:ea typeface="ＭＳ Ｐゴシック" charset="0"/>
                <a:cs typeface="ＭＳ Ｐゴシック" charset="0"/>
              </a:rPr>
              <a:t>Søren Pape Møller</a:t>
            </a:r>
          </a:p>
        </p:txBody>
      </p:sp>
      <p:pic>
        <p:nvPicPr>
          <p:cNvPr id="145454"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65449" y="1837285"/>
            <a:ext cx="466576" cy="40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5450"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69124" y="2813207"/>
            <a:ext cx="542479" cy="525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5451" name="Rectangle 26"/>
          <p:cNvSpPr>
            <a:spLocks/>
          </p:cNvSpPr>
          <p:nvPr/>
        </p:nvSpPr>
        <p:spPr bwMode="auto">
          <a:xfrm>
            <a:off x="8325718" y="3317160"/>
            <a:ext cx="646835" cy="54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5601" tIns="35601" rIns="35601" bIns="35601"/>
          <a:lstStyle/>
          <a:p>
            <a:r>
              <a:rPr lang="en-US" sz="1300" dirty="0">
                <a:solidFill>
                  <a:prstClr val="black"/>
                </a:solidFill>
                <a:latin typeface="Calibri"/>
                <a:ea typeface="ＭＳ Ｐゴシック" charset="0"/>
                <a:cs typeface="ＭＳ Ｐゴシック" charset="0"/>
              </a:rPr>
              <a:t>Roger </a:t>
            </a:r>
            <a:r>
              <a:rPr lang="en-US" sz="1300" dirty="0" err="1">
                <a:solidFill>
                  <a:prstClr val="black"/>
                </a:solidFill>
                <a:latin typeface="Calibri"/>
                <a:ea typeface="ＭＳ Ｐゴシック" charset="0"/>
                <a:cs typeface="ＭＳ Ｐゴシック" charset="0"/>
              </a:rPr>
              <a:t>Ruber</a:t>
            </a:r>
            <a:endParaRPr lang="en-US" sz="1300" dirty="0">
              <a:solidFill>
                <a:prstClr val="black"/>
              </a:solidFill>
              <a:latin typeface="Calibri"/>
              <a:ea typeface="ＭＳ Ｐゴシック" charset="0"/>
              <a:cs typeface="ＭＳ Ｐゴシック" charset="0"/>
            </a:endParaRPr>
          </a:p>
        </p:txBody>
      </p:sp>
      <p:pic>
        <p:nvPicPr>
          <p:cNvPr id="145452"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08743" y="3130987"/>
            <a:ext cx="646286" cy="5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5421" name="Rectangle 30"/>
          <p:cNvSpPr>
            <a:spLocks/>
          </p:cNvSpPr>
          <p:nvPr/>
        </p:nvSpPr>
        <p:spPr bwMode="auto">
          <a:xfrm>
            <a:off x="1705156" y="5937042"/>
            <a:ext cx="1553766"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6705" tIns="26705" rIns="26705" bIns="26705"/>
          <a:lstStyle/>
          <a:p>
            <a:r>
              <a:rPr lang="en-US" sz="1300" dirty="0" err="1">
                <a:solidFill>
                  <a:prstClr val="black"/>
                </a:solidFill>
                <a:latin typeface="Calibri"/>
                <a:ea typeface="ＭＳ Ｐゴシック" charset="0"/>
                <a:cs typeface="ＭＳ Ｐゴシック" charset="0"/>
                <a:sym typeface="Helvetica" charset="0"/>
              </a:rPr>
              <a:t>Ibon</a:t>
            </a:r>
            <a:r>
              <a:rPr lang="en-US" sz="1300" dirty="0">
                <a:solidFill>
                  <a:prstClr val="black"/>
                </a:solidFill>
                <a:latin typeface="Calibri"/>
                <a:ea typeface="ＭＳ Ｐゴシック" charset="0"/>
                <a:cs typeface="ＭＳ Ｐゴシック" charset="0"/>
                <a:sym typeface="Helvetica" charset="0"/>
              </a:rPr>
              <a:t> </a:t>
            </a:r>
            <a:r>
              <a:rPr lang="en-US" sz="1300" dirty="0" err="1">
                <a:solidFill>
                  <a:prstClr val="black"/>
                </a:solidFill>
                <a:latin typeface="Calibri"/>
                <a:ea typeface="ＭＳ Ｐゴシック" charset="0"/>
                <a:cs typeface="ＭＳ Ｐゴシック" charset="0"/>
                <a:sym typeface="Helvetica" charset="0"/>
              </a:rPr>
              <a:t>Bustinduy</a:t>
            </a:r>
            <a:endParaRPr lang="en-US" sz="1300" dirty="0">
              <a:solidFill>
                <a:prstClr val="black"/>
              </a:solidFill>
              <a:latin typeface="Calibri"/>
              <a:ea typeface="ＭＳ Ｐゴシック" charset="0"/>
              <a:cs typeface="ＭＳ Ｐゴシック" charset="0"/>
              <a:sym typeface="Helvetica" charset="0"/>
            </a:endParaRPr>
          </a:p>
        </p:txBody>
      </p:sp>
      <p:pic>
        <p:nvPicPr>
          <p:cNvPr id="145422" name="Picture 3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8455" y="6216450"/>
            <a:ext cx="915293" cy="36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45423" name="Picture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39999">
            <a:off x="6505913" y="1862825"/>
            <a:ext cx="760058" cy="80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5424" name="Line 33"/>
          <p:cNvSpPr>
            <a:spLocks noChangeShapeType="1"/>
          </p:cNvSpPr>
          <p:nvPr/>
        </p:nvSpPr>
        <p:spPr bwMode="auto">
          <a:xfrm>
            <a:off x="2086022" y="2493327"/>
            <a:ext cx="1059610" cy="2460494"/>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sp>
        <p:nvSpPr>
          <p:cNvPr id="145425" name="Line 34"/>
          <p:cNvSpPr>
            <a:spLocks noChangeShapeType="1"/>
          </p:cNvSpPr>
          <p:nvPr/>
        </p:nvSpPr>
        <p:spPr bwMode="auto">
          <a:xfrm>
            <a:off x="1907529" y="3589803"/>
            <a:ext cx="1238096" cy="1364010"/>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sp>
        <p:nvSpPr>
          <p:cNvPr id="145426" name="Line 35"/>
          <p:cNvSpPr>
            <a:spLocks noChangeShapeType="1"/>
          </p:cNvSpPr>
          <p:nvPr/>
        </p:nvSpPr>
        <p:spPr bwMode="auto">
          <a:xfrm flipV="1">
            <a:off x="3918922" y="5808827"/>
            <a:ext cx="178594" cy="445052"/>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sp>
        <p:nvSpPr>
          <p:cNvPr id="145427" name="Line 36"/>
          <p:cNvSpPr>
            <a:spLocks noChangeShapeType="1"/>
          </p:cNvSpPr>
          <p:nvPr/>
        </p:nvSpPr>
        <p:spPr bwMode="auto">
          <a:xfrm rot="10800000">
            <a:off x="3813133" y="5337790"/>
            <a:ext cx="1563417" cy="776481"/>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sp>
        <p:nvSpPr>
          <p:cNvPr id="145428" name="Line 37"/>
          <p:cNvSpPr>
            <a:spLocks noChangeShapeType="1"/>
          </p:cNvSpPr>
          <p:nvPr/>
        </p:nvSpPr>
        <p:spPr bwMode="auto">
          <a:xfrm flipH="1">
            <a:off x="3563889" y="2595664"/>
            <a:ext cx="3085603" cy="1697432"/>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sp>
        <p:nvSpPr>
          <p:cNvPr id="145429" name="Line 38"/>
          <p:cNvSpPr>
            <a:spLocks noChangeShapeType="1"/>
          </p:cNvSpPr>
          <p:nvPr/>
        </p:nvSpPr>
        <p:spPr bwMode="auto">
          <a:xfrm flipH="1">
            <a:off x="4249612" y="3589801"/>
            <a:ext cx="2447587" cy="276004"/>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sp>
        <p:nvSpPr>
          <p:cNvPr id="145430" name="Line 39"/>
          <p:cNvSpPr>
            <a:spLocks noChangeShapeType="1"/>
          </p:cNvSpPr>
          <p:nvPr/>
        </p:nvSpPr>
        <p:spPr bwMode="auto">
          <a:xfrm rot="10800000">
            <a:off x="3923927" y="4293096"/>
            <a:ext cx="2788871" cy="227624"/>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sp>
        <p:nvSpPr>
          <p:cNvPr id="145431" name="Line 40"/>
          <p:cNvSpPr>
            <a:spLocks noChangeShapeType="1"/>
          </p:cNvSpPr>
          <p:nvPr/>
        </p:nvSpPr>
        <p:spPr bwMode="auto">
          <a:xfrm rot="10800000" flipH="1">
            <a:off x="1728457" y="5517231"/>
            <a:ext cx="971335" cy="444882"/>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sp>
        <p:nvSpPr>
          <p:cNvPr id="145432" name="Rectangle 41"/>
          <p:cNvSpPr>
            <a:spLocks/>
          </p:cNvSpPr>
          <p:nvPr/>
        </p:nvSpPr>
        <p:spPr bwMode="auto">
          <a:xfrm>
            <a:off x="911775" y="5113823"/>
            <a:ext cx="1089422"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26705" tIns="26705" rIns="26705" bIns="26705"/>
          <a:lstStyle/>
          <a:p>
            <a:r>
              <a:rPr lang="en-US" sz="1300">
                <a:solidFill>
                  <a:prstClr val="black"/>
                </a:solidFill>
                <a:latin typeface="Calibri"/>
                <a:ea typeface="ＭＳ Ｐゴシック" charset="0"/>
                <a:cs typeface="ＭＳ Ｐゴシック" charset="0"/>
                <a:sym typeface="Helvetica" charset="0"/>
              </a:rPr>
              <a:t>CERN</a:t>
            </a:r>
          </a:p>
        </p:txBody>
      </p:sp>
      <p:sp>
        <p:nvSpPr>
          <p:cNvPr id="145433" name="Line 42"/>
          <p:cNvSpPr>
            <a:spLocks noChangeShapeType="1"/>
          </p:cNvSpPr>
          <p:nvPr/>
        </p:nvSpPr>
        <p:spPr bwMode="auto">
          <a:xfrm rot="10800000" flipH="1" flipV="1">
            <a:off x="1542008" y="4724015"/>
            <a:ext cx="2055447" cy="446806"/>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pic>
        <p:nvPicPr>
          <p:cNvPr id="145434" name="Picture 4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3462" y="4515146"/>
            <a:ext cx="587128" cy="574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5435" name="Rectangle 44"/>
          <p:cNvSpPr>
            <a:spLocks/>
          </p:cNvSpPr>
          <p:nvPr/>
        </p:nvSpPr>
        <p:spPr bwMode="auto">
          <a:xfrm>
            <a:off x="6675391" y="5170805"/>
            <a:ext cx="208166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26705" tIns="26705" rIns="26705" bIns="26705"/>
          <a:lstStyle/>
          <a:p>
            <a:r>
              <a:rPr lang="en-US" sz="1300">
                <a:solidFill>
                  <a:prstClr val="black"/>
                </a:solidFill>
                <a:latin typeface="Calibri"/>
                <a:ea typeface="ＭＳ Ｐゴシック" charset="0"/>
                <a:cs typeface="ＭＳ Ｐゴシック" charset="0"/>
                <a:sym typeface="Helvetica" charset="0"/>
              </a:rPr>
              <a:t>The National Center for Nuclear Research, Swierk </a:t>
            </a:r>
          </a:p>
        </p:txBody>
      </p:sp>
      <p:sp>
        <p:nvSpPr>
          <p:cNvPr id="145436" name="Line 45"/>
          <p:cNvSpPr>
            <a:spLocks noChangeShapeType="1"/>
          </p:cNvSpPr>
          <p:nvPr/>
        </p:nvSpPr>
        <p:spPr bwMode="auto">
          <a:xfrm flipH="1" flipV="1">
            <a:off x="4354245" y="4520735"/>
            <a:ext cx="2191435" cy="817066"/>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pic>
        <p:nvPicPr>
          <p:cNvPr id="145437" name="Picture 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64056" y="2992317"/>
            <a:ext cx="1051118" cy="73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5438" name="Picture 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38249" y="4107725"/>
            <a:ext cx="1074911"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pic>
        <p:nvPicPr>
          <p:cNvPr id="145439" name="Picture 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8712" y="4520733"/>
            <a:ext cx="712143" cy="5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5440" name="Picture 4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7429" y="5834741"/>
            <a:ext cx="1190389" cy="74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5448" name="Picture 5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88481" y="4724033"/>
            <a:ext cx="1298886" cy="26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145449" name="Rectangle 51"/>
          <p:cNvSpPr>
            <a:spLocks/>
          </p:cNvSpPr>
          <p:nvPr/>
        </p:nvSpPr>
        <p:spPr bwMode="auto">
          <a:xfrm>
            <a:off x="7861795" y="4567732"/>
            <a:ext cx="980117" cy="54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5601" tIns="35601" rIns="35601" bIns="35601"/>
          <a:lstStyle/>
          <a:p>
            <a:r>
              <a:rPr lang="en-US" sz="1300" dirty="0">
                <a:solidFill>
                  <a:prstClr val="black"/>
                </a:solidFill>
                <a:latin typeface="Calibri"/>
                <a:ea typeface="ＭＳ Ｐゴシック" charset="0"/>
                <a:cs typeface="ＭＳ Ｐゴシック" charset="0"/>
              </a:rPr>
              <a:t>Anders J </a:t>
            </a:r>
            <a:br>
              <a:rPr lang="en-US" sz="1300" dirty="0">
                <a:solidFill>
                  <a:prstClr val="black"/>
                </a:solidFill>
                <a:latin typeface="Calibri"/>
                <a:ea typeface="ＭＳ Ｐゴシック" charset="0"/>
                <a:cs typeface="ＭＳ Ｐゴシック" charset="0"/>
              </a:rPr>
            </a:br>
            <a:r>
              <a:rPr lang="en-US" sz="1300" dirty="0">
                <a:solidFill>
                  <a:prstClr val="black"/>
                </a:solidFill>
                <a:latin typeface="Calibri"/>
                <a:ea typeface="ＭＳ Ｐゴシック" charset="0"/>
                <a:cs typeface="ＭＳ Ｐゴシック" charset="0"/>
              </a:rPr>
              <a:t>Johansson</a:t>
            </a:r>
          </a:p>
        </p:txBody>
      </p:sp>
      <p:pic>
        <p:nvPicPr>
          <p:cNvPr id="145447" name="Picture 5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53900" y="3955179"/>
            <a:ext cx="493644" cy="66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pic>
      <p:sp>
        <p:nvSpPr>
          <p:cNvPr id="61" name="Title 1"/>
          <p:cNvSpPr txBox="1">
            <a:spLocks/>
          </p:cNvSpPr>
          <p:nvPr/>
        </p:nvSpPr>
        <p:spPr>
          <a:xfrm>
            <a:off x="457208" y="189708"/>
            <a:ext cx="8229599" cy="655636"/>
          </a:xfrm>
          <a:prstGeom prst="rect">
            <a:avLst/>
          </a:prstGeom>
        </p:spPr>
        <p:txBody>
          <a:bodyPr vert="horz" lIns="91139" tIns="45572" rIns="91139" bIns="45572" rtlCol="0" anchor="ctr">
            <a:normAutofit/>
          </a:bodyPr>
          <a:lstStyle>
            <a:lvl1pPr algn="ctr" defTabSz="487741" rtl="0" eaLnBrk="1" latinLnBrk="0" hangingPunct="1">
              <a:spcBef>
                <a:spcPct val="0"/>
              </a:spcBef>
              <a:buNone/>
              <a:defRPr sz="3200" b="1" kern="1200">
                <a:solidFill>
                  <a:srgbClr val="0094CA"/>
                </a:solidFill>
                <a:latin typeface="+mn-lt"/>
                <a:ea typeface="+mj-ea"/>
                <a:cs typeface="Helvetica"/>
              </a:defRPr>
            </a:lvl1pPr>
          </a:lstStyle>
          <a:p>
            <a:r>
              <a:rPr lang="en-US" dirty="0">
                <a:solidFill>
                  <a:srgbClr val="FFFFFF"/>
                </a:solidFill>
                <a:latin typeface="Calibri"/>
              </a:rPr>
              <a:t>Prototyping </a:t>
            </a:r>
            <a:r>
              <a:rPr lang="en-US" dirty="0" smtClean="0">
                <a:solidFill>
                  <a:srgbClr val="FFFFFF"/>
                </a:solidFill>
                <a:latin typeface="Calibri"/>
              </a:rPr>
              <a:t>the </a:t>
            </a:r>
            <a:r>
              <a:rPr lang="en-US" dirty="0">
                <a:solidFill>
                  <a:srgbClr val="FFFFFF"/>
                </a:solidFill>
                <a:latin typeface="Calibri"/>
              </a:rPr>
              <a:t>ESS accelerator</a:t>
            </a:r>
          </a:p>
        </p:txBody>
      </p:sp>
      <p:pic>
        <p:nvPicPr>
          <p:cNvPr id="47" name="Picture 46"/>
          <p:cNvPicPr>
            <a:picLocks noChangeAspect="1"/>
          </p:cNvPicPr>
          <p:nvPr/>
        </p:nvPicPr>
        <p:blipFill>
          <a:blip r:embed="rId24"/>
          <a:stretch>
            <a:fillRect/>
          </a:stretch>
        </p:blipFill>
        <p:spPr>
          <a:xfrm>
            <a:off x="283461" y="3428175"/>
            <a:ext cx="557948" cy="726491"/>
          </a:xfrm>
          <a:prstGeom prst="rect">
            <a:avLst/>
          </a:prstGeom>
        </p:spPr>
      </p:pic>
      <p:pic>
        <p:nvPicPr>
          <p:cNvPr id="50" name="Picture 2" descr="irfu_signaturesac_der.png">
            <a:hlinkClick r:id="rId25" tooltip="irfu_signaturesac_der.png"/>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54290" y="2952339"/>
            <a:ext cx="416244" cy="4758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D\adm_ service\logos-charte graphique\CEA\CEA_logo_quadri-sur-fond-rouge_1.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77219" y="2966921"/>
            <a:ext cx="500423" cy="40835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28"/>
          <a:stretch>
            <a:fillRect/>
          </a:stretch>
        </p:blipFill>
        <p:spPr>
          <a:xfrm>
            <a:off x="755026" y="1713793"/>
            <a:ext cx="786984" cy="465128"/>
          </a:xfrm>
          <a:prstGeom prst="rect">
            <a:avLst/>
          </a:prstGeom>
        </p:spPr>
      </p:pic>
      <p:pic>
        <p:nvPicPr>
          <p:cNvPr id="2" name="Picture 1"/>
          <p:cNvPicPr>
            <a:picLocks noChangeAspect="1"/>
          </p:cNvPicPr>
          <p:nvPr/>
        </p:nvPicPr>
        <p:blipFill>
          <a:blip r:embed="rId29"/>
          <a:stretch>
            <a:fillRect/>
          </a:stretch>
        </p:blipFill>
        <p:spPr>
          <a:xfrm>
            <a:off x="243455" y="5276740"/>
            <a:ext cx="642708" cy="499747"/>
          </a:xfrm>
          <a:prstGeom prst="rect">
            <a:avLst/>
          </a:prstGeom>
        </p:spPr>
      </p:pic>
      <p:sp>
        <p:nvSpPr>
          <p:cNvPr id="48" name="Rectangle 30"/>
          <p:cNvSpPr>
            <a:spLocks/>
          </p:cNvSpPr>
          <p:nvPr/>
        </p:nvSpPr>
        <p:spPr bwMode="auto">
          <a:xfrm>
            <a:off x="961613" y="5548003"/>
            <a:ext cx="1553766" cy="31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6705" tIns="26705" rIns="26705" bIns="26705"/>
          <a:lstStyle/>
          <a:p>
            <a:r>
              <a:rPr lang="en-US" sz="1300" dirty="0">
                <a:solidFill>
                  <a:prstClr val="black"/>
                </a:solidFill>
                <a:latin typeface="Calibri"/>
                <a:ea typeface="ＭＳ Ｐゴシック" charset="0"/>
                <a:cs typeface="ＭＳ Ｐゴシック" charset="0"/>
                <a:sym typeface="Helvetica" charset="0"/>
              </a:rPr>
              <a:t>Roger Barlow</a:t>
            </a:r>
          </a:p>
        </p:txBody>
      </p:sp>
      <p:sp>
        <p:nvSpPr>
          <p:cNvPr id="49" name="Line 40"/>
          <p:cNvSpPr>
            <a:spLocks noChangeShapeType="1"/>
          </p:cNvSpPr>
          <p:nvPr/>
        </p:nvSpPr>
        <p:spPr bwMode="auto">
          <a:xfrm rot="10800000" flipH="1">
            <a:off x="1388749" y="4515137"/>
            <a:ext cx="1416606" cy="1015552"/>
          </a:xfrm>
          <a:prstGeom prst="line">
            <a:avLst/>
          </a:prstGeom>
          <a:noFill/>
          <a:ln w="9525">
            <a:solidFill>
              <a:schemeClr val="tx1"/>
            </a:solidFill>
            <a:round/>
            <a:headEnd/>
            <a:tailEnd type="arrow" w="sm" len="sm"/>
          </a:ln>
          <a:extLst>
            <a:ext uri="{909E8E84-426E-40dd-AFC4-6F175D3DCCD1}">
              <a14:hiddenFill xmlns:a14="http://schemas.microsoft.com/office/drawing/2010/main">
                <a:noFill/>
              </a14:hiddenFill>
            </a:ext>
          </a:extLst>
        </p:spPr>
        <p:txBody>
          <a:bodyPr lIns="0" tIns="0" rIns="0" bIns="0"/>
          <a:lstStyle/>
          <a:p>
            <a:endParaRPr lang="en-US" sz="1300">
              <a:solidFill>
                <a:prstClr val="black"/>
              </a:solidFill>
              <a:latin typeface="Calibri"/>
            </a:endParaRPr>
          </a:p>
        </p:txBody>
      </p:sp>
    </p:spTree>
    <p:extLst>
      <p:ext uri="{BB962C8B-B14F-4D97-AF65-F5344CB8AC3E}">
        <p14:creationId xmlns:p14="http://schemas.microsoft.com/office/powerpoint/2010/main" val="167208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552171" y="1637208"/>
            <a:ext cx="6312028" cy="2328865"/>
          </a:xfrm>
          <a:prstGeom prst="rect">
            <a:avLst/>
          </a:prstGeom>
        </p:spPr>
      </p:pic>
      <p:sp>
        <p:nvSpPr>
          <p:cNvPr id="9217" name="Title 1"/>
          <p:cNvSpPr>
            <a:spLocks noGrp="1"/>
          </p:cNvSpPr>
          <p:nvPr>
            <p:ph type="title"/>
          </p:nvPr>
        </p:nvSpPr>
        <p:spPr bwMode="auto">
          <a:xfrm>
            <a:off x="395536" y="260648"/>
            <a:ext cx="7182637" cy="7144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r>
              <a:rPr lang="en-US" sz="2800" b="1" dirty="0" smtClean="0">
                <a:solidFill>
                  <a:srgbClr val="FFFFFF"/>
                </a:solidFill>
              </a:rPr>
              <a:t>The Cavity Cryomodule Technology Demonstrators</a:t>
            </a:r>
            <a:endParaRPr lang="en-US" sz="2800" b="1" dirty="0">
              <a:solidFill>
                <a:srgbClr val="FFFFFF"/>
              </a:solidFill>
            </a:endParaRPr>
          </a:p>
        </p:txBody>
      </p:sp>
      <p:grpSp>
        <p:nvGrpSpPr>
          <p:cNvPr id="11" name="Group 10"/>
          <p:cNvGrpSpPr/>
          <p:nvPr/>
        </p:nvGrpSpPr>
        <p:grpSpPr>
          <a:xfrm>
            <a:off x="66370" y="2481997"/>
            <a:ext cx="5237150" cy="1808531"/>
            <a:chOff x="911389" y="3323407"/>
            <a:chExt cx="5237150" cy="1808529"/>
          </a:xfrm>
        </p:grpSpPr>
        <p:sp>
          <p:nvSpPr>
            <p:cNvPr id="9224" name="Rectangle 16"/>
            <p:cNvSpPr>
              <a:spLocks noChangeArrowheads="1"/>
            </p:cNvSpPr>
            <p:nvPr/>
          </p:nvSpPr>
          <p:spPr bwMode="auto">
            <a:xfrm>
              <a:off x="4222991" y="4836196"/>
              <a:ext cx="1266228" cy="29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1" tIns="32140" rIns="64281" bIns="32140">
              <a:spAutoFit/>
            </a:bodyPr>
            <a:lstStyle/>
            <a:p>
              <a:r>
                <a:rPr lang="en-US" sz="1500" dirty="0">
                  <a:cs typeface="Papyrus"/>
                </a:rPr>
                <a:t>Power coupler</a:t>
              </a:r>
            </a:p>
          </p:txBody>
        </p:sp>
        <p:sp>
          <p:nvSpPr>
            <p:cNvPr id="9225" name="Rectangle 17"/>
            <p:cNvSpPr>
              <a:spLocks noChangeArrowheads="1"/>
            </p:cNvSpPr>
            <p:nvPr/>
          </p:nvSpPr>
          <p:spPr bwMode="auto">
            <a:xfrm>
              <a:off x="2914892" y="4589975"/>
              <a:ext cx="1398925" cy="52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1" tIns="32140" rIns="64281" bIns="32140">
              <a:spAutoFit/>
            </a:bodyPr>
            <a:lstStyle/>
            <a:p>
              <a:r>
                <a:rPr lang="en-US" sz="1500" dirty="0">
                  <a:cs typeface="Papyrus"/>
                </a:rPr>
                <a:t>Cold tuning System</a:t>
              </a:r>
            </a:p>
          </p:txBody>
        </p:sp>
        <p:sp>
          <p:nvSpPr>
            <p:cNvPr id="9226" name="Rectangle 18"/>
            <p:cNvSpPr>
              <a:spLocks noChangeArrowheads="1"/>
            </p:cNvSpPr>
            <p:nvPr/>
          </p:nvSpPr>
          <p:spPr bwMode="auto">
            <a:xfrm>
              <a:off x="951293" y="4462969"/>
              <a:ext cx="1076967" cy="29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1" tIns="32140" rIns="64281" bIns="32140">
              <a:spAutoFit/>
            </a:bodyPr>
            <a:lstStyle/>
            <a:p>
              <a:r>
                <a:rPr lang="en-US" sz="1500" dirty="0">
                  <a:cs typeface="Papyrus"/>
                </a:rPr>
                <a:t>Helium tank</a:t>
              </a:r>
            </a:p>
          </p:txBody>
        </p:sp>
        <p:sp>
          <p:nvSpPr>
            <p:cNvPr id="9227" name="Rectangle 19"/>
            <p:cNvSpPr>
              <a:spLocks noChangeArrowheads="1"/>
            </p:cNvSpPr>
            <p:nvPr/>
          </p:nvSpPr>
          <p:spPr bwMode="auto">
            <a:xfrm>
              <a:off x="911389" y="4796914"/>
              <a:ext cx="1748537" cy="29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1" tIns="32140" rIns="64281" bIns="32140">
              <a:spAutoFit/>
            </a:bodyPr>
            <a:lstStyle/>
            <a:p>
              <a:r>
                <a:rPr lang="en-US" sz="1500" dirty="0">
                  <a:cs typeface="Papyrus"/>
                </a:rPr>
                <a:t>5-cell elliptical cavity</a:t>
              </a:r>
            </a:p>
          </p:txBody>
        </p:sp>
        <p:cxnSp>
          <p:nvCxnSpPr>
            <p:cNvPr id="9" name="Straight Arrow Connector 8"/>
            <p:cNvCxnSpPr/>
            <p:nvPr/>
          </p:nvCxnSpPr>
          <p:spPr>
            <a:xfrm flipV="1">
              <a:off x="3070059" y="3323407"/>
              <a:ext cx="485867" cy="129047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644859" y="3902686"/>
              <a:ext cx="223520" cy="93949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5781633" y="4355375"/>
              <a:ext cx="366906" cy="46919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581369" y="3526766"/>
              <a:ext cx="264892" cy="1058237"/>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grpSp>
      <p:sp>
        <p:nvSpPr>
          <p:cNvPr id="31" name="Content Placeholder 1"/>
          <p:cNvSpPr>
            <a:spLocks noGrp="1"/>
          </p:cNvSpPr>
          <p:nvPr>
            <p:ph idx="1"/>
          </p:nvPr>
        </p:nvSpPr>
        <p:spPr>
          <a:xfrm>
            <a:off x="108411" y="6226353"/>
            <a:ext cx="9092609" cy="659031"/>
          </a:xfrm>
        </p:spPr>
        <p:txBody>
          <a:bodyPr>
            <a:noAutofit/>
          </a:bodyPr>
          <a:lstStyle/>
          <a:p>
            <a:pPr marL="0" indent="0">
              <a:buNone/>
            </a:pPr>
            <a:r>
              <a:rPr lang="en-US" sz="1700" dirty="0">
                <a:sym typeface="Wingdings"/>
              </a:rPr>
              <a:t> </a:t>
            </a:r>
            <a:r>
              <a:rPr lang="en-US" sz="1700" dirty="0"/>
              <a:t>Cavities Cryomodule Technology Demonstrator results by 2016</a:t>
            </a:r>
          </a:p>
        </p:txBody>
      </p:sp>
      <p:sp>
        <p:nvSpPr>
          <p:cNvPr id="4" name="Rectangle 3"/>
          <p:cNvSpPr/>
          <p:nvPr/>
        </p:nvSpPr>
        <p:spPr>
          <a:xfrm>
            <a:off x="5001012" y="4000771"/>
            <a:ext cx="1142498" cy="317375"/>
          </a:xfrm>
          <a:prstGeom prst="rect">
            <a:avLst/>
          </a:prstGeom>
        </p:spPr>
        <p:txBody>
          <a:bodyPr wrap="none" lIns="85707" tIns="42853" rIns="85707" bIns="42853">
            <a:spAutoFit/>
          </a:bodyPr>
          <a:lstStyle/>
          <a:p>
            <a:r>
              <a:rPr lang="en-US" sz="1500" dirty="0">
                <a:cs typeface="Papyrus"/>
              </a:rPr>
              <a:t>Space frame</a:t>
            </a:r>
          </a:p>
        </p:txBody>
      </p:sp>
      <p:pic>
        <p:nvPicPr>
          <p:cNvPr id="36" name="Picture 35"/>
          <p:cNvPicPr>
            <a:picLocks noChangeAspect="1"/>
          </p:cNvPicPr>
          <p:nvPr/>
        </p:nvPicPr>
        <p:blipFill>
          <a:blip r:embed="rId4"/>
          <a:stretch>
            <a:fillRect/>
          </a:stretch>
        </p:blipFill>
        <p:spPr>
          <a:xfrm>
            <a:off x="4741747" y="4339325"/>
            <a:ext cx="4217352" cy="1837662"/>
          </a:xfrm>
          <a:prstGeom prst="rect">
            <a:avLst/>
          </a:prstGeom>
        </p:spPr>
      </p:pic>
      <p:pic>
        <p:nvPicPr>
          <p:cNvPr id="18" name="Picture 17"/>
          <p:cNvPicPr>
            <a:picLocks noChangeAspect="1"/>
          </p:cNvPicPr>
          <p:nvPr/>
        </p:nvPicPr>
        <p:blipFill>
          <a:blip r:embed="rId5"/>
          <a:stretch>
            <a:fillRect/>
          </a:stretch>
        </p:blipFill>
        <p:spPr>
          <a:xfrm>
            <a:off x="1141002" y="4247189"/>
            <a:ext cx="2882358" cy="2015061"/>
          </a:xfrm>
          <a:prstGeom prst="rect">
            <a:avLst/>
          </a:prstGeom>
        </p:spPr>
      </p:pic>
      <p:pic>
        <p:nvPicPr>
          <p:cNvPr id="17" name="Picture 2" descr="irfu_signaturesac_der.png">
            <a:hlinkClick r:id="rId6" tooltip="irfu_signaturesac_der.png"/>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1835" y="2210452"/>
            <a:ext cx="523904" cy="5989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D\adm_ service\logos-charte graphique\CEA\CEA_logo_quadri-sur-fond-rouge_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91836" y="1637208"/>
            <a:ext cx="500423" cy="4083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9"/>
          <a:stretch>
            <a:fillRect/>
          </a:stretch>
        </p:blipFill>
        <p:spPr>
          <a:xfrm>
            <a:off x="155258" y="4469676"/>
            <a:ext cx="786984" cy="465128"/>
          </a:xfrm>
          <a:prstGeom prst="rect">
            <a:avLst/>
          </a:prstGeom>
        </p:spPr>
      </p:pic>
      <p:pic>
        <p:nvPicPr>
          <p:cNvPr id="21"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91835" y="3046710"/>
            <a:ext cx="523903" cy="51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4978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0084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14735</TotalTime>
  <Words>2227</Words>
  <Application>Microsoft Macintosh PowerPoint</Application>
  <PresentationFormat>On-screen Show (4:3)</PresentationFormat>
  <Paragraphs>376</Paragraphs>
  <Slides>21</Slides>
  <Notes>2</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ESS Core Powerpoint</vt:lpstr>
      <vt:lpstr>Office Theme</vt:lpstr>
      <vt:lpstr>1_Office Theme</vt:lpstr>
      <vt:lpstr>1_ESS Core Powerpoint</vt:lpstr>
      <vt:lpstr>Office-tema</vt:lpstr>
      <vt:lpstr>2_Office Theme</vt:lpstr>
      <vt:lpstr>Status Report  ACCSYS </vt:lpstr>
      <vt:lpstr>Overview</vt:lpstr>
      <vt:lpstr>Organization and Work package leaders</vt:lpstr>
      <vt:lpstr>PowerPoint Presentation</vt:lpstr>
      <vt:lpstr>Staff plan and in-kind</vt:lpstr>
      <vt:lpstr>Plan for staff levels and recruitment at AD</vt:lpstr>
      <vt:lpstr>THE ESS LINAC</vt:lpstr>
      <vt:lpstr>PowerPoint Presentation</vt:lpstr>
      <vt:lpstr>The Cavity Cryomodule Technology Demonstrators</vt:lpstr>
      <vt:lpstr>(Some of the) Achievements past month</vt:lpstr>
      <vt:lpstr>Next month’s major activities</vt:lpstr>
      <vt:lpstr>Project wide issues and other higher project level issues</vt:lpstr>
      <vt:lpstr>Very high level Schedule</vt:lpstr>
      <vt:lpstr>Schedule Critical Path</vt:lpstr>
      <vt:lpstr>Risk and treatment status</vt:lpstr>
      <vt:lpstr>Annual review</vt:lpstr>
      <vt:lpstr>Additional Annual Recommendation </vt:lpstr>
      <vt:lpstr>A-TAC: Accelerator Project Status</vt:lpstr>
      <vt:lpstr>A-TAC: Accelerator Project Status</vt:lpstr>
      <vt:lpstr>Annual review 26-27 May</vt:lpstr>
      <vt:lpstr>Summary</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ESS User</cp:lastModifiedBy>
  <cp:revision>67</cp:revision>
  <cp:lastPrinted>2013-12-19T13:00:42Z</cp:lastPrinted>
  <dcterms:created xsi:type="dcterms:W3CDTF">2013-10-29T16:05:10Z</dcterms:created>
  <dcterms:modified xsi:type="dcterms:W3CDTF">2014-04-14T08:25:19Z</dcterms:modified>
</cp:coreProperties>
</file>