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724" r:id="rId3"/>
    <p:sldMasterId id="2147483746" r:id="rId4"/>
    <p:sldMasterId id="2147483763" r:id="rId5"/>
    <p:sldMasterId id="2147483802" r:id="rId6"/>
    <p:sldMasterId id="2147483807" r:id="rId7"/>
    <p:sldMasterId id="2147483815" r:id="rId8"/>
    <p:sldMasterId id="2147483832" r:id="rId9"/>
  </p:sldMasterIdLst>
  <p:notesMasterIdLst>
    <p:notesMasterId r:id="rId30"/>
  </p:notesMasterIdLst>
  <p:handoutMasterIdLst>
    <p:handoutMasterId r:id="rId31"/>
  </p:handoutMasterIdLst>
  <p:sldIdLst>
    <p:sldId id="562" r:id="rId10"/>
    <p:sldId id="550" r:id="rId11"/>
    <p:sldId id="551" r:id="rId12"/>
    <p:sldId id="561" r:id="rId13"/>
    <p:sldId id="571" r:id="rId14"/>
    <p:sldId id="538" r:id="rId15"/>
    <p:sldId id="532" r:id="rId16"/>
    <p:sldId id="533" r:id="rId17"/>
    <p:sldId id="534" r:id="rId18"/>
    <p:sldId id="540" r:id="rId19"/>
    <p:sldId id="433" r:id="rId20"/>
    <p:sldId id="577" r:id="rId21"/>
    <p:sldId id="563" r:id="rId22"/>
    <p:sldId id="572" r:id="rId23"/>
    <p:sldId id="573" r:id="rId24"/>
    <p:sldId id="574" r:id="rId25"/>
    <p:sldId id="575" r:id="rId26"/>
    <p:sldId id="559" r:id="rId27"/>
    <p:sldId id="514" r:id="rId28"/>
    <p:sldId id="560" r:id="rId29"/>
  </p:sldIdLst>
  <p:sldSz cx="9144000" cy="6858000" type="screen4x3"/>
  <p:notesSz cx="6858000" cy="9144000"/>
  <p:defaultTextStyle>
    <a:defPPr>
      <a:defRPr lang="sv-SE"/>
    </a:defPPr>
    <a:lvl1pPr marL="0" algn="l" defTabSz="457115" rtl="0" eaLnBrk="1" latinLnBrk="0" hangingPunct="1">
      <a:defRPr sz="1800" kern="1200">
        <a:solidFill>
          <a:schemeClr val="tx1"/>
        </a:solidFill>
        <a:latin typeface="+mn-lt"/>
        <a:ea typeface="+mn-ea"/>
        <a:cs typeface="+mn-cs"/>
      </a:defRPr>
    </a:lvl1pPr>
    <a:lvl2pPr marL="457115" algn="l" defTabSz="457115" rtl="0" eaLnBrk="1" latinLnBrk="0" hangingPunct="1">
      <a:defRPr sz="1800" kern="1200">
        <a:solidFill>
          <a:schemeClr val="tx1"/>
        </a:solidFill>
        <a:latin typeface="+mn-lt"/>
        <a:ea typeface="+mn-ea"/>
        <a:cs typeface="+mn-cs"/>
      </a:defRPr>
    </a:lvl2pPr>
    <a:lvl3pPr marL="914230" algn="l" defTabSz="457115" rtl="0" eaLnBrk="1" latinLnBrk="0" hangingPunct="1">
      <a:defRPr sz="1800" kern="1200">
        <a:solidFill>
          <a:schemeClr val="tx1"/>
        </a:solidFill>
        <a:latin typeface="+mn-lt"/>
        <a:ea typeface="+mn-ea"/>
        <a:cs typeface="+mn-cs"/>
      </a:defRPr>
    </a:lvl3pPr>
    <a:lvl4pPr marL="1371344" algn="l" defTabSz="457115" rtl="0" eaLnBrk="1" latinLnBrk="0" hangingPunct="1">
      <a:defRPr sz="1800" kern="1200">
        <a:solidFill>
          <a:schemeClr val="tx1"/>
        </a:solidFill>
        <a:latin typeface="+mn-lt"/>
        <a:ea typeface="+mn-ea"/>
        <a:cs typeface="+mn-cs"/>
      </a:defRPr>
    </a:lvl4pPr>
    <a:lvl5pPr marL="1828459" algn="l" defTabSz="457115" rtl="0" eaLnBrk="1" latinLnBrk="0" hangingPunct="1">
      <a:defRPr sz="1800" kern="1200">
        <a:solidFill>
          <a:schemeClr val="tx1"/>
        </a:solidFill>
        <a:latin typeface="+mn-lt"/>
        <a:ea typeface="+mn-ea"/>
        <a:cs typeface="+mn-cs"/>
      </a:defRPr>
    </a:lvl5pPr>
    <a:lvl6pPr marL="2285573" algn="l" defTabSz="457115" rtl="0" eaLnBrk="1" latinLnBrk="0" hangingPunct="1">
      <a:defRPr sz="1800" kern="1200">
        <a:solidFill>
          <a:schemeClr val="tx1"/>
        </a:solidFill>
        <a:latin typeface="+mn-lt"/>
        <a:ea typeface="+mn-ea"/>
        <a:cs typeface="+mn-cs"/>
      </a:defRPr>
    </a:lvl6pPr>
    <a:lvl7pPr marL="2742689" algn="l" defTabSz="457115" rtl="0" eaLnBrk="1" latinLnBrk="0" hangingPunct="1">
      <a:defRPr sz="1800" kern="1200">
        <a:solidFill>
          <a:schemeClr val="tx1"/>
        </a:solidFill>
        <a:latin typeface="+mn-lt"/>
        <a:ea typeface="+mn-ea"/>
        <a:cs typeface="+mn-cs"/>
      </a:defRPr>
    </a:lvl7pPr>
    <a:lvl8pPr marL="3199802" algn="l" defTabSz="457115" rtl="0" eaLnBrk="1" latinLnBrk="0" hangingPunct="1">
      <a:defRPr sz="1800" kern="1200">
        <a:solidFill>
          <a:schemeClr val="tx1"/>
        </a:solidFill>
        <a:latin typeface="+mn-lt"/>
        <a:ea typeface="+mn-ea"/>
        <a:cs typeface="+mn-cs"/>
      </a:defRPr>
    </a:lvl8pPr>
    <a:lvl9pPr marL="3656918" algn="l" defTabSz="45711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C0"/>
    <a:srgbClr val="002939"/>
    <a:srgbClr val="004761"/>
    <a:srgbClr val="00E100"/>
    <a:srgbClr val="FF7D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9518" autoAdjust="0"/>
  </p:normalViewPr>
  <p:slideViewPr>
    <p:cSldViewPr snapToGrid="0" snapToObjects="1">
      <p:cViewPr>
        <p:scale>
          <a:sx n="75" d="100"/>
          <a:sy n="75" d="100"/>
        </p:scale>
        <p:origin x="-80" y="-80"/>
      </p:cViewPr>
      <p:guideLst>
        <p:guide orient="horz" pos="1232"/>
        <p:guide orient="horz" pos="908"/>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Lbls>
            <c:txPr>
              <a:bodyPr/>
              <a:lstStyle/>
              <a:p>
                <a:pPr>
                  <a:defRPr sz="1600"/>
                </a:pPr>
                <a:endParaRPr lang="en-US"/>
              </a:p>
            </c:txPr>
            <c:showLegendKey val="0"/>
            <c:showVal val="0"/>
            <c:showCatName val="1"/>
            <c:showSerName val="0"/>
            <c:showPercent val="1"/>
            <c:showBubbleSize val="0"/>
            <c:showLeaderLines val="1"/>
          </c:dLbls>
          <c:cat>
            <c:strRef>
              <c:f>Sheet1!$A$2:$A$5</c:f>
              <c:strCache>
                <c:ptCount val="2"/>
                <c:pt idx="0">
                  <c:v>IKC</c:v>
                </c:pt>
                <c:pt idx="1">
                  <c:v>Cash</c:v>
                </c:pt>
              </c:strCache>
            </c:strRef>
          </c:cat>
          <c:val>
            <c:numRef>
              <c:f>Sheet1!$B$2:$B$5</c:f>
              <c:numCache>
                <c:formatCode>General</c:formatCode>
                <c:ptCount val="4"/>
                <c:pt idx="0">
                  <c:v>70.0</c:v>
                </c:pt>
                <c:pt idx="1">
                  <c:v>30.0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solidFill>
            <a:srgbClr val="FFFFFF"/>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NSS</c:v>
                </c:pt>
              </c:strCache>
            </c:strRef>
          </c:tx>
          <c:dLbls>
            <c:dLbl>
              <c:idx val="0"/>
              <c:layout>
                <c:manualLayout>
                  <c:x val="-0.240196584105242"/>
                  <c:y val="-0.0411235955056179"/>
                </c:manualLayout>
              </c:layout>
              <c:tx>
                <c:rich>
                  <a:bodyPr/>
                  <a:lstStyle/>
                  <a:p>
                    <a:r>
                      <a:rPr lang="en-US" dirty="0"/>
                      <a:t>IKC
</a:t>
                    </a:r>
                    <a:r>
                      <a:rPr lang="en-US" dirty="0" smtClean="0"/>
                      <a:t>65%</a:t>
                    </a:r>
                    <a:endParaRPr lang="en-US" dirty="0"/>
                  </a:p>
                </c:rich>
              </c:tx>
              <c:showLegendKey val="0"/>
              <c:showVal val="0"/>
              <c:showCatName val="1"/>
              <c:showSerName val="0"/>
              <c:showPercent val="1"/>
              <c:showBubbleSize val="0"/>
            </c:dLbl>
            <c:dLbl>
              <c:idx val="1"/>
              <c:layout>
                <c:manualLayout>
                  <c:x val="0.245857350235561"/>
                  <c:y val="-0.027640449438202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2"/>
                <c:pt idx="0">
                  <c:v>IKC</c:v>
                </c:pt>
                <c:pt idx="1">
                  <c:v>Cash</c:v>
                </c:pt>
              </c:strCache>
            </c:strRef>
          </c:cat>
          <c:val>
            <c:numRef>
              <c:f>Sheet1!$B$2:$B$5</c:f>
              <c:numCache>
                <c:formatCode>General</c:formatCode>
                <c:ptCount val="4"/>
                <c:pt idx="0">
                  <c:v>65.0</c:v>
                </c:pt>
                <c:pt idx="1">
                  <c:v>35.0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Accelerator</c:v>
                </c:pt>
              </c:strCache>
            </c:strRef>
          </c:tx>
          <c:dLbls>
            <c:showLegendKey val="0"/>
            <c:showVal val="0"/>
            <c:showCatName val="1"/>
            <c:showSerName val="0"/>
            <c:showPercent val="1"/>
            <c:showBubbleSize val="0"/>
            <c:showLeaderLines val="1"/>
          </c:dLbls>
          <c:cat>
            <c:strRef>
              <c:f>Sheet1!$A$2:$A$5</c:f>
              <c:strCache>
                <c:ptCount val="2"/>
                <c:pt idx="0">
                  <c:v>IKC</c:v>
                </c:pt>
                <c:pt idx="1">
                  <c:v>Cash</c:v>
                </c:pt>
              </c:strCache>
            </c:strRef>
          </c:cat>
          <c:val>
            <c:numRef>
              <c:f>Sheet1!$B$2:$B$5</c:f>
              <c:numCache>
                <c:formatCode>General</c:formatCode>
                <c:ptCount val="4"/>
                <c:pt idx="0">
                  <c:v>75.0</c:v>
                </c:pt>
                <c:pt idx="1">
                  <c:v>25.0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solidFill>
            <a:srgbClr val="FFFFFF"/>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ICS</c:v>
                </c:pt>
              </c:strCache>
            </c:strRef>
          </c:tx>
          <c:dLbls>
            <c:txPr>
              <a:bodyPr/>
              <a:lstStyle/>
              <a:p>
                <a:pPr>
                  <a:defRPr sz="1200"/>
                </a:pPr>
                <a:endParaRPr lang="en-US"/>
              </a:p>
            </c:txPr>
            <c:showLegendKey val="0"/>
            <c:showVal val="0"/>
            <c:showCatName val="1"/>
            <c:showSerName val="0"/>
            <c:showPercent val="1"/>
            <c:showBubbleSize val="0"/>
            <c:showLeaderLines val="1"/>
          </c:dLbls>
          <c:cat>
            <c:strRef>
              <c:f>Sheet1!$A$2:$A$5</c:f>
              <c:strCache>
                <c:ptCount val="2"/>
                <c:pt idx="0">
                  <c:v>IKC</c:v>
                </c:pt>
                <c:pt idx="1">
                  <c:v>Cash</c:v>
                </c:pt>
              </c:strCache>
            </c:strRef>
          </c:cat>
          <c:val>
            <c:numRef>
              <c:f>Sheet1!$B$2:$B$5</c:f>
              <c:numCache>
                <c:formatCode>General</c:formatCode>
                <c:ptCount val="4"/>
                <c:pt idx="0">
                  <c:v>59.0</c:v>
                </c:pt>
                <c:pt idx="1">
                  <c:v>41.0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solidFill>
            <a:srgbClr val="FFFFFF"/>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A3AE58-0CB7-2B49-BC2B-99543F812727}" type="datetimeFigureOut">
              <a:rPr lang="sv-SE" smtClean="0"/>
              <a:t>14/04/14</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41830-0E87-9D46-A15F-C0C0B780FA23}" type="datetimeFigureOut">
              <a:rPr lang="sv-SE" smtClean="0"/>
              <a:t>14/04/14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115" rtl="0" eaLnBrk="1" latinLnBrk="0" hangingPunct="1">
      <a:defRPr sz="1200" kern="1200">
        <a:solidFill>
          <a:schemeClr val="tx1"/>
        </a:solidFill>
        <a:latin typeface="+mn-lt"/>
        <a:ea typeface="+mn-ea"/>
        <a:cs typeface="+mn-cs"/>
      </a:defRPr>
    </a:lvl1pPr>
    <a:lvl2pPr marL="457115" algn="l" defTabSz="457115" rtl="0" eaLnBrk="1" latinLnBrk="0" hangingPunct="1">
      <a:defRPr sz="1200" kern="1200">
        <a:solidFill>
          <a:schemeClr val="tx1"/>
        </a:solidFill>
        <a:latin typeface="+mn-lt"/>
        <a:ea typeface="+mn-ea"/>
        <a:cs typeface="+mn-cs"/>
      </a:defRPr>
    </a:lvl2pPr>
    <a:lvl3pPr marL="914230" algn="l" defTabSz="457115" rtl="0" eaLnBrk="1" latinLnBrk="0" hangingPunct="1">
      <a:defRPr sz="1200" kern="1200">
        <a:solidFill>
          <a:schemeClr val="tx1"/>
        </a:solidFill>
        <a:latin typeface="+mn-lt"/>
        <a:ea typeface="+mn-ea"/>
        <a:cs typeface="+mn-cs"/>
      </a:defRPr>
    </a:lvl3pPr>
    <a:lvl4pPr marL="1371344" algn="l" defTabSz="457115" rtl="0" eaLnBrk="1" latinLnBrk="0" hangingPunct="1">
      <a:defRPr sz="1200" kern="1200">
        <a:solidFill>
          <a:schemeClr val="tx1"/>
        </a:solidFill>
        <a:latin typeface="+mn-lt"/>
        <a:ea typeface="+mn-ea"/>
        <a:cs typeface="+mn-cs"/>
      </a:defRPr>
    </a:lvl4pPr>
    <a:lvl5pPr marL="1828459" algn="l" defTabSz="457115" rtl="0" eaLnBrk="1" latinLnBrk="0" hangingPunct="1">
      <a:defRPr sz="1200" kern="1200">
        <a:solidFill>
          <a:schemeClr val="tx1"/>
        </a:solidFill>
        <a:latin typeface="+mn-lt"/>
        <a:ea typeface="+mn-ea"/>
        <a:cs typeface="+mn-cs"/>
      </a:defRPr>
    </a:lvl5pPr>
    <a:lvl6pPr marL="2285573" algn="l" defTabSz="457115" rtl="0" eaLnBrk="1" latinLnBrk="0" hangingPunct="1">
      <a:defRPr sz="1200" kern="1200">
        <a:solidFill>
          <a:schemeClr val="tx1"/>
        </a:solidFill>
        <a:latin typeface="+mn-lt"/>
        <a:ea typeface="+mn-ea"/>
        <a:cs typeface="+mn-cs"/>
      </a:defRPr>
    </a:lvl6pPr>
    <a:lvl7pPr marL="2742689" algn="l" defTabSz="457115" rtl="0" eaLnBrk="1" latinLnBrk="0" hangingPunct="1">
      <a:defRPr sz="1200" kern="1200">
        <a:solidFill>
          <a:schemeClr val="tx1"/>
        </a:solidFill>
        <a:latin typeface="+mn-lt"/>
        <a:ea typeface="+mn-ea"/>
        <a:cs typeface="+mn-cs"/>
      </a:defRPr>
    </a:lvl7pPr>
    <a:lvl8pPr marL="3199802" algn="l" defTabSz="457115" rtl="0" eaLnBrk="1" latinLnBrk="0" hangingPunct="1">
      <a:defRPr sz="1200" kern="1200">
        <a:solidFill>
          <a:schemeClr val="tx1"/>
        </a:solidFill>
        <a:latin typeface="+mn-lt"/>
        <a:ea typeface="+mn-ea"/>
        <a:cs typeface="+mn-cs"/>
      </a:defRPr>
    </a:lvl8pPr>
    <a:lvl9pPr marL="3656918" algn="l" defTabSz="457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driven innovation – external actor to be collective ownership </a:t>
            </a:r>
          </a:p>
          <a:p>
            <a:endParaRPr lang="en-US" dirty="0" smtClean="0"/>
          </a:p>
          <a:p>
            <a:r>
              <a:rPr lang="en-US" dirty="0" smtClean="0"/>
              <a:t>Limit risk</a:t>
            </a:r>
            <a:r>
              <a:rPr lang="en-US" baseline="0" dirty="0" smtClean="0"/>
              <a:t> by reusing and improving an existing technology</a:t>
            </a:r>
            <a:endParaRPr lang="en-US" dirty="0"/>
          </a:p>
        </p:txBody>
      </p:sp>
      <p:sp>
        <p:nvSpPr>
          <p:cNvPr id="4" name="Slide Number Placeholder 3"/>
          <p:cNvSpPr>
            <a:spLocks noGrp="1"/>
          </p:cNvSpPr>
          <p:nvPr>
            <p:ph type="sldNum" sz="quarter" idx="10"/>
          </p:nvPr>
        </p:nvSpPr>
        <p:spPr/>
        <p:txBody>
          <a:bodyPr/>
          <a:lstStyle/>
          <a:p>
            <a:fld id="{C89738D3-7715-0C4A-857D-0EED37D056F4}"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25797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Shape 613"/>
          <p:cNvSpPr>
            <a:spLocks noGrp="1" noRot="1" noChangeAspect="1"/>
          </p:cNvSpPr>
          <p:nvPr>
            <p:ph type="sldImg"/>
          </p:nvPr>
        </p:nvSpPr>
        <p:spPr>
          <a:prstGeom prst="rect">
            <a:avLst/>
          </a:prstGeom>
        </p:spPr>
        <p:txBody>
          <a:bodyPr/>
          <a:lstStyle/>
          <a:p>
            <a:pPr lvl="0"/>
            <a:endParaRPr/>
          </a:p>
        </p:txBody>
      </p:sp>
      <p:sp>
        <p:nvSpPr>
          <p:cNvPr id="614" name="Shape 614"/>
          <p:cNvSpPr>
            <a:spLocks noGrp="1"/>
          </p:cNvSpPr>
          <p:nvPr>
            <p:ph type="body" sz="quarter" idx="1"/>
          </p:nvPr>
        </p:nvSpPr>
        <p:spPr>
          <a:prstGeom prst="rect">
            <a:avLst/>
          </a:prstGeom>
        </p:spPr>
        <p:txBody>
          <a:bodyPr/>
          <a:lstStyle>
            <a:lvl1pPr>
              <a:lnSpc>
                <a:spcPct val="100000"/>
              </a:lnSpc>
              <a:defRPr sz="400">
                <a:uFill>
                  <a:solidFill/>
                </a:uFill>
                <a:latin typeface="Arial"/>
                <a:ea typeface="Arial"/>
                <a:cs typeface="Arial"/>
                <a:sym typeface="Arial"/>
              </a:defRPr>
            </a:lvl1pPr>
          </a:lstStyle>
          <a:p>
            <a:pPr lvl="0">
              <a:defRPr sz="1800">
                <a:uFillTx/>
              </a:defRPr>
            </a:pPr>
            <a:r>
              <a:rPr sz="400">
                <a:uFill>
                  <a:solidFill/>
                </a:uFill>
              </a:rPr>
              <a:t>The community is ready to go, and the pressure is on – we will use the first 3 proposals to streamline processes &amp; interfaces for the next batches.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t>14/04/14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1"/>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2"/>
            <a:ext cx="3008313" cy="4691063"/>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t>14/04/14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2"/>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5" indent="0">
              <a:buNone/>
              <a:defRPr sz="2800"/>
            </a:lvl2pPr>
            <a:lvl3pPr marL="914230" indent="0">
              <a:buNone/>
              <a:defRPr sz="2400"/>
            </a:lvl3pPr>
            <a:lvl4pPr marL="1371344" indent="0">
              <a:buNone/>
              <a:defRPr sz="2000"/>
            </a:lvl4pPr>
            <a:lvl5pPr marL="1828459" indent="0">
              <a:buNone/>
              <a:defRPr sz="2000"/>
            </a:lvl5pPr>
            <a:lvl6pPr marL="2285573" indent="0">
              <a:buNone/>
              <a:defRPr sz="2000"/>
            </a:lvl6pPr>
            <a:lvl7pPr marL="2742689" indent="0">
              <a:buNone/>
              <a:defRPr sz="2000"/>
            </a:lvl7pPr>
            <a:lvl8pPr marL="3199802" indent="0">
              <a:buNone/>
              <a:defRPr sz="2000"/>
            </a:lvl8pPr>
            <a:lvl9pPr marL="3656918" indent="0">
              <a:buNone/>
              <a:defRPr sz="2000"/>
            </a:lvl9pPr>
          </a:lstStyle>
          <a:p>
            <a:endParaRPr lang="sv-SE"/>
          </a:p>
        </p:txBody>
      </p:sp>
      <p:sp>
        <p:nvSpPr>
          <p:cNvPr id="4" name="Platshållare för text 3"/>
          <p:cNvSpPr>
            <a:spLocks noGrp="1"/>
          </p:cNvSpPr>
          <p:nvPr>
            <p:ph type="body" sz="half" idx="2"/>
          </p:nvPr>
        </p:nvSpPr>
        <p:spPr>
          <a:xfrm>
            <a:off x="1792288" y="5367340"/>
            <a:ext cx="5486400" cy="804862"/>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t>14/04/14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t>14/04/14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1"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t>14/04/14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t>14/04/14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9" y="130721"/>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6" name="Shape 26"/>
          <p:cNvSpPr>
            <a:spLocks noGrp="1"/>
          </p:cNvSpPr>
          <p:nvPr>
            <p:ph type="title"/>
          </p:nvPr>
        </p:nvSpPr>
        <p:spPr>
          <a:prstGeom prst="rect">
            <a:avLst/>
          </a:prstGeom>
        </p:spPr>
        <p:txBody>
          <a:bodyPr/>
          <a:lstStyle/>
          <a:p>
            <a:pPr lvl="0">
              <a:defRPr sz="1800">
                <a:uFillTx/>
              </a:defRPr>
            </a:pPr>
            <a:r>
              <a:rPr sz="1200">
                <a:uFill>
                  <a:solidFill/>
                </a:uFill>
              </a:rPr>
              <a:t>Title Text</a:t>
            </a:r>
          </a:p>
        </p:txBody>
      </p:sp>
      <p:sp>
        <p:nvSpPr>
          <p:cNvPr id="27" name="Shape 27"/>
          <p:cNvSpPr>
            <a:spLocks noGrp="1"/>
          </p:cNvSpPr>
          <p:nvPr>
            <p:ph type="body" idx="1"/>
          </p:nvPr>
        </p:nvSpPr>
        <p:spPr>
          <a:prstGeom prst="rect">
            <a:avLst/>
          </a:prstGeom>
        </p:spPr>
        <p:txBody>
          <a:bodyPr/>
          <a:lstStyle/>
          <a:p>
            <a:pPr lvl="0">
              <a:defRPr sz="1800">
                <a:uFillTx/>
              </a:defRPr>
            </a:pPr>
            <a:r>
              <a:rPr sz="1200">
                <a:uFill>
                  <a:solidFill/>
                </a:uFill>
              </a:rPr>
              <a:t>Body Level One</a:t>
            </a:r>
          </a:p>
          <a:p>
            <a:pPr lvl="1">
              <a:defRPr sz="1800">
                <a:uFillTx/>
              </a:defRPr>
            </a:pPr>
            <a:r>
              <a:rPr sz="1200">
                <a:uFill>
                  <a:solidFill/>
                </a:uFill>
              </a:rPr>
              <a:t>Body Level Two</a:t>
            </a:r>
          </a:p>
          <a:p>
            <a:pPr lvl="2">
              <a:defRPr sz="1800">
                <a:uFillTx/>
              </a:defRPr>
            </a:pPr>
            <a:r>
              <a:rPr sz="1200">
                <a:uFill>
                  <a:solidFill/>
                </a:uFill>
              </a:rPr>
              <a:t>Body Level Three</a:t>
            </a:r>
          </a:p>
          <a:p>
            <a:pPr lvl="3">
              <a:defRPr sz="1800">
                <a:uFillTx/>
              </a:defRPr>
            </a:pPr>
            <a:r>
              <a:rPr sz="1200">
                <a:uFill>
                  <a:solidFill/>
                </a:uFill>
              </a:rPr>
              <a:t>Body Level Four</a:t>
            </a:r>
          </a:p>
          <a:p>
            <a:pPr lvl="4">
              <a:defRPr sz="1800">
                <a:uFillTx/>
              </a:defRPr>
            </a:pPr>
            <a:r>
              <a:rPr sz="1200">
                <a:uFill>
                  <a:solidFill/>
                </a:uFill>
              </a:rPr>
              <a:t>Body Level Five</a:t>
            </a: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14/04/14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7115" indent="0">
              <a:buNone/>
              <a:defRPr sz="1800">
                <a:solidFill>
                  <a:schemeClr val="tx1">
                    <a:tint val="75000"/>
                  </a:schemeClr>
                </a:solidFill>
              </a:defRPr>
            </a:lvl2pPr>
            <a:lvl3pPr marL="914230" indent="0">
              <a:buNone/>
              <a:defRPr sz="1600">
                <a:solidFill>
                  <a:schemeClr val="tx1">
                    <a:tint val="75000"/>
                  </a:schemeClr>
                </a:solidFill>
              </a:defRPr>
            </a:lvl3pPr>
            <a:lvl4pPr marL="1371344" indent="0">
              <a:buNone/>
              <a:defRPr sz="1400">
                <a:solidFill>
                  <a:schemeClr val="tx1">
                    <a:tint val="75000"/>
                  </a:schemeClr>
                </a:solidFill>
              </a:defRPr>
            </a:lvl4pPr>
            <a:lvl5pPr marL="1828459" indent="0">
              <a:buNone/>
              <a:defRPr sz="1400">
                <a:solidFill>
                  <a:schemeClr val="tx1">
                    <a:tint val="75000"/>
                  </a:schemeClr>
                </a:solidFill>
              </a:defRPr>
            </a:lvl5pPr>
            <a:lvl6pPr marL="2285573" indent="0">
              <a:buNone/>
              <a:defRPr sz="1400">
                <a:solidFill>
                  <a:schemeClr val="tx1">
                    <a:tint val="75000"/>
                  </a:schemeClr>
                </a:solidFill>
              </a:defRPr>
            </a:lvl6pPr>
            <a:lvl7pPr marL="2742689" indent="0">
              <a:buNone/>
              <a:defRPr sz="1400">
                <a:solidFill>
                  <a:schemeClr val="tx1">
                    <a:tint val="75000"/>
                  </a:schemeClr>
                </a:solidFill>
              </a:defRPr>
            </a:lvl7pPr>
            <a:lvl8pPr marL="3199802" indent="0">
              <a:buNone/>
              <a:defRPr sz="1400">
                <a:solidFill>
                  <a:schemeClr val="tx1">
                    <a:tint val="75000"/>
                  </a:schemeClr>
                </a:solidFill>
              </a:defRPr>
            </a:lvl8pPr>
            <a:lvl9pPr marL="3656918"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t>14/04/14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37" indent="-342837" algn="l">
              <a:lnSpc>
                <a:spcPct val="90000"/>
              </a:lnSpc>
              <a:buFont typeface="Arial"/>
              <a:buChar char="•"/>
              <a:defRPr sz="2400">
                <a:solidFill>
                  <a:schemeClr val="bg1"/>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8"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sv-SE"/>
          </a:p>
        </p:txBody>
      </p:sp>
      <p:cxnSp>
        <p:nvCxnSpPr>
          <p:cNvPr id="7"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t>14/04/14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2" y="1535115"/>
            <a:ext cx="4040188"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8" y="1535115"/>
            <a:ext cx="4041775"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8"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t>14/04/14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t>14/04/14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t>14/04/14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1"/>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2"/>
            <a:ext cx="3008313" cy="4691063"/>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14/04/14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2"/>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5" indent="0">
              <a:buNone/>
              <a:defRPr sz="2800"/>
            </a:lvl2pPr>
            <a:lvl3pPr marL="914230" indent="0">
              <a:buNone/>
              <a:defRPr sz="2400"/>
            </a:lvl3pPr>
            <a:lvl4pPr marL="1371344" indent="0">
              <a:buNone/>
              <a:defRPr sz="2000"/>
            </a:lvl4pPr>
            <a:lvl5pPr marL="1828459" indent="0">
              <a:buNone/>
              <a:defRPr sz="2000"/>
            </a:lvl5pPr>
            <a:lvl6pPr marL="2285573" indent="0">
              <a:buNone/>
              <a:defRPr sz="2000"/>
            </a:lvl6pPr>
            <a:lvl7pPr marL="2742689" indent="0">
              <a:buNone/>
              <a:defRPr sz="2000"/>
            </a:lvl7pPr>
            <a:lvl8pPr marL="3199802" indent="0">
              <a:buNone/>
              <a:defRPr sz="2000"/>
            </a:lvl8pPr>
            <a:lvl9pPr marL="3656918" indent="0">
              <a:buNone/>
              <a:defRPr sz="2000"/>
            </a:lvl9pPr>
          </a:lstStyle>
          <a:p>
            <a:endParaRPr lang="sv-SE"/>
          </a:p>
        </p:txBody>
      </p:sp>
      <p:sp>
        <p:nvSpPr>
          <p:cNvPr id="4" name="Platshållare för text 3"/>
          <p:cNvSpPr>
            <a:spLocks noGrp="1"/>
          </p:cNvSpPr>
          <p:nvPr>
            <p:ph type="body" sz="half" idx="2"/>
          </p:nvPr>
        </p:nvSpPr>
        <p:spPr>
          <a:xfrm>
            <a:off x="1792288" y="5367340"/>
            <a:ext cx="5486400" cy="804862"/>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14/04/14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14/04/14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1"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14/04/14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37" indent="-342837" algn="l">
              <a:lnSpc>
                <a:spcPct val="90000"/>
              </a:lnSpc>
              <a:buFont typeface="Arial"/>
              <a:buChar char="•"/>
              <a:defRPr sz="2400">
                <a:solidFill>
                  <a:schemeClr val="bg1"/>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8"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sv-SE">
              <a:solidFill>
                <a:prstClr val="white"/>
              </a:solidFill>
              <a:latin typeface="Calibri"/>
            </a:endParaRPr>
          </a:p>
        </p:txBody>
      </p:sp>
      <p:cxnSp>
        <p:nvCxnSpPr>
          <p:cNvPr id="7"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26" marR="0" indent="-342837" algn="l" defTabSz="457115"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79" marR="0" indent="-233957" algn="l" defTabSz="457115"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26" marR="0" indent="-342837" algn="l" defTabSz="457115"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79" marR="0" indent="-233957" algn="l" defTabSz="457115"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26" marR="0" indent="-342837" algn="l" defTabSz="457115"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79" marR="0" indent="-233957" algn="l" defTabSz="457115"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3"/>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5" y="1964946"/>
            <a:ext cx="6536399" cy="4038981"/>
          </a:xfrm>
        </p:spPr>
        <p:txBody>
          <a:bodyPr/>
          <a:lstStyle>
            <a:lvl1pPr marL="0" indent="0">
              <a:buNone/>
              <a:defRPr/>
            </a:lvl1pPr>
            <a:lvl2pPr marL="457115" indent="0">
              <a:buNone/>
              <a:defRPr/>
            </a:lvl2pPr>
            <a:lvl3pPr marL="914230" indent="0">
              <a:buNone/>
              <a:defRPr/>
            </a:lvl3pPr>
            <a:lvl4pPr marL="1371344" indent="0">
              <a:buNone/>
              <a:defRPr/>
            </a:lvl4pPr>
            <a:lvl5pPr marL="1828459"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latin typeface="Calibri"/>
              </a:rPr>
              <a:pPr/>
              <a:t>14/04/14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7115" indent="0">
              <a:buNone/>
              <a:defRPr sz="1800">
                <a:solidFill>
                  <a:schemeClr val="tx1">
                    <a:tint val="75000"/>
                  </a:schemeClr>
                </a:solidFill>
              </a:defRPr>
            </a:lvl2pPr>
            <a:lvl3pPr marL="914230" indent="0">
              <a:buNone/>
              <a:defRPr sz="1600">
                <a:solidFill>
                  <a:schemeClr val="tx1">
                    <a:tint val="75000"/>
                  </a:schemeClr>
                </a:solidFill>
              </a:defRPr>
            </a:lvl3pPr>
            <a:lvl4pPr marL="1371344" indent="0">
              <a:buNone/>
              <a:defRPr sz="1400">
                <a:solidFill>
                  <a:schemeClr val="tx1">
                    <a:tint val="75000"/>
                  </a:schemeClr>
                </a:solidFill>
              </a:defRPr>
            </a:lvl4pPr>
            <a:lvl5pPr marL="1828459" indent="0">
              <a:buNone/>
              <a:defRPr sz="1400">
                <a:solidFill>
                  <a:schemeClr val="tx1">
                    <a:tint val="75000"/>
                  </a:schemeClr>
                </a:solidFill>
              </a:defRPr>
            </a:lvl5pPr>
            <a:lvl6pPr marL="2285573" indent="0">
              <a:buNone/>
              <a:defRPr sz="1400">
                <a:solidFill>
                  <a:schemeClr val="tx1">
                    <a:tint val="75000"/>
                  </a:schemeClr>
                </a:solidFill>
              </a:defRPr>
            </a:lvl6pPr>
            <a:lvl7pPr marL="2742689" indent="0">
              <a:buNone/>
              <a:defRPr sz="1400">
                <a:solidFill>
                  <a:schemeClr val="tx1">
                    <a:tint val="75000"/>
                  </a:schemeClr>
                </a:solidFill>
              </a:defRPr>
            </a:lvl7pPr>
            <a:lvl8pPr marL="3199802" indent="0">
              <a:buNone/>
              <a:defRPr sz="1400">
                <a:solidFill>
                  <a:schemeClr val="tx1">
                    <a:tint val="75000"/>
                  </a:schemeClr>
                </a:solidFill>
              </a:defRPr>
            </a:lvl8pPr>
            <a:lvl9pPr marL="3656918"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latin typeface="Calibri"/>
              </a:rPr>
              <a:pPr/>
              <a:t>14/04/14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latin typeface="Calibri"/>
              </a:rPr>
              <a:pPr/>
              <a:t>14/04/14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2" y="1535115"/>
            <a:ext cx="4040188"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8" y="1535115"/>
            <a:ext cx="4041775"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8"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latin typeface="Calibri"/>
              </a:rPr>
              <a:pPr/>
              <a:t>14/04/14</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latin typeface="Calibri"/>
              </a:rPr>
              <a:pPr/>
              <a:t>14/04/14</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latin typeface="Calibri"/>
              </a:rPr>
              <a:pPr/>
              <a:t>14/04/14</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932584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1"/>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2"/>
            <a:ext cx="3008313" cy="4691063"/>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latin typeface="Calibri"/>
              </a:rPr>
              <a:pPr/>
              <a:t>14/04/14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704101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2"/>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5" indent="0">
              <a:buNone/>
              <a:defRPr sz="2800"/>
            </a:lvl2pPr>
            <a:lvl3pPr marL="914230" indent="0">
              <a:buNone/>
              <a:defRPr sz="2400"/>
            </a:lvl3pPr>
            <a:lvl4pPr marL="1371344" indent="0">
              <a:buNone/>
              <a:defRPr sz="2000"/>
            </a:lvl4pPr>
            <a:lvl5pPr marL="1828459" indent="0">
              <a:buNone/>
              <a:defRPr sz="2000"/>
            </a:lvl5pPr>
            <a:lvl6pPr marL="2285573" indent="0">
              <a:buNone/>
              <a:defRPr sz="2000"/>
            </a:lvl6pPr>
            <a:lvl7pPr marL="2742689" indent="0">
              <a:buNone/>
              <a:defRPr sz="2000"/>
            </a:lvl7pPr>
            <a:lvl8pPr marL="3199802" indent="0">
              <a:buNone/>
              <a:defRPr sz="2000"/>
            </a:lvl8pPr>
            <a:lvl9pPr marL="3656918" indent="0">
              <a:buNone/>
              <a:defRPr sz="2000"/>
            </a:lvl9pPr>
          </a:lstStyle>
          <a:p>
            <a:endParaRPr lang="sv-SE"/>
          </a:p>
        </p:txBody>
      </p:sp>
      <p:sp>
        <p:nvSpPr>
          <p:cNvPr id="4" name="Platshållare för text 3"/>
          <p:cNvSpPr>
            <a:spLocks noGrp="1"/>
          </p:cNvSpPr>
          <p:nvPr>
            <p:ph type="body" sz="half" idx="2"/>
          </p:nvPr>
        </p:nvSpPr>
        <p:spPr>
          <a:xfrm>
            <a:off x="1792288" y="5367340"/>
            <a:ext cx="5486400" cy="804862"/>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latin typeface="Calibri"/>
              </a:rPr>
              <a:pPr/>
              <a:t>14/04/14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26" marR="0" indent="-342837" algn="l" defTabSz="457115"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79" marR="0" indent="-233957" algn="l" defTabSz="457115"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latin typeface="Calibri"/>
              </a:rPr>
              <a:pPr/>
              <a:t>14/04/14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033458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1"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latin typeface="Calibri"/>
              </a:rPr>
              <a:pPr/>
              <a:t>14/04/14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750237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sv-SE">
              <a:solidFill>
                <a:srgbClr val="0094CA"/>
              </a:solidFill>
              <a:latin typeface="Calibri"/>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latin typeface="Calibri"/>
              </a:rPr>
              <a:pPr/>
              <a:t>14/04/14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39" y="130721"/>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896" indent="-342896" algn="l">
              <a:lnSpc>
                <a:spcPct val="90000"/>
              </a:lnSpc>
              <a:buFont typeface="Arial"/>
              <a:buChar char="•"/>
              <a:defRPr sz="2400">
                <a:solidFill>
                  <a:schemeClr val="bg1"/>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8"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457196"/>
            <a:endParaRPr lang="sv-SE">
              <a:solidFill>
                <a:prstClr val="white"/>
              </a:solidFill>
              <a:latin typeface="Calibri"/>
            </a:endParaRPr>
          </a:p>
        </p:txBody>
      </p:sp>
      <p:cxnSp>
        <p:nvCxnSpPr>
          <p:cNvPr id="7" name="Rak 5"/>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896" marR="0" indent="-342896" algn="l" defTabSz="457196"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994" marR="0" indent="-233997" algn="l" defTabSz="457196"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896" marR="0" indent="-342896" algn="l" defTabSz="457196"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994" marR="0" indent="-233997" algn="l" defTabSz="457196"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1"/>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4" y="1964946"/>
            <a:ext cx="6536399" cy="4038981"/>
          </a:xfrm>
        </p:spPr>
        <p:txBody>
          <a:bodyPr/>
          <a:lstStyle>
            <a:lvl1pPr marL="0" indent="0">
              <a:buNone/>
              <a:defRPr/>
            </a:lvl1pPr>
            <a:lvl2pPr marL="457196" indent="0">
              <a:buNone/>
              <a:defRPr/>
            </a:lvl2pPr>
            <a:lvl3pPr marL="914391" indent="0">
              <a:buNone/>
              <a:defRPr/>
            </a:lvl3pPr>
            <a:lvl4pPr marL="1371587" indent="0">
              <a:buNone/>
              <a:defRPr/>
            </a:lvl4pPr>
            <a:lvl5pPr marL="1828782"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3"/>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5" y="1964946"/>
            <a:ext cx="6536399" cy="4038981"/>
          </a:xfrm>
        </p:spPr>
        <p:txBody>
          <a:bodyPr/>
          <a:lstStyle>
            <a:lvl1pPr marL="0" indent="0">
              <a:buNone/>
              <a:defRPr/>
            </a:lvl1pPr>
            <a:lvl2pPr marL="457115" indent="0">
              <a:buNone/>
              <a:defRPr/>
            </a:lvl2pPr>
            <a:lvl3pPr marL="914230" indent="0">
              <a:buNone/>
              <a:defRPr/>
            </a:lvl3pPr>
            <a:lvl4pPr marL="1371344" indent="0">
              <a:buNone/>
              <a:defRPr/>
            </a:lvl4pPr>
            <a:lvl5pPr marL="1828459"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t>14/04/14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932584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1"/>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704101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1"/>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endParaRPr lang="sv-SE"/>
          </a:p>
        </p:txBody>
      </p:sp>
      <p:sp>
        <p:nvSpPr>
          <p:cNvPr id="4" name="Platshållare för text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033458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1"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7502372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1"/>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457196"/>
            <a:endParaRPr lang="sv-SE">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39" y="130719"/>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14/04/14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7115" indent="0">
              <a:buNone/>
              <a:defRPr sz="1800">
                <a:solidFill>
                  <a:schemeClr val="tx1">
                    <a:tint val="75000"/>
                  </a:schemeClr>
                </a:solidFill>
              </a:defRPr>
            </a:lvl2pPr>
            <a:lvl3pPr marL="914230" indent="0">
              <a:buNone/>
              <a:defRPr sz="1600">
                <a:solidFill>
                  <a:schemeClr val="tx1">
                    <a:tint val="75000"/>
                  </a:schemeClr>
                </a:solidFill>
              </a:defRPr>
            </a:lvl3pPr>
            <a:lvl4pPr marL="1371344" indent="0">
              <a:buNone/>
              <a:defRPr sz="1400">
                <a:solidFill>
                  <a:schemeClr val="tx1">
                    <a:tint val="75000"/>
                  </a:schemeClr>
                </a:solidFill>
              </a:defRPr>
            </a:lvl4pPr>
            <a:lvl5pPr marL="1828459" indent="0">
              <a:buNone/>
              <a:defRPr sz="1400">
                <a:solidFill>
                  <a:schemeClr val="tx1">
                    <a:tint val="75000"/>
                  </a:schemeClr>
                </a:solidFill>
              </a:defRPr>
            </a:lvl5pPr>
            <a:lvl6pPr marL="2285573" indent="0">
              <a:buNone/>
              <a:defRPr sz="1400">
                <a:solidFill>
                  <a:schemeClr val="tx1">
                    <a:tint val="75000"/>
                  </a:schemeClr>
                </a:solidFill>
              </a:defRPr>
            </a:lvl6pPr>
            <a:lvl7pPr marL="2742689" indent="0">
              <a:buNone/>
              <a:defRPr sz="1400">
                <a:solidFill>
                  <a:schemeClr val="tx1">
                    <a:tint val="75000"/>
                  </a:schemeClr>
                </a:solidFill>
              </a:defRPr>
            </a:lvl7pPr>
            <a:lvl8pPr marL="3199802" indent="0">
              <a:buNone/>
              <a:defRPr sz="1400">
                <a:solidFill>
                  <a:schemeClr val="tx1">
                    <a:tint val="75000"/>
                  </a:schemeClr>
                </a:solidFill>
              </a:defRPr>
            </a:lvl8pPr>
            <a:lvl9pPr marL="3656918"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t>14/04/14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914391"/>
            <a:endParaRPr lang="sv-SE">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14/04/14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1"/>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914391"/>
            <a:endParaRPr lang="sv-SE">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14/04/14</a:t>
            </a:fld>
            <a:endParaRPr lang="sv-SE">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9"/>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14/04/14</a:t>
            </a:fld>
            <a:endParaRPr lang="sv-SE">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
        <p:nvSpPr>
          <p:cNvPr id="10"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914391"/>
            <a:endParaRPr lang="sv-SE">
              <a:solidFill>
                <a:srgbClr val="0094CA"/>
              </a:solidFill>
              <a:latin typeface="Calibri"/>
            </a:endParaRPr>
          </a:p>
        </p:txBody>
      </p:sp>
    </p:spTree>
    <p:extLst>
      <p:ext uri="{BB962C8B-B14F-4D97-AF65-F5344CB8AC3E}">
        <p14:creationId xmlns:p14="http://schemas.microsoft.com/office/powerpoint/2010/main" val="12497403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a:cs typeface="Arial"/>
              </a:defRPr>
            </a:lvl1p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atin typeface="Arial"/>
                <a:cs typeface="Arial"/>
              </a:defRPr>
            </a:lvl1pPr>
          </a:lstStyle>
          <a:p>
            <a:fld id="{5ED7AC81-318B-4D49-A602-9E30227C87EC}" type="datetime1">
              <a:rPr lang="sv-SE" smtClean="0"/>
              <a:pPr/>
              <a:t>14/04/14</a:t>
            </a:fld>
            <a:endParaRPr lang="sv-SE"/>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551115BC-487E-4422-894C-CB7CD3E79223}" type="slidenum">
              <a:rPr lang="sv-SE" smtClean="0"/>
              <a:pPr/>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639528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srgbClr val="0094CA"/>
              </a:solidFill>
              <a:latin typeface="Arial"/>
              <a:cs typeface="Arial"/>
            </a:endParaRPr>
          </a:p>
        </p:txBody>
      </p:sp>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sv-SE" dirty="0"/>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Date Placeholder 3"/>
          <p:cNvSpPr>
            <a:spLocks noGrp="1"/>
          </p:cNvSpPr>
          <p:nvPr>
            <p:ph type="dt" sz="half" idx="10"/>
          </p:nvPr>
        </p:nvSpPr>
        <p:spPr/>
        <p:txBody>
          <a:bodyPr/>
          <a:lstStyle>
            <a:lvl1pPr>
              <a:defRPr>
                <a:solidFill>
                  <a:srgbClr val="000000"/>
                </a:solidFill>
                <a:latin typeface="Arial"/>
                <a:cs typeface="Arial"/>
              </a:defRPr>
            </a:lvl1pPr>
          </a:lstStyle>
          <a:p>
            <a:r>
              <a:rPr lang="sv-SE" dirty="0" smtClean="0"/>
              <a:t>CD - 24/03/14</a:t>
            </a:r>
            <a:endParaRPr lang="sv-SE"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000000"/>
                </a:solidFill>
                <a:latin typeface="Arial"/>
                <a:cs typeface="Arial"/>
              </a:defRPr>
            </a:lvl1pPr>
          </a:lstStyle>
          <a:p>
            <a:fld id="{551115BC-487E-4422-894C-CB7CD3E79223}" type="slidenum">
              <a:rPr lang="sv-SE" smtClean="0"/>
              <a:pPr/>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7168023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srgbClr val="0094CA"/>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latin typeface="Calibri"/>
              </a:rPr>
              <a:pPr/>
              <a:t>14/04/14</a:t>
            </a:fld>
            <a:endParaRPr lang="sv-SE">
              <a:latin typeface="Calibri"/>
            </a:endParaRPr>
          </a:p>
        </p:txBody>
      </p:sp>
      <p:sp>
        <p:nvSpPr>
          <p:cNvPr id="6" name="Footer Placeholder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latin typeface="Calibri"/>
              </a:rPr>
              <a:pPr/>
              <a:t>‹#›</a:t>
            </a:fld>
            <a:endParaRPr lang="sv-SE">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3676763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sv-SE" dirty="0" smtClean="0">
                <a:latin typeface="Calibri"/>
              </a:rPr>
              <a:t>CD - 24/03/14</a:t>
            </a:r>
          </a:p>
        </p:txBody>
      </p:sp>
      <p:sp>
        <p:nvSpPr>
          <p:cNvPr id="8" name="Footer Placeholder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latin typeface="Calibri"/>
              </a:rPr>
              <a:pPr/>
              <a:t>‹#›</a:t>
            </a:fld>
            <a:endParaRPr lang="sv-SE">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srgbClr val="0094CA"/>
              </a:solidFill>
              <a:latin typeface="Calibri"/>
            </a:endParaRPr>
          </a:p>
        </p:txBody>
      </p:sp>
    </p:spTree>
    <p:extLst>
      <p:ext uri="{BB962C8B-B14F-4D97-AF65-F5344CB8AC3E}">
        <p14:creationId xmlns:p14="http://schemas.microsoft.com/office/powerpoint/2010/main" val="5565024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a:cs typeface="Arial"/>
              </a:defRPr>
            </a:lvl1p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atin typeface="Arial"/>
                <a:cs typeface="Arial"/>
              </a:defRPr>
            </a:lvl1pPr>
          </a:lstStyle>
          <a:p>
            <a:fld id="{5ED7AC81-318B-4D49-A602-9E30227C87EC}" type="datetime1">
              <a:rPr lang="sv-SE" smtClean="0"/>
              <a:pPr/>
              <a:t>14/04/14</a:t>
            </a:fld>
            <a:endParaRPr lang="sv-SE"/>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551115BC-487E-4422-894C-CB7CD3E79223}" type="slidenum">
              <a:rPr lang="sv-SE" smtClean="0"/>
              <a:pPr/>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39543890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srgbClr val="0094CA"/>
              </a:solidFill>
              <a:latin typeface="Arial"/>
              <a:cs typeface="Arial"/>
            </a:endParaRPr>
          </a:p>
        </p:txBody>
      </p:sp>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sv-SE" dirty="0"/>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Date Placeholder 3"/>
          <p:cNvSpPr>
            <a:spLocks noGrp="1"/>
          </p:cNvSpPr>
          <p:nvPr>
            <p:ph type="dt" sz="half" idx="10"/>
          </p:nvPr>
        </p:nvSpPr>
        <p:spPr/>
        <p:txBody>
          <a:bodyPr/>
          <a:lstStyle>
            <a:lvl1pPr>
              <a:defRPr>
                <a:solidFill>
                  <a:srgbClr val="000000"/>
                </a:solidFill>
                <a:latin typeface="Arial"/>
                <a:cs typeface="Arial"/>
              </a:defRPr>
            </a:lvl1pPr>
          </a:lstStyle>
          <a:p>
            <a:r>
              <a:rPr lang="sv-SE" dirty="0" smtClean="0"/>
              <a:t>CD - 24/03/14</a:t>
            </a:r>
            <a:endParaRPr lang="sv-SE"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000000"/>
                </a:solidFill>
                <a:latin typeface="Arial"/>
                <a:cs typeface="Arial"/>
              </a:defRPr>
            </a:lvl1pPr>
          </a:lstStyle>
          <a:p>
            <a:fld id="{551115BC-487E-4422-894C-CB7CD3E79223}" type="slidenum">
              <a:rPr lang="sv-SE" smtClean="0"/>
              <a:pPr/>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5241345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srgbClr val="0094CA"/>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latin typeface="Calibri"/>
              </a:rPr>
              <a:pPr/>
              <a:t>14/04/14</a:t>
            </a:fld>
            <a:endParaRPr lang="sv-SE">
              <a:latin typeface="Calibri"/>
            </a:endParaRPr>
          </a:p>
        </p:txBody>
      </p:sp>
      <p:sp>
        <p:nvSpPr>
          <p:cNvPr id="6" name="Footer Placeholder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latin typeface="Calibri"/>
              </a:rPr>
              <a:pPr/>
              <a:t>‹#›</a:t>
            </a:fld>
            <a:endParaRPr lang="sv-SE">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326484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t>14/04/14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sv-SE" dirty="0" smtClean="0">
                <a:latin typeface="Calibri"/>
              </a:rPr>
              <a:t>CD - 24/03/14</a:t>
            </a:r>
          </a:p>
        </p:txBody>
      </p:sp>
      <p:sp>
        <p:nvSpPr>
          <p:cNvPr id="8" name="Footer Placeholder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latin typeface="Calibri"/>
              </a:rPr>
              <a:pPr/>
              <a:t>‹#›</a:t>
            </a:fld>
            <a:endParaRPr lang="sv-SE">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srgbClr val="0094CA"/>
              </a:solidFill>
              <a:latin typeface="Calibri"/>
            </a:endParaRPr>
          </a:p>
        </p:txBody>
      </p:sp>
    </p:spTree>
    <p:extLst>
      <p:ext uri="{BB962C8B-B14F-4D97-AF65-F5344CB8AC3E}">
        <p14:creationId xmlns:p14="http://schemas.microsoft.com/office/powerpoint/2010/main" val="1082443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40" indent="-342840" algn="l">
              <a:lnSpc>
                <a:spcPct val="90000"/>
              </a:lnSpc>
              <a:buFont typeface="Arial"/>
              <a:buChar char="•"/>
              <a:defRPr sz="24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prstClr val="white"/>
              </a:solidFill>
              <a:latin typeface="Calibri"/>
            </a:endParaRPr>
          </a:p>
        </p:txBody>
      </p:sp>
      <p:cxnSp>
        <p:nvCxnSpPr>
          <p:cNvPr id="7"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2"/>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5" y="1964945"/>
            <a:ext cx="6536399" cy="4038981"/>
          </a:xfrm>
        </p:spPr>
        <p:txBody>
          <a:bodyPr/>
          <a:lstStyle>
            <a:lvl1pPr marL="0" indent="0">
              <a:buNone/>
              <a:defRPr/>
            </a:lvl1pPr>
            <a:lvl2pPr marL="457119" indent="0">
              <a:buNone/>
              <a:defRPr/>
            </a:lvl2pPr>
            <a:lvl3pPr marL="914239" indent="0">
              <a:buNone/>
              <a:defRPr/>
            </a:lvl3pPr>
            <a:lvl4pPr marL="1371358" indent="0">
              <a:buNone/>
              <a:defRPr/>
            </a:lvl4pPr>
            <a:lvl5pPr marL="1828477"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latin typeface="Calibri"/>
              </a:rPr>
              <a:pPr/>
              <a:t>14/04/14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2"/>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latin typeface="Calibri"/>
              </a:rPr>
              <a:pPr/>
              <a:t>14/04/14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latin typeface="Calibri"/>
              </a:rPr>
              <a:pPr/>
              <a:t>14/04/14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2"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latin typeface="Calibri"/>
              </a:rPr>
              <a:pPr/>
              <a:t>14/04/14</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latin typeface="Calibri"/>
              </a:rPr>
              <a:pPr/>
              <a:t>14/04/14</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2" y="1535115"/>
            <a:ext cx="4040188"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8" y="1535115"/>
            <a:ext cx="4041775"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8"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t>14/04/14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latin typeface="Calibri"/>
              </a:rPr>
              <a:pPr/>
              <a:t>14/04/14</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9325847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2"/>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latin typeface="Calibri"/>
              </a:rPr>
              <a:pPr/>
              <a:t>14/04/14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7041013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2"/>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0"/>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latin typeface="Calibri"/>
              </a:rPr>
              <a:pPr/>
              <a:t>14/04/14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latin typeface="Calibri"/>
              </a:rPr>
              <a:pPr/>
              <a:t>14/04/14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0334589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latin typeface="Calibri"/>
              </a:rPr>
              <a:pPr/>
              <a:t>14/04/14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7502372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2"/>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srgbClr val="0094CA"/>
              </a:solidFill>
              <a:latin typeface="Calibri"/>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latin typeface="Calibri"/>
              </a:rPr>
              <a:pPr/>
              <a:t>14/04/14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38" y="130720"/>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a:cs typeface="Arial"/>
              </a:defRPr>
            </a:lvl1p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atin typeface="Arial"/>
                <a:cs typeface="Arial"/>
              </a:defRPr>
            </a:lvl1pPr>
          </a:lstStyle>
          <a:p>
            <a:fld id="{5ED7AC81-318B-4D49-A602-9E30227C87EC}" type="datetime1">
              <a:rPr lang="sv-SE" smtClean="0"/>
              <a:pPr/>
              <a:t>14/04/14</a:t>
            </a:fld>
            <a:endParaRPr lang="sv-SE"/>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551115BC-487E-4422-894C-CB7CD3E79223}" type="slidenum">
              <a:rPr lang="sv-SE" smtClean="0"/>
              <a:pPr/>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36260678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srgbClr val="0094CA"/>
              </a:solidFill>
              <a:latin typeface="Arial"/>
              <a:cs typeface="Arial"/>
            </a:endParaRPr>
          </a:p>
        </p:txBody>
      </p:sp>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sv-SE" dirty="0"/>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Date Placeholder 3"/>
          <p:cNvSpPr>
            <a:spLocks noGrp="1"/>
          </p:cNvSpPr>
          <p:nvPr>
            <p:ph type="dt" sz="half" idx="10"/>
          </p:nvPr>
        </p:nvSpPr>
        <p:spPr/>
        <p:txBody>
          <a:bodyPr/>
          <a:lstStyle>
            <a:lvl1pPr>
              <a:defRPr>
                <a:solidFill>
                  <a:srgbClr val="000000"/>
                </a:solidFill>
                <a:latin typeface="Arial"/>
                <a:cs typeface="Arial"/>
              </a:defRPr>
            </a:lvl1pPr>
          </a:lstStyle>
          <a:p>
            <a:r>
              <a:rPr lang="sv-SE" dirty="0" smtClean="0"/>
              <a:t>CD - 24/03/14</a:t>
            </a:r>
            <a:endParaRPr lang="sv-SE"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000000"/>
                </a:solidFill>
                <a:latin typeface="Arial"/>
                <a:cs typeface="Arial"/>
              </a:defRPr>
            </a:lvl1pPr>
          </a:lstStyle>
          <a:p>
            <a:fld id="{551115BC-487E-4422-894C-CB7CD3E79223}" type="slidenum">
              <a:rPr lang="sv-SE" smtClean="0"/>
              <a:pPr/>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8285664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srgbClr val="0094CA"/>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latin typeface="Calibri"/>
              </a:rPr>
              <a:pPr/>
              <a:t>14/04/14</a:t>
            </a:fld>
            <a:endParaRPr lang="sv-SE">
              <a:latin typeface="Calibri"/>
            </a:endParaRPr>
          </a:p>
        </p:txBody>
      </p:sp>
      <p:sp>
        <p:nvSpPr>
          <p:cNvPr id="6" name="Footer Placeholder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latin typeface="Calibri"/>
              </a:rPr>
              <a:pPr/>
              <a:t>‹#›</a:t>
            </a:fld>
            <a:endParaRPr lang="sv-SE">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40430987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sv-SE" dirty="0" smtClean="0">
                <a:latin typeface="Calibri"/>
              </a:rPr>
              <a:t>CD - 24/03/14</a:t>
            </a:r>
          </a:p>
        </p:txBody>
      </p:sp>
      <p:sp>
        <p:nvSpPr>
          <p:cNvPr id="8" name="Footer Placeholder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latin typeface="Calibri"/>
              </a:rPr>
              <a:pPr/>
              <a:t>‹#›</a:t>
            </a:fld>
            <a:endParaRPr lang="sv-SE">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srgbClr val="0094CA"/>
              </a:solidFill>
              <a:latin typeface="Calibri"/>
            </a:endParaRPr>
          </a:p>
        </p:txBody>
      </p:sp>
    </p:spTree>
    <p:extLst>
      <p:ext uri="{BB962C8B-B14F-4D97-AF65-F5344CB8AC3E}">
        <p14:creationId xmlns:p14="http://schemas.microsoft.com/office/powerpoint/2010/main" val="211728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t>14/04/14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theme" Target="../theme/theme3.xml"/><Relationship Id="rId18" Type="http://schemas.openxmlformats.org/officeDocument/2006/relationships/image" Target="../media/image1.pn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theme" Target="../theme/theme4.xml"/><Relationship Id="rId17" Type="http://schemas.openxmlformats.org/officeDocument/2006/relationships/image" Target="../media/image3.png"/><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theme" Target="../theme/theme5.xml"/><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theme" Target="../theme/theme6.xml"/><Relationship Id="rId1" Type="http://schemas.openxmlformats.org/officeDocument/2006/relationships/slideLayout" Target="../slideLayouts/slideLayout63.xml"/><Relationship Id="rId2"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slideLayout" Target="../slideLayouts/slideLayout85.xml"/><Relationship Id="rId16" Type="http://schemas.openxmlformats.org/officeDocument/2006/relationships/theme" Target="../theme/theme8.xml"/><Relationship Id="rId17" Type="http://schemas.openxmlformats.org/officeDocument/2006/relationships/image" Target="../media/image1.png"/><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theme" Target="../theme/theme9.xml"/><Relationship Id="rId1" Type="http://schemas.openxmlformats.org/officeDocument/2006/relationships/slideLayout" Target="../slideLayouts/slideLayout86.xml"/><Relationship Id="rId2"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3" y="1964946"/>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2" y="6356352"/>
            <a:ext cx="2133600" cy="365125"/>
          </a:xfrm>
          <a:prstGeom prst="rect">
            <a:avLst/>
          </a:prstGeom>
        </p:spPr>
        <p:txBody>
          <a:bodyPr vert="horz" lIns="91423" tIns="45712" rIns="91423" bIns="45712" rtlCol="0" anchor="ctr"/>
          <a:lstStyle>
            <a:lvl1pPr algn="l">
              <a:defRPr sz="1200">
                <a:solidFill>
                  <a:srgbClr val="0094CA"/>
                </a:solidFill>
              </a:defRPr>
            </a:lvl1pPr>
          </a:lstStyle>
          <a:p>
            <a:fld id="{8F5C681F-1FB5-764D-BC0F-BB7944416E1E}" type="datetime1">
              <a:rPr lang="en-US" smtClean="0"/>
              <a:pPr/>
              <a:t>14/04/14</a:t>
            </a:fld>
            <a:endParaRPr lang="sv-SE"/>
          </a:p>
        </p:txBody>
      </p:sp>
      <p:sp>
        <p:nvSpPr>
          <p:cNvPr id="5" name="Platshållare för sidfot 4"/>
          <p:cNvSpPr>
            <a:spLocks noGrp="1"/>
          </p:cNvSpPr>
          <p:nvPr>
            <p:ph type="ftr" sz="quarter" idx="3"/>
          </p:nvPr>
        </p:nvSpPr>
        <p:spPr>
          <a:xfrm>
            <a:off x="3124201" y="6356352"/>
            <a:ext cx="2895600" cy="365125"/>
          </a:xfrm>
          <a:prstGeom prst="rect">
            <a:avLst/>
          </a:prstGeom>
        </p:spPr>
        <p:txBody>
          <a:bodyPr vert="horz" lIns="91423" tIns="45712" rIns="91423" bIns="45712"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23" tIns="45712" rIns="91423" bIns="45712"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sv-SE">
              <a:solidFill>
                <a:srgbClr val="0094CA"/>
              </a:solidFill>
            </a:endParaRPr>
          </a:p>
        </p:txBody>
      </p:sp>
      <p:pic>
        <p:nvPicPr>
          <p:cNvPr id="8" name="Bildobjekt 7" descr="ESS-vit-logga.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326974" y="378762"/>
            <a:ext cx="1359826"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831" r:id="rId16"/>
  </p:sldLayoutIdLst>
  <p:hf sldNum="0" hdr="0" ftr="0" dt="0"/>
  <p:txStyles>
    <p:titleStyle>
      <a:lvl1pPr algn="l" defTabSz="457115" rtl="0" eaLnBrk="1" latinLnBrk="0" hangingPunct="1">
        <a:spcBef>
          <a:spcPct val="0"/>
        </a:spcBef>
        <a:buNone/>
        <a:defRPr sz="2800" kern="1200">
          <a:solidFill>
            <a:schemeClr val="bg1"/>
          </a:solidFill>
          <a:latin typeface="+mj-lt"/>
          <a:ea typeface="+mj-ea"/>
          <a:cs typeface="+mj-cs"/>
        </a:defRPr>
      </a:lvl1pPr>
    </p:titleStyle>
    <p:bodyStyle>
      <a:lvl1pPr marL="0" indent="0" algn="l" defTabSz="457115"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5" indent="0" algn="l" defTabSz="457115" rtl="0" eaLnBrk="1" latinLnBrk="0" hangingPunct="1">
        <a:spcBef>
          <a:spcPct val="20000"/>
        </a:spcBef>
        <a:buFont typeface="Wingdings" charset="2"/>
        <a:buNone/>
        <a:defRPr sz="2000" kern="1200">
          <a:solidFill>
            <a:srgbClr val="0094CA"/>
          </a:solidFill>
          <a:latin typeface="+mn-lt"/>
          <a:ea typeface="+mn-ea"/>
          <a:cs typeface="+mn-cs"/>
        </a:defRPr>
      </a:lvl2pPr>
      <a:lvl3pPr marL="914230" indent="0" algn="l" defTabSz="457115" rtl="0" eaLnBrk="1" latinLnBrk="0" hangingPunct="1">
        <a:spcBef>
          <a:spcPct val="20000"/>
        </a:spcBef>
        <a:buFont typeface="Wingdings" charset="2"/>
        <a:buNone/>
        <a:defRPr sz="2000" kern="1200">
          <a:solidFill>
            <a:srgbClr val="0094CA"/>
          </a:solidFill>
          <a:latin typeface="+mn-lt"/>
          <a:ea typeface="+mn-ea"/>
          <a:cs typeface="+mn-cs"/>
        </a:defRPr>
      </a:lvl3pPr>
      <a:lvl4pPr marL="1371344" indent="0" algn="l" defTabSz="457115" rtl="0" eaLnBrk="1" latinLnBrk="0" hangingPunct="1">
        <a:spcBef>
          <a:spcPct val="20000"/>
        </a:spcBef>
        <a:buFont typeface="Wingdings" charset="2"/>
        <a:buNone/>
        <a:defRPr sz="2000" kern="1200">
          <a:solidFill>
            <a:srgbClr val="0094CA"/>
          </a:solidFill>
          <a:latin typeface="+mn-lt"/>
          <a:ea typeface="+mn-ea"/>
          <a:cs typeface="+mn-cs"/>
        </a:defRPr>
      </a:lvl4pPr>
      <a:lvl5pPr marL="1828459" indent="0" algn="l" defTabSz="457115" rtl="0" eaLnBrk="1" latinLnBrk="0" hangingPunct="1">
        <a:spcBef>
          <a:spcPct val="20000"/>
        </a:spcBef>
        <a:buFont typeface="Wingdings" charset="2"/>
        <a:buNone/>
        <a:defRPr sz="2000" kern="1200">
          <a:solidFill>
            <a:srgbClr val="0094CA"/>
          </a:solidFill>
          <a:latin typeface="+mn-lt"/>
          <a:ea typeface="+mn-ea"/>
          <a:cs typeface="+mn-cs"/>
        </a:defRPr>
      </a:lvl5pPr>
      <a:lvl6pPr marL="2514130" indent="-228557" algn="l" defTabSz="457115" rtl="0" eaLnBrk="1" latinLnBrk="0" hangingPunct="1">
        <a:spcBef>
          <a:spcPct val="20000"/>
        </a:spcBef>
        <a:buFont typeface="Arial"/>
        <a:buChar char="•"/>
        <a:defRPr sz="2000" kern="1200">
          <a:solidFill>
            <a:schemeClr val="tx1"/>
          </a:solidFill>
          <a:latin typeface="+mn-lt"/>
          <a:ea typeface="+mn-ea"/>
          <a:cs typeface="+mn-cs"/>
        </a:defRPr>
      </a:lvl6pPr>
      <a:lvl7pPr marL="2971246" indent="-228557" algn="l" defTabSz="457115" rtl="0" eaLnBrk="1" latinLnBrk="0" hangingPunct="1">
        <a:spcBef>
          <a:spcPct val="20000"/>
        </a:spcBef>
        <a:buFont typeface="Arial"/>
        <a:buChar char="•"/>
        <a:defRPr sz="2000" kern="1200">
          <a:solidFill>
            <a:schemeClr val="tx1"/>
          </a:solidFill>
          <a:latin typeface="+mn-lt"/>
          <a:ea typeface="+mn-ea"/>
          <a:cs typeface="+mn-cs"/>
        </a:defRPr>
      </a:lvl7pPr>
      <a:lvl8pPr marL="3428360" indent="-228557" algn="l" defTabSz="457115" rtl="0" eaLnBrk="1" latinLnBrk="0" hangingPunct="1">
        <a:spcBef>
          <a:spcPct val="20000"/>
        </a:spcBef>
        <a:buFont typeface="Arial"/>
        <a:buChar char="•"/>
        <a:defRPr sz="2000" kern="1200">
          <a:solidFill>
            <a:schemeClr val="tx1"/>
          </a:solidFill>
          <a:latin typeface="+mn-lt"/>
          <a:ea typeface="+mn-ea"/>
          <a:cs typeface="+mn-cs"/>
        </a:defRPr>
      </a:lvl8pPr>
      <a:lvl9pPr marL="3885473" indent="-228557" algn="l" defTabSz="45711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5" rtl="0" eaLnBrk="1" latinLnBrk="0" hangingPunct="1">
        <a:defRPr sz="1800" kern="1200">
          <a:solidFill>
            <a:schemeClr val="tx1"/>
          </a:solidFill>
          <a:latin typeface="+mn-lt"/>
          <a:ea typeface="+mn-ea"/>
          <a:cs typeface="+mn-cs"/>
        </a:defRPr>
      </a:lvl1pPr>
      <a:lvl2pPr marL="457115" algn="l" defTabSz="457115" rtl="0" eaLnBrk="1" latinLnBrk="0" hangingPunct="1">
        <a:defRPr sz="1800" kern="1200">
          <a:solidFill>
            <a:schemeClr val="tx1"/>
          </a:solidFill>
          <a:latin typeface="+mn-lt"/>
          <a:ea typeface="+mn-ea"/>
          <a:cs typeface="+mn-cs"/>
        </a:defRPr>
      </a:lvl2pPr>
      <a:lvl3pPr marL="914230" algn="l" defTabSz="457115" rtl="0" eaLnBrk="1" latinLnBrk="0" hangingPunct="1">
        <a:defRPr sz="1800" kern="1200">
          <a:solidFill>
            <a:schemeClr val="tx1"/>
          </a:solidFill>
          <a:latin typeface="+mn-lt"/>
          <a:ea typeface="+mn-ea"/>
          <a:cs typeface="+mn-cs"/>
        </a:defRPr>
      </a:lvl3pPr>
      <a:lvl4pPr marL="1371344" algn="l" defTabSz="457115" rtl="0" eaLnBrk="1" latinLnBrk="0" hangingPunct="1">
        <a:defRPr sz="1800" kern="1200">
          <a:solidFill>
            <a:schemeClr val="tx1"/>
          </a:solidFill>
          <a:latin typeface="+mn-lt"/>
          <a:ea typeface="+mn-ea"/>
          <a:cs typeface="+mn-cs"/>
        </a:defRPr>
      </a:lvl4pPr>
      <a:lvl5pPr marL="1828459" algn="l" defTabSz="457115" rtl="0" eaLnBrk="1" latinLnBrk="0" hangingPunct="1">
        <a:defRPr sz="1800" kern="1200">
          <a:solidFill>
            <a:schemeClr val="tx1"/>
          </a:solidFill>
          <a:latin typeface="+mn-lt"/>
          <a:ea typeface="+mn-ea"/>
          <a:cs typeface="+mn-cs"/>
        </a:defRPr>
      </a:lvl5pPr>
      <a:lvl6pPr marL="2285573" algn="l" defTabSz="457115" rtl="0" eaLnBrk="1" latinLnBrk="0" hangingPunct="1">
        <a:defRPr sz="1800" kern="1200">
          <a:solidFill>
            <a:schemeClr val="tx1"/>
          </a:solidFill>
          <a:latin typeface="+mn-lt"/>
          <a:ea typeface="+mn-ea"/>
          <a:cs typeface="+mn-cs"/>
        </a:defRPr>
      </a:lvl6pPr>
      <a:lvl7pPr marL="2742689" algn="l" defTabSz="457115" rtl="0" eaLnBrk="1" latinLnBrk="0" hangingPunct="1">
        <a:defRPr sz="1800" kern="1200">
          <a:solidFill>
            <a:schemeClr val="tx1"/>
          </a:solidFill>
          <a:latin typeface="+mn-lt"/>
          <a:ea typeface="+mn-ea"/>
          <a:cs typeface="+mn-cs"/>
        </a:defRPr>
      </a:lvl7pPr>
      <a:lvl8pPr marL="3199802" algn="l" defTabSz="457115" rtl="0" eaLnBrk="1" latinLnBrk="0" hangingPunct="1">
        <a:defRPr sz="1800" kern="1200">
          <a:solidFill>
            <a:schemeClr val="tx1"/>
          </a:solidFill>
          <a:latin typeface="+mn-lt"/>
          <a:ea typeface="+mn-ea"/>
          <a:cs typeface="+mn-cs"/>
        </a:defRPr>
      </a:lvl8pPr>
      <a:lvl9pPr marL="3656918" algn="l" defTabSz="4571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23" tIns="45712" rIns="91423" bIns="45712"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23" tIns="45712" rIns="91423" bIns="45712"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2" y="6356352"/>
            <a:ext cx="21336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fld id="{49A5678A-D05F-FD42-9890-CCECCD9C8C54}" type="datetimeFigureOut">
              <a:rPr lang="sv-SE" smtClean="0"/>
              <a:t>14/04/14</a:t>
            </a:fld>
            <a:endParaRPr lang="sv-SE"/>
          </a:p>
        </p:txBody>
      </p:sp>
      <p:sp>
        <p:nvSpPr>
          <p:cNvPr id="5" name="Platshållare för sidfot 4"/>
          <p:cNvSpPr>
            <a:spLocks noGrp="1"/>
          </p:cNvSpPr>
          <p:nvPr>
            <p:ph type="ftr" sz="quarter" idx="3"/>
          </p:nvPr>
        </p:nvSpPr>
        <p:spPr>
          <a:xfrm>
            <a:off x="3124201" y="6356352"/>
            <a:ext cx="28956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115" rtl="0" eaLnBrk="1" latinLnBrk="0" hangingPunct="1">
        <a:spcBef>
          <a:spcPct val="0"/>
        </a:spcBef>
        <a:buNone/>
        <a:defRPr sz="4400" kern="1200">
          <a:solidFill>
            <a:schemeClr val="tx1"/>
          </a:solidFill>
          <a:latin typeface="+mj-lt"/>
          <a:ea typeface="+mj-ea"/>
          <a:cs typeface="+mj-cs"/>
        </a:defRPr>
      </a:lvl1pPr>
    </p:titleStyle>
    <p:bodyStyle>
      <a:lvl1pPr marL="342837" indent="-342837" algn="l" defTabSz="457115" rtl="0" eaLnBrk="1" latinLnBrk="0" hangingPunct="1">
        <a:spcBef>
          <a:spcPct val="20000"/>
        </a:spcBef>
        <a:buFont typeface="Arial"/>
        <a:buChar char="•"/>
        <a:defRPr sz="3200" kern="1200">
          <a:solidFill>
            <a:schemeClr val="tx1"/>
          </a:solidFill>
          <a:latin typeface="+mn-lt"/>
          <a:ea typeface="+mn-ea"/>
          <a:cs typeface="+mn-cs"/>
        </a:defRPr>
      </a:lvl1pPr>
      <a:lvl2pPr marL="742811" indent="-285696" algn="l" defTabSz="457115" rtl="0" eaLnBrk="1" latinLnBrk="0" hangingPunct="1">
        <a:spcBef>
          <a:spcPct val="20000"/>
        </a:spcBef>
        <a:buFont typeface="Arial"/>
        <a:buChar char="–"/>
        <a:defRPr sz="2800" kern="1200">
          <a:solidFill>
            <a:schemeClr val="tx1"/>
          </a:solidFill>
          <a:latin typeface="+mn-lt"/>
          <a:ea typeface="+mn-ea"/>
          <a:cs typeface="+mn-cs"/>
        </a:defRPr>
      </a:lvl2pPr>
      <a:lvl3pPr marL="1142787" indent="-228557" algn="l" defTabSz="457115" rtl="0" eaLnBrk="1" latinLnBrk="0" hangingPunct="1">
        <a:spcBef>
          <a:spcPct val="20000"/>
        </a:spcBef>
        <a:buFont typeface="Arial"/>
        <a:buChar char="•"/>
        <a:defRPr sz="2400" kern="1200">
          <a:solidFill>
            <a:schemeClr val="tx1"/>
          </a:solidFill>
          <a:latin typeface="+mn-lt"/>
          <a:ea typeface="+mn-ea"/>
          <a:cs typeface="+mn-cs"/>
        </a:defRPr>
      </a:lvl3pPr>
      <a:lvl4pPr marL="1599901" indent="-228557" algn="l" defTabSz="457115" rtl="0" eaLnBrk="1" latinLnBrk="0" hangingPunct="1">
        <a:spcBef>
          <a:spcPct val="20000"/>
        </a:spcBef>
        <a:buFont typeface="Arial"/>
        <a:buChar char="–"/>
        <a:defRPr sz="2000" kern="1200">
          <a:solidFill>
            <a:schemeClr val="tx1"/>
          </a:solidFill>
          <a:latin typeface="+mn-lt"/>
          <a:ea typeface="+mn-ea"/>
          <a:cs typeface="+mn-cs"/>
        </a:defRPr>
      </a:lvl4pPr>
      <a:lvl5pPr marL="2057016" indent="-228557" algn="l" defTabSz="457115" rtl="0" eaLnBrk="1" latinLnBrk="0" hangingPunct="1">
        <a:spcBef>
          <a:spcPct val="20000"/>
        </a:spcBef>
        <a:buFont typeface="Arial"/>
        <a:buChar char="»"/>
        <a:defRPr sz="2000" kern="1200">
          <a:solidFill>
            <a:schemeClr val="tx1"/>
          </a:solidFill>
          <a:latin typeface="+mn-lt"/>
          <a:ea typeface="+mn-ea"/>
          <a:cs typeface="+mn-cs"/>
        </a:defRPr>
      </a:lvl5pPr>
      <a:lvl6pPr marL="2514130" indent="-228557" algn="l" defTabSz="457115" rtl="0" eaLnBrk="1" latinLnBrk="0" hangingPunct="1">
        <a:spcBef>
          <a:spcPct val="20000"/>
        </a:spcBef>
        <a:buFont typeface="Arial"/>
        <a:buChar char="•"/>
        <a:defRPr sz="2000" kern="1200">
          <a:solidFill>
            <a:schemeClr val="tx1"/>
          </a:solidFill>
          <a:latin typeface="+mn-lt"/>
          <a:ea typeface="+mn-ea"/>
          <a:cs typeface="+mn-cs"/>
        </a:defRPr>
      </a:lvl6pPr>
      <a:lvl7pPr marL="2971246" indent="-228557" algn="l" defTabSz="457115" rtl="0" eaLnBrk="1" latinLnBrk="0" hangingPunct="1">
        <a:spcBef>
          <a:spcPct val="20000"/>
        </a:spcBef>
        <a:buFont typeface="Arial"/>
        <a:buChar char="•"/>
        <a:defRPr sz="2000" kern="1200">
          <a:solidFill>
            <a:schemeClr val="tx1"/>
          </a:solidFill>
          <a:latin typeface="+mn-lt"/>
          <a:ea typeface="+mn-ea"/>
          <a:cs typeface="+mn-cs"/>
        </a:defRPr>
      </a:lvl7pPr>
      <a:lvl8pPr marL="3428360" indent="-228557" algn="l" defTabSz="457115" rtl="0" eaLnBrk="1" latinLnBrk="0" hangingPunct="1">
        <a:spcBef>
          <a:spcPct val="20000"/>
        </a:spcBef>
        <a:buFont typeface="Arial"/>
        <a:buChar char="•"/>
        <a:defRPr sz="2000" kern="1200">
          <a:solidFill>
            <a:schemeClr val="tx1"/>
          </a:solidFill>
          <a:latin typeface="+mn-lt"/>
          <a:ea typeface="+mn-ea"/>
          <a:cs typeface="+mn-cs"/>
        </a:defRPr>
      </a:lvl8pPr>
      <a:lvl9pPr marL="3885473" indent="-228557" algn="l" defTabSz="45711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5" rtl="0" eaLnBrk="1" latinLnBrk="0" hangingPunct="1">
        <a:defRPr sz="1800" kern="1200">
          <a:solidFill>
            <a:schemeClr val="tx1"/>
          </a:solidFill>
          <a:latin typeface="+mn-lt"/>
          <a:ea typeface="+mn-ea"/>
          <a:cs typeface="+mn-cs"/>
        </a:defRPr>
      </a:lvl1pPr>
      <a:lvl2pPr marL="457115" algn="l" defTabSz="457115" rtl="0" eaLnBrk="1" latinLnBrk="0" hangingPunct="1">
        <a:defRPr sz="1800" kern="1200">
          <a:solidFill>
            <a:schemeClr val="tx1"/>
          </a:solidFill>
          <a:latin typeface="+mn-lt"/>
          <a:ea typeface="+mn-ea"/>
          <a:cs typeface="+mn-cs"/>
        </a:defRPr>
      </a:lvl2pPr>
      <a:lvl3pPr marL="914230" algn="l" defTabSz="457115" rtl="0" eaLnBrk="1" latinLnBrk="0" hangingPunct="1">
        <a:defRPr sz="1800" kern="1200">
          <a:solidFill>
            <a:schemeClr val="tx1"/>
          </a:solidFill>
          <a:latin typeface="+mn-lt"/>
          <a:ea typeface="+mn-ea"/>
          <a:cs typeface="+mn-cs"/>
        </a:defRPr>
      </a:lvl3pPr>
      <a:lvl4pPr marL="1371344" algn="l" defTabSz="457115" rtl="0" eaLnBrk="1" latinLnBrk="0" hangingPunct="1">
        <a:defRPr sz="1800" kern="1200">
          <a:solidFill>
            <a:schemeClr val="tx1"/>
          </a:solidFill>
          <a:latin typeface="+mn-lt"/>
          <a:ea typeface="+mn-ea"/>
          <a:cs typeface="+mn-cs"/>
        </a:defRPr>
      </a:lvl4pPr>
      <a:lvl5pPr marL="1828459" algn="l" defTabSz="457115" rtl="0" eaLnBrk="1" latinLnBrk="0" hangingPunct="1">
        <a:defRPr sz="1800" kern="1200">
          <a:solidFill>
            <a:schemeClr val="tx1"/>
          </a:solidFill>
          <a:latin typeface="+mn-lt"/>
          <a:ea typeface="+mn-ea"/>
          <a:cs typeface="+mn-cs"/>
        </a:defRPr>
      </a:lvl5pPr>
      <a:lvl6pPr marL="2285573" algn="l" defTabSz="457115" rtl="0" eaLnBrk="1" latinLnBrk="0" hangingPunct="1">
        <a:defRPr sz="1800" kern="1200">
          <a:solidFill>
            <a:schemeClr val="tx1"/>
          </a:solidFill>
          <a:latin typeface="+mn-lt"/>
          <a:ea typeface="+mn-ea"/>
          <a:cs typeface="+mn-cs"/>
        </a:defRPr>
      </a:lvl6pPr>
      <a:lvl7pPr marL="2742689" algn="l" defTabSz="457115" rtl="0" eaLnBrk="1" latinLnBrk="0" hangingPunct="1">
        <a:defRPr sz="1800" kern="1200">
          <a:solidFill>
            <a:schemeClr val="tx1"/>
          </a:solidFill>
          <a:latin typeface="+mn-lt"/>
          <a:ea typeface="+mn-ea"/>
          <a:cs typeface="+mn-cs"/>
        </a:defRPr>
      </a:lvl7pPr>
      <a:lvl8pPr marL="3199802" algn="l" defTabSz="457115" rtl="0" eaLnBrk="1" latinLnBrk="0" hangingPunct="1">
        <a:defRPr sz="1800" kern="1200">
          <a:solidFill>
            <a:schemeClr val="tx1"/>
          </a:solidFill>
          <a:latin typeface="+mn-lt"/>
          <a:ea typeface="+mn-ea"/>
          <a:cs typeface="+mn-cs"/>
        </a:defRPr>
      </a:lvl8pPr>
      <a:lvl9pPr marL="3656918" algn="l" defTabSz="4571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3" y="1964946"/>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2" y="6356352"/>
            <a:ext cx="2133600" cy="365125"/>
          </a:xfrm>
          <a:prstGeom prst="rect">
            <a:avLst/>
          </a:prstGeom>
        </p:spPr>
        <p:txBody>
          <a:bodyPr vert="horz" lIns="91423" tIns="45712" rIns="91423" bIns="45712" rtlCol="0" anchor="ctr"/>
          <a:lstStyle>
            <a:lvl1pPr algn="l">
              <a:defRPr sz="1200">
                <a:solidFill>
                  <a:srgbClr val="0094CA"/>
                </a:solidFill>
              </a:defRPr>
            </a:lvl1pPr>
          </a:lstStyle>
          <a:p>
            <a:fld id="{8F5C681F-1FB5-764D-BC0F-BB7944416E1E}" type="datetime1">
              <a:rPr lang="en-US" smtClean="0">
                <a:latin typeface="Calibri"/>
              </a:rPr>
              <a:pPr/>
              <a:t>14/04/14</a:t>
            </a:fld>
            <a:endParaRPr lang="sv-SE">
              <a:latin typeface="Calibri"/>
            </a:endParaRPr>
          </a:p>
        </p:txBody>
      </p:sp>
      <p:sp>
        <p:nvSpPr>
          <p:cNvPr id="5" name="Platshållare för sidfot 4"/>
          <p:cNvSpPr>
            <a:spLocks noGrp="1"/>
          </p:cNvSpPr>
          <p:nvPr>
            <p:ph type="ftr" sz="quarter" idx="3"/>
          </p:nvPr>
        </p:nvSpPr>
        <p:spPr>
          <a:xfrm>
            <a:off x="3124201" y="6356352"/>
            <a:ext cx="2895600" cy="365125"/>
          </a:xfrm>
          <a:prstGeom prst="rect">
            <a:avLst/>
          </a:prstGeom>
        </p:spPr>
        <p:txBody>
          <a:bodyPr vert="horz" lIns="91423" tIns="45712" rIns="91423" bIns="45712" rtlCol="0" anchor="ctr"/>
          <a:lstStyle>
            <a:lvl1pPr algn="ctr">
              <a:defRPr sz="1200">
                <a:solidFill>
                  <a:srgbClr val="0094CA"/>
                </a:solidFill>
              </a:defRPr>
            </a:lvl1pPr>
          </a:lstStyle>
          <a:p>
            <a:endParaRPr lang="sv-SE">
              <a:latin typeface="Calibri"/>
            </a:endParaRPr>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23" tIns="45712" rIns="91423" bIns="45712" rtlCol="0" anchor="ctr"/>
          <a:lstStyle>
            <a:lvl1pPr algn="r">
              <a:defRPr sz="1200">
                <a:solidFill>
                  <a:srgbClr val="0094CA"/>
                </a:solidFill>
              </a:defRPr>
            </a:lvl1pPr>
          </a:lstStyle>
          <a:p>
            <a:fld id="{038C62C7-F79B-CD4A-A5DF-5683BBEC4A65}" type="slidenum">
              <a:rPr lang="sv-SE" smtClean="0">
                <a:latin typeface="Calibri"/>
              </a:rPr>
              <a:pPr/>
              <a:t>‹#›</a:t>
            </a:fld>
            <a:endParaRPr lang="sv-SE">
              <a:latin typeface="Calibri"/>
            </a:endParaRPr>
          </a:p>
        </p:txBody>
      </p:sp>
      <p:sp>
        <p:nvSpPr>
          <p:cNvPr id="7"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sv-SE">
              <a:solidFill>
                <a:srgbClr val="0094CA"/>
              </a:solidFill>
              <a:latin typeface="Calibri"/>
            </a:endParaRPr>
          </a:p>
        </p:txBody>
      </p:sp>
      <p:pic>
        <p:nvPicPr>
          <p:cNvPr id="8" name="Bildobjekt 7" descr="ESS-vit-logga.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326974" y="378762"/>
            <a:ext cx="1359826"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hf sldNum="0" hdr="0" ftr="0" dt="0"/>
  <p:txStyles>
    <p:titleStyle>
      <a:lvl1pPr algn="l" defTabSz="457115" rtl="0" eaLnBrk="1" latinLnBrk="0" hangingPunct="1">
        <a:spcBef>
          <a:spcPct val="0"/>
        </a:spcBef>
        <a:buNone/>
        <a:defRPr sz="2800" kern="1200">
          <a:solidFill>
            <a:schemeClr val="bg1"/>
          </a:solidFill>
          <a:latin typeface="+mj-lt"/>
          <a:ea typeface="+mj-ea"/>
          <a:cs typeface="+mj-cs"/>
        </a:defRPr>
      </a:lvl1pPr>
    </p:titleStyle>
    <p:bodyStyle>
      <a:lvl1pPr marL="0" indent="0" algn="l" defTabSz="457115"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5" indent="0" algn="l" defTabSz="457115" rtl="0" eaLnBrk="1" latinLnBrk="0" hangingPunct="1">
        <a:spcBef>
          <a:spcPct val="20000"/>
        </a:spcBef>
        <a:buFont typeface="Wingdings" charset="2"/>
        <a:buNone/>
        <a:defRPr sz="2000" kern="1200">
          <a:solidFill>
            <a:srgbClr val="0094CA"/>
          </a:solidFill>
          <a:latin typeface="+mn-lt"/>
          <a:ea typeface="+mn-ea"/>
          <a:cs typeface="+mn-cs"/>
        </a:defRPr>
      </a:lvl2pPr>
      <a:lvl3pPr marL="914230" indent="0" algn="l" defTabSz="457115" rtl="0" eaLnBrk="1" latinLnBrk="0" hangingPunct="1">
        <a:spcBef>
          <a:spcPct val="20000"/>
        </a:spcBef>
        <a:buFont typeface="Wingdings" charset="2"/>
        <a:buNone/>
        <a:defRPr sz="2000" kern="1200">
          <a:solidFill>
            <a:srgbClr val="0094CA"/>
          </a:solidFill>
          <a:latin typeface="+mn-lt"/>
          <a:ea typeface="+mn-ea"/>
          <a:cs typeface="+mn-cs"/>
        </a:defRPr>
      </a:lvl3pPr>
      <a:lvl4pPr marL="1371344" indent="0" algn="l" defTabSz="457115" rtl="0" eaLnBrk="1" latinLnBrk="0" hangingPunct="1">
        <a:spcBef>
          <a:spcPct val="20000"/>
        </a:spcBef>
        <a:buFont typeface="Wingdings" charset="2"/>
        <a:buNone/>
        <a:defRPr sz="2000" kern="1200">
          <a:solidFill>
            <a:srgbClr val="0094CA"/>
          </a:solidFill>
          <a:latin typeface="+mn-lt"/>
          <a:ea typeface="+mn-ea"/>
          <a:cs typeface="+mn-cs"/>
        </a:defRPr>
      </a:lvl4pPr>
      <a:lvl5pPr marL="1828459" indent="0" algn="l" defTabSz="457115" rtl="0" eaLnBrk="1" latinLnBrk="0" hangingPunct="1">
        <a:spcBef>
          <a:spcPct val="20000"/>
        </a:spcBef>
        <a:buFont typeface="Wingdings" charset="2"/>
        <a:buNone/>
        <a:defRPr sz="2000" kern="1200">
          <a:solidFill>
            <a:srgbClr val="0094CA"/>
          </a:solidFill>
          <a:latin typeface="+mn-lt"/>
          <a:ea typeface="+mn-ea"/>
          <a:cs typeface="+mn-cs"/>
        </a:defRPr>
      </a:lvl5pPr>
      <a:lvl6pPr marL="2514130" indent="-228557" algn="l" defTabSz="457115" rtl="0" eaLnBrk="1" latinLnBrk="0" hangingPunct="1">
        <a:spcBef>
          <a:spcPct val="20000"/>
        </a:spcBef>
        <a:buFont typeface="Arial"/>
        <a:buChar char="•"/>
        <a:defRPr sz="2000" kern="1200">
          <a:solidFill>
            <a:schemeClr val="tx1"/>
          </a:solidFill>
          <a:latin typeface="+mn-lt"/>
          <a:ea typeface="+mn-ea"/>
          <a:cs typeface="+mn-cs"/>
        </a:defRPr>
      </a:lvl6pPr>
      <a:lvl7pPr marL="2971246" indent="-228557" algn="l" defTabSz="457115" rtl="0" eaLnBrk="1" latinLnBrk="0" hangingPunct="1">
        <a:spcBef>
          <a:spcPct val="20000"/>
        </a:spcBef>
        <a:buFont typeface="Arial"/>
        <a:buChar char="•"/>
        <a:defRPr sz="2000" kern="1200">
          <a:solidFill>
            <a:schemeClr val="tx1"/>
          </a:solidFill>
          <a:latin typeface="+mn-lt"/>
          <a:ea typeface="+mn-ea"/>
          <a:cs typeface="+mn-cs"/>
        </a:defRPr>
      </a:lvl7pPr>
      <a:lvl8pPr marL="3428360" indent="-228557" algn="l" defTabSz="457115" rtl="0" eaLnBrk="1" latinLnBrk="0" hangingPunct="1">
        <a:spcBef>
          <a:spcPct val="20000"/>
        </a:spcBef>
        <a:buFont typeface="Arial"/>
        <a:buChar char="•"/>
        <a:defRPr sz="2000" kern="1200">
          <a:solidFill>
            <a:schemeClr val="tx1"/>
          </a:solidFill>
          <a:latin typeface="+mn-lt"/>
          <a:ea typeface="+mn-ea"/>
          <a:cs typeface="+mn-cs"/>
        </a:defRPr>
      </a:lvl8pPr>
      <a:lvl9pPr marL="3885473" indent="-228557" algn="l" defTabSz="45711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5" rtl="0" eaLnBrk="1" latinLnBrk="0" hangingPunct="1">
        <a:defRPr sz="1800" kern="1200">
          <a:solidFill>
            <a:schemeClr val="tx1"/>
          </a:solidFill>
          <a:latin typeface="+mn-lt"/>
          <a:ea typeface="+mn-ea"/>
          <a:cs typeface="+mn-cs"/>
        </a:defRPr>
      </a:lvl1pPr>
      <a:lvl2pPr marL="457115" algn="l" defTabSz="457115" rtl="0" eaLnBrk="1" latinLnBrk="0" hangingPunct="1">
        <a:defRPr sz="1800" kern="1200">
          <a:solidFill>
            <a:schemeClr val="tx1"/>
          </a:solidFill>
          <a:latin typeface="+mn-lt"/>
          <a:ea typeface="+mn-ea"/>
          <a:cs typeface="+mn-cs"/>
        </a:defRPr>
      </a:lvl2pPr>
      <a:lvl3pPr marL="914230" algn="l" defTabSz="457115" rtl="0" eaLnBrk="1" latinLnBrk="0" hangingPunct="1">
        <a:defRPr sz="1800" kern="1200">
          <a:solidFill>
            <a:schemeClr val="tx1"/>
          </a:solidFill>
          <a:latin typeface="+mn-lt"/>
          <a:ea typeface="+mn-ea"/>
          <a:cs typeface="+mn-cs"/>
        </a:defRPr>
      </a:lvl3pPr>
      <a:lvl4pPr marL="1371344" algn="l" defTabSz="457115" rtl="0" eaLnBrk="1" latinLnBrk="0" hangingPunct="1">
        <a:defRPr sz="1800" kern="1200">
          <a:solidFill>
            <a:schemeClr val="tx1"/>
          </a:solidFill>
          <a:latin typeface="+mn-lt"/>
          <a:ea typeface="+mn-ea"/>
          <a:cs typeface="+mn-cs"/>
        </a:defRPr>
      </a:lvl4pPr>
      <a:lvl5pPr marL="1828459" algn="l" defTabSz="457115" rtl="0" eaLnBrk="1" latinLnBrk="0" hangingPunct="1">
        <a:defRPr sz="1800" kern="1200">
          <a:solidFill>
            <a:schemeClr val="tx1"/>
          </a:solidFill>
          <a:latin typeface="+mn-lt"/>
          <a:ea typeface="+mn-ea"/>
          <a:cs typeface="+mn-cs"/>
        </a:defRPr>
      </a:lvl5pPr>
      <a:lvl6pPr marL="2285573" algn="l" defTabSz="457115" rtl="0" eaLnBrk="1" latinLnBrk="0" hangingPunct="1">
        <a:defRPr sz="1800" kern="1200">
          <a:solidFill>
            <a:schemeClr val="tx1"/>
          </a:solidFill>
          <a:latin typeface="+mn-lt"/>
          <a:ea typeface="+mn-ea"/>
          <a:cs typeface="+mn-cs"/>
        </a:defRPr>
      </a:lvl6pPr>
      <a:lvl7pPr marL="2742689" algn="l" defTabSz="457115" rtl="0" eaLnBrk="1" latinLnBrk="0" hangingPunct="1">
        <a:defRPr sz="1800" kern="1200">
          <a:solidFill>
            <a:schemeClr val="tx1"/>
          </a:solidFill>
          <a:latin typeface="+mn-lt"/>
          <a:ea typeface="+mn-ea"/>
          <a:cs typeface="+mn-cs"/>
        </a:defRPr>
      </a:lvl7pPr>
      <a:lvl8pPr marL="3199802" algn="l" defTabSz="457115" rtl="0" eaLnBrk="1" latinLnBrk="0" hangingPunct="1">
        <a:defRPr sz="1800" kern="1200">
          <a:solidFill>
            <a:schemeClr val="tx1"/>
          </a:solidFill>
          <a:latin typeface="+mn-lt"/>
          <a:ea typeface="+mn-ea"/>
          <a:cs typeface="+mn-cs"/>
        </a:defRPr>
      </a:lvl8pPr>
      <a:lvl9pPr marL="3656918" algn="l" defTabSz="45711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2" y="1964946"/>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1" y="6356351"/>
            <a:ext cx="2133600" cy="365125"/>
          </a:xfrm>
          <a:prstGeom prst="rect">
            <a:avLst/>
          </a:prstGeom>
        </p:spPr>
        <p:txBody>
          <a:bodyPr vert="horz" lIns="91439" tIns="45719" rIns="91439" bIns="45719" rtlCol="0" anchor="ctr"/>
          <a:lstStyle>
            <a:lvl1pPr algn="l">
              <a:defRPr sz="1200">
                <a:solidFill>
                  <a:srgbClr val="0094CA"/>
                </a:solidFill>
              </a:defRPr>
            </a:lvl1pPr>
          </a:lstStyle>
          <a:p>
            <a:pPr defTabSz="457196"/>
            <a:endParaRPr lang="sv-SE">
              <a:latin typeface="Calibri"/>
            </a:endParaRPr>
          </a:p>
        </p:txBody>
      </p:sp>
      <p:sp>
        <p:nvSpPr>
          <p:cNvPr id="5" name="Platshållare för sidfot 4"/>
          <p:cNvSpPr>
            <a:spLocks noGrp="1"/>
          </p:cNvSpPr>
          <p:nvPr>
            <p:ph type="ftr" sz="quarter" idx="3"/>
          </p:nvPr>
        </p:nvSpPr>
        <p:spPr>
          <a:xfrm>
            <a:off x="3124201" y="6356351"/>
            <a:ext cx="2895600" cy="365125"/>
          </a:xfrm>
          <a:prstGeom prst="rect">
            <a:avLst/>
          </a:prstGeom>
        </p:spPr>
        <p:txBody>
          <a:bodyPr vert="horz" lIns="91439" tIns="45719" rIns="91439" bIns="45719" rtlCol="0" anchor="ctr"/>
          <a:lstStyle>
            <a:lvl1pPr algn="ctr">
              <a:defRPr sz="1200">
                <a:solidFill>
                  <a:srgbClr val="0094CA"/>
                </a:solidFill>
              </a:defRPr>
            </a:lvl1pPr>
          </a:lstStyle>
          <a:p>
            <a:pPr defTabSz="457196"/>
            <a:endParaRPr lang="sv-SE">
              <a:latin typeface="Calibri"/>
            </a:endParaRPr>
          </a:p>
        </p:txBody>
      </p:sp>
      <p:sp>
        <p:nvSpPr>
          <p:cNvPr id="6" name="Platshållare för bildnummer 5"/>
          <p:cNvSpPr>
            <a:spLocks noGrp="1"/>
          </p:cNvSpPr>
          <p:nvPr>
            <p:ph type="sldNum" sz="quarter" idx="4"/>
          </p:nvPr>
        </p:nvSpPr>
        <p:spPr>
          <a:xfrm>
            <a:off x="6553200" y="6356351"/>
            <a:ext cx="2133600" cy="365125"/>
          </a:xfrm>
          <a:prstGeom prst="rect">
            <a:avLst/>
          </a:prstGeom>
        </p:spPr>
        <p:txBody>
          <a:bodyPr vert="horz" lIns="91439" tIns="45719" rIns="91439" bIns="45719" rtlCol="0" anchor="ctr"/>
          <a:lstStyle>
            <a:lvl1pPr algn="r">
              <a:defRPr sz="1200">
                <a:solidFill>
                  <a:srgbClr val="0094CA"/>
                </a:solidFill>
              </a:defRPr>
            </a:lvl1pPr>
          </a:lstStyle>
          <a:p>
            <a:pPr defTabSz="457196"/>
            <a:fld id="{038C62C7-F79B-CD4A-A5DF-5683BBEC4A65}" type="slidenum">
              <a:rPr lang="sv-SE" smtClean="0">
                <a:latin typeface="Calibri"/>
              </a:rPr>
              <a:pPr defTabSz="457196"/>
              <a:t>‹#›</a:t>
            </a:fld>
            <a:endParaRPr lang="sv-SE">
              <a:latin typeface="Calibri"/>
            </a:endParaRPr>
          </a:p>
        </p:txBody>
      </p:sp>
      <p:sp>
        <p:nvSpPr>
          <p:cNvPr id="7"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457196"/>
            <a:endParaRPr lang="sv-SE">
              <a:solidFill>
                <a:srgbClr val="0094CA"/>
              </a:solidFill>
              <a:latin typeface="Calibri"/>
            </a:endParaRPr>
          </a:p>
        </p:txBody>
      </p:sp>
      <p:pic>
        <p:nvPicPr>
          <p:cNvPr id="8" name="Bildobjekt 7" descr="ESS-vit-logga.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326974" y="378760"/>
            <a:ext cx="1359826"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hf sldNum="0" hdr="0" ftr="0" dt="0"/>
  <p:txStyles>
    <p:titleStyle>
      <a:lvl1pPr algn="l" defTabSz="457196" rtl="0" eaLnBrk="1" latinLnBrk="0" hangingPunct="1">
        <a:spcBef>
          <a:spcPct val="0"/>
        </a:spcBef>
        <a:buNone/>
        <a:defRPr sz="2800" kern="1200">
          <a:solidFill>
            <a:schemeClr val="bg1"/>
          </a:solidFill>
          <a:latin typeface="+mj-lt"/>
          <a:ea typeface="+mj-ea"/>
          <a:cs typeface="+mj-cs"/>
        </a:defRPr>
      </a:lvl1pPr>
    </p:titleStyle>
    <p:bodyStyle>
      <a:lvl1pPr marL="0" indent="0" algn="l" defTabSz="457196"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96" indent="0" algn="l" defTabSz="457196" rtl="0" eaLnBrk="1" latinLnBrk="0" hangingPunct="1">
        <a:spcBef>
          <a:spcPct val="20000"/>
        </a:spcBef>
        <a:buFont typeface="Wingdings" charset="2"/>
        <a:buNone/>
        <a:defRPr sz="2000" kern="1200">
          <a:solidFill>
            <a:srgbClr val="0094CA"/>
          </a:solidFill>
          <a:latin typeface="+mn-lt"/>
          <a:ea typeface="+mn-ea"/>
          <a:cs typeface="+mn-cs"/>
        </a:defRPr>
      </a:lvl2pPr>
      <a:lvl3pPr marL="914391" indent="0" algn="l" defTabSz="457196" rtl="0" eaLnBrk="1" latinLnBrk="0" hangingPunct="1">
        <a:spcBef>
          <a:spcPct val="20000"/>
        </a:spcBef>
        <a:buFont typeface="Wingdings" charset="2"/>
        <a:buNone/>
        <a:defRPr sz="2000" kern="1200">
          <a:solidFill>
            <a:srgbClr val="0094CA"/>
          </a:solidFill>
          <a:latin typeface="+mn-lt"/>
          <a:ea typeface="+mn-ea"/>
          <a:cs typeface="+mn-cs"/>
        </a:defRPr>
      </a:lvl3pPr>
      <a:lvl4pPr marL="1371587" indent="0" algn="l" defTabSz="457196" rtl="0" eaLnBrk="1" latinLnBrk="0" hangingPunct="1">
        <a:spcBef>
          <a:spcPct val="20000"/>
        </a:spcBef>
        <a:buFont typeface="Wingdings" charset="2"/>
        <a:buNone/>
        <a:defRPr sz="2000" kern="1200">
          <a:solidFill>
            <a:srgbClr val="0094CA"/>
          </a:solidFill>
          <a:latin typeface="+mn-lt"/>
          <a:ea typeface="+mn-ea"/>
          <a:cs typeface="+mn-cs"/>
        </a:defRPr>
      </a:lvl4pPr>
      <a:lvl5pPr marL="1828782" indent="0" algn="l" defTabSz="457196" rtl="0" eaLnBrk="1" latinLnBrk="0" hangingPunct="1">
        <a:spcBef>
          <a:spcPct val="20000"/>
        </a:spcBef>
        <a:buFont typeface="Wingdings" charset="2"/>
        <a:buNone/>
        <a:defRPr sz="2000" kern="1200">
          <a:solidFill>
            <a:srgbClr val="0094CA"/>
          </a:solidFill>
          <a:latin typeface="+mn-lt"/>
          <a:ea typeface="+mn-ea"/>
          <a:cs typeface="+mn-cs"/>
        </a:defRPr>
      </a:lvl5pPr>
      <a:lvl6pPr marL="2514575"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6"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1" indent="-228597"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39" tIns="45719" rIns="91439" bIns="45719"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39" tIns="45719" rIns="91439"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1" y="6356351"/>
            <a:ext cx="2133600" cy="365125"/>
          </a:xfrm>
          <a:prstGeom prst="rect">
            <a:avLst/>
          </a:prstGeom>
        </p:spPr>
        <p:txBody>
          <a:bodyPr vert="horz" lIns="91439" tIns="45719" rIns="91439" bIns="45719" rtlCol="0" anchor="ctr"/>
          <a:lstStyle>
            <a:lvl1pPr algn="l">
              <a:defRPr sz="1200">
                <a:solidFill>
                  <a:schemeClr val="tx1">
                    <a:tint val="75000"/>
                  </a:schemeClr>
                </a:solidFill>
              </a:defRPr>
            </a:lvl1pPr>
          </a:lstStyle>
          <a:p>
            <a:pPr defTabSz="914391"/>
            <a:fld id="{7103233B-D569-4A6E-878F-CDE152514C47}" type="datetime1">
              <a:rPr lang="sv-SE" smtClean="0">
                <a:solidFill>
                  <a:prstClr val="black">
                    <a:tint val="75000"/>
                  </a:prstClr>
                </a:solidFill>
                <a:latin typeface="Calibri"/>
              </a:rPr>
              <a:pPr defTabSz="914391"/>
              <a:t>14/04/14</a:t>
            </a:fld>
            <a:endParaRPr lang="sv-SE">
              <a:solidFill>
                <a:prstClr val="black">
                  <a:tint val="75000"/>
                </a:prstClr>
              </a:solidFill>
              <a:latin typeface="Calibri"/>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9" tIns="45719" rIns="91439" bIns="45719" rtlCol="0" anchor="ctr"/>
          <a:lstStyle>
            <a:lvl1pPr algn="ctr">
              <a:defRPr sz="1200">
                <a:solidFill>
                  <a:schemeClr val="tx1">
                    <a:tint val="75000"/>
                  </a:schemeClr>
                </a:solidFill>
              </a:defRPr>
            </a:lvl1pPr>
          </a:lstStyle>
          <a:p>
            <a:pPr defTabSz="914391"/>
            <a:endParaRPr lang="sv-S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9" tIns="45719" rIns="91439" bIns="45719" rtlCol="0" anchor="ctr"/>
          <a:lstStyle>
            <a:lvl1pPr algn="r">
              <a:defRPr sz="1200">
                <a:solidFill>
                  <a:schemeClr val="tx1">
                    <a:tint val="75000"/>
                  </a:schemeClr>
                </a:solidFill>
              </a:defRPr>
            </a:lvl1pPr>
          </a:lstStyle>
          <a:p>
            <a:pPr defTabSz="914391"/>
            <a:fld id="{551115BC-487E-4422-894C-CB7CD3E79223}" type="slidenum">
              <a:rPr lang="sv-SE" smtClean="0">
                <a:solidFill>
                  <a:prstClr val="black">
                    <a:tint val="75000"/>
                  </a:prstClr>
                </a:solidFill>
                <a:latin typeface="Calibri"/>
              </a:rPr>
              <a:pPr defTabSz="914391"/>
              <a:t>‹#›</a:t>
            </a:fld>
            <a:endParaRPr lang="sv-SE">
              <a:solidFill>
                <a:prstClr val="black">
                  <a:tint val="75000"/>
                </a:prstClr>
              </a:solidFill>
              <a:latin typeface="Calibri"/>
            </a:endParaRPr>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hf hdr="0" ftr="0" dt="0"/>
  <p:txStyles>
    <p:titleStyle>
      <a:lvl1pPr algn="l" defTabSz="914391" rtl="0" eaLnBrk="1" latinLnBrk="0" hangingPunct="1">
        <a:spcBef>
          <a:spcPct val="0"/>
        </a:spcBef>
        <a:buNone/>
        <a:defRPr sz="3200" kern="1200" baseline="0">
          <a:solidFill>
            <a:schemeClr val="bg1"/>
          </a:solidFill>
          <a:latin typeface="+mj-lt"/>
          <a:ea typeface="+mj-ea"/>
          <a:cs typeface="+mj-cs"/>
        </a:defRPr>
      </a:lvl1pPr>
    </p:titleStyle>
    <p:bodyStyle>
      <a:lvl1pPr marL="342896" indent="-342896" algn="l" defTabSz="914391"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43" indent="-285747" algn="l" defTabSz="914391"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988" indent="-228597" algn="l" defTabSz="914391"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184" indent="-228597" algn="l" defTabSz="914391"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379" indent="-228597"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75" indent="-228597"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70" indent="-228597"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66" indent="-228597"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61" indent="-228597"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pPr defTabSz="914400"/>
            <a:r>
              <a:rPr lang="sv-SE" dirty="0" smtClean="0">
                <a:latin typeface="Calibri"/>
              </a:rPr>
              <a:t>CD - </a:t>
            </a:r>
            <a:fld id="{7103233B-D569-4A6E-878F-CDE152514C47}" type="datetime1">
              <a:rPr lang="sv-SE" smtClean="0">
                <a:latin typeface="Calibri"/>
              </a:rPr>
              <a:pPr defTabSz="914400"/>
              <a:t>14/04/14</a:t>
            </a:fld>
            <a:endParaRPr lang="sv-SE" dirty="0">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sv-S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914400"/>
            <a:fld id="{551115BC-487E-4422-894C-CB7CD3E79223}" type="slidenum">
              <a:rPr lang="sv-SE" smtClean="0">
                <a:latin typeface="Calibri"/>
              </a:rPr>
              <a:pPr defTabSz="914400"/>
              <a:t>‹#›</a:t>
            </a:fld>
            <a:endParaRPr lang="sv-SE" dirty="0">
              <a:latin typeface="Calibri"/>
            </a:endParaRPr>
          </a:p>
        </p:txBody>
      </p:sp>
    </p:spTree>
    <p:extLst>
      <p:ext uri="{BB962C8B-B14F-4D97-AF65-F5344CB8AC3E}">
        <p14:creationId xmlns:p14="http://schemas.microsoft.com/office/powerpoint/2010/main" val="108782542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pPr defTabSz="914400"/>
            <a:r>
              <a:rPr lang="sv-SE" dirty="0" smtClean="0">
                <a:latin typeface="Calibri"/>
              </a:rPr>
              <a:t>CD - </a:t>
            </a:r>
            <a:fld id="{7103233B-D569-4A6E-878F-CDE152514C47}" type="datetime1">
              <a:rPr lang="sv-SE" smtClean="0">
                <a:latin typeface="Calibri"/>
              </a:rPr>
              <a:pPr defTabSz="914400"/>
              <a:t>14/04/14</a:t>
            </a:fld>
            <a:endParaRPr lang="sv-SE" dirty="0">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sv-S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914400"/>
            <a:fld id="{551115BC-487E-4422-894C-CB7CD3E79223}" type="slidenum">
              <a:rPr lang="sv-SE" smtClean="0">
                <a:latin typeface="Calibri"/>
              </a:rPr>
              <a:pPr defTabSz="914400"/>
              <a:t>‹#›</a:t>
            </a:fld>
            <a:endParaRPr lang="sv-SE" dirty="0">
              <a:latin typeface="Calibri"/>
            </a:endParaRPr>
          </a:p>
        </p:txBody>
      </p:sp>
    </p:spTree>
    <p:extLst>
      <p:ext uri="{BB962C8B-B14F-4D97-AF65-F5344CB8AC3E}">
        <p14:creationId xmlns:p14="http://schemas.microsoft.com/office/powerpoint/2010/main" val="86873252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3"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2" y="6356352"/>
            <a:ext cx="2133600" cy="365125"/>
          </a:xfrm>
          <a:prstGeom prst="rect">
            <a:avLst/>
          </a:prstGeom>
        </p:spPr>
        <p:txBody>
          <a:bodyPr vert="horz" lIns="91424" tIns="45712" rIns="91424" bIns="45712" rtlCol="0" anchor="ctr"/>
          <a:lstStyle>
            <a:lvl1pPr algn="l">
              <a:defRPr sz="1200">
                <a:solidFill>
                  <a:srgbClr val="0094CA"/>
                </a:solidFill>
              </a:defRPr>
            </a:lvl1pPr>
          </a:lstStyle>
          <a:p>
            <a:pPr defTabSz="457119"/>
            <a:fld id="{8F5C681F-1FB5-764D-BC0F-BB7944416E1E}" type="datetime1">
              <a:rPr lang="en-US" smtClean="0">
                <a:latin typeface="Calibri"/>
              </a:rPr>
              <a:pPr defTabSz="457119"/>
              <a:t>14/04/14</a:t>
            </a:fld>
            <a:endParaRPr lang="sv-SE">
              <a:latin typeface="Calibri"/>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24" tIns="45712" rIns="91424" bIns="45712" rtlCol="0" anchor="ctr"/>
          <a:lstStyle>
            <a:lvl1pPr algn="ctr">
              <a:defRPr sz="1200">
                <a:solidFill>
                  <a:srgbClr val="0094CA"/>
                </a:solidFill>
              </a:defRPr>
            </a:lvl1pPr>
          </a:lstStyle>
          <a:p>
            <a:pPr defTabSz="457119"/>
            <a:endParaRPr lang="sv-SE">
              <a:latin typeface="Calibri"/>
            </a:endParaRPr>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24" tIns="45712" rIns="91424" bIns="45712" rtlCol="0" anchor="ctr"/>
          <a:lstStyle>
            <a:lvl1pPr algn="r">
              <a:defRPr sz="1200">
                <a:solidFill>
                  <a:srgbClr val="0094CA"/>
                </a:solidFill>
              </a:defRPr>
            </a:lvl1pPr>
          </a:lstStyle>
          <a:p>
            <a:pPr defTabSz="457119"/>
            <a:fld id="{038C62C7-F79B-CD4A-A5DF-5683BBEC4A65}" type="slidenum">
              <a:rPr lang="sv-SE" smtClean="0">
                <a:latin typeface="Calibri"/>
              </a:rPr>
              <a:pPr defTabSz="457119"/>
              <a:t>‹#›</a:t>
            </a:fld>
            <a:endParaRPr lang="sv-SE">
              <a:latin typeface="Calibri"/>
            </a:endParaRPr>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srgbClr val="0094CA"/>
              </a:solidFill>
              <a:latin typeface="Calibri"/>
            </a:endParaRPr>
          </a:p>
        </p:txBody>
      </p:sp>
      <p:pic>
        <p:nvPicPr>
          <p:cNvPr id="8" name="Bildobjekt 7" descr="ESS-vit-logga.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326974" y="378761"/>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Lst>
  <p:hf sldNum="0" hdr="0" ftr="0" dt="0"/>
  <p:txStyles>
    <p:titleStyle>
      <a:lvl1pPr algn="l" defTabSz="457119" rtl="0" eaLnBrk="1" latinLnBrk="0" hangingPunct="1">
        <a:spcBef>
          <a:spcPct val="0"/>
        </a:spcBef>
        <a:buNone/>
        <a:defRPr sz="2800" kern="1200">
          <a:solidFill>
            <a:schemeClr val="bg1"/>
          </a:solidFill>
          <a:latin typeface="+mj-lt"/>
          <a:ea typeface="+mj-ea"/>
          <a:cs typeface="+mj-cs"/>
        </a:defRPr>
      </a:lvl1pPr>
    </p:titleStyle>
    <p:bodyStyle>
      <a:lvl1pPr marL="0" indent="0" algn="l" defTabSz="457119"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9" indent="0" algn="l" defTabSz="457119" rtl="0" eaLnBrk="1" latinLnBrk="0" hangingPunct="1">
        <a:spcBef>
          <a:spcPct val="20000"/>
        </a:spcBef>
        <a:buFont typeface="Wingdings" charset="2"/>
        <a:buNone/>
        <a:defRPr sz="2000" kern="1200">
          <a:solidFill>
            <a:srgbClr val="0094CA"/>
          </a:solidFill>
          <a:latin typeface="+mn-lt"/>
          <a:ea typeface="+mn-ea"/>
          <a:cs typeface="+mn-cs"/>
        </a:defRPr>
      </a:lvl2pPr>
      <a:lvl3pPr marL="914239" indent="0" algn="l" defTabSz="457119" rtl="0" eaLnBrk="1" latinLnBrk="0" hangingPunct="1">
        <a:spcBef>
          <a:spcPct val="20000"/>
        </a:spcBef>
        <a:buFont typeface="Wingdings" charset="2"/>
        <a:buNone/>
        <a:defRPr sz="2000" kern="1200">
          <a:solidFill>
            <a:srgbClr val="0094CA"/>
          </a:solidFill>
          <a:latin typeface="+mn-lt"/>
          <a:ea typeface="+mn-ea"/>
          <a:cs typeface="+mn-cs"/>
        </a:defRPr>
      </a:lvl3pPr>
      <a:lvl4pPr marL="1371358" indent="0" algn="l" defTabSz="457119" rtl="0" eaLnBrk="1" latinLnBrk="0" hangingPunct="1">
        <a:spcBef>
          <a:spcPct val="20000"/>
        </a:spcBef>
        <a:buFont typeface="Wingdings" charset="2"/>
        <a:buNone/>
        <a:defRPr sz="2000" kern="1200">
          <a:solidFill>
            <a:srgbClr val="0094CA"/>
          </a:solidFill>
          <a:latin typeface="+mn-lt"/>
          <a:ea typeface="+mn-ea"/>
          <a:cs typeface="+mn-cs"/>
        </a:defRPr>
      </a:lvl4pPr>
      <a:lvl5pPr marL="1828477" indent="0" algn="l" defTabSz="457119" rtl="0" eaLnBrk="1" latinLnBrk="0" hangingPunct="1">
        <a:spcBef>
          <a:spcPct val="20000"/>
        </a:spcBef>
        <a:buFont typeface="Wingdings" charset="2"/>
        <a:buNone/>
        <a:defRPr sz="2000" kern="1200">
          <a:solidFill>
            <a:srgbClr val="0094CA"/>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pPr defTabSz="914400"/>
            <a:r>
              <a:rPr lang="sv-SE" dirty="0" smtClean="0">
                <a:latin typeface="Calibri"/>
              </a:rPr>
              <a:t>CD - </a:t>
            </a:r>
            <a:fld id="{7103233B-D569-4A6E-878F-CDE152514C47}" type="datetime1">
              <a:rPr lang="sv-SE" smtClean="0">
                <a:latin typeface="Calibri"/>
              </a:rPr>
              <a:pPr defTabSz="914400"/>
              <a:t>14/04/14</a:t>
            </a:fld>
            <a:endParaRPr lang="sv-SE" dirty="0">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sv-S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914400"/>
            <a:fld id="{551115BC-487E-4422-894C-CB7CD3E79223}" type="slidenum">
              <a:rPr lang="sv-SE" smtClean="0">
                <a:latin typeface="Calibri"/>
              </a:rPr>
              <a:pPr defTabSz="914400"/>
              <a:t>‹#›</a:t>
            </a:fld>
            <a:endParaRPr lang="sv-SE" dirty="0">
              <a:latin typeface="Calibri"/>
            </a:endParaRPr>
          </a:p>
        </p:txBody>
      </p:sp>
    </p:spTree>
    <p:extLst>
      <p:ext uri="{BB962C8B-B14F-4D97-AF65-F5344CB8AC3E}">
        <p14:creationId xmlns:p14="http://schemas.microsoft.com/office/powerpoint/2010/main" val="96751293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chart" Target="../charts/chart4.xml"/><Relationship Id="rId1" Type="http://schemas.openxmlformats.org/officeDocument/2006/relationships/slideLayout" Target="../slideLayouts/slideLayout68.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31" Type="http://schemas.openxmlformats.org/officeDocument/2006/relationships/image" Target="../media/image35.png"/><Relationship Id="rId32" Type="http://schemas.openxmlformats.org/officeDocument/2006/relationships/image" Target="../media/image36.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16.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000" b="1" dirty="0"/>
              <a:t>European Spallation Source </a:t>
            </a:r>
            <a:r>
              <a:rPr lang="en-US" sz="4000" b="1" dirty="0" smtClean="0"/>
              <a:t>Update</a:t>
            </a:r>
            <a:endParaRPr lang="en-US" sz="4000" b="1" dirty="0">
              <a:effectLst/>
            </a:endParaRPr>
          </a:p>
        </p:txBody>
      </p:sp>
      <p:sp>
        <p:nvSpPr>
          <p:cNvPr id="3" name="Subtitle 2"/>
          <p:cNvSpPr>
            <a:spLocks noGrp="1"/>
          </p:cNvSpPr>
          <p:nvPr>
            <p:ph type="subTitle" idx="1"/>
          </p:nvPr>
        </p:nvSpPr>
        <p:spPr>
          <a:xfrm>
            <a:off x="1043608" y="3717032"/>
            <a:ext cx="7416824" cy="2207096"/>
          </a:xfrm>
        </p:spPr>
        <p:txBody>
          <a:bodyPr>
            <a:noAutofit/>
          </a:bodyPr>
          <a:lstStyle/>
          <a:p>
            <a:r>
              <a:rPr lang="en-US" sz="2000" dirty="0" smtClean="0">
                <a:solidFill>
                  <a:schemeClr val="bg1"/>
                </a:solidFill>
                <a:cs typeface="Helvetica"/>
              </a:rPr>
              <a:t>Jim </a:t>
            </a:r>
            <a:r>
              <a:rPr lang="en-US" sz="2000" dirty="0" err="1" smtClean="0">
                <a:solidFill>
                  <a:schemeClr val="bg1"/>
                </a:solidFill>
                <a:cs typeface="Helvetica"/>
              </a:rPr>
              <a:t>Yeck</a:t>
            </a:r>
            <a:endParaRPr lang="en-US" sz="2000" dirty="0" smtClean="0">
              <a:solidFill>
                <a:schemeClr val="bg1"/>
              </a:solidFill>
              <a:cs typeface="Helvetica"/>
            </a:endParaRPr>
          </a:p>
          <a:p>
            <a:r>
              <a:rPr lang="en-US" sz="2000" dirty="0" smtClean="0">
                <a:solidFill>
                  <a:schemeClr val="bg1"/>
                </a:solidFill>
                <a:cs typeface="Helvetica"/>
              </a:rPr>
              <a:t>ESS CEO and Director General</a:t>
            </a:r>
            <a:endParaRPr lang="fr-FR" sz="2000" dirty="0" smtClean="0">
              <a:solidFill>
                <a:schemeClr val="bg1"/>
              </a:solidFill>
            </a:endParaRPr>
          </a:p>
          <a:p>
            <a:endParaRPr lang="fr-FR" sz="2000" dirty="0">
              <a:solidFill>
                <a:schemeClr val="bg1"/>
              </a:solidFill>
            </a:endParaRPr>
          </a:p>
          <a:p>
            <a:r>
              <a:rPr lang="fr-FR" sz="2000" b="1" dirty="0" smtClean="0">
                <a:solidFill>
                  <a:schemeClr val="bg1"/>
                </a:solidFill>
              </a:rPr>
              <a:t>ESS Accelerator Collaboration </a:t>
            </a:r>
            <a:r>
              <a:rPr lang="fr-FR" sz="2000" b="1" dirty="0" err="1" smtClean="0">
                <a:solidFill>
                  <a:schemeClr val="bg1"/>
                </a:solidFill>
              </a:rPr>
              <a:t>Board</a:t>
            </a:r>
            <a:r>
              <a:rPr lang="fr-FR" sz="2000" b="1" dirty="0" smtClean="0">
                <a:solidFill>
                  <a:schemeClr val="bg1"/>
                </a:solidFill>
              </a:rPr>
              <a:t> Meeting</a:t>
            </a:r>
            <a:endParaRPr lang="fr-FR" sz="2000" b="1" dirty="0" smtClean="0">
              <a:solidFill>
                <a:schemeClr val="bg1"/>
              </a:solidFill>
            </a:endParaRPr>
          </a:p>
          <a:p>
            <a:r>
              <a:rPr lang="fr-FR" sz="2000" b="1" dirty="0" smtClean="0">
                <a:solidFill>
                  <a:schemeClr val="bg1"/>
                </a:solidFill>
              </a:rPr>
              <a:t>14 </a:t>
            </a:r>
            <a:r>
              <a:rPr lang="fr-FR" sz="2000" b="1" dirty="0" smtClean="0">
                <a:solidFill>
                  <a:schemeClr val="bg1"/>
                </a:solidFill>
              </a:rPr>
              <a:t>April</a:t>
            </a:r>
            <a:r>
              <a:rPr lang="fr-FR" sz="2000" b="1" dirty="0" smtClean="0">
                <a:solidFill>
                  <a:schemeClr val="bg1"/>
                </a:solidFill>
              </a:rPr>
              <a:t>, Kastrup Hilton</a:t>
            </a:r>
            <a:endParaRPr lang="fr-FR" sz="2000" b="1" dirty="0" smtClean="0">
              <a:solidFill>
                <a:schemeClr val="bg1"/>
              </a:solidFill>
            </a:endParaRPr>
          </a:p>
        </p:txBody>
      </p:sp>
      <p:sp>
        <p:nvSpPr>
          <p:cNvPr id="4" name="Rectangle 3"/>
          <p:cNvSpPr/>
          <p:nvPr/>
        </p:nvSpPr>
        <p:spPr>
          <a:xfrm>
            <a:off x="2286000" y="5949280"/>
            <a:ext cx="4572000" cy="379591"/>
          </a:xfrm>
          <a:prstGeom prst="rect">
            <a:avLst/>
          </a:prstGeom>
        </p:spPr>
        <p:txBody>
          <a:bodyPr>
            <a:spAutoFit/>
          </a:bodyPr>
          <a:lstStyle/>
          <a:p>
            <a:pPr algn="ctr" defTabSz="914400">
              <a:lnSpc>
                <a:spcPct val="120000"/>
              </a:lnSpc>
            </a:pPr>
            <a:r>
              <a:rPr lang="en-GB" sz="1600" dirty="0" err="1" smtClean="0">
                <a:solidFill>
                  <a:srgbClr val="FFFFFF"/>
                </a:solidFill>
                <a:latin typeface="Calibri"/>
              </a:rPr>
              <a:t>www.europeanspallationsource.se</a:t>
            </a:r>
            <a:endParaRPr lang="en-GB" sz="1600" dirty="0" smtClean="0">
              <a:solidFill>
                <a:srgbClr val="FFFFFF"/>
              </a:solidFill>
              <a:latin typeface="Calibri"/>
            </a:endParaRPr>
          </a:p>
        </p:txBody>
      </p:sp>
    </p:spTree>
    <p:extLst>
      <p:ext uri="{BB962C8B-B14F-4D97-AF65-F5344CB8AC3E}">
        <p14:creationId xmlns:p14="http://schemas.microsoft.com/office/powerpoint/2010/main" val="13586404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facilities contract</a:t>
            </a:r>
            <a:endParaRPr lang="en-US" dirty="0"/>
          </a:p>
        </p:txBody>
      </p:sp>
      <p:sp>
        <p:nvSpPr>
          <p:cNvPr id="3" name="Content Placeholder 2"/>
          <p:cNvSpPr>
            <a:spLocks noGrp="1"/>
          </p:cNvSpPr>
          <p:nvPr>
            <p:ph idx="1"/>
          </p:nvPr>
        </p:nvSpPr>
        <p:spPr>
          <a:xfrm>
            <a:off x="292102" y="1999490"/>
            <a:ext cx="8534400" cy="4756532"/>
          </a:xfrm>
        </p:spPr>
        <p:txBody>
          <a:bodyPr/>
          <a:lstStyle/>
          <a:p>
            <a:pPr marL="342896" indent="-342896">
              <a:buFont typeface="Arial"/>
              <a:buChar char="•"/>
            </a:pPr>
            <a:r>
              <a:rPr lang="en-US" dirty="0" smtClean="0">
                <a:solidFill>
                  <a:srgbClr val="000000"/>
                </a:solidFill>
              </a:rPr>
              <a:t>The Collaboration contract and Option 1, Special conditions for Phase 1, signed on February 18 with Skanska</a:t>
            </a:r>
          </a:p>
          <a:p>
            <a:pPr marL="342896" indent="-342896">
              <a:buFont typeface="Arial"/>
              <a:buChar char="•"/>
            </a:pPr>
            <a:r>
              <a:rPr lang="en-US" dirty="0" smtClean="0">
                <a:solidFill>
                  <a:srgbClr val="000000"/>
                </a:solidFill>
              </a:rPr>
              <a:t>Skanska provides project </a:t>
            </a:r>
            <a:r>
              <a:rPr lang="en-US" dirty="0">
                <a:solidFill>
                  <a:srgbClr val="000000"/>
                </a:solidFill>
              </a:rPr>
              <a:t>m</a:t>
            </a:r>
            <a:r>
              <a:rPr lang="en-US" dirty="0" smtClean="0">
                <a:solidFill>
                  <a:srgbClr val="000000"/>
                </a:solidFill>
              </a:rPr>
              <a:t>anagement staff to assist ESS in planning the start of civil construction</a:t>
            </a:r>
          </a:p>
          <a:p>
            <a:pPr marL="342896" indent="-342896">
              <a:buFont typeface="Arial"/>
              <a:buChar char="•"/>
            </a:pPr>
            <a:r>
              <a:rPr lang="en-US" dirty="0" smtClean="0">
                <a:solidFill>
                  <a:srgbClr val="000000"/>
                </a:solidFill>
              </a:rPr>
              <a:t>Initial contract commitment is 10-15 people for 6-9 months</a:t>
            </a:r>
          </a:p>
          <a:p>
            <a:pPr marL="342896" indent="-342896">
              <a:buFont typeface="Arial"/>
              <a:buChar char="•"/>
            </a:pPr>
            <a:r>
              <a:rPr lang="en-US" dirty="0" smtClean="0">
                <a:solidFill>
                  <a:srgbClr val="000000"/>
                </a:solidFill>
              </a:rPr>
              <a:t>Joint development of detailed facility designs, target </a:t>
            </a:r>
            <a:r>
              <a:rPr lang="en-US" dirty="0">
                <a:solidFill>
                  <a:srgbClr val="000000"/>
                </a:solidFill>
              </a:rPr>
              <a:t>c</a:t>
            </a:r>
            <a:r>
              <a:rPr lang="en-US" dirty="0" smtClean="0">
                <a:solidFill>
                  <a:srgbClr val="000000"/>
                </a:solidFill>
              </a:rPr>
              <a:t>ost including detailed estimate</a:t>
            </a:r>
            <a:r>
              <a:rPr lang="en-US" dirty="0">
                <a:solidFill>
                  <a:srgbClr val="000000"/>
                </a:solidFill>
              </a:rPr>
              <a:t> </a:t>
            </a:r>
            <a:r>
              <a:rPr lang="en-US" dirty="0" smtClean="0">
                <a:solidFill>
                  <a:srgbClr val="000000"/>
                </a:solidFill>
              </a:rPr>
              <a:t>and schedule, procurement plan for sub contractors, and performance plan for phase 2</a:t>
            </a:r>
          </a:p>
          <a:p>
            <a:pPr marL="342896" indent="-342896">
              <a:buFont typeface="Arial"/>
              <a:buChar char="•"/>
            </a:pPr>
            <a:r>
              <a:rPr lang="en-US" dirty="0" smtClean="0">
                <a:solidFill>
                  <a:srgbClr val="000000"/>
                </a:solidFill>
              </a:rPr>
              <a:t>Critical path activity</a:t>
            </a:r>
          </a:p>
          <a:p>
            <a:pPr marL="342896" indent="-342896">
              <a:buFont typeface="Arial"/>
              <a:buChar char="•"/>
            </a:pPr>
            <a:r>
              <a:rPr lang="en-US" dirty="0" smtClean="0">
                <a:solidFill>
                  <a:srgbClr val="000000"/>
                </a:solidFill>
              </a:rPr>
              <a:t>Civil construction schedule needs push the project decision-making process</a:t>
            </a: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809896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1163306" y="1694112"/>
            <a:ext cx="24321" cy="431798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002271" y="4451626"/>
            <a:ext cx="4148" cy="162026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49757"/>
            <a:ext cx="8229600" cy="603264"/>
          </a:xfrm>
        </p:spPr>
        <p:txBody>
          <a:bodyPr lIns="85683" tIns="42842" rIns="85683" bIns="42842">
            <a:normAutofit fontScale="90000"/>
          </a:bodyPr>
          <a:lstStyle/>
          <a:p>
            <a:r>
              <a:rPr lang="en-US" sz="3400" dirty="0"/>
              <a:t>Critical Path</a:t>
            </a:r>
            <a:endParaRPr lang="en-US" sz="3600" dirty="0"/>
          </a:p>
        </p:txBody>
      </p:sp>
      <p:sp>
        <p:nvSpPr>
          <p:cNvPr id="4" name="Slide Number Placeholder 3"/>
          <p:cNvSpPr>
            <a:spLocks noGrp="1"/>
          </p:cNvSpPr>
          <p:nvPr>
            <p:ph type="sldNum" sz="quarter" idx="12"/>
          </p:nvPr>
        </p:nvSpPr>
        <p:spPr/>
        <p:txBody>
          <a:bodyPr/>
          <a:lstStyle/>
          <a:p>
            <a:fld id="{038C62C7-F79B-CD4A-A5DF-5683BBEC4A65}" type="slidenum">
              <a:rPr lang="sv-SE" smtClean="0"/>
              <a:t>11</a:t>
            </a:fld>
            <a:endParaRPr lang="sv-SE"/>
          </a:p>
        </p:txBody>
      </p:sp>
      <p:sp>
        <p:nvSpPr>
          <p:cNvPr id="8" name="Rectangle 7"/>
          <p:cNvSpPr/>
          <p:nvPr/>
        </p:nvSpPr>
        <p:spPr>
          <a:xfrm>
            <a:off x="1166843" y="1868443"/>
            <a:ext cx="3442216" cy="86409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sv-SE" sz="1400" dirty="0">
                <a:solidFill>
                  <a:srgbClr val="002060"/>
                </a:solidFill>
              </a:rPr>
              <a:t>Accelerator Buildings</a:t>
            </a:r>
          </a:p>
        </p:txBody>
      </p:sp>
      <p:sp>
        <p:nvSpPr>
          <p:cNvPr id="9" name="4-Point Star 8"/>
          <p:cNvSpPr/>
          <p:nvPr/>
        </p:nvSpPr>
        <p:spPr>
          <a:xfrm>
            <a:off x="996553" y="5991505"/>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US" sz="1400"/>
          </a:p>
        </p:txBody>
      </p:sp>
      <p:sp>
        <p:nvSpPr>
          <p:cNvPr id="10" name="4-Point Star 9"/>
          <p:cNvSpPr/>
          <p:nvPr/>
        </p:nvSpPr>
        <p:spPr>
          <a:xfrm>
            <a:off x="3215064" y="5919495"/>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US" sz="1400"/>
          </a:p>
        </p:txBody>
      </p:sp>
      <p:sp>
        <p:nvSpPr>
          <p:cNvPr id="11" name="4-Point Star 10"/>
          <p:cNvSpPr/>
          <p:nvPr/>
        </p:nvSpPr>
        <p:spPr>
          <a:xfrm>
            <a:off x="4788025" y="5919495"/>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US" sz="1400"/>
          </a:p>
        </p:txBody>
      </p:sp>
      <p:sp>
        <p:nvSpPr>
          <p:cNvPr id="12" name="TextBox 11"/>
          <p:cNvSpPr txBox="1"/>
          <p:nvPr/>
        </p:nvSpPr>
        <p:spPr>
          <a:xfrm>
            <a:off x="687757" y="6434586"/>
            <a:ext cx="1111940" cy="279895"/>
          </a:xfrm>
          <a:prstGeom prst="rect">
            <a:avLst/>
          </a:prstGeom>
          <a:noFill/>
        </p:spPr>
        <p:txBody>
          <a:bodyPr wrap="none" lIns="91423" tIns="45712" rIns="91423" bIns="45712" rtlCol="0">
            <a:spAutoFit/>
          </a:bodyPr>
          <a:lstStyle/>
          <a:p>
            <a:r>
              <a:rPr lang="sv-SE" sz="1200" b="1" i="1" dirty="0"/>
              <a:t>Ground break </a:t>
            </a:r>
            <a:endParaRPr lang="en-US" sz="1200" b="1" i="1" dirty="0"/>
          </a:p>
        </p:txBody>
      </p:sp>
      <p:sp>
        <p:nvSpPr>
          <p:cNvPr id="13" name="TextBox 12"/>
          <p:cNvSpPr txBox="1"/>
          <p:nvPr/>
        </p:nvSpPr>
        <p:spPr>
          <a:xfrm>
            <a:off x="2699793" y="6351544"/>
            <a:ext cx="1332875" cy="467447"/>
          </a:xfrm>
          <a:prstGeom prst="rect">
            <a:avLst/>
          </a:prstGeom>
          <a:noFill/>
        </p:spPr>
        <p:txBody>
          <a:bodyPr wrap="none" lIns="91423" tIns="45712" rIns="91423" bIns="45712" rtlCol="0">
            <a:spAutoFit/>
          </a:bodyPr>
          <a:lstStyle/>
          <a:p>
            <a:r>
              <a:rPr lang="sv-SE" sz="1200" b="1" i="1" dirty="0"/>
              <a:t>First installations </a:t>
            </a:r>
            <a:br>
              <a:rPr lang="sv-SE" sz="1200" b="1" i="1" dirty="0"/>
            </a:br>
            <a:r>
              <a:rPr lang="sv-SE" sz="1200" b="1" i="1" dirty="0"/>
              <a:t>on-site (ACCSYS)</a:t>
            </a:r>
            <a:endParaRPr lang="en-US" sz="1200" b="1" i="1" dirty="0"/>
          </a:p>
        </p:txBody>
      </p:sp>
      <p:sp>
        <p:nvSpPr>
          <p:cNvPr id="14" name="TextBox 13"/>
          <p:cNvSpPr txBox="1"/>
          <p:nvPr/>
        </p:nvSpPr>
        <p:spPr>
          <a:xfrm>
            <a:off x="4572001" y="6393936"/>
            <a:ext cx="1560296" cy="467447"/>
          </a:xfrm>
          <a:prstGeom prst="rect">
            <a:avLst/>
          </a:prstGeom>
          <a:noFill/>
        </p:spPr>
        <p:txBody>
          <a:bodyPr wrap="none" lIns="91423" tIns="45712" rIns="91423" bIns="45712" rtlCol="0">
            <a:spAutoFit/>
          </a:bodyPr>
          <a:lstStyle/>
          <a:p>
            <a:r>
              <a:rPr lang="sv-SE" sz="1200" b="1" i="1" dirty="0"/>
              <a:t>First Beam </a:t>
            </a:r>
            <a:br>
              <a:rPr lang="sv-SE" sz="1200" b="1" i="1" dirty="0"/>
            </a:br>
            <a:r>
              <a:rPr lang="sv-SE" sz="1200" b="1" i="1" dirty="0"/>
              <a:t>on Target (570 MeV)</a:t>
            </a:r>
            <a:endParaRPr lang="en-US" sz="1200" b="1" i="1" dirty="0"/>
          </a:p>
        </p:txBody>
      </p:sp>
      <p:sp>
        <p:nvSpPr>
          <p:cNvPr id="15" name="TextBox 14"/>
          <p:cNvSpPr txBox="1"/>
          <p:nvPr/>
        </p:nvSpPr>
        <p:spPr>
          <a:xfrm>
            <a:off x="6372200" y="6393936"/>
            <a:ext cx="1512168" cy="467447"/>
          </a:xfrm>
          <a:prstGeom prst="rect">
            <a:avLst/>
          </a:prstGeom>
          <a:noFill/>
        </p:spPr>
        <p:txBody>
          <a:bodyPr wrap="square" lIns="91423" tIns="45712" rIns="91423" bIns="45712" rtlCol="0">
            <a:spAutoFit/>
          </a:bodyPr>
          <a:lstStyle/>
          <a:p>
            <a:r>
              <a:rPr lang="sv-SE" sz="1200" b="1" i="1" dirty="0"/>
              <a:t>Machine installed </a:t>
            </a:r>
          </a:p>
          <a:p>
            <a:r>
              <a:rPr lang="sv-SE" sz="1200" b="1" i="1" dirty="0"/>
              <a:t>for 2.0 GeV</a:t>
            </a:r>
            <a:endParaRPr lang="en-US" sz="1200" b="1" i="1" dirty="0"/>
          </a:p>
        </p:txBody>
      </p:sp>
      <p:sp>
        <p:nvSpPr>
          <p:cNvPr id="16" name="4-Point Star 15"/>
          <p:cNvSpPr/>
          <p:nvPr/>
        </p:nvSpPr>
        <p:spPr>
          <a:xfrm>
            <a:off x="6804249" y="5919495"/>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US" sz="1400"/>
          </a:p>
        </p:txBody>
      </p:sp>
      <p:sp>
        <p:nvSpPr>
          <p:cNvPr id="17" name="Rectangle 16"/>
          <p:cNvSpPr/>
          <p:nvPr/>
        </p:nvSpPr>
        <p:spPr>
          <a:xfrm>
            <a:off x="59017" y="1515329"/>
            <a:ext cx="1128751" cy="432048"/>
          </a:xfrm>
          <a:prstGeom prst="rect">
            <a:avLst/>
          </a:prstGeom>
          <a:solidFill>
            <a:srgbClr val="D2DFE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sv-SE" sz="1400" dirty="0">
                <a:solidFill>
                  <a:srgbClr val="002060"/>
                </a:solidFill>
              </a:rPr>
              <a:t>Licencing</a:t>
            </a:r>
            <a:endParaRPr lang="en-US" sz="1400" dirty="0">
              <a:solidFill>
                <a:srgbClr val="002060"/>
              </a:solidFill>
            </a:endParaRPr>
          </a:p>
        </p:txBody>
      </p:sp>
      <p:cxnSp>
        <p:nvCxnSpPr>
          <p:cNvPr id="19" name="Straight Connector 18"/>
          <p:cNvCxnSpPr/>
          <p:nvPr/>
        </p:nvCxnSpPr>
        <p:spPr>
          <a:xfrm>
            <a:off x="3391805" y="3347804"/>
            <a:ext cx="32617" cy="267268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017" y="1903074"/>
            <a:ext cx="112780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9017" y="1493089"/>
            <a:ext cx="1" cy="4404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64247" y="1923038"/>
            <a:ext cx="2596" cy="7796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906989" y="1796399"/>
            <a:ext cx="1116124" cy="432048"/>
          </a:xfrm>
          <a:prstGeom prst="rect">
            <a:avLst/>
          </a:prstGeom>
          <a:solidFill>
            <a:srgbClr val="D2DFE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sv-SE" sz="1400" b="1" i="1" dirty="0">
                <a:solidFill>
                  <a:srgbClr val="002060"/>
                </a:solidFill>
              </a:rPr>
              <a:t>Licensing</a:t>
            </a:r>
            <a:endParaRPr lang="en-US" sz="1400" b="1" i="1" dirty="0">
              <a:solidFill>
                <a:srgbClr val="002060"/>
              </a:solidFill>
            </a:endParaRPr>
          </a:p>
        </p:txBody>
      </p:sp>
      <p:sp>
        <p:nvSpPr>
          <p:cNvPr id="24" name="Rectangle 23"/>
          <p:cNvSpPr/>
          <p:nvPr/>
        </p:nvSpPr>
        <p:spPr>
          <a:xfrm>
            <a:off x="7906989" y="2228446"/>
            <a:ext cx="1116124" cy="43204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sv-SE" sz="1400" b="1" i="1" dirty="0">
                <a:solidFill>
                  <a:srgbClr val="002060"/>
                </a:solidFill>
              </a:rPr>
              <a:t>ConvF</a:t>
            </a:r>
            <a:endParaRPr lang="en-US" sz="1400" b="1" i="1" dirty="0">
              <a:solidFill>
                <a:srgbClr val="002060"/>
              </a:solidFill>
            </a:endParaRPr>
          </a:p>
        </p:txBody>
      </p:sp>
      <p:sp>
        <p:nvSpPr>
          <p:cNvPr id="25" name="Rectangle 24"/>
          <p:cNvSpPr/>
          <p:nvPr/>
        </p:nvSpPr>
        <p:spPr>
          <a:xfrm>
            <a:off x="7906989" y="2660495"/>
            <a:ext cx="1116124" cy="432048"/>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sv-SE" sz="1400" b="1" i="1" dirty="0">
                <a:solidFill>
                  <a:srgbClr val="002060"/>
                </a:solidFill>
              </a:rPr>
              <a:t>AccSys</a:t>
            </a:r>
            <a:endParaRPr lang="en-US" sz="1400" b="1" i="1" dirty="0">
              <a:solidFill>
                <a:srgbClr val="002060"/>
              </a:solidFill>
            </a:endParaRPr>
          </a:p>
        </p:txBody>
      </p:sp>
      <p:cxnSp>
        <p:nvCxnSpPr>
          <p:cNvPr id="29" name="Straight Connector 28"/>
          <p:cNvCxnSpPr/>
          <p:nvPr/>
        </p:nvCxnSpPr>
        <p:spPr>
          <a:xfrm flipH="1">
            <a:off x="1139940" y="2703475"/>
            <a:ext cx="22342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74152" y="2703478"/>
            <a:ext cx="0" cy="9382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74153" y="3632729"/>
            <a:ext cx="15858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84369" y="6393936"/>
            <a:ext cx="1385684" cy="467447"/>
          </a:xfrm>
          <a:prstGeom prst="rect">
            <a:avLst/>
          </a:prstGeom>
          <a:solidFill>
            <a:srgbClr val="FFFFFF"/>
          </a:solidFill>
        </p:spPr>
        <p:txBody>
          <a:bodyPr wrap="square" lIns="91423" tIns="45712" rIns="91423" bIns="45712" rtlCol="0">
            <a:spAutoFit/>
          </a:bodyPr>
          <a:lstStyle/>
          <a:p>
            <a:r>
              <a:rPr lang="sv-SE" sz="1200" b="1" i="1" dirty="0"/>
              <a:t>Last of Instr Const</a:t>
            </a:r>
          </a:p>
          <a:p>
            <a:r>
              <a:rPr lang="sv-SE" sz="1200" b="1" i="1" dirty="0"/>
              <a:t>Instr HO to Op</a:t>
            </a:r>
            <a:endParaRPr lang="en-US" sz="1200" b="1" i="1" dirty="0"/>
          </a:p>
        </p:txBody>
      </p:sp>
      <p:sp>
        <p:nvSpPr>
          <p:cNvPr id="33" name="4-Point Star 32"/>
          <p:cNvSpPr/>
          <p:nvPr/>
        </p:nvSpPr>
        <p:spPr>
          <a:xfrm>
            <a:off x="8344125" y="5919495"/>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US" sz="1400"/>
          </a:p>
        </p:txBody>
      </p:sp>
      <p:cxnSp>
        <p:nvCxnSpPr>
          <p:cNvPr id="34" name="Straight Connector 33"/>
          <p:cNvCxnSpPr/>
          <p:nvPr/>
        </p:nvCxnSpPr>
        <p:spPr>
          <a:xfrm>
            <a:off x="8518303" y="5703286"/>
            <a:ext cx="16309" cy="452829"/>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34189" y="3645058"/>
            <a:ext cx="9534" cy="10576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932043" y="4704554"/>
            <a:ext cx="2070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000423" y="4704554"/>
            <a:ext cx="10752" cy="10195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999494" y="5741385"/>
            <a:ext cx="15329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906989" y="3084813"/>
            <a:ext cx="1116124" cy="432048"/>
          </a:xfrm>
          <a:prstGeom prst="rect">
            <a:avLst/>
          </a:prstGeom>
          <a:solidFill>
            <a:schemeClr val="accent3">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sv-SE" sz="1400" b="1" i="1" dirty="0">
                <a:solidFill>
                  <a:srgbClr val="002060"/>
                </a:solidFill>
              </a:rPr>
              <a:t>NSS</a:t>
            </a:r>
          </a:p>
        </p:txBody>
      </p:sp>
      <p:cxnSp>
        <p:nvCxnSpPr>
          <p:cNvPr id="41" name="Straight Connector 40"/>
          <p:cNvCxnSpPr/>
          <p:nvPr/>
        </p:nvCxnSpPr>
        <p:spPr>
          <a:xfrm>
            <a:off x="4962092" y="4616238"/>
            <a:ext cx="23957" cy="146786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483771" y="2732538"/>
            <a:ext cx="2476263" cy="864000"/>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sv-SE" sz="1400" dirty="0">
                <a:solidFill>
                  <a:srgbClr val="002060"/>
                </a:solidFill>
              </a:rPr>
              <a:t>Spoke &amp; Medium Beta CM</a:t>
            </a:r>
          </a:p>
          <a:p>
            <a:pPr algn="ctr"/>
            <a:r>
              <a:rPr lang="sv-SE" sz="1400" dirty="0">
                <a:solidFill>
                  <a:srgbClr val="002060"/>
                </a:solidFill>
              </a:rPr>
              <a:t>(Prod&amp;Inst&amp;Comm)</a:t>
            </a:r>
            <a:endParaRPr lang="en-US" sz="1400" dirty="0">
              <a:solidFill>
                <a:srgbClr val="002060"/>
              </a:solidFill>
            </a:endParaRPr>
          </a:p>
        </p:txBody>
      </p:sp>
      <p:sp>
        <p:nvSpPr>
          <p:cNvPr id="27" name="Rectangle 26"/>
          <p:cNvSpPr/>
          <p:nvPr/>
        </p:nvSpPr>
        <p:spPr>
          <a:xfrm>
            <a:off x="3660643" y="3815154"/>
            <a:ext cx="3355740" cy="864000"/>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sv-SE" sz="1400" dirty="0">
                <a:solidFill>
                  <a:srgbClr val="002060"/>
                </a:solidFill>
              </a:rPr>
              <a:t>         High Beta CM</a:t>
            </a:r>
          </a:p>
          <a:p>
            <a:pPr algn="ctr"/>
            <a:r>
              <a:rPr lang="sv-SE" sz="1400" dirty="0">
                <a:solidFill>
                  <a:srgbClr val="002060"/>
                </a:solidFill>
              </a:rPr>
              <a:t>                (Prod&amp;Inst&amp;Comm)</a:t>
            </a:r>
            <a:endParaRPr lang="en-US" sz="1400" dirty="0">
              <a:solidFill>
                <a:srgbClr val="002060"/>
              </a:solidFill>
            </a:endParaRPr>
          </a:p>
        </p:txBody>
      </p:sp>
      <p:sp>
        <p:nvSpPr>
          <p:cNvPr id="28" name="Rectangle 27"/>
          <p:cNvSpPr/>
          <p:nvPr/>
        </p:nvSpPr>
        <p:spPr>
          <a:xfrm>
            <a:off x="1789343" y="4853621"/>
            <a:ext cx="6744311" cy="864096"/>
          </a:xfrm>
          <a:prstGeom prst="rect">
            <a:avLst/>
          </a:prstGeom>
          <a:solidFill>
            <a:schemeClr val="accent3">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sv-SE" sz="1400" dirty="0">
                <a:solidFill>
                  <a:srgbClr val="002060"/>
                </a:solidFill>
              </a:rPr>
              <a:t>Instrument   Construction</a:t>
            </a:r>
          </a:p>
        </p:txBody>
      </p:sp>
    </p:spTree>
    <p:extLst>
      <p:ext uri="{BB962C8B-B14F-4D97-AF65-F5344CB8AC3E}">
        <p14:creationId xmlns:p14="http://schemas.microsoft.com/office/powerpoint/2010/main" val="33865422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ChangeArrowheads="1"/>
          </p:cNvSpPr>
          <p:nvPr>
            <p:ph type="title"/>
          </p:nvPr>
        </p:nvSpPr>
        <p:spPr>
          <a:xfrm>
            <a:off x="683568" y="332656"/>
            <a:ext cx="6928321" cy="651528"/>
          </a:xfrm>
        </p:spPr>
        <p:txBody>
          <a:bodyPr>
            <a:normAutofit/>
          </a:bodyPr>
          <a:lstStyle/>
          <a:p>
            <a:pPr eaLnBrk="1" hangingPunct="1">
              <a:defRPr/>
            </a:pPr>
            <a:r>
              <a:rPr lang="en-US" dirty="0" smtClean="0">
                <a:latin typeface="+mn-lt"/>
                <a:sym typeface="Helvetica" charset="0"/>
              </a:rPr>
              <a:t>ESS is a collaborative project</a:t>
            </a:r>
          </a:p>
        </p:txBody>
      </p:sp>
      <p:sp>
        <p:nvSpPr>
          <p:cNvPr id="2" name="Content Placeholder 1"/>
          <p:cNvSpPr>
            <a:spLocks noGrp="1"/>
          </p:cNvSpPr>
          <p:nvPr>
            <p:ph idx="1"/>
          </p:nvPr>
        </p:nvSpPr>
        <p:spPr>
          <a:xfrm>
            <a:off x="395536" y="1600200"/>
            <a:ext cx="8352928" cy="5257800"/>
          </a:xfrm>
        </p:spPr>
        <p:txBody>
          <a:bodyPr>
            <a:noAutofit/>
          </a:bodyPr>
          <a:lstStyle/>
          <a:p>
            <a:pPr marL="222796" indent="-222796">
              <a:lnSpc>
                <a:spcPct val="110000"/>
              </a:lnSpc>
              <a:spcBef>
                <a:spcPct val="0"/>
              </a:spcBef>
              <a:spcAft>
                <a:spcPts val="600"/>
              </a:spcAft>
              <a:buFont typeface="Helvetica" charset="0"/>
              <a:buChar char="•"/>
              <a:defRPr/>
            </a:pPr>
            <a:r>
              <a:rPr lang="en-US" sz="2400" dirty="0">
                <a:solidFill>
                  <a:schemeClr val="tx1"/>
                </a:solidFill>
                <a:latin typeface="+mn-lt"/>
                <a:sym typeface="Helvetica" charset="0"/>
              </a:rPr>
              <a:t>ESS is an emerging research </a:t>
            </a:r>
            <a:r>
              <a:rPr lang="en-US" sz="2400" dirty="0" smtClean="0">
                <a:solidFill>
                  <a:schemeClr val="tx1"/>
                </a:solidFill>
                <a:latin typeface="+mn-lt"/>
                <a:sym typeface="Helvetica" charset="0"/>
              </a:rPr>
              <a:t>laboratory at a “green field” site limited </a:t>
            </a:r>
            <a:r>
              <a:rPr lang="en-US" sz="2400" dirty="0">
                <a:solidFill>
                  <a:schemeClr val="tx1"/>
                </a:solidFill>
                <a:latin typeface="+mn-lt"/>
                <a:sym typeface="Helvetica" charset="0"/>
              </a:rPr>
              <a:t>capacity in-</a:t>
            </a:r>
            <a:r>
              <a:rPr lang="en-US" sz="2400" dirty="0" smtClean="0">
                <a:solidFill>
                  <a:schemeClr val="tx1"/>
                </a:solidFill>
                <a:latin typeface="+mn-lt"/>
                <a:sym typeface="Helvetica" charset="0"/>
              </a:rPr>
              <a:t>house (although staffing just passed 200!)</a:t>
            </a:r>
          </a:p>
          <a:p>
            <a:pPr marL="0" indent="0">
              <a:lnSpc>
                <a:spcPct val="110000"/>
              </a:lnSpc>
              <a:spcBef>
                <a:spcPct val="0"/>
              </a:spcBef>
              <a:spcAft>
                <a:spcPts val="600"/>
              </a:spcAft>
              <a:buNone/>
              <a:defRPr/>
            </a:pPr>
            <a:endParaRPr lang="en-US" sz="800" dirty="0">
              <a:solidFill>
                <a:schemeClr val="tx1"/>
              </a:solidFill>
              <a:latin typeface="+mn-lt"/>
              <a:sym typeface="Helvetica" charset="0"/>
            </a:endParaRPr>
          </a:p>
          <a:p>
            <a:pPr marL="222796" indent="-222796">
              <a:lnSpc>
                <a:spcPct val="110000"/>
              </a:lnSpc>
              <a:spcBef>
                <a:spcPct val="0"/>
              </a:spcBef>
              <a:spcAft>
                <a:spcPts val="600"/>
              </a:spcAft>
              <a:buFont typeface="Helvetica" charset="0"/>
              <a:buChar char="•"/>
              <a:defRPr/>
            </a:pPr>
            <a:r>
              <a:rPr lang="en-US" sz="2400" dirty="0" smtClean="0">
                <a:solidFill>
                  <a:schemeClr val="tx1"/>
                </a:solidFill>
                <a:latin typeface="+mn-lt"/>
                <a:sym typeface="Helvetica" charset="0"/>
              </a:rPr>
              <a:t>Essential to work </a:t>
            </a:r>
            <a:r>
              <a:rPr lang="en-US" sz="2400" dirty="0">
                <a:solidFill>
                  <a:schemeClr val="tx1"/>
                </a:solidFill>
                <a:latin typeface="+mn-lt"/>
                <a:sym typeface="Helvetica" charset="0"/>
              </a:rPr>
              <a:t>in a collaboration where the scope of the project can </a:t>
            </a:r>
            <a:r>
              <a:rPr lang="en-US" sz="2400" dirty="0" smtClean="0">
                <a:solidFill>
                  <a:schemeClr val="tx1"/>
                </a:solidFill>
                <a:latin typeface="+mn-lt"/>
                <a:sym typeface="Helvetica" charset="0"/>
              </a:rPr>
              <a:t>benefit from the distributed capabilities and capacity of </a:t>
            </a:r>
            <a:r>
              <a:rPr lang="en-US" sz="2400" dirty="0">
                <a:solidFill>
                  <a:schemeClr val="tx1"/>
                </a:solidFill>
                <a:latin typeface="+mn-lt"/>
                <a:sym typeface="Helvetica" charset="0"/>
              </a:rPr>
              <a:t>the </a:t>
            </a:r>
            <a:r>
              <a:rPr lang="en-US" sz="2400" dirty="0" smtClean="0">
                <a:solidFill>
                  <a:schemeClr val="tx1"/>
                </a:solidFill>
                <a:latin typeface="+mn-lt"/>
                <a:sym typeface="Helvetica" charset="0"/>
              </a:rPr>
              <a:t>partners</a:t>
            </a:r>
          </a:p>
          <a:p>
            <a:pPr marL="0" indent="0">
              <a:lnSpc>
                <a:spcPct val="110000"/>
              </a:lnSpc>
              <a:spcBef>
                <a:spcPct val="0"/>
              </a:spcBef>
              <a:spcAft>
                <a:spcPts val="600"/>
              </a:spcAft>
              <a:buNone/>
              <a:defRPr/>
            </a:pPr>
            <a:endParaRPr lang="en-US" sz="800" dirty="0">
              <a:solidFill>
                <a:schemeClr val="tx1"/>
              </a:solidFill>
              <a:latin typeface="+mn-lt"/>
              <a:sym typeface="Helvetica" charset="0"/>
            </a:endParaRPr>
          </a:p>
          <a:p>
            <a:pPr marL="222796" indent="-222796">
              <a:lnSpc>
                <a:spcPct val="110000"/>
              </a:lnSpc>
              <a:spcBef>
                <a:spcPct val="0"/>
              </a:spcBef>
              <a:spcAft>
                <a:spcPts val="600"/>
              </a:spcAft>
              <a:buFont typeface="Helvetica" charset="0"/>
              <a:buChar char="•"/>
              <a:defRPr/>
            </a:pPr>
            <a:r>
              <a:rPr lang="en-US" sz="2400" dirty="0" smtClean="0">
                <a:solidFill>
                  <a:schemeClr val="tx1"/>
                </a:solidFill>
                <a:latin typeface="+mn-lt"/>
                <a:sym typeface="Helvetica" charset="0"/>
              </a:rPr>
              <a:t>Good start with the accelerator community which has </a:t>
            </a:r>
            <a:r>
              <a:rPr lang="en-US" sz="2400" dirty="0">
                <a:solidFill>
                  <a:schemeClr val="tx1"/>
                </a:solidFill>
                <a:latin typeface="+mn-lt"/>
                <a:sym typeface="Helvetica" charset="0"/>
              </a:rPr>
              <a:t>a strong tradition of open collaboration </a:t>
            </a:r>
            <a:r>
              <a:rPr lang="en-US" sz="2400" dirty="0" smtClean="0">
                <a:solidFill>
                  <a:schemeClr val="tx1"/>
                </a:solidFill>
                <a:latin typeface="+mn-lt"/>
                <a:sym typeface="Helvetica" charset="0"/>
              </a:rPr>
              <a:t>(e.g. E-XFEL, FAIR, LHC, </a:t>
            </a:r>
            <a:r>
              <a:rPr lang="en-US" sz="2400" dirty="0">
                <a:solidFill>
                  <a:schemeClr val="tx1"/>
                </a:solidFill>
                <a:latin typeface="+mn-lt"/>
                <a:sym typeface="Helvetica" charset="0"/>
              </a:rPr>
              <a:t>f</a:t>
            </a:r>
            <a:r>
              <a:rPr lang="en-US" sz="2400" dirty="0" smtClean="0">
                <a:solidFill>
                  <a:schemeClr val="tx1"/>
                </a:solidFill>
                <a:latin typeface="+mn-lt"/>
                <a:sym typeface="Helvetica" charset="0"/>
              </a:rPr>
              <a:t>ramework </a:t>
            </a:r>
            <a:r>
              <a:rPr lang="en-US" sz="2400" dirty="0">
                <a:solidFill>
                  <a:schemeClr val="tx1"/>
                </a:solidFill>
                <a:latin typeface="+mn-lt"/>
                <a:sym typeface="Helvetica" charset="0"/>
              </a:rPr>
              <a:t>p</a:t>
            </a:r>
            <a:r>
              <a:rPr lang="en-US" sz="2400" dirty="0" smtClean="0">
                <a:solidFill>
                  <a:schemeClr val="tx1"/>
                </a:solidFill>
                <a:latin typeface="+mn-lt"/>
                <a:sym typeface="Helvetica" charset="0"/>
              </a:rPr>
              <a:t>rograms and design studies)</a:t>
            </a:r>
            <a:endParaRPr lang="en-US" sz="2400" dirty="0">
              <a:solidFill>
                <a:schemeClr val="tx1"/>
              </a:solidFill>
              <a:latin typeface="+mn-lt"/>
              <a:sym typeface="Helvetica" charset="0"/>
            </a:endParaRPr>
          </a:p>
          <a:p>
            <a:pPr marL="222796" indent="-222796">
              <a:lnSpc>
                <a:spcPct val="110000"/>
              </a:lnSpc>
              <a:spcBef>
                <a:spcPct val="0"/>
              </a:spcBef>
              <a:spcAft>
                <a:spcPts val="600"/>
              </a:spcAft>
              <a:buFont typeface="Helvetica" charset="0"/>
              <a:buChar char="•"/>
              <a:defRPr/>
            </a:pPr>
            <a:endParaRPr lang="en-US" sz="800" dirty="0">
              <a:solidFill>
                <a:schemeClr val="tx1"/>
              </a:solidFill>
              <a:latin typeface="+mn-lt"/>
              <a:sym typeface="Helvetica" charset="0"/>
            </a:endParaRPr>
          </a:p>
          <a:p>
            <a:pPr marL="222796" indent="-222796">
              <a:lnSpc>
                <a:spcPct val="110000"/>
              </a:lnSpc>
              <a:spcBef>
                <a:spcPct val="0"/>
              </a:spcBef>
              <a:spcAft>
                <a:spcPts val="600"/>
              </a:spcAft>
              <a:buFont typeface="Helvetica" charset="0"/>
              <a:buChar char="•"/>
              <a:defRPr/>
            </a:pPr>
            <a:r>
              <a:rPr lang="en-US" sz="2400" dirty="0" smtClean="0">
                <a:solidFill>
                  <a:schemeClr val="tx1"/>
                </a:solidFill>
                <a:latin typeface="+mn-lt"/>
                <a:sym typeface="Helvetica" charset="0"/>
              </a:rPr>
              <a:t>Delivery of scope “In-kind” or in partnership with collaborating institutions is the foundation of the project execution plans</a:t>
            </a:r>
            <a:endParaRPr lang="en-US" sz="2400" dirty="0">
              <a:solidFill>
                <a:schemeClr val="tx1"/>
              </a:solidFill>
              <a:latin typeface="+mn-lt"/>
              <a:sym typeface="Helvetica" charset="0"/>
            </a:endParaRPr>
          </a:p>
        </p:txBody>
      </p:sp>
    </p:spTree>
    <p:extLst>
      <p:ext uri="{BB962C8B-B14F-4D97-AF65-F5344CB8AC3E}">
        <p14:creationId xmlns:p14="http://schemas.microsoft.com/office/powerpoint/2010/main" val="14388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lcsnap-2013-05-18-08h02m13s101.png"/>
          <p:cNvPicPr>
            <a:picLocks noChangeAspect="1"/>
          </p:cNvPicPr>
          <p:nvPr/>
        </p:nvPicPr>
        <p:blipFill>
          <a:blip r:embed="rId2">
            <a:alphaModFix amt="21000"/>
            <a:extLst>
              <a:ext uri="{BEBA8EAE-BF5A-486C-A8C5-ECC9F3942E4B}">
                <a14:imgProps xmlns:a14="http://schemas.microsoft.com/office/drawing/2010/main">
                  <a14:imgLayer r:embed="rId3">
                    <a14:imgEffect>
                      <a14:sharpenSoften amount="37000"/>
                    </a14:imgEffect>
                    <a14:imgEffect>
                      <a14:brightnessContrast contrast="30000"/>
                    </a14:imgEffect>
                  </a14:imgLayer>
                </a14:imgProps>
              </a:ext>
              <a:ext uri="{28A0092B-C50C-407E-A947-70E740481C1C}">
                <a14:useLocalDpi xmlns:a14="http://schemas.microsoft.com/office/drawing/2010/main" val="0"/>
              </a:ext>
            </a:extLst>
          </a:blip>
          <a:stretch>
            <a:fillRect/>
          </a:stretch>
        </p:blipFill>
        <p:spPr>
          <a:xfrm>
            <a:off x="-673100" y="1325136"/>
            <a:ext cx="9474200" cy="4657725"/>
          </a:xfrm>
          <a:prstGeom prst="rect">
            <a:avLst/>
          </a:prstGeom>
        </p:spPr>
      </p:pic>
      <p:sp>
        <p:nvSpPr>
          <p:cNvPr id="15" name="Title 1"/>
          <p:cNvSpPr txBox="1">
            <a:spLocks/>
          </p:cNvSpPr>
          <p:nvPr/>
        </p:nvSpPr>
        <p:spPr>
          <a:xfrm>
            <a:off x="395536" y="342108"/>
            <a:ext cx="6624736" cy="655636"/>
          </a:xfrm>
          <a:prstGeom prst="rect">
            <a:avLst/>
          </a:prstGeom>
        </p:spPr>
        <p:txBody>
          <a:bodyPr vert="horz" lIns="91424" tIns="45712" rIns="91424" bIns="45712" rtlCol="0" anchor="ctr">
            <a:noAutofit/>
          </a:bodyPr>
          <a:lstStyle>
            <a:lvl1pPr algn="ctr" defTabSz="487741" rtl="0" eaLnBrk="1" latinLnBrk="0" hangingPunct="1">
              <a:spcBef>
                <a:spcPct val="0"/>
              </a:spcBef>
              <a:buNone/>
              <a:defRPr sz="3200" b="1" kern="1200">
                <a:solidFill>
                  <a:srgbClr val="0094CA"/>
                </a:solidFill>
                <a:latin typeface="Helvetica"/>
                <a:ea typeface="+mj-ea"/>
                <a:cs typeface="Helvetica"/>
              </a:defRPr>
            </a:lvl1pPr>
          </a:lstStyle>
          <a:p>
            <a:r>
              <a:rPr lang="en-US" b="0" dirty="0">
                <a:solidFill>
                  <a:prstClr val="white"/>
                </a:solidFill>
                <a:latin typeface="Calibri"/>
              </a:rPr>
              <a:t>ESS In-kind </a:t>
            </a:r>
            <a:r>
              <a:rPr lang="en-US" b="0" dirty="0" smtClean="0">
                <a:solidFill>
                  <a:prstClr val="white"/>
                </a:solidFill>
                <a:latin typeface="Calibri"/>
              </a:rPr>
              <a:t>goals </a:t>
            </a:r>
            <a:r>
              <a:rPr lang="en-US" b="0" dirty="0" smtClean="0">
                <a:solidFill>
                  <a:prstClr val="white"/>
                </a:solidFill>
                <a:latin typeface="Calibri"/>
                <a:ea typeface="ＭＳ Ｐゴシック" charset="0"/>
                <a:cs typeface="Helvetica" charset="0"/>
                <a:sym typeface="Helvetica" charset="0"/>
              </a:rPr>
              <a:t>€</a:t>
            </a:r>
            <a:r>
              <a:rPr lang="en-US" b="0" dirty="0" smtClean="0">
                <a:solidFill>
                  <a:prstClr val="white"/>
                </a:solidFill>
                <a:latin typeface="Calibri"/>
                <a:cs typeface="Helvetica" charset="0"/>
                <a:sym typeface="Helvetica" charset="0"/>
              </a:rPr>
              <a:t>900 million</a:t>
            </a:r>
            <a:endParaRPr lang="en-US" b="0" dirty="0">
              <a:solidFill>
                <a:prstClr val="white"/>
              </a:solidFill>
              <a:latin typeface="Calibri"/>
            </a:endParaRPr>
          </a:p>
        </p:txBody>
      </p:sp>
      <p:graphicFrame>
        <p:nvGraphicFramePr>
          <p:cNvPr id="6" name="Chart 5"/>
          <p:cNvGraphicFramePr/>
          <p:nvPr>
            <p:extLst>
              <p:ext uri="{D42A27DB-BD31-4B8C-83A1-F6EECF244321}">
                <p14:modId xmlns:p14="http://schemas.microsoft.com/office/powerpoint/2010/main" val="166984935"/>
              </p:ext>
            </p:extLst>
          </p:nvPr>
        </p:nvGraphicFramePr>
        <p:xfrm>
          <a:off x="2843808" y="4741324"/>
          <a:ext cx="2941156" cy="21166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extLst>
              <p:ext uri="{D42A27DB-BD31-4B8C-83A1-F6EECF244321}">
                <p14:modId xmlns:p14="http://schemas.microsoft.com/office/powerpoint/2010/main" val="517301302"/>
              </p:ext>
            </p:extLst>
          </p:nvPr>
        </p:nvGraphicFramePr>
        <p:xfrm>
          <a:off x="-540568" y="3563486"/>
          <a:ext cx="4080781" cy="32611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p:cNvGraphicFramePr/>
          <p:nvPr>
            <p:extLst>
              <p:ext uri="{D42A27DB-BD31-4B8C-83A1-F6EECF244321}">
                <p14:modId xmlns:p14="http://schemas.microsoft.com/office/powerpoint/2010/main" val="3636217574"/>
              </p:ext>
            </p:extLst>
          </p:nvPr>
        </p:nvGraphicFramePr>
        <p:xfrm>
          <a:off x="4283968" y="1916832"/>
          <a:ext cx="5883304" cy="4451350"/>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8"/>
          <p:cNvSpPr txBox="1">
            <a:spLocks noChangeArrowheads="1"/>
          </p:cNvSpPr>
          <p:nvPr/>
        </p:nvSpPr>
        <p:spPr>
          <a:xfrm>
            <a:off x="2915816" y="4221088"/>
            <a:ext cx="2819400" cy="806734"/>
          </a:xfrm>
          <a:prstGeom prst="rect">
            <a:avLst/>
          </a:prstGeom>
          <a:ln>
            <a:noFill/>
          </a:ln>
        </p:spPr>
        <p:txBody>
          <a:bodyPr vert="horz" lIns="85707" tIns="42853" rIns="85707" bIns="42853"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lnSpc>
                <a:spcPct val="110000"/>
              </a:lnSpc>
            </a:pPr>
            <a:r>
              <a:rPr lang="en-US" sz="2200" dirty="0" smtClean="0">
                <a:solidFill>
                  <a:srgbClr val="1F497D"/>
                </a:solidFill>
                <a:latin typeface="Calibri"/>
                <a:cs typeface="Helvetica" charset="0"/>
                <a:sym typeface="Helvetica" charset="0"/>
              </a:rPr>
              <a:t>Target €155 Million</a:t>
            </a:r>
          </a:p>
        </p:txBody>
      </p:sp>
      <p:sp>
        <p:nvSpPr>
          <p:cNvPr id="35" name="Rectangle 8"/>
          <p:cNvSpPr txBox="1">
            <a:spLocks noChangeArrowheads="1"/>
          </p:cNvSpPr>
          <p:nvPr/>
        </p:nvSpPr>
        <p:spPr>
          <a:xfrm>
            <a:off x="6050135" y="5805264"/>
            <a:ext cx="3093865" cy="806734"/>
          </a:xfrm>
          <a:prstGeom prst="rect">
            <a:avLst/>
          </a:prstGeom>
          <a:ln>
            <a:noFill/>
          </a:ln>
        </p:spPr>
        <p:txBody>
          <a:bodyPr vert="horz" lIns="85707" tIns="42853" rIns="85707" bIns="42853"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lnSpc>
                <a:spcPct val="110000"/>
              </a:lnSpc>
            </a:pPr>
            <a:r>
              <a:rPr lang="en-US" sz="2200" dirty="0" smtClean="0">
                <a:solidFill>
                  <a:srgbClr val="1F497D"/>
                </a:solidFill>
                <a:latin typeface="Calibri"/>
                <a:cs typeface="Helvetica" charset="0"/>
                <a:sym typeface="Helvetica" charset="0"/>
              </a:rPr>
              <a:t>Accelerator €509 Million</a:t>
            </a:r>
          </a:p>
        </p:txBody>
      </p:sp>
      <p:sp>
        <p:nvSpPr>
          <p:cNvPr id="36" name="Rectangle 8"/>
          <p:cNvSpPr txBox="1">
            <a:spLocks noChangeArrowheads="1"/>
          </p:cNvSpPr>
          <p:nvPr/>
        </p:nvSpPr>
        <p:spPr>
          <a:xfrm>
            <a:off x="0" y="2564904"/>
            <a:ext cx="3289300" cy="806734"/>
          </a:xfrm>
          <a:prstGeom prst="rect">
            <a:avLst/>
          </a:prstGeom>
          <a:ln>
            <a:noFill/>
          </a:ln>
        </p:spPr>
        <p:txBody>
          <a:bodyPr vert="horz" lIns="85707" tIns="42853" rIns="85707" bIns="42853" rtlCol="0" anchor="ctr">
            <a:normAutofit fontScale="92500"/>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lnSpc>
                <a:spcPct val="110000"/>
              </a:lnSpc>
            </a:pPr>
            <a:r>
              <a:rPr lang="en-US" sz="2200" dirty="0" smtClean="0">
                <a:solidFill>
                  <a:srgbClr val="1F497D"/>
                </a:solidFill>
                <a:latin typeface="Calibri"/>
                <a:cs typeface="Helvetica" charset="0"/>
                <a:sym typeface="Helvetica" charset="0"/>
              </a:rPr>
              <a:t>Neutron Scattering Systems</a:t>
            </a:r>
          </a:p>
          <a:p>
            <a:pPr algn="ctr">
              <a:lnSpc>
                <a:spcPct val="110000"/>
              </a:lnSpc>
            </a:pPr>
            <a:r>
              <a:rPr lang="en-US" sz="2200" dirty="0" smtClean="0">
                <a:solidFill>
                  <a:srgbClr val="1F497D"/>
                </a:solidFill>
                <a:latin typeface="Calibri"/>
                <a:cs typeface="Helvetica" charset="0"/>
                <a:sym typeface="Helvetica" charset="0"/>
              </a:rPr>
              <a:t>€</a:t>
            </a:r>
            <a:r>
              <a:rPr lang="en-US" sz="2200" dirty="0" smtClean="0">
                <a:solidFill>
                  <a:srgbClr val="1F497D"/>
                </a:solidFill>
                <a:latin typeface="Calibri"/>
                <a:cs typeface="Helvetica" charset="0"/>
                <a:sym typeface="Helvetica" charset="0"/>
              </a:rPr>
              <a:t>350 </a:t>
            </a:r>
            <a:r>
              <a:rPr lang="en-US" sz="2200" dirty="0" smtClean="0">
                <a:solidFill>
                  <a:srgbClr val="1F497D"/>
                </a:solidFill>
                <a:latin typeface="Calibri"/>
                <a:cs typeface="Helvetica" charset="0"/>
                <a:sym typeface="Helvetica" charset="0"/>
              </a:rPr>
              <a:t>Million</a:t>
            </a:r>
          </a:p>
        </p:txBody>
      </p:sp>
      <p:graphicFrame>
        <p:nvGraphicFramePr>
          <p:cNvPr id="37" name="Chart 36"/>
          <p:cNvGraphicFramePr/>
          <p:nvPr>
            <p:extLst>
              <p:ext uri="{D42A27DB-BD31-4B8C-83A1-F6EECF244321}">
                <p14:modId xmlns:p14="http://schemas.microsoft.com/office/powerpoint/2010/main" val="2971785559"/>
              </p:ext>
            </p:extLst>
          </p:nvPr>
        </p:nvGraphicFramePr>
        <p:xfrm>
          <a:off x="3131840" y="1340768"/>
          <a:ext cx="2193896" cy="1867310"/>
        </p:xfrm>
        <a:graphic>
          <a:graphicData uri="http://schemas.openxmlformats.org/drawingml/2006/chart">
            <c:chart xmlns:c="http://schemas.openxmlformats.org/drawingml/2006/chart" xmlns:r="http://schemas.openxmlformats.org/officeDocument/2006/relationships" r:id="rId7"/>
          </a:graphicData>
        </a:graphic>
      </p:graphicFrame>
      <p:sp>
        <p:nvSpPr>
          <p:cNvPr id="38" name="Rectangle 8"/>
          <p:cNvSpPr txBox="1">
            <a:spLocks noChangeArrowheads="1"/>
          </p:cNvSpPr>
          <p:nvPr/>
        </p:nvSpPr>
        <p:spPr>
          <a:xfrm>
            <a:off x="4572000" y="1484784"/>
            <a:ext cx="2819400" cy="806734"/>
          </a:xfrm>
          <a:prstGeom prst="rect">
            <a:avLst/>
          </a:prstGeom>
          <a:ln>
            <a:noFill/>
          </a:ln>
        </p:spPr>
        <p:txBody>
          <a:bodyPr vert="horz" lIns="85707" tIns="42853" rIns="85707" bIns="42853"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lnSpc>
                <a:spcPct val="110000"/>
              </a:lnSpc>
            </a:pPr>
            <a:r>
              <a:rPr lang="en-US" sz="2000" dirty="0" smtClean="0">
                <a:solidFill>
                  <a:srgbClr val="1F497D"/>
                </a:solidFill>
                <a:latin typeface="Calibri"/>
                <a:cs typeface="Helvetica" charset="0"/>
                <a:sym typeface="Helvetica" charset="0"/>
              </a:rPr>
              <a:t>Integrated Control System €71 Million</a:t>
            </a:r>
          </a:p>
        </p:txBody>
      </p:sp>
    </p:spTree>
    <p:extLst>
      <p:ext uri="{BB962C8B-B14F-4D97-AF65-F5344CB8AC3E}">
        <p14:creationId xmlns:p14="http://schemas.microsoft.com/office/powerpoint/2010/main" val="261270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1657198"/>
            <a:ext cx="8229600" cy="4997602"/>
          </a:xfrm>
          <a:prstGeom prst="rect">
            <a:avLst/>
          </a:prstGeom>
        </p:spPr>
        <p:txBody>
          <a:bodyPr vert="horz" lIns="91432" tIns="45716" rIns="91432" bIns="45716" rtlCol="0">
            <a:noAutofit/>
          </a:bodyPr>
          <a:lstStyle>
            <a:lvl1pPr marL="342870" indent="-342870" algn="l" defTabSz="457160" rtl="0" eaLnBrk="1" latinLnBrk="0" hangingPunct="1">
              <a:spcBef>
                <a:spcPct val="20000"/>
              </a:spcBef>
              <a:buFont typeface="Arial"/>
              <a:buChar char="•"/>
              <a:defRPr sz="2200" kern="1200">
                <a:solidFill>
                  <a:schemeClr val="tx1"/>
                </a:solidFill>
                <a:latin typeface="+mn-lt"/>
                <a:ea typeface="+mn-ea"/>
                <a:cs typeface="Helvetica"/>
              </a:defRPr>
            </a:lvl1pPr>
            <a:lvl2pPr marL="742884" indent="-285725" algn="l" defTabSz="457160" rtl="0" eaLnBrk="1" latinLnBrk="0" hangingPunct="1">
              <a:spcBef>
                <a:spcPct val="20000"/>
              </a:spcBef>
              <a:buFont typeface="Arial"/>
              <a:buChar char="–"/>
              <a:defRPr sz="1900" kern="1200">
                <a:solidFill>
                  <a:schemeClr val="tx1"/>
                </a:solidFill>
                <a:latin typeface="+mn-lt"/>
                <a:ea typeface="+mn-ea"/>
                <a:cs typeface="Helvetica"/>
              </a:defRPr>
            </a:lvl2pPr>
            <a:lvl3pPr marL="1142899" indent="-228579" algn="l" defTabSz="457160" rtl="0" eaLnBrk="1" latinLnBrk="0" hangingPunct="1">
              <a:spcBef>
                <a:spcPct val="20000"/>
              </a:spcBef>
              <a:buFont typeface="Arial"/>
              <a:buChar char="•"/>
              <a:defRPr sz="1500" kern="1200">
                <a:solidFill>
                  <a:schemeClr val="tx1"/>
                </a:solidFill>
                <a:latin typeface="+mn-lt"/>
                <a:ea typeface="+mn-ea"/>
                <a:cs typeface="Helvetica"/>
              </a:defRPr>
            </a:lvl3pPr>
            <a:lvl4pPr marL="1600058" indent="-228579" algn="l" defTabSz="457160" rtl="0" eaLnBrk="1" latinLnBrk="0" hangingPunct="1">
              <a:spcBef>
                <a:spcPct val="20000"/>
              </a:spcBef>
              <a:buFont typeface="Arial"/>
              <a:buChar char="–"/>
              <a:defRPr sz="1300" kern="1200">
                <a:solidFill>
                  <a:schemeClr val="tx1"/>
                </a:solidFill>
                <a:latin typeface="+mn-lt"/>
                <a:ea typeface="+mn-ea"/>
                <a:cs typeface="Helvetica"/>
              </a:defRPr>
            </a:lvl4pPr>
            <a:lvl5pPr marL="2057218" indent="-228579" algn="l" defTabSz="457160" rtl="0" eaLnBrk="1" latinLnBrk="0" hangingPunct="1">
              <a:spcBef>
                <a:spcPct val="20000"/>
              </a:spcBef>
              <a:buFont typeface="Arial"/>
              <a:buChar char="»"/>
              <a:defRPr sz="1100" kern="1200">
                <a:solidFill>
                  <a:schemeClr val="tx1"/>
                </a:solidFill>
                <a:latin typeface="+mn-lt"/>
                <a:ea typeface="+mn-ea"/>
                <a:cs typeface="Helvetica"/>
              </a:defRPr>
            </a:lvl5pPr>
            <a:lvl6pPr marL="2514378" indent="-228579" algn="l" defTabSz="457160" rtl="0" eaLnBrk="1" latinLnBrk="0" hangingPunct="1">
              <a:spcBef>
                <a:spcPct val="20000"/>
              </a:spcBef>
              <a:buFont typeface="Arial"/>
              <a:buChar char="•"/>
              <a:defRPr sz="2000" kern="1200">
                <a:solidFill>
                  <a:schemeClr val="tx1"/>
                </a:solidFill>
                <a:latin typeface="+mn-lt"/>
                <a:ea typeface="+mn-ea"/>
                <a:cs typeface="+mn-cs"/>
              </a:defRPr>
            </a:lvl6pPr>
            <a:lvl7pPr marL="2971537" indent="-228579" algn="l" defTabSz="457160" rtl="0" eaLnBrk="1" latinLnBrk="0" hangingPunct="1">
              <a:spcBef>
                <a:spcPct val="20000"/>
              </a:spcBef>
              <a:buFont typeface="Arial"/>
              <a:buChar char="•"/>
              <a:defRPr sz="2000" kern="1200">
                <a:solidFill>
                  <a:schemeClr val="tx1"/>
                </a:solidFill>
                <a:latin typeface="+mn-lt"/>
                <a:ea typeface="+mn-ea"/>
                <a:cs typeface="+mn-cs"/>
              </a:defRPr>
            </a:lvl7pPr>
            <a:lvl8pPr marL="3428697" indent="-228579" algn="l" defTabSz="457160" rtl="0" eaLnBrk="1" latinLnBrk="0" hangingPunct="1">
              <a:spcBef>
                <a:spcPct val="20000"/>
              </a:spcBef>
              <a:buFont typeface="Arial"/>
              <a:buChar char="•"/>
              <a:defRPr sz="2000" kern="1200">
                <a:solidFill>
                  <a:schemeClr val="tx1"/>
                </a:solidFill>
                <a:latin typeface="+mn-lt"/>
                <a:ea typeface="+mn-ea"/>
                <a:cs typeface="+mn-cs"/>
              </a:defRPr>
            </a:lvl8pPr>
            <a:lvl9pPr marL="3885856" indent="-228579" algn="l" defTabSz="457160" rtl="0" eaLnBrk="1" latinLnBrk="0" hangingPunct="1">
              <a:spcBef>
                <a:spcPct val="20000"/>
              </a:spcBef>
              <a:buFont typeface="Arial"/>
              <a:buChar char="•"/>
              <a:defRPr sz="2000" kern="1200">
                <a:solidFill>
                  <a:schemeClr val="tx1"/>
                </a:solidFill>
                <a:latin typeface="+mn-lt"/>
                <a:ea typeface="+mn-ea"/>
                <a:cs typeface="+mn-cs"/>
              </a:defRPr>
            </a:lvl9pPr>
          </a:lstStyle>
          <a:p>
            <a:pPr marL="342870" marR="0" lvl="0" indent="-342870"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2012-13: 4 proposals submitted, 3 accepted:</a:t>
            </a:r>
          </a:p>
          <a:p>
            <a:pPr marL="742884" marR="0" lvl="1" indent="-285725"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ODIN multi-purpose imaging</a:t>
            </a:r>
          </a:p>
          <a:p>
            <a:pPr marL="742884" marR="0" lvl="1" indent="-285725"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LOKI broadband SANS</a:t>
            </a:r>
          </a:p>
          <a:p>
            <a:pPr marL="742884" marR="0" lvl="1" indent="-285725"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NMX macromolecular </a:t>
            </a: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crystallography</a:t>
            </a:r>
          </a:p>
          <a:p>
            <a:pPr marL="457159" marR="0" lvl="1" indent="0" algn="l" defTabSz="457160" rtl="0" eaLnBrk="1" fontAlgn="auto" latinLnBrk="0" hangingPunct="1">
              <a:lnSpc>
                <a:spcPct val="100000"/>
              </a:lnSpc>
              <a:spcBef>
                <a:spcPts val="0"/>
              </a:spcBef>
              <a:spcAft>
                <a:spcPts val="300"/>
              </a:spcAft>
              <a:buClrTx/>
              <a:buSzTx/>
              <a:buNone/>
              <a:tabLst/>
              <a:defRPr/>
            </a:pPr>
            <a:endParaRPr kumimoji="0" lang="en-US" sz="800" b="0" i="0" u="none" strike="noStrike" kern="1200" cap="none" spc="0" normalizeH="0" baseline="0" noProof="0" dirty="0" smtClean="0">
              <a:ln>
                <a:noFill/>
              </a:ln>
              <a:solidFill>
                <a:sysClr val="windowText" lastClr="000000"/>
              </a:solidFill>
              <a:effectLst/>
              <a:uLnTx/>
              <a:uFillTx/>
              <a:latin typeface="Arial"/>
              <a:ea typeface="+mn-ea"/>
              <a:cs typeface="Helvetica"/>
            </a:endParaRPr>
          </a:p>
          <a:p>
            <a:pPr marL="342870" marR="0" lvl="0" indent="-342870"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2013-14: 16 proposals submitted, 14 currently under evaluation</a:t>
            </a:r>
          </a:p>
          <a:p>
            <a:pPr marL="742884" marR="0" lvl="1" indent="-285725"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see next </a:t>
            </a: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slide</a:t>
            </a:r>
          </a:p>
          <a:p>
            <a:pPr marL="742884" marR="0" lvl="1" indent="-285725" algn="l" defTabSz="457160" rtl="0" eaLnBrk="1" fontAlgn="auto" latinLnBrk="0" hangingPunct="1">
              <a:lnSpc>
                <a:spcPct val="100000"/>
              </a:lnSpc>
              <a:spcBef>
                <a:spcPts val="0"/>
              </a:spcBef>
              <a:spcAft>
                <a:spcPts val="300"/>
              </a:spcAft>
              <a:buClrTx/>
              <a:buSzTx/>
              <a:buFont typeface="Arial"/>
              <a:buChar char="–"/>
              <a:tabLst/>
              <a:defRPr/>
            </a:pPr>
            <a:endParaRPr kumimoji="0" lang="en-US" sz="800" b="0" i="0" u="none" strike="noStrike" kern="1200" cap="none" spc="0" normalizeH="0" baseline="0" noProof="0" dirty="0" smtClean="0">
              <a:ln>
                <a:noFill/>
              </a:ln>
              <a:solidFill>
                <a:sysClr val="windowText" lastClr="000000"/>
              </a:solidFill>
              <a:effectLst/>
              <a:uLnTx/>
              <a:uFillTx/>
              <a:latin typeface="Arial"/>
              <a:ea typeface="+mn-ea"/>
              <a:cs typeface="Helvetica"/>
            </a:endParaRPr>
          </a:p>
          <a:p>
            <a:pPr marL="342870" marR="0" lvl="0" indent="-342870"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2014-15: 5+ proposals expected</a:t>
            </a:r>
          </a:p>
          <a:p>
            <a:pPr marL="742884" marR="0" lvl="1" indent="-285725"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Magnetism single-crystal diffractometer</a:t>
            </a:r>
          </a:p>
          <a:p>
            <a:pPr marL="742884" marR="0" lvl="1" indent="-285725"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Miracles backscattering spectrometer</a:t>
            </a:r>
          </a:p>
          <a:p>
            <a:pPr marL="742884" marR="0" lvl="1" indent="-285725"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Vibrational spectroscopy</a:t>
            </a:r>
          </a:p>
          <a:p>
            <a:pPr marL="742884" marR="0" lvl="1" indent="-285725"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Resonant spin-echo</a:t>
            </a:r>
          </a:p>
          <a:p>
            <a:pPr marL="742884" marR="0" lvl="1" indent="-285725"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General-purpose fundamental physics beamline</a:t>
            </a:r>
          </a:p>
          <a:p>
            <a:pPr marL="742884" marR="0" lvl="1" indent="-285725" algn="l" defTabSz="457160" rtl="0" eaLnBrk="1" fontAlgn="auto" latinLnBrk="0" hangingPunct="1">
              <a:lnSpc>
                <a:spcPct val="100000"/>
              </a:lnSpc>
              <a:spcBef>
                <a:spcPts val="0"/>
              </a:spcBef>
              <a:spcAft>
                <a:spcPts val="300"/>
              </a:spcAft>
              <a:buClrTx/>
              <a:buSzTx/>
              <a:buFont typeface="Arial"/>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a:ea typeface="+mn-ea"/>
                <a:cs typeface="Helvetica"/>
              </a:rPr>
              <a:t>+ resubmissions from current round</a:t>
            </a:r>
          </a:p>
          <a:p>
            <a:pPr marL="342870" marR="0" lvl="0" indent="-342870" algn="l" defTabSz="45716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ysClr val="windowText" lastClr="000000"/>
              </a:solidFill>
              <a:effectLst/>
              <a:uLnTx/>
              <a:uFillTx/>
              <a:latin typeface="Arial"/>
              <a:ea typeface="+mn-ea"/>
              <a:cs typeface="Helvetica"/>
            </a:endParaRPr>
          </a:p>
        </p:txBody>
      </p:sp>
      <p:sp>
        <p:nvSpPr>
          <p:cNvPr id="4" name="Rectangle 1"/>
          <p:cNvSpPr>
            <a:spLocks noGrp="1" noChangeArrowheads="1"/>
          </p:cNvSpPr>
          <p:nvPr>
            <p:ph type="title"/>
          </p:nvPr>
        </p:nvSpPr>
        <p:spPr>
          <a:xfrm>
            <a:off x="683568" y="332656"/>
            <a:ext cx="6928321" cy="651528"/>
          </a:xfrm>
        </p:spPr>
        <p:txBody>
          <a:bodyPr>
            <a:normAutofit/>
          </a:bodyPr>
          <a:lstStyle/>
          <a:p>
            <a:pPr eaLnBrk="1" hangingPunct="1">
              <a:defRPr/>
            </a:pPr>
            <a:r>
              <a:rPr lang="en-US" dirty="0" smtClean="0">
                <a:latin typeface="+mn-lt"/>
                <a:sym typeface="Helvetica" charset="0"/>
              </a:rPr>
              <a:t>Annual rounds of instrument proposals</a:t>
            </a:r>
            <a:endParaRPr lang="en-US" dirty="0" smtClean="0">
              <a:latin typeface="+mn-lt"/>
              <a:sym typeface="Helvetica" charset="0"/>
            </a:endParaRPr>
          </a:p>
        </p:txBody>
      </p:sp>
    </p:spTree>
    <p:extLst>
      <p:ext uri="{BB962C8B-B14F-4D97-AF65-F5344CB8AC3E}">
        <p14:creationId xmlns:p14="http://schemas.microsoft.com/office/powerpoint/2010/main" val="31408934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image27.png"/>
          <p:cNvPicPr/>
          <p:nvPr/>
        </p:nvPicPr>
        <p:blipFill>
          <a:blip r:embed="rId3">
            <a:extLst/>
          </a:blip>
          <a:stretch>
            <a:fillRect/>
          </a:stretch>
        </p:blipFill>
        <p:spPr>
          <a:xfrm>
            <a:off x="4899025" y="4780304"/>
            <a:ext cx="223838" cy="222250"/>
          </a:xfrm>
          <a:prstGeom prst="rect">
            <a:avLst/>
          </a:prstGeom>
          <a:ln w="12700">
            <a:miter lim="400000"/>
          </a:ln>
          <a:effectLst>
            <a:outerShdw blurRad="152400" dist="101599" dir="2700000" rotWithShape="0">
              <a:srgbClr val="F1F0E7">
                <a:alpha val="40998"/>
              </a:srgbClr>
            </a:outerShdw>
          </a:effectLst>
        </p:spPr>
      </p:pic>
      <p:pic>
        <p:nvPicPr>
          <p:cNvPr id="95" name="image33.png"/>
          <p:cNvPicPr>
            <a:picLocks noChangeAspect="1"/>
          </p:cNvPicPr>
          <p:nvPr/>
        </p:nvPicPr>
        <p:blipFill>
          <a:blip r:embed="rId4">
            <a:extLst/>
          </a:blip>
          <a:stretch>
            <a:fillRect/>
          </a:stretch>
        </p:blipFill>
        <p:spPr>
          <a:xfrm>
            <a:off x="4620520" y="4783431"/>
            <a:ext cx="215996" cy="215996"/>
          </a:xfrm>
          <a:prstGeom prst="rect">
            <a:avLst/>
          </a:prstGeom>
          <a:ln w="3175">
            <a:miter lim="400000"/>
          </a:ln>
          <a:effectLst>
            <a:outerShdw blurRad="165100" dist="114300" dir="2700000" rotWithShape="0">
              <a:srgbClr val="EEECE1">
                <a:alpha val="40999"/>
              </a:srgbClr>
            </a:outerShdw>
          </a:effectLst>
        </p:spPr>
      </p:pic>
      <p:pic>
        <p:nvPicPr>
          <p:cNvPr id="96" name="image34.png"/>
          <p:cNvPicPr>
            <a:picLocks noChangeAspect="1"/>
          </p:cNvPicPr>
          <p:nvPr/>
        </p:nvPicPr>
        <p:blipFill>
          <a:blip r:embed="rId5">
            <a:extLst/>
          </a:blip>
          <a:stretch>
            <a:fillRect/>
          </a:stretch>
        </p:blipFill>
        <p:spPr>
          <a:xfrm>
            <a:off x="4011216" y="4783431"/>
            <a:ext cx="215996" cy="215996"/>
          </a:xfrm>
          <a:prstGeom prst="rect">
            <a:avLst/>
          </a:prstGeom>
          <a:ln w="3175">
            <a:miter lim="400000"/>
          </a:ln>
          <a:effectLst>
            <a:outerShdw blurRad="165100" dist="114300" dir="2700000" rotWithShape="0">
              <a:srgbClr val="EEECE1">
                <a:alpha val="40999"/>
              </a:srgbClr>
            </a:outerShdw>
          </a:effectLst>
        </p:spPr>
      </p:pic>
      <p:pic>
        <p:nvPicPr>
          <p:cNvPr id="97" name="image45.png"/>
          <p:cNvPicPr>
            <a:picLocks noChangeAspect="1"/>
          </p:cNvPicPr>
          <p:nvPr/>
        </p:nvPicPr>
        <p:blipFill>
          <a:blip r:embed="rId6">
            <a:extLst/>
          </a:blip>
          <a:stretch>
            <a:fillRect/>
          </a:stretch>
        </p:blipFill>
        <p:spPr>
          <a:xfrm>
            <a:off x="3732710" y="4783431"/>
            <a:ext cx="215996" cy="215996"/>
          </a:xfrm>
          <a:prstGeom prst="rect">
            <a:avLst/>
          </a:prstGeom>
          <a:ln w="3175">
            <a:miter lim="400000"/>
          </a:ln>
          <a:effectLst>
            <a:outerShdw blurRad="165100" dist="114300" dir="2700000" rotWithShape="0">
              <a:srgbClr val="EEECE1">
                <a:alpha val="40999"/>
              </a:srgbClr>
            </a:outerShdw>
          </a:effectLst>
        </p:spPr>
      </p:pic>
      <p:pic>
        <p:nvPicPr>
          <p:cNvPr id="98" name="image25.png"/>
          <p:cNvPicPr/>
          <p:nvPr/>
        </p:nvPicPr>
        <p:blipFill>
          <a:blip r:embed="rId7">
            <a:extLst/>
          </a:blip>
          <a:stretch>
            <a:fillRect/>
          </a:stretch>
        </p:blipFill>
        <p:spPr>
          <a:xfrm>
            <a:off x="4289722" y="4758873"/>
            <a:ext cx="268288" cy="265113"/>
          </a:xfrm>
          <a:prstGeom prst="rect">
            <a:avLst/>
          </a:prstGeom>
          <a:ln w="12700">
            <a:miter lim="400000"/>
          </a:ln>
        </p:spPr>
      </p:pic>
      <p:grpSp>
        <p:nvGrpSpPr>
          <p:cNvPr id="575" name="Group 575"/>
          <p:cNvGrpSpPr/>
          <p:nvPr/>
        </p:nvGrpSpPr>
        <p:grpSpPr>
          <a:xfrm>
            <a:off x="1371600" y="7140193"/>
            <a:ext cx="3881438" cy="200026"/>
            <a:chOff x="0" y="0"/>
            <a:chExt cx="3881437" cy="200025"/>
          </a:xfrm>
        </p:grpSpPr>
        <p:pic>
          <p:nvPicPr>
            <p:cNvPr id="558" name="image45.png"/>
            <p:cNvPicPr/>
            <p:nvPr/>
          </p:nvPicPr>
          <p:blipFill>
            <a:blip r:embed="rId8">
              <a:extLst/>
            </a:blip>
            <a:stretch>
              <a:fillRect/>
            </a:stretch>
          </p:blipFill>
          <p:spPr>
            <a:xfrm>
              <a:off x="691600" y="1460"/>
              <a:ext cx="192902" cy="192754"/>
            </a:xfrm>
            <a:prstGeom prst="rect">
              <a:avLst/>
            </a:prstGeom>
            <a:ln w="12700" cap="flat">
              <a:noFill/>
              <a:miter lim="400000"/>
            </a:ln>
            <a:effectLst>
              <a:outerShdw blurRad="127000" dist="88900" dir="2700000" rotWithShape="0">
                <a:srgbClr val="000000">
                  <a:alpha val="40998"/>
                </a:srgbClr>
              </a:outerShdw>
            </a:effectLst>
          </p:spPr>
        </p:pic>
        <p:pic>
          <p:nvPicPr>
            <p:cNvPr id="559" name="image46.png"/>
            <p:cNvPicPr/>
            <p:nvPr/>
          </p:nvPicPr>
          <p:blipFill>
            <a:blip r:embed="rId9">
              <a:extLst/>
            </a:blip>
            <a:stretch>
              <a:fillRect/>
            </a:stretch>
          </p:blipFill>
          <p:spPr>
            <a:xfrm>
              <a:off x="0" y="3635"/>
              <a:ext cx="192902" cy="192754"/>
            </a:xfrm>
            <a:prstGeom prst="rect">
              <a:avLst/>
            </a:prstGeom>
            <a:ln w="12700" cap="flat">
              <a:noFill/>
              <a:miter lim="400000"/>
            </a:ln>
            <a:effectLst>
              <a:outerShdw blurRad="127000" dist="88900" dir="2700000" rotWithShape="0">
                <a:srgbClr val="000000">
                  <a:alpha val="40998"/>
                </a:srgbClr>
              </a:outerShdw>
            </a:effectLst>
          </p:spPr>
        </p:pic>
        <p:pic>
          <p:nvPicPr>
            <p:cNvPr id="560" name="image44.png"/>
            <p:cNvPicPr/>
            <p:nvPr/>
          </p:nvPicPr>
          <p:blipFill>
            <a:blip r:embed="rId10">
              <a:extLst/>
            </a:blip>
            <a:stretch>
              <a:fillRect/>
            </a:stretch>
          </p:blipFill>
          <p:spPr>
            <a:xfrm>
              <a:off x="230533" y="6524"/>
              <a:ext cx="192902" cy="192754"/>
            </a:xfrm>
            <a:prstGeom prst="rect">
              <a:avLst/>
            </a:prstGeom>
            <a:ln w="12700" cap="flat">
              <a:noFill/>
              <a:miter lim="400000"/>
            </a:ln>
            <a:effectLst>
              <a:outerShdw blurRad="127000" dist="88900" dir="2700000" rotWithShape="0">
                <a:srgbClr val="000000">
                  <a:alpha val="40998"/>
                </a:srgbClr>
              </a:outerShdw>
            </a:effectLst>
          </p:spPr>
        </p:pic>
        <p:pic>
          <p:nvPicPr>
            <p:cNvPr id="561" name="image43.png"/>
            <p:cNvPicPr/>
            <p:nvPr/>
          </p:nvPicPr>
          <p:blipFill>
            <a:blip r:embed="rId11">
              <a:extLst/>
            </a:blip>
            <a:stretch>
              <a:fillRect/>
            </a:stretch>
          </p:blipFill>
          <p:spPr>
            <a:xfrm>
              <a:off x="922133" y="5810"/>
              <a:ext cx="192903" cy="192754"/>
            </a:xfrm>
            <a:prstGeom prst="rect">
              <a:avLst/>
            </a:prstGeom>
            <a:ln w="12700" cap="flat">
              <a:noFill/>
              <a:miter lim="400000"/>
            </a:ln>
            <a:effectLst>
              <a:outerShdw blurRad="127000" dist="88900" dir="2700000" rotWithShape="0">
                <a:srgbClr val="000000">
                  <a:alpha val="40998"/>
                </a:srgbClr>
              </a:outerShdw>
            </a:effectLst>
          </p:spPr>
        </p:pic>
        <p:pic>
          <p:nvPicPr>
            <p:cNvPr id="562" name="image42.png"/>
            <p:cNvPicPr/>
            <p:nvPr/>
          </p:nvPicPr>
          <p:blipFill>
            <a:blip r:embed="rId12">
              <a:extLst/>
            </a:blip>
            <a:stretch>
              <a:fillRect/>
            </a:stretch>
          </p:blipFill>
          <p:spPr>
            <a:xfrm>
              <a:off x="3227468" y="1460"/>
              <a:ext cx="192903" cy="192754"/>
            </a:xfrm>
            <a:prstGeom prst="rect">
              <a:avLst/>
            </a:prstGeom>
            <a:ln w="12700" cap="flat">
              <a:noFill/>
              <a:miter lim="400000"/>
            </a:ln>
            <a:effectLst>
              <a:outerShdw blurRad="127000" dist="88900" dir="2700000" rotWithShape="0">
                <a:srgbClr val="000000">
                  <a:alpha val="40998"/>
                </a:srgbClr>
              </a:outerShdw>
            </a:effectLst>
          </p:spPr>
        </p:pic>
        <p:pic>
          <p:nvPicPr>
            <p:cNvPr id="563" name="image41.png"/>
            <p:cNvPicPr/>
            <p:nvPr/>
          </p:nvPicPr>
          <p:blipFill>
            <a:blip r:embed="rId13">
              <a:extLst/>
            </a:blip>
            <a:stretch>
              <a:fillRect/>
            </a:stretch>
          </p:blipFill>
          <p:spPr>
            <a:xfrm>
              <a:off x="2535868" y="1460"/>
              <a:ext cx="192902" cy="192754"/>
            </a:xfrm>
            <a:prstGeom prst="rect">
              <a:avLst/>
            </a:prstGeom>
            <a:ln w="12700" cap="flat">
              <a:noFill/>
              <a:miter lim="400000"/>
            </a:ln>
            <a:effectLst>
              <a:outerShdw blurRad="127000" dist="88900" dir="2700000" rotWithShape="0">
                <a:srgbClr val="000000">
                  <a:alpha val="40998"/>
                </a:srgbClr>
              </a:outerShdw>
            </a:effectLst>
          </p:spPr>
        </p:pic>
        <p:pic>
          <p:nvPicPr>
            <p:cNvPr id="564" name="image40.png"/>
            <p:cNvPicPr/>
            <p:nvPr/>
          </p:nvPicPr>
          <p:blipFill>
            <a:blip r:embed="rId14">
              <a:extLst/>
            </a:blip>
            <a:stretch>
              <a:fillRect/>
            </a:stretch>
          </p:blipFill>
          <p:spPr>
            <a:xfrm>
              <a:off x="2305334" y="1460"/>
              <a:ext cx="192903" cy="192754"/>
            </a:xfrm>
            <a:prstGeom prst="rect">
              <a:avLst/>
            </a:prstGeom>
            <a:ln w="12700" cap="flat">
              <a:noFill/>
              <a:miter lim="400000"/>
            </a:ln>
            <a:effectLst>
              <a:outerShdw blurRad="127000" dist="88900" dir="2700000" rotWithShape="0">
                <a:srgbClr val="000000">
                  <a:alpha val="40998"/>
                </a:srgbClr>
              </a:outerShdw>
            </a:effectLst>
          </p:spPr>
        </p:pic>
        <p:pic>
          <p:nvPicPr>
            <p:cNvPr id="565" name="image39.png"/>
            <p:cNvPicPr/>
            <p:nvPr/>
          </p:nvPicPr>
          <p:blipFill>
            <a:blip r:embed="rId15">
              <a:extLst/>
            </a:blip>
            <a:stretch>
              <a:fillRect/>
            </a:stretch>
          </p:blipFill>
          <p:spPr>
            <a:xfrm>
              <a:off x="1844268" y="7271"/>
              <a:ext cx="192902" cy="192754"/>
            </a:xfrm>
            <a:prstGeom prst="rect">
              <a:avLst/>
            </a:prstGeom>
            <a:ln w="12700" cap="flat">
              <a:noFill/>
              <a:miter lim="400000"/>
            </a:ln>
            <a:effectLst>
              <a:outerShdw blurRad="127000" dist="88900" dir="2700000" rotWithShape="0">
                <a:srgbClr val="000000">
                  <a:alpha val="40998"/>
                </a:srgbClr>
              </a:outerShdw>
            </a:effectLst>
          </p:spPr>
        </p:pic>
        <p:pic>
          <p:nvPicPr>
            <p:cNvPr id="566" name="image38.png"/>
            <p:cNvPicPr/>
            <p:nvPr/>
          </p:nvPicPr>
          <p:blipFill>
            <a:blip r:embed="rId16">
              <a:extLst/>
            </a:blip>
            <a:stretch>
              <a:fillRect/>
            </a:stretch>
          </p:blipFill>
          <p:spPr>
            <a:xfrm>
              <a:off x="3458002" y="3635"/>
              <a:ext cx="192903" cy="192754"/>
            </a:xfrm>
            <a:prstGeom prst="rect">
              <a:avLst/>
            </a:prstGeom>
            <a:ln w="12700" cap="flat">
              <a:noFill/>
              <a:miter lim="400000"/>
            </a:ln>
            <a:effectLst>
              <a:outerShdw blurRad="127000" dist="88900" dir="2700000" rotWithShape="0">
                <a:srgbClr val="000000">
                  <a:alpha val="40998"/>
                </a:srgbClr>
              </a:outerShdw>
            </a:effectLst>
          </p:spPr>
        </p:pic>
        <p:pic>
          <p:nvPicPr>
            <p:cNvPr id="567" name="image37.png"/>
            <p:cNvPicPr/>
            <p:nvPr/>
          </p:nvPicPr>
          <p:blipFill>
            <a:blip r:embed="rId17">
              <a:extLst/>
            </a:blip>
            <a:stretch>
              <a:fillRect/>
            </a:stretch>
          </p:blipFill>
          <p:spPr>
            <a:xfrm>
              <a:off x="1152666" y="5810"/>
              <a:ext cx="192903" cy="192754"/>
            </a:xfrm>
            <a:prstGeom prst="rect">
              <a:avLst/>
            </a:prstGeom>
            <a:ln w="12700" cap="flat">
              <a:noFill/>
              <a:miter lim="400000"/>
            </a:ln>
            <a:effectLst>
              <a:outerShdw blurRad="127000" dist="88900" dir="2700000" rotWithShape="0">
                <a:srgbClr val="000000">
                  <a:alpha val="40998"/>
                </a:srgbClr>
              </a:outerShdw>
            </a:effectLst>
          </p:spPr>
        </p:pic>
        <p:pic>
          <p:nvPicPr>
            <p:cNvPr id="568" name="image36.png"/>
            <p:cNvPicPr/>
            <p:nvPr/>
          </p:nvPicPr>
          <p:blipFill>
            <a:blip r:embed="rId18">
              <a:extLst/>
            </a:blip>
            <a:stretch>
              <a:fillRect/>
            </a:stretch>
          </p:blipFill>
          <p:spPr>
            <a:xfrm>
              <a:off x="2074801" y="1460"/>
              <a:ext cx="192902" cy="192754"/>
            </a:xfrm>
            <a:prstGeom prst="rect">
              <a:avLst/>
            </a:prstGeom>
            <a:ln w="12700" cap="flat">
              <a:noFill/>
              <a:miter lim="400000"/>
            </a:ln>
            <a:effectLst>
              <a:outerShdw blurRad="127000" dist="88900" dir="2700000" rotWithShape="0">
                <a:srgbClr val="000000">
                  <a:alpha val="40998"/>
                </a:srgbClr>
              </a:outerShdw>
            </a:effectLst>
          </p:spPr>
        </p:pic>
        <p:pic>
          <p:nvPicPr>
            <p:cNvPr id="569" name="image35.png"/>
            <p:cNvPicPr/>
            <p:nvPr/>
          </p:nvPicPr>
          <p:blipFill>
            <a:blip r:embed="rId19">
              <a:extLst/>
            </a:blip>
            <a:stretch>
              <a:fillRect/>
            </a:stretch>
          </p:blipFill>
          <p:spPr>
            <a:xfrm>
              <a:off x="1614130" y="-1"/>
              <a:ext cx="192507" cy="192754"/>
            </a:xfrm>
            <a:prstGeom prst="rect">
              <a:avLst/>
            </a:prstGeom>
            <a:ln w="12700" cap="flat">
              <a:noFill/>
              <a:miter lim="400000"/>
            </a:ln>
            <a:effectLst>
              <a:outerShdw blurRad="127000" dist="88900" dir="2700000" rotWithShape="0">
                <a:srgbClr val="000000">
                  <a:alpha val="40998"/>
                </a:srgbClr>
              </a:outerShdw>
            </a:effectLst>
          </p:spPr>
        </p:pic>
        <p:pic>
          <p:nvPicPr>
            <p:cNvPr id="570" name="image49.png"/>
            <p:cNvPicPr/>
            <p:nvPr/>
          </p:nvPicPr>
          <p:blipFill>
            <a:blip r:embed="rId20">
              <a:extLst/>
            </a:blip>
            <a:stretch>
              <a:fillRect/>
            </a:stretch>
          </p:blipFill>
          <p:spPr>
            <a:xfrm>
              <a:off x="2766401" y="1460"/>
              <a:ext cx="192903" cy="192754"/>
            </a:xfrm>
            <a:prstGeom prst="rect">
              <a:avLst/>
            </a:prstGeom>
            <a:ln w="12700" cap="flat">
              <a:noFill/>
              <a:miter lim="400000"/>
            </a:ln>
            <a:effectLst>
              <a:outerShdw blurRad="127000" dist="88900" dir="2700000" rotWithShape="0">
                <a:srgbClr val="000000">
                  <a:alpha val="40998"/>
                </a:srgbClr>
              </a:outerShdw>
            </a:effectLst>
          </p:spPr>
        </p:pic>
        <p:pic>
          <p:nvPicPr>
            <p:cNvPr id="571" name="image48.png"/>
            <p:cNvPicPr/>
            <p:nvPr/>
          </p:nvPicPr>
          <p:blipFill>
            <a:blip r:embed="rId21">
              <a:extLst/>
            </a:blip>
            <a:stretch>
              <a:fillRect/>
            </a:stretch>
          </p:blipFill>
          <p:spPr>
            <a:xfrm>
              <a:off x="1383200" y="1460"/>
              <a:ext cx="192903" cy="192754"/>
            </a:xfrm>
            <a:prstGeom prst="rect">
              <a:avLst/>
            </a:prstGeom>
            <a:ln w="12700" cap="flat">
              <a:noFill/>
              <a:miter lim="400000"/>
            </a:ln>
            <a:effectLst>
              <a:outerShdw blurRad="127000" dist="88900" dir="2700000" rotWithShape="0">
                <a:srgbClr val="000000">
                  <a:alpha val="40998"/>
                </a:srgbClr>
              </a:outerShdw>
            </a:effectLst>
          </p:spPr>
        </p:pic>
        <p:pic>
          <p:nvPicPr>
            <p:cNvPr id="572" name="image47.png"/>
            <p:cNvPicPr/>
            <p:nvPr/>
          </p:nvPicPr>
          <p:blipFill>
            <a:blip r:embed="rId22">
              <a:extLst/>
            </a:blip>
            <a:stretch>
              <a:fillRect/>
            </a:stretch>
          </p:blipFill>
          <p:spPr>
            <a:xfrm>
              <a:off x="2996934" y="1460"/>
              <a:ext cx="192904" cy="192754"/>
            </a:xfrm>
            <a:prstGeom prst="rect">
              <a:avLst/>
            </a:prstGeom>
            <a:ln w="12700" cap="flat">
              <a:noFill/>
              <a:miter lim="400000"/>
            </a:ln>
            <a:effectLst>
              <a:outerShdw blurRad="127000" dist="88900" dir="2700000" rotWithShape="0">
                <a:srgbClr val="000000">
                  <a:alpha val="40998"/>
                </a:srgbClr>
              </a:outerShdw>
            </a:effectLst>
          </p:spPr>
        </p:pic>
        <p:pic>
          <p:nvPicPr>
            <p:cNvPr id="573" name="image34.png"/>
            <p:cNvPicPr/>
            <p:nvPr/>
          </p:nvPicPr>
          <p:blipFill>
            <a:blip r:embed="rId23">
              <a:extLst/>
            </a:blip>
            <a:stretch>
              <a:fillRect/>
            </a:stretch>
          </p:blipFill>
          <p:spPr>
            <a:xfrm>
              <a:off x="461066" y="6524"/>
              <a:ext cx="192903" cy="192754"/>
            </a:xfrm>
            <a:prstGeom prst="rect">
              <a:avLst/>
            </a:prstGeom>
            <a:ln w="12700" cap="flat">
              <a:noFill/>
              <a:miter lim="400000"/>
            </a:ln>
            <a:effectLst>
              <a:outerShdw blurRad="127000" dist="88900" dir="2700000" rotWithShape="0">
                <a:srgbClr val="000000">
                  <a:alpha val="40998"/>
                </a:srgbClr>
              </a:outerShdw>
            </a:effectLst>
          </p:spPr>
        </p:pic>
        <p:pic>
          <p:nvPicPr>
            <p:cNvPr id="574" name="image33.png"/>
            <p:cNvPicPr/>
            <p:nvPr/>
          </p:nvPicPr>
          <p:blipFill>
            <a:blip r:embed="rId24">
              <a:extLst/>
            </a:blip>
            <a:stretch>
              <a:fillRect/>
            </a:stretch>
          </p:blipFill>
          <p:spPr>
            <a:xfrm>
              <a:off x="3688534" y="3635"/>
              <a:ext cx="192904" cy="192754"/>
            </a:xfrm>
            <a:prstGeom prst="rect">
              <a:avLst/>
            </a:prstGeom>
            <a:ln w="12700" cap="flat">
              <a:noFill/>
              <a:miter lim="400000"/>
            </a:ln>
            <a:effectLst>
              <a:outerShdw blurRad="127000" dist="88900" dir="2700000" rotWithShape="0">
                <a:srgbClr val="000000">
                  <a:alpha val="40998"/>
                </a:srgbClr>
              </a:outerShdw>
            </a:effectLst>
          </p:spPr>
        </p:pic>
      </p:grpSp>
      <p:sp>
        <p:nvSpPr>
          <p:cNvPr id="576" name="Shape 576"/>
          <p:cNvSpPr/>
          <p:nvPr/>
        </p:nvSpPr>
        <p:spPr>
          <a:xfrm>
            <a:off x="2778125" y="1552193"/>
            <a:ext cx="6365875" cy="500649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indent="53975" defTabSz="438150">
              <a:spcBef>
                <a:spcPts val="400"/>
              </a:spcBef>
              <a:defRPr>
                <a:uFillTx/>
              </a:defRPr>
            </a:pPr>
            <a:r>
              <a:rPr sz="1600" dirty="0">
                <a:solidFill>
                  <a:srgbClr val="006D8F"/>
                </a:solidFill>
                <a:uFill>
                  <a:solidFill>
                    <a:srgbClr val="006D8F"/>
                  </a:solidFill>
                </a:uFill>
                <a:latin typeface="Arial Bold"/>
                <a:ea typeface="Arial Bold"/>
                <a:cs typeface="Arial Bold"/>
                <a:sym typeface="Arial Bold"/>
              </a:rPr>
              <a:t>VOR	 				Wide Bandwidth Spectrometer</a:t>
            </a:r>
            <a:endParaRPr sz="1600" dirty="0">
              <a:uFill>
                <a:solidFill/>
              </a:uFill>
              <a:latin typeface="Arial"/>
              <a:ea typeface="Arial"/>
              <a:cs typeface="Arial"/>
              <a:sym typeface="Arial"/>
            </a:endParaRPr>
          </a:p>
          <a:p>
            <a:pPr lvl="0" indent="53975" defTabSz="438150">
              <a:spcBef>
                <a:spcPts val="400"/>
              </a:spcBef>
              <a:defRPr>
                <a:uFillTx/>
              </a:defRPr>
            </a:pPr>
            <a:r>
              <a:rPr sz="1600" dirty="0">
                <a:solidFill>
                  <a:srgbClr val="006D8F"/>
                </a:solidFill>
                <a:uFill>
                  <a:solidFill>
                    <a:srgbClr val="006D8F"/>
                  </a:solidFill>
                </a:uFill>
                <a:latin typeface="Arial Bold"/>
                <a:ea typeface="Arial Bold"/>
                <a:cs typeface="Arial Bold"/>
                <a:sym typeface="Arial Bold"/>
              </a:rPr>
              <a:t>T-REX					Bi-Spectral Spectrometer</a:t>
            </a:r>
            <a:endParaRPr sz="1600" dirty="0">
              <a:uFill>
                <a:solidFill/>
              </a:uFill>
              <a:latin typeface="Arial"/>
              <a:ea typeface="Arial"/>
              <a:cs typeface="Arial"/>
              <a:sym typeface="Arial"/>
            </a:endParaRPr>
          </a:p>
          <a:p>
            <a:pPr lvl="0" indent="53975" defTabSz="438150">
              <a:spcBef>
                <a:spcPts val="400"/>
              </a:spcBef>
              <a:defRPr>
                <a:uFillTx/>
              </a:defRPr>
            </a:pPr>
            <a:r>
              <a:rPr lang="en-US" sz="1600" dirty="0" smtClean="0">
                <a:solidFill>
                  <a:srgbClr val="006D8F"/>
                </a:solidFill>
                <a:uFill>
                  <a:solidFill>
                    <a:srgbClr val="006D8F"/>
                  </a:solidFill>
                </a:uFill>
                <a:latin typeface="Arial Bold"/>
                <a:ea typeface="Arial Bold"/>
                <a:cs typeface="Arial Bold"/>
                <a:sym typeface="Arial Bold"/>
              </a:rPr>
              <a:t>C-SPEC	</a:t>
            </a:r>
            <a:r>
              <a:rPr sz="1600" dirty="0">
                <a:solidFill>
                  <a:srgbClr val="006D8F"/>
                </a:solidFill>
                <a:uFill>
                  <a:solidFill>
                    <a:srgbClr val="006D8F"/>
                  </a:solidFill>
                </a:uFill>
                <a:latin typeface="Arial Bold"/>
                <a:ea typeface="Arial Bold"/>
                <a:cs typeface="Arial Bold"/>
                <a:sym typeface="Arial Bold"/>
              </a:rPr>
              <a:t>				Cold Chopper Spectrometer</a:t>
            </a:r>
            <a:endParaRPr sz="1600" dirty="0">
              <a:uFill>
                <a:solidFill/>
              </a:uFill>
              <a:latin typeface="Arial"/>
              <a:ea typeface="Arial"/>
              <a:cs typeface="Arial"/>
              <a:sym typeface="Arial"/>
            </a:endParaRPr>
          </a:p>
          <a:p>
            <a:pPr lvl="0" indent="53975" defTabSz="438150">
              <a:spcBef>
                <a:spcPts val="400"/>
              </a:spcBef>
              <a:defRPr>
                <a:uFillTx/>
              </a:defRPr>
            </a:pPr>
            <a:r>
              <a:rPr sz="1600" dirty="0" smtClean="0">
                <a:solidFill>
                  <a:srgbClr val="006D8F"/>
                </a:solidFill>
                <a:uFill>
                  <a:solidFill>
                    <a:srgbClr val="006D8F"/>
                  </a:solidFill>
                </a:uFill>
                <a:latin typeface="Arial Bold"/>
                <a:ea typeface="Arial Bold"/>
                <a:cs typeface="Arial Bold"/>
                <a:sym typeface="Arial Bold"/>
              </a:rPr>
              <a:t>CAMEA</a:t>
            </a:r>
            <a:r>
              <a:rPr sz="1600" dirty="0">
                <a:solidFill>
                  <a:srgbClr val="006D8F"/>
                </a:solidFill>
                <a:uFill>
                  <a:solidFill>
                    <a:srgbClr val="006D8F"/>
                  </a:solidFill>
                </a:uFill>
                <a:latin typeface="Arial Bold"/>
                <a:ea typeface="Arial Bold"/>
                <a:cs typeface="Arial Bold"/>
                <a:sym typeface="Arial Bold"/>
              </a:rPr>
              <a:t>					Indirect Geometry Spectrometer</a:t>
            </a:r>
            <a:endParaRPr sz="1600" dirty="0">
              <a:uFill>
                <a:solidFill/>
              </a:uFill>
              <a:latin typeface="Arial"/>
              <a:ea typeface="Arial"/>
              <a:cs typeface="Arial"/>
              <a:sym typeface="Arial"/>
            </a:endParaRPr>
          </a:p>
          <a:p>
            <a:pPr lvl="0" indent="53975" defTabSz="438150">
              <a:spcBef>
                <a:spcPts val="400"/>
              </a:spcBef>
              <a:defRPr>
                <a:uFillTx/>
              </a:defRPr>
            </a:pPr>
            <a:r>
              <a:rPr sz="1600" dirty="0" smtClean="0">
                <a:solidFill>
                  <a:srgbClr val="006D8F"/>
                </a:solidFill>
                <a:uFill>
                  <a:solidFill>
                    <a:srgbClr val="006D8F"/>
                  </a:solidFill>
                </a:uFill>
                <a:latin typeface="Arial Bold"/>
                <a:ea typeface="Arial Bold"/>
                <a:cs typeface="Arial Bold"/>
                <a:sym typeface="Arial Bold"/>
              </a:rPr>
              <a:t>ESS</a:t>
            </a:r>
            <a:r>
              <a:rPr lang="en-US" sz="1600" dirty="0" smtClean="0">
                <a:solidFill>
                  <a:srgbClr val="006D8F"/>
                </a:solidFill>
                <a:uFill>
                  <a:solidFill>
                    <a:srgbClr val="006D8F"/>
                  </a:solidFill>
                </a:uFill>
                <a:latin typeface="Arial Bold"/>
                <a:ea typeface="Arial Bold"/>
                <a:cs typeface="Arial Bold"/>
                <a:sym typeface="Arial Bold"/>
              </a:rPr>
              <a:t>E</a:t>
            </a:r>
            <a:r>
              <a:rPr sz="1600" dirty="0" smtClean="0">
                <a:solidFill>
                  <a:srgbClr val="006D8F"/>
                </a:solidFill>
                <a:uFill>
                  <a:solidFill>
                    <a:srgbClr val="006D8F"/>
                  </a:solidFill>
                </a:uFill>
                <a:latin typeface="Arial Bold"/>
                <a:ea typeface="Arial Bold"/>
                <a:cs typeface="Arial Bold"/>
                <a:sym typeface="Arial Bold"/>
              </a:rPr>
              <a:t>NSE</a:t>
            </a:r>
            <a:r>
              <a:rPr sz="1600" dirty="0">
                <a:solidFill>
                  <a:srgbClr val="006D8F"/>
                </a:solidFill>
                <a:uFill>
                  <a:solidFill>
                    <a:srgbClr val="006D8F"/>
                  </a:solidFill>
                </a:uFill>
                <a:latin typeface="Arial Bold"/>
                <a:ea typeface="Arial Bold"/>
                <a:cs typeface="Arial Bold"/>
                <a:sym typeface="Arial Bold"/>
              </a:rPr>
              <a:t>				Spin Echo Spectrometer</a:t>
            </a:r>
            <a:endParaRPr sz="1600" dirty="0">
              <a:uFill>
                <a:solidFill/>
              </a:uFill>
              <a:latin typeface="Arial"/>
              <a:ea typeface="Arial"/>
              <a:cs typeface="Arial"/>
              <a:sym typeface="Arial"/>
            </a:endParaRPr>
          </a:p>
          <a:p>
            <a:pPr lvl="0" indent="53975" defTabSz="438150">
              <a:spcBef>
                <a:spcPts val="400"/>
              </a:spcBef>
              <a:defRPr>
                <a:uFillTx/>
              </a:defRPr>
            </a:pPr>
            <a:r>
              <a:rPr sz="1600" dirty="0">
                <a:solidFill>
                  <a:srgbClr val="006D8F"/>
                </a:solidFill>
                <a:uFill>
                  <a:solidFill>
                    <a:srgbClr val="006D8F"/>
                  </a:solidFill>
                </a:uFill>
                <a:latin typeface="Arial Bold"/>
                <a:ea typeface="Arial Bold"/>
                <a:cs typeface="Arial Bold"/>
                <a:sym typeface="Arial Bold"/>
              </a:rPr>
              <a:t>	</a:t>
            </a:r>
            <a:endParaRPr sz="1600" dirty="0">
              <a:uFill>
                <a:solidFill/>
              </a:uFill>
              <a:latin typeface="Arial"/>
              <a:ea typeface="Arial"/>
              <a:cs typeface="Arial"/>
              <a:sym typeface="Arial"/>
            </a:endParaRPr>
          </a:p>
          <a:p>
            <a:pPr lvl="0" indent="53975" defTabSz="438150">
              <a:spcBef>
                <a:spcPts val="400"/>
              </a:spcBef>
              <a:defRPr>
                <a:uFillTx/>
              </a:defRPr>
            </a:pPr>
            <a:r>
              <a:rPr sz="1600" dirty="0">
                <a:solidFill>
                  <a:srgbClr val="006D8F"/>
                </a:solidFill>
                <a:uFill>
                  <a:solidFill>
                    <a:srgbClr val="006D8F"/>
                  </a:solidFill>
                </a:uFill>
                <a:latin typeface="Arial Bold"/>
                <a:ea typeface="Arial Bold"/>
                <a:cs typeface="Arial Bold"/>
                <a:sym typeface="Arial Bold"/>
              </a:rPr>
              <a:t>SKADI					High Intensity SANS</a:t>
            </a:r>
            <a:endParaRPr sz="1600" dirty="0">
              <a:uFill>
                <a:solidFill/>
              </a:uFill>
              <a:latin typeface="Arial"/>
              <a:ea typeface="Arial"/>
              <a:cs typeface="Arial"/>
              <a:sym typeface="Arial"/>
            </a:endParaRPr>
          </a:p>
          <a:p>
            <a:pPr lvl="0" indent="53975" defTabSz="438150">
              <a:spcBef>
                <a:spcPts val="400"/>
              </a:spcBef>
              <a:defRPr>
                <a:uFillTx/>
              </a:defRPr>
            </a:pPr>
            <a:r>
              <a:rPr sz="1600" dirty="0">
                <a:solidFill>
                  <a:srgbClr val="006D8F"/>
                </a:solidFill>
                <a:uFill>
                  <a:solidFill>
                    <a:srgbClr val="006D8F"/>
                  </a:solidFill>
                </a:uFill>
                <a:latin typeface="Arial Bold"/>
                <a:ea typeface="Arial Bold"/>
                <a:cs typeface="Arial Bold"/>
                <a:sym typeface="Arial Bold"/>
              </a:rPr>
              <a:t>Compact-SANS			SANS Biology &amp; Materials Science</a:t>
            </a:r>
            <a:endParaRPr sz="1600" dirty="0">
              <a:uFill>
                <a:solidFill/>
              </a:uFill>
              <a:latin typeface="Arial"/>
              <a:ea typeface="Arial"/>
              <a:cs typeface="Arial"/>
              <a:sym typeface="Arial"/>
            </a:endParaRPr>
          </a:p>
          <a:p>
            <a:pPr lvl="0" indent="53975" defTabSz="438150">
              <a:spcBef>
                <a:spcPts val="400"/>
              </a:spcBef>
              <a:defRPr>
                <a:uFillTx/>
              </a:defRPr>
            </a:pPr>
            <a:r>
              <a:rPr sz="1600" dirty="0">
                <a:solidFill>
                  <a:srgbClr val="006D8F"/>
                </a:solidFill>
                <a:uFill>
                  <a:solidFill>
                    <a:srgbClr val="006D8F"/>
                  </a:solidFill>
                </a:uFill>
                <a:latin typeface="Arial Bold"/>
                <a:ea typeface="Arial Bold"/>
                <a:cs typeface="Arial Bold"/>
                <a:sym typeface="Arial Bold"/>
              </a:rPr>
              <a:t>	</a:t>
            </a:r>
            <a:endParaRPr sz="1600" dirty="0">
              <a:uFill>
                <a:solidFill/>
              </a:uFill>
              <a:latin typeface="Arial"/>
              <a:ea typeface="Arial"/>
              <a:cs typeface="Arial"/>
              <a:sym typeface="Arial"/>
            </a:endParaRPr>
          </a:p>
          <a:p>
            <a:pPr lvl="0" indent="53975" defTabSz="438150">
              <a:spcBef>
                <a:spcPts val="400"/>
              </a:spcBef>
              <a:defRPr>
                <a:uFillTx/>
              </a:defRPr>
            </a:pPr>
            <a:r>
              <a:rPr sz="1600" dirty="0">
                <a:solidFill>
                  <a:srgbClr val="006D8F"/>
                </a:solidFill>
                <a:uFill>
                  <a:solidFill>
                    <a:srgbClr val="006D8F"/>
                  </a:solidFill>
                </a:uFill>
                <a:latin typeface="Arial Bold"/>
                <a:ea typeface="Arial Bold"/>
                <a:cs typeface="Arial Bold"/>
                <a:sym typeface="Arial Bold"/>
              </a:rPr>
              <a:t>BEER</a:t>
            </a:r>
            <a:r>
              <a:rPr sz="1600" dirty="0">
                <a:uFill>
                  <a:solidFill/>
                </a:uFill>
                <a:latin typeface="Arial"/>
                <a:ea typeface="Arial"/>
                <a:cs typeface="Arial"/>
                <a:sym typeface="Arial"/>
              </a:rPr>
              <a:t> 	</a:t>
            </a:r>
            <a:r>
              <a:rPr sz="1600" dirty="0">
                <a:solidFill>
                  <a:srgbClr val="006D8F"/>
                </a:solidFill>
                <a:uFill>
                  <a:solidFill>
                    <a:srgbClr val="006D8F"/>
                  </a:solidFill>
                </a:uFill>
                <a:latin typeface="Arial Bold"/>
                <a:ea typeface="Arial Bold"/>
                <a:cs typeface="Arial Bold"/>
                <a:sym typeface="Arial Bold"/>
              </a:rPr>
              <a:t>				Engineering Diffractometer</a:t>
            </a:r>
            <a:endParaRPr sz="1600" dirty="0">
              <a:uFill>
                <a:solidFill/>
              </a:uFill>
              <a:latin typeface="Arial"/>
              <a:ea typeface="Arial"/>
              <a:cs typeface="Arial"/>
              <a:sym typeface="Arial"/>
            </a:endParaRPr>
          </a:p>
          <a:p>
            <a:pPr lvl="0" indent="53975" defTabSz="438150">
              <a:spcBef>
                <a:spcPts val="400"/>
              </a:spcBef>
              <a:defRPr>
                <a:uFillTx/>
              </a:defRPr>
            </a:pPr>
            <a:r>
              <a:rPr sz="1600" dirty="0" smtClean="0">
                <a:solidFill>
                  <a:srgbClr val="006D8F"/>
                </a:solidFill>
                <a:uFill>
                  <a:solidFill>
                    <a:srgbClr val="006D8F"/>
                  </a:solidFill>
                </a:uFill>
                <a:latin typeface="Arial Bold"/>
                <a:ea typeface="Arial Bold"/>
                <a:cs typeface="Arial Bold"/>
                <a:sym typeface="Arial Bold"/>
              </a:rPr>
              <a:t>HEIMDAL</a:t>
            </a:r>
            <a:r>
              <a:rPr sz="1600" dirty="0">
                <a:solidFill>
                  <a:srgbClr val="006D8F"/>
                </a:solidFill>
                <a:uFill>
                  <a:solidFill>
                    <a:srgbClr val="006D8F"/>
                  </a:solidFill>
                </a:uFill>
                <a:latin typeface="Arial Bold"/>
                <a:ea typeface="Arial Bold"/>
                <a:cs typeface="Arial Bold"/>
                <a:sym typeface="Arial Bold"/>
              </a:rPr>
              <a:t>				Thermal Powder Diffractometer</a:t>
            </a:r>
            <a:endParaRPr sz="1600" dirty="0">
              <a:uFill>
                <a:solidFill/>
              </a:uFill>
              <a:latin typeface="Arial"/>
              <a:ea typeface="Arial"/>
              <a:cs typeface="Arial"/>
              <a:sym typeface="Arial"/>
            </a:endParaRPr>
          </a:p>
          <a:p>
            <a:pPr lvl="0" indent="53975" defTabSz="438150">
              <a:spcBef>
                <a:spcPts val="400"/>
              </a:spcBef>
              <a:defRPr>
                <a:uFillTx/>
              </a:defRPr>
            </a:pPr>
            <a:r>
              <a:rPr lang="en-US" sz="1600" dirty="0" smtClean="0">
                <a:solidFill>
                  <a:srgbClr val="006D8F"/>
                </a:solidFill>
                <a:uFill>
                  <a:solidFill>
                    <a:srgbClr val="006D8F"/>
                  </a:solidFill>
                </a:uFill>
                <a:latin typeface="Arial Bold"/>
                <a:ea typeface="Arial Bold"/>
                <a:cs typeface="Arial Bold"/>
                <a:sym typeface="Arial Bold"/>
              </a:rPr>
              <a:t>DREAM			</a:t>
            </a:r>
            <a:r>
              <a:rPr sz="1600" dirty="0">
                <a:solidFill>
                  <a:srgbClr val="006D8F"/>
                </a:solidFill>
                <a:uFill>
                  <a:solidFill>
                    <a:srgbClr val="006D8F"/>
                  </a:solidFill>
                </a:uFill>
                <a:latin typeface="Arial Bold"/>
                <a:ea typeface="Arial Bold"/>
                <a:cs typeface="Arial Bold"/>
                <a:sym typeface="Arial Bold"/>
              </a:rPr>
              <a:t>		</a:t>
            </a:r>
            <a:r>
              <a:rPr sz="1600" dirty="0" smtClean="0">
                <a:solidFill>
                  <a:srgbClr val="006D8F"/>
                </a:solidFill>
                <a:uFill>
                  <a:solidFill>
                    <a:srgbClr val="006D8F"/>
                  </a:solidFill>
                </a:uFill>
                <a:latin typeface="Arial Bold"/>
                <a:ea typeface="Arial Bold"/>
                <a:cs typeface="Arial Bold"/>
                <a:sym typeface="Arial Bold"/>
              </a:rPr>
              <a:t>Bi</a:t>
            </a:r>
            <a:r>
              <a:rPr sz="1600" dirty="0">
                <a:solidFill>
                  <a:srgbClr val="006D8F"/>
                </a:solidFill>
                <a:uFill>
                  <a:solidFill>
                    <a:srgbClr val="006D8F"/>
                  </a:solidFill>
                </a:uFill>
                <a:latin typeface="Arial Bold"/>
                <a:ea typeface="Arial Bold"/>
                <a:cs typeface="Arial Bold"/>
                <a:sym typeface="Arial Bold"/>
              </a:rPr>
              <a:t>-Spectral Powder Diffractometer</a:t>
            </a:r>
            <a:endParaRPr sz="1600" dirty="0">
              <a:uFill>
                <a:solidFill/>
              </a:uFill>
              <a:latin typeface="Arial"/>
              <a:ea typeface="Arial"/>
              <a:cs typeface="Arial"/>
              <a:sym typeface="Arial"/>
            </a:endParaRPr>
          </a:p>
          <a:p>
            <a:pPr lvl="0" indent="53975" defTabSz="438150">
              <a:spcBef>
                <a:spcPts val="400"/>
              </a:spcBef>
              <a:defRPr>
                <a:uFillTx/>
              </a:defRPr>
            </a:pPr>
            <a:endParaRPr sz="1600" dirty="0">
              <a:solidFill>
                <a:srgbClr val="006D8F"/>
              </a:solidFill>
              <a:uFill>
                <a:solidFill>
                  <a:srgbClr val="006D8F"/>
                </a:solidFill>
              </a:uFill>
              <a:latin typeface="Arial Bold"/>
              <a:ea typeface="Arial Bold"/>
              <a:cs typeface="Arial Bold"/>
              <a:sym typeface="Arial Bold"/>
            </a:endParaRPr>
          </a:p>
          <a:p>
            <a:pPr lvl="0" indent="53975" defTabSz="438150">
              <a:spcBef>
                <a:spcPts val="400"/>
              </a:spcBef>
              <a:defRPr>
                <a:uFillTx/>
              </a:defRPr>
            </a:pPr>
            <a:r>
              <a:rPr sz="1600" dirty="0">
                <a:solidFill>
                  <a:srgbClr val="006D8F"/>
                </a:solidFill>
                <a:uFill>
                  <a:solidFill>
                    <a:srgbClr val="006D8F"/>
                  </a:solidFill>
                </a:uFill>
                <a:latin typeface="Arial Bold"/>
                <a:ea typeface="Arial Bold"/>
                <a:cs typeface="Arial Bold"/>
                <a:sym typeface="Arial Bold"/>
              </a:rPr>
              <a:t>FREIA					Reflectometer for liquid interfaces</a:t>
            </a:r>
            <a:endParaRPr sz="1600" dirty="0">
              <a:uFill>
                <a:solidFill/>
              </a:uFill>
              <a:latin typeface="Arial"/>
              <a:ea typeface="Arial"/>
              <a:cs typeface="Arial"/>
              <a:sym typeface="Arial"/>
            </a:endParaRPr>
          </a:p>
          <a:p>
            <a:pPr lvl="0" indent="53975" defTabSz="438150">
              <a:spcBef>
                <a:spcPts val="400"/>
              </a:spcBef>
              <a:defRPr>
                <a:uFillTx/>
              </a:defRPr>
            </a:pPr>
            <a:r>
              <a:rPr sz="1600" dirty="0">
                <a:solidFill>
                  <a:srgbClr val="006D8F"/>
                </a:solidFill>
                <a:uFill>
                  <a:solidFill>
                    <a:srgbClr val="006D8F"/>
                  </a:solidFill>
                </a:uFill>
                <a:latin typeface="Arial Bold"/>
                <a:ea typeface="Arial Bold"/>
                <a:cs typeface="Arial Bold"/>
                <a:sym typeface="Arial Bold"/>
              </a:rPr>
              <a:t>THOR					Horizontal Reflectometer</a:t>
            </a:r>
            <a:endParaRPr sz="1600" dirty="0">
              <a:uFill>
                <a:solidFill/>
              </a:uFill>
              <a:latin typeface="Arial"/>
              <a:ea typeface="Arial"/>
              <a:cs typeface="Arial"/>
              <a:sym typeface="Arial"/>
            </a:endParaRPr>
          </a:p>
          <a:p>
            <a:pPr lvl="0" indent="53975" defTabSz="438150">
              <a:spcBef>
                <a:spcPts val="400"/>
              </a:spcBef>
              <a:defRPr>
                <a:uFillTx/>
              </a:defRPr>
            </a:pPr>
            <a:r>
              <a:rPr lang="en-US" sz="1600" dirty="0" smtClean="0">
                <a:solidFill>
                  <a:srgbClr val="006D8F"/>
                </a:solidFill>
                <a:uFill>
                  <a:solidFill>
                    <a:srgbClr val="006D8F"/>
                  </a:solidFill>
                </a:uFill>
                <a:latin typeface="Arial Bold"/>
                <a:ea typeface="Arial Bold"/>
                <a:cs typeface="Arial Bold"/>
                <a:sym typeface="Arial Bold"/>
              </a:rPr>
              <a:t>VERITAS</a:t>
            </a:r>
            <a:r>
              <a:rPr sz="1600" dirty="0">
                <a:solidFill>
                  <a:srgbClr val="006D8F"/>
                </a:solidFill>
                <a:uFill>
                  <a:solidFill>
                    <a:srgbClr val="006D8F"/>
                  </a:solidFill>
                </a:uFill>
                <a:latin typeface="Arial Bold"/>
                <a:ea typeface="Arial Bold"/>
                <a:cs typeface="Arial Bold"/>
                <a:sym typeface="Arial Bold"/>
              </a:rPr>
              <a:t>				Polarised Reflectometer</a:t>
            </a:r>
            <a:endParaRPr sz="1600" dirty="0">
              <a:uFill>
                <a:solidFill/>
              </a:uFill>
              <a:latin typeface="Arial"/>
              <a:ea typeface="Arial"/>
              <a:cs typeface="Arial"/>
              <a:sym typeface="Arial"/>
            </a:endParaRPr>
          </a:p>
          <a:p>
            <a:pPr lvl="0" indent="53975" defTabSz="438150">
              <a:spcBef>
                <a:spcPts val="400"/>
              </a:spcBef>
              <a:defRPr>
                <a:uFillTx/>
              </a:defRPr>
            </a:pPr>
            <a:r>
              <a:rPr sz="1600" dirty="0">
                <a:solidFill>
                  <a:srgbClr val="006D8F"/>
                </a:solidFill>
                <a:uFill>
                  <a:solidFill>
                    <a:srgbClr val="006D8F"/>
                  </a:solidFill>
                </a:uFill>
                <a:latin typeface="Arial Bold"/>
                <a:ea typeface="Arial Bold"/>
                <a:cs typeface="Arial Bold"/>
                <a:sym typeface="Arial Bold"/>
              </a:rPr>
              <a:t>ESTIA					Focusing Reflectometer</a:t>
            </a:r>
          </a:p>
        </p:txBody>
      </p:sp>
      <p:pic>
        <p:nvPicPr>
          <p:cNvPr id="577" name="image21.png"/>
          <p:cNvPicPr/>
          <p:nvPr/>
        </p:nvPicPr>
        <p:blipFill>
          <a:blip r:embed="rId25">
            <a:extLst/>
          </a:blip>
          <a:stretch>
            <a:fillRect/>
          </a:stretch>
        </p:blipFill>
        <p:spPr>
          <a:xfrm>
            <a:off x="735012" y="4446206"/>
            <a:ext cx="1400176" cy="893763"/>
          </a:xfrm>
          <a:prstGeom prst="rect">
            <a:avLst/>
          </a:prstGeom>
          <a:ln w="12700">
            <a:miter lim="400000"/>
          </a:ln>
        </p:spPr>
      </p:pic>
      <p:pic>
        <p:nvPicPr>
          <p:cNvPr id="578" name="image22.png"/>
          <p:cNvPicPr/>
          <p:nvPr/>
        </p:nvPicPr>
        <p:blipFill>
          <a:blip r:embed="rId26">
            <a:extLst/>
          </a:blip>
          <a:stretch>
            <a:fillRect/>
          </a:stretch>
        </p:blipFill>
        <p:spPr>
          <a:xfrm>
            <a:off x="385762" y="1823656"/>
            <a:ext cx="2097088" cy="1169988"/>
          </a:xfrm>
          <a:prstGeom prst="rect">
            <a:avLst/>
          </a:prstGeom>
          <a:ln w="12700">
            <a:miter lim="400000"/>
          </a:ln>
        </p:spPr>
      </p:pic>
      <p:pic>
        <p:nvPicPr>
          <p:cNvPr id="579" name="image23.png"/>
          <p:cNvPicPr/>
          <p:nvPr/>
        </p:nvPicPr>
        <p:blipFill>
          <a:blip r:embed="rId27">
            <a:extLst/>
          </a:blip>
          <a:stretch>
            <a:fillRect/>
          </a:stretch>
        </p:blipFill>
        <p:spPr>
          <a:xfrm>
            <a:off x="755650" y="5840031"/>
            <a:ext cx="1358900" cy="931863"/>
          </a:xfrm>
          <a:prstGeom prst="rect">
            <a:avLst/>
          </a:prstGeom>
          <a:ln w="12700">
            <a:miter lim="400000"/>
          </a:ln>
        </p:spPr>
      </p:pic>
      <p:pic>
        <p:nvPicPr>
          <p:cNvPr id="580" name="image24.png"/>
          <p:cNvPicPr/>
          <p:nvPr/>
        </p:nvPicPr>
        <p:blipFill>
          <a:blip r:embed="rId28">
            <a:extLst/>
          </a:blip>
          <a:stretch>
            <a:fillRect/>
          </a:stretch>
        </p:blipFill>
        <p:spPr>
          <a:xfrm>
            <a:off x="1041400" y="3184143"/>
            <a:ext cx="787400" cy="766763"/>
          </a:xfrm>
          <a:prstGeom prst="rect">
            <a:avLst/>
          </a:prstGeom>
          <a:ln w="12700">
            <a:miter lim="400000"/>
          </a:ln>
        </p:spPr>
      </p:pic>
      <p:pic>
        <p:nvPicPr>
          <p:cNvPr id="581" name="image25.png"/>
          <p:cNvPicPr/>
          <p:nvPr/>
        </p:nvPicPr>
        <p:blipFill>
          <a:blip r:embed="rId7">
            <a:extLst/>
          </a:blip>
          <a:stretch>
            <a:fillRect/>
          </a:stretch>
        </p:blipFill>
        <p:spPr>
          <a:xfrm>
            <a:off x="4881562" y="1622043"/>
            <a:ext cx="268288" cy="265113"/>
          </a:xfrm>
          <a:prstGeom prst="rect">
            <a:avLst/>
          </a:prstGeom>
          <a:ln w="12700">
            <a:miter lim="400000"/>
          </a:ln>
        </p:spPr>
      </p:pic>
      <p:pic>
        <p:nvPicPr>
          <p:cNvPr id="582" name="image26.png"/>
          <p:cNvPicPr/>
          <p:nvPr/>
        </p:nvPicPr>
        <p:blipFill>
          <a:blip r:embed="rId29">
            <a:extLst/>
          </a:blip>
          <a:stretch>
            <a:fillRect/>
          </a:stretch>
        </p:blipFill>
        <p:spPr>
          <a:xfrm>
            <a:off x="4622800" y="2448306"/>
            <a:ext cx="222250" cy="223838"/>
          </a:xfrm>
          <a:prstGeom prst="rect">
            <a:avLst/>
          </a:prstGeom>
          <a:ln w="12700">
            <a:miter lim="400000"/>
          </a:ln>
          <a:effectLst>
            <a:outerShdw blurRad="152400" dist="101599" dir="2700000" rotWithShape="0">
              <a:srgbClr val="F1F0E7">
                <a:alpha val="40998"/>
              </a:srgbClr>
            </a:outerShdw>
          </a:effectLst>
        </p:spPr>
      </p:pic>
      <p:pic>
        <p:nvPicPr>
          <p:cNvPr id="583" name="image27.png"/>
          <p:cNvPicPr/>
          <p:nvPr/>
        </p:nvPicPr>
        <p:blipFill>
          <a:blip r:embed="rId3">
            <a:extLst/>
          </a:blip>
          <a:stretch>
            <a:fillRect/>
          </a:stretch>
        </p:blipFill>
        <p:spPr>
          <a:xfrm>
            <a:off x="4899025" y="3340811"/>
            <a:ext cx="223838" cy="222250"/>
          </a:xfrm>
          <a:prstGeom prst="rect">
            <a:avLst/>
          </a:prstGeom>
          <a:ln w="12700">
            <a:miter lim="400000"/>
          </a:ln>
          <a:effectLst>
            <a:outerShdw blurRad="152400" dist="101599" dir="2700000" rotWithShape="0">
              <a:srgbClr val="F1F0E7">
                <a:alpha val="40998"/>
              </a:srgbClr>
            </a:outerShdw>
          </a:effectLst>
        </p:spPr>
      </p:pic>
      <p:pic>
        <p:nvPicPr>
          <p:cNvPr id="585" name="image29.png"/>
          <p:cNvPicPr/>
          <p:nvPr/>
        </p:nvPicPr>
        <p:blipFill>
          <a:blip r:embed="rId30">
            <a:extLst/>
          </a:blip>
          <a:stretch>
            <a:fillRect/>
          </a:stretch>
        </p:blipFill>
        <p:spPr>
          <a:xfrm>
            <a:off x="4899025" y="2448306"/>
            <a:ext cx="223838" cy="223838"/>
          </a:xfrm>
          <a:prstGeom prst="rect">
            <a:avLst/>
          </a:prstGeom>
          <a:ln w="12700">
            <a:miter lim="400000"/>
          </a:ln>
          <a:effectLst>
            <a:outerShdw blurRad="152400" dist="101599" dir="2700000" rotWithShape="0">
              <a:srgbClr val="F1F0E7">
                <a:alpha val="40998"/>
              </a:srgbClr>
            </a:outerShdw>
          </a:effectLst>
        </p:spPr>
      </p:pic>
      <p:pic>
        <p:nvPicPr>
          <p:cNvPr id="586" name="image30.png"/>
          <p:cNvPicPr/>
          <p:nvPr/>
        </p:nvPicPr>
        <p:blipFill>
          <a:blip r:embed="rId31">
            <a:extLst/>
          </a:blip>
          <a:stretch>
            <a:fillRect/>
          </a:stretch>
        </p:blipFill>
        <p:spPr>
          <a:xfrm>
            <a:off x="4899025" y="4123448"/>
            <a:ext cx="223838" cy="223838"/>
          </a:xfrm>
          <a:prstGeom prst="rect">
            <a:avLst/>
          </a:prstGeom>
          <a:ln w="12700">
            <a:miter lim="400000"/>
          </a:ln>
          <a:effectLst>
            <a:outerShdw blurRad="152400" dist="101599" dir="2700000" rotWithShape="0">
              <a:srgbClr val="F1F0E7">
                <a:alpha val="40998"/>
              </a:srgbClr>
            </a:outerShdw>
          </a:effectLst>
        </p:spPr>
      </p:pic>
      <p:pic>
        <p:nvPicPr>
          <p:cNvPr id="587" name="image27.png"/>
          <p:cNvPicPr/>
          <p:nvPr/>
        </p:nvPicPr>
        <p:blipFill>
          <a:blip r:embed="rId3">
            <a:extLst/>
          </a:blip>
          <a:stretch>
            <a:fillRect/>
          </a:stretch>
        </p:blipFill>
        <p:spPr>
          <a:xfrm>
            <a:off x="4622800" y="4115511"/>
            <a:ext cx="222250" cy="222250"/>
          </a:xfrm>
          <a:prstGeom prst="rect">
            <a:avLst/>
          </a:prstGeom>
          <a:ln w="12700">
            <a:miter lim="400000"/>
          </a:ln>
          <a:effectLst>
            <a:outerShdw blurRad="152400" dist="101599" dir="2700000" rotWithShape="0">
              <a:srgbClr val="F1F0E7">
                <a:alpha val="40998"/>
              </a:srgbClr>
            </a:outerShdw>
          </a:effectLst>
        </p:spPr>
      </p:pic>
      <p:pic>
        <p:nvPicPr>
          <p:cNvPr id="588" name="image27.png"/>
          <p:cNvPicPr/>
          <p:nvPr/>
        </p:nvPicPr>
        <p:blipFill>
          <a:blip r:embed="rId3">
            <a:extLst/>
          </a:blip>
          <a:stretch>
            <a:fillRect/>
          </a:stretch>
        </p:blipFill>
        <p:spPr>
          <a:xfrm>
            <a:off x="4899025" y="2707068"/>
            <a:ext cx="223838" cy="223838"/>
          </a:xfrm>
          <a:prstGeom prst="rect">
            <a:avLst/>
          </a:prstGeom>
          <a:ln w="12700">
            <a:miter lim="400000"/>
          </a:ln>
          <a:effectLst>
            <a:outerShdw blurRad="152400" dist="101599" dir="2700000" rotWithShape="0">
              <a:srgbClr val="F1F0E7">
                <a:alpha val="40998"/>
              </a:srgbClr>
            </a:outerShdw>
          </a:effectLst>
        </p:spPr>
      </p:pic>
      <p:pic>
        <p:nvPicPr>
          <p:cNvPr id="590" name="image27.png"/>
          <p:cNvPicPr/>
          <p:nvPr/>
        </p:nvPicPr>
        <p:blipFill>
          <a:blip r:embed="rId3">
            <a:extLst/>
          </a:blip>
          <a:stretch>
            <a:fillRect/>
          </a:stretch>
        </p:blipFill>
        <p:spPr>
          <a:xfrm>
            <a:off x="4899025" y="2176081"/>
            <a:ext cx="223838" cy="222250"/>
          </a:xfrm>
          <a:prstGeom prst="rect">
            <a:avLst/>
          </a:prstGeom>
          <a:ln w="12700">
            <a:miter lim="400000"/>
          </a:ln>
          <a:effectLst>
            <a:outerShdw blurRad="152400" dist="101599" dir="2700000" rotWithShape="0">
              <a:srgbClr val="F1F0E7">
                <a:alpha val="40998"/>
              </a:srgbClr>
            </a:outerShdw>
          </a:effectLst>
        </p:spPr>
      </p:pic>
      <p:pic>
        <p:nvPicPr>
          <p:cNvPr id="591" name="image27.png"/>
          <p:cNvPicPr/>
          <p:nvPr/>
        </p:nvPicPr>
        <p:blipFill>
          <a:blip r:embed="rId3">
            <a:extLst/>
          </a:blip>
          <a:stretch>
            <a:fillRect/>
          </a:stretch>
        </p:blipFill>
        <p:spPr>
          <a:xfrm>
            <a:off x="4899025" y="5981633"/>
            <a:ext cx="223838" cy="222250"/>
          </a:xfrm>
          <a:prstGeom prst="rect">
            <a:avLst/>
          </a:prstGeom>
          <a:ln w="12700">
            <a:miter lim="400000"/>
          </a:ln>
          <a:effectLst>
            <a:outerShdw blurRad="152400" dist="101599" dir="2700000" rotWithShape="0">
              <a:srgbClr val="F1F0E7">
                <a:alpha val="40998"/>
              </a:srgbClr>
            </a:outerShdw>
          </a:effectLst>
        </p:spPr>
      </p:pic>
      <p:pic>
        <p:nvPicPr>
          <p:cNvPr id="592" name="image27.png"/>
          <p:cNvPicPr/>
          <p:nvPr/>
        </p:nvPicPr>
        <p:blipFill>
          <a:blip r:embed="rId3">
            <a:extLst/>
          </a:blip>
          <a:stretch>
            <a:fillRect/>
          </a:stretch>
        </p:blipFill>
        <p:spPr>
          <a:xfrm>
            <a:off x="4899025" y="1915731"/>
            <a:ext cx="223838" cy="223838"/>
          </a:xfrm>
          <a:prstGeom prst="rect">
            <a:avLst/>
          </a:prstGeom>
          <a:ln w="12700">
            <a:miter lim="400000"/>
          </a:ln>
          <a:effectLst>
            <a:outerShdw blurRad="152400" dist="101599" dir="2700000" rotWithShape="0">
              <a:srgbClr val="F1F0E7">
                <a:alpha val="40998"/>
              </a:srgbClr>
            </a:outerShdw>
          </a:effectLst>
        </p:spPr>
      </p:pic>
      <p:pic>
        <p:nvPicPr>
          <p:cNvPr id="594" name="image31.png"/>
          <p:cNvPicPr/>
          <p:nvPr/>
        </p:nvPicPr>
        <p:blipFill>
          <a:blip r:embed="rId32">
            <a:extLst/>
          </a:blip>
          <a:stretch>
            <a:fillRect/>
          </a:stretch>
        </p:blipFill>
        <p:spPr>
          <a:xfrm>
            <a:off x="4622800" y="3340811"/>
            <a:ext cx="222250" cy="222250"/>
          </a:xfrm>
          <a:prstGeom prst="rect">
            <a:avLst/>
          </a:prstGeom>
          <a:ln w="12700">
            <a:miter lim="400000"/>
          </a:ln>
          <a:effectLst>
            <a:outerShdw blurRad="152400" dist="101599" dir="2700000" rotWithShape="0">
              <a:srgbClr val="F1F0E7">
                <a:alpha val="40998"/>
              </a:srgbClr>
            </a:outerShdw>
          </a:effectLst>
        </p:spPr>
      </p:pic>
      <p:pic>
        <p:nvPicPr>
          <p:cNvPr id="595" name="image26.png"/>
          <p:cNvPicPr/>
          <p:nvPr/>
        </p:nvPicPr>
        <p:blipFill>
          <a:blip r:embed="rId29">
            <a:extLst/>
          </a:blip>
          <a:stretch>
            <a:fillRect/>
          </a:stretch>
        </p:blipFill>
        <p:spPr>
          <a:xfrm>
            <a:off x="4622800" y="3644023"/>
            <a:ext cx="222250" cy="222251"/>
          </a:xfrm>
          <a:prstGeom prst="rect">
            <a:avLst/>
          </a:prstGeom>
          <a:ln w="12700">
            <a:miter lim="400000"/>
          </a:ln>
          <a:effectLst>
            <a:outerShdw blurRad="152400" dist="101599" dir="2700000" rotWithShape="0">
              <a:srgbClr val="F1F0E7">
                <a:alpha val="40998"/>
              </a:srgbClr>
            </a:outerShdw>
          </a:effectLst>
        </p:spPr>
      </p:pic>
      <p:pic>
        <p:nvPicPr>
          <p:cNvPr id="596" name="image29.png"/>
          <p:cNvPicPr/>
          <p:nvPr/>
        </p:nvPicPr>
        <p:blipFill>
          <a:blip r:embed="rId30">
            <a:extLst/>
          </a:blip>
          <a:stretch>
            <a:fillRect/>
          </a:stretch>
        </p:blipFill>
        <p:spPr>
          <a:xfrm>
            <a:off x="4899025" y="3644023"/>
            <a:ext cx="223838" cy="222251"/>
          </a:xfrm>
          <a:prstGeom prst="rect">
            <a:avLst/>
          </a:prstGeom>
          <a:ln w="12700">
            <a:miter lim="400000"/>
          </a:ln>
          <a:effectLst>
            <a:outerShdw blurRad="152400" dist="101599" dir="2700000" rotWithShape="0">
              <a:srgbClr val="F1F0E7">
                <a:alpha val="40998"/>
              </a:srgbClr>
            </a:outerShdw>
          </a:effectLst>
        </p:spPr>
      </p:pic>
      <p:pic>
        <p:nvPicPr>
          <p:cNvPr id="598" name="image26.png"/>
          <p:cNvPicPr/>
          <p:nvPr/>
        </p:nvPicPr>
        <p:blipFill>
          <a:blip r:embed="rId29">
            <a:extLst/>
          </a:blip>
          <a:stretch>
            <a:fillRect/>
          </a:stretch>
        </p:blipFill>
        <p:spPr>
          <a:xfrm>
            <a:off x="4622800" y="4481060"/>
            <a:ext cx="222250" cy="223838"/>
          </a:xfrm>
          <a:prstGeom prst="rect">
            <a:avLst/>
          </a:prstGeom>
          <a:ln w="12700">
            <a:miter lim="400000"/>
          </a:ln>
          <a:effectLst>
            <a:outerShdw blurRad="152400" dist="101599" dir="2700000" rotWithShape="0">
              <a:srgbClr val="F1F0E7">
                <a:alpha val="40998"/>
              </a:srgbClr>
            </a:outerShdw>
          </a:effectLst>
        </p:spPr>
      </p:pic>
      <p:pic>
        <p:nvPicPr>
          <p:cNvPr id="599" name="image29.png"/>
          <p:cNvPicPr/>
          <p:nvPr/>
        </p:nvPicPr>
        <p:blipFill>
          <a:blip r:embed="rId30">
            <a:extLst/>
          </a:blip>
          <a:stretch>
            <a:fillRect/>
          </a:stretch>
        </p:blipFill>
        <p:spPr>
          <a:xfrm>
            <a:off x="4899025" y="4481060"/>
            <a:ext cx="223838" cy="223838"/>
          </a:xfrm>
          <a:prstGeom prst="rect">
            <a:avLst/>
          </a:prstGeom>
          <a:ln w="12700">
            <a:miter lim="400000"/>
          </a:ln>
          <a:effectLst>
            <a:outerShdw blurRad="152400" dist="101599" dir="2700000" rotWithShape="0">
              <a:srgbClr val="F1F0E7">
                <a:alpha val="40998"/>
              </a:srgbClr>
            </a:outerShdw>
          </a:effectLst>
        </p:spPr>
      </p:pic>
      <p:pic>
        <p:nvPicPr>
          <p:cNvPr id="600" name="image25.png"/>
          <p:cNvPicPr/>
          <p:nvPr/>
        </p:nvPicPr>
        <p:blipFill>
          <a:blip r:embed="rId7">
            <a:extLst/>
          </a:blip>
          <a:stretch>
            <a:fillRect/>
          </a:stretch>
        </p:blipFill>
        <p:spPr>
          <a:xfrm>
            <a:off x="4881562" y="5400608"/>
            <a:ext cx="268288" cy="265113"/>
          </a:xfrm>
          <a:prstGeom prst="rect">
            <a:avLst/>
          </a:prstGeom>
          <a:ln w="12700">
            <a:miter lim="400000"/>
          </a:ln>
        </p:spPr>
      </p:pic>
      <p:pic>
        <p:nvPicPr>
          <p:cNvPr id="601" name="image25.png"/>
          <p:cNvPicPr/>
          <p:nvPr/>
        </p:nvPicPr>
        <p:blipFill>
          <a:blip r:embed="rId7">
            <a:extLst/>
          </a:blip>
          <a:stretch>
            <a:fillRect/>
          </a:stretch>
        </p:blipFill>
        <p:spPr>
          <a:xfrm>
            <a:off x="4871746" y="5695883"/>
            <a:ext cx="268288" cy="265113"/>
          </a:xfrm>
          <a:prstGeom prst="rect">
            <a:avLst/>
          </a:prstGeom>
          <a:ln w="12700">
            <a:miter lim="400000"/>
          </a:ln>
        </p:spPr>
      </p:pic>
      <p:pic>
        <p:nvPicPr>
          <p:cNvPr id="602" name="image26.png"/>
          <p:cNvPicPr/>
          <p:nvPr/>
        </p:nvPicPr>
        <p:blipFill>
          <a:blip r:embed="rId29">
            <a:extLst/>
          </a:blip>
          <a:stretch>
            <a:fillRect/>
          </a:stretch>
        </p:blipFill>
        <p:spPr>
          <a:xfrm>
            <a:off x="4622800" y="6276908"/>
            <a:ext cx="222250" cy="222250"/>
          </a:xfrm>
          <a:prstGeom prst="rect">
            <a:avLst/>
          </a:prstGeom>
          <a:ln w="12700">
            <a:miter lim="400000"/>
          </a:ln>
          <a:effectLst>
            <a:outerShdw blurRad="152400" dist="101599" dir="2700000" rotWithShape="0">
              <a:srgbClr val="F1F0E7">
                <a:alpha val="40998"/>
              </a:srgbClr>
            </a:outerShdw>
          </a:effectLst>
        </p:spPr>
      </p:pic>
      <p:pic>
        <p:nvPicPr>
          <p:cNvPr id="603" name="image29.png"/>
          <p:cNvPicPr/>
          <p:nvPr/>
        </p:nvPicPr>
        <p:blipFill>
          <a:blip r:embed="rId30">
            <a:extLst/>
          </a:blip>
          <a:stretch>
            <a:fillRect/>
          </a:stretch>
        </p:blipFill>
        <p:spPr>
          <a:xfrm>
            <a:off x="4899025" y="6276908"/>
            <a:ext cx="223838" cy="222250"/>
          </a:xfrm>
          <a:prstGeom prst="rect">
            <a:avLst/>
          </a:prstGeom>
          <a:ln w="12700">
            <a:miter lim="400000"/>
          </a:ln>
          <a:effectLst>
            <a:outerShdw blurRad="152400" dist="101599" dir="2700000" rotWithShape="0">
              <a:srgbClr val="F1F0E7">
                <a:alpha val="40998"/>
              </a:srgbClr>
            </a:outerShdw>
          </a:effectLst>
        </p:spPr>
      </p:pic>
      <p:sp>
        <p:nvSpPr>
          <p:cNvPr id="604" name="Shape 604"/>
          <p:cNvSpPr/>
          <p:nvPr/>
        </p:nvSpPr>
        <p:spPr>
          <a:xfrm>
            <a:off x="69850" y="1415668"/>
            <a:ext cx="1433513" cy="29815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438150">
              <a:defRPr sz="1600">
                <a:solidFill>
                  <a:srgbClr val="C82506"/>
                </a:solidFill>
                <a:uFill>
                  <a:solidFill>
                    <a:srgbClr val="C82506"/>
                  </a:solidFill>
                </a:uFill>
                <a:latin typeface="Arial Bold"/>
                <a:ea typeface="Arial Bold"/>
                <a:cs typeface="Arial Bold"/>
                <a:sym typeface="Arial Bold"/>
              </a:defRPr>
            </a:lvl1pPr>
          </a:lstStyle>
          <a:p>
            <a:pPr lvl="0">
              <a:defRPr sz="1800">
                <a:solidFill>
                  <a:srgbClr val="000000"/>
                </a:solidFill>
                <a:uFillTx/>
              </a:defRPr>
            </a:pPr>
            <a:r>
              <a:rPr sz="1600">
                <a:solidFill>
                  <a:srgbClr val="C82506"/>
                </a:solidFill>
                <a:uFill>
                  <a:solidFill>
                    <a:srgbClr val="C82506"/>
                  </a:solidFill>
                </a:uFill>
              </a:rPr>
              <a:t>Spectroscopy</a:t>
            </a:r>
          </a:p>
        </p:txBody>
      </p:sp>
      <p:sp>
        <p:nvSpPr>
          <p:cNvPr id="605" name="Shape 605"/>
          <p:cNvSpPr/>
          <p:nvPr/>
        </p:nvSpPr>
        <p:spPr>
          <a:xfrm>
            <a:off x="69849" y="3046031"/>
            <a:ext cx="654052" cy="29815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438150">
              <a:defRPr sz="1600">
                <a:solidFill>
                  <a:srgbClr val="C82506"/>
                </a:solidFill>
                <a:uFill>
                  <a:solidFill>
                    <a:srgbClr val="C82506"/>
                  </a:solidFill>
                </a:uFill>
                <a:latin typeface="Arial Bold"/>
                <a:ea typeface="Arial Bold"/>
                <a:cs typeface="Arial Bold"/>
                <a:sym typeface="Arial Bold"/>
              </a:defRPr>
            </a:lvl1pPr>
          </a:lstStyle>
          <a:p>
            <a:pPr lvl="0">
              <a:defRPr sz="1800">
                <a:solidFill>
                  <a:srgbClr val="000000"/>
                </a:solidFill>
                <a:uFillTx/>
              </a:defRPr>
            </a:pPr>
            <a:r>
              <a:rPr sz="1600">
                <a:solidFill>
                  <a:srgbClr val="C82506"/>
                </a:solidFill>
                <a:uFill>
                  <a:solidFill>
                    <a:srgbClr val="C82506"/>
                  </a:solidFill>
                </a:uFill>
              </a:rPr>
              <a:t>SANS</a:t>
            </a:r>
          </a:p>
        </p:txBody>
      </p:sp>
      <p:sp>
        <p:nvSpPr>
          <p:cNvPr id="606" name="Shape 606"/>
          <p:cNvSpPr/>
          <p:nvPr/>
        </p:nvSpPr>
        <p:spPr>
          <a:xfrm>
            <a:off x="69850" y="4090606"/>
            <a:ext cx="1104900" cy="29815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438150">
              <a:defRPr sz="1600">
                <a:solidFill>
                  <a:srgbClr val="C82506"/>
                </a:solidFill>
                <a:uFill>
                  <a:solidFill>
                    <a:srgbClr val="C82506"/>
                  </a:solidFill>
                </a:uFill>
                <a:latin typeface="Arial Bold"/>
                <a:ea typeface="Arial Bold"/>
                <a:cs typeface="Arial Bold"/>
                <a:sym typeface="Arial Bold"/>
              </a:defRPr>
            </a:lvl1pPr>
          </a:lstStyle>
          <a:p>
            <a:pPr lvl="0">
              <a:defRPr sz="1800">
                <a:solidFill>
                  <a:srgbClr val="000000"/>
                </a:solidFill>
                <a:uFillTx/>
              </a:defRPr>
            </a:pPr>
            <a:r>
              <a:rPr sz="1600">
                <a:solidFill>
                  <a:srgbClr val="C82506"/>
                </a:solidFill>
                <a:uFill>
                  <a:solidFill>
                    <a:srgbClr val="C82506"/>
                  </a:solidFill>
                </a:uFill>
              </a:rPr>
              <a:t>Diffraction</a:t>
            </a:r>
          </a:p>
        </p:txBody>
      </p:sp>
      <p:sp>
        <p:nvSpPr>
          <p:cNvPr id="607" name="Shape 607"/>
          <p:cNvSpPr/>
          <p:nvPr/>
        </p:nvSpPr>
        <p:spPr>
          <a:xfrm>
            <a:off x="69850" y="5509831"/>
            <a:ext cx="1444625" cy="29815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438150">
              <a:defRPr sz="1600">
                <a:solidFill>
                  <a:srgbClr val="C82506"/>
                </a:solidFill>
                <a:uFill>
                  <a:solidFill>
                    <a:srgbClr val="C82506"/>
                  </a:solidFill>
                </a:uFill>
                <a:latin typeface="Arial Bold"/>
                <a:ea typeface="Arial Bold"/>
                <a:cs typeface="Arial Bold"/>
                <a:sym typeface="Arial Bold"/>
              </a:defRPr>
            </a:lvl1pPr>
          </a:lstStyle>
          <a:p>
            <a:pPr lvl="0">
              <a:defRPr sz="1800">
                <a:solidFill>
                  <a:srgbClr val="000000"/>
                </a:solidFill>
                <a:uFillTx/>
              </a:defRPr>
            </a:pPr>
            <a:r>
              <a:rPr sz="1600">
                <a:solidFill>
                  <a:srgbClr val="C82506"/>
                </a:solidFill>
                <a:uFill>
                  <a:solidFill>
                    <a:srgbClr val="C82506"/>
                  </a:solidFill>
                </a:uFill>
              </a:rPr>
              <a:t>Reflectometry</a:t>
            </a:r>
          </a:p>
        </p:txBody>
      </p:sp>
      <p:pic>
        <p:nvPicPr>
          <p:cNvPr id="609" name="image31.png"/>
          <p:cNvPicPr/>
          <p:nvPr/>
        </p:nvPicPr>
        <p:blipFill>
          <a:blip r:embed="rId32">
            <a:extLst/>
          </a:blip>
          <a:stretch>
            <a:fillRect/>
          </a:stretch>
        </p:blipFill>
        <p:spPr>
          <a:xfrm>
            <a:off x="4622800" y="2176081"/>
            <a:ext cx="222250" cy="222250"/>
          </a:xfrm>
          <a:prstGeom prst="rect">
            <a:avLst/>
          </a:prstGeom>
          <a:ln w="12700">
            <a:miter lim="400000"/>
          </a:ln>
          <a:effectLst>
            <a:outerShdw blurRad="152400" dist="101599" dir="2700000" rotWithShape="0">
              <a:srgbClr val="F1F0E7">
                <a:alpha val="40998"/>
              </a:srgbClr>
            </a:outerShdw>
          </a:effectLst>
        </p:spPr>
      </p:pic>
      <p:pic>
        <p:nvPicPr>
          <p:cNvPr id="611" name="image31.png"/>
          <p:cNvPicPr/>
          <p:nvPr/>
        </p:nvPicPr>
        <p:blipFill>
          <a:blip r:embed="rId32">
            <a:extLst/>
          </a:blip>
          <a:stretch>
            <a:fillRect/>
          </a:stretch>
        </p:blipFill>
        <p:spPr>
          <a:xfrm>
            <a:off x="4625975" y="5981633"/>
            <a:ext cx="223838" cy="222250"/>
          </a:xfrm>
          <a:prstGeom prst="rect">
            <a:avLst/>
          </a:prstGeom>
          <a:ln w="12700">
            <a:miter lim="400000"/>
          </a:ln>
          <a:effectLst>
            <a:outerShdw blurRad="152400" dist="101599" dir="2700000" rotWithShape="0">
              <a:srgbClr val="F1F0E7">
                <a:alpha val="40998"/>
              </a:srgbClr>
            </a:outerShdw>
          </a:effectLst>
        </p:spPr>
      </p:pic>
      <p:sp>
        <p:nvSpPr>
          <p:cNvPr id="612" name="Shape 612"/>
          <p:cNvSpPr>
            <a:spLocks noGrp="1"/>
          </p:cNvSpPr>
          <p:nvPr>
            <p:ph type="title"/>
          </p:nvPr>
        </p:nvSpPr>
        <p:spPr>
          <a:xfrm>
            <a:off x="160622" y="411692"/>
            <a:ext cx="7032625" cy="592138"/>
          </a:xfrm>
          <a:prstGeom prst="rect">
            <a:avLst/>
          </a:prstGeom>
        </p:spPr>
        <p:txBody>
          <a:bodyPr lIns="38100" tIns="38100" rIns="38100" bIns="38100" anchor="ctr">
            <a:normAutofit/>
          </a:bodyPr>
          <a:lstStyle>
            <a:lvl1pPr algn="ctr" defTabSz="227012">
              <a:defRPr sz="2100">
                <a:solidFill>
                  <a:srgbClr val="00A5D4"/>
                </a:solidFill>
                <a:uFill>
                  <a:solidFill>
                    <a:srgbClr val="00A5D4"/>
                  </a:solidFill>
                </a:uFill>
                <a:latin typeface="Arial Bold"/>
                <a:ea typeface="Arial Bold"/>
                <a:cs typeface="Arial Bold"/>
                <a:sym typeface="Arial Bold"/>
              </a:defRPr>
            </a:lvl1pPr>
          </a:lstStyle>
          <a:p>
            <a:pPr lvl="0">
              <a:defRPr sz="1800">
                <a:solidFill>
                  <a:srgbClr val="000000"/>
                </a:solidFill>
                <a:uFillTx/>
              </a:defRPr>
            </a:pPr>
            <a:r>
              <a:rPr sz="2400" dirty="0" smtClean="0">
                <a:solidFill>
                  <a:srgbClr val="FFFFFF"/>
                </a:solidFill>
                <a:uFill>
                  <a:solidFill>
                    <a:srgbClr val="00A5D4"/>
                  </a:solidFill>
                </a:uFill>
              </a:rPr>
              <a:t>1</a:t>
            </a:r>
            <a:r>
              <a:rPr lang="en-US" sz="2400" dirty="0" smtClean="0">
                <a:solidFill>
                  <a:srgbClr val="FFFFFF"/>
                </a:solidFill>
                <a:uFill>
                  <a:solidFill>
                    <a:srgbClr val="00A5D4"/>
                  </a:solidFill>
                </a:uFill>
              </a:rPr>
              <a:t>4</a:t>
            </a:r>
            <a:r>
              <a:rPr sz="2400" dirty="0" smtClean="0">
                <a:solidFill>
                  <a:srgbClr val="FFFFFF"/>
                </a:solidFill>
                <a:uFill>
                  <a:solidFill>
                    <a:srgbClr val="00A5D4"/>
                  </a:solidFill>
                </a:uFill>
              </a:rPr>
              <a:t> </a:t>
            </a:r>
            <a:r>
              <a:rPr sz="2400" dirty="0">
                <a:solidFill>
                  <a:srgbClr val="FFFFFF"/>
                </a:solidFill>
                <a:uFill>
                  <a:solidFill>
                    <a:srgbClr val="00A5D4"/>
                  </a:solidFill>
                </a:uFill>
              </a:rPr>
              <a:t>Instrument </a:t>
            </a:r>
            <a:r>
              <a:rPr sz="2400" dirty="0" smtClean="0">
                <a:solidFill>
                  <a:srgbClr val="FFFFFF"/>
                </a:solidFill>
                <a:uFill>
                  <a:solidFill>
                    <a:srgbClr val="00A5D4"/>
                  </a:solidFill>
                </a:uFill>
              </a:rPr>
              <a:t>Concept</a:t>
            </a:r>
            <a:r>
              <a:rPr lang="en-US" sz="2400" dirty="0" smtClean="0">
                <a:solidFill>
                  <a:srgbClr val="FFFFFF"/>
                </a:solidFill>
                <a:uFill>
                  <a:solidFill>
                    <a:srgbClr val="00A5D4"/>
                  </a:solidFill>
                </a:uFill>
              </a:rPr>
              <a:t>s currently being evaluated</a:t>
            </a:r>
            <a:endParaRPr sz="2400" dirty="0">
              <a:solidFill>
                <a:srgbClr val="FFFFFF"/>
              </a:solidFill>
              <a:uFill>
                <a:solidFill>
                  <a:srgbClr val="00A5D4"/>
                </a:solidFill>
              </a:uFill>
            </a:endParaRPr>
          </a:p>
        </p:txBody>
      </p:sp>
      <p:pic>
        <p:nvPicPr>
          <p:cNvPr id="93" name="image31.png"/>
          <p:cNvPicPr/>
          <p:nvPr/>
        </p:nvPicPr>
        <p:blipFill>
          <a:blip r:embed="rId32">
            <a:extLst/>
          </a:blip>
          <a:stretch>
            <a:fillRect/>
          </a:stretch>
        </p:blipFill>
        <p:spPr>
          <a:xfrm rot="16200000">
            <a:off x="4342557" y="3352462"/>
            <a:ext cx="222250" cy="222250"/>
          </a:xfrm>
          <a:prstGeom prst="rect">
            <a:avLst/>
          </a:prstGeom>
          <a:ln w="12700">
            <a:miter lim="400000"/>
          </a:ln>
          <a:effectLst>
            <a:outerShdw blurRad="152400" dist="101599" dir="2700000" rotWithShape="0">
              <a:srgbClr val="F1F0E7">
                <a:alpha val="40998"/>
              </a:srgbClr>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p:nvPr/>
        </p:nvSpPr>
        <p:spPr>
          <a:xfrm>
            <a:off x="1866109" y="3720464"/>
            <a:ext cx="745042" cy="276076"/>
          </a:xfrm>
          <a:prstGeom prst="line">
            <a:avLst/>
          </a:prstGeom>
          <a:ln w="3175">
            <a:solidFill/>
            <a:round/>
            <a:tailEnd type="triangle"/>
          </a:ln>
        </p:spPr>
        <p:txBody>
          <a:bodyPr lIns="0" tIns="0" rIns="0" bIns="0"/>
          <a:lstStyle/>
          <a:p>
            <a:pPr lvl="0">
              <a:defRPr sz="1200">
                <a:uFillTx/>
              </a:defRPr>
            </a:pPr>
            <a:endParaRPr/>
          </a:p>
        </p:txBody>
      </p:sp>
      <p:grpSp>
        <p:nvGrpSpPr>
          <p:cNvPr id="619" name="Group 619"/>
          <p:cNvGrpSpPr/>
          <p:nvPr/>
        </p:nvGrpSpPr>
        <p:grpSpPr>
          <a:xfrm>
            <a:off x="114300" y="3504488"/>
            <a:ext cx="1800734" cy="354014"/>
            <a:chOff x="0" y="0"/>
            <a:chExt cx="1463675" cy="354013"/>
          </a:xfrm>
        </p:grpSpPr>
        <p:sp>
          <p:nvSpPr>
            <p:cNvPr id="617" name="Shape 617"/>
            <p:cNvSpPr/>
            <p:nvPr/>
          </p:nvSpPr>
          <p:spPr>
            <a:xfrm>
              <a:off x="0" y="0"/>
              <a:ext cx="1463675" cy="354013"/>
            </a:xfrm>
            <a:prstGeom prst="roundRect">
              <a:avLst>
                <a:gd name="adj" fmla="val 40324"/>
              </a:avLst>
            </a:prstGeom>
            <a:solidFill>
              <a:srgbClr val="E6F8FF"/>
            </a:solidFill>
            <a:ln w="3175" cap="flat">
              <a:solidFill>
                <a:srgbClr val="000000"/>
              </a:solidFill>
              <a:prstDash val="solid"/>
              <a:round/>
            </a:ln>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18" name="Shape 618"/>
            <p:cNvSpPr/>
            <p:nvPr/>
          </p:nvSpPr>
          <p:spPr>
            <a:xfrm>
              <a:off x="42075" y="75709"/>
              <a:ext cx="1381833" cy="215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42862" defTabSz="438150">
                <a:defRPr sz="1400">
                  <a:latin typeface="Arial"/>
                  <a:ea typeface="Arial"/>
                  <a:cs typeface="Arial"/>
                  <a:sym typeface="Arial"/>
                </a:defRPr>
              </a:lvl1pPr>
            </a:lstStyle>
            <a:p>
              <a:pPr lvl="0">
                <a:defRPr sz="1800">
                  <a:uFillTx/>
                </a:defRPr>
              </a:pPr>
              <a:r>
                <a:rPr lang="en-US" sz="1400" dirty="0" smtClean="0">
                  <a:uFill>
                    <a:solidFill/>
                  </a:uFill>
                </a:rPr>
                <a:t>SKADI</a:t>
              </a:r>
              <a:endParaRPr sz="1400" dirty="0">
                <a:uFill>
                  <a:solidFill/>
                </a:uFill>
              </a:endParaRPr>
            </a:p>
          </p:txBody>
        </p:sp>
      </p:grpSp>
      <p:sp>
        <p:nvSpPr>
          <p:cNvPr id="624" name="Shape 624"/>
          <p:cNvSpPr/>
          <p:nvPr/>
        </p:nvSpPr>
        <p:spPr>
          <a:xfrm flipH="1">
            <a:off x="1915034" y="4323574"/>
            <a:ext cx="683388" cy="238762"/>
          </a:xfrm>
          <a:prstGeom prst="line">
            <a:avLst/>
          </a:prstGeom>
          <a:ln w="3175">
            <a:solidFill/>
            <a:round/>
            <a:headEnd type="triangle"/>
          </a:ln>
        </p:spPr>
        <p:txBody>
          <a:bodyPr lIns="0" tIns="0" rIns="0" bIns="0"/>
          <a:lstStyle/>
          <a:p>
            <a:pPr lvl="0">
              <a:defRPr sz="1200">
                <a:uFillTx/>
              </a:defRPr>
            </a:pPr>
            <a:endParaRPr/>
          </a:p>
        </p:txBody>
      </p:sp>
      <p:grpSp>
        <p:nvGrpSpPr>
          <p:cNvPr id="627" name="Group 627"/>
          <p:cNvGrpSpPr/>
          <p:nvPr/>
        </p:nvGrpSpPr>
        <p:grpSpPr>
          <a:xfrm>
            <a:off x="114300" y="4562336"/>
            <a:ext cx="1851025" cy="355600"/>
            <a:chOff x="0" y="0"/>
            <a:chExt cx="1463675" cy="355600"/>
          </a:xfrm>
        </p:grpSpPr>
        <p:sp>
          <p:nvSpPr>
            <p:cNvPr id="625" name="Shape 625"/>
            <p:cNvSpPr/>
            <p:nvPr/>
          </p:nvSpPr>
          <p:spPr>
            <a:xfrm>
              <a:off x="0" y="0"/>
              <a:ext cx="1463675" cy="355600"/>
            </a:xfrm>
            <a:prstGeom prst="roundRect">
              <a:avLst>
                <a:gd name="adj" fmla="val 40324"/>
              </a:avLst>
            </a:prstGeom>
            <a:solidFill>
              <a:srgbClr val="E6F8FF"/>
            </a:solidFill>
            <a:ln w="3175" cap="flat">
              <a:solidFill>
                <a:srgbClr val="000000"/>
              </a:solidFill>
              <a:prstDash val="solid"/>
              <a:round/>
            </a:ln>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26" name="Shape 626"/>
            <p:cNvSpPr/>
            <p:nvPr/>
          </p:nvSpPr>
          <p:spPr>
            <a:xfrm>
              <a:off x="42075" y="77008"/>
              <a:ext cx="1381833"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42862" defTabSz="438150">
                <a:defRPr sz="1400">
                  <a:latin typeface="Arial"/>
                  <a:ea typeface="Arial"/>
                  <a:cs typeface="Arial"/>
                  <a:sym typeface="Arial"/>
                </a:defRPr>
              </a:lvl1pPr>
            </a:lstStyle>
            <a:p>
              <a:pPr lvl="0">
                <a:defRPr sz="1800">
                  <a:uFillTx/>
                </a:defRPr>
              </a:pPr>
              <a:r>
                <a:rPr lang="en-US" sz="1400" dirty="0" smtClean="0">
                  <a:uFill>
                    <a:solidFill/>
                  </a:uFill>
                </a:rPr>
                <a:t>Compact-SANS</a:t>
              </a:r>
              <a:endParaRPr sz="1400" dirty="0">
                <a:uFill>
                  <a:solidFill/>
                </a:uFill>
              </a:endParaRPr>
            </a:p>
          </p:txBody>
        </p:sp>
      </p:grpSp>
      <p:sp>
        <p:nvSpPr>
          <p:cNvPr id="632" name="Shape 632"/>
          <p:cNvSpPr/>
          <p:nvPr/>
        </p:nvSpPr>
        <p:spPr>
          <a:xfrm>
            <a:off x="4435723" y="4192448"/>
            <a:ext cx="452417" cy="31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21600"/>
                  <a:pt x="7200" y="0"/>
                  <a:pt x="0" y="0"/>
                </a:cubicBezTo>
              </a:path>
            </a:pathLst>
          </a:custGeom>
          <a:ln w="12700">
            <a:solidFill/>
            <a:round/>
            <a:headEnd type="triangle"/>
          </a:ln>
        </p:spPr>
        <p:txBody>
          <a:bodyPr lIns="0" tIns="0" rIns="0" bIns="0"/>
          <a:lstStyle/>
          <a:p>
            <a:pPr lvl="0">
              <a:defRPr>
                <a:latin typeface="Calibri"/>
                <a:ea typeface="Calibri"/>
                <a:cs typeface="Calibri"/>
                <a:sym typeface="Calibri"/>
              </a:defRPr>
            </a:pPr>
            <a:endParaRPr/>
          </a:p>
        </p:txBody>
      </p:sp>
      <p:grpSp>
        <p:nvGrpSpPr>
          <p:cNvPr id="635" name="Group 635"/>
          <p:cNvGrpSpPr/>
          <p:nvPr/>
        </p:nvGrpSpPr>
        <p:grpSpPr>
          <a:xfrm>
            <a:off x="2598422" y="3227248"/>
            <a:ext cx="1875312" cy="1931989"/>
            <a:chOff x="-58260" y="0"/>
            <a:chExt cx="2134015" cy="1931988"/>
          </a:xfrm>
        </p:grpSpPr>
        <p:sp>
          <p:nvSpPr>
            <p:cNvPr id="633" name="Shape 633"/>
            <p:cNvSpPr/>
            <p:nvPr/>
          </p:nvSpPr>
          <p:spPr>
            <a:xfrm>
              <a:off x="-58260" y="0"/>
              <a:ext cx="2117725" cy="1931988"/>
            </a:xfrm>
            <a:prstGeom prst="roundRect">
              <a:avLst>
                <a:gd name="adj" fmla="val 7398"/>
              </a:avLst>
            </a:prstGeom>
            <a:solidFill>
              <a:srgbClr val="E6F8FF"/>
            </a:solidFill>
            <a:ln w="3175" cap="flat">
              <a:solidFill>
                <a:srgbClr val="000000"/>
              </a:solidFill>
              <a:prstDash val="solid"/>
              <a:round/>
            </a:ln>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34" name="Shape 634"/>
            <p:cNvSpPr/>
            <p:nvPr/>
          </p:nvSpPr>
          <p:spPr>
            <a:xfrm>
              <a:off x="40541" y="735509"/>
              <a:ext cx="2035214" cy="4566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indent="42862" algn="ctr" defTabSz="438150">
                <a:defRPr>
                  <a:uFillTx/>
                </a:defRPr>
              </a:pPr>
              <a:r>
                <a:rPr sz="3200" dirty="0">
                  <a:uFill>
                    <a:solidFill/>
                  </a:uFill>
                  <a:latin typeface="Arial"/>
                  <a:ea typeface="Arial"/>
                  <a:cs typeface="Arial"/>
                  <a:sym typeface="Arial"/>
                </a:rPr>
                <a:t>Review</a:t>
              </a:r>
              <a:r>
                <a:rPr sz="1400" dirty="0">
                  <a:uFill>
                    <a:solidFill/>
                  </a:uFill>
                  <a:latin typeface="Arial"/>
                  <a:ea typeface="Arial"/>
                  <a:cs typeface="Arial"/>
                  <a:sym typeface="Arial"/>
                </a:rPr>
                <a:t> </a:t>
              </a:r>
            </a:p>
          </p:txBody>
        </p:sp>
      </p:grpSp>
      <p:sp>
        <p:nvSpPr>
          <p:cNvPr id="636" name="Shape 636"/>
          <p:cNvSpPr/>
          <p:nvPr/>
        </p:nvSpPr>
        <p:spPr>
          <a:xfrm flipH="1">
            <a:off x="5791727" y="5017948"/>
            <a:ext cx="2647" cy="433388"/>
          </a:xfrm>
          <a:prstGeom prst="line">
            <a:avLst/>
          </a:prstGeom>
          <a:ln w="12700">
            <a:solidFill/>
            <a:round/>
            <a:headEnd type="triangle"/>
          </a:ln>
        </p:spPr>
        <p:txBody>
          <a:bodyPr lIns="0" tIns="0" rIns="0" bIns="0"/>
          <a:lstStyle/>
          <a:p>
            <a:pPr lvl="0">
              <a:defRPr sz="1200">
                <a:uFillTx/>
              </a:defRPr>
            </a:pPr>
            <a:endParaRPr/>
          </a:p>
        </p:txBody>
      </p:sp>
      <p:sp>
        <p:nvSpPr>
          <p:cNvPr id="637" name="Shape 637"/>
          <p:cNvSpPr/>
          <p:nvPr/>
        </p:nvSpPr>
        <p:spPr>
          <a:xfrm flipH="1" flipV="1">
            <a:off x="7011988" y="4209911"/>
            <a:ext cx="454003" cy="1588"/>
          </a:xfrm>
          <a:prstGeom prst="line">
            <a:avLst/>
          </a:prstGeom>
          <a:ln w="12700">
            <a:solidFill/>
            <a:round/>
            <a:headEnd type="triangle"/>
          </a:ln>
        </p:spPr>
        <p:txBody>
          <a:bodyPr lIns="0" tIns="0" rIns="0" bIns="0"/>
          <a:lstStyle/>
          <a:p>
            <a:pPr lvl="0">
              <a:defRPr sz="1200">
                <a:uFillTx/>
              </a:defRPr>
            </a:pPr>
            <a:endParaRPr/>
          </a:p>
        </p:txBody>
      </p:sp>
      <p:grpSp>
        <p:nvGrpSpPr>
          <p:cNvPr id="640" name="Group 640"/>
          <p:cNvGrpSpPr/>
          <p:nvPr/>
        </p:nvGrpSpPr>
        <p:grpSpPr>
          <a:xfrm>
            <a:off x="4870586" y="3370123"/>
            <a:ext cx="2141402" cy="1646238"/>
            <a:chOff x="0" y="0"/>
            <a:chExt cx="2401887" cy="1646237"/>
          </a:xfrm>
        </p:grpSpPr>
        <p:sp>
          <p:nvSpPr>
            <p:cNvPr id="638" name="Shape 638"/>
            <p:cNvSpPr/>
            <p:nvPr/>
          </p:nvSpPr>
          <p:spPr>
            <a:xfrm>
              <a:off x="0" y="0"/>
              <a:ext cx="2401888" cy="1646238"/>
            </a:xfrm>
            <a:prstGeom prst="roundRect">
              <a:avLst>
                <a:gd name="adj" fmla="val 8676"/>
              </a:avLst>
            </a:prstGeom>
            <a:solidFill>
              <a:srgbClr val="E6F8FF"/>
            </a:solidFill>
            <a:ln w="3175" cap="flat">
              <a:solidFill>
                <a:srgbClr val="000000"/>
              </a:solidFill>
              <a:prstDash val="solid"/>
              <a:round/>
            </a:ln>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39" name="Shape 639"/>
            <p:cNvSpPr/>
            <p:nvPr/>
          </p:nvSpPr>
          <p:spPr>
            <a:xfrm>
              <a:off x="39193" y="684768"/>
              <a:ext cx="2319346" cy="2837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42862" defTabSz="438150">
                <a:defRPr sz="2000">
                  <a:latin typeface="Arial"/>
                  <a:ea typeface="Arial"/>
                  <a:cs typeface="Arial"/>
                  <a:sym typeface="Arial"/>
                </a:defRPr>
              </a:lvl1pPr>
            </a:lstStyle>
            <a:p>
              <a:pPr lvl="0">
                <a:defRPr sz="1800">
                  <a:uFillTx/>
                </a:defRPr>
              </a:pPr>
              <a:r>
                <a:rPr sz="2000">
                  <a:uFill>
                    <a:solidFill/>
                  </a:uFill>
                </a:rPr>
                <a:t>Recommendation</a:t>
              </a:r>
            </a:p>
          </p:txBody>
        </p:sp>
      </p:grpSp>
      <p:grpSp>
        <p:nvGrpSpPr>
          <p:cNvPr id="643" name="Group 643"/>
          <p:cNvGrpSpPr/>
          <p:nvPr/>
        </p:nvGrpSpPr>
        <p:grpSpPr>
          <a:xfrm>
            <a:off x="7467600" y="2978011"/>
            <a:ext cx="1465263" cy="2481263"/>
            <a:chOff x="0" y="0"/>
            <a:chExt cx="1465262" cy="2481262"/>
          </a:xfrm>
        </p:grpSpPr>
        <p:sp>
          <p:nvSpPr>
            <p:cNvPr id="641" name="Shape 641"/>
            <p:cNvSpPr/>
            <p:nvPr/>
          </p:nvSpPr>
          <p:spPr>
            <a:xfrm>
              <a:off x="0" y="0"/>
              <a:ext cx="1465263" cy="2481263"/>
            </a:xfrm>
            <a:prstGeom prst="roundRect">
              <a:avLst>
                <a:gd name="adj" fmla="val 9755"/>
              </a:avLst>
            </a:prstGeom>
            <a:solidFill>
              <a:srgbClr val="E6F8FF"/>
            </a:solidFill>
            <a:ln w="3175" cap="flat">
              <a:solidFill>
                <a:srgbClr val="000000"/>
              </a:solidFill>
              <a:prstDash val="solid"/>
              <a:round/>
            </a:ln>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42" name="Shape 642"/>
            <p:cNvSpPr/>
            <p:nvPr/>
          </p:nvSpPr>
          <p:spPr>
            <a:xfrm>
              <a:off x="41919" y="951019"/>
              <a:ext cx="1383331" cy="5758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42862" algn="ctr" defTabSz="438150">
                <a:defRPr sz="2000">
                  <a:latin typeface="Arial"/>
                  <a:ea typeface="Arial"/>
                  <a:cs typeface="Arial"/>
                  <a:sym typeface="Arial"/>
                </a:defRPr>
              </a:lvl1pPr>
            </a:lstStyle>
            <a:p>
              <a:pPr lvl="0">
                <a:defRPr sz="1800">
                  <a:uFillTx/>
                </a:defRPr>
              </a:pPr>
              <a:r>
                <a:rPr sz="2000">
                  <a:uFill>
                    <a:solidFill/>
                  </a:uFill>
                </a:rPr>
                <a:t>STC decides</a:t>
              </a:r>
            </a:p>
          </p:txBody>
        </p:sp>
      </p:grpSp>
      <p:sp>
        <p:nvSpPr>
          <p:cNvPr id="644" name="Shape 644"/>
          <p:cNvSpPr/>
          <p:nvPr/>
        </p:nvSpPr>
        <p:spPr>
          <a:xfrm>
            <a:off x="4708525" y="2104886"/>
            <a:ext cx="2228850" cy="6672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42862" algn="ctr" defTabSz="438150">
              <a:defRPr>
                <a:uFillTx/>
              </a:defRPr>
            </a:pPr>
            <a:r>
              <a:rPr>
                <a:solidFill>
                  <a:srgbClr val="006D8F"/>
                </a:solidFill>
                <a:uFill>
                  <a:solidFill>
                    <a:srgbClr val="006D8F"/>
                  </a:solidFill>
                </a:uFill>
                <a:latin typeface="Arial Bold"/>
                <a:ea typeface="Arial Bold"/>
                <a:cs typeface="Arial Bold"/>
                <a:sym typeface="Arial Bold"/>
              </a:rPr>
              <a:t>SAC</a:t>
            </a:r>
            <a:endParaRPr>
              <a:uFill>
                <a:solidFill/>
              </a:uFill>
              <a:latin typeface="Arial"/>
              <a:ea typeface="Arial"/>
              <a:cs typeface="Arial"/>
              <a:sym typeface="Arial"/>
            </a:endParaRPr>
          </a:p>
          <a:p>
            <a:pPr lvl="0" indent="42862" algn="ctr" defTabSz="438150">
              <a:defRPr>
                <a:uFillTx/>
              </a:defRPr>
            </a:pPr>
            <a:r>
              <a:rPr sz="1400">
                <a:solidFill>
                  <a:srgbClr val="006D8F"/>
                </a:solidFill>
                <a:uFill>
                  <a:solidFill>
                    <a:srgbClr val="006D8F"/>
                  </a:solidFill>
                </a:uFill>
                <a:latin typeface="Arial"/>
                <a:ea typeface="Arial"/>
                <a:cs typeface="Arial"/>
                <a:sym typeface="Arial"/>
              </a:rPr>
              <a:t>Scientific Advisory Committee</a:t>
            </a:r>
          </a:p>
        </p:txBody>
      </p:sp>
      <p:sp>
        <p:nvSpPr>
          <p:cNvPr id="645" name="Shape 645"/>
          <p:cNvSpPr/>
          <p:nvPr/>
        </p:nvSpPr>
        <p:spPr>
          <a:xfrm>
            <a:off x="2329653" y="2104886"/>
            <a:ext cx="2251075" cy="7078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42862" algn="ctr" defTabSz="438150">
              <a:defRPr>
                <a:uFillTx/>
              </a:defRPr>
            </a:pPr>
            <a:r>
              <a:rPr dirty="0">
                <a:solidFill>
                  <a:srgbClr val="006D8F"/>
                </a:solidFill>
                <a:uFill>
                  <a:solidFill>
                    <a:srgbClr val="006D8F"/>
                  </a:solidFill>
                </a:uFill>
                <a:latin typeface="Arial Bold"/>
                <a:ea typeface="Arial Bold"/>
                <a:cs typeface="Arial Bold"/>
                <a:sym typeface="Arial Bold"/>
              </a:rPr>
              <a:t>STAP</a:t>
            </a:r>
            <a:endParaRPr dirty="0">
              <a:uFill>
                <a:solidFill/>
              </a:uFill>
              <a:latin typeface="Arial"/>
              <a:ea typeface="Arial"/>
              <a:cs typeface="Arial"/>
              <a:sym typeface="Arial"/>
            </a:endParaRPr>
          </a:p>
          <a:p>
            <a:pPr lvl="0" indent="42862" algn="ctr" defTabSz="438150">
              <a:defRPr>
                <a:uFillTx/>
              </a:defRPr>
            </a:pPr>
            <a:r>
              <a:rPr sz="1400" dirty="0">
                <a:solidFill>
                  <a:srgbClr val="006D8F"/>
                </a:solidFill>
                <a:uFill>
                  <a:solidFill>
                    <a:srgbClr val="006D8F"/>
                  </a:solidFill>
                </a:uFill>
                <a:latin typeface="Arial"/>
                <a:ea typeface="Arial"/>
                <a:cs typeface="Arial"/>
                <a:sym typeface="Arial"/>
              </a:rPr>
              <a:t>Scientific &amp; Technical Advisory </a:t>
            </a:r>
            <a:r>
              <a:rPr sz="1400" dirty="0" smtClean="0">
                <a:solidFill>
                  <a:srgbClr val="006D8F"/>
                </a:solidFill>
                <a:uFill>
                  <a:solidFill>
                    <a:srgbClr val="006D8F"/>
                  </a:solidFill>
                </a:uFill>
                <a:latin typeface="Arial"/>
                <a:ea typeface="Arial"/>
                <a:cs typeface="Arial"/>
                <a:sym typeface="Arial"/>
              </a:rPr>
              <a:t>Panel</a:t>
            </a:r>
            <a:endParaRPr sz="1400" dirty="0">
              <a:solidFill>
                <a:srgbClr val="006D8F"/>
              </a:solidFill>
              <a:uFill>
                <a:solidFill>
                  <a:srgbClr val="006D8F"/>
                </a:solidFill>
              </a:uFill>
              <a:latin typeface="Arial"/>
              <a:ea typeface="Arial"/>
              <a:cs typeface="Arial"/>
              <a:sym typeface="Arial"/>
            </a:endParaRPr>
          </a:p>
        </p:txBody>
      </p:sp>
      <p:sp>
        <p:nvSpPr>
          <p:cNvPr id="646" name="Shape 646"/>
          <p:cNvSpPr/>
          <p:nvPr/>
        </p:nvSpPr>
        <p:spPr>
          <a:xfrm>
            <a:off x="7369175" y="2104886"/>
            <a:ext cx="1657350" cy="6672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42862" algn="ctr" defTabSz="438150">
              <a:defRPr>
                <a:uFillTx/>
              </a:defRPr>
            </a:pPr>
            <a:r>
              <a:rPr>
                <a:solidFill>
                  <a:srgbClr val="006D8F"/>
                </a:solidFill>
                <a:uFill>
                  <a:solidFill>
                    <a:srgbClr val="006D8F"/>
                  </a:solidFill>
                </a:uFill>
                <a:latin typeface="Arial Bold"/>
                <a:ea typeface="Arial Bold"/>
                <a:cs typeface="Arial Bold"/>
                <a:sym typeface="Arial Bold"/>
              </a:rPr>
              <a:t>STC</a:t>
            </a:r>
            <a:endParaRPr>
              <a:uFill>
                <a:solidFill/>
              </a:uFill>
              <a:latin typeface="Arial"/>
              <a:ea typeface="Arial"/>
              <a:cs typeface="Arial"/>
              <a:sym typeface="Arial"/>
            </a:endParaRPr>
          </a:p>
          <a:p>
            <a:pPr lvl="0" indent="42862" algn="ctr" defTabSz="438150">
              <a:defRPr>
                <a:uFillTx/>
              </a:defRPr>
            </a:pPr>
            <a:r>
              <a:rPr sz="1400">
                <a:solidFill>
                  <a:srgbClr val="006D8F"/>
                </a:solidFill>
                <a:uFill>
                  <a:solidFill>
                    <a:srgbClr val="006D8F"/>
                  </a:solidFill>
                </a:uFill>
                <a:latin typeface="Arial"/>
                <a:ea typeface="Arial"/>
                <a:cs typeface="Arial"/>
                <a:sym typeface="Arial"/>
              </a:rPr>
              <a:t>ESS Steering Committee</a:t>
            </a:r>
          </a:p>
        </p:txBody>
      </p:sp>
      <p:grpSp>
        <p:nvGrpSpPr>
          <p:cNvPr id="649" name="Group 649"/>
          <p:cNvGrpSpPr/>
          <p:nvPr/>
        </p:nvGrpSpPr>
        <p:grpSpPr>
          <a:xfrm>
            <a:off x="4863032" y="5451336"/>
            <a:ext cx="2132126" cy="1133475"/>
            <a:chOff x="0" y="0"/>
            <a:chExt cx="2206625" cy="1133475"/>
          </a:xfrm>
        </p:grpSpPr>
        <p:sp>
          <p:nvSpPr>
            <p:cNvPr id="647" name="Shape 647"/>
            <p:cNvSpPr/>
            <p:nvPr/>
          </p:nvSpPr>
          <p:spPr>
            <a:xfrm>
              <a:off x="0" y="0"/>
              <a:ext cx="2206625" cy="1133475"/>
            </a:xfrm>
            <a:prstGeom prst="roundRect">
              <a:avLst>
                <a:gd name="adj" fmla="val 12597"/>
              </a:avLst>
            </a:prstGeom>
            <a:solidFill>
              <a:srgbClr val="E6F8FF"/>
            </a:solidFill>
            <a:ln w="3175" cap="flat">
              <a:solidFill>
                <a:srgbClr val="000000"/>
              </a:solidFill>
              <a:prstDash val="solid"/>
              <a:round/>
            </a:ln>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48" name="Shape 648"/>
            <p:cNvSpPr/>
            <p:nvPr/>
          </p:nvSpPr>
          <p:spPr>
            <a:xfrm>
              <a:off x="37570" y="423176"/>
              <a:ext cx="2126246" cy="2837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42862" algn="ctr" defTabSz="438150">
                <a:defRPr sz="2000">
                  <a:latin typeface="Arial"/>
                  <a:ea typeface="Arial"/>
                  <a:cs typeface="Arial"/>
                  <a:sym typeface="Arial"/>
                </a:defRPr>
              </a:lvl1pPr>
            </a:lstStyle>
            <a:p>
              <a:pPr lvl="0">
                <a:defRPr sz="1800">
                  <a:uFillTx/>
                </a:defRPr>
              </a:pPr>
              <a:r>
                <a:rPr sz="2000">
                  <a:uFill>
                    <a:solidFill/>
                  </a:uFill>
                </a:rPr>
                <a:t>ESS assessment</a:t>
              </a:r>
            </a:p>
          </p:txBody>
        </p:sp>
      </p:grpSp>
      <p:sp>
        <p:nvSpPr>
          <p:cNvPr id="650" name="Shape 650"/>
          <p:cNvSpPr/>
          <p:nvPr/>
        </p:nvSpPr>
        <p:spPr>
          <a:xfrm>
            <a:off x="0" y="2104886"/>
            <a:ext cx="1965325" cy="6672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42862" algn="ctr" defTabSz="438150">
              <a:defRPr>
                <a:uFillTx/>
              </a:defRPr>
            </a:pPr>
            <a:r>
              <a:rPr dirty="0">
                <a:solidFill>
                  <a:srgbClr val="006D8F"/>
                </a:solidFill>
                <a:uFill>
                  <a:solidFill>
                    <a:srgbClr val="006D8F"/>
                  </a:solidFill>
                </a:uFill>
                <a:latin typeface="Arial Bold"/>
                <a:ea typeface="Arial Bold"/>
                <a:cs typeface="Arial Bold"/>
                <a:sym typeface="Arial Bold"/>
              </a:rPr>
              <a:t>Partners</a:t>
            </a:r>
            <a:endParaRPr dirty="0">
              <a:uFill>
                <a:solidFill/>
              </a:uFill>
              <a:latin typeface="Arial"/>
              <a:ea typeface="Arial"/>
              <a:cs typeface="Arial"/>
              <a:sym typeface="Arial"/>
            </a:endParaRPr>
          </a:p>
          <a:p>
            <a:pPr lvl="0" indent="42862" algn="ctr" defTabSz="438150">
              <a:defRPr>
                <a:uFillTx/>
              </a:defRPr>
            </a:pPr>
            <a:r>
              <a:rPr sz="1400" dirty="0">
                <a:solidFill>
                  <a:srgbClr val="006D8F"/>
                </a:solidFill>
                <a:uFill>
                  <a:solidFill>
                    <a:srgbClr val="006D8F"/>
                  </a:solidFill>
                </a:uFill>
                <a:latin typeface="Arial"/>
                <a:ea typeface="Arial"/>
                <a:cs typeface="Arial"/>
                <a:sym typeface="Arial"/>
              </a:rPr>
              <a:t>Scientists from ESS or Partner Institutes</a:t>
            </a:r>
          </a:p>
        </p:txBody>
      </p:sp>
      <p:sp>
        <p:nvSpPr>
          <p:cNvPr id="651" name="Shape 651"/>
          <p:cNvSpPr/>
          <p:nvPr/>
        </p:nvSpPr>
        <p:spPr>
          <a:xfrm>
            <a:off x="114300" y="416115"/>
            <a:ext cx="7395219" cy="723275"/>
          </a:xfrm>
          <a:prstGeom prst="rect">
            <a:avLst/>
          </a:prstGeom>
          <a:ln w="12700">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lvl1pPr algn="ctr" defTabSz="438150">
              <a:defRPr sz="2400">
                <a:solidFill>
                  <a:srgbClr val="00A5D4"/>
                </a:solidFill>
                <a:uFill>
                  <a:solidFill>
                    <a:srgbClr val="00A5D4"/>
                  </a:solidFill>
                </a:uFill>
                <a:latin typeface="Arial"/>
                <a:ea typeface="Arial"/>
                <a:cs typeface="Arial"/>
                <a:sym typeface="Arial"/>
              </a:defRPr>
            </a:lvl1pPr>
          </a:lstStyle>
          <a:p>
            <a:pPr lvl="0">
              <a:defRPr sz="1800">
                <a:solidFill>
                  <a:srgbClr val="000000"/>
                </a:solidFill>
                <a:uFillTx/>
              </a:defRPr>
            </a:pPr>
            <a:r>
              <a:rPr sz="2400" dirty="0">
                <a:solidFill>
                  <a:srgbClr val="FFFFFF"/>
                </a:solidFill>
                <a:uFill>
                  <a:solidFill>
                    <a:srgbClr val="00A5D4"/>
                  </a:solidFill>
                </a:uFill>
              </a:rPr>
              <a:t>From Idea to Construction via an Open </a:t>
            </a:r>
            <a:r>
              <a:rPr sz="2400" dirty="0" smtClean="0">
                <a:solidFill>
                  <a:srgbClr val="FFFFFF"/>
                </a:solidFill>
                <a:uFill>
                  <a:solidFill>
                    <a:srgbClr val="00A5D4"/>
                  </a:solidFill>
                </a:uFill>
              </a:rPr>
              <a:t>Process</a:t>
            </a:r>
            <a:endParaRPr lang="en-US" sz="2400" dirty="0" smtClean="0">
              <a:solidFill>
                <a:srgbClr val="FFFFFF"/>
              </a:solidFill>
              <a:uFill>
                <a:solidFill>
                  <a:srgbClr val="00A5D4"/>
                </a:solidFill>
              </a:uFill>
            </a:endParaRPr>
          </a:p>
          <a:p>
            <a:pPr lvl="0">
              <a:defRPr sz="1800">
                <a:solidFill>
                  <a:srgbClr val="000000"/>
                </a:solidFill>
                <a:uFillTx/>
              </a:defRPr>
            </a:pPr>
            <a:r>
              <a:rPr lang="en-US" sz="1800" dirty="0" smtClean="0">
                <a:solidFill>
                  <a:srgbClr val="FFFFFF"/>
                </a:solidFill>
                <a:uFillTx/>
              </a:rPr>
              <a:t>Example: Small-Angle Neutron Scattering</a:t>
            </a:r>
            <a:endParaRPr sz="2400" dirty="0">
              <a:solidFill>
                <a:srgbClr val="FFFFFF"/>
              </a:solidFill>
              <a:uFill>
                <a:solidFill>
                  <a:srgbClr val="00A5D4"/>
                </a:solidFill>
              </a:uFill>
            </a:endParaRPr>
          </a:p>
        </p:txBody>
      </p:sp>
      <p:pic>
        <p:nvPicPr>
          <p:cNvPr id="49" name="image27.png"/>
          <p:cNvPicPr/>
          <p:nvPr/>
        </p:nvPicPr>
        <p:blipFill>
          <a:blip r:embed="rId2">
            <a:extLst/>
          </a:blip>
          <a:stretch>
            <a:fillRect/>
          </a:stretch>
        </p:blipFill>
        <p:spPr>
          <a:xfrm>
            <a:off x="1631990" y="3561740"/>
            <a:ext cx="223838" cy="222250"/>
          </a:xfrm>
          <a:prstGeom prst="rect">
            <a:avLst/>
          </a:prstGeom>
          <a:ln w="12700">
            <a:miter lim="400000"/>
          </a:ln>
          <a:effectLst>
            <a:outerShdw blurRad="152400" dist="101599" dir="2700000" rotWithShape="0">
              <a:srgbClr val="F1F0E7">
                <a:alpha val="40998"/>
              </a:srgbClr>
            </a:outerShdw>
          </a:effectLst>
        </p:spPr>
      </p:pic>
      <p:pic>
        <p:nvPicPr>
          <p:cNvPr id="50" name="image31.png"/>
          <p:cNvPicPr/>
          <p:nvPr/>
        </p:nvPicPr>
        <p:blipFill>
          <a:blip r:embed="rId3">
            <a:extLst/>
          </a:blip>
          <a:stretch>
            <a:fillRect/>
          </a:stretch>
        </p:blipFill>
        <p:spPr>
          <a:xfrm>
            <a:off x="1355765" y="3561740"/>
            <a:ext cx="222250" cy="222250"/>
          </a:xfrm>
          <a:prstGeom prst="rect">
            <a:avLst/>
          </a:prstGeom>
          <a:ln w="12700">
            <a:miter lim="400000"/>
          </a:ln>
          <a:effectLst>
            <a:outerShdw blurRad="152400" dist="101599" dir="2700000" rotWithShape="0">
              <a:srgbClr val="F1F0E7">
                <a:alpha val="40998"/>
              </a:srgbClr>
            </a:outerShdw>
          </a:effectLst>
        </p:spPr>
      </p:pic>
      <p:pic>
        <p:nvPicPr>
          <p:cNvPr id="51" name="image26.png"/>
          <p:cNvPicPr/>
          <p:nvPr/>
        </p:nvPicPr>
        <p:blipFill>
          <a:blip r:embed="rId4">
            <a:extLst/>
          </a:blip>
          <a:stretch>
            <a:fillRect/>
          </a:stretch>
        </p:blipFill>
        <p:spPr>
          <a:xfrm>
            <a:off x="1473882" y="4632537"/>
            <a:ext cx="222250" cy="222251"/>
          </a:xfrm>
          <a:prstGeom prst="rect">
            <a:avLst/>
          </a:prstGeom>
          <a:ln w="12700">
            <a:miter lim="400000"/>
          </a:ln>
          <a:effectLst>
            <a:outerShdw blurRad="152400" dist="101599" dir="2700000" rotWithShape="0">
              <a:srgbClr val="F1F0E7">
                <a:alpha val="40998"/>
              </a:srgbClr>
            </a:outerShdw>
          </a:effectLst>
        </p:spPr>
      </p:pic>
      <p:pic>
        <p:nvPicPr>
          <p:cNvPr id="52" name="image29.png"/>
          <p:cNvPicPr/>
          <p:nvPr/>
        </p:nvPicPr>
        <p:blipFill>
          <a:blip r:embed="rId5">
            <a:extLst/>
          </a:blip>
          <a:stretch>
            <a:fillRect/>
          </a:stretch>
        </p:blipFill>
        <p:spPr>
          <a:xfrm>
            <a:off x="1703499" y="4632537"/>
            <a:ext cx="223838" cy="222251"/>
          </a:xfrm>
          <a:prstGeom prst="rect">
            <a:avLst/>
          </a:prstGeom>
          <a:ln w="12700">
            <a:miter lim="400000"/>
          </a:ln>
          <a:effectLst>
            <a:outerShdw blurRad="152400" dist="101599" dir="2700000" rotWithShape="0">
              <a:srgbClr val="F1F0E7">
                <a:alpha val="40998"/>
              </a:srgbClr>
            </a:outerShdw>
          </a:effectLst>
        </p:spPr>
      </p:pic>
      <p:pic>
        <p:nvPicPr>
          <p:cNvPr id="53" name="image31.png"/>
          <p:cNvPicPr/>
          <p:nvPr/>
        </p:nvPicPr>
        <p:blipFill>
          <a:blip r:embed="rId3">
            <a:extLst/>
          </a:blip>
          <a:stretch>
            <a:fillRect/>
          </a:stretch>
        </p:blipFill>
        <p:spPr>
          <a:xfrm rot="16200000">
            <a:off x="1075522" y="3573391"/>
            <a:ext cx="222250" cy="222250"/>
          </a:xfrm>
          <a:prstGeom prst="rect">
            <a:avLst/>
          </a:prstGeom>
          <a:ln w="12700">
            <a:miter lim="400000"/>
          </a:ln>
          <a:effectLst>
            <a:outerShdw blurRad="152400" dist="101599" dir="2700000" rotWithShape="0">
              <a:srgbClr val="F1F0E7">
                <a:alpha val="40998"/>
              </a:srgbClr>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8" name="Group 658"/>
          <p:cNvGrpSpPr/>
          <p:nvPr/>
        </p:nvGrpSpPr>
        <p:grpSpPr>
          <a:xfrm>
            <a:off x="360540" y="2909604"/>
            <a:ext cx="8029575" cy="842967"/>
            <a:chOff x="1" y="0"/>
            <a:chExt cx="8029574" cy="842965"/>
          </a:xfrm>
        </p:grpSpPr>
        <p:sp>
          <p:nvSpPr>
            <p:cNvPr id="653" name="Shape 653"/>
            <p:cNvSpPr/>
            <p:nvPr/>
          </p:nvSpPr>
          <p:spPr>
            <a:xfrm flipV="1">
              <a:off x="6291741" y="429311"/>
              <a:ext cx="1737834" cy="3096"/>
            </a:xfrm>
            <a:prstGeom prst="line">
              <a:avLst/>
            </a:prstGeom>
            <a:noFill/>
            <a:ln w="3175" cap="flat">
              <a:solidFill>
                <a:srgbClr val="0097CC"/>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sp>
          <p:nvSpPr>
            <p:cNvPr id="654" name="Shape 654"/>
            <p:cNvSpPr/>
            <p:nvPr/>
          </p:nvSpPr>
          <p:spPr>
            <a:xfrm>
              <a:off x="1760059" y="421482"/>
              <a:ext cx="4623846" cy="1"/>
            </a:xfrm>
            <a:prstGeom prst="line">
              <a:avLst/>
            </a:prstGeom>
            <a:noFill/>
            <a:ln w="3175" cap="flat">
              <a:solidFill>
                <a:srgbClr val="0097CC"/>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grpSp>
          <p:nvGrpSpPr>
            <p:cNvPr id="657" name="Group 657"/>
            <p:cNvGrpSpPr/>
            <p:nvPr/>
          </p:nvGrpSpPr>
          <p:grpSpPr>
            <a:xfrm>
              <a:off x="1" y="0"/>
              <a:ext cx="1741761" cy="842965"/>
              <a:chOff x="1" y="0"/>
              <a:chExt cx="1741760" cy="842963"/>
            </a:xfrm>
          </p:grpSpPr>
          <p:sp>
            <p:nvSpPr>
              <p:cNvPr id="655" name="Shape 655"/>
              <p:cNvSpPr/>
              <p:nvPr/>
            </p:nvSpPr>
            <p:spPr>
              <a:xfrm>
                <a:off x="1" y="0"/>
                <a:ext cx="1741760" cy="842963"/>
              </a:xfrm>
              <a:prstGeom prst="rect">
                <a:avLst/>
              </a:prstGeom>
              <a:gradFill flip="none" rotWithShape="1">
                <a:gsLst>
                  <a:gs pos="0">
                    <a:srgbClr val="C9F4FF"/>
                  </a:gs>
                  <a:gs pos="34999">
                    <a:srgbClr val="DAF7FF"/>
                  </a:gs>
                  <a:gs pos="100000">
                    <a:srgbClr val="F1FCFF"/>
                  </a:gs>
                </a:gsLst>
                <a:lin ang="16200000" scaled="0"/>
              </a:gradFill>
              <a:ln w="3175" cap="flat">
                <a:solidFill>
                  <a:srgbClr val="54B8CF"/>
                </a:solidFill>
                <a:prstDash val="solid"/>
                <a:round/>
              </a:ln>
              <a:effectLst>
                <a:outerShdw blurRad="25400" dist="12700" dir="5400000" rotWithShape="0">
                  <a:srgbClr val="000000">
                    <a:alpha val="37998"/>
                  </a:srgbClr>
                </a:outerShdw>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56" name="Shape 656"/>
              <p:cNvSpPr/>
              <p:nvPr/>
            </p:nvSpPr>
            <p:spPr>
              <a:xfrm>
                <a:off x="1879" y="108631"/>
                <a:ext cx="1737052" cy="630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438150">
                  <a:defRPr>
                    <a:uFillTx/>
                  </a:defRPr>
                </a:pPr>
                <a:r>
                  <a:rPr sz="900" dirty="0">
                    <a:uFill>
                      <a:solidFill/>
                    </a:uFill>
                    <a:latin typeface="Arial"/>
                    <a:ea typeface="Arial"/>
                    <a:cs typeface="Arial"/>
                    <a:sym typeface="Arial"/>
                  </a:rPr>
                  <a:t>Small-Angle Neutron Scattering</a:t>
                </a:r>
              </a:p>
              <a:p>
                <a:pPr lvl="0" algn="ctr" defTabSz="438150">
                  <a:defRPr>
                    <a:uFillTx/>
                  </a:defRPr>
                </a:pPr>
                <a:r>
                  <a:rPr sz="900" dirty="0">
                    <a:uFill>
                      <a:solidFill/>
                    </a:uFill>
                    <a:latin typeface="Arial Bold"/>
                    <a:ea typeface="Arial Bold"/>
                    <a:cs typeface="Arial Bold"/>
                    <a:sym typeface="Arial Bold"/>
                  </a:rPr>
                  <a:t>Chair: Richard Heenan, </a:t>
                </a:r>
                <a:endParaRPr lang="en-US" sz="900" dirty="0" smtClean="0">
                  <a:uFill>
                    <a:solidFill/>
                  </a:uFill>
                  <a:latin typeface="Arial Bold"/>
                  <a:ea typeface="Arial Bold"/>
                  <a:cs typeface="Arial Bold"/>
                  <a:sym typeface="Arial Bold"/>
                </a:endParaRPr>
              </a:p>
              <a:p>
                <a:pPr lvl="0" algn="ctr" defTabSz="438150">
                  <a:defRPr>
                    <a:uFillTx/>
                  </a:defRPr>
                </a:pPr>
                <a:r>
                  <a:rPr sz="900" dirty="0" smtClean="0">
                    <a:uFill>
                      <a:solidFill/>
                    </a:uFill>
                    <a:latin typeface="Arial Bold"/>
                    <a:ea typeface="Arial Bold"/>
                    <a:cs typeface="Arial Bold"/>
                    <a:sym typeface="Arial Bold"/>
                  </a:rPr>
                  <a:t>ISIS</a:t>
                </a:r>
                <a:r>
                  <a:rPr sz="900" dirty="0">
                    <a:uFill>
                      <a:solidFill/>
                    </a:uFill>
                    <a:latin typeface="Arial Bold"/>
                    <a:ea typeface="Arial Bold"/>
                    <a:cs typeface="Arial Bold"/>
                    <a:sym typeface="Arial Bold"/>
                  </a:rPr>
                  <a:t>, </a:t>
                </a:r>
                <a:r>
                  <a:rPr sz="900" dirty="0" smtClean="0">
                    <a:uFill>
                      <a:solidFill/>
                    </a:uFill>
                    <a:latin typeface="Arial Bold"/>
                    <a:ea typeface="Arial Bold"/>
                    <a:cs typeface="Arial Bold"/>
                    <a:sym typeface="Arial Bold"/>
                  </a:rPr>
                  <a:t>UK</a:t>
                </a:r>
                <a:endParaRPr sz="700" dirty="0">
                  <a:uFill>
                    <a:solidFill/>
                  </a:uFill>
                  <a:latin typeface="Arial"/>
                  <a:ea typeface="Arial"/>
                  <a:cs typeface="Arial"/>
                  <a:sym typeface="Arial"/>
                </a:endParaRPr>
              </a:p>
              <a:p>
                <a:pPr lvl="0" algn="ctr" defTabSz="438150">
                  <a:defRPr>
                    <a:uFillTx/>
                  </a:defRPr>
                </a:pPr>
                <a:r>
                  <a:rPr sz="900" dirty="0">
                    <a:uFill>
                      <a:solidFill/>
                    </a:uFill>
                    <a:latin typeface="Arial"/>
                    <a:ea typeface="Arial"/>
                    <a:cs typeface="Arial"/>
                    <a:sym typeface="Arial"/>
                  </a:rPr>
                  <a:t>11 members. </a:t>
                </a:r>
              </a:p>
            </p:txBody>
          </p:sp>
        </p:grpSp>
      </p:grpSp>
      <p:grpSp>
        <p:nvGrpSpPr>
          <p:cNvPr id="664" name="Group 664"/>
          <p:cNvGrpSpPr/>
          <p:nvPr/>
        </p:nvGrpSpPr>
        <p:grpSpPr>
          <a:xfrm>
            <a:off x="360540" y="4101816"/>
            <a:ext cx="8029575" cy="844555"/>
            <a:chOff x="1" y="0"/>
            <a:chExt cx="8029574" cy="844553"/>
          </a:xfrm>
        </p:grpSpPr>
        <p:sp>
          <p:nvSpPr>
            <p:cNvPr id="659" name="Shape 659"/>
            <p:cNvSpPr/>
            <p:nvPr/>
          </p:nvSpPr>
          <p:spPr>
            <a:xfrm flipV="1">
              <a:off x="6291741" y="435868"/>
              <a:ext cx="1737834" cy="3103"/>
            </a:xfrm>
            <a:prstGeom prst="line">
              <a:avLst/>
            </a:prstGeom>
            <a:noFill/>
            <a:ln w="3175" cap="flat">
              <a:solidFill>
                <a:srgbClr val="0097CC"/>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sp>
          <p:nvSpPr>
            <p:cNvPr id="660" name="Shape 660"/>
            <p:cNvSpPr/>
            <p:nvPr/>
          </p:nvSpPr>
          <p:spPr>
            <a:xfrm flipV="1">
              <a:off x="1760059" y="423575"/>
              <a:ext cx="4623845" cy="6205"/>
            </a:xfrm>
            <a:prstGeom prst="line">
              <a:avLst/>
            </a:prstGeom>
            <a:noFill/>
            <a:ln w="3175" cap="flat">
              <a:solidFill>
                <a:srgbClr val="0097CC"/>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grpSp>
          <p:nvGrpSpPr>
            <p:cNvPr id="663" name="Group 663"/>
            <p:cNvGrpSpPr/>
            <p:nvPr/>
          </p:nvGrpSpPr>
          <p:grpSpPr>
            <a:xfrm>
              <a:off x="1" y="0"/>
              <a:ext cx="1741761" cy="844553"/>
              <a:chOff x="1" y="0"/>
              <a:chExt cx="1741760" cy="844551"/>
            </a:xfrm>
          </p:grpSpPr>
          <p:sp>
            <p:nvSpPr>
              <p:cNvPr id="661" name="Shape 661"/>
              <p:cNvSpPr/>
              <p:nvPr/>
            </p:nvSpPr>
            <p:spPr>
              <a:xfrm>
                <a:off x="1" y="0"/>
                <a:ext cx="1741760" cy="844551"/>
              </a:xfrm>
              <a:prstGeom prst="rect">
                <a:avLst/>
              </a:prstGeom>
              <a:gradFill flip="none" rotWithShape="1">
                <a:gsLst>
                  <a:gs pos="0">
                    <a:srgbClr val="C9F4FF"/>
                  </a:gs>
                  <a:gs pos="34999">
                    <a:srgbClr val="DAF7FF"/>
                  </a:gs>
                  <a:gs pos="100000">
                    <a:srgbClr val="F1FCFF"/>
                  </a:gs>
                </a:gsLst>
                <a:lin ang="16200000" scaled="0"/>
              </a:gradFill>
              <a:ln w="3175" cap="flat">
                <a:solidFill>
                  <a:srgbClr val="54B8CF"/>
                </a:solidFill>
                <a:prstDash val="solid"/>
                <a:round/>
              </a:ln>
              <a:effectLst>
                <a:outerShdw blurRad="25400" dist="12700" dir="5400000" rotWithShape="0">
                  <a:srgbClr val="000000">
                    <a:alpha val="37998"/>
                  </a:srgbClr>
                </a:outerShdw>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62" name="Shape 662"/>
              <p:cNvSpPr/>
              <p:nvPr/>
            </p:nvSpPr>
            <p:spPr>
              <a:xfrm>
                <a:off x="1879" y="106329"/>
                <a:ext cx="1737052" cy="630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438150">
                  <a:defRPr>
                    <a:uFillTx/>
                  </a:defRPr>
                </a:pPr>
                <a:r>
                  <a:rPr sz="900" dirty="0">
                    <a:uFill>
                      <a:solidFill/>
                    </a:uFill>
                    <a:latin typeface="Arial"/>
                    <a:ea typeface="Arial"/>
                    <a:cs typeface="Arial"/>
                    <a:sym typeface="Arial"/>
                  </a:rPr>
                  <a:t>Macromolecular Diffraction</a:t>
                </a:r>
              </a:p>
              <a:p>
                <a:pPr lvl="0" algn="ctr" defTabSz="438150">
                  <a:defRPr>
                    <a:uFillTx/>
                  </a:defRPr>
                </a:pPr>
                <a:r>
                  <a:rPr sz="900" dirty="0">
                    <a:uFill>
                      <a:solidFill/>
                    </a:uFill>
                    <a:latin typeface="Arial Bold"/>
                    <a:ea typeface="Arial Bold"/>
                    <a:cs typeface="Arial Bold"/>
                    <a:sym typeface="Arial Bold"/>
                  </a:rPr>
                  <a:t>Chair: John Helliwell</a:t>
                </a:r>
                <a:r>
                  <a:rPr sz="900" dirty="0" smtClean="0">
                    <a:uFill>
                      <a:solidFill/>
                    </a:uFill>
                    <a:latin typeface="Arial Bold"/>
                    <a:ea typeface="Arial Bold"/>
                    <a:cs typeface="Arial Bold"/>
                    <a:sym typeface="Arial Bold"/>
                  </a:rPr>
                  <a:t>, </a:t>
                </a:r>
                <a:endParaRPr lang="en-US" sz="900" dirty="0" smtClean="0">
                  <a:uFill>
                    <a:solidFill/>
                  </a:uFill>
                  <a:latin typeface="Arial Bold"/>
                  <a:ea typeface="Arial Bold"/>
                  <a:cs typeface="Arial Bold"/>
                  <a:sym typeface="Arial Bold"/>
                </a:endParaRPr>
              </a:p>
              <a:p>
                <a:pPr lvl="0" algn="ctr" defTabSz="438150">
                  <a:defRPr>
                    <a:uFillTx/>
                  </a:defRPr>
                </a:pPr>
                <a:r>
                  <a:rPr sz="900" dirty="0" smtClean="0">
                    <a:uFill>
                      <a:solidFill/>
                    </a:uFill>
                    <a:latin typeface="Arial Bold"/>
                    <a:ea typeface="Arial Bold"/>
                    <a:cs typeface="Arial Bold"/>
                    <a:sym typeface="Arial Bold"/>
                  </a:rPr>
                  <a:t>U</a:t>
                </a:r>
                <a:r>
                  <a:rPr lang="en-US" sz="900" dirty="0" smtClean="0">
                    <a:uFill>
                      <a:solidFill/>
                    </a:uFill>
                    <a:latin typeface="Arial Bold"/>
                    <a:ea typeface="Arial Bold"/>
                    <a:cs typeface="Arial Bold"/>
                    <a:sym typeface="Arial Bold"/>
                  </a:rPr>
                  <a:t>niversity</a:t>
                </a:r>
                <a:r>
                  <a:rPr sz="900" dirty="0" smtClean="0">
                    <a:uFill>
                      <a:solidFill/>
                    </a:uFill>
                    <a:latin typeface="Arial Bold"/>
                    <a:ea typeface="Arial Bold"/>
                    <a:cs typeface="Arial Bold"/>
                    <a:sym typeface="Arial Bold"/>
                  </a:rPr>
                  <a:t> </a:t>
                </a:r>
                <a:r>
                  <a:rPr sz="900" dirty="0">
                    <a:uFill>
                      <a:solidFill/>
                    </a:uFill>
                    <a:latin typeface="Arial Bold"/>
                    <a:ea typeface="Arial Bold"/>
                    <a:cs typeface="Arial Bold"/>
                    <a:sym typeface="Arial Bold"/>
                  </a:rPr>
                  <a:t>of Manchester, </a:t>
                </a:r>
                <a:r>
                  <a:rPr sz="900" dirty="0" smtClean="0">
                    <a:uFill>
                      <a:solidFill/>
                    </a:uFill>
                    <a:latin typeface="Arial Bold"/>
                    <a:ea typeface="Arial Bold"/>
                    <a:cs typeface="Arial Bold"/>
                    <a:sym typeface="Arial Bold"/>
                  </a:rPr>
                  <a:t>UK</a:t>
                </a:r>
                <a:endParaRPr sz="900" dirty="0">
                  <a:uFill>
                    <a:solidFill/>
                  </a:uFill>
                  <a:latin typeface="Arial"/>
                  <a:ea typeface="Arial"/>
                  <a:cs typeface="Arial"/>
                  <a:sym typeface="Arial"/>
                </a:endParaRPr>
              </a:p>
              <a:p>
                <a:pPr lvl="0" algn="ctr" defTabSz="438150">
                  <a:defRPr>
                    <a:uFillTx/>
                  </a:defRPr>
                </a:pPr>
                <a:r>
                  <a:rPr sz="900" dirty="0">
                    <a:uFill>
                      <a:solidFill/>
                    </a:uFill>
                    <a:latin typeface="Arial"/>
                    <a:ea typeface="Arial"/>
                    <a:cs typeface="Arial"/>
                    <a:sym typeface="Arial"/>
                  </a:rPr>
                  <a:t>5 members. </a:t>
                </a:r>
              </a:p>
            </p:txBody>
          </p:sp>
        </p:grpSp>
      </p:grpSp>
      <p:grpSp>
        <p:nvGrpSpPr>
          <p:cNvPr id="670" name="Group 670"/>
          <p:cNvGrpSpPr/>
          <p:nvPr/>
        </p:nvGrpSpPr>
        <p:grpSpPr>
          <a:xfrm>
            <a:off x="360540" y="5295616"/>
            <a:ext cx="8029575" cy="844555"/>
            <a:chOff x="1" y="0"/>
            <a:chExt cx="8029574" cy="844553"/>
          </a:xfrm>
        </p:grpSpPr>
        <p:sp>
          <p:nvSpPr>
            <p:cNvPr id="665" name="Shape 665"/>
            <p:cNvSpPr/>
            <p:nvPr/>
          </p:nvSpPr>
          <p:spPr>
            <a:xfrm flipV="1">
              <a:off x="6291741" y="386254"/>
              <a:ext cx="1737834" cy="3102"/>
            </a:xfrm>
            <a:prstGeom prst="line">
              <a:avLst/>
            </a:prstGeom>
            <a:noFill/>
            <a:ln w="3175" cap="flat">
              <a:solidFill>
                <a:srgbClr val="0097CC"/>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sp>
          <p:nvSpPr>
            <p:cNvPr id="666" name="Shape 666"/>
            <p:cNvSpPr/>
            <p:nvPr/>
          </p:nvSpPr>
          <p:spPr>
            <a:xfrm flipV="1">
              <a:off x="1760059" y="389354"/>
              <a:ext cx="4629159" cy="20761"/>
            </a:xfrm>
            <a:prstGeom prst="line">
              <a:avLst/>
            </a:prstGeom>
            <a:noFill/>
            <a:ln w="3175" cap="flat">
              <a:solidFill>
                <a:srgbClr val="0097CC"/>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grpSp>
          <p:nvGrpSpPr>
            <p:cNvPr id="669" name="Group 669"/>
            <p:cNvGrpSpPr/>
            <p:nvPr/>
          </p:nvGrpSpPr>
          <p:grpSpPr>
            <a:xfrm>
              <a:off x="1" y="0"/>
              <a:ext cx="1741761" cy="844553"/>
              <a:chOff x="1" y="0"/>
              <a:chExt cx="1741760" cy="844551"/>
            </a:xfrm>
          </p:grpSpPr>
          <p:sp>
            <p:nvSpPr>
              <p:cNvPr id="667" name="Shape 667"/>
              <p:cNvSpPr/>
              <p:nvPr/>
            </p:nvSpPr>
            <p:spPr>
              <a:xfrm>
                <a:off x="1" y="0"/>
                <a:ext cx="1741760" cy="844551"/>
              </a:xfrm>
              <a:prstGeom prst="rect">
                <a:avLst/>
              </a:prstGeom>
              <a:gradFill flip="none" rotWithShape="1">
                <a:gsLst>
                  <a:gs pos="0">
                    <a:srgbClr val="C9F4FF"/>
                  </a:gs>
                  <a:gs pos="34999">
                    <a:srgbClr val="DAF7FF"/>
                  </a:gs>
                  <a:gs pos="100000">
                    <a:srgbClr val="F1FCFF"/>
                  </a:gs>
                </a:gsLst>
                <a:lin ang="16200000" scaled="0"/>
              </a:gradFill>
              <a:ln w="3175" cap="flat">
                <a:solidFill>
                  <a:srgbClr val="54B8CF"/>
                </a:solidFill>
                <a:prstDash val="solid"/>
                <a:round/>
              </a:ln>
              <a:effectLst>
                <a:outerShdw blurRad="25400" dist="12700" dir="5400000" rotWithShape="0">
                  <a:srgbClr val="000000">
                    <a:alpha val="37998"/>
                  </a:srgbClr>
                </a:outerShdw>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68" name="Shape 668"/>
              <p:cNvSpPr/>
              <p:nvPr/>
            </p:nvSpPr>
            <p:spPr>
              <a:xfrm>
                <a:off x="1879" y="106329"/>
                <a:ext cx="1737052" cy="630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438150">
                  <a:defRPr>
                    <a:uFillTx/>
                  </a:defRPr>
                </a:pPr>
                <a:r>
                  <a:rPr sz="900" dirty="0">
                    <a:uFill>
                      <a:solidFill/>
                    </a:uFill>
                    <a:latin typeface="Arial"/>
                    <a:ea typeface="Arial"/>
                    <a:cs typeface="Arial"/>
                    <a:sym typeface="Arial"/>
                  </a:rPr>
                  <a:t>Reflectometry</a:t>
                </a:r>
              </a:p>
              <a:p>
                <a:pPr lvl="0" algn="ctr" defTabSz="438150">
                  <a:defRPr>
                    <a:uFillTx/>
                  </a:defRPr>
                </a:pPr>
                <a:r>
                  <a:rPr sz="900" dirty="0">
                    <a:uFill>
                      <a:solidFill/>
                    </a:uFill>
                    <a:latin typeface="Arial Bold"/>
                    <a:ea typeface="Arial Bold"/>
                    <a:cs typeface="Arial Bold"/>
                    <a:sym typeface="Arial Bold"/>
                  </a:rPr>
                  <a:t>Chair: Robert Dalgliesh, </a:t>
                </a:r>
                <a:endParaRPr lang="en-US" sz="900" dirty="0" smtClean="0">
                  <a:uFill>
                    <a:solidFill/>
                  </a:uFill>
                  <a:latin typeface="Arial Bold"/>
                  <a:ea typeface="Arial Bold"/>
                  <a:cs typeface="Arial Bold"/>
                  <a:sym typeface="Arial Bold"/>
                </a:endParaRPr>
              </a:p>
              <a:p>
                <a:pPr lvl="0" algn="ctr" defTabSz="438150">
                  <a:defRPr>
                    <a:uFillTx/>
                  </a:defRPr>
                </a:pPr>
                <a:r>
                  <a:rPr sz="900" dirty="0" smtClean="0">
                    <a:uFill>
                      <a:solidFill/>
                    </a:uFill>
                    <a:latin typeface="Arial Bold"/>
                    <a:ea typeface="Arial Bold"/>
                    <a:cs typeface="Arial Bold"/>
                    <a:sym typeface="Arial Bold"/>
                  </a:rPr>
                  <a:t>ISIS</a:t>
                </a:r>
                <a:r>
                  <a:rPr sz="900" dirty="0">
                    <a:uFill>
                      <a:solidFill/>
                    </a:uFill>
                    <a:latin typeface="Arial Bold"/>
                    <a:ea typeface="Arial Bold"/>
                    <a:cs typeface="Arial Bold"/>
                    <a:sym typeface="Arial Bold"/>
                  </a:rPr>
                  <a:t>, </a:t>
                </a:r>
                <a:r>
                  <a:rPr sz="900" dirty="0" smtClean="0">
                    <a:uFill>
                      <a:solidFill/>
                    </a:uFill>
                    <a:latin typeface="Arial Bold"/>
                    <a:ea typeface="Arial Bold"/>
                    <a:cs typeface="Arial Bold"/>
                    <a:sym typeface="Arial Bold"/>
                  </a:rPr>
                  <a:t>UK</a:t>
                </a:r>
                <a:endParaRPr sz="900" dirty="0">
                  <a:uFill>
                    <a:solidFill/>
                  </a:uFill>
                  <a:latin typeface="Arial"/>
                  <a:ea typeface="Arial"/>
                  <a:cs typeface="Arial"/>
                  <a:sym typeface="Arial"/>
                </a:endParaRPr>
              </a:p>
              <a:p>
                <a:pPr lvl="0" algn="ctr" defTabSz="438150">
                  <a:defRPr>
                    <a:uFillTx/>
                  </a:defRPr>
                </a:pPr>
                <a:r>
                  <a:rPr sz="900" dirty="0">
                    <a:uFill>
                      <a:solidFill/>
                    </a:uFill>
                    <a:latin typeface="Arial"/>
                    <a:ea typeface="Arial"/>
                    <a:cs typeface="Arial"/>
                    <a:sym typeface="Arial"/>
                  </a:rPr>
                  <a:t>11 members. </a:t>
                </a:r>
              </a:p>
            </p:txBody>
          </p:sp>
        </p:grpSp>
      </p:grpSp>
      <p:grpSp>
        <p:nvGrpSpPr>
          <p:cNvPr id="676" name="Group 676"/>
          <p:cNvGrpSpPr/>
          <p:nvPr/>
        </p:nvGrpSpPr>
        <p:grpSpPr>
          <a:xfrm>
            <a:off x="2362377" y="2144429"/>
            <a:ext cx="6027738" cy="844554"/>
            <a:chOff x="1" y="0"/>
            <a:chExt cx="6027737" cy="844553"/>
          </a:xfrm>
        </p:grpSpPr>
        <p:sp>
          <p:nvSpPr>
            <p:cNvPr id="671" name="Shape 671"/>
            <p:cNvSpPr/>
            <p:nvPr/>
          </p:nvSpPr>
          <p:spPr>
            <a:xfrm>
              <a:off x="4387047" y="435981"/>
              <a:ext cx="1640691" cy="2"/>
            </a:xfrm>
            <a:prstGeom prst="line">
              <a:avLst/>
            </a:prstGeom>
            <a:noFill/>
            <a:ln w="3175" cap="flat">
              <a:solidFill>
                <a:srgbClr val="EB8104"/>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sp>
          <p:nvSpPr>
            <p:cNvPr id="672" name="Shape 672"/>
            <p:cNvSpPr/>
            <p:nvPr/>
          </p:nvSpPr>
          <p:spPr>
            <a:xfrm>
              <a:off x="1760417" y="433259"/>
              <a:ext cx="2626633" cy="2"/>
            </a:xfrm>
            <a:prstGeom prst="line">
              <a:avLst/>
            </a:prstGeom>
            <a:noFill/>
            <a:ln w="3175" cap="flat">
              <a:solidFill>
                <a:srgbClr val="EB8104"/>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grpSp>
          <p:nvGrpSpPr>
            <p:cNvPr id="675" name="Group 675"/>
            <p:cNvGrpSpPr/>
            <p:nvPr/>
          </p:nvGrpSpPr>
          <p:grpSpPr>
            <a:xfrm>
              <a:off x="1" y="0"/>
              <a:ext cx="1742116" cy="844553"/>
              <a:chOff x="0" y="0"/>
              <a:chExt cx="1742115" cy="844551"/>
            </a:xfrm>
          </p:grpSpPr>
          <p:sp>
            <p:nvSpPr>
              <p:cNvPr id="673" name="Shape 673"/>
              <p:cNvSpPr/>
              <p:nvPr/>
            </p:nvSpPr>
            <p:spPr>
              <a:xfrm>
                <a:off x="0" y="0"/>
                <a:ext cx="1742115" cy="844551"/>
              </a:xfrm>
              <a:prstGeom prst="rect">
                <a:avLst/>
              </a:prstGeom>
              <a:gradFill flip="none" rotWithShape="1">
                <a:gsLst>
                  <a:gs pos="0">
                    <a:srgbClr val="FFE8D4"/>
                  </a:gs>
                  <a:gs pos="34999">
                    <a:srgbClr val="FFEFE1"/>
                  </a:gs>
                  <a:gs pos="100000">
                    <a:srgbClr val="FFF9F4"/>
                  </a:gs>
                </a:gsLst>
                <a:lin ang="16200000" scaled="0"/>
              </a:gradFill>
              <a:ln w="3175" cap="flat">
                <a:solidFill>
                  <a:srgbClr val="F9A451"/>
                </a:solidFill>
                <a:prstDash val="solid"/>
                <a:round/>
              </a:ln>
              <a:effectLst>
                <a:outerShdw blurRad="25400" dist="12700" dir="5400000" rotWithShape="0">
                  <a:srgbClr val="000000">
                    <a:alpha val="37998"/>
                  </a:srgbClr>
                </a:outerShdw>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74" name="Shape 674"/>
              <p:cNvSpPr/>
              <p:nvPr/>
            </p:nvSpPr>
            <p:spPr>
              <a:xfrm>
                <a:off x="1880" y="106328"/>
                <a:ext cx="1737403" cy="630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438150">
                  <a:defRPr>
                    <a:uFillTx/>
                  </a:defRPr>
                </a:pPr>
                <a:r>
                  <a:rPr sz="900" dirty="0">
                    <a:uFill>
                      <a:solidFill/>
                    </a:uFill>
                    <a:latin typeface="Arial"/>
                    <a:ea typeface="Arial"/>
                    <a:cs typeface="Arial"/>
                    <a:sym typeface="Arial"/>
                  </a:rPr>
                  <a:t>Imaging</a:t>
                </a:r>
              </a:p>
              <a:p>
                <a:pPr lvl="0" algn="ctr" defTabSz="438150">
                  <a:defRPr>
                    <a:uFillTx/>
                  </a:defRPr>
                </a:pPr>
                <a:r>
                  <a:rPr sz="900" dirty="0">
                    <a:uFill>
                      <a:solidFill/>
                    </a:uFill>
                    <a:latin typeface="Arial Bold"/>
                    <a:ea typeface="Arial Bold"/>
                    <a:cs typeface="Arial Bold"/>
                    <a:sym typeface="Arial Bold"/>
                  </a:rPr>
                  <a:t>Chair: Muhammad Arif, </a:t>
                </a:r>
                <a:endParaRPr lang="en-US" sz="900" dirty="0" smtClean="0">
                  <a:uFill>
                    <a:solidFill/>
                  </a:uFill>
                  <a:latin typeface="Arial Bold"/>
                  <a:ea typeface="Arial Bold"/>
                  <a:cs typeface="Arial Bold"/>
                  <a:sym typeface="Arial Bold"/>
                </a:endParaRPr>
              </a:p>
              <a:p>
                <a:pPr lvl="0" algn="ctr" defTabSz="438150">
                  <a:defRPr>
                    <a:uFillTx/>
                  </a:defRPr>
                </a:pPr>
                <a:r>
                  <a:rPr sz="900" dirty="0" smtClean="0">
                    <a:uFill>
                      <a:solidFill/>
                    </a:uFill>
                    <a:latin typeface="Arial Bold"/>
                    <a:ea typeface="Arial Bold"/>
                    <a:cs typeface="Arial Bold"/>
                    <a:sym typeface="Arial Bold"/>
                  </a:rPr>
                  <a:t>NIST</a:t>
                </a:r>
                <a:r>
                  <a:rPr sz="900" dirty="0">
                    <a:uFill>
                      <a:solidFill/>
                    </a:uFill>
                    <a:latin typeface="Arial Bold"/>
                    <a:ea typeface="Arial Bold"/>
                    <a:cs typeface="Arial Bold"/>
                    <a:sym typeface="Arial Bold"/>
                  </a:rPr>
                  <a:t>, </a:t>
                </a:r>
                <a:r>
                  <a:rPr sz="900" dirty="0" smtClean="0">
                    <a:uFill>
                      <a:solidFill/>
                    </a:uFill>
                    <a:latin typeface="Arial Bold"/>
                    <a:ea typeface="Arial Bold"/>
                    <a:cs typeface="Arial Bold"/>
                    <a:sym typeface="Arial Bold"/>
                  </a:rPr>
                  <a:t>US</a:t>
                </a:r>
                <a:r>
                  <a:rPr lang="en-US" sz="900" dirty="0" smtClean="0">
                    <a:uFill>
                      <a:solidFill/>
                    </a:uFill>
                    <a:latin typeface="Arial Bold"/>
                    <a:ea typeface="Arial Bold"/>
                    <a:cs typeface="Arial Bold"/>
                    <a:sym typeface="Arial Bold"/>
                  </a:rPr>
                  <a:t>A</a:t>
                </a:r>
                <a:endParaRPr sz="900" dirty="0">
                  <a:uFill>
                    <a:solidFill/>
                  </a:uFill>
                  <a:latin typeface="Arial"/>
                  <a:ea typeface="Arial"/>
                  <a:cs typeface="Arial"/>
                  <a:sym typeface="Arial"/>
                </a:endParaRPr>
              </a:p>
              <a:p>
                <a:pPr lvl="0" algn="ctr" defTabSz="438150">
                  <a:defRPr>
                    <a:uFillTx/>
                  </a:defRPr>
                </a:pPr>
                <a:r>
                  <a:rPr sz="900" dirty="0">
                    <a:uFill>
                      <a:solidFill/>
                    </a:uFill>
                    <a:latin typeface="Arial"/>
                    <a:ea typeface="Arial"/>
                    <a:cs typeface="Arial"/>
                    <a:sym typeface="Arial"/>
                  </a:rPr>
                  <a:t>5 members. </a:t>
                </a:r>
              </a:p>
            </p:txBody>
          </p:sp>
        </p:grpSp>
      </p:grpSp>
      <p:grpSp>
        <p:nvGrpSpPr>
          <p:cNvPr id="682" name="Group 682"/>
          <p:cNvGrpSpPr/>
          <p:nvPr/>
        </p:nvGrpSpPr>
        <p:grpSpPr>
          <a:xfrm>
            <a:off x="2351264" y="5549616"/>
            <a:ext cx="6034090" cy="844555"/>
            <a:chOff x="0" y="0"/>
            <a:chExt cx="6034088" cy="844553"/>
          </a:xfrm>
        </p:grpSpPr>
        <p:sp>
          <p:nvSpPr>
            <p:cNvPr id="677" name="Shape 677"/>
            <p:cNvSpPr/>
            <p:nvPr/>
          </p:nvSpPr>
          <p:spPr>
            <a:xfrm>
              <a:off x="4393670" y="388216"/>
              <a:ext cx="1640418" cy="1"/>
            </a:xfrm>
            <a:prstGeom prst="line">
              <a:avLst/>
            </a:prstGeom>
            <a:noFill/>
            <a:ln w="3175" cap="flat">
              <a:solidFill>
                <a:srgbClr val="EB8104"/>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sp>
          <p:nvSpPr>
            <p:cNvPr id="678" name="Shape 678"/>
            <p:cNvSpPr/>
            <p:nvPr/>
          </p:nvSpPr>
          <p:spPr>
            <a:xfrm>
              <a:off x="1760124" y="388215"/>
              <a:ext cx="2620884" cy="3"/>
            </a:xfrm>
            <a:prstGeom prst="line">
              <a:avLst/>
            </a:prstGeom>
            <a:noFill/>
            <a:ln w="3175" cap="flat">
              <a:solidFill>
                <a:srgbClr val="EB8104"/>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grpSp>
          <p:nvGrpSpPr>
            <p:cNvPr id="681" name="Group 681"/>
            <p:cNvGrpSpPr/>
            <p:nvPr/>
          </p:nvGrpSpPr>
          <p:grpSpPr>
            <a:xfrm>
              <a:off x="0" y="0"/>
              <a:ext cx="1741828" cy="844553"/>
              <a:chOff x="0" y="0"/>
              <a:chExt cx="1741826" cy="844551"/>
            </a:xfrm>
          </p:grpSpPr>
          <p:sp>
            <p:nvSpPr>
              <p:cNvPr id="679" name="Shape 679"/>
              <p:cNvSpPr/>
              <p:nvPr/>
            </p:nvSpPr>
            <p:spPr>
              <a:xfrm>
                <a:off x="0" y="0"/>
                <a:ext cx="1741826" cy="844551"/>
              </a:xfrm>
              <a:prstGeom prst="rect">
                <a:avLst/>
              </a:prstGeom>
              <a:gradFill flip="none" rotWithShape="1">
                <a:gsLst>
                  <a:gs pos="0">
                    <a:srgbClr val="FFE8D4"/>
                  </a:gs>
                  <a:gs pos="34999">
                    <a:srgbClr val="FFEFE1"/>
                  </a:gs>
                  <a:gs pos="100000">
                    <a:srgbClr val="FFF9F4"/>
                  </a:gs>
                </a:gsLst>
                <a:lin ang="16200000" scaled="0"/>
              </a:gradFill>
              <a:ln w="3175" cap="flat">
                <a:solidFill>
                  <a:srgbClr val="F9A451"/>
                </a:solidFill>
                <a:prstDash val="solid"/>
                <a:round/>
              </a:ln>
              <a:effectLst>
                <a:outerShdw blurRad="25400" dist="12700" dir="5400000" rotWithShape="0">
                  <a:srgbClr val="000000">
                    <a:alpha val="37998"/>
                  </a:srgbClr>
                </a:outerShdw>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80" name="Shape 680"/>
              <p:cNvSpPr/>
              <p:nvPr/>
            </p:nvSpPr>
            <p:spPr>
              <a:xfrm>
                <a:off x="1879" y="37080"/>
                <a:ext cx="1737116" cy="769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438150">
                  <a:defRPr>
                    <a:uFillTx/>
                  </a:defRPr>
                </a:pPr>
                <a:r>
                  <a:rPr sz="900" dirty="0">
                    <a:uFill>
                      <a:solidFill/>
                    </a:uFill>
                    <a:latin typeface="Arial"/>
                    <a:ea typeface="Arial"/>
                    <a:cs typeface="Arial"/>
                    <a:sym typeface="Arial"/>
                  </a:rPr>
                  <a:t>Neutron Spin-Echo Spectroscopy</a:t>
                </a:r>
              </a:p>
              <a:p>
                <a:pPr lvl="0" algn="ctr" defTabSz="438150">
                  <a:defRPr>
                    <a:uFillTx/>
                  </a:defRPr>
                </a:pPr>
                <a:r>
                  <a:rPr sz="900" dirty="0">
                    <a:uFill>
                      <a:solidFill/>
                    </a:uFill>
                    <a:latin typeface="Arial Bold"/>
                    <a:ea typeface="Arial Bold"/>
                    <a:cs typeface="Arial Bold"/>
                    <a:sym typeface="Arial Bold"/>
                  </a:rPr>
                  <a:t>Chair: Bela Farago, </a:t>
                </a:r>
                <a:endParaRPr lang="en-US" sz="900" dirty="0" smtClean="0">
                  <a:uFill>
                    <a:solidFill/>
                  </a:uFill>
                  <a:latin typeface="Arial Bold"/>
                  <a:ea typeface="Arial Bold"/>
                  <a:cs typeface="Arial Bold"/>
                  <a:sym typeface="Arial Bold"/>
                </a:endParaRPr>
              </a:p>
              <a:p>
                <a:pPr lvl="0" algn="ctr" defTabSz="438150">
                  <a:defRPr>
                    <a:uFillTx/>
                  </a:defRPr>
                </a:pPr>
                <a:r>
                  <a:rPr sz="900" dirty="0" smtClean="0">
                    <a:uFill>
                      <a:solidFill/>
                    </a:uFill>
                    <a:latin typeface="Arial Bold"/>
                    <a:ea typeface="Arial Bold"/>
                    <a:cs typeface="Arial Bold"/>
                    <a:sym typeface="Arial Bold"/>
                  </a:rPr>
                  <a:t>ILL</a:t>
                </a:r>
                <a:r>
                  <a:rPr sz="900" dirty="0">
                    <a:uFill>
                      <a:solidFill/>
                    </a:uFill>
                    <a:latin typeface="Arial Bold"/>
                    <a:ea typeface="Arial Bold"/>
                    <a:cs typeface="Arial Bold"/>
                    <a:sym typeface="Arial Bold"/>
                  </a:rPr>
                  <a:t>, </a:t>
                </a:r>
                <a:r>
                  <a:rPr sz="900" dirty="0" smtClean="0">
                    <a:uFill>
                      <a:solidFill/>
                    </a:uFill>
                    <a:latin typeface="Arial Bold"/>
                    <a:ea typeface="Arial Bold"/>
                    <a:cs typeface="Arial Bold"/>
                    <a:sym typeface="Arial Bold"/>
                  </a:rPr>
                  <a:t>FR</a:t>
                </a:r>
                <a:endParaRPr sz="900" dirty="0">
                  <a:uFill>
                    <a:solidFill/>
                  </a:uFill>
                  <a:latin typeface="Arial"/>
                  <a:ea typeface="Arial"/>
                  <a:cs typeface="Arial"/>
                  <a:sym typeface="Arial"/>
                </a:endParaRPr>
              </a:p>
              <a:p>
                <a:pPr lvl="0" algn="ctr" defTabSz="438150">
                  <a:defRPr>
                    <a:uFillTx/>
                  </a:defRPr>
                </a:pPr>
                <a:r>
                  <a:rPr sz="900" dirty="0">
                    <a:uFill>
                      <a:solidFill/>
                    </a:uFill>
                    <a:latin typeface="Arial"/>
                    <a:ea typeface="Arial"/>
                    <a:cs typeface="Arial"/>
                    <a:sym typeface="Arial"/>
                  </a:rPr>
                  <a:t>8 members. </a:t>
                </a:r>
              </a:p>
            </p:txBody>
          </p:sp>
        </p:grpSp>
      </p:grpSp>
      <p:grpSp>
        <p:nvGrpSpPr>
          <p:cNvPr id="688" name="Group 688"/>
          <p:cNvGrpSpPr/>
          <p:nvPr/>
        </p:nvGrpSpPr>
        <p:grpSpPr>
          <a:xfrm>
            <a:off x="2362377" y="4438366"/>
            <a:ext cx="6027738" cy="842967"/>
            <a:chOff x="1" y="0"/>
            <a:chExt cx="6027737" cy="842965"/>
          </a:xfrm>
        </p:grpSpPr>
        <p:sp>
          <p:nvSpPr>
            <p:cNvPr id="683" name="Shape 683"/>
            <p:cNvSpPr/>
            <p:nvPr/>
          </p:nvSpPr>
          <p:spPr>
            <a:xfrm>
              <a:off x="4387047" y="444393"/>
              <a:ext cx="1640691" cy="2"/>
            </a:xfrm>
            <a:prstGeom prst="line">
              <a:avLst/>
            </a:prstGeom>
            <a:noFill/>
            <a:ln w="3175" cap="flat">
              <a:solidFill>
                <a:srgbClr val="EB8104"/>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sp>
          <p:nvSpPr>
            <p:cNvPr id="684" name="Shape 684"/>
            <p:cNvSpPr/>
            <p:nvPr/>
          </p:nvSpPr>
          <p:spPr>
            <a:xfrm>
              <a:off x="1782937" y="441949"/>
              <a:ext cx="2598796" cy="2"/>
            </a:xfrm>
            <a:prstGeom prst="line">
              <a:avLst/>
            </a:prstGeom>
            <a:noFill/>
            <a:ln w="3175" cap="flat">
              <a:solidFill>
                <a:srgbClr val="EB8104"/>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grpSp>
          <p:nvGrpSpPr>
            <p:cNvPr id="687" name="Group 687"/>
            <p:cNvGrpSpPr/>
            <p:nvPr/>
          </p:nvGrpSpPr>
          <p:grpSpPr>
            <a:xfrm>
              <a:off x="1" y="0"/>
              <a:ext cx="1742116" cy="842965"/>
              <a:chOff x="0" y="0"/>
              <a:chExt cx="1742115" cy="842963"/>
            </a:xfrm>
          </p:grpSpPr>
          <p:sp>
            <p:nvSpPr>
              <p:cNvPr id="685" name="Shape 685"/>
              <p:cNvSpPr/>
              <p:nvPr/>
            </p:nvSpPr>
            <p:spPr>
              <a:xfrm>
                <a:off x="0" y="0"/>
                <a:ext cx="1742115" cy="842963"/>
              </a:xfrm>
              <a:prstGeom prst="rect">
                <a:avLst/>
              </a:prstGeom>
              <a:gradFill flip="none" rotWithShape="1">
                <a:gsLst>
                  <a:gs pos="0">
                    <a:srgbClr val="FFE8D4"/>
                  </a:gs>
                  <a:gs pos="34999">
                    <a:srgbClr val="FFEFE1"/>
                  </a:gs>
                  <a:gs pos="100000">
                    <a:srgbClr val="FFF9F4"/>
                  </a:gs>
                </a:gsLst>
                <a:lin ang="16200000" scaled="0"/>
              </a:gradFill>
              <a:ln w="3175" cap="flat">
                <a:solidFill>
                  <a:srgbClr val="F9A451"/>
                </a:solidFill>
                <a:prstDash val="solid"/>
                <a:round/>
              </a:ln>
              <a:effectLst>
                <a:outerShdw blurRad="25400" dist="12700" dir="5400000" rotWithShape="0">
                  <a:srgbClr val="000000">
                    <a:alpha val="37998"/>
                  </a:srgbClr>
                </a:outerShdw>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86" name="Shape 686"/>
              <p:cNvSpPr/>
              <p:nvPr/>
            </p:nvSpPr>
            <p:spPr>
              <a:xfrm>
                <a:off x="1880" y="108630"/>
                <a:ext cx="1737403" cy="630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438150">
                  <a:defRPr>
                    <a:uFillTx/>
                  </a:defRPr>
                </a:pPr>
                <a:r>
                  <a:rPr sz="900" dirty="0">
                    <a:uFill>
                      <a:solidFill/>
                    </a:uFill>
                    <a:latin typeface="Arial"/>
                    <a:ea typeface="Arial"/>
                    <a:cs typeface="Arial"/>
                    <a:sym typeface="Arial"/>
                  </a:rPr>
                  <a:t>Indirect-Geometry Spectroscopy</a:t>
                </a:r>
              </a:p>
              <a:p>
                <a:pPr lvl="0" algn="ctr" defTabSz="438150">
                  <a:defRPr>
                    <a:uFillTx/>
                  </a:defRPr>
                </a:pPr>
                <a:r>
                  <a:rPr sz="900" dirty="0">
                    <a:uFill>
                      <a:solidFill/>
                    </a:uFill>
                    <a:latin typeface="Arial Bold"/>
                    <a:ea typeface="Arial Bold"/>
                    <a:cs typeface="Arial Bold"/>
                    <a:sym typeface="Arial Bold"/>
                  </a:rPr>
                  <a:t>Chair: Bernhard Frick, </a:t>
                </a:r>
                <a:endParaRPr lang="en-US" sz="900" dirty="0" smtClean="0">
                  <a:uFill>
                    <a:solidFill/>
                  </a:uFill>
                  <a:latin typeface="Arial Bold"/>
                  <a:ea typeface="Arial Bold"/>
                  <a:cs typeface="Arial Bold"/>
                  <a:sym typeface="Arial Bold"/>
                </a:endParaRPr>
              </a:p>
              <a:p>
                <a:pPr lvl="0" algn="ctr" defTabSz="438150">
                  <a:defRPr>
                    <a:uFillTx/>
                  </a:defRPr>
                </a:pPr>
                <a:r>
                  <a:rPr sz="900" dirty="0" smtClean="0">
                    <a:uFill>
                      <a:solidFill/>
                    </a:uFill>
                    <a:latin typeface="Arial Bold"/>
                    <a:ea typeface="Arial Bold"/>
                    <a:cs typeface="Arial Bold"/>
                    <a:sym typeface="Arial Bold"/>
                  </a:rPr>
                  <a:t>ILL</a:t>
                </a:r>
                <a:r>
                  <a:rPr sz="900" dirty="0">
                    <a:uFill>
                      <a:solidFill/>
                    </a:uFill>
                    <a:latin typeface="Arial Bold"/>
                    <a:ea typeface="Arial Bold"/>
                    <a:cs typeface="Arial Bold"/>
                    <a:sym typeface="Arial Bold"/>
                  </a:rPr>
                  <a:t>, </a:t>
                </a:r>
                <a:r>
                  <a:rPr sz="900" dirty="0" smtClean="0">
                    <a:uFill>
                      <a:solidFill/>
                    </a:uFill>
                    <a:latin typeface="Arial Bold"/>
                    <a:ea typeface="Arial Bold"/>
                    <a:cs typeface="Arial Bold"/>
                    <a:sym typeface="Arial Bold"/>
                  </a:rPr>
                  <a:t>F</a:t>
                </a:r>
                <a:r>
                  <a:rPr lang="en-US" sz="900" dirty="0" smtClean="0">
                    <a:uFill>
                      <a:solidFill/>
                    </a:uFill>
                    <a:latin typeface="Arial Bold"/>
                    <a:ea typeface="Arial Bold"/>
                    <a:cs typeface="Arial Bold"/>
                    <a:sym typeface="Arial Bold"/>
                  </a:rPr>
                  <a:t>R</a:t>
                </a:r>
                <a:endParaRPr sz="900" dirty="0">
                  <a:uFill>
                    <a:solidFill/>
                  </a:uFill>
                  <a:latin typeface="Arial"/>
                  <a:ea typeface="Arial"/>
                  <a:cs typeface="Arial"/>
                  <a:sym typeface="Arial"/>
                </a:endParaRPr>
              </a:p>
              <a:p>
                <a:pPr lvl="0" algn="ctr" defTabSz="438150">
                  <a:defRPr>
                    <a:uFillTx/>
                  </a:defRPr>
                </a:pPr>
                <a:r>
                  <a:rPr sz="900" dirty="0">
                    <a:uFill>
                      <a:solidFill/>
                    </a:uFill>
                    <a:latin typeface="Arial"/>
                    <a:ea typeface="Arial"/>
                    <a:cs typeface="Arial"/>
                    <a:sym typeface="Arial"/>
                  </a:rPr>
                  <a:t>6 members. </a:t>
                </a:r>
              </a:p>
            </p:txBody>
          </p:sp>
        </p:grpSp>
      </p:grpSp>
      <p:grpSp>
        <p:nvGrpSpPr>
          <p:cNvPr id="694" name="Group 694"/>
          <p:cNvGrpSpPr/>
          <p:nvPr/>
        </p:nvGrpSpPr>
        <p:grpSpPr>
          <a:xfrm>
            <a:off x="2362377" y="3292191"/>
            <a:ext cx="6027738" cy="842967"/>
            <a:chOff x="1" y="0"/>
            <a:chExt cx="6027737" cy="842965"/>
          </a:xfrm>
        </p:grpSpPr>
        <p:sp>
          <p:nvSpPr>
            <p:cNvPr id="689" name="Shape 689"/>
            <p:cNvSpPr/>
            <p:nvPr/>
          </p:nvSpPr>
          <p:spPr>
            <a:xfrm>
              <a:off x="4387047" y="333891"/>
              <a:ext cx="1640691" cy="2"/>
            </a:xfrm>
            <a:prstGeom prst="line">
              <a:avLst/>
            </a:prstGeom>
            <a:noFill/>
            <a:ln w="3175" cap="flat">
              <a:solidFill>
                <a:srgbClr val="EB8104"/>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sp>
          <p:nvSpPr>
            <p:cNvPr id="690" name="Shape 690"/>
            <p:cNvSpPr/>
            <p:nvPr/>
          </p:nvSpPr>
          <p:spPr>
            <a:xfrm flipV="1">
              <a:off x="1742113" y="333891"/>
              <a:ext cx="2644936" cy="16410"/>
            </a:xfrm>
            <a:prstGeom prst="line">
              <a:avLst/>
            </a:prstGeom>
            <a:noFill/>
            <a:ln w="3175" cap="flat">
              <a:solidFill>
                <a:srgbClr val="EB8104"/>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grpSp>
          <p:nvGrpSpPr>
            <p:cNvPr id="693" name="Group 693"/>
            <p:cNvGrpSpPr/>
            <p:nvPr/>
          </p:nvGrpSpPr>
          <p:grpSpPr>
            <a:xfrm>
              <a:off x="1" y="0"/>
              <a:ext cx="1742116" cy="842965"/>
              <a:chOff x="0" y="0"/>
              <a:chExt cx="1742115" cy="842963"/>
            </a:xfrm>
          </p:grpSpPr>
          <p:sp>
            <p:nvSpPr>
              <p:cNvPr id="691" name="Shape 691"/>
              <p:cNvSpPr/>
              <p:nvPr/>
            </p:nvSpPr>
            <p:spPr>
              <a:xfrm>
                <a:off x="0" y="0"/>
                <a:ext cx="1742115" cy="842963"/>
              </a:xfrm>
              <a:prstGeom prst="rect">
                <a:avLst/>
              </a:prstGeom>
              <a:gradFill flip="none" rotWithShape="1">
                <a:gsLst>
                  <a:gs pos="0">
                    <a:srgbClr val="FFE8D4"/>
                  </a:gs>
                  <a:gs pos="34999">
                    <a:srgbClr val="FFEFE1"/>
                  </a:gs>
                  <a:gs pos="100000">
                    <a:srgbClr val="FFF9F4"/>
                  </a:gs>
                </a:gsLst>
                <a:lin ang="16200000" scaled="0"/>
              </a:gradFill>
              <a:ln w="3175" cap="flat">
                <a:solidFill>
                  <a:srgbClr val="F9A451"/>
                </a:solidFill>
                <a:prstDash val="solid"/>
                <a:round/>
              </a:ln>
              <a:effectLst>
                <a:outerShdw blurRad="25400" dist="12700" dir="5400000" rotWithShape="0">
                  <a:srgbClr val="000000">
                    <a:alpha val="37998"/>
                  </a:srgbClr>
                </a:outerShdw>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692" name="Shape 692"/>
              <p:cNvSpPr/>
              <p:nvPr/>
            </p:nvSpPr>
            <p:spPr>
              <a:xfrm>
                <a:off x="1880" y="105536"/>
                <a:ext cx="1737403" cy="630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438150">
                  <a:defRPr>
                    <a:uFillTx/>
                  </a:defRPr>
                </a:pPr>
                <a:r>
                  <a:rPr sz="900" dirty="0">
                    <a:uFill>
                      <a:solidFill/>
                    </a:uFill>
                    <a:latin typeface="Arial"/>
                    <a:ea typeface="Arial"/>
                    <a:cs typeface="Arial"/>
                    <a:sym typeface="Arial"/>
                  </a:rPr>
                  <a:t>Direct-Geometry Spectroscopy</a:t>
                </a:r>
              </a:p>
              <a:p>
                <a:pPr lvl="0" algn="ctr" defTabSz="438150">
                  <a:defRPr>
                    <a:uFillTx/>
                  </a:defRPr>
                </a:pPr>
                <a:r>
                  <a:rPr sz="900" dirty="0">
                    <a:uFill>
                      <a:solidFill/>
                    </a:uFill>
                    <a:latin typeface="Arial Bold"/>
                    <a:ea typeface="Arial Bold"/>
                    <a:cs typeface="Arial Bold"/>
                    <a:sym typeface="Arial Bold"/>
                  </a:rPr>
                  <a:t>Chair: Tobias Unruh</a:t>
                </a:r>
                <a:r>
                  <a:rPr sz="900" dirty="0" smtClean="0">
                    <a:uFill>
                      <a:solidFill/>
                    </a:uFill>
                    <a:latin typeface="Arial Bold"/>
                    <a:ea typeface="Arial Bold"/>
                    <a:cs typeface="Arial Bold"/>
                    <a:sym typeface="Arial Bold"/>
                  </a:rPr>
                  <a:t>,</a:t>
                </a:r>
                <a:endParaRPr lang="en-US" sz="900" dirty="0" smtClean="0">
                  <a:uFill>
                    <a:solidFill/>
                  </a:uFill>
                  <a:latin typeface="Arial Bold"/>
                  <a:ea typeface="Arial Bold"/>
                  <a:cs typeface="Arial Bold"/>
                  <a:sym typeface="Arial Bold"/>
                </a:endParaRPr>
              </a:p>
              <a:p>
                <a:pPr lvl="0" algn="ctr" defTabSz="438150">
                  <a:defRPr>
                    <a:uFillTx/>
                  </a:defRPr>
                </a:pPr>
                <a:r>
                  <a:rPr sz="900" dirty="0" smtClean="0">
                    <a:uFill>
                      <a:solidFill/>
                    </a:uFill>
                    <a:latin typeface="Arial Bold"/>
                    <a:ea typeface="Arial Bold"/>
                    <a:cs typeface="Arial Bold"/>
                    <a:sym typeface="Arial Bold"/>
                  </a:rPr>
                  <a:t> Univ</a:t>
                </a:r>
                <a:r>
                  <a:rPr lang="en-US" sz="900" dirty="0" smtClean="0">
                    <a:uFill>
                      <a:solidFill/>
                    </a:uFill>
                    <a:latin typeface="Arial Bold"/>
                    <a:ea typeface="Arial Bold"/>
                    <a:cs typeface="Arial Bold"/>
                    <a:sym typeface="Arial Bold"/>
                  </a:rPr>
                  <a:t>ersity</a:t>
                </a:r>
                <a:r>
                  <a:rPr sz="900" dirty="0" smtClean="0">
                    <a:uFill>
                      <a:solidFill/>
                    </a:uFill>
                    <a:latin typeface="Arial Bold"/>
                    <a:ea typeface="Arial Bold"/>
                    <a:cs typeface="Arial Bold"/>
                    <a:sym typeface="Arial Bold"/>
                  </a:rPr>
                  <a:t> </a:t>
                </a:r>
                <a:r>
                  <a:rPr sz="900" dirty="0">
                    <a:uFill>
                      <a:solidFill/>
                    </a:uFill>
                    <a:latin typeface="Arial Bold"/>
                    <a:ea typeface="Arial Bold"/>
                    <a:cs typeface="Arial Bold"/>
                    <a:sym typeface="Arial Bold"/>
                  </a:rPr>
                  <a:t>of Erlangen, </a:t>
                </a:r>
                <a:r>
                  <a:rPr lang="en-US" sz="900" dirty="0" smtClean="0">
                    <a:uFillTx/>
                    <a:latin typeface="Arial Bold"/>
                    <a:ea typeface="Arial Bold"/>
                    <a:cs typeface="Arial Bold"/>
                    <a:sym typeface="Arial Bold"/>
                  </a:rPr>
                  <a:t>DE</a:t>
                </a:r>
                <a:endParaRPr sz="700" dirty="0">
                  <a:uFill>
                    <a:solidFill/>
                  </a:uFill>
                  <a:latin typeface="Arial"/>
                  <a:ea typeface="Arial"/>
                  <a:cs typeface="Arial"/>
                  <a:sym typeface="Arial"/>
                </a:endParaRPr>
              </a:p>
              <a:p>
                <a:pPr lvl="0" algn="ctr" defTabSz="438150">
                  <a:defRPr>
                    <a:uFillTx/>
                  </a:defRPr>
                </a:pPr>
                <a:r>
                  <a:rPr sz="900" dirty="0">
                    <a:uFill>
                      <a:solidFill/>
                    </a:uFill>
                    <a:latin typeface="Arial"/>
                    <a:ea typeface="Arial"/>
                    <a:cs typeface="Arial"/>
                    <a:sym typeface="Arial"/>
                  </a:rPr>
                  <a:t>7 members. </a:t>
                </a:r>
              </a:p>
            </p:txBody>
          </p:sp>
        </p:grpSp>
      </p:grpSp>
      <p:sp>
        <p:nvSpPr>
          <p:cNvPr id="695" name="Shape 695"/>
          <p:cNvSpPr/>
          <p:nvPr/>
        </p:nvSpPr>
        <p:spPr>
          <a:xfrm>
            <a:off x="29719" y="256575"/>
            <a:ext cx="7133081" cy="815608"/>
          </a:xfrm>
          <a:prstGeom prst="rect">
            <a:avLst/>
          </a:prstGeom>
          <a:ln w="12700">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p>
            <a:pPr lvl="0" algn="ctr" defTabSz="328612">
              <a:defRPr>
                <a:uFillTx/>
              </a:defRPr>
            </a:pPr>
            <a:r>
              <a:rPr sz="2400" dirty="0">
                <a:solidFill>
                  <a:srgbClr val="FFFFFF"/>
                </a:solidFill>
                <a:uFill>
                  <a:solidFill>
                    <a:srgbClr val="00A5D4"/>
                  </a:solidFill>
                </a:uFill>
                <a:latin typeface="Arial"/>
                <a:ea typeface="Arial"/>
                <a:cs typeface="Arial"/>
                <a:sym typeface="Arial"/>
              </a:rPr>
              <a:t>The Community Advises ESS on Instruments </a:t>
            </a:r>
            <a:br>
              <a:rPr sz="2400" dirty="0">
                <a:solidFill>
                  <a:srgbClr val="FFFFFF"/>
                </a:solidFill>
                <a:uFill>
                  <a:solidFill>
                    <a:srgbClr val="00A5D4"/>
                  </a:solidFill>
                </a:uFill>
                <a:latin typeface="Arial"/>
                <a:ea typeface="Arial"/>
                <a:cs typeface="Arial"/>
                <a:sym typeface="Arial"/>
              </a:rPr>
            </a:br>
            <a:r>
              <a:rPr sz="2400" dirty="0">
                <a:solidFill>
                  <a:srgbClr val="FFFFFF"/>
                </a:solidFill>
                <a:uFill>
                  <a:solidFill>
                    <a:srgbClr val="00A5D4"/>
                  </a:solidFill>
                </a:uFill>
                <a:latin typeface="Arial"/>
                <a:ea typeface="Arial"/>
                <a:cs typeface="Arial"/>
                <a:sym typeface="Arial"/>
              </a:rPr>
              <a:t>through the STAPs and SAC</a:t>
            </a:r>
          </a:p>
        </p:txBody>
      </p:sp>
      <p:sp>
        <p:nvSpPr>
          <p:cNvPr id="696" name="Shape 696"/>
          <p:cNvSpPr/>
          <p:nvPr/>
        </p:nvSpPr>
        <p:spPr>
          <a:xfrm>
            <a:off x="4651551" y="6148103"/>
            <a:ext cx="3814763" cy="57359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defTabSz="438150">
              <a:lnSpc>
                <a:spcPct val="88000"/>
              </a:lnSpc>
              <a:spcBef>
                <a:spcPts val="500"/>
              </a:spcBef>
              <a:defRPr>
                <a:uFillTx/>
              </a:defRPr>
            </a:pPr>
            <a:r>
              <a:rPr sz="900" dirty="0" smtClean="0">
                <a:uFill>
                  <a:solidFill/>
                </a:uFill>
                <a:latin typeface="Arial"/>
                <a:ea typeface="Arial"/>
                <a:cs typeface="Arial"/>
                <a:sym typeface="Arial"/>
              </a:rPr>
              <a:t>STAPs </a:t>
            </a:r>
            <a:r>
              <a:rPr sz="900" dirty="0">
                <a:uFill>
                  <a:solidFill/>
                </a:uFill>
                <a:latin typeface="Arial"/>
                <a:ea typeface="Arial"/>
                <a:cs typeface="Arial"/>
                <a:sym typeface="Arial"/>
              </a:rPr>
              <a:t>consist of 77 expert-scientists from the international community</a:t>
            </a:r>
          </a:p>
          <a:p>
            <a:pPr lvl="0" defTabSz="438150">
              <a:lnSpc>
                <a:spcPct val="88000"/>
              </a:lnSpc>
              <a:spcBef>
                <a:spcPts val="500"/>
              </a:spcBef>
              <a:defRPr>
                <a:uFillTx/>
              </a:defRPr>
            </a:pPr>
            <a:r>
              <a:rPr sz="900" dirty="0" smtClean="0">
                <a:uFill>
                  <a:solidFill/>
                </a:uFill>
                <a:latin typeface="Arial"/>
                <a:ea typeface="Arial"/>
                <a:cs typeface="Arial"/>
                <a:sym typeface="Arial"/>
              </a:rPr>
              <a:t>STAP</a:t>
            </a:r>
            <a:r>
              <a:rPr lang="en-US" sz="900" dirty="0" smtClean="0">
                <a:uFill>
                  <a:solidFill/>
                </a:uFill>
                <a:latin typeface="Arial"/>
                <a:ea typeface="Arial"/>
                <a:cs typeface="Arial"/>
                <a:sym typeface="Arial"/>
              </a:rPr>
              <a:t>s</a:t>
            </a:r>
            <a:r>
              <a:rPr sz="900" dirty="0" smtClean="0">
                <a:uFill>
                  <a:solidFill/>
                </a:uFill>
                <a:latin typeface="Arial"/>
                <a:ea typeface="Arial"/>
                <a:cs typeface="Arial"/>
                <a:sym typeface="Arial"/>
              </a:rPr>
              <a:t> advise </a:t>
            </a:r>
            <a:r>
              <a:rPr sz="900" dirty="0">
                <a:uFill>
                  <a:solidFill/>
                </a:uFill>
                <a:latin typeface="Arial"/>
                <a:ea typeface="Arial"/>
                <a:cs typeface="Arial"/>
                <a:sym typeface="Arial"/>
              </a:rPr>
              <a:t>ESS management and </a:t>
            </a:r>
            <a:r>
              <a:rPr sz="900" dirty="0" smtClean="0">
                <a:uFill>
                  <a:solidFill/>
                </a:uFill>
                <a:latin typeface="Arial"/>
                <a:ea typeface="Arial"/>
                <a:cs typeface="Arial"/>
                <a:sym typeface="Arial"/>
              </a:rPr>
              <a:t>inform </a:t>
            </a:r>
            <a:r>
              <a:rPr sz="900" dirty="0">
                <a:uFill>
                  <a:solidFill/>
                </a:uFill>
                <a:latin typeface="Arial"/>
                <a:ea typeface="Arial"/>
                <a:cs typeface="Arial"/>
                <a:sym typeface="Arial"/>
              </a:rPr>
              <a:t>SAC.</a:t>
            </a:r>
          </a:p>
          <a:p>
            <a:pPr lvl="0" defTabSz="438150">
              <a:lnSpc>
                <a:spcPct val="88000"/>
              </a:lnSpc>
              <a:spcBef>
                <a:spcPts val="500"/>
              </a:spcBef>
              <a:defRPr>
                <a:uFillTx/>
              </a:defRPr>
            </a:pPr>
            <a:r>
              <a:rPr sz="900" dirty="0">
                <a:uFill>
                  <a:solidFill/>
                </a:uFill>
                <a:latin typeface="Arial"/>
                <a:ea typeface="Arial"/>
                <a:cs typeface="Arial"/>
                <a:sym typeface="Arial"/>
              </a:rPr>
              <a:t>SAC advises ESS management, who proposes to STC. </a:t>
            </a:r>
          </a:p>
        </p:txBody>
      </p:sp>
      <p:grpSp>
        <p:nvGrpSpPr>
          <p:cNvPr id="702" name="Group 702"/>
          <p:cNvGrpSpPr/>
          <p:nvPr/>
        </p:nvGrpSpPr>
        <p:grpSpPr>
          <a:xfrm>
            <a:off x="4365802" y="4841591"/>
            <a:ext cx="4019551" cy="842967"/>
            <a:chOff x="1" y="0"/>
            <a:chExt cx="4019550" cy="842965"/>
          </a:xfrm>
        </p:grpSpPr>
        <p:sp>
          <p:nvSpPr>
            <p:cNvPr id="697" name="Shape 697"/>
            <p:cNvSpPr/>
            <p:nvPr/>
          </p:nvSpPr>
          <p:spPr>
            <a:xfrm flipV="1">
              <a:off x="2378618" y="417674"/>
              <a:ext cx="1640933" cy="2374"/>
            </a:xfrm>
            <a:prstGeom prst="line">
              <a:avLst/>
            </a:prstGeom>
            <a:noFill/>
            <a:ln w="3175" cap="flat">
              <a:solidFill>
                <a:srgbClr val="89A14D"/>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sp>
          <p:nvSpPr>
            <p:cNvPr id="698" name="Shape 698"/>
            <p:cNvSpPr/>
            <p:nvPr/>
          </p:nvSpPr>
          <p:spPr>
            <a:xfrm>
              <a:off x="1787810" y="406095"/>
              <a:ext cx="590811" cy="2"/>
            </a:xfrm>
            <a:prstGeom prst="line">
              <a:avLst/>
            </a:prstGeom>
            <a:noFill/>
            <a:ln w="3175" cap="flat">
              <a:solidFill>
                <a:srgbClr val="89A14D"/>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grpSp>
          <p:nvGrpSpPr>
            <p:cNvPr id="701" name="Group 701"/>
            <p:cNvGrpSpPr/>
            <p:nvPr/>
          </p:nvGrpSpPr>
          <p:grpSpPr>
            <a:xfrm>
              <a:off x="1" y="0"/>
              <a:ext cx="1742374" cy="842965"/>
              <a:chOff x="0" y="0"/>
              <a:chExt cx="1742373" cy="842963"/>
            </a:xfrm>
          </p:grpSpPr>
          <p:sp>
            <p:nvSpPr>
              <p:cNvPr id="699" name="Shape 699"/>
              <p:cNvSpPr/>
              <p:nvPr/>
            </p:nvSpPr>
            <p:spPr>
              <a:xfrm>
                <a:off x="0" y="0"/>
                <a:ext cx="1742373" cy="842963"/>
              </a:xfrm>
              <a:prstGeom prst="rect">
                <a:avLst/>
              </a:prstGeom>
              <a:gradFill flip="none" rotWithShape="1">
                <a:gsLst>
                  <a:gs pos="0">
                    <a:srgbClr val="EEFDCB"/>
                  </a:gs>
                  <a:gs pos="34999">
                    <a:srgbClr val="F3FEDB"/>
                  </a:gs>
                  <a:gs pos="100000">
                    <a:srgbClr val="FBFFF2"/>
                  </a:gs>
                </a:gsLst>
                <a:lin ang="16200000" scaled="0"/>
              </a:gradFill>
              <a:ln w="3175" cap="flat">
                <a:solidFill>
                  <a:srgbClr val="A8C367"/>
                </a:solidFill>
                <a:prstDash val="solid"/>
                <a:round/>
              </a:ln>
              <a:effectLst>
                <a:outerShdw blurRad="25400" dist="12700" dir="5400000" rotWithShape="0">
                  <a:srgbClr val="000000">
                    <a:alpha val="37998"/>
                  </a:srgbClr>
                </a:outerShdw>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700" name="Shape 700"/>
              <p:cNvSpPr/>
              <p:nvPr/>
            </p:nvSpPr>
            <p:spPr>
              <a:xfrm>
                <a:off x="1880" y="36288"/>
                <a:ext cx="1737661" cy="769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438150">
                  <a:defRPr>
                    <a:uFillTx/>
                  </a:defRPr>
                </a:pPr>
                <a:r>
                  <a:rPr sz="900" dirty="0">
                    <a:uFill>
                      <a:solidFill/>
                    </a:uFill>
                    <a:latin typeface="Arial"/>
                    <a:ea typeface="Arial"/>
                    <a:cs typeface="Arial"/>
                    <a:sym typeface="Arial"/>
                  </a:rPr>
                  <a:t>Materials and Engineering Diffraction</a:t>
                </a:r>
              </a:p>
              <a:p>
                <a:pPr lvl="0" algn="ctr" defTabSz="438150">
                  <a:defRPr>
                    <a:uFillTx/>
                  </a:defRPr>
                </a:pPr>
                <a:r>
                  <a:rPr sz="900" dirty="0">
                    <a:uFill>
                      <a:solidFill/>
                    </a:uFill>
                    <a:latin typeface="Arial Bold"/>
                    <a:ea typeface="Arial Bold"/>
                    <a:cs typeface="Arial Bold"/>
                    <a:sym typeface="Arial Bold"/>
                  </a:rPr>
                  <a:t>Chair: </a:t>
                </a:r>
                <a:r>
                  <a:rPr lang="en-US" sz="900" dirty="0" smtClean="0">
                    <a:latin typeface="Arial Bold"/>
                    <a:ea typeface="Arial Bold"/>
                    <a:cs typeface="Arial Bold"/>
                    <a:sym typeface="Arial Bold"/>
                  </a:rPr>
                  <a:t>Michael Preuss, University of Manchester, UK</a:t>
                </a:r>
                <a:endParaRPr sz="900" dirty="0">
                  <a:uFill>
                    <a:solidFill/>
                  </a:uFill>
                  <a:latin typeface="Arial"/>
                  <a:ea typeface="Arial"/>
                  <a:cs typeface="Arial"/>
                  <a:sym typeface="Arial"/>
                </a:endParaRPr>
              </a:p>
              <a:p>
                <a:pPr lvl="0" algn="ctr" defTabSz="438150">
                  <a:defRPr>
                    <a:uFillTx/>
                  </a:defRPr>
                </a:pPr>
                <a:r>
                  <a:rPr sz="900" dirty="0">
                    <a:uFill>
                      <a:solidFill/>
                    </a:uFill>
                    <a:latin typeface="Arial"/>
                    <a:ea typeface="Arial"/>
                    <a:cs typeface="Arial"/>
                    <a:sym typeface="Arial"/>
                  </a:rPr>
                  <a:t>7 members. </a:t>
                </a:r>
              </a:p>
            </p:txBody>
          </p:sp>
        </p:grpSp>
      </p:grpSp>
      <p:grpSp>
        <p:nvGrpSpPr>
          <p:cNvPr id="708" name="Group 708"/>
          <p:cNvGrpSpPr/>
          <p:nvPr/>
        </p:nvGrpSpPr>
        <p:grpSpPr>
          <a:xfrm>
            <a:off x="4365802" y="3625566"/>
            <a:ext cx="4024315" cy="842967"/>
            <a:chOff x="0" y="0"/>
            <a:chExt cx="4024313" cy="842965"/>
          </a:xfrm>
        </p:grpSpPr>
        <p:sp>
          <p:nvSpPr>
            <p:cNvPr id="703" name="Shape 703"/>
            <p:cNvSpPr/>
            <p:nvPr/>
          </p:nvSpPr>
          <p:spPr>
            <a:xfrm flipV="1">
              <a:off x="2383606" y="445790"/>
              <a:ext cx="1640707" cy="2374"/>
            </a:xfrm>
            <a:prstGeom prst="line">
              <a:avLst/>
            </a:prstGeom>
            <a:noFill/>
            <a:ln w="3175" cap="flat">
              <a:solidFill>
                <a:srgbClr val="89A14D"/>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sp>
          <p:nvSpPr>
            <p:cNvPr id="704" name="Shape 704"/>
            <p:cNvSpPr/>
            <p:nvPr/>
          </p:nvSpPr>
          <p:spPr>
            <a:xfrm>
              <a:off x="1787563" y="448162"/>
              <a:ext cx="590730" cy="2"/>
            </a:xfrm>
            <a:prstGeom prst="line">
              <a:avLst/>
            </a:prstGeom>
            <a:noFill/>
            <a:ln w="3175" cap="flat">
              <a:solidFill>
                <a:srgbClr val="89A14D"/>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grpSp>
          <p:nvGrpSpPr>
            <p:cNvPr id="707" name="Group 707"/>
            <p:cNvGrpSpPr/>
            <p:nvPr/>
          </p:nvGrpSpPr>
          <p:grpSpPr>
            <a:xfrm>
              <a:off x="0" y="0"/>
              <a:ext cx="1742135" cy="842965"/>
              <a:chOff x="0" y="0"/>
              <a:chExt cx="1742133" cy="842963"/>
            </a:xfrm>
          </p:grpSpPr>
          <p:sp>
            <p:nvSpPr>
              <p:cNvPr id="705" name="Shape 705"/>
              <p:cNvSpPr/>
              <p:nvPr/>
            </p:nvSpPr>
            <p:spPr>
              <a:xfrm>
                <a:off x="0" y="0"/>
                <a:ext cx="1742133" cy="842963"/>
              </a:xfrm>
              <a:prstGeom prst="rect">
                <a:avLst/>
              </a:prstGeom>
              <a:gradFill flip="none" rotWithShape="1">
                <a:gsLst>
                  <a:gs pos="0">
                    <a:srgbClr val="EEFDCB"/>
                  </a:gs>
                  <a:gs pos="34999">
                    <a:srgbClr val="F3FEDB"/>
                  </a:gs>
                  <a:gs pos="100000">
                    <a:srgbClr val="FBFFF2"/>
                  </a:gs>
                </a:gsLst>
                <a:lin ang="16200000" scaled="0"/>
              </a:gradFill>
              <a:ln w="3175" cap="flat">
                <a:solidFill>
                  <a:srgbClr val="A8C367"/>
                </a:solidFill>
                <a:prstDash val="solid"/>
                <a:round/>
              </a:ln>
              <a:effectLst>
                <a:outerShdw blurRad="25400" dist="12700" dir="5400000" rotWithShape="0">
                  <a:srgbClr val="000000">
                    <a:alpha val="37998"/>
                  </a:srgbClr>
                </a:outerShdw>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706" name="Shape 706"/>
              <p:cNvSpPr/>
              <p:nvPr/>
            </p:nvSpPr>
            <p:spPr>
              <a:xfrm>
                <a:off x="1880" y="108155"/>
                <a:ext cx="1737422" cy="630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438150">
                  <a:defRPr>
                    <a:uFillTx/>
                  </a:defRPr>
                </a:pPr>
                <a:r>
                  <a:rPr sz="900" dirty="0">
                    <a:uFill>
                      <a:solidFill/>
                    </a:uFill>
                    <a:latin typeface="Arial"/>
                    <a:ea typeface="Arial"/>
                    <a:cs typeface="Arial"/>
                    <a:sym typeface="Arial"/>
                  </a:rPr>
                  <a:t>Single-Crystal Diffraction</a:t>
                </a:r>
              </a:p>
              <a:p>
                <a:pPr lvl="0" algn="ctr" defTabSz="438150">
                  <a:defRPr>
                    <a:uFillTx/>
                  </a:defRPr>
                </a:pPr>
                <a:r>
                  <a:rPr sz="900" dirty="0">
                    <a:uFill>
                      <a:solidFill/>
                    </a:uFill>
                    <a:latin typeface="Arial Bold"/>
                    <a:ea typeface="Arial Bold"/>
                    <a:cs typeface="Arial Bold"/>
                    <a:sym typeface="Arial Bold"/>
                  </a:rPr>
                  <a:t>Chair: </a:t>
                </a:r>
                <a:r>
                  <a:rPr lang="en-US" sz="900" dirty="0" smtClean="0">
                    <a:latin typeface="Arial Bold"/>
                    <a:ea typeface="Arial Bold"/>
                    <a:cs typeface="Arial Bold"/>
                    <a:sym typeface="Arial Bold"/>
                  </a:rPr>
                  <a:t>Oleg Petrenko,</a:t>
                </a:r>
                <a:r>
                  <a:rPr lang="en-US" sz="900" dirty="0">
                    <a:latin typeface="Arial Bold"/>
                    <a:ea typeface="Arial Bold"/>
                    <a:cs typeface="Arial Bold"/>
                    <a:sym typeface="Arial Bold"/>
                  </a:rPr>
                  <a:t> </a:t>
                </a:r>
                <a:endParaRPr lang="en-US" sz="900" dirty="0" smtClean="0">
                  <a:latin typeface="Arial Bold"/>
                  <a:ea typeface="Arial Bold"/>
                  <a:cs typeface="Arial Bold"/>
                  <a:sym typeface="Arial Bold"/>
                </a:endParaRPr>
              </a:p>
              <a:p>
                <a:pPr lvl="0" algn="ctr" defTabSz="438150">
                  <a:defRPr>
                    <a:uFillTx/>
                  </a:defRPr>
                </a:pPr>
                <a:r>
                  <a:rPr lang="en-US" sz="900" dirty="0" smtClean="0">
                    <a:uFill>
                      <a:solidFill/>
                    </a:uFill>
                    <a:latin typeface="Arial Bold"/>
                    <a:ea typeface="Arial Bold"/>
                    <a:cs typeface="Arial Bold"/>
                    <a:sym typeface="Arial Bold"/>
                  </a:rPr>
                  <a:t>University of Warwick, UK</a:t>
                </a:r>
                <a:endParaRPr sz="900" dirty="0">
                  <a:uFill>
                    <a:solidFill/>
                  </a:uFill>
                  <a:latin typeface="Arial"/>
                  <a:ea typeface="Arial"/>
                  <a:cs typeface="Arial"/>
                  <a:sym typeface="Arial"/>
                </a:endParaRPr>
              </a:p>
              <a:p>
                <a:pPr lvl="0" algn="ctr" defTabSz="438150">
                  <a:defRPr>
                    <a:uFillTx/>
                  </a:defRPr>
                </a:pPr>
                <a:r>
                  <a:rPr sz="900" dirty="0">
                    <a:uFill>
                      <a:solidFill/>
                    </a:uFill>
                    <a:latin typeface="Arial"/>
                    <a:ea typeface="Arial"/>
                    <a:cs typeface="Arial"/>
                    <a:sym typeface="Arial"/>
                  </a:rPr>
                  <a:t>7 members. </a:t>
                </a:r>
              </a:p>
            </p:txBody>
          </p:sp>
        </p:grpSp>
      </p:grpSp>
      <p:grpSp>
        <p:nvGrpSpPr>
          <p:cNvPr id="714" name="Group 714"/>
          <p:cNvGrpSpPr/>
          <p:nvPr/>
        </p:nvGrpSpPr>
        <p:grpSpPr>
          <a:xfrm>
            <a:off x="4365802" y="2409541"/>
            <a:ext cx="4019550" cy="842963"/>
            <a:chOff x="1" y="0"/>
            <a:chExt cx="4019549" cy="842961"/>
          </a:xfrm>
        </p:grpSpPr>
        <p:sp>
          <p:nvSpPr>
            <p:cNvPr id="709" name="Shape 709"/>
            <p:cNvSpPr/>
            <p:nvPr/>
          </p:nvSpPr>
          <p:spPr>
            <a:xfrm flipV="1">
              <a:off x="2378618" y="413523"/>
              <a:ext cx="1640933" cy="2374"/>
            </a:xfrm>
            <a:prstGeom prst="line">
              <a:avLst/>
            </a:prstGeom>
            <a:noFill/>
            <a:ln w="3175" cap="flat">
              <a:solidFill>
                <a:srgbClr val="89A14D"/>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sp>
          <p:nvSpPr>
            <p:cNvPr id="710" name="Shape 710"/>
            <p:cNvSpPr/>
            <p:nvPr/>
          </p:nvSpPr>
          <p:spPr>
            <a:xfrm>
              <a:off x="1787810" y="413523"/>
              <a:ext cx="590811" cy="2"/>
            </a:xfrm>
            <a:prstGeom prst="line">
              <a:avLst/>
            </a:prstGeom>
            <a:noFill/>
            <a:ln w="3175" cap="flat">
              <a:solidFill>
                <a:srgbClr val="89A14D"/>
              </a:solidFill>
              <a:prstDash val="sysDot"/>
              <a:round/>
              <a:tailEnd type="triangle" w="med" len="med"/>
            </a:ln>
            <a:effectLst>
              <a:outerShdw blurRad="25400" dist="12700" dir="5400000" rotWithShape="0">
                <a:srgbClr val="000000">
                  <a:alpha val="37998"/>
                </a:srgbClr>
              </a:outerShdw>
            </a:effectLst>
          </p:spPr>
          <p:txBody>
            <a:bodyPr wrap="square" lIns="0" tIns="0" rIns="0" bIns="0" numCol="1" anchor="t">
              <a:noAutofit/>
            </a:bodyPr>
            <a:lstStyle/>
            <a:p>
              <a:pPr lvl="0">
                <a:defRPr sz="1200">
                  <a:uFillTx/>
                </a:defRPr>
              </a:pPr>
              <a:endParaRPr/>
            </a:p>
          </p:txBody>
        </p:sp>
        <p:grpSp>
          <p:nvGrpSpPr>
            <p:cNvPr id="713" name="Group 713"/>
            <p:cNvGrpSpPr/>
            <p:nvPr/>
          </p:nvGrpSpPr>
          <p:grpSpPr>
            <a:xfrm>
              <a:off x="1" y="0"/>
              <a:ext cx="1742372" cy="842963"/>
              <a:chOff x="0" y="0"/>
              <a:chExt cx="1742371" cy="842961"/>
            </a:xfrm>
          </p:grpSpPr>
          <p:sp>
            <p:nvSpPr>
              <p:cNvPr id="711" name="Shape 711"/>
              <p:cNvSpPr/>
              <p:nvPr/>
            </p:nvSpPr>
            <p:spPr>
              <a:xfrm>
                <a:off x="0" y="0"/>
                <a:ext cx="1742373" cy="842963"/>
              </a:xfrm>
              <a:prstGeom prst="rect">
                <a:avLst/>
              </a:prstGeom>
              <a:gradFill flip="none" rotWithShape="1">
                <a:gsLst>
                  <a:gs pos="0">
                    <a:srgbClr val="EEFDCB"/>
                  </a:gs>
                  <a:gs pos="34999">
                    <a:srgbClr val="F3FEDB"/>
                  </a:gs>
                  <a:gs pos="100000">
                    <a:srgbClr val="FBFFF2"/>
                  </a:gs>
                </a:gsLst>
                <a:lin ang="16200000" scaled="0"/>
              </a:gradFill>
              <a:ln w="3175" cap="flat">
                <a:solidFill>
                  <a:srgbClr val="A8C367"/>
                </a:solidFill>
                <a:prstDash val="solid"/>
                <a:round/>
              </a:ln>
              <a:effectLst>
                <a:outerShdw blurRad="25400" dist="12700" dir="5400000" rotWithShape="0">
                  <a:srgbClr val="000000">
                    <a:alpha val="37998"/>
                  </a:srgbClr>
                </a:outerShdw>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712" name="Shape 712"/>
              <p:cNvSpPr/>
              <p:nvPr/>
            </p:nvSpPr>
            <p:spPr>
              <a:xfrm>
                <a:off x="1880" y="70369"/>
                <a:ext cx="1737661" cy="707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438150">
                  <a:defRPr>
                    <a:uFillTx/>
                  </a:defRPr>
                </a:pPr>
                <a:r>
                  <a:rPr sz="900">
                    <a:uFill>
                      <a:solidFill/>
                    </a:uFill>
                    <a:latin typeface="Arial"/>
                    <a:ea typeface="Arial"/>
                    <a:cs typeface="Arial"/>
                    <a:sym typeface="Arial"/>
                  </a:rPr>
                  <a:t>Powder Diffraction</a:t>
                </a:r>
              </a:p>
              <a:p>
                <a:pPr lvl="0" algn="ctr" defTabSz="438150">
                  <a:defRPr>
                    <a:uFillTx/>
                  </a:defRPr>
                </a:pPr>
                <a:r>
                  <a:rPr sz="900">
                    <a:uFill>
                      <a:solidFill/>
                    </a:uFill>
                    <a:latin typeface="Arial Bold"/>
                    <a:ea typeface="Arial Bold"/>
                    <a:cs typeface="Arial Bold"/>
                    <a:sym typeface="Arial Bold"/>
                  </a:rPr>
                  <a:t>Chair: Bo Brummerstedt Iversen, Aarhus University, DK.</a:t>
                </a:r>
                <a:endParaRPr sz="900">
                  <a:uFill>
                    <a:solidFill/>
                  </a:uFill>
                  <a:latin typeface="Arial"/>
                  <a:ea typeface="Arial"/>
                  <a:cs typeface="Arial"/>
                  <a:sym typeface="Arial"/>
                </a:endParaRPr>
              </a:p>
              <a:p>
                <a:pPr lvl="0" algn="ctr" defTabSz="438150">
                  <a:defRPr>
                    <a:uFillTx/>
                  </a:defRPr>
                </a:pPr>
                <a:r>
                  <a:rPr sz="900">
                    <a:uFill>
                      <a:solidFill/>
                    </a:uFill>
                    <a:latin typeface="Arial"/>
                    <a:ea typeface="Arial"/>
                    <a:cs typeface="Arial"/>
                    <a:sym typeface="Arial"/>
                  </a:rPr>
                  <a:t>10 members. </a:t>
                </a:r>
              </a:p>
            </p:txBody>
          </p:sp>
        </p:grpSp>
      </p:grpSp>
      <p:sp>
        <p:nvSpPr>
          <p:cNvPr id="715" name="Shape 715"/>
          <p:cNvSpPr/>
          <p:nvPr/>
        </p:nvSpPr>
        <p:spPr>
          <a:xfrm>
            <a:off x="360539" y="1909478"/>
            <a:ext cx="1784350" cy="67151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defTabSz="438150">
              <a:lnSpc>
                <a:spcPct val="110000"/>
              </a:lnSpc>
              <a:defRPr>
                <a:uFillTx/>
              </a:defRPr>
            </a:pPr>
            <a:r>
              <a:rPr sz="1000">
                <a:uFill>
                  <a:solidFill/>
                </a:uFill>
                <a:latin typeface="Arial Bold"/>
                <a:ea typeface="Arial Bold"/>
                <a:cs typeface="Arial Bold"/>
                <a:sym typeface="Arial Bold"/>
              </a:rPr>
              <a:t>STAP:</a:t>
            </a:r>
            <a:r>
              <a:rPr sz="1000">
                <a:uFill>
                  <a:solidFill/>
                </a:uFill>
                <a:latin typeface="Arial"/>
                <a:ea typeface="Arial"/>
                <a:cs typeface="Arial"/>
                <a:sym typeface="Arial"/>
              </a:rPr>
              <a:t> Scientific and Technical Advisory Panel. One for each instrument class.</a:t>
            </a:r>
          </a:p>
        </p:txBody>
      </p:sp>
      <p:grpSp>
        <p:nvGrpSpPr>
          <p:cNvPr id="718" name="Group 718"/>
          <p:cNvGrpSpPr/>
          <p:nvPr/>
        </p:nvGrpSpPr>
        <p:grpSpPr>
          <a:xfrm>
            <a:off x="6794676" y="2409542"/>
            <a:ext cx="1574801" cy="3679654"/>
            <a:chOff x="0" y="0"/>
            <a:chExt cx="1574800" cy="3679653"/>
          </a:xfrm>
        </p:grpSpPr>
        <p:sp>
          <p:nvSpPr>
            <p:cNvPr id="716" name="Shape 716"/>
            <p:cNvSpPr/>
            <p:nvPr/>
          </p:nvSpPr>
          <p:spPr>
            <a:xfrm>
              <a:off x="0" y="0"/>
              <a:ext cx="1574800" cy="36796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00" y="0"/>
                  </a:lnTo>
                  <a:lnTo>
                    <a:pt x="16200" y="10103"/>
                  </a:lnTo>
                  <a:lnTo>
                    <a:pt x="21600" y="10800"/>
                  </a:lnTo>
                  <a:lnTo>
                    <a:pt x="16200" y="11497"/>
                  </a:lnTo>
                  <a:lnTo>
                    <a:pt x="16200" y="11149"/>
                  </a:lnTo>
                  <a:lnTo>
                    <a:pt x="16200" y="21600"/>
                  </a:lnTo>
                  <a:lnTo>
                    <a:pt x="0" y="21600"/>
                  </a:lnTo>
                  <a:close/>
                </a:path>
              </a:pathLst>
            </a:custGeom>
            <a:gradFill flip="none" rotWithShape="1">
              <a:gsLst>
                <a:gs pos="0">
                  <a:srgbClr val="FFCCCA"/>
                </a:gs>
                <a:gs pos="34999">
                  <a:srgbClr val="FFDCDA"/>
                </a:gs>
                <a:gs pos="100000">
                  <a:srgbClr val="FFF2F1"/>
                </a:gs>
              </a:gsLst>
              <a:lin ang="16200000" scaled="0"/>
            </a:gradFill>
            <a:ln w="3175" cap="flat">
              <a:solidFill>
                <a:srgbClr val="CC625A"/>
              </a:solidFill>
              <a:prstDash val="solid"/>
              <a:round/>
            </a:ln>
            <a:effectLst>
              <a:outerShdw blurRad="25400" dist="12700" dir="5400000" rotWithShape="0">
                <a:srgbClr val="000000">
                  <a:alpha val="37998"/>
                </a:srgbClr>
              </a:outerShdw>
            </a:effectLst>
          </p:spPr>
          <p:txBody>
            <a:bodyPr wrap="square" lIns="0" tIns="0" rIns="0" bIns="0" numCol="1" anchor="t">
              <a:noAutofit/>
            </a:bodyPr>
            <a:lstStyle/>
            <a:p>
              <a:pPr lvl="0" algn="ctr" defTabSz="584200">
                <a:defRPr sz="160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endParaRPr/>
            </a:p>
          </p:txBody>
        </p:sp>
        <p:sp>
          <p:nvSpPr>
            <p:cNvPr id="717" name="Shape 717"/>
            <p:cNvSpPr/>
            <p:nvPr/>
          </p:nvSpPr>
          <p:spPr>
            <a:xfrm>
              <a:off x="1079" y="849752"/>
              <a:ext cx="1177513" cy="1977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438150">
                <a:defRPr>
                  <a:uFillTx/>
                </a:defRPr>
              </a:pPr>
              <a:r>
                <a:rPr sz="900">
                  <a:uFill>
                    <a:solidFill/>
                  </a:uFill>
                  <a:latin typeface="Arial"/>
                  <a:ea typeface="Arial"/>
                  <a:cs typeface="Arial"/>
                  <a:sym typeface="Arial"/>
                </a:rPr>
                <a:t>Scientific Advisory Committee (SAC)</a:t>
              </a:r>
            </a:p>
            <a:p>
              <a:pPr lvl="0" algn="ctr" defTabSz="438150">
                <a:defRPr>
                  <a:uFillTx/>
                </a:defRPr>
              </a:pPr>
              <a:endParaRPr sz="900">
                <a:uFill>
                  <a:solidFill/>
                </a:uFill>
                <a:latin typeface="Arial"/>
                <a:ea typeface="Arial"/>
                <a:cs typeface="Arial"/>
                <a:sym typeface="Arial"/>
              </a:endParaRPr>
            </a:p>
            <a:p>
              <a:pPr lvl="0" algn="ctr" defTabSz="438150">
                <a:defRPr>
                  <a:uFillTx/>
                </a:defRPr>
              </a:pPr>
              <a:r>
                <a:rPr sz="900">
                  <a:uFill>
                    <a:solidFill/>
                  </a:uFill>
                  <a:latin typeface="Arial Bold"/>
                  <a:ea typeface="Arial Bold"/>
                  <a:cs typeface="Arial Bold"/>
                  <a:sym typeface="Arial Bold"/>
                </a:rPr>
                <a:t>Chair: Aleksandar Matic, Chalmers University of Technology, SE.</a:t>
              </a:r>
              <a:endParaRPr sz="900">
                <a:uFill>
                  <a:solidFill/>
                </a:uFill>
                <a:latin typeface="Arial"/>
                <a:ea typeface="Arial"/>
                <a:cs typeface="Arial"/>
                <a:sym typeface="Arial"/>
              </a:endParaRPr>
            </a:p>
            <a:p>
              <a:pPr lvl="0" algn="ctr" defTabSz="438150">
                <a:defRPr>
                  <a:uFillTx/>
                </a:defRPr>
              </a:pPr>
              <a:endParaRPr sz="900">
                <a:uFill>
                  <a:solidFill/>
                </a:uFill>
                <a:latin typeface="Arial Bold"/>
                <a:ea typeface="Arial Bold"/>
                <a:cs typeface="Arial Bold"/>
                <a:sym typeface="Arial Bold"/>
              </a:endParaRPr>
            </a:p>
            <a:p>
              <a:pPr lvl="0" algn="ctr" defTabSz="438150">
                <a:defRPr>
                  <a:uFillTx/>
                </a:defRPr>
              </a:pPr>
              <a:r>
                <a:rPr sz="900">
                  <a:uFill>
                    <a:solidFill/>
                  </a:uFill>
                  <a:latin typeface="Arial Bold"/>
                  <a:ea typeface="Arial Bold"/>
                  <a:cs typeface="Arial Bold"/>
                  <a:sym typeface="Arial Bold"/>
                </a:rPr>
                <a:t>Co-chair: </a:t>
              </a:r>
              <a:endParaRPr sz="900">
                <a:uFill>
                  <a:solidFill/>
                </a:uFill>
                <a:latin typeface="Arial"/>
                <a:ea typeface="Arial"/>
                <a:cs typeface="Arial"/>
                <a:sym typeface="Arial"/>
              </a:endParaRPr>
            </a:p>
            <a:p>
              <a:pPr lvl="0" algn="ctr" defTabSz="438150">
                <a:defRPr>
                  <a:uFillTx/>
                </a:defRPr>
              </a:pPr>
              <a:r>
                <a:rPr sz="900">
                  <a:uFill>
                    <a:solidFill/>
                  </a:uFill>
                  <a:latin typeface="Arial Bold"/>
                  <a:ea typeface="Arial Bold"/>
                  <a:cs typeface="Arial Bold"/>
                  <a:sym typeface="Arial Bold"/>
                </a:rPr>
                <a:t>Peter Böni, Technische Universität München, DE.</a:t>
              </a:r>
              <a:endParaRPr sz="900">
                <a:uFill>
                  <a:solidFill/>
                </a:uFill>
                <a:latin typeface="Arial"/>
                <a:ea typeface="Arial"/>
                <a:cs typeface="Arial"/>
                <a:sym typeface="Arial"/>
              </a:endParaRPr>
            </a:p>
            <a:p>
              <a:pPr lvl="0" algn="ctr" defTabSz="438150">
                <a:defRPr>
                  <a:uFillTx/>
                </a:defRPr>
              </a:pPr>
              <a:endParaRPr sz="900">
                <a:uFill>
                  <a:solidFill/>
                </a:uFill>
                <a:latin typeface="Arial"/>
                <a:ea typeface="Arial"/>
                <a:cs typeface="Arial"/>
                <a:sym typeface="Arial"/>
              </a:endParaRPr>
            </a:p>
            <a:p>
              <a:pPr lvl="0" algn="ctr" defTabSz="438150">
                <a:defRPr>
                  <a:uFillTx/>
                </a:defRPr>
              </a:pPr>
              <a:r>
                <a:rPr sz="900">
                  <a:uFill>
                    <a:solidFill/>
                  </a:uFill>
                  <a:latin typeface="Arial"/>
                  <a:ea typeface="Arial"/>
                  <a:cs typeface="Arial"/>
                  <a:sym typeface="Arial"/>
                </a:rPr>
                <a:t>23 members. </a:t>
              </a:r>
            </a:p>
          </p:txBody>
        </p:sp>
      </p:grpSp>
      <p:sp>
        <p:nvSpPr>
          <p:cNvPr id="719" name="Shape 719"/>
          <p:cNvSpPr/>
          <p:nvPr/>
        </p:nvSpPr>
        <p:spPr>
          <a:xfrm rot="16200000">
            <a:off x="7092146" y="4232970"/>
            <a:ext cx="3384551" cy="35999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438150">
              <a:defRPr sz="2000">
                <a:solidFill>
                  <a:srgbClr val="0097CC"/>
                </a:solidFill>
                <a:uFill>
                  <a:solidFill>
                    <a:srgbClr val="0097CC"/>
                  </a:solidFill>
                </a:uFill>
                <a:latin typeface="Arial"/>
                <a:ea typeface="Arial"/>
                <a:cs typeface="Arial"/>
                <a:sym typeface="Arial"/>
              </a:defRPr>
            </a:lvl1pPr>
          </a:lstStyle>
          <a:p>
            <a:pPr lvl="0">
              <a:defRPr sz="1800">
                <a:solidFill>
                  <a:srgbClr val="000000"/>
                </a:solidFill>
                <a:uFillTx/>
              </a:defRPr>
            </a:pPr>
            <a:r>
              <a:rPr sz="2000">
                <a:solidFill>
                  <a:srgbClr val="0097CC"/>
                </a:solidFill>
                <a:uFill>
                  <a:solidFill>
                    <a:srgbClr val="0097CC"/>
                  </a:solidFill>
                </a:uFill>
              </a:rPr>
              <a:t>Europe’s Spallation Source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operations and ramp-up phase and commitment to 22 instruments</a:t>
            </a:r>
            <a:endParaRPr lang="en-US" dirty="0"/>
          </a:p>
        </p:txBody>
      </p:sp>
      <p:sp>
        <p:nvSpPr>
          <p:cNvPr id="4" name="AutoShape 2"/>
          <p:cNvSpPr>
            <a:spLocks/>
          </p:cNvSpPr>
          <p:nvPr/>
        </p:nvSpPr>
        <p:spPr bwMode="auto">
          <a:xfrm>
            <a:off x="2120271" y="3496786"/>
            <a:ext cx="4676298" cy="182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016">
              <a:alpha val="43999"/>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5" name="AutoShape 3"/>
          <p:cNvSpPr>
            <a:spLocks/>
          </p:cNvSpPr>
          <p:nvPr/>
        </p:nvSpPr>
        <p:spPr bwMode="auto">
          <a:xfrm>
            <a:off x="4040508" y="3089593"/>
            <a:ext cx="112014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algn="r" defTabSz="411472" fontAlgn="base" hangingPunct="0">
              <a:spcBef>
                <a:spcPct val="0"/>
              </a:spcBef>
              <a:spcAft>
                <a:spcPct val="0"/>
              </a:spcAft>
              <a:buClr>
                <a:srgbClr val="000000"/>
              </a:buClr>
              <a:defRPr/>
            </a:pPr>
            <a:r>
              <a:rPr lang="en-US" sz="1300">
                <a:solidFill>
                  <a:srgbClr val="000000"/>
                </a:solidFill>
                <a:latin typeface="Arial" charset="0"/>
                <a:ea typeface="ＭＳ Ｐゴシック" charset="0"/>
                <a:cs typeface="Arial" charset="0"/>
                <a:sym typeface="Arial" charset="0"/>
              </a:rPr>
              <a:t>1st Neutrons</a:t>
            </a:r>
            <a:endParaRPr lang="en-US" sz="1100">
              <a:solidFill>
                <a:srgbClr val="000000"/>
              </a:solidFill>
              <a:latin typeface="Helvetica" charset="0"/>
              <a:ea typeface="ＭＳ Ｐゴシック" charset="0"/>
              <a:cs typeface="Helvetica" charset="0"/>
              <a:sym typeface="Helvetica" charset="0"/>
            </a:endParaRPr>
          </a:p>
        </p:txBody>
      </p:sp>
      <p:graphicFrame>
        <p:nvGraphicFramePr>
          <p:cNvPr id="6" name="Group 4"/>
          <p:cNvGraphicFramePr>
            <a:graphicFrameLocks noGrp="1"/>
          </p:cNvGraphicFramePr>
          <p:nvPr>
            <p:extLst>
              <p:ext uri="{D42A27DB-BD31-4B8C-83A1-F6EECF244321}">
                <p14:modId xmlns:p14="http://schemas.microsoft.com/office/powerpoint/2010/main" val="1075267986"/>
              </p:ext>
            </p:extLst>
          </p:nvPr>
        </p:nvGraphicFramePr>
        <p:xfrm>
          <a:off x="2143128" y="3681096"/>
          <a:ext cx="5737864" cy="2057400"/>
        </p:xfrm>
        <a:graphic>
          <a:graphicData uri="http://schemas.openxmlformats.org/drawingml/2006/table">
            <a:tbl>
              <a:tblPr/>
              <a:tblGrid>
                <a:gridCol w="358616"/>
                <a:gridCol w="358617"/>
                <a:gridCol w="358616"/>
                <a:gridCol w="358617"/>
                <a:gridCol w="358616"/>
                <a:gridCol w="358617"/>
                <a:gridCol w="358616"/>
                <a:gridCol w="358617"/>
                <a:gridCol w="358616"/>
                <a:gridCol w="358617"/>
                <a:gridCol w="358616"/>
                <a:gridCol w="358617"/>
                <a:gridCol w="358616"/>
                <a:gridCol w="358617"/>
                <a:gridCol w="358616"/>
                <a:gridCol w="358617"/>
              </a:tblGrid>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2013</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2014</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2015</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2016</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2017</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2018</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2019</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2020</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2021</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2022</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2023</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2024</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2025</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2026</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2027</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2028</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dirty="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bl>
          </a:graphicData>
        </a:graphic>
      </p:graphicFrame>
      <p:sp>
        <p:nvSpPr>
          <p:cNvPr id="7" name="AutoShape 1050"/>
          <p:cNvSpPr>
            <a:spLocks/>
          </p:cNvSpPr>
          <p:nvPr/>
        </p:nvSpPr>
        <p:spPr bwMode="auto">
          <a:xfrm>
            <a:off x="5650709" y="2998153"/>
            <a:ext cx="1088708" cy="428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1300" b="1">
                <a:solidFill>
                  <a:srgbClr val="000000"/>
                </a:solidFill>
                <a:latin typeface="Arial" charset="0"/>
                <a:ea typeface="ＭＳ Ｐゴシック" charset="0"/>
                <a:cs typeface="Arial" charset="0"/>
                <a:sym typeface="Arial" charset="0"/>
              </a:rPr>
              <a:t>Start of User Program </a:t>
            </a:r>
            <a:endParaRPr lang="en-US" sz="1100">
              <a:solidFill>
                <a:srgbClr val="000000"/>
              </a:solidFill>
              <a:latin typeface="Helvetica" charset="0"/>
              <a:ea typeface="ＭＳ Ｐゴシック" charset="0"/>
              <a:cs typeface="Helvetica" charset="0"/>
              <a:sym typeface="Helvetica" charset="0"/>
            </a:endParaRPr>
          </a:p>
        </p:txBody>
      </p:sp>
      <p:sp>
        <p:nvSpPr>
          <p:cNvPr id="8" name="AutoShape 1051"/>
          <p:cNvSpPr>
            <a:spLocks/>
          </p:cNvSpPr>
          <p:nvPr/>
        </p:nvSpPr>
        <p:spPr bwMode="auto">
          <a:xfrm>
            <a:off x="4491993" y="3489643"/>
            <a:ext cx="217170" cy="217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solidFill>
            <a:srgbClr val="E32400"/>
          </a:solidFill>
          <a:ln w="25400" cap="flat" cmpd="sng">
            <a:solidFill>
              <a:srgbClr val="000000">
                <a:alpha val="0"/>
              </a:srgbClr>
            </a:solidFill>
            <a:prstDash val="solid"/>
            <a:miter lim="0"/>
            <a:headEnd/>
            <a:tailEnd/>
          </a:ln>
          <a:effectLst>
            <a:outerShdw blurRad="38100" dist="23000" dir="5400000" algn="ctr" rotWithShape="0">
              <a:srgbClr val="000000">
                <a:alpha val="34999"/>
              </a:srgbClr>
            </a:outerShdw>
          </a:effectLst>
        </p:spPr>
        <p:txBody>
          <a:bodyPr lIns="34290" tIns="34290" rIns="34290" bIns="3429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9" name="AutoShape 1052"/>
          <p:cNvSpPr>
            <a:spLocks/>
          </p:cNvSpPr>
          <p:nvPr/>
        </p:nvSpPr>
        <p:spPr bwMode="auto">
          <a:xfrm>
            <a:off x="5669283" y="3489643"/>
            <a:ext cx="217170" cy="217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solidFill>
            <a:srgbClr val="E32400"/>
          </a:solidFill>
          <a:ln w="25400" cap="flat" cmpd="sng">
            <a:solidFill>
              <a:srgbClr val="000000">
                <a:alpha val="0"/>
              </a:srgbClr>
            </a:solidFill>
            <a:prstDash val="solid"/>
            <a:miter lim="0"/>
            <a:headEnd/>
            <a:tailEnd/>
          </a:ln>
          <a:effectLst>
            <a:outerShdw blurRad="38100" dist="23000" dir="5400000" algn="ctr" rotWithShape="0">
              <a:srgbClr val="000000">
                <a:alpha val="34999"/>
              </a:srgbClr>
            </a:outerShdw>
          </a:effectLst>
        </p:spPr>
        <p:txBody>
          <a:bodyPr lIns="34290" tIns="34290" rIns="34290" bIns="3429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10" name="AutoShape 1053"/>
          <p:cNvSpPr>
            <a:spLocks/>
          </p:cNvSpPr>
          <p:nvPr/>
        </p:nvSpPr>
        <p:spPr bwMode="auto">
          <a:xfrm>
            <a:off x="2127412" y="3508219"/>
            <a:ext cx="1108710" cy="180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800">
                <a:solidFill>
                  <a:srgbClr val="000000"/>
                </a:solidFill>
                <a:latin typeface="Arial" charset="0"/>
                <a:ea typeface="ＭＳ Ｐゴシック" charset="0"/>
                <a:cs typeface="Arial" charset="0"/>
                <a:sym typeface="Arial" charset="0"/>
              </a:rPr>
              <a:t>Construction Budget</a:t>
            </a:r>
            <a:endParaRPr lang="en-US" sz="1100">
              <a:solidFill>
                <a:srgbClr val="000000"/>
              </a:solidFill>
              <a:latin typeface="Helvetica" charset="0"/>
              <a:ea typeface="ＭＳ Ｐゴシック" charset="0"/>
              <a:cs typeface="Helvetica" charset="0"/>
              <a:sym typeface="Helvetica" charset="0"/>
            </a:endParaRPr>
          </a:p>
        </p:txBody>
      </p:sp>
      <p:sp>
        <p:nvSpPr>
          <p:cNvPr id="11" name="AutoShape 1054"/>
          <p:cNvSpPr>
            <a:spLocks/>
          </p:cNvSpPr>
          <p:nvPr/>
        </p:nvSpPr>
        <p:spPr bwMode="auto">
          <a:xfrm>
            <a:off x="652944" y="4019709"/>
            <a:ext cx="1444467" cy="384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1100">
                <a:solidFill>
                  <a:srgbClr val="000000"/>
                </a:solidFill>
                <a:latin typeface="Arial" charset="0"/>
                <a:ea typeface="ＭＳ Ｐゴシック" charset="0"/>
                <a:cs typeface="Arial" charset="0"/>
                <a:sym typeface="Arial" charset="0"/>
              </a:rPr>
              <a:t>STC Decision on</a:t>
            </a:r>
          </a:p>
          <a:p>
            <a:pPr defTabSz="411472" fontAlgn="base" hangingPunct="0">
              <a:spcBef>
                <a:spcPct val="0"/>
              </a:spcBef>
              <a:spcAft>
                <a:spcPct val="0"/>
              </a:spcAft>
              <a:buClr>
                <a:srgbClr val="000000"/>
              </a:buClr>
              <a:defRPr/>
            </a:pPr>
            <a:r>
              <a:rPr lang="en-US" sz="1100">
                <a:solidFill>
                  <a:srgbClr val="000000"/>
                </a:solidFill>
                <a:latin typeface="Arial" charset="0"/>
                <a:ea typeface="ＭＳ Ｐゴシック" charset="0"/>
                <a:cs typeface="Arial" charset="0"/>
                <a:sym typeface="Arial" charset="0"/>
              </a:rPr>
              <a:t>Instruments</a:t>
            </a:r>
            <a:endParaRPr lang="en-US" sz="1100">
              <a:solidFill>
                <a:srgbClr val="000000"/>
              </a:solidFill>
              <a:latin typeface="Helvetica" charset="0"/>
              <a:ea typeface="ＭＳ Ｐゴシック" charset="0"/>
              <a:cs typeface="Helvetica" charset="0"/>
              <a:sym typeface="Helvetica" charset="0"/>
            </a:endParaRPr>
          </a:p>
        </p:txBody>
      </p:sp>
      <p:sp>
        <p:nvSpPr>
          <p:cNvPr id="12" name="AutoShape 1055"/>
          <p:cNvSpPr>
            <a:spLocks/>
          </p:cNvSpPr>
          <p:nvPr/>
        </p:nvSpPr>
        <p:spPr bwMode="auto">
          <a:xfrm>
            <a:off x="2286006" y="4084003"/>
            <a:ext cx="178593"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b="1">
                <a:solidFill>
                  <a:srgbClr val="000000"/>
                </a:solidFill>
                <a:latin typeface="Helvetica" charset="0"/>
                <a:ea typeface="ＭＳ Ｐゴシック" charset="0"/>
                <a:cs typeface="Helvetica" charset="0"/>
                <a:sym typeface="Helvetica" charset="0"/>
              </a:rPr>
              <a:t>3</a:t>
            </a:r>
            <a:endParaRPr lang="en-US" sz="1100">
              <a:solidFill>
                <a:srgbClr val="000000"/>
              </a:solidFill>
              <a:latin typeface="Helvetica" charset="0"/>
              <a:ea typeface="ＭＳ Ｐゴシック" charset="0"/>
              <a:cs typeface="Helvetica" charset="0"/>
              <a:sym typeface="Helvetica" charset="0"/>
            </a:endParaRPr>
          </a:p>
        </p:txBody>
      </p:sp>
      <p:sp>
        <p:nvSpPr>
          <p:cNvPr id="13" name="AutoShape 1056"/>
          <p:cNvSpPr>
            <a:spLocks/>
          </p:cNvSpPr>
          <p:nvPr/>
        </p:nvSpPr>
        <p:spPr bwMode="auto">
          <a:xfrm>
            <a:off x="2580326" y="4084003"/>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12</a:t>
            </a:r>
          </a:p>
        </p:txBody>
      </p:sp>
      <p:sp>
        <p:nvSpPr>
          <p:cNvPr id="14" name="AutoShape 1057"/>
          <p:cNvSpPr>
            <a:spLocks/>
          </p:cNvSpPr>
          <p:nvPr/>
        </p:nvSpPr>
        <p:spPr bwMode="auto">
          <a:xfrm>
            <a:off x="2951801" y="4084003"/>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16</a:t>
            </a:r>
          </a:p>
        </p:txBody>
      </p:sp>
      <p:sp>
        <p:nvSpPr>
          <p:cNvPr id="15" name="AutoShape 1058"/>
          <p:cNvSpPr>
            <a:spLocks/>
          </p:cNvSpPr>
          <p:nvPr/>
        </p:nvSpPr>
        <p:spPr bwMode="auto">
          <a:xfrm>
            <a:off x="3320418" y="4084003"/>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17</a:t>
            </a:r>
          </a:p>
        </p:txBody>
      </p:sp>
      <p:sp>
        <p:nvSpPr>
          <p:cNvPr id="16" name="AutoShape 1059"/>
          <p:cNvSpPr>
            <a:spLocks/>
          </p:cNvSpPr>
          <p:nvPr/>
        </p:nvSpPr>
        <p:spPr bwMode="auto">
          <a:xfrm>
            <a:off x="4051938" y="4084003"/>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22</a:t>
            </a:r>
          </a:p>
        </p:txBody>
      </p:sp>
      <p:sp>
        <p:nvSpPr>
          <p:cNvPr id="17" name="Line 1060"/>
          <p:cNvSpPr>
            <a:spLocks noChangeShapeType="1"/>
          </p:cNvSpPr>
          <p:nvPr/>
        </p:nvSpPr>
        <p:spPr bwMode="auto">
          <a:xfrm>
            <a:off x="3584738" y="4216877"/>
            <a:ext cx="458629" cy="0"/>
          </a:xfrm>
          <a:prstGeom prst="line">
            <a:avLst/>
          </a:prstGeom>
          <a:noFill/>
          <a:ln w="12700" cap="flat" cmpd="sng">
            <a:solidFill>
              <a:srgbClr val="00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DDDDDD"/>
                </a:outerShdw>
              </a:effectLst>
              <a:latin typeface="Arial" charset="0"/>
              <a:ea typeface="ＭＳ Ｐゴシック" charset="0"/>
              <a:cs typeface="Arial" charset="0"/>
              <a:sym typeface="Arial" charset="0"/>
            </a:endParaRPr>
          </a:p>
        </p:txBody>
      </p:sp>
      <p:sp>
        <p:nvSpPr>
          <p:cNvPr id="18" name="AutoShape 1061"/>
          <p:cNvSpPr>
            <a:spLocks/>
          </p:cNvSpPr>
          <p:nvPr/>
        </p:nvSpPr>
        <p:spPr bwMode="auto">
          <a:xfrm>
            <a:off x="652942" y="4905534"/>
            <a:ext cx="1463040" cy="384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1100">
                <a:solidFill>
                  <a:srgbClr val="000000"/>
                </a:solidFill>
                <a:latin typeface="Arial" charset="0"/>
                <a:ea typeface="ＭＳ Ｐゴシック" charset="0"/>
                <a:cs typeface="Arial" charset="0"/>
                <a:sym typeface="Arial" charset="0"/>
              </a:rPr>
              <a:t>Expected Instruments  in  hot commissioning </a:t>
            </a:r>
            <a:endParaRPr lang="en-US" sz="1100">
              <a:solidFill>
                <a:srgbClr val="000000"/>
              </a:solidFill>
              <a:latin typeface="Helvetica" charset="0"/>
              <a:ea typeface="ＭＳ Ｐゴシック" charset="0"/>
              <a:cs typeface="Helvetica" charset="0"/>
              <a:sym typeface="Helvetica" charset="0"/>
            </a:endParaRPr>
          </a:p>
        </p:txBody>
      </p:sp>
      <p:sp>
        <p:nvSpPr>
          <p:cNvPr id="19" name="AutoShape 1062"/>
          <p:cNvSpPr>
            <a:spLocks/>
          </p:cNvSpPr>
          <p:nvPr/>
        </p:nvSpPr>
        <p:spPr bwMode="auto">
          <a:xfrm>
            <a:off x="4360548" y="4972686"/>
            <a:ext cx="180023"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3</a:t>
            </a:r>
          </a:p>
        </p:txBody>
      </p:sp>
      <p:sp>
        <p:nvSpPr>
          <p:cNvPr id="20" name="AutoShape 1063"/>
          <p:cNvSpPr>
            <a:spLocks/>
          </p:cNvSpPr>
          <p:nvPr/>
        </p:nvSpPr>
        <p:spPr bwMode="auto">
          <a:xfrm>
            <a:off x="4713449" y="4972686"/>
            <a:ext cx="180023"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6</a:t>
            </a:r>
          </a:p>
        </p:txBody>
      </p:sp>
      <p:sp>
        <p:nvSpPr>
          <p:cNvPr id="21" name="AutoShape 1064"/>
          <p:cNvSpPr>
            <a:spLocks/>
          </p:cNvSpPr>
          <p:nvPr/>
        </p:nvSpPr>
        <p:spPr bwMode="auto">
          <a:xfrm>
            <a:off x="5066353" y="4972686"/>
            <a:ext cx="180023"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9</a:t>
            </a:r>
          </a:p>
        </p:txBody>
      </p:sp>
      <p:sp>
        <p:nvSpPr>
          <p:cNvPr id="22" name="AutoShape 1065"/>
          <p:cNvSpPr>
            <a:spLocks/>
          </p:cNvSpPr>
          <p:nvPr/>
        </p:nvSpPr>
        <p:spPr bwMode="auto">
          <a:xfrm>
            <a:off x="5419254" y="4972686"/>
            <a:ext cx="255747"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12</a:t>
            </a:r>
          </a:p>
        </p:txBody>
      </p:sp>
      <p:sp>
        <p:nvSpPr>
          <p:cNvPr id="23" name="AutoShape 1066"/>
          <p:cNvSpPr>
            <a:spLocks/>
          </p:cNvSpPr>
          <p:nvPr/>
        </p:nvSpPr>
        <p:spPr bwMode="auto">
          <a:xfrm>
            <a:off x="5777868" y="4972686"/>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15</a:t>
            </a:r>
          </a:p>
        </p:txBody>
      </p:sp>
      <p:sp>
        <p:nvSpPr>
          <p:cNvPr id="24" name="AutoShape 1067"/>
          <p:cNvSpPr>
            <a:spLocks/>
          </p:cNvSpPr>
          <p:nvPr/>
        </p:nvSpPr>
        <p:spPr bwMode="auto">
          <a:xfrm>
            <a:off x="6136486" y="4972686"/>
            <a:ext cx="255747"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18</a:t>
            </a:r>
          </a:p>
        </p:txBody>
      </p:sp>
      <p:sp>
        <p:nvSpPr>
          <p:cNvPr id="25" name="AutoShape 1068"/>
          <p:cNvSpPr>
            <a:spLocks/>
          </p:cNvSpPr>
          <p:nvPr/>
        </p:nvSpPr>
        <p:spPr bwMode="auto">
          <a:xfrm>
            <a:off x="652944" y="4495486"/>
            <a:ext cx="1444467" cy="384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1100">
                <a:solidFill>
                  <a:srgbClr val="000000"/>
                </a:solidFill>
                <a:latin typeface="Arial" charset="0"/>
                <a:ea typeface="ＭＳ Ｐゴシック" charset="0"/>
                <a:cs typeface="Arial" charset="0"/>
                <a:sym typeface="Arial" charset="0"/>
              </a:rPr>
              <a:t>Plans for </a:t>
            </a:r>
          </a:p>
          <a:p>
            <a:pPr defTabSz="411472" fontAlgn="base" hangingPunct="0">
              <a:spcBef>
                <a:spcPct val="0"/>
              </a:spcBef>
              <a:spcAft>
                <a:spcPct val="0"/>
              </a:spcAft>
              <a:buClr>
                <a:srgbClr val="000000"/>
              </a:buClr>
              <a:defRPr/>
            </a:pPr>
            <a:r>
              <a:rPr lang="en-US" sz="1100">
                <a:solidFill>
                  <a:srgbClr val="000000"/>
                </a:solidFill>
                <a:latin typeface="Arial" charset="0"/>
                <a:ea typeface="ＭＳ Ｐゴシック" charset="0"/>
                <a:cs typeface="Arial" charset="0"/>
                <a:sym typeface="Arial" charset="0"/>
              </a:rPr>
              <a:t>Instruments 17 to 22</a:t>
            </a:r>
            <a:endParaRPr lang="en-US" sz="1100">
              <a:solidFill>
                <a:srgbClr val="000000"/>
              </a:solidFill>
              <a:latin typeface="Helvetica" charset="0"/>
              <a:ea typeface="ＭＳ Ｐゴシック" charset="0"/>
              <a:cs typeface="Helvetica" charset="0"/>
              <a:sym typeface="Helvetica" charset="0"/>
            </a:endParaRPr>
          </a:p>
        </p:txBody>
      </p:sp>
      <p:grpSp>
        <p:nvGrpSpPr>
          <p:cNvPr id="26" name="Group 1069"/>
          <p:cNvGrpSpPr>
            <a:grpSpLocks/>
          </p:cNvGrpSpPr>
          <p:nvPr/>
        </p:nvGrpSpPr>
        <p:grpSpPr bwMode="auto">
          <a:xfrm>
            <a:off x="3367567" y="4496912"/>
            <a:ext cx="3950494" cy="200025"/>
            <a:chOff x="0" y="0"/>
            <a:chExt cx="4389234" cy="221409"/>
          </a:xfrm>
        </p:grpSpPr>
        <p:grpSp>
          <p:nvGrpSpPr>
            <p:cNvPr id="27" name="Group 1070"/>
            <p:cNvGrpSpPr>
              <a:grpSpLocks/>
            </p:cNvGrpSpPr>
            <p:nvPr/>
          </p:nvGrpSpPr>
          <p:grpSpPr bwMode="auto">
            <a:xfrm>
              <a:off x="-1" y="0"/>
              <a:ext cx="1195717" cy="221409"/>
              <a:chOff x="-1" y="0"/>
              <a:chExt cx="1195717" cy="221409"/>
            </a:xfrm>
          </p:grpSpPr>
          <p:sp>
            <p:nvSpPr>
              <p:cNvPr id="31" name="AutoShape 1071"/>
              <p:cNvSpPr>
                <a:spLocks/>
              </p:cNvSpPr>
              <p:nvPr/>
            </p:nvSpPr>
            <p:spPr bwMode="auto">
              <a:xfrm>
                <a:off x="0" y="0"/>
                <a:ext cx="1131835" cy="202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016">
                  <a:alpha val="43999"/>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32" name="AutoShape 1072"/>
              <p:cNvSpPr>
                <a:spLocks/>
              </p:cNvSpPr>
              <p:nvPr/>
            </p:nvSpPr>
            <p:spPr bwMode="auto">
              <a:xfrm>
                <a:off x="33336" y="22141"/>
                <a:ext cx="116199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411472" fontAlgn="base" hangingPunct="0">
                  <a:spcBef>
                    <a:spcPct val="0"/>
                  </a:spcBef>
                  <a:spcAft>
                    <a:spcPct val="0"/>
                  </a:spcAft>
                  <a:buClr>
                    <a:srgbClr val="000000"/>
                  </a:buClr>
                  <a:defRPr/>
                </a:pPr>
                <a:r>
                  <a:rPr lang="en-US" sz="800">
                    <a:solidFill>
                      <a:srgbClr val="000000"/>
                    </a:solidFill>
                    <a:latin typeface="Arial" charset="0"/>
                    <a:ea typeface="ＭＳ Ｐゴシック" charset="0"/>
                    <a:cs typeface="Arial" charset="0"/>
                    <a:sym typeface="Arial" charset="0"/>
                  </a:rPr>
                  <a:t>Engineering Design </a:t>
                </a:r>
                <a:endParaRPr lang="en-US" sz="1100">
                  <a:solidFill>
                    <a:srgbClr val="000000"/>
                  </a:solidFill>
                  <a:latin typeface="Helvetica" charset="0"/>
                  <a:ea typeface="ＭＳ Ｐゴシック" charset="0"/>
                  <a:cs typeface="Helvetica" charset="0"/>
                  <a:sym typeface="Helvetica" charset="0"/>
                </a:endParaRPr>
              </a:p>
            </p:txBody>
          </p:sp>
        </p:grpSp>
        <p:grpSp>
          <p:nvGrpSpPr>
            <p:cNvPr id="28" name="Group 1073"/>
            <p:cNvGrpSpPr>
              <a:grpSpLocks/>
            </p:cNvGrpSpPr>
            <p:nvPr/>
          </p:nvGrpSpPr>
          <p:grpSpPr bwMode="auto">
            <a:xfrm>
              <a:off x="1121541" y="9104"/>
              <a:ext cx="3267693" cy="203201"/>
              <a:chOff x="-1" y="0"/>
              <a:chExt cx="3267693" cy="203201"/>
            </a:xfrm>
          </p:grpSpPr>
          <p:sp>
            <p:nvSpPr>
              <p:cNvPr id="29" name="AutoShape 1074"/>
              <p:cNvSpPr>
                <a:spLocks/>
              </p:cNvSpPr>
              <p:nvPr/>
            </p:nvSpPr>
            <p:spPr bwMode="auto">
              <a:xfrm>
                <a:off x="769" y="385"/>
                <a:ext cx="3044683" cy="202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0BF4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30" name="AutoShape 1075"/>
              <p:cNvSpPr>
                <a:spLocks/>
              </p:cNvSpPr>
              <p:nvPr/>
            </p:nvSpPr>
            <p:spPr bwMode="auto">
              <a:xfrm>
                <a:off x="103951" y="385"/>
                <a:ext cx="3163741"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411472" fontAlgn="base" hangingPunct="0">
                  <a:spcBef>
                    <a:spcPct val="0"/>
                  </a:spcBef>
                  <a:spcAft>
                    <a:spcPct val="0"/>
                  </a:spcAft>
                  <a:buClr>
                    <a:srgbClr val="000000"/>
                  </a:buClr>
                  <a:defRPr/>
                </a:pPr>
                <a:r>
                  <a:rPr lang="en-US" sz="800">
                    <a:solidFill>
                      <a:srgbClr val="000000"/>
                    </a:solidFill>
                    <a:latin typeface="Arial" charset="0"/>
                    <a:ea typeface="ＭＳ Ｐゴシック" charset="0"/>
                    <a:cs typeface="Arial" charset="0"/>
                    <a:sym typeface="Arial" charset="0"/>
                  </a:rPr>
                  <a:t>Construction of instrument 17 to 22</a:t>
                </a:r>
                <a:endParaRPr lang="en-US" sz="1100">
                  <a:solidFill>
                    <a:srgbClr val="000000"/>
                  </a:solidFill>
                  <a:latin typeface="Helvetica" charset="0"/>
                  <a:ea typeface="ＭＳ Ｐゴシック" charset="0"/>
                  <a:cs typeface="Helvetica" charset="0"/>
                  <a:sym typeface="Helvetica" charset="0"/>
                </a:endParaRPr>
              </a:p>
            </p:txBody>
          </p:sp>
        </p:grpSp>
      </p:grpSp>
      <p:sp>
        <p:nvSpPr>
          <p:cNvPr id="33" name="AutoShape 1076"/>
          <p:cNvSpPr>
            <a:spLocks/>
          </p:cNvSpPr>
          <p:nvPr/>
        </p:nvSpPr>
        <p:spPr bwMode="auto">
          <a:xfrm>
            <a:off x="7230909" y="3753962"/>
            <a:ext cx="1530192" cy="537210"/>
          </a:xfrm>
          <a:prstGeom prst="rightArrow">
            <a:avLst>
              <a:gd name="adj1" fmla="val 32000"/>
              <a:gd name="adj2" fmla="val 93628"/>
            </a:avLst>
          </a:prstGeom>
          <a:solidFill>
            <a:srgbClr val="F9D3E0">
              <a:alpha val="48000"/>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algn="ctr" defTabSz="525770" fontAlgn="base" hangingPunct="0">
              <a:spcBef>
                <a:spcPct val="0"/>
              </a:spcBef>
              <a:spcAft>
                <a:spcPct val="0"/>
              </a:spcAft>
              <a:buClr>
                <a:srgbClr val="000000"/>
              </a:buClr>
              <a:defRPr/>
            </a:pPr>
            <a:endParaRPr lang="en-US" sz="1100" dirty="0">
              <a:solidFill>
                <a:srgbClr val="000000"/>
              </a:solidFill>
              <a:latin typeface="Helvetica" charset="0"/>
              <a:ea typeface="ＭＳ Ｐゴシック" charset="0"/>
              <a:cs typeface="Helvetica" charset="0"/>
              <a:sym typeface="Helvetica" charset="0"/>
            </a:endParaRPr>
          </a:p>
        </p:txBody>
      </p:sp>
      <p:sp>
        <p:nvSpPr>
          <p:cNvPr id="34" name="AutoShape 1077"/>
          <p:cNvSpPr>
            <a:spLocks/>
          </p:cNvSpPr>
          <p:nvPr/>
        </p:nvSpPr>
        <p:spPr bwMode="auto">
          <a:xfrm>
            <a:off x="4307684" y="3928269"/>
            <a:ext cx="2488885" cy="1843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016">
              <a:alpha val="43999"/>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35" name="AutoShape 1078"/>
          <p:cNvSpPr>
            <a:spLocks/>
          </p:cNvSpPr>
          <p:nvPr/>
        </p:nvSpPr>
        <p:spPr bwMode="auto">
          <a:xfrm>
            <a:off x="4714878" y="3933984"/>
            <a:ext cx="1757363" cy="178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800">
                <a:solidFill>
                  <a:srgbClr val="000000"/>
                </a:solidFill>
                <a:latin typeface="Arial" charset="0"/>
                <a:ea typeface="ＭＳ Ｐゴシック" charset="0"/>
                <a:cs typeface="Arial" charset="0"/>
                <a:sym typeface="Arial" charset="0"/>
              </a:rPr>
              <a:t>Initial Operations and Ramp-up</a:t>
            </a:r>
            <a:endParaRPr lang="en-US" sz="1100">
              <a:solidFill>
                <a:srgbClr val="000000"/>
              </a:solidFill>
              <a:latin typeface="Helvetica" charset="0"/>
              <a:ea typeface="ＭＳ Ｐゴシック" charset="0"/>
              <a:cs typeface="Helvetica" charset="0"/>
              <a:sym typeface="Helvetica" charset="0"/>
            </a:endParaRPr>
          </a:p>
        </p:txBody>
      </p:sp>
      <p:sp>
        <p:nvSpPr>
          <p:cNvPr id="36" name="AutoShape 1079"/>
          <p:cNvSpPr>
            <a:spLocks/>
          </p:cNvSpPr>
          <p:nvPr/>
        </p:nvSpPr>
        <p:spPr bwMode="auto">
          <a:xfrm>
            <a:off x="6796569" y="3928269"/>
            <a:ext cx="1957385" cy="180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800" dirty="0">
                <a:solidFill>
                  <a:srgbClr val="000000"/>
                </a:solidFill>
                <a:latin typeface="Arial" charset="0"/>
                <a:ea typeface="ＭＳ Ｐゴシック" charset="0"/>
                <a:cs typeface="Arial" charset="0"/>
                <a:sym typeface="Arial" charset="0"/>
              </a:rPr>
              <a:t> Steady-Sate Budget</a:t>
            </a:r>
            <a:endParaRPr lang="en-US" sz="1100" dirty="0">
              <a:solidFill>
                <a:srgbClr val="000000"/>
              </a:solidFill>
              <a:latin typeface="Helvetica" charset="0"/>
              <a:ea typeface="ＭＳ Ｐゴシック" charset="0"/>
              <a:cs typeface="Helvetica" charset="0"/>
              <a:sym typeface="Helvetica" charset="0"/>
            </a:endParaRPr>
          </a:p>
        </p:txBody>
      </p:sp>
      <p:sp>
        <p:nvSpPr>
          <p:cNvPr id="37" name="AutoShape 1080"/>
          <p:cNvSpPr>
            <a:spLocks/>
          </p:cNvSpPr>
          <p:nvPr/>
        </p:nvSpPr>
        <p:spPr bwMode="auto">
          <a:xfrm>
            <a:off x="6476529" y="4966971"/>
            <a:ext cx="255747"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20</a:t>
            </a:r>
          </a:p>
        </p:txBody>
      </p:sp>
      <p:sp>
        <p:nvSpPr>
          <p:cNvPr id="38" name="AutoShape 1081"/>
          <p:cNvSpPr>
            <a:spLocks/>
          </p:cNvSpPr>
          <p:nvPr/>
        </p:nvSpPr>
        <p:spPr bwMode="auto">
          <a:xfrm>
            <a:off x="6849431" y="4966971"/>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22</a:t>
            </a:r>
          </a:p>
        </p:txBody>
      </p:sp>
      <p:sp>
        <p:nvSpPr>
          <p:cNvPr id="39" name="AutoShape 1082"/>
          <p:cNvSpPr>
            <a:spLocks/>
          </p:cNvSpPr>
          <p:nvPr/>
        </p:nvSpPr>
        <p:spPr bwMode="auto">
          <a:xfrm>
            <a:off x="652942" y="5342732"/>
            <a:ext cx="1463040" cy="3829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1100">
                <a:solidFill>
                  <a:srgbClr val="000000"/>
                </a:solidFill>
                <a:latin typeface="Arial" charset="0"/>
                <a:ea typeface="ＭＳ Ｐゴシック" charset="0"/>
                <a:cs typeface="Arial" charset="0"/>
                <a:sym typeface="Arial" charset="0"/>
              </a:rPr>
              <a:t>Expected Instruments  in  user programme </a:t>
            </a:r>
            <a:endParaRPr lang="en-US" sz="1100">
              <a:solidFill>
                <a:srgbClr val="000000"/>
              </a:solidFill>
              <a:latin typeface="Helvetica" charset="0"/>
              <a:ea typeface="ＭＳ Ｐゴシック" charset="0"/>
              <a:cs typeface="Helvetica" charset="0"/>
              <a:sym typeface="Helvetica" charset="0"/>
            </a:endParaRPr>
          </a:p>
        </p:txBody>
      </p:sp>
      <p:sp>
        <p:nvSpPr>
          <p:cNvPr id="40" name="AutoShape 1083"/>
          <p:cNvSpPr>
            <a:spLocks/>
          </p:cNvSpPr>
          <p:nvPr/>
        </p:nvSpPr>
        <p:spPr bwMode="auto">
          <a:xfrm>
            <a:off x="5817876" y="5428457"/>
            <a:ext cx="178593"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6</a:t>
            </a:r>
          </a:p>
        </p:txBody>
      </p:sp>
      <p:sp>
        <p:nvSpPr>
          <p:cNvPr id="41" name="AutoShape 1084"/>
          <p:cNvSpPr>
            <a:spLocks/>
          </p:cNvSpPr>
          <p:nvPr/>
        </p:nvSpPr>
        <p:spPr bwMode="auto">
          <a:xfrm>
            <a:off x="6170774" y="5428457"/>
            <a:ext cx="178594"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9</a:t>
            </a:r>
          </a:p>
        </p:txBody>
      </p:sp>
      <p:sp>
        <p:nvSpPr>
          <p:cNvPr id="42" name="AutoShape 1085"/>
          <p:cNvSpPr>
            <a:spLocks/>
          </p:cNvSpPr>
          <p:nvPr/>
        </p:nvSpPr>
        <p:spPr bwMode="auto">
          <a:xfrm>
            <a:off x="6523676" y="5428457"/>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12</a:t>
            </a:r>
          </a:p>
        </p:txBody>
      </p:sp>
      <p:sp>
        <p:nvSpPr>
          <p:cNvPr id="43" name="AutoShape 1086"/>
          <p:cNvSpPr>
            <a:spLocks/>
          </p:cNvSpPr>
          <p:nvPr/>
        </p:nvSpPr>
        <p:spPr bwMode="auto">
          <a:xfrm>
            <a:off x="6876579" y="5428457"/>
            <a:ext cx="255747"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16</a:t>
            </a:r>
          </a:p>
        </p:txBody>
      </p:sp>
      <p:sp>
        <p:nvSpPr>
          <p:cNvPr id="44" name="AutoShape 1087"/>
          <p:cNvSpPr>
            <a:spLocks/>
          </p:cNvSpPr>
          <p:nvPr/>
        </p:nvSpPr>
        <p:spPr bwMode="auto">
          <a:xfrm>
            <a:off x="7235193" y="5429886"/>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20</a:t>
            </a:r>
          </a:p>
        </p:txBody>
      </p:sp>
      <p:sp>
        <p:nvSpPr>
          <p:cNvPr id="45" name="AutoShape 1088"/>
          <p:cNvSpPr>
            <a:spLocks/>
          </p:cNvSpPr>
          <p:nvPr/>
        </p:nvSpPr>
        <p:spPr bwMode="auto">
          <a:xfrm>
            <a:off x="7593811" y="5429886"/>
            <a:ext cx="255747"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22</a:t>
            </a:r>
          </a:p>
        </p:txBody>
      </p:sp>
      <p:sp>
        <p:nvSpPr>
          <p:cNvPr id="46" name="Line 1089"/>
          <p:cNvSpPr>
            <a:spLocks noChangeShapeType="1"/>
          </p:cNvSpPr>
          <p:nvPr/>
        </p:nvSpPr>
        <p:spPr bwMode="auto">
          <a:xfrm>
            <a:off x="2138842" y="4406901"/>
            <a:ext cx="5752148" cy="0"/>
          </a:xfrm>
          <a:prstGeom prst="line">
            <a:avLst/>
          </a:prstGeom>
          <a:noFill/>
          <a:ln w="12700" cap="flat" cmpd="sng">
            <a:solidFill>
              <a:srgbClr val="0365C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DDDDDD"/>
                </a:outerShdw>
              </a:effectLst>
              <a:latin typeface="Arial" charset="0"/>
              <a:ea typeface="ＭＳ Ｐゴシック" charset="0"/>
              <a:cs typeface="Arial" charset="0"/>
              <a:sym typeface="Arial" charset="0"/>
            </a:endParaRPr>
          </a:p>
        </p:txBody>
      </p:sp>
      <p:sp>
        <p:nvSpPr>
          <p:cNvPr id="47" name="Line 1090"/>
          <p:cNvSpPr>
            <a:spLocks noChangeShapeType="1"/>
          </p:cNvSpPr>
          <p:nvPr/>
        </p:nvSpPr>
        <p:spPr bwMode="auto">
          <a:xfrm>
            <a:off x="2138842" y="4909821"/>
            <a:ext cx="5752148" cy="0"/>
          </a:xfrm>
          <a:prstGeom prst="line">
            <a:avLst/>
          </a:prstGeom>
          <a:noFill/>
          <a:ln w="12700" cap="flat" cmpd="sng">
            <a:solidFill>
              <a:srgbClr val="0365C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DDDDDD"/>
                </a:outerShdw>
              </a:effectLst>
              <a:latin typeface="Arial" charset="0"/>
              <a:ea typeface="ＭＳ Ｐゴシック" charset="0"/>
              <a:cs typeface="Arial" charset="0"/>
              <a:sym typeface="Arial" charset="0"/>
            </a:endParaRPr>
          </a:p>
        </p:txBody>
      </p:sp>
      <p:sp>
        <p:nvSpPr>
          <p:cNvPr id="48" name="Line 1091"/>
          <p:cNvSpPr>
            <a:spLocks noChangeShapeType="1"/>
          </p:cNvSpPr>
          <p:nvPr/>
        </p:nvSpPr>
        <p:spPr bwMode="auto">
          <a:xfrm>
            <a:off x="2138842" y="5335588"/>
            <a:ext cx="5752148" cy="0"/>
          </a:xfrm>
          <a:prstGeom prst="line">
            <a:avLst/>
          </a:prstGeom>
          <a:noFill/>
          <a:ln w="12700" cap="flat" cmpd="sng">
            <a:solidFill>
              <a:srgbClr val="0365C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DDDDDD"/>
                </a:outerShdw>
              </a:effectLst>
              <a:latin typeface="Arial" charset="0"/>
              <a:ea typeface="ＭＳ Ｐゴシック" charset="0"/>
              <a:cs typeface="Arial" charset="0"/>
              <a:sym typeface="Arial" charset="0"/>
            </a:endParaRPr>
          </a:p>
        </p:txBody>
      </p:sp>
      <p:sp>
        <p:nvSpPr>
          <p:cNvPr id="49" name="AutoShape 1092"/>
          <p:cNvSpPr>
            <a:spLocks/>
          </p:cNvSpPr>
          <p:nvPr/>
        </p:nvSpPr>
        <p:spPr bwMode="auto">
          <a:xfrm>
            <a:off x="3127537" y="3491072"/>
            <a:ext cx="217170" cy="217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solidFill>
            <a:srgbClr val="E32400"/>
          </a:solidFill>
          <a:ln w="25400" cap="flat" cmpd="sng">
            <a:solidFill>
              <a:srgbClr val="000000">
                <a:alpha val="0"/>
              </a:srgbClr>
            </a:solidFill>
            <a:prstDash val="solid"/>
            <a:miter lim="0"/>
            <a:headEnd/>
            <a:tailEnd/>
          </a:ln>
          <a:effectLst>
            <a:outerShdw blurRad="38100" dist="23000" dir="5400000" algn="ctr" rotWithShape="0">
              <a:srgbClr val="000000">
                <a:alpha val="34999"/>
              </a:srgbClr>
            </a:outerShdw>
          </a:effectLst>
        </p:spPr>
        <p:txBody>
          <a:bodyPr lIns="34290" tIns="34290" rIns="34290" bIns="3429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50" name="AutoShape 1093"/>
          <p:cNvSpPr>
            <a:spLocks/>
          </p:cNvSpPr>
          <p:nvPr/>
        </p:nvSpPr>
        <p:spPr bwMode="auto">
          <a:xfrm>
            <a:off x="2518891" y="2998153"/>
            <a:ext cx="1434465" cy="428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algn="ctr" defTabSz="411472" fontAlgn="base" hangingPunct="0">
              <a:spcBef>
                <a:spcPct val="0"/>
              </a:spcBef>
              <a:spcAft>
                <a:spcPct val="0"/>
              </a:spcAft>
              <a:buClr>
                <a:srgbClr val="000000"/>
              </a:buClr>
              <a:defRPr/>
            </a:pPr>
            <a:r>
              <a:rPr lang="en-US" sz="1300">
                <a:solidFill>
                  <a:srgbClr val="000000"/>
                </a:solidFill>
                <a:latin typeface="Arial" charset="0"/>
                <a:ea typeface="ＭＳ Ｐゴシック" charset="0"/>
                <a:cs typeface="Arial" charset="0"/>
                <a:sym typeface="Arial" charset="0"/>
              </a:rPr>
              <a:t>Start of Instrument Construction</a:t>
            </a:r>
            <a:endParaRPr lang="en-US" sz="1100">
              <a:solidFill>
                <a:srgbClr val="000000"/>
              </a:solidFill>
              <a:latin typeface="Helvetica" charset="0"/>
              <a:ea typeface="ＭＳ Ｐゴシック" charset="0"/>
              <a:cs typeface="Helvetica" charset="0"/>
              <a:sym typeface="Helvetica" charset="0"/>
            </a:endParaRPr>
          </a:p>
        </p:txBody>
      </p:sp>
      <p:sp>
        <p:nvSpPr>
          <p:cNvPr id="51" name="Rectangle 1"/>
          <p:cNvSpPr txBox="1">
            <a:spLocks noChangeArrowheads="1"/>
          </p:cNvSpPr>
          <p:nvPr/>
        </p:nvSpPr>
        <p:spPr>
          <a:xfrm>
            <a:off x="593649" y="1951992"/>
            <a:ext cx="8231028" cy="724377"/>
          </a:xfrm>
          <a:prstGeom prst="rect">
            <a:avLst/>
          </a:prstGeom>
        </p:spPr>
        <p:txBody>
          <a:bodyPr vert="horz" lIns="0" tIns="0" rIns="0" bIns="0" rtlCol="0" anchor="ctr">
            <a:noAutofit/>
          </a:bodyPr>
          <a:lstStyle>
            <a:lvl1pPr algn="l" defTabSz="457115" rtl="0" eaLnBrk="1" latinLnBrk="0" hangingPunct="1">
              <a:spcBef>
                <a:spcPct val="0"/>
              </a:spcBef>
              <a:buNone/>
              <a:defRPr sz="2800" kern="1200">
                <a:solidFill>
                  <a:schemeClr val="bg1"/>
                </a:solidFill>
                <a:latin typeface="+mj-lt"/>
                <a:ea typeface="+mj-ea"/>
                <a:cs typeface="+mj-cs"/>
              </a:defRPr>
            </a:lvl1pPr>
          </a:lstStyle>
          <a:p>
            <a:pPr defTabSz="337178">
              <a:defRPr/>
            </a:pPr>
            <a:r>
              <a:rPr lang="en-US" sz="2200" dirty="0" smtClean="0">
                <a:solidFill>
                  <a:srgbClr val="00A5D4"/>
                </a:solidFill>
                <a:latin typeface="Arial" charset="0"/>
                <a:cs typeface="Arial" charset="0"/>
                <a:sym typeface="Arial" charset="0"/>
              </a:rPr>
              <a:t>Decision Outlook and Scenario for Construction of 22 Instruments</a:t>
            </a:r>
            <a:endParaRPr lang="en-US" dirty="0" smtClean="0"/>
          </a:p>
        </p:txBody>
      </p:sp>
    </p:spTree>
    <p:extLst>
      <p:ext uri="{BB962C8B-B14F-4D97-AF65-F5344CB8AC3E}">
        <p14:creationId xmlns:p14="http://schemas.microsoft.com/office/powerpoint/2010/main" val="9026898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593512" y="0"/>
            <a:ext cx="6404188" cy="1441451"/>
          </a:xfrm>
        </p:spPr>
        <p:txBody>
          <a:bodyPr/>
          <a:lstStyle/>
          <a:p>
            <a:r>
              <a:rPr lang="sv-SE" dirty="0" err="1"/>
              <a:t>Preparing</a:t>
            </a:r>
            <a:r>
              <a:rPr lang="sv-SE" dirty="0"/>
              <a:t> </a:t>
            </a:r>
            <a:r>
              <a:rPr lang="sv-SE" dirty="0" smtClean="0"/>
              <a:t>the </a:t>
            </a:r>
            <a:r>
              <a:rPr lang="sv-SE" dirty="0" err="1" smtClean="0"/>
              <a:t>construction</a:t>
            </a:r>
            <a:r>
              <a:rPr lang="sv-SE" dirty="0" smtClean="0"/>
              <a:t> </a:t>
            </a:r>
            <a:r>
              <a:rPr lang="sv-SE" dirty="0" err="1" smtClean="0"/>
              <a:t>project</a:t>
            </a:r>
            <a:endParaRPr lang="sv-SE" dirty="0"/>
          </a:p>
        </p:txBody>
      </p:sp>
      <p:sp>
        <p:nvSpPr>
          <p:cNvPr id="2" name="Subtitle 1"/>
          <p:cNvSpPr>
            <a:spLocks noGrp="1"/>
          </p:cNvSpPr>
          <p:nvPr>
            <p:ph type="subTitle" idx="1"/>
          </p:nvPr>
        </p:nvSpPr>
        <p:spPr>
          <a:xfrm>
            <a:off x="420122" y="1778002"/>
            <a:ext cx="8596878" cy="4530895"/>
          </a:xfrm>
        </p:spPr>
        <p:txBody>
          <a:bodyPr/>
          <a:lstStyle/>
          <a:p>
            <a:r>
              <a:rPr lang="en-US" dirty="0" smtClean="0">
                <a:solidFill>
                  <a:schemeClr val="tx1"/>
                </a:solidFill>
              </a:rPr>
              <a:t>Deliver on the Technical Design Report performance and Steering Committee commitments</a:t>
            </a:r>
          </a:p>
          <a:p>
            <a:pPr lvl="1"/>
            <a:r>
              <a:rPr lang="en-US" sz="2000" b="1" dirty="0">
                <a:solidFill>
                  <a:schemeClr val="tx1"/>
                </a:solidFill>
              </a:rPr>
              <a:t>5 MW accelerator capability</a:t>
            </a:r>
          </a:p>
          <a:p>
            <a:pPr lvl="1"/>
            <a:r>
              <a:rPr lang="en-US" sz="2000" b="1" dirty="0">
                <a:solidFill>
                  <a:schemeClr val="tx1"/>
                </a:solidFill>
              </a:rPr>
              <a:t>Construction cost of 1,843 B€</a:t>
            </a:r>
          </a:p>
          <a:p>
            <a:pPr lvl="1"/>
            <a:r>
              <a:rPr lang="en-US" sz="2000" b="1" dirty="0">
                <a:solidFill>
                  <a:schemeClr val="tx1"/>
                </a:solidFill>
              </a:rPr>
              <a:t>Operations cost target of 140 M€</a:t>
            </a:r>
          </a:p>
          <a:p>
            <a:pPr lvl="1"/>
            <a:r>
              <a:rPr lang="en-US" sz="2000" b="1" dirty="0">
                <a:solidFill>
                  <a:schemeClr val="tx1"/>
                </a:solidFill>
              </a:rPr>
              <a:t>22 “public” instruments</a:t>
            </a:r>
          </a:p>
          <a:p>
            <a:r>
              <a:rPr lang="en-US" dirty="0" smtClean="0">
                <a:solidFill>
                  <a:schemeClr val="tx1"/>
                </a:solidFill>
              </a:rPr>
              <a:t>Start w/ </a:t>
            </a:r>
            <a:r>
              <a:rPr lang="en-US" dirty="0">
                <a:solidFill>
                  <a:schemeClr val="tx1"/>
                </a:solidFill>
              </a:rPr>
              <a:t>unconstrained </a:t>
            </a:r>
            <a:r>
              <a:rPr lang="en-US" dirty="0" smtClean="0">
                <a:solidFill>
                  <a:schemeClr val="tx1"/>
                </a:solidFill>
              </a:rPr>
              <a:t>resources (</a:t>
            </a:r>
            <a:r>
              <a:rPr lang="en-US" dirty="0">
                <a:solidFill>
                  <a:schemeClr val="tx1"/>
                </a:solidFill>
              </a:rPr>
              <a:t>technically limited schedule</a:t>
            </a:r>
            <a:r>
              <a:rPr lang="en-US" dirty="0" smtClean="0">
                <a:solidFill>
                  <a:schemeClr val="tx1"/>
                </a:solidFill>
              </a:rPr>
              <a:t>) and develop credible </a:t>
            </a:r>
            <a:r>
              <a:rPr lang="en-US" dirty="0">
                <a:solidFill>
                  <a:schemeClr val="tx1"/>
                </a:solidFill>
              </a:rPr>
              <a:t>project execution </a:t>
            </a:r>
            <a:r>
              <a:rPr lang="en-US" dirty="0" smtClean="0">
                <a:solidFill>
                  <a:schemeClr val="tx1"/>
                </a:solidFill>
              </a:rPr>
              <a:t>plans </a:t>
            </a:r>
            <a:r>
              <a:rPr lang="en-US" dirty="0" smtClean="0">
                <a:solidFill>
                  <a:schemeClr val="tx1"/>
                </a:solidFill>
                <a:latin typeface="Wingdings"/>
                <a:ea typeface="Wingdings"/>
                <a:cs typeface="Wingdings"/>
                <a:sym typeface="Wingdings"/>
              </a:rPr>
              <a:t></a:t>
            </a:r>
            <a:endParaRPr lang="en-US" dirty="0" smtClean="0">
              <a:solidFill>
                <a:schemeClr val="tx1"/>
              </a:solidFill>
            </a:endParaRPr>
          </a:p>
          <a:p>
            <a:r>
              <a:rPr lang="en-US" dirty="0" smtClean="0">
                <a:solidFill>
                  <a:schemeClr val="tx1"/>
                </a:solidFill>
              </a:rPr>
              <a:t>Comprehensive review of project baseline and execution plans </a:t>
            </a:r>
            <a:r>
              <a:rPr lang="en-US" dirty="0" smtClean="0">
                <a:solidFill>
                  <a:schemeClr val="tx1"/>
                </a:solidFill>
                <a:latin typeface="Wingdings"/>
                <a:ea typeface="Wingdings"/>
                <a:cs typeface="Wingdings"/>
                <a:sym typeface="Wingdings"/>
              </a:rPr>
              <a:t></a:t>
            </a:r>
            <a:endParaRPr lang="en-US" dirty="0">
              <a:solidFill>
                <a:schemeClr val="tx1"/>
              </a:solidFill>
            </a:endParaRPr>
          </a:p>
          <a:p>
            <a:r>
              <a:rPr lang="en-US" dirty="0" smtClean="0">
                <a:solidFill>
                  <a:schemeClr val="tx1"/>
                </a:solidFill>
              </a:rPr>
              <a:t>Secure funding and resources and</a:t>
            </a:r>
            <a:r>
              <a:rPr lang="en-US" dirty="0">
                <a:solidFill>
                  <a:schemeClr val="tx1"/>
                </a:solidFill>
              </a:rPr>
              <a:t> </a:t>
            </a:r>
            <a:r>
              <a:rPr lang="en-US" dirty="0" smtClean="0">
                <a:solidFill>
                  <a:schemeClr val="tx1"/>
                </a:solidFill>
              </a:rPr>
              <a:t>align </a:t>
            </a:r>
            <a:r>
              <a:rPr lang="en-US" dirty="0">
                <a:solidFill>
                  <a:schemeClr val="tx1"/>
                </a:solidFill>
              </a:rPr>
              <a:t>schedules with </a:t>
            </a:r>
            <a:r>
              <a:rPr lang="en-US" dirty="0" smtClean="0">
                <a:solidFill>
                  <a:schemeClr val="tx1"/>
                </a:solidFill>
              </a:rPr>
              <a:t>the </a:t>
            </a:r>
            <a:r>
              <a:rPr lang="en-US" dirty="0">
                <a:solidFill>
                  <a:schemeClr val="tx1"/>
                </a:solidFill>
              </a:rPr>
              <a:t>available </a:t>
            </a:r>
            <a:r>
              <a:rPr lang="en-US" dirty="0" smtClean="0">
                <a:solidFill>
                  <a:schemeClr val="tx1"/>
                </a:solidFill>
              </a:rPr>
              <a:t>resources </a:t>
            </a:r>
            <a:r>
              <a:rPr lang="en-US" dirty="0" smtClean="0">
                <a:solidFill>
                  <a:schemeClr val="tx1"/>
                </a:solidFill>
                <a:latin typeface="ＭＳ ゴシック"/>
                <a:ea typeface="ＭＳ ゴシック"/>
                <a:cs typeface="ＭＳ ゴシック"/>
              </a:rPr>
              <a:t>☐</a:t>
            </a:r>
            <a:endParaRPr lang="en-US" dirty="0">
              <a:solidFill>
                <a:schemeClr val="tx1"/>
              </a:solidFill>
            </a:endParaRPr>
          </a:p>
        </p:txBody>
      </p:sp>
    </p:spTree>
    <p:extLst>
      <p:ext uri="{BB962C8B-B14F-4D97-AF65-F5344CB8AC3E}">
        <p14:creationId xmlns:p14="http://schemas.microsoft.com/office/powerpoint/2010/main" val="33221941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smtClean="0"/>
              <a:t>2013 in </a:t>
            </a:r>
            <a:r>
              <a:rPr lang="sv-SE" dirty="0" err="1" smtClean="0"/>
              <a:t>review</a:t>
            </a:r>
            <a:endParaRPr lang="sv-SE" dirty="0"/>
          </a:p>
        </p:txBody>
      </p:sp>
      <p:sp>
        <p:nvSpPr>
          <p:cNvPr id="9" name="Underrubrik 8"/>
          <p:cNvSpPr>
            <a:spLocks noGrp="1"/>
          </p:cNvSpPr>
          <p:nvPr>
            <p:ph type="subTitle" idx="4294967295"/>
          </p:nvPr>
        </p:nvSpPr>
        <p:spPr>
          <a:xfrm>
            <a:off x="388472" y="1804897"/>
            <a:ext cx="8621058" cy="5201023"/>
          </a:xfrm>
        </p:spPr>
        <p:txBody>
          <a:bodyPr/>
          <a:lstStyle/>
          <a:p>
            <a:pPr marL="342837" indent="-342837">
              <a:lnSpc>
                <a:spcPct val="90000"/>
              </a:lnSpc>
              <a:buFont typeface="Arial"/>
              <a:buChar char="•"/>
            </a:pPr>
            <a:r>
              <a:rPr lang="en-GB" sz="2400" dirty="0">
                <a:solidFill>
                  <a:srgbClr val="000000"/>
                </a:solidFill>
              </a:rPr>
              <a:t>Key approvals by ESS Steering Committee (STC)</a:t>
            </a:r>
          </a:p>
          <a:p>
            <a:pPr marL="799951" lvl="1" indent="-342837">
              <a:spcBef>
                <a:spcPts val="0"/>
              </a:spcBef>
              <a:spcAft>
                <a:spcPts val="600"/>
              </a:spcAft>
              <a:buFont typeface="Lucida Grande"/>
              <a:buChar char="-"/>
            </a:pPr>
            <a:r>
              <a:rPr lang="en-GB" sz="1800" dirty="0">
                <a:solidFill>
                  <a:srgbClr val="000000"/>
                </a:solidFill>
              </a:rPr>
              <a:t>Technical Design Report, Construction Cost, and Annual Operations Cost Target</a:t>
            </a:r>
          </a:p>
          <a:p>
            <a:pPr marL="585341" lvl="1" indent="-171419">
              <a:lnSpc>
                <a:spcPct val="90000"/>
              </a:lnSpc>
              <a:buFont typeface="Arial"/>
              <a:buChar char="•"/>
            </a:pPr>
            <a:endParaRPr lang="en-GB" sz="500" dirty="0">
              <a:solidFill>
                <a:srgbClr val="000000"/>
              </a:solidFill>
            </a:endParaRPr>
          </a:p>
          <a:p>
            <a:pPr marL="342837" indent="-342837">
              <a:lnSpc>
                <a:spcPct val="90000"/>
              </a:lnSpc>
              <a:spcBef>
                <a:spcPts val="1200"/>
              </a:spcBef>
              <a:spcAft>
                <a:spcPts val="1800"/>
              </a:spcAft>
              <a:buFont typeface="Arial"/>
              <a:buChar char="•"/>
            </a:pPr>
            <a:r>
              <a:rPr lang="en-GB" sz="2400" dirty="0">
                <a:solidFill>
                  <a:srgbClr val="000000"/>
                </a:solidFill>
              </a:rPr>
              <a:t>ESS organization clarified for project delivery</a:t>
            </a:r>
          </a:p>
          <a:p>
            <a:pPr marL="342837" indent="-342837">
              <a:lnSpc>
                <a:spcPct val="110000"/>
              </a:lnSpc>
              <a:buFont typeface="Arial"/>
              <a:buChar char="•"/>
            </a:pPr>
            <a:r>
              <a:rPr lang="en-GB" sz="2400" dirty="0">
                <a:solidFill>
                  <a:srgbClr val="000000"/>
                </a:solidFill>
              </a:rPr>
              <a:t>Strengthened support for construction decisions by STC Members</a:t>
            </a:r>
          </a:p>
          <a:p>
            <a:pPr marL="799951" lvl="1" indent="-342837">
              <a:spcBef>
                <a:spcPts val="0"/>
              </a:spcBef>
              <a:spcAft>
                <a:spcPts val="600"/>
              </a:spcAft>
              <a:buFont typeface="Lucida Grande"/>
              <a:buChar char="-"/>
            </a:pPr>
            <a:r>
              <a:rPr lang="en-GB" sz="1800" dirty="0">
                <a:solidFill>
                  <a:srgbClr val="000000"/>
                </a:solidFill>
              </a:rPr>
              <a:t>Cost Book, Call for Expressions of Interest, Partner Days, ILOs</a:t>
            </a:r>
          </a:p>
          <a:p>
            <a:pPr marL="799951" lvl="1" indent="-342837">
              <a:spcBef>
                <a:spcPts val="0"/>
              </a:spcBef>
              <a:spcAft>
                <a:spcPts val="600"/>
              </a:spcAft>
              <a:buFont typeface="Lucida Grande"/>
              <a:buChar char="-"/>
            </a:pPr>
            <a:r>
              <a:rPr lang="en-GB" sz="1800" dirty="0">
                <a:solidFill>
                  <a:srgbClr val="000000"/>
                </a:solidFill>
              </a:rPr>
              <a:t>Maturing In-kind plans</a:t>
            </a:r>
          </a:p>
          <a:p>
            <a:pPr marL="342837" indent="-342837">
              <a:lnSpc>
                <a:spcPct val="100000"/>
              </a:lnSpc>
              <a:spcBef>
                <a:spcPts val="1200"/>
              </a:spcBef>
              <a:spcAft>
                <a:spcPts val="600"/>
              </a:spcAft>
              <a:buFont typeface="Arial"/>
              <a:buChar char="•"/>
            </a:pPr>
            <a:r>
              <a:rPr lang="en-GB" sz="2400" dirty="0">
                <a:solidFill>
                  <a:srgbClr val="000000"/>
                </a:solidFill>
              </a:rPr>
              <a:t>Regular advisory committee meetings (AFC, IKRC, SAC, TAC, CFAC)</a:t>
            </a:r>
          </a:p>
          <a:p>
            <a:pPr marL="342837" indent="-342837">
              <a:lnSpc>
                <a:spcPct val="100000"/>
              </a:lnSpc>
              <a:spcBef>
                <a:spcPts val="1200"/>
              </a:spcBef>
              <a:spcAft>
                <a:spcPts val="600"/>
              </a:spcAft>
              <a:buFont typeface="Arial"/>
              <a:buChar char="•"/>
            </a:pPr>
            <a:r>
              <a:rPr lang="en-GB" sz="2400" dirty="0">
                <a:solidFill>
                  <a:srgbClr val="000000"/>
                </a:solidFill>
              </a:rPr>
              <a:t>Completed the 1</a:t>
            </a:r>
            <a:r>
              <a:rPr lang="en-GB" sz="2400" baseline="30000" dirty="0">
                <a:solidFill>
                  <a:srgbClr val="000000"/>
                </a:solidFill>
              </a:rPr>
              <a:t>st</a:t>
            </a:r>
            <a:r>
              <a:rPr lang="en-GB" sz="2400" dirty="0">
                <a:solidFill>
                  <a:srgbClr val="000000"/>
                </a:solidFill>
              </a:rPr>
              <a:t> Annual Project Review in November 2013</a:t>
            </a:r>
          </a:p>
          <a:p>
            <a:pPr marL="342837" indent="-342837">
              <a:lnSpc>
                <a:spcPct val="100000"/>
              </a:lnSpc>
              <a:spcBef>
                <a:spcPts val="1200"/>
              </a:spcBef>
              <a:spcAft>
                <a:spcPts val="600"/>
              </a:spcAft>
              <a:buFont typeface="Arial"/>
              <a:buChar char="•"/>
            </a:pPr>
            <a:r>
              <a:rPr lang="en-GB" sz="2400" b="1" dirty="0">
                <a:solidFill>
                  <a:srgbClr val="000000"/>
                </a:solidFill>
              </a:rPr>
              <a:t>Focus </a:t>
            </a:r>
            <a:r>
              <a:rPr lang="en-GB" sz="2400" b="1" dirty="0" smtClean="0">
                <a:solidFill>
                  <a:srgbClr val="000000"/>
                </a:solidFill>
              </a:rPr>
              <a:t>shifted to </a:t>
            </a:r>
            <a:r>
              <a:rPr lang="en-GB" sz="2400" b="1" dirty="0">
                <a:solidFill>
                  <a:srgbClr val="000000"/>
                </a:solidFill>
              </a:rPr>
              <a:t>project execution plans</a:t>
            </a:r>
          </a:p>
        </p:txBody>
      </p:sp>
    </p:spTree>
    <p:extLst>
      <p:ext uri="{BB962C8B-B14F-4D97-AF65-F5344CB8AC3E}">
        <p14:creationId xmlns:p14="http://schemas.microsoft.com/office/powerpoint/2010/main" val="236825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388472" y="0"/>
            <a:ext cx="6850528" cy="1441451"/>
          </a:xfrm>
        </p:spPr>
        <p:txBody>
          <a:bodyPr/>
          <a:lstStyle/>
          <a:p>
            <a:r>
              <a:rPr lang="sv-SE" dirty="0" smtClean="0"/>
              <a:t>ESS is ready for </a:t>
            </a:r>
            <a:r>
              <a:rPr lang="sv-SE" dirty="0" smtClean="0"/>
              <a:t>a </a:t>
            </a:r>
            <a:r>
              <a:rPr lang="sv-SE" dirty="0" err="1" smtClean="0"/>
              <a:t>construction</a:t>
            </a:r>
            <a:r>
              <a:rPr lang="sv-SE" dirty="0" smtClean="0"/>
              <a:t> </a:t>
            </a:r>
            <a:r>
              <a:rPr lang="sv-SE" dirty="0" err="1" smtClean="0"/>
              <a:t>commitment</a:t>
            </a:r>
            <a:endParaRPr lang="sv-SE" dirty="0"/>
          </a:p>
        </p:txBody>
      </p:sp>
      <p:sp>
        <p:nvSpPr>
          <p:cNvPr id="9" name="Underrubrik 8"/>
          <p:cNvSpPr>
            <a:spLocks noGrp="1"/>
          </p:cNvSpPr>
          <p:nvPr>
            <p:ph type="subTitle" idx="4294967295"/>
          </p:nvPr>
        </p:nvSpPr>
        <p:spPr>
          <a:xfrm>
            <a:off x="388472" y="1804897"/>
            <a:ext cx="8621058" cy="5201023"/>
          </a:xfrm>
        </p:spPr>
        <p:txBody>
          <a:bodyPr/>
          <a:lstStyle/>
          <a:p>
            <a:pPr marL="585341" lvl="1" indent="-171419">
              <a:lnSpc>
                <a:spcPct val="90000"/>
              </a:lnSpc>
              <a:buFont typeface="Arial"/>
              <a:buChar char="•"/>
            </a:pPr>
            <a:endParaRPr lang="en-GB" sz="500" dirty="0">
              <a:solidFill>
                <a:srgbClr val="000000"/>
              </a:solidFill>
            </a:endParaRPr>
          </a:p>
          <a:p>
            <a:pPr marL="342837" indent="-342837">
              <a:lnSpc>
                <a:spcPct val="90000"/>
              </a:lnSpc>
              <a:spcBef>
                <a:spcPts val="1200"/>
              </a:spcBef>
              <a:spcAft>
                <a:spcPts val="1800"/>
              </a:spcAft>
              <a:buFont typeface="Arial"/>
              <a:buChar char="•"/>
            </a:pPr>
            <a:r>
              <a:rPr lang="en-GB" sz="2400" dirty="0" smtClean="0">
                <a:solidFill>
                  <a:srgbClr val="000000"/>
                </a:solidFill>
              </a:rPr>
              <a:t>STC </a:t>
            </a:r>
            <a:r>
              <a:rPr lang="en-GB" sz="2400" dirty="0">
                <a:solidFill>
                  <a:srgbClr val="000000"/>
                </a:solidFill>
              </a:rPr>
              <a:t>m</a:t>
            </a:r>
            <a:r>
              <a:rPr lang="en-GB" sz="2400" dirty="0" smtClean="0">
                <a:solidFill>
                  <a:srgbClr val="000000"/>
                </a:solidFill>
              </a:rPr>
              <a:t>ember countries committed to share in support of ESS project phases:  construction, initial operations and ramp-up, and steady state operations</a:t>
            </a:r>
          </a:p>
          <a:p>
            <a:pPr marL="342837" indent="-342837">
              <a:lnSpc>
                <a:spcPct val="90000"/>
              </a:lnSpc>
              <a:spcBef>
                <a:spcPts val="1200"/>
              </a:spcBef>
              <a:spcAft>
                <a:spcPts val="1800"/>
              </a:spcAft>
              <a:buFont typeface="Arial"/>
              <a:buChar char="•"/>
            </a:pPr>
            <a:r>
              <a:rPr lang="en-GB" sz="2400" b="1" dirty="0" smtClean="0">
                <a:solidFill>
                  <a:srgbClr val="000000"/>
                </a:solidFill>
              </a:rPr>
              <a:t>STC commitment to start construction anticipated at the next meeting (6-7 May in Oslo)</a:t>
            </a:r>
          </a:p>
          <a:p>
            <a:pPr marL="800096" lvl="1" indent="-342900">
              <a:lnSpc>
                <a:spcPct val="90000"/>
              </a:lnSpc>
              <a:spcBef>
                <a:spcPts val="1200"/>
              </a:spcBef>
              <a:buFont typeface="Lucida Grande"/>
              <a:buChar char="-"/>
            </a:pPr>
            <a:r>
              <a:rPr lang="en-GB" sz="2400" dirty="0" smtClean="0">
                <a:solidFill>
                  <a:srgbClr val="000000"/>
                </a:solidFill>
              </a:rPr>
              <a:t>Each member’s share of total construction investment defined in Letter of Intent</a:t>
            </a:r>
          </a:p>
          <a:p>
            <a:pPr marL="800096" lvl="1" indent="-342900">
              <a:lnSpc>
                <a:spcPct val="90000"/>
              </a:lnSpc>
              <a:spcBef>
                <a:spcPts val="1200"/>
              </a:spcBef>
              <a:buFont typeface="Lucida Grande"/>
              <a:buChar char="-"/>
            </a:pPr>
            <a:r>
              <a:rPr lang="en-GB" sz="2400" dirty="0" smtClean="0">
                <a:solidFill>
                  <a:srgbClr val="000000"/>
                </a:solidFill>
              </a:rPr>
              <a:t>Developing comprehensive cash flow assessment and financing plans</a:t>
            </a:r>
          </a:p>
        </p:txBody>
      </p:sp>
    </p:spTree>
    <p:extLst>
      <p:ext uri="{BB962C8B-B14F-4D97-AF65-F5344CB8AC3E}">
        <p14:creationId xmlns:p14="http://schemas.microsoft.com/office/powerpoint/2010/main" val="178443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8"/>
          <p:cNvSpPr>
            <a:spLocks noGrp="1"/>
          </p:cNvSpPr>
          <p:nvPr>
            <p:ph type="subTitle" idx="1"/>
          </p:nvPr>
        </p:nvSpPr>
        <p:spPr>
          <a:xfrm>
            <a:off x="571619" y="1728137"/>
            <a:ext cx="8204083" cy="4761809"/>
          </a:xfrm>
        </p:spPr>
        <p:txBody>
          <a:bodyPr/>
          <a:lstStyle/>
          <a:p>
            <a:pPr marL="287946" indent="-251953">
              <a:spcBef>
                <a:spcPts val="300"/>
              </a:spcBef>
              <a:spcAft>
                <a:spcPts val="1500"/>
              </a:spcAft>
            </a:pPr>
            <a:r>
              <a:rPr lang="en-GB" sz="2000" dirty="0">
                <a:solidFill>
                  <a:srgbClr val="000000"/>
                </a:solidFill>
              </a:rPr>
              <a:t>Selected conventional facilities partner company and started final design for the accelerator buildings in Feb </a:t>
            </a:r>
            <a:r>
              <a:rPr lang="en-GB" sz="2000" dirty="0" smtClean="0">
                <a:solidFill>
                  <a:srgbClr val="000000"/>
                </a:solidFill>
              </a:rPr>
              <a:t>2014</a:t>
            </a:r>
          </a:p>
          <a:p>
            <a:pPr marL="287946" indent="-251953">
              <a:spcBef>
                <a:spcPts val="300"/>
              </a:spcBef>
              <a:spcAft>
                <a:spcPts val="1500"/>
              </a:spcAft>
            </a:pPr>
            <a:r>
              <a:rPr lang="en-GB" sz="2000" dirty="0">
                <a:solidFill>
                  <a:srgbClr val="000000"/>
                </a:solidFill>
              </a:rPr>
              <a:t>Secure environmental permit </a:t>
            </a:r>
            <a:r>
              <a:rPr lang="en-GB" sz="2000" dirty="0" smtClean="0">
                <a:solidFill>
                  <a:srgbClr val="000000"/>
                </a:solidFill>
              </a:rPr>
              <a:t>and funding commitments for </a:t>
            </a:r>
            <a:r>
              <a:rPr lang="en-GB" sz="2000" dirty="0">
                <a:solidFill>
                  <a:srgbClr val="000000"/>
                </a:solidFill>
              </a:rPr>
              <a:t>facility </a:t>
            </a:r>
            <a:r>
              <a:rPr lang="en-GB" sz="2000" dirty="0" smtClean="0">
                <a:solidFill>
                  <a:srgbClr val="000000"/>
                </a:solidFill>
              </a:rPr>
              <a:t>construction by </a:t>
            </a:r>
            <a:r>
              <a:rPr lang="en-GB" sz="2000" dirty="0">
                <a:solidFill>
                  <a:srgbClr val="000000"/>
                </a:solidFill>
              </a:rPr>
              <a:t>May </a:t>
            </a:r>
            <a:r>
              <a:rPr lang="en-GB" sz="2000" dirty="0" smtClean="0">
                <a:solidFill>
                  <a:srgbClr val="000000"/>
                </a:solidFill>
              </a:rPr>
              <a:t>2014</a:t>
            </a:r>
            <a:endParaRPr lang="en-GB" sz="2000" dirty="0">
              <a:solidFill>
                <a:srgbClr val="000000"/>
              </a:solidFill>
            </a:endParaRPr>
          </a:p>
          <a:p>
            <a:pPr marL="287946" indent="-251953">
              <a:spcBef>
                <a:spcPts val="300"/>
              </a:spcBef>
              <a:spcAft>
                <a:spcPts val="1500"/>
              </a:spcAft>
            </a:pPr>
            <a:r>
              <a:rPr lang="en-GB" sz="2000" dirty="0" smtClean="0">
                <a:solidFill>
                  <a:srgbClr val="000000"/>
                </a:solidFill>
              </a:rPr>
              <a:t>Letters </a:t>
            </a:r>
            <a:r>
              <a:rPr lang="en-GB" sz="2000" dirty="0">
                <a:solidFill>
                  <a:srgbClr val="000000"/>
                </a:solidFill>
              </a:rPr>
              <a:t>of Intent or Agreements with Member countries</a:t>
            </a:r>
          </a:p>
          <a:p>
            <a:pPr marL="287946" indent="-251953">
              <a:spcBef>
                <a:spcPts val="300"/>
              </a:spcBef>
              <a:spcAft>
                <a:spcPts val="1500"/>
              </a:spcAft>
            </a:pPr>
            <a:r>
              <a:rPr lang="en-GB" sz="2000" dirty="0">
                <a:solidFill>
                  <a:srgbClr val="000000"/>
                </a:solidFill>
              </a:rPr>
              <a:t>Demonstrate accelerator and target station technology readiness </a:t>
            </a:r>
            <a:r>
              <a:rPr lang="en-GB" sz="2000" dirty="0" smtClean="0">
                <a:solidFill>
                  <a:srgbClr val="000000"/>
                </a:solidFill>
              </a:rPr>
              <a:t>for the </a:t>
            </a:r>
            <a:r>
              <a:rPr lang="en-GB" sz="2000" dirty="0">
                <a:solidFill>
                  <a:srgbClr val="000000"/>
                </a:solidFill>
              </a:rPr>
              <a:t>civil construction start – ensure key interfaces resolved </a:t>
            </a:r>
          </a:p>
          <a:p>
            <a:pPr marL="287946" indent="-251953">
              <a:spcBef>
                <a:spcPts val="300"/>
              </a:spcBef>
              <a:spcAft>
                <a:spcPts val="1500"/>
              </a:spcAft>
            </a:pPr>
            <a:r>
              <a:rPr lang="en-GB" sz="2000" dirty="0">
                <a:solidFill>
                  <a:srgbClr val="000000"/>
                </a:solidFill>
              </a:rPr>
              <a:t>Increase engagement of the scientific user community and continue selection of instruments for engineering </a:t>
            </a:r>
            <a:r>
              <a:rPr lang="en-GB" sz="2000" dirty="0" smtClean="0">
                <a:solidFill>
                  <a:srgbClr val="000000"/>
                </a:solidFill>
              </a:rPr>
              <a:t>development - develop in-kind model</a:t>
            </a:r>
            <a:endParaRPr lang="en-GB" sz="2000" dirty="0">
              <a:solidFill>
                <a:srgbClr val="000000"/>
              </a:solidFill>
            </a:endParaRPr>
          </a:p>
          <a:p>
            <a:pPr marL="287946" indent="-251953">
              <a:spcBef>
                <a:spcPts val="300"/>
              </a:spcBef>
              <a:spcAft>
                <a:spcPts val="1500"/>
              </a:spcAft>
            </a:pPr>
            <a:r>
              <a:rPr lang="en-GB" sz="2000" dirty="0">
                <a:solidFill>
                  <a:srgbClr val="000000"/>
                </a:solidFill>
              </a:rPr>
              <a:t>Partner days to promote opportunities to participate in ESS construction </a:t>
            </a:r>
          </a:p>
          <a:p>
            <a:pPr marL="287946" indent="-251953">
              <a:spcBef>
                <a:spcPts val="300"/>
              </a:spcBef>
              <a:spcAft>
                <a:spcPts val="1500"/>
              </a:spcAft>
            </a:pPr>
            <a:r>
              <a:rPr lang="en-GB" sz="2000" b="1" dirty="0" smtClean="0">
                <a:solidFill>
                  <a:srgbClr val="000000"/>
                </a:solidFill>
              </a:rPr>
              <a:t>Start </a:t>
            </a:r>
            <a:r>
              <a:rPr lang="en-GB" sz="2000" b="1" dirty="0">
                <a:solidFill>
                  <a:srgbClr val="000000"/>
                </a:solidFill>
              </a:rPr>
              <a:t>facility construction!</a:t>
            </a:r>
          </a:p>
        </p:txBody>
      </p:sp>
      <p:sp>
        <p:nvSpPr>
          <p:cNvPr id="8" name="Rubrik 7"/>
          <p:cNvSpPr>
            <a:spLocks noGrp="1"/>
          </p:cNvSpPr>
          <p:nvPr>
            <p:ph type="title"/>
          </p:nvPr>
        </p:nvSpPr>
        <p:spPr/>
        <p:txBody>
          <a:bodyPr/>
          <a:lstStyle/>
          <a:p>
            <a:r>
              <a:rPr lang="sv-SE" dirty="0" smtClean="0"/>
              <a:t>2014 plans</a:t>
            </a:r>
            <a:endParaRPr lang="sv-SE" dirty="0"/>
          </a:p>
        </p:txBody>
      </p:sp>
    </p:spTree>
    <p:extLst>
      <p:ext uri="{BB962C8B-B14F-4D97-AF65-F5344CB8AC3E}">
        <p14:creationId xmlns:p14="http://schemas.microsoft.com/office/powerpoint/2010/main" val="39156580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593512" y="0"/>
            <a:ext cx="6340688" cy="1441451"/>
          </a:xfrm>
        </p:spPr>
        <p:txBody>
          <a:bodyPr/>
          <a:lstStyle/>
          <a:p>
            <a:r>
              <a:rPr lang="sv-SE" dirty="0" smtClean="0"/>
              <a:t>ESS </a:t>
            </a:r>
            <a:r>
              <a:rPr lang="sv-SE" dirty="0" err="1" smtClean="0"/>
              <a:t>construction</a:t>
            </a:r>
            <a:r>
              <a:rPr lang="sv-SE" dirty="0" smtClean="0"/>
              <a:t> </a:t>
            </a:r>
            <a:r>
              <a:rPr lang="sv-SE" dirty="0" err="1" smtClean="0"/>
              <a:t>funding</a:t>
            </a:r>
            <a:r>
              <a:rPr lang="sv-SE" dirty="0" smtClean="0"/>
              <a:t> </a:t>
            </a:r>
            <a:r>
              <a:rPr lang="sv-SE" dirty="0" err="1" smtClean="0"/>
              <a:t>picture</a:t>
            </a:r>
            <a:endParaRPr lang="sv-SE" dirty="0"/>
          </a:p>
        </p:txBody>
      </p:sp>
      <p:sp>
        <p:nvSpPr>
          <p:cNvPr id="9" name="Underrubrik 8"/>
          <p:cNvSpPr>
            <a:spLocks noGrp="1"/>
          </p:cNvSpPr>
          <p:nvPr>
            <p:ph type="subTitle" idx="4294967295"/>
          </p:nvPr>
        </p:nvSpPr>
        <p:spPr>
          <a:xfrm>
            <a:off x="388472" y="1656977"/>
            <a:ext cx="8621058" cy="5201023"/>
          </a:xfrm>
        </p:spPr>
        <p:txBody>
          <a:bodyPr/>
          <a:lstStyle/>
          <a:p>
            <a:pPr marL="585341" lvl="1" indent="-171419">
              <a:lnSpc>
                <a:spcPct val="90000"/>
              </a:lnSpc>
              <a:buFont typeface="Arial"/>
              <a:buChar char="•"/>
            </a:pPr>
            <a:endParaRPr lang="en-GB" sz="500" dirty="0">
              <a:solidFill>
                <a:srgbClr val="000000"/>
              </a:solidFill>
            </a:endParaRPr>
          </a:p>
          <a:p>
            <a:pPr marL="342837" indent="-342837">
              <a:lnSpc>
                <a:spcPct val="90000"/>
              </a:lnSpc>
              <a:spcBef>
                <a:spcPts val="1200"/>
              </a:spcBef>
              <a:spcAft>
                <a:spcPts val="1800"/>
              </a:spcAft>
              <a:buFont typeface="Arial"/>
              <a:buChar char="•"/>
            </a:pPr>
            <a:r>
              <a:rPr lang="en-GB" sz="2400" dirty="0" smtClean="0">
                <a:solidFill>
                  <a:srgbClr val="000000"/>
                </a:solidFill>
              </a:rPr>
              <a:t>Current members preparing their construction commitments</a:t>
            </a:r>
          </a:p>
          <a:p>
            <a:pPr marL="800019" lvl="1" indent="-342900">
              <a:lnSpc>
                <a:spcPct val="90000"/>
              </a:lnSpc>
              <a:spcBef>
                <a:spcPts val="1200"/>
              </a:spcBef>
              <a:spcAft>
                <a:spcPts val="1800"/>
              </a:spcAft>
              <a:buFont typeface="Lucida Grande"/>
              <a:buChar char="-"/>
            </a:pPr>
            <a:r>
              <a:rPr lang="en-GB" sz="2400" dirty="0" smtClean="0">
                <a:solidFill>
                  <a:srgbClr val="000000"/>
                </a:solidFill>
              </a:rPr>
              <a:t>Sweden, Denmark, and Norway (~50% total)</a:t>
            </a:r>
          </a:p>
          <a:p>
            <a:pPr marL="800019" lvl="1" indent="-342900">
              <a:lnSpc>
                <a:spcPct val="90000"/>
              </a:lnSpc>
              <a:spcBef>
                <a:spcPts val="1200"/>
              </a:spcBef>
              <a:spcAft>
                <a:spcPts val="1800"/>
              </a:spcAft>
              <a:buFont typeface="Lucida Grande"/>
              <a:buChar char="-"/>
            </a:pPr>
            <a:r>
              <a:rPr lang="en-GB" sz="2400" dirty="0" smtClean="0">
                <a:solidFill>
                  <a:srgbClr val="000000"/>
                </a:solidFill>
              </a:rPr>
              <a:t>France, Germany, and the United Kingdom (~30% total)</a:t>
            </a:r>
          </a:p>
          <a:p>
            <a:pPr marL="800019" lvl="1" indent="-342900">
              <a:lnSpc>
                <a:spcPct val="90000"/>
              </a:lnSpc>
              <a:spcBef>
                <a:spcPts val="1200"/>
              </a:spcBef>
              <a:spcAft>
                <a:spcPts val="1800"/>
              </a:spcAft>
              <a:buFont typeface="Lucida Grande"/>
              <a:buChar char="-"/>
            </a:pPr>
            <a:r>
              <a:rPr lang="en-GB" sz="2400" dirty="0" smtClean="0">
                <a:solidFill>
                  <a:srgbClr val="000000"/>
                </a:solidFill>
              </a:rPr>
              <a:t>Italy, Spain, Switzerland, Netherlands (~&gt;15% total)</a:t>
            </a:r>
          </a:p>
          <a:p>
            <a:pPr marL="800019" lvl="1" indent="-342900">
              <a:lnSpc>
                <a:spcPct val="90000"/>
              </a:lnSpc>
              <a:spcBef>
                <a:spcPts val="1200"/>
              </a:spcBef>
              <a:spcAft>
                <a:spcPts val="1800"/>
              </a:spcAft>
              <a:buFont typeface="Lucida Grande"/>
              <a:buChar char="-"/>
            </a:pPr>
            <a:r>
              <a:rPr lang="en-GB" sz="2400" dirty="0" smtClean="0">
                <a:solidFill>
                  <a:srgbClr val="000000"/>
                </a:solidFill>
              </a:rPr>
              <a:t>Czech Republic, Hungary, Poland, Baltic countries (~&gt;5% total)</a:t>
            </a:r>
          </a:p>
          <a:p>
            <a:pPr marL="342837" indent="-342837">
              <a:lnSpc>
                <a:spcPct val="90000"/>
              </a:lnSpc>
              <a:spcBef>
                <a:spcPts val="1200"/>
              </a:spcBef>
              <a:spcAft>
                <a:spcPts val="1800"/>
              </a:spcAft>
              <a:buFont typeface="Arial"/>
              <a:buChar char="•"/>
            </a:pPr>
            <a:r>
              <a:rPr lang="en-GB" sz="2400" dirty="0" smtClean="0">
                <a:solidFill>
                  <a:srgbClr val="000000"/>
                </a:solidFill>
              </a:rPr>
              <a:t>Discussions with countries that would join after construction start</a:t>
            </a:r>
          </a:p>
          <a:p>
            <a:pPr marL="800019" lvl="1" indent="-342900">
              <a:lnSpc>
                <a:spcPct val="90000"/>
              </a:lnSpc>
              <a:spcBef>
                <a:spcPts val="1200"/>
              </a:spcBef>
              <a:spcAft>
                <a:spcPts val="1800"/>
              </a:spcAft>
              <a:buFont typeface="Lucida Grande"/>
              <a:buChar char="-"/>
            </a:pPr>
            <a:r>
              <a:rPr lang="en-GB" sz="2400" dirty="0" smtClean="0">
                <a:solidFill>
                  <a:srgbClr val="000000"/>
                </a:solidFill>
              </a:rPr>
              <a:t>Belgium, Finland</a:t>
            </a:r>
            <a:r>
              <a:rPr lang="en-GB" sz="2400" dirty="0" smtClean="0">
                <a:solidFill>
                  <a:srgbClr val="000000"/>
                </a:solidFill>
              </a:rPr>
              <a:t>, </a:t>
            </a:r>
            <a:r>
              <a:rPr lang="en-GB" sz="2400" dirty="0" smtClean="0">
                <a:solidFill>
                  <a:srgbClr val="000000"/>
                </a:solidFill>
              </a:rPr>
              <a:t>Israel, Portugal, Russia, Singapore…..?</a:t>
            </a:r>
          </a:p>
        </p:txBody>
      </p:sp>
    </p:spTree>
    <p:extLst>
      <p:ext uri="{BB962C8B-B14F-4D97-AF65-F5344CB8AC3E}">
        <p14:creationId xmlns:p14="http://schemas.microsoft.com/office/powerpoint/2010/main" val="349158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7"/>
          <p:cNvSpPr>
            <a:spLocks noGrp="1"/>
          </p:cNvSpPr>
          <p:nvPr>
            <p:ph type="title"/>
          </p:nvPr>
        </p:nvSpPr>
        <p:spPr>
          <a:xfrm>
            <a:off x="593512" y="-1"/>
            <a:ext cx="6315288" cy="1441451"/>
          </a:xfrm>
        </p:spPr>
        <p:txBody>
          <a:bodyPr/>
          <a:lstStyle/>
          <a:p>
            <a:r>
              <a:rPr lang="sv-SE" dirty="0" smtClean="0"/>
              <a:t>ESS </a:t>
            </a:r>
            <a:r>
              <a:rPr lang="sv-SE" dirty="0" err="1" smtClean="0"/>
              <a:t>transition</a:t>
            </a:r>
            <a:r>
              <a:rPr lang="sv-SE" dirty="0" smtClean="0"/>
              <a:t> from ESS AB </a:t>
            </a:r>
            <a:r>
              <a:rPr lang="sv-SE" dirty="0" err="1" smtClean="0"/>
              <a:t>to</a:t>
            </a:r>
            <a:r>
              <a:rPr lang="sv-SE" dirty="0" smtClean="0"/>
              <a:t> an ERIC</a:t>
            </a:r>
            <a:endParaRPr lang="sv-SE" dirty="0"/>
          </a:p>
        </p:txBody>
      </p:sp>
      <p:pic>
        <p:nvPicPr>
          <p:cNvPr id="10" name="Picture 1" descr="Visio-ESS Organization Chart DRAFT 10-04-2013 FINAL.pdf">
            <a:hlinkClick r:id="" action="ppaction://hlinkshowjump?jump=nextslide"/>
          </p:cNvPr>
          <p:cNvPicPr>
            <a:picLocks noChangeAspect="1"/>
          </p:cNvPicPr>
          <p:nvPr/>
        </p:nvPicPr>
        <p:blipFill rotWithShape="1">
          <a:blip r:embed="rId2" cstate="email">
            <a:extLst>
              <a:ext uri="{28A0092B-C50C-407E-A947-70E740481C1C}">
                <a14:useLocalDpi xmlns:a14="http://schemas.microsoft.com/office/drawing/2010/main"/>
              </a:ext>
            </a:extLst>
          </a:blip>
          <a:srcRect l="14553" r="10869" b="82932"/>
          <a:stretch/>
        </p:blipFill>
        <p:spPr bwMode="auto">
          <a:xfrm>
            <a:off x="37639" y="1365286"/>
            <a:ext cx="8918223" cy="386711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2100" y="5682734"/>
            <a:ext cx="8559800" cy="646331"/>
          </a:xfrm>
          <a:prstGeom prst="rect">
            <a:avLst/>
          </a:prstGeom>
          <a:noFill/>
        </p:spPr>
        <p:txBody>
          <a:bodyPr wrap="square" rtlCol="0">
            <a:spAutoFit/>
          </a:bodyPr>
          <a:lstStyle/>
          <a:p>
            <a:r>
              <a:rPr lang="en-US" dirty="0" smtClean="0"/>
              <a:t>Member countries will submit a formal application to establish a European Research Infrastructure Consortium (ERIC) for ESS.  The ESS ERIC will be in place in early 2015.</a:t>
            </a:r>
            <a:endParaRPr lang="en-US" dirty="0"/>
          </a:p>
        </p:txBody>
      </p:sp>
    </p:spTree>
    <p:extLst>
      <p:ext uri="{BB962C8B-B14F-4D97-AF65-F5344CB8AC3E}">
        <p14:creationId xmlns:p14="http://schemas.microsoft.com/office/powerpoint/2010/main" val="286413750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7139136" cy="1143000"/>
          </a:xfrm>
        </p:spPr>
        <p:txBody>
          <a:bodyPr/>
          <a:lstStyle/>
          <a:p>
            <a:r>
              <a:rPr lang="sv-SE" b="1" i="1" dirty="0" smtClean="0"/>
              <a:t>2014 </a:t>
            </a:r>
            <a:r>
              <a:rPr lang="sv-SE" b="1" i="1" dirty="0" err="1" smtClean="0"/>
              <a:t>top</a:t>
            </a:r>
            <a:r>
              <a:rPr lang="sv-SE" b="1" i="1" dirty="0" smtClean="0"/>
              <a:t> </a:t>
            </a:r>
            <a:r>
              <a:rPr lang="sv-SE" b="1" i="1" dirty="0" err="1" smtClean="0"/>
              <a:t>level</a:t>
            </a:r>
            <a:r>
              <a:rPr lang="sv-SE" b="1" i="1" dirty="0" smtClean="0"/>
              <a:t> </a:t>
            </a:r>
            <a:r>
              <a:rPr lang="sv-SE" b="1" i="1" dirty="0" err="1"/>
              <a:t>m</a:t>
            </a:r>
            <a:r>
              <a:rPr lang="sv-SE" b="1" i="1" dirty="0" err="1" smtClean="0"/>
              <a:t>ilestones</a:t>
            </a:r>
            <a:endParaRPr lang="en-US" b="1" i="1"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lIns="91431" tIns="45716" rIns="91431" bIns="45716"/>
          <a:lstStyle/>
          <a:p>
            <a:fld id="{211139A5-CB38-411D-838F-84F504105F67}"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4145191847"/>
              </p:ext>
            </p:extLst>
          </p:nvPr>
        </p:nvGraphicFramePr>
        <p:xfrm>
          <a:off x="-1092200" y="1024849"/>
          <a:ext cx="11328400" cy="5428488"/>
        </p:xfrm>
        <a:graphic>
          <a:graphicData uri="http://schemas.openxmlformats.org/drawingml/2006/table">
            <a:tbl>
              <a:tblPr firstRow="1" bandRow="1">
                <a:tableStyleId>{5C22544A-7EE6-4342-B048-85BDC9FD1C3A}</a:tableStyleId>
              </a:tblPr>
              <a:tblGrid>
                <a:gridCol w="1216333"/>
                <a:gridCol w="4491077"/>
                <a:gridCol w="1497025"/>
                <a:gridCol w="1403462"/>
                <a:gridCol w="1497025"/>
                <a:gridCol w="1223478"/>
              </a:tblGrid>
              <a:tr h="338328">
                <a:tc>
                  <a:txBody>
                    <a:bodyPr/>
                    <a:lstStyle/>
                    <a:p>
                      <a:r>
                        <a:rPr lang="sv-SE" sz="1600" dirty="0" smtClean="0"/>
                        <a:t>ID</a:t>
                      </a:r>
                      <a:endParaRPr lang="en-US" sz="1600" dirty="0"/>
                    </a:p>
                  </a:txBody>
                  <a:tcPr/>
                </a:tc>
                <a:tc>
                  <a:txBody>
                    <a:bodyPr/>
                    <a:lstStyle/>
                    <a:p>
                      <a:r>
                        <a:rPr lang="sv-SE" sz="1600" dirty="0" smtClean="0"/>
                        <a:t>Name</a:t>
                      </a:r>
                      <a:endParaRPr lang="en-US" sz="1600" dirty="0"/>
                    </a:p>
                  </a:txBody>
                  <a:tcPr/>
                </a:tc>
                <a:tc>
                  <a:txBody>
                    <a:bodyPr/>
                    <a:lstStyle/>
                    <a:p>
                      <a:pPr algn="ctr"/>
                      <a:r>
                        <a:rPr lang="sv-SE" sz="1600" dirty="0" smtClean="0"/>
                        <a:t>Proj</a:t>
                      </a:r>
                      <a:endParaRPr lang="en-US" sz="1600" dirty="0"/>
                    </a:p>
                  </a:txBody>
                  <a:tcPr/>
                </a:tc>
                <a:tc>
                  <a:txBody>
                    <a:bodyPr/>
                    <a:lstStyle/>
                    <a:p>
                      <a:pPr algn="ctr"/>
                      <a:r>
                        <a:rPr lang="sv-SE" sz="1600" dirty="0" smtClean="0"/>
                        <a:t>Planned</a:t>
                      </a:r>
                      <a:endParaRPr lang="en-US" sz="1600" dirty="0"/>
                    </a:p>
                  </a:txBody>
                  <a:tcPr/>
                </a:tc>
                <a:tc>
                  <a:txBody>
                    <a:bodyPr/>
                    <a:lstStyle/>
                    <a:p>
                      <a:pPr algn="ctr"/>
                      <a:r>
                        <a:rPr lang="sv-SE" sz="1600" dirty="0" smtClean="0"/>
                        <a:t>Forecast</a:t>
                      </a:r>
                      <a:endParaRPr lang="en-US" sz="1600" dirty="0"/>
                    </a:p>
                  </a:txBody>
                  <a:tcPr/>
                </a:tc>
                <a:tc>
                  <a:txBody>
                    <a:bodyPr/>
                    <a:lstStyle/>
                    <a:p>
                      <a:pPr algn="ctr"/>
                      <a:r>
                        <a:rPr lang="sv-SE" sz="1600" dirty="0" smtClean="0"/>
                        <a:t>Actual</a:t>
                      </a:r>
                      <a:endParaRPr lang="en-US" sz="1600" dirty="0"/>
                    </a:p>
                  </a:txBody>
                  <a:tcPr/>
                </a:tc>
              </a:tr>
              <a:tr h="256032">
                <a:tc>
                  <a:txBody>
                    <a:bodyPr/>
                    <a:lstStyle/>
                    <a:p>
                      <a:r>
                        <a:rPr lang="en-GB" sz="1100" noProof="0" smtClean="0"/>
                        <a:t>G1500</a:t>
                      </a:r>
                      <a:endParaRPr lang="en-GB" sz="1100" noProof="0"/>
                    </a:p>
                  </a:txBody>
                  <a:tcPr/>
                </a:tc>
                <a:tc>
                  <a:txBody>
                    <a:bodyPr/>
                    <a:lstStyle/>
                    <a:p>
                      <a:r>
                        <a:rPr lang="en-GB" sz="1100" noProof="0" smtClean="0"/>
                        <a:t>Start of Concept Design for instrument</a:t>
                      </a:r>
                      <a:r>
                        <a:rPr lang="en-GB" sz="1100" baseline="0" noProof="0" smtClean="0"/>
                        <a:t> 1-3</a:t>
                      </a:r>
                      <a:endParaRPr lang="en-GB" sz="1100" noProof="0"/>
                    </a:p>
                  </a:txBody>
                  <a:tcPr/>
                </a:tc>
                <a:tc>
                  <a:txBody>
                    <a:bodyPr/>
                    <a:lstStyle/>
                    <a:p>
                      <a:pPr algn="ctr"/>
                      <a:r>
                        <a:rPr lang="en-GB" sz="1100" noProof="0" smtClean="0"/>
                        <a:t>NSS</a:t>
                      </a:r>
                      <a:endParaRPr lang="en-GB" sz="1100" noProof="0"/>
                    </a:p>
                  </a:txBody>
                  <a:tcPr/>
                </a:tc>
                <a:tc>
                  <a:txBody>
                    <a:bodyPr/>
                    <a:lstStyle/>
                    <a:p>
                      <a:pPr algn="ctr"/>
                      <a:r>
                        <a:rPr lang="en-GB" sz="1100" noProof="0" smtClean="0"/>
                        <a:t>7</a:t>
                      </a:r>
                      <a:r>
                        <a:rPr lang="en-GB" sz="1100" baseline="0" noProof="0" smtClean="0"/>
                        <a:t> Jan</a:t>
                      </a:r>
                      <a:endParaRPr lang="en-GB" sz="1100" noProof="0"/>
                    </a:p>
                  </a:txBody>
                  <a:tcPr/>
                </a:tc>
                <a:tc>
                  <a:txBody>
                    <a:bodyPr/>
                    <a:lstStyle/>
                    <a:p>
                      <a:pPr algn="ctr"/>
                      <a:r>
                        <a:rPr lang="en-GB" sz="1100" noProof="0" smtClean="0"/>
                        <a:t>7 Jan</a:t>
                      </a:r>
                      <a:endParaRPr lang="en-GB" sz="1100" noProof="0"/>
                    </a:p>
                  </a:txBody>
                  <a:tcPr/>
                </a:tc>
                <a:tc>
                  <a:txBody>
                    <a:bodyPr/>
                    <a:lstStyle/>
                    <a:p>
                      <a:pPr algn="ctr"/>
                      <a:r>
                        <a:rPr lang="en-GB" sz="1100" noProof="0" smtClean="0"/>
                        <a:t>7 Jan</a:t>
                      </a:r>
                      <a:endParaRPr lang="en-GB" sz="1100" noProof="0"/>
                    </a:p>
                  </a:txBody>
                  <a:tcPr/>
                </a:tc>
              </a:tr>
              <a:tr h="256032">
                <a:tc>
                  <a:txBody>
                    <a:bodyPr/>
                    <a:lstStyle/>
                    <a:p>
                      <a:r>
                        <a:rPr lang="en-GB" sz="1100" noProof="0" smtClean="0"/>
                        <a:t>G5220</a:t>
                      </a:r>
                      <a:endParaRPr lang="en-GB" sz="1100" noProof="0"/>
                    </a:p>
                  </a:txBody>
                  <a:tcPr/>
                </a:tc>
                <a:tc>
                  <a:txBody>
                    <a:bodyPr/>
                    <a:lstStyle/>
                    <a:p>
                      <a:r>
                        <a:rPr lang="en-GB" sz="1100" noProof="0" dirty="0" smtClean="0"/>
                        <a:t>Start of Detail Design Accelerator Building</a:t>
                      </a:r>
                      <a:endParaRPr lang="en-GB" sz="1100" noProof="0" dirty="0"/>
                    </a:p>
                  </a:txBody>
                  <a:tcPr/>
                </a:tc>
                <a:tc>
                  <a:txBody>
                    <a:bodyPr/>
                    <a:lstStyle/>
                    <a:p>
                      <a:pPr algn="ctr"/>
                      <a:r>
                        <a:rPr lang="en-GB" sz="1100" noProof="0" smtClean="0"/>
                        <a:t>Convf</a:t>
                      </a:r>
                      <a:endParaRPr lang="en-GB" sz="1100" noProof="0"/>
                    </a:p>
                  </a:txBody>
                  <a:tcPr/>
                </a:tc>
                <a:tc>
                  <a:txBody>
                    <a:bodyPr/>
                    <a:lstStyle/>
                    <a:p>
                      <a:pPr algn="ctr"/>
                      <a:r>
                        <a:rPr lang="en-GB" sz="1100" noProof="0" smtClean="0"/>
                        <a:t>7</a:t>
                      </a:r>
                      <a:r>
                        <a:rPr lang="en-GB" sz="1100" baseline="0" noProof="0" smtClean="0"/>
                        <a:t> Jan</a:t>
                      </a:r>
                      <a:endParaRPr lang="en-GB" sz="1100" noProof="0"/>
                    </a:p>
                  </a:txBody>
                  <a:tcPr/>
                </a:tc>
                <a:tc>
                  <a:txBody>
                    <a:bodyPr/>
                    <a:lstStyle/>
                    <a:p>
                      <a:pPr algn="ctr"/>
                      <a:r>
                        <a:rPr lang="en-GB" sz="1100" noProof="0" smtClean="0"/>
                        <a:t>18 Feb</a:t>
                      </a:r>
                      <a:endParaRPr lang="en-GB" sz="1100" noProof="0"/>
                    </a:p>
                  </a:txBody>
                  <a:tcPr/>
                </a:tc>
                <a:tc>
                  <a:txBody>
                    <a:bodyPr/>
                    <a:lstStyle/>
                    <a:p>
                      <a:pPr algn="ctr"/>
                      <a:endParaRPr lang="en-GB" sz="1100" noProof="0"/>
                    </a:p>
                  </a:txBody>
                  <a:tcPr/>
                </a:tc>
              </a:tr>
              <a:tr h="256032">
                <a:tc>
                  <a:txBody>
                    <a:bodyPr/>
                    <a:lstStyle/>
                    <a:p>
                      <a:r>
                        <a:rPr lang="en-GB" sz="1100" noProof="0" smtClean="0"/>
                        <a:t>G5180</a:t>
                      </a:r>
                      <a:endParaRPr lang="en-GB" sz="1100" noProof="0"/>
                    </a:p>
                  </a:txBody>
                  <a:tcPr/>
                </a:tc>
                <a:tc>
                  <a:txBody>
                    <a:bodyPr/>
                    <a:lstStyle/>
                    <a:p>
                      <a:r>
                        <a:rPr lang="en-GB" sz="1100" noProof="0" smtClean="0"/>
                        <a:t>Contract C101 Signed</a:t>
                      </a:r>
                      <a:endParaRPr lang="en-GB" sz="1100" noProof="0"/>
                    </a:p>
                  </a:txBody>
                  <a:tcPr/>
                </a:tc>
                <a:tc>
                  <a:txBody>
                    <a:bodyPr/>
                    <a:lstStyle/>
                    <a:p>
                      <a:pPr algn="ctr"/>
                      <a:r>
                        <a:rPr lang="en-GB" sz="1100" noProof="0" smtClean="0"/>
                        <a:t>Convf</a:t>
                      </a:r>
                      <a:endParaRPr lang="en-GB" sz="1100" noProof="0"/>
                    </a:p>
                  </a:txBody>
                  <a:tcPr/>
                </a:tc>
                <a:tc>
                  <a:txBody>
                    <a:bodyPr/>
                    <a:lstStyle/>
                    <a:p>
                      <a:pPr algn="ctr"/>
                      <a:r>
                        <a:rPr lang="en-GB" sz="1100" noProof="0" smtClean="0"/>
                        <a:t>18</a:t>
                      </a:r>
                      <a:r>
                        <a:rPr lang="en-GB" sz="1100" baseline="0" noProof="0" smtClean="0"/>
                        <a:t> </a:t>
                      </a:r>
                      <a:r>
                        <a:rPr lang="en-GB" sz="1100" noProof="0" smtClean="0"/>
                        <a:t>Feb</a:t>
                      </a:r>
                      <a:endParaRPr lang="en-GB" sz="1100" noProof="0"/>
                    </a:p>
                  </a:txBody>
                  <a:tcPr/>
                </a:tc>
                <a:tc>
                  <a:txBody>
                    <a:bodyPr/>
                    <a:lstStyle/>
                    <a:p>
                      <a:pPr algn="ctr"/>
                      <a:r>
                        <a:rPr lang="en-GB" sz="1100" baseline="0" noProof="0" smtClean="0"/>
                        <a:t>18 Feb</a:t>
                      </a:r>
                      <a:endParaRPr lang="en-GB" sz="1100" noProof="0"/>
                    </a:p>
                  </a:txBody>
                  <a:tcPr/>
                </a:tc>
                <a:tc>
                  <a:txBody>
                    <a:bodyPr/>
                    <a:lstStyle/>
                    <a:p>
                      <a:pPr algn="ctr"/>
                      <a:endParaRPr lang="en-GB" sz="1100" noProof="0"/>
                    </a:p>
                  </a:txBody>
                  <a:tcPr/>
                </a:tc>
              </a:tr>
              <a:tr h="256032">
                <a:tc>
                  <a:txBody>
                    <a:bodyPr/>
                    <a:lstStyle/>
                    <a:p>
                      <a:endParaRPr lang="en-GB" sz="1100" noProof="0"/>
                    </a:p>
                  </a:txBody>
                  <a:tcPr/>
                </a:tc>
                <a:tc>
                  <a:txBody>
                    <a:bodyPr/>
                    <a:lstStyle/>
                    <a:p>
                      <a:r>
                        <a:rPr lang="en-GB" sz="1100" noProof="0" dirty="0" smtClean="0"/>
                        <a:t>First in-kind contracts presented to IKRC</a:t>
                      </a:r>
                      <a:endParaRPr lang="en-GB" sz="1100" noProof="0" dirty="0"/>
                    </a:p>
                  </a:txBody>
                  <a:tcPr/>
                </a:tc>
                <a:tc>
                  <a:txBody>
                    <a:bodyPr/>
                    <a:lstStyle/>
                    <a:p>
                      <a:pPr algn="ctr"/>
                      <a:r>
                        <a:rPr lang="en-GB" sz="1100" noProof="0" dirty="0" err="1" smtClean="0"/>
                        <a:t>Accsys</a:t>
                      </a:r>
                      <a:endParaRPr lang="en-GB" sz="1100" noProof="0" dirty="0"/>
                    </a:p>
                  </a:txBody>
                  <a:tcPr/>
                </a:tc>
                <a:tc>
                  <a:txBody>
                    <a:bodyPr/>
                    <a:lstStyle/>
                    <a:p>
                      <a:pPr algn="ctr"/>
                      <a:r>
                        <a:rPr lang="en-GB" sz="1100" noProof="0" dirty="0" smtClean="0"/>
                        <a:t>7 Mar</a:t>
                      </a:r>
                      <a:endParaRPr lang="en-GB" sz="1100" noProof="0" dirty="0"/>
                    </a:p>
                  </a:txBody>
                  <a:tcPr/>
                </a:tc>
                <a:tc>
                  <a:txBody>
                    <a:bodyPr/>
                    <a:lstStyle/>
                    <a:p>
                      <a:pPr algn="ctr"/>
                      <a:r>
                        <a:rPr lang="en-GB" sz="1100" noProof="0" dirty="0" smtClean="0"/>
                        <a:t>7 Mar</a:t>
                      </a:r>
                      <a:endParaRPr lang="en-GB" sz="1100" noProof="0" dirty="0"/>
                    </a:p>
                  </a:txBody>
                  <a:tcPr/>
                </a:tc>
                <a:tc>
                  <a:txBody>
                    <a:bodyPr/>
                    <a:lstStyle/>
                    <a:p>
                      <a:pPr algn="ctr"/>
                      <a:endParaRPr lang="en-GB" sz="1100" noProof="0" dirty="0"/>
                    </a:p>
                  </a:txBody>
                  <a:tcPr/>
                </a:tc>
              </a:tr>
              <a:tr h="256032">
                <a:tc>
                  <a:txBody>
                    <a:bodyPr/>
                    <a:lstStyle/>
                    <a:p>
                      <a:r>
                        <a:rPr lang="en-GB" sz="1100" noProof="0" smtClean="0"/>
                        <a:t>G8000</a:t>
                      </a:r>
                      <a:endParaRPr lang="en-GB" sz="1100" noProof="0"/>
                    </a:p>
                  </a:txBody>
                  <a:tcPr/>
                </a:tc>
                <a:tc>
                  <a:txBody>
                    <a:bodyPr/>
                    <a:lstStyle/>
                    <a:p>
                      <a:r>
                        <a:rPr lang="en-GB" sz="1100" noProof="0" dirty="0" smtClean="0"/>
                        <a:t>Establish the ES&amp;H Advisory Committee</a:t>
                      </a:r>
                      <a:endParaRPr lang="en-GB" sz="1100" noProof="0" dirty="0"/>
                    </a:p>
                  </a:txBody>
                  <a:tcPr/>
                </a:tc>
                <a:tc>
                  <a:txBody>
                    <a:bodyPr/>
                    <a:lstStyle/>
                    <a:p>
                      <a:pPr algn="ctr"/>
                      <a:r>
                        <a:rPr lang="en-GB" sz="1100" noProof="0" smtClean="0"/>
                        <a:t>Admin</a:t>
                      </a:r>
                      <a:endParaRPr lang="en-GB" sz="1100" noProof="0"/>
                    </a:p>
                  </a:txBody>
                  <a:tcPr/>
                </a:tc>
                <a:tc>
                  <a:txBody>
                    <a:bodyPr/>
                    <a:lstStyle/>
                    <a:p>
                      <a:pPr algn="ctr"/>
                      <a:r>
                        <a:rPr lang="en-GB" sz="1100" noProof="0" smtClean="0"/>
                        <a:t>31 Mar</a:t>
                      </a:r>
                      <a:endParaRPr lang="en-GB" sz="1100" noProof="0"/>
                    </a:p>
                  </a:txBody>
                  <a:tcPr/>
                </a:tc>
                <a:tc>
                  <a:txBody>
                    <a:bodyPr/>
                    <a:lstStyle/>
                    <a:p>
                      <a:pPr algn="ctr"/>
                      <a:r>
                        <a:rPr lang="en-GB" sz="1100" noProof="0" smtClean="0"/>
                        <a:t>31 Mar</a:t>
                      </a:r>
                      <a:endParaRPr lang="en-GB" sz="1100" noProof="0"/>
                    </a:p>
                  </a:txBody>
                  <a:tcPr/>
                </a:tc>
                <a:tc>
                  <a:txBody>
                    <a:bodyPr/>
                    <a:lstStyle/>
                    <a:p>
                      <a:pPr algn="ctr"/>
                      <a:endParaRPr lang="en-GB" sz="1100" noProof="0" dirty="0"/>
                    </a:p>
                  </a:txBody>
                  <a:tcPr/>
                </a:tc>
              </a:tr>
              <a:tr h="256032">
                <a:tc>
                  <a:txBody>
                    <a:bodyPr/>
                    <a:lstStyle/>
                    <a:p>
                      <a:r>
                        <a:rPr lang="en-GB" sz="1100" noProof="0" smtClean="0"/>
                        <a:t>G28900</a:t>
                      </a:r>
                      <a:endParaRPr lang="en-GB" sz="1100" noProof="0"/>
                    </a:p>
                  </a:txBody>
                  <a:tcPr/>
                </a:tc>
                <a:tc>
                  <a:txBody>
                    <a:bodyPr/>
                    <a:lstStyle/>
                    <a:p>
                      <a:r>
                        <a:rPr lang="en-GB" sz="1100" noProof="0" smtClean="0"/>
                        <a:t>SSM</a:t>
                      </a:r>
                      <a:r>
                        <a:rPr lang="en-GB" sz="1100" baseline="0" noProof="0" smtClean="0"/>
                        <a:t> Permit</a:t>
                      </a:r>
                      <a:endParaRPr lang="en-GB" sz="1100" noProof="0"/>
                    </a:p>
                  </a:txBody>
                  <a:tcPr/>
                </a:tc>
                <a:tc>
                  <a:txBody>
                    <a:bodyPr/>
                    <a:lstStyle/>
                    <a:p>
                      <a:pPr algn="ctr"/>
                      <a:r>
                        <a:rPr lang="en-GB" sz="1100" noProof="0" smtClean="0"/>
                        <a:t>Licens</a:t>
                      </a:r>
                      <a:endParaRPr lang="en-GB" sz="1100" noProof="0"/>
                    </a:p>
                  </a:txBody>
                  <a:tcPr/>
                </a:tc>
                <a:tc>
                  <a:txBody>
                    <a:bodyPr/>
                    <a:lstStyle/>
                    <a:p>
                      <a:pPr algn="ctr"/>
                      <a:r>
                        <a:rPr lang="en-GB" sz="1100" noProof="0" dirty="0" smtClean="0"/>
                        <a:t>30 Apr</a:t>
                      </a:r>
                      <a:endParaRPr lang="en-GB" sz="1100" noProof="0" dirty="0"/>
                    </a:p>
                  </a:txBody>
                  <a:tcPr/>
                </a:tc>
                <a:tc>
                  <a:txBody>
                    <a:bodyPr/>
                    <a:lstStyle/>
                    <a:p>
                      <a:pPr algn="ctr"/>
                      <a:r>
                        <a:rPr lang="en-GB" sz="1100" noProof="0" dirty="0" smtClean="0"/>
                        <a:t>31 July</a:t>
                      </a:r>
                      <a:endParaRPr lang="en-GB" sz="1100" noProof="0" dirty="0"/>
                    </a:p>
                  </a:txBody>
                  <a:tcPr/>
                </a:tc>
                <a:tc>
                  <a:txBody>
                    <a:bodyPr/>
                    <a:lstStyle/>
                    <a:p>
                      <a:pPr algn="ctr"/>
                      <a:endParaRPr lang="en-GB" sz="1100" noProof="0" dirty="0"/>
                    </a:p>
                  </a:txBody>
                  <a:tcPr/>
                </a:tc>
              </a:tr>
              <a:tr h="256032">
                <a:tc>
                  <a:txBody>
                    <a:bodyPr/>
                    <a:lstStyle/>
                    <a:p>
                      <a:r>
                        <a:rPr lang="en-GB" sz="1100" noProof="0" smtClean="0"/>
                        <a:t>G63640</a:t>
                      </a:r>
                      <a:endParaRPr lang="en-GB" sz="1100" noProof="0"/>
                    </a:p>
                  </a:txBody>
                  <a:tcPr/>
                </a:tc>
                <a:tc>
                  <a:txBody>
                    <a:bodyPr/>
                    <a:lstStyle/>
                    <a:p>
                      <a:r>
                        <a:rPr lang="en-GB" sz="1100" noProof="0" smtClean="0"/>
                        <a:t>Moderator Concept Finalized</a:t>
                      </a:r>
                      <a:endParaRPr lang="en-GB" sz="1100" noProof="0"/>
                    </a:p>
                  </a:txBody>
                  <a:tcPr/>
                </a:tc>
                <a:tc>
                  <a:txBody>
                    <a:bodyPr/>
                    <a:lstStyle/>
                    <a:p>
                      <a:pPr algn="ctr"/>
                      <a:r>
                        <a:rPr lang="en-GB" sz="1100" noProof="0" smtClean="0"/>
                        <a:t>Target</a:t>
                      </a:r>
                      <a:endParaRPr lang="en-GB" sz="1100" noProof="0"/>
                    </a:p>
                  </a:txBody>
                  <a:tcPr/>
                </a:tc>
                <a:tc>
                  <a:txBody>
                    <a:bodyPr/>
                    <a:lstStyle/>
                    <a:p>
                      <a:pPr algn="ctr"/>
                      <a:r>
                        <a:rPr lang="en-GB" sz="1100" noProof="0" smtClean="0"/>
                        <a:t>30 Apr</a:t>
                      </a:r>
                      <a:endParaRPr lang="en-GB" sz="1100" noProof="0"/>
                    </a:p>
                  </a:txBody>
                  <a:tcPr/>
                </a:tc>
                <a:tc>
                  <a:txBody>
                    <a:bodyPr/>
                    <a:lstStyle/>
                    <a:p>
                      <a:pPr algn="ctr"/>
                      <a:r>
                        <a:rPr lang="en-GB" sz="1100" noProof="0" smtClean="0"/>
                        <a:t>30</a:t>
                      </a:r>
                      <a:r>
                        <a:rPr lang="en-GB" sz="1100" baseline="0" noProof="0" smtClean="0"/>
                        <a:t> Apr</a:t>
                      </a:r>
                      <a:endParaRPr lang="en-GB" sz="1100" noProof="0"/>
                    </a:p>
                  </a:txBody>
                  <a:tcPr/>
                </a:tc>
                <a:tc>
                  <a:txBody>
                    <a:bodyPr/>
                    <a:lstStyle/>
                    <a:p>
                      <a:pPr algn="ctr"/>
                      <a:endParaRPr lang="en-GB" sz="1100" noProof="0"/>
                    </a:p>
                  </a:txBody>
                  <a:tcPr/>
                </a:tc>
              </a:tr>
              <a:tr h="256032">
                <a:tc>
                  <a:txBody>
                    <a:bodyPr/>
                    <a:lstStyle/>
                    <a:p>
                      <a:r>
                        <a:rPr lang="en-GB" sz="1100" noProof="0" smtClean="0"/>
                        <a:t>G5040</a:t>
                      </a:r>
                      <a:endParaRPr lang="en-GB" sz="1100" noProof="0"/>
                    </a:p>
                  </a:txBody>
                  <a:tcPr/>
                </a:tc>
                <a:tc>
                  <a:txBody>
                    <a:bodyPr/>
                    <a:lstStyle/>
                    <a:p>
                      <a:r>
                        <a:rPr lang="en-GB" sz="1100" noProof="0" smtClean="0"/>
                        <a:t>Environmental Court Verdict</a:t>
                      </a:r>
                      <a:endParaRPr lang="en-GB" sz="1100" noProof="0"/>
                    </a:p>
                  </a:txBody>
                  <a:tcPr/>
                </a:tc>
                <a:tc>
                  <a:txBody>
                    <a:bodyPr/>
                    <a:lstStyle/>
                    <a:p>
                      <a:pPr algn="ctr"/>
                      <a:r>
                        <a:rPr lang="en-GB" sz="1100" noProof="0" smtClean="0"/>
                        <a:t>Licens</a:t>
                      </a:r>
                      <a:endParaRPr lang="en-GB" sz="1100" noProof="0"/>
                    </a:p>
                  </a:txBody>
                  <a:tcPr/>
                </a:tc>
                <a:tc>
                  <a:txBody>
                    <a:bodyPr/>
                    <a:lstStyle/>
                    <a:p>
                      <a:pPr algn="ctr"/>
                      <a:r>
                        <a:rPr lang="en-GB" sz="1100" noProof="0" dirty="0" smtClean="0"/>
                        <a:t>14 May</a:t>
                      </a:r>
                      <a:endParaRPr lang="en-GB" sz="1100" noProof="0" dirty="0"/>
                    </a:p>
                  </a:txBody>
                  <a:tcPr/>
                </a:tc>
                <a:tc>
                  <a:txBody>
                    <a:bodyPr/>
                    <a:lstStyle/>
                    <a:p>
                      <a:pPr algn="ctr"/>
                      <a:r>
                        <a:rPr lang="en-GB" sz="1100" noProof="0" dirty="0" smtClean="0"/>
                        <a:t>30 </a:t>
                      </a:r>
                      <a:r>
                        <a:rPr lang="en-GB" sz="1100" baseline="0" noProof="0" dirty="0" smtClean="0"/>
                        <a:t>May</a:t>
                      </a:r>
                      <a:endParaRPr lang="en-GB" sz="1100" noProof="0" dirty="0"/>
                    </a:p>
                  </a:txBody>
                  <a:tcPr/>
                </a:tc>
                <a:tc>
                  <a:txBody>
                    <a:bodyPr/>
                    <a:lstStyle/>
                    <a:p>
                      <a:pPr algn="ctr"/>
                      <a:endParaRPr lang="en-GB" sz="1100" noProof="0"/>
                    </a:p>
                  </a:txBody>
                  <a:tcPr/>
                </a:tc>
              </a:tr>
              <a:tr h="256032">
                <a:tc>
                  <a:txBody>
                    <a:bodyPr/>
                    <a:lstStyle/>
                    <a:p>
                      <a:r>
                        <a:rPr lang="en-GB" sz="1100" noProof="0" smtClean="0"/>
                        <a:t>G8010</a:t>
                      </a:r>
                      <a:endParaRPr lang="en-GB" sz="1100" noProof="0"/>
                    </a:p>
                  </a:txBody>
                  <a:tcPr/>
                </a:tc>
                <a:tc>
                  <a:txBody>
                    <a:bodyPr/>
                    <a:lstStyle/>
                    <a:p>
                      <a:r>
                        <a:rPr lang="en-GB" sz="1100" noProof="0" dirty="0" smtClean="0"/>
                        <a:t>Annual Review update</a:t>
                      </a:r>
                      <a:endParaRPr lang="en-GB" sz="1100" noProof="0" dirty="0"/>
                    </a:p>
                  </a:txBody>
                  <a:tcPr/>
                </a:tc>
                <a:tc>
                  <a:txBody>
                    <a:bodyPr/>
                    <a:lstStyle/>
                    <a:p>
                      <a:pPr algn="ctr"/>
                      <a:r>
                        <a:rPr lang="en-GB" sz="1100" noProof="0" smtClean="0"/>
                        <a:t>Admin</a:t>
                      </a:r>
                      <a:endParaRPr lang="en-GB" sz="1100" noProof="0"/>
                    </a:p>
                  </a:txBody>
                  <a:tcPr/>
                </a:tc>
                <a:tc>
                  <a:txBody>
                    <a:bodyPr/>
                    <a:lstStyle/>
                    <a:p>
                      <a:pPr algn="ctr"/>
                      <a:r>
                        <a:rPr lang="en-GB" sz="1100" baseline="0" noProof="0" smtClean="0"/>
                        <a:t>26 May</a:t>
                      </a:r>
                      <a:endParaRPr lang="en-GB" sz="1100" noProof="0"/>
                    </a:p>
                  </a:txBody>
                  <a:tcPr/>
                </a:tc>
                <a:tc>
                  <a:txBody>
                    <a:bodyPr/>
                    <a:lstStyle/>
                    <a:p>
                      <a:pPr algn="ctr"/>
                      <a:r>
                        <a:rPr lang="en-GB" sz="1100" noProof="0" smtClean="0"/>
                        <a:t>26 May</a:t>
                      </a:r>
                      <a:endParaRPr lang="en-GB" sz="1100" noProof="0"/>
                    </a:p>
                  </a:txBody>
                  <a:tcPr/>
                </a:tc>
                <a:tc>
                  <a:txBody>
                    <a:bodyPr/>
                    <a:lstStyle/>
                    <a:p>
                      <a:pPr algn="ctr"/>
                      <a:endParaRPr lang="en-GB" sz="1100" noProof="0"/>
                    </a:p>
                  </a:txBody>
                  <a:tcPr/>
                </a:tc>
              </a:tr>
              <a:tr h="256032">
                <a:tc>
                  <a:txBody>
                    <a:bodyPr/>
                    <a:lstStyle/>
                    <a:p>
                      <a:r>
                        <a:rPr lang="en-GB" sz="1100" noProof="0" smtClean="0"/>
                        <a:t>G5060</a:t>
                      </a:r>
                      <a:endParaRPr lang="en-GB" sz="1100" noProof="0"/>
                    </a:p>
                  </a:txBody>
                  <a:tcPr/>
                </a:tc>
                <a:tc>
                  <a:txBody>
                    <a:bodyPr/>
                    <a:lstStyle/>
                    <a:p>
                      <a:r>
                        <a:rPr lang="en-GB" sz="1100" noProof="0" smtClean="0"/>
                        <a:t>Ground Break</a:t>
                      </a:r>
                      <a:endParaRPr lang="en-GB" sz="1100" noProof="0"/>
                    </a:p>
                  </a:txBody>
                  <a:tcPr/>
                </a:tc>
                <a:tc>
                  <a:txBody>
                    <a:bodyPr/>
                    <a:lstStyle/>
                    <a:p>
                      <a:pPr algn="ctr"/>
                      <a:r>
                        <a:rPr lang="en-GB" sz="1100" noProof="0" smtClean="0"/>
                        <a:t>Convf</a:t>
                      </a:r>
                      <a:endParaRPr lang="en-GB" sz="1100" noProof="0"/>
                    </a:p>
                  </a:txBody>
                  <a:tcPr/>
                </a:tc>
                <a:tc>
                  <a:txBody>
                    <a:bodyPr/>
                    <a:lstStyle/>
                    <a:p>
                      <a:pPr algn="ctr"/>
                      <a:r>
                        <a:rPr lang="en-GB" sz="1100" noProof="0" smtClean="0"/>
                        <a:t>2 Jun</a:t>
                      </a:r>
                      <a:endParaRPr lang="en-GB" sz="1100" noProof="0"/>
                    </a:p>
                  </a:txBody>
                  <a:tcPr/>
                </a:tc>
                <a:tc>
                  <a:txBody>
                    <a:bodyPr/>
                    <a:lstStyle/>
                    <a:p>
                      <a:pPr algn="ctr"/>
                      <a:r>
                        <a:rPr lang="en-GB" sz="1100" noProof="0" smtClean="0"/>
                        <a:t>2</a:t>
                      </a:r>
                      <a:r>
                        <a:rPr lang="en-GB" sz="1100" baseline="0" noProof="0" smtClean="0"/>
                        <a:t> Jun</a:t>
                      </a:r>
                      <a:endParaRPr lang="en-GB" sz="1100" noProof="0"/>
                    </a:p>
                  </a:txBody>
                  <a:tcPr/>
                </a:tc>
                <a:tc>
                  <a:txBody>
                    <a:bodyPr/>
                    <a:lstStyle/>
                    <a:p>
                      <a:pPr algn="ctr"/>
                      <a:endParaRPr lang="en-GB" sz="1100" noProof="0"/>
                    </a:p>
                  </a:txBody>
                  <a:tcPr/>
                </a:tc>
              </a:tr>
              <a:tr h="256032">
                <a:tc>
                  <a:txBody>
                    <a:bodyPr/>
                    <a:lstStyle/>
                    <a:p>
                      <a:r>
                        <a:rPr lang="en-GB" sz="1100" noProof="0" smtClean="0"/>
                        <a:t>G1665</a:t>
                      </a:r>
                      <a:endParaRPr lang="en-GB" sz="1100" noProof="0"/>
                    </a:p>
                  </a:txBody>
                  <a:tcPr/>
                </a:tc>
                <a:tc>
                  <a:txBody>
                    <a:bodyPr/>
                    <a:lstStyle/>
                    <a:p>
                      <a:r>
                        <a:rPr lang="en-GB" sz="1100" noProof="0" dirty="0" smtClean="0"/>
                        <a:t>Decision on 2013 Instrument</a:t>
                      </a:r>
                      <a:r>
                        <a:rPr lang="en-GB" sz="1100" baseline="0" noProof="0" dirty="0" smtClean="0"/>
                        <a:t> proposals (instr. 4 plus )</a:t>
                      </a:r>
                      <a:endParaRPr lang="en-GB" sz="1100" noProof="0" dirty="0"/>
                    </a:p>
                  </a:txBody>
                  <a:tcPr/>
                </a:tc>
                <a:tc>
                  <a:txBody>
                    <a:bodyPr/>
                    <a:lstStyle/>
                    <a:p>
                      <a:pPr algn="ctr"/>
                      <a:r>
                        <a:rPr lang="en-GB" sz="1100" noProof="0" smtClean="0"/>
                        <a:t>NSS</a:t>
                      </a:r>
                      <a:endParaRPr lang="en-GB" sz="1100" noProof="0"/>
                    </a:p>
                  </a:txBody>
                  <a:tcPr/>
                </a:tc>
                <a:tc>
                  <a:txBody>
                    <a:bodyPr/>
                    <a:lstStyle/>
                    <a:p>
                      <a:pPr algn="ctr"/>
                      <a:r>
                        <a:rPr lang="en-GB" sz="1100" noProof="0" dirty="0" smtClean="0"/>
                        <a:t>1 Oct*</a:t>
                      </a:r>
                      <a:endParaRPr lang="en-GB" sz="1100" noProof="0" dirty="0"/>
                    </a:p>
                  </a:txBody>
                  <a:tcPr/>
                </a:tc>
                <a:tc>
                  <a:txBody>
                    <a:bodyPr/>
                    <a:lstStyle/>
                    <a:p>
                      <a:pPr algn="ctr"/>
                      <a:r>
                        <a:rPr lang="en-GB" sz="1100" noProof="0" dirty="0" smtClean="0"/>
                        <a:t>1 Oct</a:t>
                      </a:r>
                      <a:endParaRPr lang="en-GB" sz="1100" noProof="0" dirty="0"/>
                    </a:p>
                  </a:txBody>
                  <a:tcPr/>
                </a:tc>
                <a:tc>
                  <a:txBody>
                    <a:bodyPr/>
                    <a:lstStyle/>
                    <a:p>
                      <a:pPr algn="ctr"/>
                      <a:endParaRPr lang="en-GB" sz="1100" noProof="0"/>
                    </a:p>
                  </a:txBody>
                  <a:tcPr/>
                </a:tc>
              </a:tr>
              <a:tr h="256032">
                <a:tc>
                  <a:txBody>
                    <a:bodyPr/>
                    <a:lstStyle/>
                    <a:p>
                      <a:r>
                        <a:rPr lang="en-GB" sz="1100" noProof="0" dirty="0" smtClean="0"/>
                        <a:t>G36450</a:t>
                      </a:r>
                      <a:endParaRPr lang="en-GB" sz="1100" noProof="0" dirty="0"/>
                    </a:p>
                  </a:txBody>
                  <a:tcPr/>
                </a:tc>
                <a:tc>
                  <a:txBody>
                    <a:bodyPr/>
                    <a:lstStyle/>
                    <a:p>
                      <a:r>
                        <a:rPr lang="en-GB" sz="1100" noProof="0" dirty="0" smtClean="0"/>
                        <a:t>Lattice database version</a:t>
                      </a:r>
                      <a:r>
                        <a:rPr lang="en-GB" sz="1100" baseline="0" noProof="0" dirty="0" smtClean="0"/>
                        <a:t> 2</a:t>
                      </a:r>
                      <a:r>
                        <a:rPr lang="en-GB" sz="1100" noProof="0" dirty="0" smtClean="0"/>
                        <a:t> available</a:t>
                      </a:r>
                      <a:endParaRPr lang="en-GB" sz="1100" noProof="0" dirty="0"/>
                    </a:p>
                  </a:txBody>
                  <a:tcPr/>
                </a:tc>
                <a:tc>
                  <a:txBody>
                    <a:bodyPr/>
                    <a:lstStyle/>
                    <a:p>
                      <a:pPr algn="ctr"/>
                      <a:r>
                        <a:rPr lang="en-GB" sz="1100" noProof="0" smtClean="0"/>
                        <a:t>ICS</a:t>
                      </a:r>
                      <a:endParaRPr lang="en-GB" sz="1100" noProof="0"/>
                    </a:p>
                  </a:txBody>
                  <a:tcPr/>
                </a:tc>
                <a:tc>
                  <a:txBody>
                    <a:bodyPr/>
                    <a:lstStyle/>
                    <a:p>
                      <a:pPr algn="ctr"/>
                      <a:r>
                        <a:rPr lang="en-GB" sz="1100" noProof="0" smtClean="0"/>
                        <a:t>30 Jun</a:t>
                      </a:r>
                      <a:endParaRPr lang="en-GB" sz="1100" noProof="0"/>
                    </a:p>
                  </a:txBody>
                  <a:tcPr/>
                </a:tc>
                <a:tc>
                  <a:txBody>
                    <a:bodyPr/>
                    <a:lstStyle/>
                    <a:p>
                      <a:pPr algn="ctr"/>
                      <a:r>
                        <a:rPr lang="en-GB" sz="1100" noProof="0" smtClean="0"/>
                        <a:t>30 Jun</a:t>
                      </a:r>
                      <a:endParaRPr lang="en-GB" sz="1100" noProof="0"/>
                    </a:p>
                  </a:txBody>
                  <a:tcPr/>
                </a:tc>
                <a:tc>
                  <a:txBody>
                    <a:bodyPr/>
                    <a:lstStyle/>
                    <a:p>
                      <a:pPr algn="ctr"/>
                      <a:endParaRPr lang="en-GB" sz="1100" noProof="0"/>
                    </a:p>
                  </a:txBody>
                  <a:tcPr/>
                </a:tc>
              </a:tr>
              <a:tr h="256032">
                <a:tc>
                  <a:txBody>
                    <a:bodyPr/>
                    <a:lstStyle/>
                    <a:p>
                      <a:r>
                        <a:rPr lang="en-GB" sz="1100" noProof="0" smtClean="0"/>
                        <a:t>G63720</a:t>
                      </a:r>
                      <a:endParaRPr lang="en-GB" sz="1100" noProof="0"/>
                    </a:p>
                  </a:txBody>
                  <a:tcPr/>
                </a:tc>
                <a:tc>
                  <a:txBody>
                    <a:bodyPr/>
                    <a:lstStyle/>
                    <a:p>
                      <a:r>
                        <a:rPr lang="en-GB" sz="1100" noProof="0" dirty="0" smtClean="0"/>
                        <a:t>Preliminary</a:t>
                      </a:r>
                      <a:r>
                        <a:rPr lang="en-GB" sz="1100" baseline="0" noProof="0" dirty="0" smtClean="0"/>
                        <a:t> design review of b</a:t>
                      </a:r>
                      <a:r>
                        <a:rPr lang="en-GB" sz="1100" noProof="0" dirty="0" smtClean="0"/>
                        <a:t>eam extraction</a:t>
                      </a:r>
                      <a:endParaRPr lang="en-GB" sz="1100" noProof="0" dirty="0"/>
                    </a:p>
                  </a:txBody>
                  <a:tcPr/>
                </a:tc>
                <a:tc>
                  <a:txBody>
                    <a:bodyPr/>
                    <a:lstStyle/>
                    <a:p>
                      <a:pPr algn="ctr"/>
                      <a:r>
                        <a:rPr lang="en-GB" sz="1100" noProof="0" dirty="0" smtClean="0"/>
                        <a:t>Target &amp; NSS</a:t>
                      </a:r>
                      <a:endParaRPr lang="en-GB" sz="1100" noProof="0" dirty="0"/>
                    </a:p>
                  </a:txBody>
                  <a:tcPr/>
                </a:tc>
                <a:tc>
                  <a:txBody>
                    <a:bodyPr/>
                    <a:lstStyle/>
                    <a:p>
                      <a:pPr algn="ctr"/>
                      <a:r>
                        <a:rPr lang="en-GB" sz="1100" noProof="0" smtClean="0"/>
                        <a:t>10</a:t>
                      </a:r>
                      <a:r>
                        <a:rPr lang="en-GB" sz="1100" baseline="0" noProof="0" smtClean="0"/>
                        <a:t> </a:t>
                      </a:r>
                      <a:r>
                        <a:rPr lang="en-GB" sz="1100" noProof="0" smtClean="0"/>
                        <a:t>Jul</a:t>
                      </a:r>
                      <a:endParaRPr lang="en-GB" sz="1100" noProof="0"/>
                    </a:p>
                  </a:txBody>
                  <a:tcPr/>
                </a:tc>
                <a:tc>
                  <a:txBody>
                    <a:bodyPr/>
                    <a:lstStyle/>
                    <a:p>
                      <a:pPr algn="ctr"/>
                      <a:r>
                        <a:rPr lang="en-GB" sz="1100" noProof="0" smtClean="0"/>
                        <a:t>10 Jul</a:t>
                      </a:r>
                      <a:endParaRPr lang="en-GB" sz="1100" noProof="0"/>
                    </a:p>
                  </a:txBody>
                  <a:tcPr/>
                </a:tc>
                <a:tc>
                  <a:txBody>
                    <a:bodyPr/>
                    <a:lstStyle/>
                    <a:p>
                      <a:pPr algn="ctr"/>
                      <a:endParaRPr lang="en-GB" sz="1100" noProof="0"/>
                    </a:p>
                  </a:txBody>
                  <a:tcPr/>
                </a:tc>
              </a:tr>
              <a:tr h="256032">
                <a:tc>
                  <a:txBody>
                    <a:bodyPr/>
                    <a:lstStyle/>
                    <a:p>
                      <a:r>
                        <a:rPr lang="en-GB" sz="1100" noProof="0" smtClean="0"/>
                        <a:t>G36460</a:t>
                      </a:r>
                      <a:endParaRPr lang="en-GB" sz="1100" noProof="0"/>
                    </a:p>
                  </a:txBody>
                  <a:tcPr/>
                </a:tc>
                <a:tc>
                  <a:txBody>
                    <a:bodyPr/>
                    <a:lstStyle/>
                    <a:p>
                      <a:r>
                        <a:rPr lang="en-GB" sz="1100" noProof="0" dirty="0" smtClean="0"/>
                        <a:t>ICS Hardware Platform freeze</a:t>
                      </a:r>
                      <a:endParaRPr lang="en-GB" sz="1100" noProof="0" dirty="0"/>
                    </a:p>
                  </a:txBody>
                  <a:tcPr/>
                </a:tc>
                <a:tc>
                  <a:txBody>
                    <a:bodyPr/>
                    <a:lstStyle/>
                    <a:p>
                      <a:pPr algn="ctr"/>
                      <a:r>
                        <a:rPr lang="en-GB" sz="1100" noProof="0" smtClean="0"/>
                        <a:t>ICS</a:t>
                      </a:r>
                      <a:endParaRPr lang="en-GB" sz="1100" noProof="0"/>
                    </a:p>
                  </a:txBody>
                  <a:tcPr/>
                </a:tc>
                <a:tc>
                  <a:txBody>
                    <a:bodyPr/>
                    <a:lstStyle/>
                    <a:p>
                      <a:pPr algn="ctr"/>
                      <a:r>
                        <a:rPr lang="en-GB" sz="1100" noProof="0" smtClean="0"/>
                        <a:t>30 Sep</a:t>
                      </a:r>
                      <a:endParaRPr lang="en-GB" sz="1100" noProof="0"/>
                    </a:p>
                  </a:txBody>
                  <a:tcPr/>
                </a:tc>
                <a:tc>
                  <a:txBody>
                    <a:bodyPr/>
                    <a:lstStyle/>
                    <a:p>
                      <a:pPr algn="ctr"/>
                      <a:r>
                        <a:rPr lang="en-GB" sz="1100" noProof="0" smtClean="0"/>
                        <a:t>30 Sep</a:t>
                      </a:r>
                      <a:endParaRPr lang="en-GB" sz="1100" noProof="0"/>
                    </a:p>
                  </a:txBody>
                  <a:tcPr/>
                </a:tc>
                <a:tc>
                  <a:txBody>
                    <a:bodyPr/>
                    <a:lstStyle/>
                    <a:p>
                      <a:pPr algn="ctr"/>
                      <a:endParaRPr lang="en-GB" sz="1100" noProof="0"/>
                    </a:p>
                  </a:txBody>
                  <a:tcPr/>
                </a:tc>
              </a:tr>
              <a:tr h="256032">
                <a:tc>
                  <a:txBody>
                    <a:bodyPr/>
                    <a:lstStyle/>
                    <a:p>
                      <a:r>
                        <a:rPr lang="en-GB" sz="1100" noProof="0" smtClean="0"/>
                        <a:t>G36470</a:t>
                      </a:r>
                      <a:endParaRPr lang="en-GB" sz="1100" noProof="0"/>
                    </a:p>
                  </a:txBody>
                  <a:tcPr/>
                </a:tc>
                <a:tc>
                  <a:txBody>
                    <a:bodyPr/>
                    <a:lstStyle/>
                    <a:p>
                      <a:r>
                        <a:rPr lang="en-GB" sz="1100" noProof="0" smtClean="0"/>
                        <a:t>Audit on MPS technical design specification finished</a:t>
                      </a:r>
                      <a:endParaRPr lang="en-GB" sz="1100" noProof="0"/>
                    </a:p>
                  </a:txBody>
                  <a:tcPr/>
                </a:tc>
                <a:tc>
                  <a:txBody>
                    <a:bodyPr/>
                    <a:lstStyle/>
                    <a:p>
                      <a:pPr algn="ctr"/>
                      <a:r>
                        <a:rPr lang="en-GB" sz="1100" noProof="0" smtClean="0"/>
                        <a:t>ICS</a:t>
                      </a:r>
                      <a:endParaRPr lang="en-GB" sz="1100" noProof="0"/>
                    </a:p>
                  </a:txBody>
                  <a:tcPr/>
                </a:tc>
                <a:tc>
                  <a:txBody>
                    <a:bodyPr/>
                    <a:lstStyle/>
                    <a:p>
                      <a:pPr algn="ctr"/>
                      <a:r>
                        <a:rPr lang="en-GB" sz="1100" noProof="0" smtClean="0"/>
                        <a:t>1</a:t>
                      </a:r>
                      <a:r>
                        <a:rPr lang="en-GB" sz="1100" baseline="0" noProof="0" smtClean="0"/>
                        <a:t> Oct</a:t>
                      </a:r>
                      <a:endParaRPr lang="en-GB" sz="1100" noProof="0"/>
                    </a:p>
                  </a:txBody>
                  <a:tcPr/>
                </a:tc>
                <a:tc>
                  <a:txBody>
                    <a:bodyPr/>
                    <a:lstStyle/>
                    <a:p>
                      <a:pPr algn="ctr"/>
                      <a:r>
                        <a:rPr lang="en-GB" sz="1100" noProof="0" smtClean="0"/>
                        <a:t>28 Nov</a:t>
                      </a:r>
                      <a:endParaRPr lang="en-GB" sz="1100" noProof="0"/>
                    </a:p>
                  </a:txBody>
                  <a:tcPr/>
                </a:tc>
                <a:tc>
                  <a:txBody>
                    <a:bodyPr/>
                    <a:lstStyle/>
                    <a:p>
                      <a:pPr algn="ctr"/>
                      <a:endParaRPr lang="en-GB" sz="1100" noProof="0"/>
                    </a:p>
                  </a:txBody>
                  <a:tcPr/>
                </a:tc>
              </a:tr>
              <a:tr h="256032">
                <a:tc>
                  <a:txBody>
                    <a:bodyPr/>
                    <a:lstStyle/>
                    <a:p>
                      <a:r>
                        <a:rPr lang="en-GB" sz="1100" noProof="0" smtClean="0"/>
                        <a:t>G31210</a:t>
                      </a:r>
                      <a:endParaRPr lang="en-GB" sz="1100" noProof="0"/>
                    </a:p>
                  </a:txBody>
                  <a:tcPr/>
                </a:tc>
                <a:tc>
                  <a:txBody>
                    <a:bodyPr/>
                    <a:lstStyle/>
                    <a:p>
                      <a:r>
                        <a:rPr lang="en-GB" sz="1100" noProof="0" smtClean="0"/>
                        <a:t>Cryogenic transfer</a:t>
                      </a:r>
                      <a:r>
                        <a:rPr lang="en-GB" sz="1100" baseline="0" noProof="0" smtClean="0"/>
                        <a:t> line ordered</a:t>
                      </a:r>
                      <a:endParaRPr lang="en-GB" sz="1100" noProof="0"/>
                    </a:p>
                  </a:txBody>
                  <a:tcPr/>
                </a:tc>
                <a:tc>
                  <a:txBody>
                    <a:bodyPr/>
                    <a:lstStyle/>
                    <a:p>
                      <a:pPr algn="ctr"/>
                      <a:r>
                        <a:rPr lang="en-GB" sz="1100" noProof="0" dirty="0" err="1" smtClean="0"/>
                        <a:t>Accsys</a:t>
                      </a:r>
                      <a:endParaRPr lang="en-GB" sz="1100" noProof="0" dirty="0"/>
                    </a:p>
                  </a:txBody>
                  <a:tcPr/>
                </a:tc>
                <a:tc>
                  <a:txBody>
                    <a:bodyPr/>
                    <a:lstStyle/>
                    <a:p>
                      <a:pPr algn="ctr"/>
                      <a:r>
                        <a:rPr lang="en-GB" sz="1100" noProof="0" dirty="0" smtClean="0"/>
                        <a:t>8 Oct</a:t>
                      </a:r>
                      <a:endParaRPr lang="en-GB" sz="1100" noProof="0" dirty="0"/>
                    </a:p>
                  </a:txBody>
                  <a:tcPr/>
                </a:tc>
                <a:tc>
                  <a:txBody>
                    <a:bodyPr/>
                    <a:lstStyle/>
                    <a:p>
                      <a:pPr algn="ctr"/>
                      <a:r>
                        <a:rPr lang="en-GB" sz="1100" noProof="0" smtClean="0"/>
                        <a:t>8 Oct</a:t>
                      </a:r>
                      <a:endParaRPr lang="en-GB" sz="1100" noProof="0"/>
                    </a:p>
                  </a:txBody>
                  <a:tcPr/>
                </a:tc>
                <a:tc>
                  <a:txBody>
                    <a:bodyPr/>
                    <a:lstStyle/>
                    <a:p>
                      <a:pPr algn="ctr"/>
                      <a:endParaRPr lang="en-GB" sz="1100" noProof="0"/>
                    </a:p>
                  </a:txBody>
                  <a:tcPr/>
                </a:tc>
              </a:tr>
              <a:tr h="256032">
                <a:tc>
                  <a:txBody>
                    <a:bodyPr/>
                    <a:lstStyle/>
                    <a:p>
                      <a:r>
                        <a:rPr lang="en-GB" sz="1100" noProof="0" smtClean="0"/>
                        <a:t>G31250</a:t>
                      </a:r>
                      <a:endParaRPr lang="en-GB" sz="1100" noProof="0"/>
                    </a:p>
                  </a:txBody>
                  <a:tcPr/>
                </a:tc>
                <a:tc>
                  <a:txBody>
                    <a:bodyPr/>
                    <a:lstStyle/>
                    <a:p>
                      <a:r>
                        <a:rPr lang="en-GB" sz="1100" noProof="0" dirty="0" smtClean="0"/>
                        <a:t>Spoke</a:t>
                      </a:r>
                      <a:r>
                        <a:rPr lang="en-GB" sz="1100" baseline="0" noProof="0" dirty="0" smtClean="0"/>
                        <a:t> Cavity Prototype available For Uppsala test stand</a:t>
                      </a:r>
                      <a:endParaRPr lang="en-GB" sz="1100" noProof="0" dirty="0"/>
                    </a:p>
                  </a:txBody>
                  <a:tcPr/>
                </a:tc>
                <a:tc>
                  <a:txBody>
                    <a:bodyPr/>
                    <a:lstStyle/>
                    <a:p>
                      <a:pPr algn="ctr"/>
                      <a:r>
                        <a:rPr lang="en-GB" sz="1100" noProof="0" smtClean="0"/>
                        <a:t>Accsys</a:t>
                      </a:r>
                      <a:endParaRPr lang="en-GB" sz="1100" noProof="0"/>
                    </a:p>
                  </a:txBody>
                  <a:tcPr/>
                </a:tc>
                <a:tc>
                  <a:txBody>
                    <a:bodyPr/>
                    <a:lstStyle/>
                    <a:p>
                      <a:pPr algn="ctr"/>
                      <a:r>
                        <a:rPr lang="en-GB" sz="1100" noProof="0" smtClean="0"/>
                        <a:t>3 Nov</a:t>
                      </a:r>
                      <a:endParaRPr lang="en-GB" sz="1100" noProof="0"/>
                    </a:p>
                  </a:txBody>
                  <a:tcPr/>
                </a:tc>
                <a:tc>
                  <a:txBody>
                    <a:bodyPr/>
                    <a:lstStyle/>
                    <a:p>
                      <a:pPr algn="ctr"/>
                      <a:r>
                        <a:rPr lang="en-GB" sz="1100" noProof="0" smtClean="0"/>
                        <a:t>3 Nov</a:t>
                      </a:r>
                      <a:endParaRPr lang="en-GB" sz="1100" noProof="0"/>
                    </a:p>
                  </a:txBody>
                  <a:tcPr/>
                </a:tc>
                <a:tc>
                  <a:txBody>
                    <a:bodyPr/>
                    <a:lstStyle/>
                    <a:p>
                      <a:pPr algn="ctr"/>
                      <a:endParaRPr lang="en-GB" sz="1100" noProof="0"/>
                    </a:p>
                  </a:txBody>
                  <a:tcPr/>
                </a:tc>
              </a:tr>
              <a:tr h="256032">
                <a:tc>
                  <a:txBody>
                    <a:bodyPr/>
                    <a:lstStyle/>
                    <a:p>
                      <a:r>
                        <a:rPr lang="en-GB" sz="1100" noProof="0" smtClean="0"/>
                        <a:t>G148900</a:t>
                      </a:r>
                      <a:endParaRPr lang="en-GB" sz="1100" noProof="0"/>
                    </a:p>
                  </a:txBody>
                  <a:tcPr/>
                </a:tc>
                <a:tc>
                  <a:txBody>
                    <a:bodyPr/>
                    <a:lstStyle/>
                    <a:p>
                      <a:r>
                        <a:rPr lang="en-GB" sz="1100" noProof="0" smtClean="0"/>
                        <a:t>Start construction</a:t>
                      </a:r>
                      <a:r>
                        <a:rPr lang="en-GB" sz="1100" baseline="0" noProof="0" smtClean="0"/>
                        <a:t> of Tunnel G01</a:t>
                      </a:r>
                      <a:endParaRPr lang="en-GB" sz="1100" noProof="0"/>
                    </a:p>
                  </a:txBody>
                  <a:tcPr/>
                </a:tc>
                <a:tc>
                  <a:txBody>
                    <a:bodyPr/>
                    <a:lstStyle/>
                    <a:p>
                      <a:pPr algn="ctr"/>
                      <a:r>
                        <a:rPr lang="en-GB" sz="1100" noProof="0" smtClean="0"/>
                        <a:t>Convf</a:t>
                      </a:r>
                      <a:endParaRPr lang="en-GB" sz="1100" noProof="0"/>
                    </a:p>
                  </a:txBody>
                  <a:tcPr/>
                </a:tc>
                <a:tc>
                  <a:txBody>
                    <a:bodyPr/>
                    <a:lstStyle/>
                    <a:p>
                      <a:pPr algn="ctr"/>
                      <a:r>
                        <a:rPr lang="en-GB" sz="1100" noProof="0" smtClean="0"/>
                        <a:t>18 Nov</a:t>
                      </a:r>
                      <a:endParaRPr lang="en-GB" sz="1100" noProof="0"/>
                    </a:p>
                  </a:txBody>
                  <a:tcPr/>
                </a:tc>
                <a:tc>
                  <a:txBody>
                    <a:bodyPr/>
                    <a:lstStyle/>
                    <a:p>
                      <a:pPr algn="ctr"/>
                      <a:r>
                        <a:rPr lang="en-GB" sz="1100" noProof="0" dirty="0" smtClean="0"/>
                        <a:t>18 Nov</a:t>
                      </a:r>
                      <a:endParaRPr lang="en-GB" sz="1100" noProof="0" dirty="0"/>
                    </a:p>
                  </a:txBody>
                  <a:tcPr/>
                </a:tc>
                <a:tc>
                  <a:txBody>
                    <a:bodyPr/>
                    <a:lstStyle/>
                    <a:p>
                      <a:pPr algn="ctr"/>
                      <a:endParaRPr lang="en-GB" sz="1100" noProof="0"/>
                    </a:p>
                  </a:txBody>
                  <a:tcPr/>
                </a:tc>
              </a:tr>
              <a:tr h="420624">
                <a:tc>
                  <a:txBody>
                    <a:bodyPr/>
                    <a:lstStyle/>
                    <a:p>
                      <a:r>
                        <a:rPr lang="en-GB" sz="1100" noProof="0" smtClean="0"/>
                        <a:t>G1460</a:t>
                      </a:r>
                      <a:endParaRPr lang="en-GB" sz="1100" noProof="0"/>
                    </a:p>
                  </a:txBody>
                  <a:tcPr/>
                </a:tc>
                <a:tc>
                  <a:txBody>
                    <a:bodyPr/>
                    <a:lstStyle/>
                    <a:p>
                      <a:r>
                        <a:rPr lang="en-GB" sz="1100" kern="1200" noProof="0" dirty="0" smtClean="0">
                          <a:solidFill>
                            <a:schemeClr val="dk1"/>
                          </a:solidFill>
                          <a:effectLst/>
                          <a:latin typeface="+mn-lt"/>
                          <a:ea typeface="+mn-ea"/>
                          <a:cs typeface="+mn-cs"/>
                        </a:rPr>
                        <a:t>Define and implement the In-kind collaboration model for the construction of the neutron instruments</a:t>
                      </a:r>
                      <a:endParaRPr lang="en-GB" sz="1100" noProof="0" dirty="0"/>
                    </a:p>
                  </a:txBody>
                  <a:tcPr/>
                </a:tc>
                <a:tc>
                  <a:txBody>
                    <a:bodyPr/>
                    <a:lstStyle/>
                    <a:p>
                      <a:pPr algn="ctr"/>
                      <a:r>
                        <a:rPr lang="en-GB" sz="1100" noProof="0" smtClean="0"/>
                        <a:t>NSS</a:t>
                      </a:r>
                      <a:endParaRPr lang="en-GB" sz="1100" noProof="0"/>
                    </a:p>
                  </a:txBody>
                  <a:tcPr/>
                </a:tc>
                <a:tc>
                  <a:txBody>
                    <a:bodyPr/>
                    <a:lstStyle/>
                    <a:p>
                      <a:pPr algn="ctr"/>
                      <a:r>
                        <a:rPr lang="en-GB" sz="1100" noProof="0" smtClean="0"/>
                        <a:t>19 Dec</a:t>
                      </a:r>
                      <a:endParaRPr lang="en-GB" sz="1100" noProof="0"/>
                    </a:p>
                  </a:txBody>
                  <a:tcPr/>
                </a:tc>
                <a:tc>
                  <a:txBody>
                    <a:bodyPr/>
                    <a:lstStyle/>
                    <a:p>
                      <a:pPr algn="ctr"/>
                      <a:r>
                        <a:rPr lang="en-GB" sz="1100" noProof="0" smtClean="0"/>
                        <a:t>19 Dec</a:t>
                      </a:r>
                      <a:endParaRPr lang="en-GB" sz="1100" noProof="0"/>
                    </a:p>
                  </a:txBody>
                  <a:tcPr/>
                </a:tc>
                <a:tc>
                  <a:txBody>
                    <a:bodyPr/>
                    <a:lstStyle/>
                    <a:p>
                      <a:pPr algn="ctr"/>
                      <a:endParaRPr lang="en-GB" sz="1100" noProof="0" dirty="0"/>
                    </a:p>
                  </a:txBody>
                  <a:tcPr/>
                </a:tc>
              </a:tr>
            </a:tbl>
          </a:graphicData>
        </a:graphic>
      </p:graphicFrame>
      <p:sp>
        <p:nvSpPr>
          <p:cNvPr id="3" name="TextBox 2"/>
          <p:cNvSpPr txBox="1"/>
          <p:nvPr/>
        </p:nvSpPr>
        <p:spPr>
          <a:xfrm>
            <a:off x="395536" y="6453337"/>
            <a:ext cx="6120680" cy="276999"/>
          </a:xfrm>
          <a:prstGeom prst="rect">
            <a:avLst/>
          </a:prstGeom>
          <a:noFill/>
        </p:spPr>
        <p:txBody>
          <a:bodyPr wrap="square" lIns="91439" tIns="45719" rIns="91439" bIns="45719" rtlCol="0">
            <a:spAutoFit/>
          </a:bodyPr>
          <a:lstStyle/>
          <a:p>
            <a:pPr defTabSz="914391"/>
            <a:r>
              <a:rPr lang="en-US" sz="1200" i="1" dirty="0">
                <a:solidFill>
                  <a:prstClr val="black"/>
                </a:solidFill>
                <a:latin typeface="Calibri"/>
              </a:rPr>
              <a:t>*) The decision on 2013 instrument proposals will be taken at the September STC meeting</a:t>
            </a:r>
          </a:p>
        </p:txBody>
      </p:sp>
    </p:spTree>
    <p:extLst>
      <p:ext uri="{BB962C8B-B14F-4D97-AF65-F5344CB8AC3E}">
        <p14:creationId xmlns:p14="http://schemas.microsoft.com/office/powerpoint/2010/main" val="39882161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50" y="274588"/>
            <a:ext cx="8228707" cy="665212"/>
          </a:xfrm>
        </p:spPr>
        <p:txBody>
          <a:bodyPr lIns="64274" tIns="32136" rIns="64274" bIns="32136"/>
          <a:lstStyle/>
          <a:p>
            <a:r>
              <a:rPr lang="en-US" dirty="0">
                <a:solidFill>
                  <a:srgbClr val="FFFFFF"/>
                </a:solidFill>
                <a:cs typeface="Arial" charset="0"/>
              </a:rPr>
              <a:t>Review Charge</a:t>
            </a:r>
          </a:p>
        </p:txBody>
      </p:sp>
      <p:sp>
        <p:nvSpPr>
          <p:cNvPr id="4" name="Rectangle 3"/>
          <p:cNvSpPr/>
          <p:nvPr/>
        </p:nvSpPr>
        <p:spPr>
          <a:xfrm>
            <a:off x="2598713" y="5866975"/>
            <a:ext cx="6330615" cy="830968"/>
          </a:xfrm>
          <a:prstGeom prst="rect">
            <a:avLst/>
          </a:prstGeom>
        </p:spPr>
        <p:style>
          <a:lnRef idx="2">
            <a:schemeClr val="dk1"/>
          </a:lnRef>
          <a:fillRef idx="1">
            <a:schemeClr val="lt1"/>
          </a:fillRef>
          <a:effectRef idx="0">
            <a:schemeClr val="dk1"/>
          </a:effectRef>
          <a:fontRef idx="minor">
            <a:schemeClr val="dk1"/>
          </a:fontRef>
        </p:style>
        <p:txBody>
          <a:bodyPr wrap="square" lIns="91410" tIns="45706" rIns="91410" bIns="45706">
            <a:spAutoFit/>
          </a:bodyPr>
          <a:lstStyle/>
          <a:p>
            <a:pPr>
              <a:defRPr/>
            </a:pPr>
            <a:r>
              <a:rPr lang="en-GB" sz="1200" baseline="30000" dirty="0">
                <a:sym typeface="Symbol"/>
              </a:rPr>
              <a:t></a:t>
            </a:r>
            <a:r>
              <a:rPr lang="en-GB" sz="1200" dirty="0"/>
              <a:t> </a:t>
            </a:r>
            <a:r>
              <a:rPr lang="en-US" sz="1200" dirty="0"/>
              <a:t>A Performance Measurement Baseline (PMB) is an integrated work plan made up of a sequence of activities which cover the complete scope, cost and schedule of a project.  Once the PMB established and approved, the PMB can be used to evaluate actual cost and schedule performance to determine whether the project is meeting its planned scope, cost and schedule objectives.</a:t>
            </a:r>
          </a:p>
        </p:txBody>
      </p:sp>
      <p:pic>
        <p:nvPicPr>
          <p:cNvPr id="103427"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2472" y="1599287"/>
            <a:ext cx="7726533" cy="453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38C62C7-F79B-CD4A-A5DF-5683BBEC4A65}" type="slidenum">
              <a:rPr lang="sv-SE" smtClean="0"/>
              <a:t>7</a:t>
            </a:fld>
            <a:endParaRPr lang="sv-SE" dirty="0"/>
          </a:p>
        </p:txBody>
      </p:sp>
    </p:spTree>
    <p:extLst>
      <p:ext uri="{BB962C8B-B14F-4D97-AF65-F5344CB8AC3E}">
        <p14:creationId xmlns:p14="http://schemas.microsoft.com/office/powerpoint/2010/main" val="2562057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50" y="274588"/>
            <a:ext cx="8228707" cy="665212"/>
          </a:xfrm>
        </p:spPr>
        <p:txBody>
          <a:bodyPr lIns="64274" tIns="32136" rIns="64274" bIns="32136"/>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8</a:t>
            </a:fld>
            <a:endParaRPr lang="sv-SE" dirty="0"/>
          </a:p>
        </p:txBody>
      </p:sp>
      <p:sp>
        <p:nvSpPr>
          <p:cNvPr id="3" name="TextBox 2"/>
          <p:cNvSpPr txBox="1"/>
          <p:nvPr/>
        </p:nvSpPr>
        <p:spPr>
          <a:xfrm>
            <a:off x="752569" y="1810774"/>
            <a:ext cx="7934232" cy="2585323"/>
          </a:xfrm>
          <a:prstGeom prst="rect">
            <a:avLst/>
          </a:prstGeom>
          <a:noFill/>
        </p:spPr>
        <p:txBody>
          <a:bodyPr wrap="square" lIns="91423" tIns="45712" rIns="91423" bIns="45712" rtlCol="0">
            <a:spAutoFit/>
          </a:bodyPr>
          <a:lstStyle/>
          <a:p>
            <a:r>
              <a:rPr lang="en-GB" dirty="0" smtClean="0">
                <a:solidFill>
                  <a:srgbClr val="7F7F7F"/>
                </a:solidFill>
              </a:rPr>
              <a:t>11. Will ESS be ready to establish the project performance baseline∗ in early 2014 and start conventional construction in mid-2014?</a:t>
            </a:r>
          </a:p>
          <a:p>
            <a:endParaRPr lang="en-GB" dirty="0">
              <a:solidFill>
                <a:srgbClr val="7F7F7F"/>
              </a:solidFill>
            </a:endParaRPr>
          </a:p>
          <a:p>
            <a:endParaRPr lang="en-GB" dirty="0" smtClean="0">
              <a:solidFill>
                <a:srgbClr val="7F7F7F"/>
              </a:solidFill>
            </a:endParaRPr>
          </a:p>
          <a:p>
            <a:r>
              <a:rPr lang="en-GB" i="1" dirty="0" smtClean="0">
                <a:solidFill>
                  <a:srgbClr val="7F7F7F"/>
                </a:solidFill>
              </a:rPr>
              <a:t>Yes, if environmental permits and regulatory licence are available, the possible interfaces with the various systems is mastered and the mitigation of possible late changes is taken into account in the CF contract.</a:t>
            </a:r>
          </a:p>
          <a:p>
            <a:endParaRPr lang="en-GB" i="1" dirty="0">
              <a:solidFill>
                <a:srgbClr val="7F7F7F"/>
              </a:solidFill>
            </a:endParaRPr>
          </a:p>
          <a:p>
            <a:r>
              <a:rPr lang="en-GB" i="1" dirty="0" smtClean="0">
                <a:solidFill>
                  <a:srgbClr val="7F7F7F"/>
                </a:solidFill>
              </a:rPr>
              <a:t>In addition, CF funding and overall 85% of commitments to the project secured.</a:t>
            </a:r>
            <a:endParaRPr lang="en-GB" i="1" dirty="0">
              <a:solidFill>
                <a:srgbClr val="7F7F7F"/>
              </a:solidFill>
            </a:endParaRPr>
          </a:p>
        </p:txBody>
      </p:sp>
      <p:grpSp>
        <p:nvGrpSpPr>
          <p:cNvPr id="54" name="Group 53"/>
          <p:cNvGrpSpPr/>
          <p:nvPr/>
        </p:nvGrpSpPr>
        <p:grpSpPr>
          <a:xfrm>
            <a:off x="2871295" y="1046027"/>
            <a:ext cx="2853671" cy="381090"/>
            <a:chOff x="2309050" y="4597019"/>
            <a:chExt cx="2853671" cy="381090"/>
          </a:xfrm>
        </p:grpSpPr>
        <p:sp>
          <p:nvSpPr>
            <p:cNvPr id="32" name="TextBox 31"/>
            <p:cNvSpPr txBox="1"/>
            <p:nvPr/>
          </p:nvSpPr>
          <p:spPr>
            <a:xfrm>
              <a:off x="2309050" y="4597019"/>
              <a:ext cx="259892" cy="369332"/>
            </a:xfrm>
            <a:prstGeom prst="rect">
              <a:avLst/>
            </a:prstGeom>
            <a:solidFill>
              <a:srgbClr val="008000"/>
            </a:solidFill>
            <a:ln>
              <a:solidFill>
                <a:schemeClr val="tx1"/>
              </a:solidFill>
            </a:ln>
          </p:spPr>
          <p:txBody>
            <a:bodyPr wrap="square" rtlCol="0">
              <a:spAutoFit/>
            </a:bodyPr>
            <a:lstStyle/>
            <a:p>
              <a:r>
                <a:rPr lang="en-US" dirty="0" smtClean="0"/>
                <a:t>1</a:t>
              </a:r>
              <a:endParaRPr lang="en-US" dirty="0"/>
            </a:p>
          </p:txBody>
        </p:sp>
        <p:sp>
          <p:nvSpPr>
            <p:cNvPr id="35" name="TextBox 34"/>
            <p:cNvSpPr txBox="1"/>
            <p:nvPr/>
          </p:nvSpPr>
          <p:spPr>
            <a:xfrm>
              <a:off x="2741347" y="4597019"/>
              <a:ext cx="259892" cy="369332"/>
            </a:xfrm>
            <a:prstGeom prst="rect">
              <a:avLst/>
            </a:prstGeom>
            <a:solidFill>
              <a:srgbClr val="008000"/>
            </a:solidFill>
            <a:ln>
              <a:solidFill>
                <a:schemeClr val="tx1"/>
              </a:solidFill>
            </a:ln>
          </p:spPr>
          <p:txBody>
            <a:bodyPr wrap="square" rtlCol="0">
              <a:spAutoFit/>
            </a:bodyPr>
            <a:lstStyle/>
            <a:p>
              <a:r>
                <a:rPr lang="en-US" dirty="0" smtClean="0"/>
                <a:t>2</a:t>
              </a:r>
              <a:endParaRPr lang="en-US" dirty="0"/>
            </a:p>
          </p:txBody>
        </p:sp>
        <p:sp>
          <p:nvSpPr>
            <p:cNvPr id="38" name="TextBox 37"/>
            <p:cNvSpPr txBox="1"/>
            <p:nvPr/>
          </p:nvSpPr>
          <p:spPr>
            <a:xfrm>
              <a:off x="3173643" y="4597019"/>
              <a:ext cx="259892" cy="369332"/>
            </a:xfrm>
            <a:prstGeom prst="rect">
              <a:avLst/>
            </a:prstGeom>
            <a:solidFill>
              <a:srgbClr val="008000"/>
            </a:solidFill>
            <a:ln>
              <a:solidFill>
                <a:schemeClr val="tx1"/>
              </a:solidFill>
            </a:ln>
          </p:spPr>
          <p:txBody>
            <a:bodyPr wrap="square" rtlCol="0">
              <a:spAutoFit/>
            </a:bodyPr>
            <a:lstStyle/>
            <a:p>
              <a:r>
                <a:rPr lang="en-US" dirty="0" smtClean="0"/>
                <a:t>3</a:t>
              </a:r>
              <a:endParaRPr lang="en-US" dirty="0"/>
            </a:p>
          </p:txBody>
        </p:sp>
        <p:sp>
          <p:nvSpPr>
            <p:cNvPr id="41" name="TextBox 40"/>
            <p:cNvSpPr txBox="1"/>
            <p:nvPr/>
          </p:nvSpPr>
          <p:spPr>
            <a:xfrm>
              <a:off x="3605940" y="4597019"/>
              <a:ext cx="259892" cy="369332"/>
            </a:xfrm>
            <a:prstGeom prst="rect">
              <a:avLst/>
            </a:prstGeom>
            <a:solidFill>
              <a:srgbClr val="008000"/>
            </a:solidFill>
            <a:ln>
              <a:solidFill>
                <a:schemeClr val="tx1"/>
              </a:solidFill>
            </a:ln>
          </p:spPr>
          <p:txBody>
            <a:bodyPr wrap="square" rtlCol="0">
              <a:spAutoFit/>
            </a:bodyPr>
            <a:lstStyle/>
            <a:p>
              <a:r>
                <a:rPr lang="en-US" dirty="0"/>
                <a:t>4</a:t>
              </a:r>
            </a:p>
          </p:txBody>
        </p:sp>
        <p:sp>
          <p:nvSpPr>
            <p:cNvPr id="44" name="TextBox 43"/>
            <p:cNvSpPr txBox="1"/>
            <p:nvPr/>
          </p:nvSpPr>
          <p:spPr>
            <a:xfrm>
              <a:off x="4038236" y="4597019"/>
              <a:ext cx="259892" cy="369332"/>
            </a:xfrm>
            <a:prstGeom prst="rect">
              <a:avLst/>
            </a:prstGeom>
            <a:solidFill>
              <a:srgbClr val="008000"/>
            </a:solidFill>
            <a:ln>
              <a:solidFill>
                <a:schemeClr val="tx1"/>
              </a:solidFill>
            </a:ln>
          </p:spPr>
          <p:txBody>
            <a:bodyPr wrap="square" rtlCol="0">
              <a:spAutoFit/>
            </a:bodyPr>
            <a:lstStyle/>
            <a:p>
              <a:r>
                <a:rPr lang="en-US" dirty="0"/>
                <a:t>5</a:t>
              </a:r>
            </a:p>
          </p:txBody>
        </p:sp>
        <p:sp>
          <p:nvSpPr>
            <p:cNvPr id="47" name="TextBox 46"/>
            <p:cNvSpPr txBox="1"/>
            <p:nvPr/>
          </p:nvSpPr>
          <p:spPr>
            <a:xfrm>
              <a:off x="4470533" y="4608777"/>
              <a:ext cx="259892" cy="369332"/>
            </a:xfrm>
            <a:prstGeom prst="rect">
              <a:avLst/>
            </a:prstGeom>
            <a:solidFill>
              <a:srgbClr val="008000"/>
            </a:solidFill>
            <a:ln>
              <a:solidFill>
                <a:schemeClr val="tx1"/>
              </a:solidFill>
            </a:ln>
          </p:spPr>
          <p:txBody>
            <a:bodyPr wrap="square" rtlCol="0">
              <a:spAutoFit/>
            </a:bodyPr>
            <a:lstStyle/>
            <a:p>
              <a:r>
                <a:rPr lang="en-US" dirty="0"/>
                <a:t>6</a:t>
              </a:r>
            </a:p>
          </p:txBody>
        </p:sp>
        <p:sp>
          <p:nvSpPr>
            <p:cNvPr id="50" name="TextBox 49"/>
            <p:cNvSpPr txBox="1"/>
            <p:nvPr/>
          </p:nvSpPr>
          <p:spPr>
            <a:xfrm>
              <a:off x="4902829" y="4608777"/>
              <a:ext cx="259892" cy="369332"/>
            </a:xfrm>
            <a:prstGeom prst="rect">
              <a:avLst/>
            </a:prstGeom>
            <a:solidFill>
              <a:srgbClr val="FFFF00"/>
            </a:solidFill>
            <a:ln>
              <a:solidFill>
                <a:schemeClr val="tx1"/>
              </a:solidFill>
            </a:ln>
          </p:spPr>
          <p:txBody>
            <a:bodyPr wrap="square" rtlCol="0">
              <a:spAutoFit/>
            </a:bodyPr>
            <a:lstStyle/>
            <a:p>
              <a:r>
                <a:rPr lang="en-US" dirty="0"/>
                <a:t>7</a:t>
              </a:r>
            </a:p>
          </p:txBody>
        </p:sp>
      </p:grpSp>
      <p:sp>
        <p:nvSpPr>
          <p:cNvPr id="4" name="TextBox 3"/>
          <p:cNvSpPr txBox="1"/>
          <p:nvPr/>
        </p:nvSpPr>
        <p:spPr>
          <a:xfrm>
            <a:off x="789021" y="4999047"/>
            <a:ext cx="7571458" cy="1323439"/>
          </a:xfrm>
          <a:prstGeom prst="rect">
            <a:avLst/>
          </a:prstGeom>
          <a:noFill/>
        </p:spPr>
        <p:txBody>
          <a:bodyPr wrap="square" rtlCol="0">
            <a:spAutoFit/>
          </a:bodyPr>
          <a:lstStyle/>
          <a:p>
            <a:r>
              <a:rPr lang="en-US" sz="2000" dirty="0" smtClean="0">
                <a:solidFill>
                  <a:srgbClr val="FF6600"/>
                </a:solidFill>
              </a:rPr>
              <a:t>The follow-up to the 1</a:t>
            </a:r>
            <a:r>
              <a:rPr lang="en-US" sz="2000" baseline="30000" dirty="0" smtClean="0">
                <a:solidFill>
                  <a:srgbClr val="FF6600"/>
                </a:solidFill>
              </a:rPr>
              <a:t>st</a:t>
            </a:r>
            <a:r>
              <a:rPr lang="en-US" sz="2000" dirty="0" smtClean="0">
                <a:solidFill>
                  <a:srgbClr val="FF6600"/>
                </a:solidFill>
              </a:rPr>
              <a:t> Annual Project Review is scheduled for 26-27 May to assess general progress and plans, response to the recommendations from Nov 2013, and the status of plans for the initial operations and ramp-up phase.</a:t>
            </a:r>
            <a:endParaRPr lang="en-US" sz="2000" dirty="0">
              <a:solidFill>
                <a:srgbClr val="FF6600"/>
              </a:solidFill>
            </a:endParaRPr>
          </a:p>
        </p:txBody>
      </p:sp>
    </p:spTree>
    <p:extLst>
      <p:ext uri="{BB962C8B-B14F-4D97-AF65-F5344CB8AC3E}">
        <p14:creationId xmlns:p14="http://schemas.microsoft.com/office/powerpoint/2010/main" val="12029748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Licensing – on track!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063975523"/>
              </p:ext>
            </p:extLst>
          </p:nvPr>
        </p:nvGraphicFramePr>
        <p:xfrm>
          <a:off x="1412072" y="1617429"/>
          <a:ext cx="7260888" cy="370840"/>
        </p:xfrm>
        <a:graphic>
          <a:graphicData uri="http://schemas.openxmlformats.org/drawingml/2006/table">
            <a:tbl>
              <a:tblPr firstRow="1" bandRow="1">
                <a:tableStyleId>{5C22544A-7EE6-4342-B048-85BDC9FD1C3A}</a:tableStyleId>
              </a:tblPr>
              <a:tblGrid>
                <a:gridCol w="605074"/>
                <a:gridCol w="605074"/>
                <a:gridCol w="605074"/>
                <a:gridCol w="605074"/>
                <a:gridCol w="605074"/>
                <a:gridCol w="605074"/>
                <a:gridCol w="605074"/>
                <a:gridCol w="605074"/>
                <a:gridCol w="605074"/>
                <a:gridCol w="605074"/>
                <a:gridCol w="605074"/>
                <a:gridCol w="605074"/>
              </a:tblGrid>
              <a:tr h="370840">
                <a:tc>
                  <a:txBody>
                    <a:bodyPr/>
                    <a:lstStyle/>
                    <a:p>
                      <a:r>
                        <a:rPr lang="en-US" sz="1400" b="0" dirty="0" smtClean="0">
                          <a:solidFill>
                            <a:schemeClr val="tx1">
                              <a:lumMod val="50000"/>
                              <a:lumOff val="50000"/>
                            </a:schemeClr>
                          </a:solidFill>
                        </a:rPr>
                        <a:t>Jan</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Feb</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Mar</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Apr</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May</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Jun</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Jul</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Aug</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Sep</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Oct </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Nov</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Dec</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827157" y="1617429"/>
            <a:ext cx="793768" cy="338554"/>
          </a:xfrm>
          <a:prstGeom prst="rect">
            <a:avLst/>
          </a:prstGeom>
          <a:noFill/>
        </p:spPr>
        <p:txBody>
          <a:bodyPr wrap="square" lIns="91439" tIns="45719" rIns="91439" bIns="45719" rtlCol="0">
            <a:spAutoFit/>
          </a:bodyPr>
          <a:lstStyle/>
          <a:p>
            <a:r>
              <a:rPr lang="en-US" sz="1600" dirty="0">
                <a:solidFill>
                  <a:srgbClr val="7F7F7F"/>
                </a:solidFill>
              </a:rPr>
              <a:t>2014</a:t>
            </a:r>
          </a:p>
        </p:txBody>
      </p:sp>
      <p:grpSp>
        <p:nvGrpSpPr>
          <p:cNvPr id="63" name="Group 62"/>
          <p:cNvGrpSpPr/>
          <p:nvPr/>
        </p:nvGrpSpPr>
        <p:grpSpPr>
          <a:xfrm>
            <a:off x="275729" y="2047164"/>
            <a:ext cx="8868271" cy="4117273"/>
            <a:chOff x="275729" y="2047164"/>
            <a:chExt cx="8868271" cy="4957941"/>
          </a:xfrm>
        </p:grpSpPr>
        <p:grpSp>
          <p:nvGrpSpPr>
            <p:cNvPr id="14" name="Group 13"/>
            <p:cNvGrpSpPr/>
            <p:nvPr/>
          </p:nvGrpSpPr>
          <p:grpSpPr>
            <a:xfrm>
              <a:off x="1020752" y="4463390"/>
              <a:ext cx="7652208" cy="370619"/>
              <a:chOff x="1412072" y="2114009"/>
              <a:chExt cx="4439246" cy="370619"/>
            </a:xfrm>
          </p:grpSpPr>
          <p:sp>
            <p:nvSpPr>
              <p:cNvPr id="15" name="Rectangle 14"/>
              <p:cNvSpPr/>
              <p:nvPr/>
            </p:nvSpPr>
            <p:spPr>
              <a:xfrm>
                <a:off x="1412072" y="2155789"/>
                <a:ext cx="2358460"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 name="TextBox 15"/>
              <p:cNvSpPr txBox="1"/>
              <p:nvPr/>
            </p:nvSpPr>
            <p:spPr>
              <a:xfrm>
                <a:off x="3872589" y="2114009"/>
                <a:ext cx="1978729" cy="370619"/>
              </a:xfrm>
              <a:prstGeom prst="rect">
                <a:avLst/>
              </a:prstGeom>
              <a:noFill/>
            </p:spPr>
            <p:txBody>
              <a:bodyPr wrap="square" rtlCol="0">
                <a:spAutoFit/>
              </a:bodyPr>
              <a:lstStyle/>
              <a:p>
                <a:r>
                  <a:rPr lang="en-US" sz="1400" dirty="0"/>
                  <a:t>Reviews and reports</a:t>
                </a:r>
              </a:p>
            </p:txBody>
          </p:sp>
        </p:grpSp>
        <p:grpSp>
          <p:nvGrpSpPr>
            <p:cNvPr id="20" name="Group 19"/>
            <p:cNvGrpSpPr/>
            <p:nvPr/>
          </p:nvGrpSpPr>
          <p:grpSpPr>
            <a:xfrm>
              <a:off x="3061720" y="2360875"/>
              <a:ext cx="2791247" cy="370619"/>
              <a:chOff x="1412072" y="2114009"/>
              <a:chExt cx="2791247" cy="370619"/>
            </a:xfrm>
          </p:grpSpPr>
          <p:sp>
            <p:nvSpPr>
              <p:cNvPr id="21" name="Rectangle 20"/>
              <p:cNvSpPr/>
              <p:nvPr/>
            </p:nvSpPr>
            <p:spPr>
              <a:xfrm>
                <a:off x="1412072" y="2155789"/>
                <a:ext cx="169022"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2" name="TextBox 21"/>
              <p:cNvSpPr txBox="1"/>
              <p:nvPr/>
            </p:nvSpPr>
            <p:spPr>
              <a:xfrm>
                <a:off x="1674071" y="2114009"/>
                <a:ext cx="2529248" cy="370619"/>
              </a:xfrm>
              <a:prstGeom prst="rect">
                <a:avLst/>
              </a:prstGeom>
              <a:noFill/>
            </p:spPr>
            <p:txBody>
              <a:bodyPr wrap="square" rtlCol="0">
                <a:spAutoFit/>
              </a:bodyPr>
              <a:lstStyle/>
              <a:p>
                <a:r>
                  <a:rPr lang="en-US" sz="1400" dirty="0"/>
                  <a:t>SSM Opinion to Court</a:t>
                </a:r>
              </a:p>
            </p:txBody>
          </p:sp>
        </p:grpSp>
        <p:grpSp>
          <p:nvGrpSpPr>
            <p:cNvPr id="29" name="Group 28"/>
            <p:cNvGrpSpPr/>
            <p:nvPr/>
          </p:nvGrpSpPr>
          <p:grpSpPr>
            <a:xfrm>
              <a:off x="5086178" y="4801944"/>
              <a:ext cx="3876930" cy="370619"/>
              <a:chOff x="1412072" y="2114009"/>
              <a:chExt cx="3876930" cy="370619"/>
            </a:xfrm>
          </p:grpSpPr>
          <p:sp>
            <p:nvSpPr>
              <p:cNvPr id="30" name="Rectangle 29"/>
              <p:cNvSpPr/>
              <p:nvPr/>
            </p:nvSpPr>
            <p:spPr>
              <a:xfrm>
                <a:off x="1412072" y="2155789"/>
                <a:ext cx="766789"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1" name="TextBox 30"/>
              <p:cNvSpPr txBox="1"/>
              <p:nvPr/>
            </p:nvSpPr>
            <p:spPr>
              <a:xfrm>
                <a:off x="2237193" y="2114009"/>
                <a:ext cx="3051809" cy="370619"/>
              </a:xfrm>
              <a:prstGeom prst="rect">
                <a:avLst/>
              </a:prstGeom>
              <a:noFill/>
            </p:spPr>
            <p:txBody>
              <a:bodyPr wrap="square" rtlCol="0">
                <a:spAutoFit/>
              </a:bodyPr>
              <a:lstStyle/>
              <a:p>
                <a:r>
                  <a:rPr lang="en-US" sz="1400" dirty="0"/>
                  <a:t>Assessment</a:t>
                </a:r>
              </a:p>
            </p:txBody>
          </p:sp>
        </p:grpSp>
        <p:sp>
          <p:nvSpPr>
            <p:cNvPr id="35" name="TextBox 34"/>
            <p:cNvSpPr txBox="1"/>
            <p:nvPr/>
          </p:nvSpPr>
          <p:spPr>
            <a:xfrm>
              <a:off x="275730" y="2047164"/>
              <a:ext cx="2439793" cy="407680"/>
            </a:xfrm>
            <a:prstGeom prst="rect">
              <a:avLst/>
            </a:prstGeom>
            <a:noFill/>
          </p:spPr>
          <p:txBody>
            <a:bodyPr wrap="square" rtlCol="0">
              <a:spAutoFit/>
            </a:bodyPr>
            <a:lstStyle/>
            <a:p>
              <a:r>
                <a:rPr lang="en-US" sz="1600" dirty="0"/>
                <a:t>Environmental Court</a:t>
              </a:r>
            </a:p>
          </p:txBody>
        </p:sp>
        <p:grpSp>
          <p:nvGrpSpPr>
            <p:cNvPr id="36" name="Group 35"/>
            <p:cNvGrpSpPr/>
            <p:nvPr/>
          </p:nvGrpSpPr>
          <p:grpSpPr>
            <a:xfrm>
              <a:off x="3642977" y="2695108"/>
              <a:ext cx="2791247" cy="370619"/>
              <a:chOff x="1412072" y="2114009"/>
              <a:chExt cx="2791247" cy="370619"/>
            </a:xfrm>
          </p:grpSpPr>
          <p:sp>
            <p:nvSpPr>
              <p:cNvPr id="37" name="Rectangle 36"/>
              <p:cNvSpPr/>
              <p:nvPr/>
            </p:nvSpPr>
            <p:spPr>
              <a:xfrm>
                <a:off x="1412072" y="2155789"/>
                <a:ext cx="169022"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8" name="TextBox 37"/>
              <p:cNvSpPr txBox="1"/>
              <p:nvPr/>
            </p:nvSpPr>
            <p:spPr>
              <a:xfrm>
                <a:off x="1674071" y="2114009"/>
                <a:ext cx="2529248" cy="370619"/>
              </a:xfrm>
              <a:prstGeom prst="rect">
                <a:avLst/>
              </a:prstGeom>
              <a:noFill/>
            </p:spPr>
            <p:txBody>
              <a:bodyPr wrap="square" rtlCol="0">
                <a:spAutoFit/>
              </a:bodyPr>
              <a:lstStyle/>
              <a:p>
                <a:r>
                  <a:rPr lang="en-US" sz="1400" dirty="0"/>
                  <a:t>Main Hearing April 25th</a:t>
                </a:r>
              </a:p>
            </p:txBody>
          </p:sp>
        </p:grpSp>
        <p:sp>
          <p:nvSpPr>
            <p:cNvPr id="41" name="TextBox 40"/>
            <p:cNvSpPr txBox="1"/>
            <p:nvPr/>
          </p:nvSpPr>
          <p:spPr>
            <a:xfrm>
              <a:off x="4558676" y="3022984"/>
              <a:ext cx="2529248" cy="370619"/>
            </a:xfrm>
            <a:prstGeom prst="rect">
              <a:avLst/>
            </a:prstGeom>
            <a:noFill/>
          </p:spPr>
          <p:txBody>
            <a:bodyPr wrap="square" rtlCol="0">
              <a:spAutoFit/>
            </a:bodyPr>
            <a:lstStyle/>
            <a:p>
              <a:r>
                <a:rPr lang="en-US" sz="1400" dirty="0"/>
                <a:t>Court ruling and permit   </a:t>
              </a:r>
            </a:p>
          </p:txBody>
        </p:sp>
        <p:sp>
          <p:nvSpPr>
            <p:cNvPr id="44" name="TextBox 43"/>
            <p:cNvSpPr txBox="1"/>
            <p:nvPr/>
          </p:nvSpPr>
          <p:spPr>
            <a:xfrm>
              <a:off x="4727698" y="3394146"/>
              <a:ext cx="2529248" cy="370619"/>
            </a:xfrm>
            <a:prstGeom prst="rect">
              <a:avLst/>
            </a:prstGeom>
            <a:noFill/>
          </p:spPr>
          <p:txBody>
            <a:bodyPr wrap="square" rtlCol="0">
              <a:spAutoFit/>
            </a:bodyPr>
            <a:lstStyle/>
            <a:p>
              <a:r>
                <a:rPr lang="en-US" sz="1400" dirty="0"/>
                <a:t>Ground break  June 2nd</a:t>
              </a:r>
            </a:p>
          </p:txBody>
        </p:sp>
        <p:sp>
          <p:nvSpPr>
            <p:cNvPr id="45" name="TextBox 44"/>
            <p:cNvSpPr txBox="1"/>
            <p:nvPr/>
          </p:nvSpPr>
          <p:spPr>
            <a:xfrm>
              <a:off x="275729" y="3732701"/>
              <a:ext cx="3536269" cy="407680"/>
            </a:xfrm>
            <a:prstGeom prst="rect">
              <a:avLst/>
            </a:prstGeom>
            <a:noFill/>
          </p:spPr>
          <p:txBody>
            <a:bodyPr wrap="square" rtlCol="0">
              <a:spAutoFit/>
            </a:bodyPr>
            <a:lstStyle/>
            <a:p>
              <a:r>
                <a:rPr lang="en-US" sz="1600" dirty="0"/>
                <a:t>Radiation Safety Authority (SSM)</a:t>
              </a:r>
            </a:p>
          </p:txBody>
        </p:sp>
        <p:sp>
          <p:nvSpPr>
            <p:cNvPr id="48" name="TextBox 47"/>
            <p:cNvSpPr txBox="1"/>
            <p:nvPr/>
          </p:nvSpPr>
          <p:spPr>
            <a:xfrm>
              <a:off x="1113728" y="4124836"/>
              <a:ext cx="6257036" cy="370619"/>
            </a:xfrm>
            <a:prstGeom prst="rect">
              <a:avLst/>
            </a:prstGeom>
            <a:noFill/>
          </p:spPr>
          <p:txBody>
            <a:bodyPr wrap="square" rtlCol="0">
              <a:spAutoFit/>
            </a:bodyPr>
            <a:lstStyle/>
            <a:p>
              <a:r>
                <a:rPr lang="en-US" sz="1400" dirty="0"/>
                <a:t>Public announcement: Info from ESS complete for construction permit </a:t>
              </a:r>
            </a:p>
          </p:txBody>
        </p:sp>
        <p:sp>
          <p:nvSpPr>
            <p:cNvPr id="51" name="TextBox 50"/>
            <p:cNvSpPr txBox="1"/>
            <p:nvPr/>
          </p:nvSpPr>
          <p:spPr>
            <a:xfrm>
              <a:off x="6114966" y="5116328"/>
              <a:ext cx="2529248" cy="370619"/>
            </a:xfrm>
            <a:prstGeom prst="rect">
              <a:avLst/>
            </a:prstGeom>
            <a:noFill/>
          </p:spPr>
          <p:txBody>
            <a:bodyPr wrap="square" rtlCol="0">
              <a:spAutoFit/>
            </a:bodyPr>
            <a:lstStyle/>
            <a:p>
              <a:r>
                <a:rPr lang="en-US" sz="1400" dirty="0"/>
                <a:t>Issue of permit to construct</a:t>
              </a:r>
            </a:p>
          </p:txBody>
        </p:sp>
        <p:grpSp>
          <p:nvGrpSpPr>
            <p:cNvPr id="52" name="Group 51"/>
            <p:cNvGrpSpPr/>
            <p:nvPr/>
          </p:nvGrpSpPr>
          <p:grpSpPr>
            <a:xfrm>
              <a:off x="7756312" y="5454882"/>
              <a:ext cx="1387688" cy="900603"/>
              <a:chOff x="1412072" y="2114009"/>
              <a:chExt cx="1624782" cy="900603"/>
            </a:xfrm>
          </p:grpSpPr>
          <p:sp>
            <p:nvSpPr>
              <p:cNvPr id="53" name="Rectangle 52"/>
              <p:cNvSpPr/>
              <p:nvPr/>
            </p:nvSpPr>
            <p:spPr>
              <a:xfrm>
                <a:off x="1412072" y="2155789"/>
                <a:ext cx="169022"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4" name="TextBox 53"/>
              <p:cNvSpPr txBox="1"/>
              <p:nvPr/>
            </p:nvSpPr>
            <p:spPr>
              <a:xfrm>
                <a:off x="1674071" y="2114009"/>
                <a:ext cx="1362783" cy="900603"/>
              </a:xfrm>
              <a:prstGeom prst="rect">
                <a:avLst/>
              </a:prstGeom>
              <a:noFill/>
            </p:spPr>
            <p:txBody>
              <a:bodyPr wrap="square" rtlCol="0">
                <a:spAutoFit/>
              </a:bodyPr>
              <a:lstStyle/>
              <a:p>
                <a:r>
                  <a:rPr lang="en-US" sz="1400" dirty="0"/>
                  <a:t>Start of concrete works</a:t>
                </a:r>
              </a:p>
            </p:txBody>
          </p:sp>
        </p:grpSp>
        <p:sp>
          <p:nvSpPr>
            <p:cNvPr id="55" name="TextBox 54"/>
            <p:cNvSpPr txBox="1"/>
            <p:nvPr/>
          </p:nvSpPr>
          <p:spPr>
            <a:xfrm>
              <a:off x="275730" y="6038010"/>
              <a:ext cx="3103482" cy="407680"/>
            </a:xfrm>
            <a:prstGeom prst="rect">
              <a:avLst/>
            </a:prstGeom>
            <a:noFill/>
          </p:spPr>
          <p:txBody>
            <a:bodyPr wrap="square" rtlCol="0">
              <a:spAutoFit/>
            </a:bodyPr>
            <a:lstStyle/>
            <a:p>
              <a:r>
                <a:rPr lang="en-US" sz="1600" dirty="0"/>
                <a:t>EU Notification, </a:t>
              </a:r>
              <a:r>
                <a:rPr lang="en-US" sz="1600" dirty="0" err="1"/>
                <a:t>Euratom</a:t>
              </a:r>
              <a:r>
                <a:rPr lang="en-US" sz="1600" dirty="0"/>
                <a:t> art 37</a:t>
              </a:r>
            </a:p>
          </p:txBody>
        </p:sp>
        <p:grpSp>
          <p:nvGrpSpPr>
            <p:cNvPr id="56" name="Group 55"/>
            <p:cNvGrpSpPr/>
            <p:nvPr/>
          </p:nvGrpSpPr>
          <p:grpSpPr>
            <a:xfrm>
              <a:off x="1491792" y="6375054"/>
              <a:ext cx="7652208" cy="630051"/>
              <a:chOff x="1412072" y="2114009"/>
              <a:chExt cx="4439246" cy="630051"/>
            </a:xfrm>
          </p:grpSpPr>
          <p:sp>
            <p:nvSpPr>
              <p:cNvPr id="57" name="Rectangle 56"/>
              <p:cNvSpPr/>
              <p:nvPr/>
            </p:nvSpPr>
            <p:spPr>
              <a:xfrm>
                <a:off x="1412072" y="2114009"/>
                <a:ext cx="2358460"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~6 month process</a:t>
                </a:r>
              </a:p>
            </p:txBody>
          </p:sp>
          <p:sp>
            <p:nvSpPr>
              <p:cNvPr id="58" name="TextBox 57"/>
              <p:cNvSpPr txBox="1"/>
              <p:nvPr/>
            </p:nvSpPr>
            <p:spPr>
              <a:xfrm>
                <a:off x="3872589" y="2114009"/>
                <a:ext cx="1978729" cy="630051"/>
              </a:xfrm>
              <a:prstGeom prst="rect">
                <a:avLst/>
              </a:prstGeom>
              <a:noFill/>
            </p:spPr>
            <p:txBody>
              <a:bodyPr wrap="square" rtlCol="0">
                <a:spAutoFit/>
              </a:bodyPr>
              <a:lstStyle/>
              <a:p>
                <a:r>
                  <a:rPr lang="en-US" sz="1400" dirty="0"/>
                  <a:t>Opinion needed before permit for </a:t>
                </a:r>
                <a:br>
                  <a:rPr lang="en-US" sz="1400" dirty="0"/>
                </a:br>
                <a:r>
                  <a:rPr lang="en-US" sz="1400" dirty="0"/>
                  <a:t>test ops</a:t>
                </a:r>
              </a:p>
            </p:txBody>
          </p:sp>
        </p:grpSp>
        <p:sp>
          <p:nvSpPr>
            <p:cNvPr id="60" name="Diamond 59"/>
            <p:cNvSpPr/>
            <p:nvPr/>
          </p:nvSpPr>
          <p:spPr>
            <a:xfrm>
              <a:off x="4465699" y="3394146"/>
              <a:ext cx="261999" cy="33855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1" name="Diamond 60"/>
            <p:cNvSpPr/>
            <p:nvPr/>
          </p:nvSpPr>
          <p:spPr>
            <a:xfrm>
              <a:off x="4275792" y="3057359"/>
              <a:ext cx="261999" cy="33855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2" name="Diamond 61"/>
            <p:cNvSpPr/>
            <p:nvPr/>
          </p:nvSpPr>
          <p:spPr>
            <a:xfrm>
              <a:off x="792207" y="4145702"/>
              <a:ext cx="261999" cy="33855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71" name="Diamond 70"/>
          <p:cNvSpPr/>
          <p:nvPr/>
        </p:nvSpPr>
        <p:spPr>
          <a:xfrm>
            <a:off x="5911300" y="4622550"/>
            <a:ext cx="261999" cy="281149"/>
          </a:xfrm>
          <a:prstGeom prst="diamond">
            <a:avLst/>
          </a:prstGeom>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1600"/>
          </a:p>
        </p:txBody>
      </p:sp>
      <p:sp>
        <p:nvSpPr>
          <p:cNvPr id="72" name="TextBox 71"/>
          <p:cNvSpPr txBox="1"/>
          <p:nvPr/>
        </p:nvSpPr>
        <p:spPr>
          <a:xfrm>
            <a:off x="127000" y="6164438"/>
            <a:ext cx="9017000" cy="646329"/>
          </a:xfrm>
          <a:prstGeom prst="rect">
            <a:avLst/>
          </a:prstGeom>
          <a:noFill/>
        </p:spPr>
        <p:txBody>
          <a:bodyPr wrap="square" lIns="91439" tIns="45719" rIns="91439" bIns="45719" rtlCol="0">
            <a:spAutoFit/>
          </a:bodyPr>
          <a:lstStyle/>
          <a:p>
            <a:r>
              <a:rPr lang="en-US" dirty="0" smtClean="0">
                <a:solidFill>
                  <a:srgbClr val="FF0000"/>
                </a:solidFill>
              </a:rPr>
              <a:t>Swedish Environmental Court required EU Opinion before main hearing.  ESS, with support of SSM and EU, appealed as EU Opinion is an operations requirement.   Resolved in ESS favor.</a:t>
            </a:r>
            <a:endParaRPr lang="en-US" dirty="0">
              <a:solidFill>
                <a:srgbClr val="FF0000"/>
              </a:solidFill>
            </a:endParaRPr>
          </a:p>
        </p:txBody>
      </p:sp>
    </p:spTree>
    <p:extLst>
      <p:ext uri="{BB962C8B-B14F-4D97-AF65-F5344CB8AC3E}">
        <p14:creationId xmlns:p14="http://schemas.microsoft.com/office/powerpoint/2010/main" val="22012694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42655</TotalTime>
  <Words>1825</Words>
  <Application>Microsoft Macintosh PowerPoint</Application>
  <PresentationFormat>On-screen Show (4:3)</PresentationFormat>
  <Paragraphs>410</Paragraphs>
  <Slides>20</Slides>
  <Notes>2</Notes>
  <HiddenSlides>0</HiddenSlides>
  <MMClips>0</MMClips>
  <ScaleCrop>false</ScaleCrop>
  <HeadingPairs>
    <vt:vector size="4" baseType="variant">
      <vt:variant>
        <vt:lpstr>Theme</vt:lpstr>
      </vt:variant>
      <vt:variant>
        <vt:i4>9</vt:i4>
      </vt:variant>
      <vt:variant>
        <vt:lpstr>Slide Titles</vt:lpstr>
      </vt:variant>
      <vt:variant>
        <vt:i4>20</vt:i4>
      </vt:variant>
    </vt:vector>
  </HeadingPairs>
  <TitlesOfParts>
    <vt:vector size="29" baseType="lpstr">
      <vt:lpstr>Office-tema</vt:lpstr>
      <vt:lpstr>Anpassad formgivning</vt:lpstr>
      <vt:lpstr>2_Office-tema</vt:lpstr>
      <vt:lpstr>1_Office-tema</vt:lpstr>
      <vt:lpstr>2_ESS Core Powerpoint</vt:lpstr>
      <vt:lpstr>ESS Core Powerpoint template</vt:lpstr>
      <vt:lpstr>1_ESS Core Powerpoint template</vt:lpstr>
      <vt:lpstr>3_Office-tema</vt:lpstr>
      <vt:lpstr>2_ESS Core Powerpoint template</vt:lpstr>
      <vt:lpstr>European Spallation Source Update</vt:lpstr>
      <vt:lpstr>2013 in review</vt:lpstr>
      <vt:lpstr>2014 plans</vt:lpstr>
      <vt:lpstr>ESS construction funding picture</vt:lpstr>
      <vt:lpstr>ESS transition from ESS AB to an ERIC</vt:lpstr>
      <vt:lpstr>2014 top level milestones</vt:lpstr>
      <vt:lpstr>Review Charge</vt:lpstr>
      <vt:lpstr>Review Charge</vt:lpstr>
      <vt:lpstr>Licensing – on track! </vt:lpstr>
      <vt:lpstr>Conventional facilities contract</vt:lpstr>
      <vt:lpstr>Critical Path</vt:lpstr>
      <vt:lpstr>ESS is a collaborative project</vt:lpstr>
      <vt:lpstr>PowerPoint Presentation</vt:lpstr>
      <vt:lpstr>Annual rounds of instrument proposals</vt:lpstr>
      <vt:lpstr>14 Instrument Concepts currently being evaluated</vt:lpstr>
      <vt:lpstr>PowerPoint Presentation</vt:lpstr>
      <vt:lpstr>PowerPoint Presentation</vt:lpstr>
      <vt:lpstr>Initial operations and ramp-up phase and commitment to 22 instruments</vt:lpstr>
      <vt:lpstr>Preparing the construction project</vt:lpstr>
      <vt:lpstr>ESS is ready for a construction commitment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Ola Grahm</dc:creator>
  <cp:lastModifiedBy>ESS User</cp:lastModifiedBy>
  <cp:revision>586</cp:revision>
  <dcterms:created xsi:type="dcterms:W3CDTF">2013-09-21T18:00:17Z</dcterms:created>
  <dcterms:modified xsi:type="dcterms:W3CDTF">2014-04-14T07:53:38Z</dcterms:modified>
</cp:coreProperties>
</file>