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2" r:id="rId2"/>
    <p:sldId id="483" r:id="rId3"/>
    <p:sldId id="486" r:id="rId4"/>
    <p:sldId id="321" r:id="rId5"/>
    <p:sldId id="329" r:id="rId6"/>
    <p:sldId id="394" r:id="rId7"/>
    <p:sldId id="469" r:id="rId8"/>
    <p:sldId id="511" r:id="rId9"/>
    <p:sldId id="508" r:id="rId10"/>
    <p:sldId id="506" r:id="rId11"/>
    <p:sldId id="518" r:id="rId12"/>
    <p:sldId id="515" r:id="rId13"/>
    <p:sldId id="516" r:id="rId14"/>
    <p:sldId id="519" r:id="rId15"/>
    <p:sldId id="523" r:id="rId16"/>
    <p:sldId id="443" r:id="rId17"/>
    <p:sldId id="338" r:id="rId18"/>
    <p:sldId id="477" r:id="rId19"/>
    <p:sldId id="442" r:id="rId20"/>
  </p:sldIdLst>
  <p:sldSz cx="9144000" cy="6858000" type="screen4x3"/>
  <p:notesSz cx="68199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53819" autoAdjust="0"/>
  </p:normalViewPr>
  <p:slideViewPr>
    <p:cSldViewPr>
      <p:cViewPr>
        <p:scale>
          <a:sx n="70" d="100"/>
          <a:sy n="70" d="100"/>
        </p:scale>
        <p:origin x="-4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926" y="-72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4E2675C-9320-4F3A-9DC6-F96B1500CD7C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1044"/>
            <a:ext cx="2955290" cy="495935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78160718-AAD0-461F-B87E-C629863993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1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B7B8CCFC-6885-487D-B7A2-1699394B78C7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1044"/>
            <a:ext cx="2955290" cy="495935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FFA10E9A-FA0D-47A0-964A-35A2D81AF0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26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10E9A-FA0D-47A0-964A-35A2D81AF06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00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953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354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7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08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/>
          <p:cNvSpPr txBox="1">
            <a:spLocks/>
          </p:cNvSpPr>
          <p:nvPr userDrawn="1"/>
        </p:nvSpPr>
        <p:spPr>
          <a:xfrm>
            <a:off x="8568444" y="6445013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7D5E6440-5A77-4AFB-A914-F4ADBAE1B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11976" y="74712"/>
            <a:ext cx="990724" cy="445988"/>
          </a:xfrm>
          <a:prstGeom prst="rect">
            <a:avLst/>
          </a:prstGeom>
          <a:noFill/>
        </p:spPr>
      </p:pic>
      <p:sp>
        <p:nvSpPr>
          <p:cNvPr id="3" name="Rectangle 6"/>
          <p:cNvSpPr>
            <a:spLocks/>
          </p:cNvSpPr>
          <p:nvPr userDrawn="1"/>
        </p:nvSpPr>
        <p:spPr bwMode="auto">
          <a:xfrm>
            <a:off x="6172572" y="6364436"/>
            <a:ext cx="2071836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</a:pPr>
            <a:r>
              <a:rPr lang="en-US" sz="1400" dirty="0" smtClean="0">
                <a:solidFill>
                  <a:srgbClr val="67676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P. Bosland  CEA-Saclay</a:t>
            </a:r>
            <a:endParaRPr lang="en-US" sz="1400" dirty="0">
              <a:solidFill>
                <a:srgbClr val="67676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6" name="Rectangle 7"/>
          <p:cNvSpPr>
            <a:spLocks/>
          </p:cNvSpPr>
          <p:nvPr userDrawn="1"/>
        </p:nvSpPr>
        <p:spPr bwMode="auto">
          <a:xfrm>
            <a:off x="179512" y="6453336"/>
            <a:ext cx="583264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Collaboration Board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meeting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Copenhagen  14/04/2014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7" name="Picture 2" descr="http://t3.gstatic.com/images?q=tbn:ANd9GcSe4i1k4jXtiHLI-xkpekbTlCCbjV09k-x_9DK7kJRWVAmlLr1k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125" y="3244"/>
            <a:ext cx="905475" cy="905476"/>
          </a:xfrm>
          <a:prstGeom prst="rect">
            <a:avLst/>
          </a:prstGeom>
          <a:noFill/>
        </p:spPr>
      </p:pic>
      <p:sp>
        <p:nvSpPr>
          <p:cNvPr id="9" name="Slide Number Placeholder 25"/>
          <p:cNvSpPr txBox="1">
            <a:spLocks/>
          </p:cNvSpPr>
          <p:nvPr userDrawn="1"/>
        </p:nvSpPr>
        <p:spPr>
          <a:xfrm>
            <a:off x="8568444" y="6445013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7D5E6440-5A77-4AFB-A914-F4ADBAE1B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5" r:id="rId12"/>
    <p:sldLayoutId id="2147483679" r:id="rId13"/>
    <p:sldLayoutId id="2147483680" r:id="rId14"/>
    <p:sldLayoutId id="2147483681" r:id="rId15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665163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977900" indent="-403225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289050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1788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914525" indent="-401638" algn="l" rtl="0" eaLnBrk="0" fontAlgn="base" hangingPunct="0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371725" indent="-401638" algn="l" rtl="0" fontAlgn="base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828925" indent="-401638" algn="l" rtl="0" fontAlgn="base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286125" indent="-401638" algn="l" rtl="0" fontAlgn="base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743325" indent="-401638" algn="l" rtl="0" fontAlgn="base">
        <a:spcBef>
          <a:spcPts val="17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607417" y="155679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Status of the French activities</a:t>
            </a:r>
          </a:p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under the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responsibility of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CEA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Philippe CHOMAZ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151" y="69269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Collaboration Board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" y="4653136"/>
            <a:ext cx="9036496" cy="172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325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4888"/>
            <a:ext cx="3899663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13227" y="1052736"/>
            <a:ext cx="3630773" cy="5878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>
              <a:lnSpc>
                <a:spcPts val="2000"/>
              </a:lnSpc>
              <a:buSzPct val="90000"/>
            </a:pPr>
            <a:r>
              <a:rPr lang="en-GB" sz="1600" dirty="0" smtClean="0">
                <a:solidFill>
                  <a:srgbClr val="666666"/>
                </a:solidFill>
              </a:rPr>
              <a:t>First meeting with APAVE last February confirmed our first analysis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5158978"/>
            <a:ext cx="50405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666666"/>
                </a:solidFill>
              </a:rPr>
              <a:t>Volumes of the </a:t>
            </a:r>
            <a:r>
              <a:rPr lang="fr-FR" sz="1600" dirty="0" err="1" smtClean="0">
                <a:solidFill>
                  <a:srgbClr val="666666"/>
                </a:solidFill>
              </a:rPr>
              <a:t>helium</a:t>
            </a:r>
            <a:r>
              <a:rPr lang="fr-FR" sz="1600" dirty="0" smtClean="0">
                <a:solidFill>
                  <a:srgbClr val="666666"/>
                </a:solidFill>
              </a:rPr>
              <a:t> circuits and </a:t>
            </a:r>
            <a:r>
              <a:rPr lang="fr-FR" sz="1600" dirty="0" err="1" smtClean="0">
                <a:solidFill>
                  <a:srgbClr val="666666"/>
                </a:solidFill>
              </a:rPr>
              <a:t>vessels</a:t>
            </a:r>
            <a:r>
              <a:rPr lang="fr-FR" sz="1600" dirty="0" smtClean="0">
                <a:solidFill>
                  <a:srgbClr val="666666"/>
                </a:solidFill>
              </a:rPr>
              <a:t> &lt; 50 l</a:t>
            </a: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666666"/>
                </a:solidFill>
              </a:rPr>
              <a:t>1,431 bars&lt; </a:t>
            </a:r>
            <a:r>
              <a:rPr lang="fr-FR" sz="1600" dirty="0" err="1">
                <a:solidFill>
                  <a:srgbClr val="666666"/>
                </a:solidFill>
              </a:rPr>
              <a:t>Working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smtClean="0">
                <a:solidFill>
                  <a:srgbClr val="666666"/>
                </a:solidFill>
              </a:rPr>
              <a:t>pressure</a:t>
            </a: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666666"/>
                </a:solidFill>
              </a:rPr>
              <a:t>Ps </a:t>
            </a:r>
            <a:r>
              <a:rPr lang="fr-FR" sz="1600" dirty="0" err="1" smtClean="0">
                <a:solidFill>
                  <a:srgbClr val="666666"/>
                </a:solidFill>
              </a:rPr>
              <a:t>can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be</a:t>
            </a:r>
            <a:r>
              <a:rPr lang="fr-FR" sz="1600" dirty="0" smtClean="0">
                <a:solidFill>
                  <a:srgbClr val="666666"/>
                </a:solidFill>
              </a:rPr>
              <a:t> &lt; 2 bars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5220072" y="5211721"/>
            <a:ext cx="72008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237841" y="4878422"/>
            <a:ext cx="20361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000"/>
              </a:lnSpc>
              <a:buSzPct val="90000"/>
            </a:pPr>
            <a:r>
              <a:rPr lang="fr-FR" sz="1600" b="1" dirty="0" smtClean="0">
                <a:solidFill>
                  <a:schemeClr val="tx1"/>
                </a:solidFill>
              </a:rPr>
              <a:t>Article 3.3 of PED</a:t>
            </a:r>
          </a:p>
          <a:p>
            <a:pPr marL="0" lvl="2">
              <a:lnSpc>
                <a:spcPts val="2000"/>
              </a:lnSpc>
              <a:buSzPct val="90000"/>
            </a:pPr>
            <a:endParaRPr lang="fr-FR" sz="1600" b="1" dirty="0">
              <a:solidFill>
                <a:schemeClr val="tx1"/>
              </a:solidFill>
            </a:endParaRPr>
          </a:p>
          <a:p>
            <a:pPr marL="0" lvl="2">
              <a:lnSpc>
                <a:spcPts val="2000"/>
              </a:lnSpc>
              <a:buSzPct val="90000"/>
            </a:pPr>
            <a:r>
              <a:rPr lang="fr-FR" sz="1600" b="1" dirty="0" smtClean="0">
                <a:solidFill>
                  <a:schemeClr val="tx1"/>
                </a:solidFill>
              </a:rPr>
              <a:t>To </a:t>
            </a:r>
            <a:r>
              <a:rPr lang="fr-FR" sz="1600" b="1" dirty="0" err="1" smtClean="0">
                <a:solidFill>
                  <a:schemeClr val="tx1"/>
                </a:solidFill>
              </a:rPr>
              <a:t>be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confirmed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41" y="1760606"/>
            <a:ext cx="3165906" cy="311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31" y="78830"/>
            <a:ext cx="7445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cteur droit avec flèche 14"/>
          <p:cNvCxnSpPr/>
          <p:nvPr/>
        </p:nvCxnSpPr>
        <p:spPr bwMode="auto">
          <a:xfrm flipV="1">
            <a:off x="5248921" y="3717032"/>
            <a:ext cx="1656184" cy="1818725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5513226" y="5859793"/>
            <a:ext cx="3340041" cy="6052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2" algn="ctr">
              <a:lnSpc>
                <a:spcPts val="2000"/>
              </a:lnSpc>
              <a:buSzPct val="90000"/>
            </a:pPr>
            <a:r>
              <a:rPr lang="en-GB" sz="1600" dirty="0" smtClean="0">
                <a:solidFill>
                  <a:srgbClr val="666666"/>
                </a:solidFill>
              </a:rPr>
              <a:t>Meeting at Lund for </a:t>
            </a:r>
            <a:r>
              <a:rPr lang="en-GB" sz="1600" dirty="0">
                <a:solidFill>
                  <a:srgbClr val="666666"/>
                </a:solidFill>
              </a:rPr>
              <a:t>PED </a:t>
            </a:r>
            <a:r>
              <a:rPr lang="en-GB" sz="1600" dirty="0" smtClean="0">
                <a:solidFill>
                  <a:srgbClr val="666666"/>
                </a:solidFill>
              </a:rPr>
              <a:t>compliance in April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9440" y="646525"/>
            <a:ext cx="4240632" cy="86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000"/>
              </a:lnSpc>
              <a:buSzPct val="90000"/>
            </a:pPr>
            <a:r>
              <a:rPr lang="fr-FR" sz="2400" b="1" dirty="0" smtClean="0">
                <a:solidFill>
                  <a:srgbClr val="666666"/>
                </a:solidFill>
              </a:rPr>
              <a:t>Compliance </a:t>
            </a:r>
            <a:r>
              <a:rPr lang="fr-FR" sz="2400" b="1" dirty="0" err="1">
                <a:solidFill>
                  <a:srgbClr val="666666"/>
                </a:solidFill>
              </a:rPr>
              <a:t>with</a:t>
            </a:r>
            <a:r>
              <a:rPr lang="fr-FR" sz="2400" b="1" dirty="0">
                <a:solidFill>
                  <a:srgbClr val="666666"/>
                </a:solidFill>
              </a:rPr>
              <a:t> </a:t>
            </a:r>
            <a:r>
              <a:rPr lang="fr-FR" sz="2400" b="1" dirty="0" err="1">
                <a:solidFill>
                  <a:srgbClr val="666666"/>
                </a:solidFill>
              </a:rPr>
              <a:t>European</a:t>
            </a:r>
            <a:r>
              <a:rPr lang="fr-FR" sz="2400" b="1" dirty="0">
                <a:solidFill>
                  <a:srgbClr val="666666"/>
                </a:solidFill>
              </a:rPr>
              <a:t> </a:t>
            </a:r>
            <a:endParaRPr lang="fr-FR" sz="2400" b="1" dirty="0" smtClean="0">
              <a:solidFill>
                <a:srgbClr val="666666"/>
              </a:solidFill>
            </a:endParaRPr>
          </a:p>
          <a:p>
            <a:pPr marL="0" lvl="2">
              <a:lnSpc>
                <a:spcPts val="2000"/>
              </a:lnSpc>
              <a:buSzPct val="90000"/>
            </a:pPr>
            <a:endParaRPr lang="fr-FR" sz="2400" b="1" dirty="0">
              <a:solidFill>
                <a:srgbClr val="666666"/>
              </a:solidFill>
            </a:endParaRPr>
          </a:p>
          <a:p>
            <a:pPr marL="0" lvl="2">
              <a:lnSpc>
                <a:spcPts val="2000"/>
              </a:lnSpc>
              <a:buSzPct val="90000"/>
            </a:pPr>
            <a:r>
              <a:rPr lang="fr-FR" sz="2400" b="1" dirty="0" smtClean="0">
                <a:solidFill>
                  <a:srgbClr val="666666"/>
                </a:solidFill>
              </a:rPr>
              <a:t>PED </a:t>
            </a:r>
            <a:r>
              <a:rPr lang="en-GB" sz="2400" b="1" dirty="0" smtClean="0">
                <a:solidFill>
                  <a:srgbClr val="666666"/>
                </a:solidFill>
              </a:rPr>
              <a:t>97/23/EC </a:t>
            </a:r>
            <a:endParaRPr lang="en-GB" sz="240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84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824681"/>
            <a:ext cx="896448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sz="36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Status on other components and toolings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2" y="142124"/>
            <a:ext cx="1219095" cy="227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300" y="465515"/>
            <a:ext cx="1790700" cy="1786721"/>
          </a:xfrm>
          <a:prstGeom prst="rect">
            <a:avLst/>
          </a:prstGeom>
        </p:spPr>
      </p:pic>
      <p:pic>
        <p:nvPicPr>
          <p:cNvPr id="5123" name="Picture 3" descr="\\Dapdc5\bosland\My Documents\My Pictures\2014-02-21\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2" y="4725144"/>
            <a:ext cx="1575736" cy="11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3313"/>
            <a:ext cx="2066853" cy="147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 descr="D:\DATA\Ferrand\Boîte Test ESS sur Modèle SIS\Température_h=20_DC_5%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51" y="620688"/>
            <a:ext cx="2088232" cy="167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Asssemblage coupleur cavité"/>
          <p:cNvPicPr>
            <a:picLocks noGrp="1" noChangeAspect="1"/>
          </p:cNvPicPr>
          <p:nvPr isPhoto="1"/>
        </p:nvPicPr>
        <p:blipFill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74" r="16571"/>
          <a:stretch/>
        </p:blipFill>
        <p:spPr>
          <a:xfrm>
            <a:off x="3625813" y="3861048"/>
            <a:ext cx="2242331" cy="241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088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1323" y="184044"/>
            <a:ext cx="5920680" cy="792162"/>
          </a:xfrm>
          <a:prstGeom prst="rect">
            <a:avLst/>
          </a:prstGeom>
        </p:spPr>
        <p:txBody>
          <a:bodyPr/>
          <a:lstStyle/>
          <a:p>
            <a:r>
              <a:rPr lang="fr-FR" sz="32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Fundamental</a:t>
            </a:r>
            <a:r>
              <a:rPr lang="fr-FR" sz="3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power coupler</a:t>
            </a:r>
            <a:endParaRPr lang="en-US" sz="3200" kern="12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127798"/>
            <a:ext cx="2482576" cy="46299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5476" y="2114197"/>
            <a:ext cx="504056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666666"/>
                </a:solidFill>
              </a:rPr>
              <a:t>Call for tender for the </a:t>
            </a:r>
            <a:r>
              <a:rPr lang="fr-FR" sz="1600" dirty="0" err="1" smtClean="0">
                <a:solidFill>
                  <a:srgbClr val="666666"/>
                </a:solidFill>
              </a:rPr>
              <a:t>ceramic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windows</a:t>
            </a:r>
            <a:r>
              <a:rPr lang="fr-FR" sz="1600" dirty="0" smtClean="0">
                <a:solidFill>
                  <a:srgbClr val="666666"/>
                </a:solidFill>
              </a:rPr>
              <a:t> and </a:t>
            </a:r>
            <a:r>
              <a:rPr lang="fr-FR" sz="1600" dirty="0" err="1" smtClean="0">
                <a:solidFill>
                  <a:srgbClr val="666666"/>
                </a:solidFill>
              </a:rPr>
              <a:t>antennas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closed</a:t>
            </a:r>
            <a:r>
              <a:rPr lang="fr-FR" sz="1600" dirty="0" smtClean="0">
                <a:solidFill>
                  <a:srgbClr val="666666"/>
                </a:solidFill>
              </a:rPr>
              <a:t>. </a:t>
            </a:r>
            <a:r>
              <a:rPr lang="fr-FR" sz="1600" dirty="0" err="1" smtClean="0">
                <a:solidFill>
                  <a:srgbClr val="666666"/>
                </a:solidFill>
              </a:rPr>
              <a:t>Offers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analysed</a:t>
            </a:r>
            <a:r>
              <a:rPr lang="fr-FR" sz="1600" dirty="0" smtClean="0">
                <a:solidFill>
                  <a:srgbClr val="666666"/>
                </a:solidFill>
              </a:rPr>
              <a:t>. The </a:t>
            </a:r>
            <a:r>
              <a:rPr lang="fr-FR" sz="1600" dirty="0" err="1" smtClean="0">
                <a:solidFill>
                  <a:srgbClr val="666666"/>
                </a:solidFill>
              </a:rPr>
              <a:t>order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should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be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launched</a:t>
            </a:r>
            <a:r>
              <a:rPr lang="fr-FR" sz="1600" dirty="0" smtClean="0">
                <a:solidFill>
                  <a:srgbClr val="666666"/>
                </a:solidFill>
              </a:rPr>
              <a:t> in few </a:t>
            </a:r>
            <a:r>
              <a:rPr lang="fr-FR" sz="1600" dirty="0" err="1" smtClean="0">
                <a:solidFill>
                  <a:srgbClr val="666666"/>
                </a:solidFill>
              </a:rPr>
              <a:t>weeks</a:t>
            </a:r>
            <a:endParaRPr lang="fr-FR" sz="1600" dirty="0" smtClean="0">
              <a:solidFill>
                <a:srgbClr val="666666"/>
              </a:solidFill>
            </a:endParaRP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666666"/>
              </a:solidFill>
            </a:endParaRP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666666"/>
                </a:solidFill>
              </a:rPr>
              <a:t>Drawings</a:t>
            </a:r>
            <a:r>
              <a:rPr lang="fr-FR" sz="1600" dirty="0" smtClean="0">
                <a:solidFill>
                  <a:srgbClr val="666666"/>
                </a:solidFill>
              </a:rPr>
              <a:t> for the </a:t>
            </a:r>
            <a:r>
              <a:rPr lang="fr-FR" sz="1600" dirty="0" err="1" smtClean="0">
                <a:solidFill>
                  <a:srgbClr val="666666"/>
                </a:solidFill>
              </a:rPr>
              <a:t>outer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conductors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completed</a:t>
            </a:r>
            <a:r>
              <a:rPr lang="fr-FR" sz="1600" dirty="0" smtClean="0">
                <a:solidFill>
                  <a:srgbClr val="666666"/>
                </a:solidFill>
              </a:rPr>
              <a:t>. </a:t>
            </a:r>
            <a:r>
              <a:rPr lang="fr-FR" sz="1600" dirty="0" err="1" smtClean="0">
                <a:solidFill>
                  <a:srgbClr val="666666"/>
                </a:solidFill>
              </a:rPr>
              <a:t>Preparation</a:t>
            </a:r>
            <a:r>
              <a:rPr lang="fr-FR" sz="1600" dirty="0" smtClean="0">
                <a:solidFill>
                  <a:srgbClr val="666666"/>
                </a:solidFill>
              </a:rPr>
              <a:t> of the call for tender in the </a:t>
            </a:r>
            <a:r>
              <a:rPr lang="fr-FR" sz="1600" dirty="0" err="1" smtClean="0">
                <a:solidFill>
                  <a:srgbClr val="666666"/>
                </a:solidFill>
              </a:rPr>
              <a:t>comming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months</a:t>
            </a:r>
            <a:endParaRPr lang="fr-FR" sz="1600" dirty="0" smtClean="0">
              <a:solidFill>
                <a:srgbClr val="666666"/>
              </a:solidFill>
            </a:endParaRP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666666"/>
              </a:solidFill>
            </a:endParaRPr>
          </a:p>
          <a:p>
            <a:pPr marL="2857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666666"/>
                </a:solidFill>
              </a:rPr>
              <a:t>Door-knob</a:t>
            </a:r>
            <a:r>
              <a:rPr lang="fr-FR" sz="1600" dirty="0" smtClean="0">
                <a:solidFill>
                  <a:srgbClr val="666666"/>
                </a:solidFill>
              </a:rPr>
              <a:t>: design </a:t>
            </a:r>
            <a:r>
              <a:rPr lang="fr-FR" sz="1600" dirty="0" err="1" smtClean="0">
                <a:solidFill>
                  <a:srgbClr val="666666"/>
                </a:solidFill>
              </a:rPr>
              <a:t>almost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completed</a:t>
            </a:r>
            <a:r>
              <a:rPr lang="fr-FR" sz="1600" dirty="0" smtClean="0">
                <a:solidFill>
                  <a:srgbClr val="666666"/>
                </a:solidFill>
              </a:rPr>
              <a:t>. A </a:t>
            </a:r>
            <a:r>
              <a:rPr lang="fr-FR" sz="1600" dirty="0" err="1" smtClean="0">
                <a:solidFill>
                  <a:srgbClr val="666666"/>
                </a:solidFill>
              </a:rPr>
              <a:t>seal</a:t>
            </a:r>
            <a:r>
              <a:rPr lang="fr-FR" sz="1600" dirty="0" smtClean="0">
                <a:solidFill>
                  <a:srgbClr val="666666"/>
                </a:solidFill>
              </a:rPr>
              <a:t> design to </a:t>
            </a:r>
            <a:r>
              <a:rPr lang="fr-FR" sz="1600" dirty="0" err="1" smtClean="0">
                <a:solidFill>
                  <a:srgbClr val="666666"/>
                </a:solidFill>
              </a:rPr>
              <a:t>be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tested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before</a:t>
            </a:r>
            <a:r>
              <a:rPr lang="fr-FR" sz="1600" dirty="0" smtClean="0">
                <a:solidFill>
                  <a:srgbClr val="6666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86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416926" y="1301954"/>
            <a:ext cx="4705226" cy="396081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marL="0" lvl="2">
              <a:lnSpc>
                <a:spcPts val="2000"/>
              </a:lnSpc>
              <a:buSzPct val="90000"/>
            </a:pPr>
            <a:r>
              <a:rPr lang="fr-FR" sz="18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ucida Grande" charset="0"/>
                <a:cs typeface="Lucida Grande" charset="0"/>
              </a:rPr>
              <a:t>Coupling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ea typeface="Lucida Grande" charset="0"/>
                <a:cs typeface="Lucida Grande" charset="0"/>
              </a:rPr>
              <a:t> box design </a:t>
            </a:r>
            <a:r>
              <a:rPr lang="fr-FR" sz="18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ucida Grande" charset="0"/>
                <a:cs typeface="Lucida Grande" charset="0"/>
              </a:rPr>
              <a:t>finalized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57906" y="1075555"/>
            <a:ext cx="3603651" cy="981484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fr-FR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Test </a:t>
            </a:r>
            <a:r>
              <a:rPr lang="fr-FR" sz="18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bench</a:t>
            </a:r>
            <a:r>
              <a:rPr lang="fr-FR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for the pressure compensation system of the power coupler</a:t>
            </a:r>
            <a:endParaRPr lang="en-US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4211960" y="908720"/>
            <a:ext cx="0" cy="525658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611560" y="5131244"/>
            <a:ext cx="3466406" cy="1022214"/>
          </a:xfrm>
          <a:prstGeom prst="rect">
            <a:avLst/>
          </a:prstGeom>
        </p:spPr>
        <p:txBody>
          <a:bodyPr/>
          <a:lstStyle/>
          <a:p>
            <a:pPr marL="0" lvl="2" eaLnBrk="0" hangingPunct="0">
              <a:lnSpc>
                <a:spcPts val="2000"/>
              </a:lnSpc>
              <a:buSzPct val="90000"/>
            </a:pPr>
            <a:r>
              <a:rPr lang="fr-FR" sz="1600" dirty="0">
                <a:solidFill>
                  <a:srgbClr val="666666"/>
                </a:solidFill>
              </a:rPr>
              <a:t>First tests </a:t>
            </a:r>
            <a:r>
              <a:rPr lang="fr-FR" sz="1600" dirty="0" err="1">
                <a:solidFill>
                  <a:srgbClr val="666666"/>
                </a:solidFill>
              </a:rPr>
              <a:t>performed</a:t>
            </a:r>
            <a:r>
              <a:rPr lang="fr-FR" sz="1600" dirty="0">
                <a:solidFill>
                  <a:srgbClr val="666666"/>
                </a:solidFill>
              </a:rPr>
              <a:t>.</a:t>
            </a:r>
          </a:p>
          <a:p>
            <a:pPr marL="0" lvl="2" eaLnBrk="0" hangingPunct="0">
              <a:lnSpc>
                <a:spcPts val="2000"/>
              </a:lnSpc>
              <a:buSzPct val="90000"/>
            </a:pPr>
            <a:r>
              <a:rPr lang="fr-FR" sz="1600" dirty="0">
                <a:solidFill>
                  <a:srgbClr val="666666"/>
                </a:solidFill>
              </a:rPr>
              <a:t>Modifications in </a:t>
            </a:r>
            <a:r>
              <a:rPr lang="fr-FR" sz="1600" dirty="0" err="1">
                <a:solidFill>
                  <a:srgbClr val="666666"/>
                </a:solidFill>
              </a:rPr>
              <a:t>progress</a:t>
            </a:r>
            <a:r>
              <a:rPr lang="fr-FR" sz="1600" dirty="0">
                <a:solidFill>
                  <a:srgbClr val="666666"/>
                </a:solidFill>
              </a:rPr>
              <a:t> (</a:t>
            </a:r>
            <a:r>
              <a:rPr lang="fr-FR" sz="1600" dirty="0" err="1">
                <a:solidFill>
                  <a:srgbClr val="666666"/>
                </a:solidFill>
              </a:rPr>
              <a:t>Stronger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err="1">
                <a:solidFill>
                  <a:srgbClr val="666666"/>
                </a:solidFill>
              </a:rPr>
              <a:t>sping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err="1">
                <a:solidFill>
                  <a:srgbClr val="666666"/>
                </a:solidFill>
              </a:rPr>
              <a:t>needed</a:t>
            </a:r>
            <a:r>
              <a:rPr lang="fr-FR" sz="1600" dirty="0">
                <a:solidFill>
                  <a:srgbClr val="666666"/>
                </a:solidFill>
              </a:rPr>
              <a:t>, </a:t>
            </a:r>
            <a:r>
              <a:rPr lang="fr-FR" sz="1600" dirty="0" err="1">
                <a:solidFill>
                  <a:srgbClr val="666666"/>
                </a:solidFill>
              </a:rPr>
              <a:t>sliding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err="1">
                <a:solidFill>
                  <a:srgbClr val="666666"/>
                </a:solidFill>
              </a:rPr>
              <a:t>guids</a:t>
            </a:r>
            <a:r>
              <a:rPr lang="fr-FR" sz="1600" dirty="0">
                <a:solidFill>
                  <a:srgbClr val="666666"/>
                </a:solidFill>
              </a:rPr>
              <a:t>, …)</a:t>
            </a:r>
          </a:p>
        </p:txBody>
      </p:sp>
      <p:pic>
        <p:nvPicPr>
          <p:cNvPr id="6146" name="Picture 2" descr="\\Dapdc5\bosland\My Documents\My Pictures\2014-02-21\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6" y="2417595"/>
            <a:ext cx="2985110" cy="22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/>
          <p:nvPr/>
        </p:nvPicPr>
        <p:blipFill rotWithShape="1">
          <a:blip r:embed="rId4"/>
          <a:srcRect l="9115" t="17372" r="17481" b="18289"/>
          <a:stretch/>
        </p:blipFill>
        <p:spPr>
          <a:xfrm>
            <a:off x="4788024" y="2057038"/>
            <a:ext cx="3816424" cy="27404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32040" y="5346928"/>
            <a:ext cx="380590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000"/>
              </a:lnSpc>
              <a:buSzPct val="90000"/>
            </a:pPr>
            <a:r>
              <a:rPr lang="fr-FR" sz="1600" dirty="0" err="1" smtClean="0">
                <a:solidFill>
                  <a:srgbClr val="666666"/>
                </a:solidFill>
              </a:rPr>
              <a:t>Preparation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>
                <a:solidFill>
                  <a:srgbClr val="666666"/>
                </a:solidFill>
              </a:rPr>
              <a:t>of the call for tender in the </a:t>
            </a:r>
            <a:r>
              <a:rPr lang="fr-FR" sz="1600" dirty="0" err="1">
                <a:solidFill>
                  <a:srgbClr val="666666"/>
                </a:solidFill>
              </a:rPr>
              <a:t>comming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err="1">
                <a:solidFill>
                  <a:srgbClr val="666666"/>
                </a:solidFill>
              </a:rPr>
              <a:t>months</a:t>
            </a:r>
            <a:endParaRPr lang="fr-FR" sz="16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6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259632" y="1166725"/>
            <a:ext cx="6408712" cy="792162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fr-FR" sz="18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Procurement</a:t>
            </a:r>
            <a:r>
              <a:rPr lang="fr-FR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of all main </a:t>
            </a:r>
            <a:r>
              <a:rPr lang="fr-FR" sz="18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other</a:t>
            </a:r>
            <a:r>
              <a:rPr lang="fr-FR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components </a:t>
            </a:r>
            <a:r>
              <a:rPr lang="fr-FR" sz="18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will</a:t>
            </a:r>
            <a:r>
              <a:rPr lang="fr-FR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18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be</a:t>
            </a:r>
            <a:r>
              <a:rPr lang="fr-FR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18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preprared</a:t>
            </a:r>
            <a:r>
              <a:rPr lang="fr-FR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180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before</a:t>
            </a:r>
            <a:r>
              <a:rPr lang="fr-FR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summer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and </a:t>
            </a:r>
            <a:r>
              <a:rPr lang="fr-F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launched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before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 the end of 2014</a:t>
            </a:r>
            <a:endParaRPr lang="en-US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7" y="4473911"/>
            <a:ext cx="1372122" cy="136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97152"/>
            <a:ext cx="1584176" cy="11296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320479" cy="234014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92"/>
            <a:ext cx="7445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038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268760"/>
            <a:ext cx="91199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400" i="1" dirty="0" smtClean="0"/>
              <a:t>				</a:t>
            </a:r>
            <a:endParaRPr lang="fr-FR" sz="12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200" dirty="0" smtClean="0"/>
              <a:t>2 </a:t>
            </a:r>
            <a:r>
              <a:rPr lang="fr-FR" sz="1200" dirty="0" err="1" smtClean="0"/>
              <a:t>rooms</a:t>
            </a:r>
            <a:r>
              <a:rPr lang="fr-FR" sz="1200" dirty="0" smtClean="0"/>
              <a:t>: ISO7 &amp; ISO5.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400" dirty="0"/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0" y="415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Ens-dans-salle-blanche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18" y="2499384"/>
            <a:ext cx="2838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395536" y="2178275"/>
            <a:ext cx="3614187" cy="3035794"/>
            <a:chOff x="24942" y="85645"/>
            <a:chExt cx="3002505" cy="2409214"/>
          </a:xfrm>
        </p:grpSpPr>
        <p:sp>
          <p:nvSpPr>
            <p:cNvPr id="10" name="Titre 1"/>
            <p:cNvSpPr txBox="1">
              <a:spLocks/>
            </p:cNvSpPr>
            <p:nvPr/>
          </p:nvSpPr>
          <p:spPr>
            <a:xfrm>
              <a:off x="2144162" y="1704530"/>
              <a:ext cx="883285" cy="556260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400" kern="1200" dirty="0">
                  <a:solidFill>
                    <a:srgbClr val="00B0F0"/>
                  </a:solidFill>
                  <a:effectLst/>
                  <a:latin typeface="Century Gothic"/>
                  <a:ea typeface="Times New Roman"/>
                  <a:cs typeface="Times New Roman"/>
                </a:rPr>
                <a:t>IS0 5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00B0F0"/>
                  </a:solidFill>
                  <a:effectLst/>
                  <a:latin typeface="Century Gothic"/>
                  <a:ea typeface="Times New Roman"/>
                  <a:cs typeface="Times New Roman"/>
                </a:rPr>
                <a:t>52,69 </a:t>
              </a:r>
              <a:r>
                <a:rPr lang="en-US" sz="1400" kern="1200" dirty="0">
                  <a:solidFill>
                    <a:srgbClr val="00B0F0"/>
                  </a:solidFill>
                  <a:effectLst/>
                  <a:latin typeface="Century Gothic"/>
                  <a:ea typeface="Times New Roman"/>
                  <a:cs typeface="Times New Roman"/>
                </a:rPr>
                <a:t>m</a:t>
              </a:r>
              <a:r>
                <a:rPr lang="en-US" sz="1400" kern="1200" baseline="30000" dirty="0">
                  <a:solidFill>
                    <a:srgbClr val="00B0F0"/>
                  </a:solidFill>
                  <a:effectLst/>
                  <a:latin typeface="Century Gothic"/>
                  <a:ea typeface="Times New Roman"/>
                  <a:cs typeface="Times New Roman"/>
                </a:rPr>
                <a:t>2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itre 1"/>
            <p:cNvSpPr txBox="1">
              <a:spLocks/>
            </p:cNvSpPr>
            <p:nvPr/>
          </p:nvSpPr>
          <p:spPr>
            <a:xfrm>
              <a:off x="24942" y="1697934"/>
              <a:ext cx="940435" cy="796925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400" kern="1200" dirty="0">
                  <a:solidFill>
                    <a:srgbClr val="00B0F0"/>
                  </a:solidFill>
                  <a:effectLst/>
                  <a:latin typeface="Century Gothic"/>
                  <a:ea typeface="Times New Roman"/>
                  <a:cs typeface="Times New Roman"/>
                </a:rPr>
                <a:t>IS0 7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00B0F0"/>
                  </a:solidFill>
                  <a:effectLst/>
                  <a:latin typeface="Century Gothic"/>
                  <a:ea typeface="Times New Roman"/>
                  <a:cs typeface="Times New Roman"/>
                </a:rPr>
                <a:t>27,5 </a:t>
              </a:r>
              <a:r>
                <a:rPr lang="en-US" sz="1400" kern="1200" dirty="0">
                  <a:solidFill>
                    <a:srgbClr val="00B0F0"/>
                  </a:solidFill>
                  <a:effectLst/>
                  <a:latin typeface="Century Gothic"/>
                  <a:ea typeface="Times New Roman"/>
                  <a:cs typeface="Times New Roman"/>
                </a:rPr>
                <a:t>m</a:t>
              </a:r>
              <a:r>
                <a:rPr lang="en-US" sz="1400" kern="1200" baseline="30000" dirty="0">
                  <a:solidFill>
                    <a:srgbClr val="00B0F0"/>
                  </a:solidFill>
                  <a:effectLst/>
                  <a:latin typeface="Century Gothic"/>
                  <a:ea typeface="Times New Roman"/>
                  <a:cs typeface="Times New Roman"/>
                </a:rPr>
                <a:t>2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n-US" sz="1400" kern="1200" dirty="0">
                  <a:solidFill>
                    <a:srgbClr val="00B0F0"/>
                  </a:solidFill>
                  <a:effectLst/>
                  <a:latin typeface="Century Gothic"/>
                  <a:ea typeface="Times New Roman"/>
                  <a:cs typeface="Times New Roman"/>
                </a:rPr>
                <a:t>Water cleaning</a:t>
              </a:r>
              <a:endParaRPr lang="fr-FR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itre 1"/>
            <p:cNvSpPr txBox="1">
              <a:spLocks/>
            </p:cNvSpPr>
            <p:nvPr/>
          </p:nvSpPr>
          <p:spPr>
            <a:xfrm>
              <a:off x="1492572" y="85645"/>
              <a:ext cx="1240155" cy="469265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kern="1200" dirty="0">
                  <a:solidFill>
                    <a:srgbClr val="00B0F0"/>
                  </a:solidFill>
                  <a:effectLst/>
                  <a:latin typeface="Century Gothic"/>
                  <a:ea typeface="Times New Roman"/>
                  <a:cs typeface="Times New Roman"/>
                </a:rPr>
                <a:t>High Pressure Rinsing HPR</a:t>
              </a:r>
              <a:endParaRPr lang="fr-FR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 bwMode="auto">
            <a:xfrm>
              <a:off x="2570139" y="472966"/>
              <a:ext cx="31331" cy="362261"/>
            </a:xfrm>
            <a:prstGeom prst="straightConnector1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Connecteur droit avec flèche 13"/>
            <p:cNvCxnSpPr/>
            <p:nvPr/>
          </p:nvCxnSpPr>
          <p:spPr bwMode="auto">
            <a:xfrm flipH="1" flipV="1">
              <a:off x="1933319" y="1102259"/>
              <a:ext cx="428632" cy="790403"/>
            </a:xfrm>
            <a:prstGeom prst="straightConnector1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onnecteur droit avec flèche 14"/>
            <p:cNvCxnSpPr/>
            <p:nvPr/>
          </p:nvCxnSpPr>
          <p:spPr bwMode="auto">
            <a:xfrm flipV="1">
              <a:off x="793479" y="866882"/>
              <a:ext cx="481809" cy="837648"/>
            </a:xfrm>
            <a:prstGeom prst="straightConnector1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6" name="Picture 2" descr="C:\D\SB124-est\Photos SB oct2013\P1000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93" y="1905944"/>
            <a:ext cx="3919307" cy="29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81318" y="1268760"/>
            <a:ext cx="4104456" cy="331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2">
              <a:lnSpc>
                <a:spcPts val="2000"/>
              </a:lnSpc>
              <a:buSzPct val="90000"/>
              <a:tabLst>
                <a:tab pos="1524000" algn="l"/>
              </a:tabLst>
            </a:pPr>
            <a:r>
              <a:rPr lang="fr-FR" dirty="0" smtClean="0">
                <a:solidFill>
                  <a:srgbClr val="666666"/>
                </a:solidFill>
              </a:rPr>
              <a:t>Picture of the clean room last </a:t>
            </a:r>
            <a:r>
              <a:rPr lang="fr-FR" dirty="0" err="1">
                <a:solidFill>
                  <a:srgbClr val="666666"/>
                </a:solidFill>
              </a:rPr>
              <a:t>N</a:t>
            </a:r>
            <a:r>
              <a:rPr lang="fr-FR" dirty="0" err="1" smtClean="0">
                <a:solidFill>
                  <a:srgbClr val="666666"/>
                </a:solidFill>
              </a:rPr>
              <a:t>ovember</a:t>
            </a:r>
            <a:endParaRPr lang="fr-FR" dirty="0">
              <a:solidFill>
                <a:srgbClr val="6666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7560" y="5466894"/>
            <a:ext cx="630639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2">
              <a:lnSpc>
                <a:spcPts val="2000"/>
              </a:lnSpc>
              <a:buSzPct val="90000"/>
            </a:pPr>
            <a:r>
              <a:rPr lang="fr-FR" sz="1800" b="1" dirty="0" smtClean="0">
                <a:solidFill>
                  <a:srgbClr val="666666"/>
                </a:solidFill>
              </a:rPr>
              <a:t>The clean room </a:t>
            </a:r>
            <a:r>
              <a:rPr lang="fr-FR" sz="1800" b="1" dirty="0" err="1" smtClean="0">
                <a:solidFill>
                  <a:srgbClr val="666666"/>
                </a:solidFill>
              </a:rPr>
              <a:t>will</a:t>
            </a:r>
            <a:r>
              <a:rPr lang="fr-FR" sz="1800" b="1" dirty="0" smtClean="0">
                <a:solidFill>
                  <a:srgbClr val="666666"/>
                </a:solidFill>
              </a:rPr>
              <a:t> </a:t>
            </a:r>
            <a:r>
              <a:rPr lang="fr-FR" sz="1800" b="1" dirty="0" err="1" smtClean="0">
                <a:solidFill>
                  <a:srgbClr val="666666"/>
                </a:solidFill>
              </a:rPr>
              <a:t>be</a:t>
            </a:r>
            <a:r>
              <a:rPr lang="fr-FR" sz="1800" b="1" dirty="0" smtClean="0">
                <a:solidFill>
                  <a:srgbClr val="666666"/>
                </a:solidFill>
              </a:rPr>
              <a:t> </a:t>
            </a:r>
            <a:r>
              <a:rPr lang="fr-FR" sz="1800" b="1" dirty="0" err="1" smtClean="0">
                <a:solidFill>
                  <a:srgbClr val="666666"/>
                </a:solidFill>
              </a:rPr>
              <a:t>ready</a:t>
            </a:r>
            <a:r>
              <a:rPr lang="fr-FR" sz="1800" b="1" dirty="0" smtClean="0">
                <a:solidFill>
                  <a:srgbClr val="666666"/>
                </a:solidFill>
              </a:rPr>
              <a:t> for </a:t>
            </a:r>
            <a:r>
              <a:rPr lang="fr-FR" sz="1800" b="1" dirty="0" err="1" smtClean="0">
                <a:solidFill>
                  <a:srgbClr val="666666"/>
                </a:solidFill>
              </a:rPr>
              <a:t>operation</a:t>
            </a:r>
            <a:r>
              <a:rPr lang="fr-FR" sz="1800" b="1" dirty="0" smtClean="0">
                <a:solidFill>
                  <a:srgbClr val="666666"/>
                </a:solidFill>
              </a:rPr>
              <a:t> in April 2014</a:t>
            </a:r>
            <a:endParaRPr lang="fr-FR" sz="1800" b="1" dirty="0">
              <a:solidFill>
                <a:srgbClr val="66666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2452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The new clean room ISO5 at Saclay</a:t>
            </a:r>
          </a:p>
        </p:txBody>
      </p:sp>
    </p:spTree>
    <p:extLst>
      <p:ext uri="{BB962C8B-B14F-4D97-AF65-F5344CB8AC3E}">
        <p14:creationId xmlns:p14="http://schemas.microsoft.com/office/powerpoint/2010/main" val="3037260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91372"/>
            <a:ext cx="2816443" cy="447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425352" y="446953"/>
            <a:ext cx="6408712" cy="11430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US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Preparation of the stand for the RF power tests at 2 K</a:t>
            </a:r>
          </a:p>
        </p:txBody>
      </p:sp>
      <p:pic>
        <p:nvPicPr>
          <p:cNvPr id="8194" name="Picture 2" descr="\\Dapdc5\bosland\Desktop\Photo0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18" y="1340768"/>
            <a:ext cx="1201613" cy="9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9654" y="2432234"/>
            <a:ext cx="5378077" cy="3831818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  <a:tabLst>
                <a:tab pos="-457200" algn="l"/>
                <a:tab pos="898525" algn="l"/>
              </a:tabLst>
            </a:pPr>
            <a:r>
              <a:rPr lang="en-US" sz="1800" kern="0" dirty="0" smtClean="0" bmk="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2000l Dewar delivered. Tests in the coming weeks</a:t>
            </a:r>
          </a:p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  <a:tabLst>
                <a:tab pos="-457200" algn="l"/>
                <a:tab pos="898525" algn="l"/>
              </a:tabLst>
            </a:pPr>
            <a:r>
              <a:rPr lang="en-US" sz="1800" kern="0" dirty="0" smtClean="0" bmk="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Cryogenic </a:t>
            </a:r>
            <a:r>
              <a:rPr lang="en-US" sz="1800" kern="0" dirty="0" bmk="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line (L &gt; 50 </a:t>
            </a:r>
            <a:r>
              <a:rPr lang="en-US" sz="1800" kern="0" dirty="0" smtClean="0" bmk="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m) delivered in the coming weeks</a:t>
            </a:r>
            <a:endParaRPr lang="en-US" sz="1800" kern="0" dirty="0" bmk="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Lucida Grande" charset="0"/>
            </a:endParaRPr>
          </a:p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  <a:tabLst>
                <a:tab pos="-457200" algn="l"/>
                <a:tab pos="898525" algn="l"/>
              </a:tabLst>
            </a:pPr>
            <a:r>
              <a:rPr lang="en-US" sz="1800" kern="0" dirty="0" bmk="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C/C </a:t>
            </a:r>
            <a:r>
              <a:rPr lang="en-US" sz="1800" kern="0" dirty="0" smtClean="0" bmk="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system: </a:t>
            </a:r>
            <a:r>
              <a:rPr lang="en-US" sz="1800" kern="0" dirty="0" err="1" smtClean="0" bmk="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Geobrick</a:t>
            </a:r>
            <a:r>
              <a:rPr lang="en-US" sz="1800" kern="0" dirty="0" smtClean="0" bmk="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 system chosen by ESS</a:t>
            </a:r>
          </a:p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  <a:tabLst>
                <a:tab pos="-457200" algn="l"/>
                <a:tab pos="898525" algn="l"/>
              </a:tabLst>
            </a:pPr>
            <a:r>
              <a:rPr lang="en-US" sz="1800" kern="0" dirty="0" smtClean="0" bmk="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The modification </a:t>
            </a:r>
            <a:r>
              <a:rPr lang="en-US" sz="1800" kern="0" dirty="0" bmk="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of the klystron modulator to increase the pulse length up to the ESS requirements (2ms =&gt; 3ms</a:t>
            </a:r>
            <a:r>
              <a:rPr lang="en-US" sz="1800" kern="0" dirty="0" smtClean="0" bmk="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) will start in June (after the 2 SPL coupler processing)</a:t>
            </a:r>
            <a:endParaRPr lang="en-US" sz="1800" kern="0" dirty="0" bmk="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Lucida Grande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537" y="6125551"/>
            <a:ext cx="2116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</a:rPr>
              <a:t>Test stand for the M-ECCTD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96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1" y="4149080"/>
            <a:ext cx="9144000" cy="139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/>
          </p:cNvSpPr>
          <p:nvPr/>
        </p:nvSpPr>
        <p:spPr bwMode="auto">
          <a:xfrm>
            <a:off x="402548" y="1556792"/>
            <a:ext cx="8520390" cy="137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Project #4: TDR contributions</a:t>
            </a:r>
            <a:endParaRPr lang="en-US" sz="3900" dirty="0">
              <a:solidFill>
                <a:schemeClr val="bg2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092280" y="4446932"/>
            <a:ext cx="1296144" cy="8640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91680" y="4429462"/>
            <a:ext cx="792088" cy="8640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1552575" cy="8270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" name="Titre 2"/>
          <p:cNvSpPr>
            <a:spLocks noGrp="1"/>
          </p:cNvSpPr>
          <p:nvPr>
            <p:ph type="title" idx="4294967295"/>
          </p:nvPr>
        </p:nvSpPr>
        <p:spPr>
          <a:xfrm>
            <a:off x="445705" y="1422939"/>
            <a:ext cx="4692191" cy="7099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l"/>
            <a:r>
              <a:rPr lang="fr-FR" sz="1600" kern="12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RF design </a:t>
            </a:r>
            <a:r>
              <a:rPr lang="fr-FR" sz="1600" kern="1200" dirty="0" err="1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completed</a:t>
            </a:r>
            <a:r>
              <a:rPr lang="fr-FR" sz="1600" kern="12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/>
            </a:r>
            <a:br>
              <a:rPr lang="fr-FR" sz="1600" kern="12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</a:br>
            <a:r>
              <a:rPr lang="fr-FR" sz="1600" kern="1200" dirty="0" err="1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Thermomechanical</a:t>
            </a:r>
            <a:r>
              <a:rPr lang="fr-FR" sz="1600" kern="12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 </a:t>
            </a:r>
            <a:r>
              <a:rPr lang="fr-FR" sz="1600" kern="1200" dirty="0" err="1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calculation</a:t>
            </a:r>
            <a:r>
              <a:rPr lang="fr-FR" sz="1600" kern="12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 </a:t>
            </a:r>
            <a:r>
              <a:rPr lang="fr-FR" sz="1600" kern="1200" dirty="0" err="1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almost</a:t>
            </a:r>
            <a:r>
              <a:rPr lang="fr-FR" sz="1600" kern="12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 </a:t>
            </a:r>
            <a:r>
              <a:rPr lang="fr-FR" sz="1600" kern="1200" dirty="0" err="1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completed</a:t>
            </a:r>
            <a:endParaRPr lang="fr-FR" sz="1600" kern="1200" dirty="0">
              <a:solidFill>
                <a:schemeClr val="bg2"/>
              </a:solidFill>
              <a:latin typeface="Lucida Grande" charset="0"/>
              <a:ea typeface="Lucida Grande" charset="0"/>
              <a:cs typeface="Lucida Grande" charset="0"/>
              <a:sym typeface="Gill Sans" charset="0"/>
            </a:endParaRPr>
          </a:p>
        </p:txBody>
      </p:sp>
      <p:sp>
        <p:nvSpPr>
          <p:cNvPr id="19" name="Titre 12"/>
          <p:cNvSpPr txBox="1">
            <a:spLocks/>
          </p:cNvSpPr>
          <p:nvPr/>
        </p:nvSpPr>
        <p:spPr>
          <a:xfrm>
            <a:off x="786073" y="353288"/>
            <a:ext cx="5221664" cy="778098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US" sz="4000" kern="0" dirty="0" smtClean="0">
                <a:solidFill>
                  <a:schemeClr val="bg2"/>
                </a:solidFill>
              </a:rPr>
              <a:t>Achievements</a:t>
            </a:r>
            <a:endParaRPr lang="en-US" sz="4000" kern="0" dirty="0">
              <a:solidFill>
                <a:schemeClr val="bg2"/>
              </a:solidFill>
            </a:endParaRPr>
          </a:p>
        </p:txBody>
      </p:sp>
      <p:sp>
        <p:nvSpPr>
          <p:cNvPr id="20" name="Titre 12"/>
          <p:cNvSpPr txBox="1">
            <a:spLocks/>
          </p:cNvSpPr>
          <p:nvPr/>
        </p:nvSpPr>
        <p:spPr>
          <a:xfrm>
            <a:off x="1437662" y="4481592"/>
            <a:ext cx="6752361" cy="108012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US" sz="2800" b="1" kern="0" dirty="0" smtClean="0">
                <a:solidFill>
                  <a:schemeClr val="bg2"/>
                </a:solidFill>
              </a:rPr>
              <a:t>Conceptual design review to be organized in June </a:t>
            </a:r>
            <a:endParaRPr lang="en-US" sz="2800" b="1" kern="0" dirty="0">
              <a:solidFill>
                <a:schemeClr val="bg2"/>
              </a:solidFill>
            </a:endParaRPr>
          </a:p>
        </p:txBody>
      </p:sp>
      <p:sp>
        <p:nvSpPr>
          <p:cNvPr id="23" name="Titre 2"/>
          <p:cNvSpPr txBox="1">
            <a:spLocks/>
          </p:cNvSpPr>
          <p:nvPr/>
        </p:nvSpPr>
        <p:spPr>
          <a:xfrm>
            <a:off x="2467746" y="5558228"/>
            <a:ext cx="4692191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marL="0" indent="0"/>
            <a:r>
              <a:rPr lang="fr-FR" sz="1600" kern="12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Objective: </a:t>
            </a:r>
            <a:r>
              <a:rPr lang="fr-FR" sz="1600" kern="1200" dirty="0" err="1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launch</a:t>
            </a:r>
            <a:r>
              <a:rPr lang="fr-FR" sz="1600" kern="12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 the </a:t>
            </a:r>
            <a:r>
              <a:rPr lang="fr-FR" sz="1600" kern="1200" dirty="0" err="1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procurement</a:t>
            </a:r>
            <a:r>
              <a:rPr lang="fr-FR" sz="1600" kern="12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 of the </a:t>
            </a:r>
            <a:r>
              <a:rPr lang="fr-FR" sz="1600" kern="1200" dirty="0" err="1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Gill Sans" charset="0"/>
              </a:rPr>
              <a:t>copper</a:t>
            </a:r>
            <a:endParaRPr lang="fr-FR" sz="1600" kern="1200" dirty="0">
              <a:solidFill>
                <a:schemeClr val="bg2"/>
              </a:solidFill>
              <a:latin typeface="Lucida Grande" charset="0"/>
              <a:ea typeface="Lucida Grande" charset="0"/>
              <a:cs typeface="Lucida Grande" charset="0"/>
              <a:sym typeface="Gill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6" y="2687458"/>
            <a:ext cx="5363641" cy="17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75" y="53975"/>
            <a:ext cx="2930603" cy="299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3051300"/>
            <a:ext cx="1584176" cy="104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6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/>
          </p:cNvSpPr>
          <p:nvPr/>
        </p:nvSpPr>
        <p:spPr bwMode="auto">
          <a:xfrm>
            <a:off x="251520" y="2132856"/>
            <a:ext cx="8520390" cy="137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Thank you for your attention</a:t>
            </a:r>
            <a:endParaRPr lang="en-US" sz="3900" dirty="0">
              <a:solidFill>
                <a:schemeClr val="bg2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1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" y="4437112"/>
            <a:ext cx="9036496" cy="13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/>
          </p:cNvSpPr>
          <p:nvPr/>
        </p:nvSpPr>
        <p:spPr bwMode="auto">
          <a:xfrm>
            <a:off x="779857" y="2556694"/>
            <a:ext cx="8016334" cy="137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Project #1: Beam tests with IPHI</a:t>
            </a:r>
            <a:endParaRPr lang="en-US" sz="3900" dirty="0">
              <a:solidFill>
                <a:schemeClr val="bg2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309" y="4588717"/>
            <a:ext cx="2304443" cy="123044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3" descr="tou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053" y="3262"/>
            <a:ext cx="4248472" cy="277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04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504" y="4005064"/>
            <a:ext cx="864096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898525" algn="l"/>
              </a:tabLst>
            </a:pP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The SILHI source is ready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898525" algn="l"/>
              </a:tabLst>
            </a:pP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Sept 2013: I=65 mA with ESS parameters</a:t>
            </a:r>
            <a:endParaRPr lang="en-US" sz="1600" dirty="0" bmk="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898525" algn="l"/>
              </a:tabLst>
            </a:pPr>
            <a:endParaRPr lang="en-US" sz="1600" dirty="0" smtClean="0" bmk="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898525" algn="l"/>
              </a:tabLst>
            </a:pPr>
            <a:r>
              <a:rPr lang="en-US" sz="2000" b="1" dirty="0" smtClean="0" bmk="">
                <a:solidFill>
                  <a:schemeClr val="tx1"/>
                </a:solidFill>
              </a:rPr>
              <a:t>Start of the RF conditioning: Q3  2014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55" y="548680"/>
            <a:ext cx="3082735" cy="231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1740" y="147470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-457200" algn="l"/>
                <a:tab pos="898525" algn="l"/>
              </a:tabLst>
            </a:pPr>
            <a:r>
              <a:rPr lang="en-US" sz="1600" b="1" dirty="0" bmk="">
                <a:solidFill>
                  <a:schemeClr val="tx1"/>
                </a:solidFill>
              </a:rPr>
              <a:t>The assembling of the RFQ is almost completed !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196752"/>
            <a:ext cx="3227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-457200" algn="l"/>
                <a:tab pos="898525" algn="l"/>
              </a:tabLst>
            </a:pPr>
            <a:r>
              <a:rPr lang="en-US" sz="1600" dirty="0" bmk="">
                <a:solidFill>
                  <a:schemeClr val="bg1">
                    <a:lumMod val="50000"/>
                  </a:schemeClr>
                </a:solidFill>
              </a:rPr>
              <a:t>All manifolds are mounted except one that needs to be repaired (leak on a weld)</a:t>
            </a:r>
          </a:p>
          <a:p>
            <a:pPr lvl="0" algn="just" eaLnBrk="0" hangingPunct="0">
              <a:tabLst>
                <a:tab pos="-457200" algn="l"/>
                <a:tab pos="898525" algn="l"/>
              </a:tabLst>
            </a:pPr>
            <a:r>
              <a:rPr lang="en-US" sz="1600" dirty="0" bmk="">
                <a:solidFill>
                  <a:schemeClr val="bg1">
                    <a:lumMod val="50000"/>
                  </a:schemeClr>
                </a:solidFill>
              </a:rPr>
              <a:t>All wave guides mounted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6350" y="3058724"/>
            <a:ext cx="6227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-457200" algn="l"/>
                <a:tab pos="898525" algn="l"/>
              </a:tabLst>
            </a:pPr>
            <a:r>
              <a:rPr lang="en-US" sz="1600" dirty="0" bmk="">
                <a:solidFill>
                  <a:srgbClr val="FFFFFF">
                    <a:lumMod val="50000"/>
                  </a:srgbClr>
                </a:solidFill>
              </a:rPr>
              <a:t>The last operations to be performed before the </a:t>
            </a:r>
            <a:r>
              <a:rPr lang="en-US" sz="1600" dirty="0" smtClean="0" bmk="">
                <a:solidFill>
                  <a:srgbClr val="FFFFFF">
                    <a:lumMod val="50000"/>
                  </a:srgbClr>
                </a:solidFill>
              </a:rPr>
              <a:t>tests:</a:t>
            </a:r>
            <a:endParaRPr lang="en-US" sz="1600" dirty="0" bmk="">
              <a:solidFill>
                <a:srgbClr val="FFFFFF">
                  <a:lumMod val="50000"/>
                </a:srgbClr>
              </a:solidFill>
            </a:endParaRPr>
          </a:p>
          <a:p>
            <a:pPr marL="898525" lvl="0" indent="-285750" algn="just" eaLnBrk="0" hangingPunct="0">
              <a:buFont typeface="Arial" charset="0"/>
              <a:buChar char="•"/>
              <a:tabLst>
                <a:tab pos="-457200" algn="l"/>
                <a:tab pos="898525" algn="l"/>
              </a:tabLst>
            </a:pPr>
            <a:r>
              <a:rPr lang="en-US" sz="1600" dirty="0" smtClean="0" bmk="">
                <a:solidFill>
                  <a:srgbClr val="FFFFFF">
                    <a:lumMod val="50000"/>
                  </a:srgbClr>
                </a:solidFill>
              </a:rPr>
              <a:t>Water </a:t>
            </a:r>
            <a:r>
              <a:rPr lang="en-US" sz="1600" dirty="0" bmk="">
                <a:solidFill>
                  <a:srgbClr val="FFFFFF">
                    <a:lumMod val="50000"/>
                  </a:srgbClr>
                </a:solidFill>
              </a:rPr>
              <a:t>cooling circuit (700 flexible pipes, 1 km, skid).</a:t>
            </a:r>
          </a:p>
          <a:p>
            <a:pPr marL="898525" lvl="0" indent="-285750" algn="just" eaLnBrk="0" hangingPunct="0">
              <a:buFont typeface="Arial" charset="0"/>
              <a:buChar char="•"/>
              <a:tabLst>
                <a:tab pos="-457200" algn="l"/>
                <a:tab pos="898525" algn="l"/>
              </a:tabLst>
            </a:pPr>
            <a:r>
              <a:rPr lang="en-US" sz="1600" dirty="0" bmk="">
                <a:solidFill>
                  <a:srgbClr val="FFFFFF">
                    <a:lumMod val="50000"/>
                  </a:srgbClr>
                </a:solidFill>
              </a:rPr>
              <a:t>Cabling of the pumping groups with the C/C system</a:t>
            </a:r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899592" y="5373216"/>
            <a:ext cx="7848872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899592" y="55172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-457200" algn="l"/>
                <a:tab pos="898525" algn="l"/>
              </a:tabLst>
            </a:pPr>
            <a:r>
              <a:rPr lang="en-US" sz="1600" dirty="0" smtClean="0" bmk="">
                <a:solidFill>
                  <a:srgbClr val="FFFFFF">
                    <a:lumMod val="50000"/>
                  </a:srgbClr>
                </a:solidFill>
              </a:rPr>
              <a:t>Three talks by D. Uriot, O. Tusk and F. Peauger at the EUCARD2/ESS workshop on beam commissioning on the proton source, the injector beam commissioning and on the IPHI commissioning plan (April the 8</a:t>
            </a:r>
            <a:r>
              <a:rPr lang="en-US" sz="1600" baseline="30000" dirty="0" smtClean="0" bmk="">
                <a:solidFill>
                  <a:srgbClr val="FFFFFF">
                    <a:lumMod val="50000"/>
                  </a:srgbClr>
                </a:solidFill>
              </a:rPr>
              <a:t>th</a:t>
            </a:r>
            <a:r>
              <a:rPr lang="en-US" sz="1600" dirty="0" smtClean="0" bmk="">
                <a:solidFill>
                  <a:srgbClr val="FFFFFF">
                    <a:lumMod val="50000"/>
                  </a:srgbClr>
                </a:solidFill>
              </a:rPr>
              <a:t> &amp; 9</a:t>
            </a:r>
            <a:r>
              <a:rPr lang="en-US" sz="1600" baseline="30000" dirty="0" smtClean="0" bmk="">
                <a:solidFill>
                  <a:srgbClr val="FFFFFF">
                    <a:lumMod val="50000"/>
                  </a:srgbClr>
                </a:solidFill>
              </a:rPr>
              <a:t>th</a:t>
            </a:r>
            <a:r>
              <a:rPr lang="en-US" sz="1600" dirty="0" smtClean="0" bmk="">
                <a:solidFill>
                  <a:srgbClr val="FFFFFF">
                    <a:lumMod val="50000"/>
                  </a:srgbClr>
                </a:solidFill>
              </a:rPr>
              <a:t>).</a:t>
            </a:r>
            <a:endParaRPr lang="en-US" sz="1600" dirty="0" bmk="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2" t="10330" r="1074" b="4036"/>
          <a:stretch/>
        </p:blipFill>
        <p:spPr bwMode="auto">
          <a:xfrm>
            <a:off x="204736" y="2564904"/>
            <a:ext cx="1267093" cy="138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903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" y="4797152"/>
            <a:ext cx="9036496" cy="13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/>
          </p:cNvSpPr>
          <p:nvPr/>
        </p:nvSpPr>
        <p:spPr bwMode="auto">
          <a:xfrm>
            <a:off x="239797" y="2924944"/>
            <a:ext cx="8520390" cy="137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chemeClr val="bg2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Project #2: 352 MHz RF test stand</a:t>
            </a:r>
            <a:endParaRPr lang="en-US" sz="3900" dirty="0">
              <a:solidFill>
                <a:schemeClr val="bg2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H="1">
            <a:off x="3923928" y="5157192"/>
            <a:ext cx="720080" cy="93610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398" y="546466"/>
            <a:ext cx="3605187" cy="203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Status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5576" y="58772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687235" cy="37737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0861" y="5249478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tabLst>
                <a:tab pos="-457200" algn="l"/>
                <a:tab pos="898525" algn="l"/>
              </a:tabLst>
            </a:pPr>
            <a:r>
              <a:rPr lang="fr-FR" sz="1800" dirty="0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The tests stand </a:t>
            </a:r>
            <a:r>
              <a:rPr lang="fr-FR" sz="1800" dirty="0" err="1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is</a:t>
            </a:r>
            <a:r>
              <a:rPr lang="fr-FR" sz="1800" dirty="0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sz="1800" dirty="0" err="1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ready</a:t>
            </a:r>
            <a:r>
              <a:rPr lang="fr-FR" sz="1800" dirty="0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 to host the IPNO </a:t>
            </a:r>
            <a:r>
              <a:rPr lang="fr-FR" sz="1800" dirty="0" err="1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bench</a:t>
            </a:r>
            <a:r>
              <a:rPr lang="fr-FR" sz="1800" dirty="0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 for the </a:t>
            </a:r>
            <a:r>
              <a:rPr lang="fr-FR" sz="1800" dirty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RF </a:t>
            </a:r>
            <a:r>
              <a:rPr lang="fr-FR" sz="1800" dirty="0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power </a:t>
            </a:r>
            <a:r>
              <a:rPr lang="fr-FR" sz="1800" dirty="0" err="1" bmk="">
                <a:latin typeface="Tahoma" pitchFamily="34" charset="0"/>
                <a:ea typeface="Times New Roman" pitchFamily="18" charset="0"/>
                <a:cs typeface="Tahoma" pitchFamily="34" charset="0"/>
              </a:rPr>
              <a:t>processing</a:t>
            </a:r>
            <a:r>
              <a:rPr lang="fr-FR" sz="1800" dirty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sz="1800" dirty="0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of the 2 </a:t>
            </a:r>
            <a:r>
              <a:rPr lang="fr-FR" sz="1800" dirty="0" err="1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couplers</a:t>
            </a:r>
            <a:r>
              <a:rPr lang="fr-FR" sz="1800" dirty="0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 pairs (4 </a:t>
            </a:r>
            <a:r>
              <a:rPr lang="fr-FR" sz="1800" dirty="0" err="1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couplers</a:t>
            </a:r>
            <a:r>
              <a:rPr lang="fr-FR" sz="1800" dirty="0" smtClean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"/>
          <p:cNvSpPr>
            <a:spLocks/>
          </p:cNvSpPr>
          <p:nvPr/>
        </p:nvSpPr>
        <p:spPr bwMode="auto">
          <a:xfrm>
            <a:off x="156066" y="3356992"/>
            <a:ext cx="8520390" cy="137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Projects #3, #5, # 8: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High beta prototypes </a:t>
            </a:r>
          </a:p>
          <a:p>
            <a:pPr algn="ctr">
              <a:lnSpc>
                <a:spcPct val="110000"/>
              </a:lnSpc>
            </a:pPr>
            <a:r>
              <a:rPr lang="en-US" sz="3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Medium </a:t>
            </a:r>
            <a:r>
              <a:rPr lang="en-US" sz="3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beta ECCTD</a:t>
            </a:r>
            <a:endParaRPr lang="en-US" sz="3900" dirty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8" name="Picture 2" descr="D:\ESS\086\rapport02-2011\Cavite ESS haut Beta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66" y="1166990"/>
            <a:ext cx="2448272" cy="189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94" y="867485"/>
            <a:ext cx="5375581" cy="198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5013176"/>
            <a:ext cx="9001001" cy="137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 flipH="1">
            <a:off x="4716016" y="5301208"/>
            <a:ext cx="2088232" cy="93610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542"/>
            <a:ext cx="1026054" cy="65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1155"/>
            <a:ext cx="695077" cy="43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68" y="6618"/>
            <a:ext cx="744809" cy="56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545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1331640" y="2203466"/>
            <a:ext cx="7281360" cy="1891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First chemical treatments on the high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ea typeface="Lucida Grande" charset="0"/>
                <a:cs typeface="Lucida Grande" charset="0"/>
                <a:sym typeface="Lucida Grande" charset="0"/>
              </a:rPr>
              <a:t>b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prototype cavity (ZANON)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Second high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ea typeface="Lucida Grande" charset="0"/>
                <a:cs typeface="Lucida Grande" charset="0"/>
                <a:sym typeface="Lucida Grande" charset="0"/>
              </a:rPr>
              <a:t>b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prototype cavity welded (RI)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Redesign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of the medium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ea typeface="Lucida Grande" charset="0"/>
                <a:cs typeface="Lucida Grande" charset="0"/>
                <a:sym typeface="Lucida Grande" charset="0"/>
              </a:rPr>
              <a:t>b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cavity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– dangerous HOM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suppressed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Call for tender finalized 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ECCTD design study: completion of the cryogenic pipes and first analysis for compliance with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PED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191435"/>
            <a:ext cx="5727432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Main achievements for the </a:t>
            </a:r>
            <a:r>
              <a:rPr lang="en-US" sz="24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period</a:t>
            </a:r>
            <a:endParaRPr lang="en-US" sz="2400" dirty="0">
              <a:solidFill>
                <a:srgbClr val="000000">
                  <a:lumMod val="50000"/>
                  <a:lumOff val="50000"/>
                </a:srgbClr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31" y="3949435"/>
            <a:ext cx="4320479" cy="23401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6891" y="908720"/>
            <a:ext cx="2520280" cy="121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392522" cy="2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89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 txBox="1">
            <a:spLocks/>
          </p:cNvSpPr>
          <p:nvPr/>
        </p:nvSpPr>
        <p:spPr>
          <a:xfrm>
            <a:off x="8334248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Picture 3" descr="\\dapnia\data\manip\ESS-CALHI\30_Cryomodules ECCTD\301-Cavités - Niobium\$02_Cavité 086 proto ZANON\%03_Recette usine cavité nue\Cavité Zanon 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864" y="1113627"/>
            <a:ext cx="3186231" cy="14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2546" y="2860853"/>
            <a:ext cx="3617336" cy="331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2">
              <a:lnSpc>
                <a:spcPts val="2000"/>
              </a:lnSpc>
              <a:buSzPct val="90000"/>
            </a:pPr>
            <a:r>
              <a:rPr lang="fr-FR" sz="1600" dirty="0" smtClean="0">
                <a:solidFill>
                  <a:srgbClr val="666666"/>
                </a:solidFill>
              </a:rPr>
              <a:t>RI </a:t>
            </a:r>
            <a:r>
              <a:rPr lang="fr-FR" sz="1600" dirty="0" err="1" smtClean="0">
                <a:solidFill>
                  <a:srgbClr val="666666"/>
                </a:solidFill>
              </a:rPr>
              <a:t>cavity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welded</a:t>
            </a:r>
            <a:r>
              <a:rPr lang="fr-FR" sz="1600" dirty="0" smtClean="0">
                <a:solidFill>
                  <a:srgbClr val="666666"/>
                </a:solidFill>
              </a:rPr>
              <a:t>, and </a:t>
            </a:r>
            <a:r>
              <a:rPr lang="fr-FR" sz="1600" dirty="0" err="1" smtClean="0">
                <a:solidFill>
                  <a:srgbClr val="666666"/>
                </a:solidFill>
              </a:rPr>
              <a:t>delivered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soon</a:t>
            </a:r>
            <a:endParaRPr lang="fr-FR" sz="1600" dirty="0" smtClean="0">
              <a:solidFill>
                <a:srgbClr val="666666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932040" y="994942"/>
            <a:ext cx="0" cy="2014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43608" y="2723893"/>
            <a:ext cx="41044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2">
              <a:lnSpc>
                <a:spcPts val="2000"/>
              </a:lnSpc>
              <a:buSzPct val="90000"/>
              <a:tabLst>
                <a:tab pos="1524000" algn="l"/>
              </a:tabLst>
            </a:pPr>
            <a:r>
              <a:rPr lang="fr-FR" sz="1600" dirty="0" smtClean="0">
                <a:solidFill>
                  <a:srgbClr val="666666"/>
                </a:solidFill>
              </a:rPr>
              <a:t>ZANON </a:t>
            </a:r>
            <a:r>
              <a:rPr lang="fr-FR" sz="1600" dirty="0" err="1" smtClean="0">
                <a:solidFill>
                  <a:srgbClr val="666666"/>
                </a:solidFill>
              </a:rPr>
              <a:t>cavity</a:t>
            </a:r>
            <a:r>
              <a:rPr lang="fr-FR" sz="1600" dirty="0" smtClean="0">
                <a:solidFill>
                  <a:srgbClr val="666666"/>
                </a:solidFill>
              </a:rPr>
              <a:t>: 	* 2 BCP (80µm in total)</a:t>
            </a:r>
          </a:p>
          <a:p>
            <a:pPr marL="4763" lvl="2">
              <a:lnSpc>
                <a:spcPts val="2000"/>
              </a:lnSpc>
              <a:buSzPct val="90000"/>
              <a:tabLst>
                <a:tab pos="1524000" algn="l"/>
              </a:tabLst>
            </a:pPr>
            <a:r>
              <a:rPr lang="fr-FR" sz="1600" dirty="0">
                <a:solidFill>
                  <a:srgbClr val="666666"/>
                </a:solidFill>
              </a:rPr>
              <a:t>	</a:t>
            </a:r>
            <a:r>
              <a:rPr lang="fr-FR" sz="1600" dirty="0" smtClean="0">
                <a:solidFill>
                  <a:srgbClr val="666666"/>
                </a:solidFill>
              </a:rPr>
              <a:t>* tests in VC in April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6712" y="238977"/>
            <a:ext cx="6226560" cy="331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2" algn="ctr">
              <a:lnSpc>
                <a:spcPts val="2000"/>
              </a:lnSpc>
              <a:buSzPct val="90000"/>
            </a:pPr>
            <a:r>
              <a:rPr lang="fr-FR" sz="1600" b="1" dirty="0" smtClean="0">
                <a:solidFill>
                  <a:srgbClr val="666666"/>
                </a:solidFill>
              </a:rPr>
              <a:t>2 </a:t>
            </a:r>
            <a:r>
              <a:rPr lang="fr-FR" sz="1600" b="1" dirty="0">
                <a:solidFill>
                  <a:srgbClr val="666666"/>
                </a:solidFill>
              </a:rPr>
              <a:t>prototype </a:t>
            </a:r>
            <a:r>
              <a:rPr lang="fr-FR" sz="1600" b="1" dirty="0" smtClean="0">
                <a:solidFill>
                  <a:srgbClr val="666666"/>
                </a:solidFill>
              </a:rPr>
              <a:t>high beta </a:t>
            </a:r>
            <a:r>
              <a:rPr lang="fr-FR" sz="1600" b="1" dirty="0" err="1" smtClean="0">
                <a:solidFill>
                  <a:srgbClr val="666666"/>
                </a:solidFill>
              </a:rPr>
              <a:t>cavities</a:t>
            </a:r>
            <a:r>
              <a:rPr lang="fr-FR" sz="1600" b="1" dirty="0" smtClean="0">
                <a:solidFill>
                  <a:srgbClr val="666666"/>
                </a:solidFill>
              </a:rPr>
              <a:t> </a:t>
            </a:r>
            <a:r>
              <a:rPr lang="fr-FR" sz="1600" b="1" dirty="0" err="1" smtClean="0">
                <a:solidFill>
                  <a:srgbClr val="666666"/>
                </a:solidFill>
              </a:rPr>
              <a:t>manufactured</a:t>
            </a:r>
            <a:endParaRPr lang="fr-FR" sz="1600" b="1" dirty="0">
              <a:solidFill>
                <a:srgbClr val="666666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203847" y="3501008"/>
            <a:ext cx="5381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39752" y="3573016"/>
            <a:ext cx="622656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ctr">
              <a:lnSpc>
                <a:spcPts val="2000"/>
              </a:lnSpc>
              <a:buSzPct val="90000"/>
            </a:pPr>
            <a:r>
              <a:rPr lang="fr-FR" sz="1600" dirty="0">
                <a:solidFill>
                  <a:srgbClr val="666666"/>
                </a:solidFill>
              </a:rPr>
              <a:t>No HOM coupler on the high beta </a:t>
            </a:r>
            <a:r>
              <a:rPr lang="fr-FR" sz="1600" dirty="0" err="1">
                <a:solidFill>
                  <a:srgbClr val="666666"/>
                </a:solidFill>
              </a:rPr>
              <a:t>cavities</a:t>
            </a:r>
            <a:r>
              <a:rPr lang="fr-FR" sz="1600" dirty="0">
                <a:solidFill>
                  <a:srgbClr val="666666"/>
                </a:solidFill>
              </a:rPr>
              <a:t> of the </a:t>
            </a:r>
            <a:r>
              <a:rPr lang="fr-FR" sz="1600" dirty="0" err="1">
                <a:solidFill>
                  <a:srgbClr val="666666"/>
                </a:solidFill>
              </a:rPr>
              <a:t>series</a:t>
            </a:r>
            <a:endParaRPr lang="fr-FR" sz="1600" dirty="0">
              <a:solidFill>
                <a:srgbClr val="666666"/>
              </a:solidFill>
            </a:endParaRPr>
          </a:p>
          <a:p>
            <a:pPr marL="457200" lvl="2" algn="ctr">
              <a:lnSpc>
                <a:spcPts val="2000"/>
              </a:lnSpc>
              <a:buSzPct val="90000"/>
            </a:pPr>
            <a:r>
              <a:rPr lang="fr-FR" sz="1600" dirty="0" smtClean="0">
                <a:solidFill>
                  <a:srgbClr val="666666"/>
                </a:solidFill>
              </a:rPr>
              <a:t>(Prototypes are </a:t>
            </a:r>
            <a:r>
              <a:rPr lang="fr-FR" sz="1600" dirty="0" err="1" smtClean="0">
                <a:solidFill>
                  <a:srgbClr val="666666"/>
                </a:solidFill>
              </a:rPr>
              <a:t>equipped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with</a:t>
            </a:r>
            <a:r>
              <a:rPr lang="fr-FR" sz="1600" dirty="0" smtClean="0">
                <a:solidFill>
                  <a:srgbClr val="666666"/>
                </a:solidFill>
              </a:rPr>
              <a:t> HOM coupler ports)</a:t>
            </a:r>
            <a:endParaRPr lang="fr-FR" sz="1600" dirty="0">
              <a:solidFill>
                <a:srgbClr val="666666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203847" y="4365104"/>
            <a:ext cx="5400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03847" y="4797152"/>
            <a:ext cx="577603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2">
              <a:lnSpc>
                <a:spcPts val="2000"/>
              </a:lnSpc>
              <a:buSzPct val="90000"/>
            </a:pPr>
            <a:r>
              <a:rPr lang="fr-FR" sz="1400" b="1" dirty="0" smtClean="0">
                <a:solidFill>
                  <a:srgbClr val="666666"/>
                </a:solidFill>
              </a:rPr>
              <a:t>EUCARD2 SPL </a:t>
            </a:r>
            <a:r>
              <a:rPr lang="fr-FR" sz="1400" b="1" dirty="0" smtClean="0">
                <a:solidFill>
                  <a:srgbClr val="666666"/>
                </a:solidFill>
                <a:latin typeface="Symbol" panose="05050102010706020507" pitchFamily="18" charset="2"/>
              </a:rPr>
              <a:t>b</a:t>
            </a:r>
            <a:r>
              <a:rPr lang="fr-FR" sz="1400" b="1" dirty="0" smtClean="0">
                <a:solidFill>
                  <a:srgbClr val="666666"/>
                </a:solidFill>
              </a:rPr>
              <a:t>=1 </a:t>
            </a:r>
            <a:r>
              <a:rPr lang="fr-FR" sz="1400" b="1" dirty="0" err="1" smtClean="0">
                <a:solidFill>
                  <a:srgbClr val="666666"/>
                </a:solidFill>
              </a:rPr>
              <a:t>cavity</a:t>
            </a:r>
            <a:endParaRPr lang="fr-FR" sz="1400" b="1" dirty="0" smtClean="0">
              <a:solidFill>
                <a:srgbClr val="666666"/>
              </a:solidFill>
            </a:endParaRPr>
          </a:p>
          <a:p>
            <a:pPr marL="363538" lvl="4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rgbClr val="666666"/>
                </a:solidFill>
              </a:rPr>
              <a:t>cavity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delivered</a:t>
            </a:r>
            <a:r>
              <a:rPr lang="fr-FR" sz="1400" dirty="0" smtClean="0">
                <a:solidFill>
                  <a:srgbClr val="666666"/>
                </a:solidFill>
              </a:rPr>
              <a:t> to Saclay a few </a:t>
            </a:r>
            <a:r>
              <a:rPr lang="fr-FR" sz="1400" dirty="0" err="1" smtClean="0">
                <a:solidFill>
                  <a:srgbClr val="666666"/>
                </a:solidFill>
              </a:rPr>
              <a:t>weeks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before</a:t>
            </a:r>
            <a:r>
              <a:rPr lang="fr-FR" sz="1400" dirty="0" smtClean="0">
                <a:solidFill>
                  <a:srgbClr val="666666"/>
                </a:solidFill>
              </a:rPr>
              <a:t> the first ESS </a:t>
            </a:r>
            <a:r>
              <a:rPr lang="fr-FR" sz="1400" dirty="0" err="1" smtClean="0">
                <a:solidFill>
                  <a:srgbClr val="666666"/>
                </a:solidFill>
              </a:rPr>
              <a:t>cavity</a:t>
            </a:r>
            <a:endParaRPr lang="fr-FR" sz="1400" dirty="0" smtClean="0">
              <a:solidFill>
                <a:srgbClr val="666666"/>
              </a:solidFill>
            </a:endParaRPr>
          </a:p>
          <a:p>
            <a:pPr marL="363538" lvl="4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666666"/>
                </a:solidFill>
              </a:rPr>
              <a:t>2 Electropolishing </a:t>
            </a:r>
            <a:r>
              <a:rPr lang="fr-FR" sz="1400" dirty="0" err="1" smtClean="0">
                <a:solidFill>
                  <a:srgbClr val="666666"/>
                </a:solidFill>
              </a:rPr>
              <a:t>treatments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performed</a:t>
            </a:r>
            <a:endParaRPr lang="fr-FR" sz="1400" dirty="0" smtClean="0">
              <a:solidFill>
                <a:srgbClr val="666666"/>
              </a:solidFill>
            </a:endParaRPr>
          </a:p>
          <a:p>
            <a:pPr marL="363538" lvl="4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rgbClr val="666666"/>
                </a:solidFill>
              </a:rPr>
              <a:t>Heat</a:t>
            </a:r>
            <a:r>
              <a:rPr lang="fr-FR" sz="1400" dirty="0" smtClean="0">
                <a:solidFill>
                  <a:srgbClr val="666666"/>
                </a:solidFill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</a:rPr>
              <a:t>treatment</a:t>
            </a:r>
            <a:r>
              <a:rPr lang="fr-FR" sz="1400" dirty="0" smtClean="0">
                <a:solidFill>
                  <a:srgbClr val="666666"/>
                </a:solidFill>
              </a:rPr>
              <a:t> for H</a:t>
            </a:r>
            <a:r>
              <a:rPr lang="fr-FR" sz="1400" baseline="-25000" dirty="0" smtClean="0">
                <a:solidFill>
                  <a:srgbClr val="666666"/>
                </a:solidFill>
              </a:rPr>
              <a:t>2</a:t>
            </a:r>
            <a:r>
              <a:rPr lang="fr-FR" sz="1400" dirty="0" smtClean="0">
                <a:solidFill>
                  <a:srgbClr val="666666"/>
                </a:solidFill>
              </a:rPr>
              <a:t> release </a:t>
            </a:r>
            <a:r>
              <a:rPr lang="fr-FR" sz="1400" dirty="0" err="1" smtClean="0">
                <a:solidFill>
                  <a:srgbClr val="666666"/>
                </a:solidFill>
              </a:rPr>
              <a:t>performed</a:t>
            </a:r>
            <a:endParaRPr lang="fr-FR" sz="1400" dirty="0" smtClean="0">
              <a:solidFill>
                <a:srgbClr val="666666"/>
              </a:solidFill>
            </a:endParaRPr>
          </a:p>
          <a:p>
            <a:pPr marL="363538" lvl="4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666666"/>
                </a:solidFill>
              </a:rPr>
              <a:t>Tests in CV in 2 </a:t>
            </a:r>
            <a:r>
              <a:rPr lang="fr-FR" sz="1400" dirty="0" err="1" smtClean="0">
                <a:solidFill>
                  <a:srgbClr val="666666"/>
                </a:solidFill>
              </a:rPr>
              <a:t>weeks</a:t>
            </a:r>
            <a:r>
              <a:rPr lang="fr-FR" sz="1400" dirty="0" smtClean="0">
                <a:solidFill>
                  <a:srgbClr val="666666"/>
                </a:solidFill>
              </a:rPr>
              <a:t> (Pb </a:t>
            </a:r>
            <a:r>
              <a:rPr lang="fr-FR" sz="1400" dirty="0" err="1" smtClean="0">
                <a:solidFill>
                  <a:srgbClr val="666666"/>
                </a:solidFill>
              </a:rPr>
              <a:t>with</a:t>
            </a:r>
            <a:r>
              <a:rPr lang="fr-FR" sz="1400" dirty="0" smtClean="0">
                <a:solidFill>
                  <a:srgbClr val="666666"/>
                </a:solidFill>
              </a:rPr>
              <a:t> He </a:t>
            </a:r>
            <a:r>
              <a:rPr lang="fr-FR" sz="1400" dirty="0" err="1" smtClean="0">
                <a:solidFill>
                  <a:srgbClr val="666666"/>
                </a:solidFill>
              </a:rPr>
              <a:t>delivery</a:t>
            </a:r>
            <a:r>
              <a:rPr lang="fr-FR" sz="1400" dirty="0" smtClean="0">
                <a:solidFill>
                  <a:srgbClr val="666666"/>
                </a:solidFill>
              </a:rPr>
              <a:t>)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42313" y="3683526"/>
            <a:ext cx="2572044" cy="1918977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1018015" y="6021288"/>
            <a:ext cx="2041817" cy="4948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9688" indent="-39688" algn="just" eaLnBrk="0" hangingPunct="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marL="0" indent="0"/>
            <a:r>
              <a:rPr lang="fr-FR" sz="1200" dirty="0" smtClean="0"/>
              <a:t>SPL </a:t>
            </a:r>
            <a:r>
              <a:rPr lang="fr-FR" sz="1200" dirty="0" err="1" smtClean="0"/>
              <a:t>cavity</a:t>
            </a:r>
            <a:r>
              <a:rPr lang="fr-FR" sz="1200" dirty="0" smtClean="0"/>
              <a:t> electropolishing at </a:t>
            </a:r>
            <a:r>
              <a:rPr lang="fr-FR" sz="1200" dirty="0"/>
              <a:t>Saclay </a:t>
            </a:r>
            <a:endParaRPr lang="en-US" sz="1200" dirty="0"/>
          </a:p>
        </p:txBody>
      </p:sp>
      <p:pic>
        <p:nvPicPr>
          <p:cNvPr id="4098" name="Picture 2" descr="\\Dapdc5\bosland\Desktop\DSC_00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8999" y="1060342"/>
            <a:ext cx="3135449" cy="15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26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948" y="1916832"/>
            <a:ext cx="828092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666666"/>
                </a:solidFill>
              </a:rPr>
              <a:t>no HOM coupler </a:t>
            </a:r>
            <a:r>
              <a:rPr lang="fr-FR" sz="1600" dirty="0" err="1" smtClean="0">
                <a:solidFill>
                  <a:srgbClr val="666666"/>
                </a:solidFill>
              </a:rPr>
              <a:t>needed</a:t>
            </a:r>
            <a:endParaRPr lang="fr-FR" sz="1600" dirty="0" smtClean="0">
              <a:solidFill>
                <a:srgbClr val="666666"/>
              </a:solidFill>
            </a:endParaRPr>
          </a:p>
          <a:p>
            <a:pPr marL="457200" lvl="2">
              <a:lnSpc>
                <a:spcPts val="2000"/>
              </a:lnSpc>
              <a:buSzPct val="90000"/>
            </a:pPr>
            <a:endParaRPr lang="fr-FR" sz="1600" dirty="0" smtClean="0">
              <a:solidFill>
                <a:srgbClr val="666666"/>
              </a:solidFill>
            </a:endParaRPr>
          </a:p>
          <a:p>
            <a:pPr marL="7429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666666"/>
                </a:solidFill>
              </a:rPr>
              <a:t>Call for tender in </a:t>
            </a:r>
            <a:r>
              <a:rPr lang="fr-FR" sz="1600" dirty="0" err="1" smtClean="0">
                <a:solidFill>
                  <a:srgbClr val="666666"/>
                </a:solidFill>
              </a:rPr>
              <a:t>progress</a:t>
            </a:r>
            <a:r>
              <a:rPr lang="fr-FR" sz="1600" dirty="0" smtClean="0">
                <a:solidFill>
                  <a:srgbClr val="666666"/>
                </a:solidFill>
              </a:rPr>
              <a:t> for 6 medium beta </a:t>
            </a:r>
            <a:r>
              <a:rPr lang="fr-FR" sz="1600" dirty="0" err="1" smtClean="0">
                <a:solidFill>
                  <a:srgbClr val="666666"/>
                </a:solidFill>
              </a:rPr>
              <a:t>cavities</a:t>
            </a:r>
            <a:r>
              <a:rPr lang="fr-FR" sz="1600" dirty="0" smtClean="0">
                <a:solidFill>
                  <a:srgbClr val="666666"/>
                </a:solidFill>
              </a:rPr>
              <a:t>. </a:t>
            </a:r>
            <a:r>
              <a:rPr lang="fr-FR" sz="1600" dirty="0" err="1" smtClean="0">
                <a:solidFill>
                  <a:srgbClr val="666666"/>
                </a:solidFill>
              </a:rPr>
              <a:t>Order</a:t>
            </a:r>
            <a:r>
              <a:rPr lang="fr-FR" sz="1600" dirty="0" smtClean="0">
                <a:solidFill>
                  <a:srgbClr val="666666"/>
                </a:solidFill>
              </a:rPr>
              <a:t> to </a:t>
            </a:r>
            <a:r>
              <a:rPr lang="fr-FR" sz="1600" dirty="0" err="1" smtClean="0">
                <a:solidFill>
                  <a:srgbClr val="666666"/>
                </a:solidFill>
              </a:rPr>
              <a:t>be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launched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soon</a:t>
            </a:r>
            <a:r>
              <a:rPr lang="fr-FR" sz="1600" dirty="0" smtClean="0">
                <a:solidFill>
                  <a:srgbClr val="666666"/>
                </a:solidFill>
              </a:rPr>
              <a:t> (~ 1 or 2 </a:t>
            </a:r>
            <a:r>
              <a:rPr lang="fr-FR" sz="1600" dirty="0" err="1" smtClean="0">
                <a:solidFill>
                  <a:srgbClr val="666666"/>
                </a:solidFill>
              </a:rPr>
              <a:t>weeks</a:t>
            </a:r>
            <a:r>
              <a:rPr lang="fr-FR" sz="1600" dirty="0" smtClean="0">
                <a:solidFill>
                  <a:srgbClr val="666666"/>
                </a:solidFill>
              </a:rPr>
              <a:t>)</a:t>
            </a:r>
          </a:p>
          <a:p>
            <a:pPr marL="457200" lvl="2">
              <a:lnSpc>
                <a:spcPts val="2000"/>
              </a:lnSpc>
              <a:buSzPct val="90000"/>
            </a:pPr>
            <a:endParaRPr lang="fr-FR" sz="1600" dirty="0">
              <a:solidFill>
                <a:srgbClr val="666666"/>
              </a:solidFill>
            </a:endParaRPr>
          </a:p>
          <a:p>
            <a:pPr marL="742950" lvl="2" indent="-285750">
              <a:lnSpc>
                <a:spcPts val="2000"/>
              </a:lnSpc>
              <a:buSzPct val="90000"/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666666"/>
                </a:solidFill>
              </a:rPr>
              <a:t>Last </a:t>
            </a:r>
            <a:r>
              <a:rPr lang="fr-FR" sz="1600" dirty="0" err="1" smtClean="0">
                <a:solidFill>
                  <a:srgbClr val="666666"/>
                </a:solidFill>
              </a:rPr>
              <a:t>checks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before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completion</a:t>
            </a:r>
            <a:r>
              <a:rPr lang="fr-FR" sz="1600" dirty="0" smtClean="0">
                <a:solidFill>
                  <a:srgbClr val="666666"/>
                </a:solidFill>
              </a:rPr>
              <a:t> of the </a:t>
            </a:r>
            <a:r>
              <a:rPr lang="fr-FR" sz="1600" dirty="0" err="1" smtClean="0">
                <a:solidFill>
                  <a:srgbClr val="666666"/>
                </a:solidFill>
              </a:rPr>
              <a:t>drawings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needed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before</a:t>
            </a:r>
            <a:r>
              <a:rPr lang="fr-FR" sz="1600" dirty="0" smtClean="0">
                <a:solidFill>
                  <a:srgbClr val="666666"/>
                </a:solidFill>
              </a:rPr>
              <a:t> the Kick-off meeting (once the </a:t>
            </a:r>
            <a:r>
              <a:rPr lang="fr-FR" sz="1600" dirty="0" err="1" smtClean="0">
                <a:solidFill>
                  <a:srgbClr val="666666"/>
                </a:solidFill>
              </a:rPr>
              <a:t>contract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is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awarded</a:t>
            </a:r>
            <a:r>
              <a:rPr lang="fr-FR" sz="1600" dirty="0" smtClean="0">
                <a:solidFill>
                  <a:srgbClr val="666666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1045" y="5301208"/>
            <a:ext cx="680272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lnSpc>
                <a:spcPts val="2000"/>
              </a:lnSpc>
              <a:buSzPct val="90000"/>
            </a:pPr>
            <a:r>
              <a:rPr lang="fr-FR" sz="1600" b="1" dirty="0" smtClean="0">
                <a:solidFill>
                  <a:srgbClr val="666666"/>
                </a:solidFill>
              </a:rPr>
              <a:t>The </a:t>
            </a:r>
            <a:r>
              <a:rPr lang="fr-FR" sz="1600" b="1" dirty="0" err="1" smtClean="0">
                <a:solidFill>
                  <a:srgbClr val="666666"/>
                </a:solidFill>
              </a:rPr>
              <a:t>general</a:t>
            </a:r>
            <a:r>
              <a:rPr lang="fr-FR" sz="1600" b="1" dirty="0" smtClean="0">
                <a:solidFill>
                  <a:srgbClr val="666666"/>
                </a:solidFill>
              </a:rPr>
              <a:t> planning of the M-ECCTD ( </a:t>
            </a:r>
            <a:r>
              <a:rPr lang="fr-FR" sz="1600" b="1" dirty="0" err="1" smtClean="0">
                <a:solidFill>
                  <a:srgbClr val="666666"/>
                </a:solidFill>
              </a:rPr>
              <a:t>October</a:t>
            </a:r>
            <a:r>
              <a:rPr lang="fr-FR" sz="1600" b="1" dirty="0" smtClean="0">
                <a:solidFill>
                  <a:srgbClr val="666666"/>
                </a:solidFill>
              </a:rPr>
              <a:t> 2013) </a:t>
            </a:r>
            <a:r>
              <a:rPr lang="fr-FR" sz="1600" b="1" dirty="0" err="1" smtClean="0">
                <a:solidFill>
                  <a:srgbClr val="666666"/>
                </a:solidFill>
              </a:rPr>
              <a:t>should</a:t>
            </a:r>
            <a:r>
              <a:rPr lang="fr-FR" sz="1600" b="1" dirty="0" smtClean="0">
                <a:solidFill>
                  <a:srgbClr val="666666"/>
                </a:solidFill>
              </a:rPr>
              <a:t> not </a:t>
            </a:r>
            <a:r>
              <a:rPr lang="fr-FR" sz="1600" b="1" dirty="0" err="1" smtClean="0">
                <a:solidFill>
                  <a:srgbClr val="666666"/>
                </a:solidFill>
              </a:rPr>
              <a:t>be</a:t>
            </a:r>
            <a:r>
              <a:rPr lang="fr-FR" sz="1600" b="1" dirty="0" smtClean="0">
                <a:solidFill>
                  <a:srgbClr val="666666"/>
                </a:solidFill>
              </a:rPr>
              <a:t> </a:t>
            </a:r>
            <a:r>
              <a:rPr lang="fr-FR" sz="1600" b="1" dirty="0" err="1" smtClean="0">
                <a:solidFill>
                  <a:srgbClr val="666666"/>
                </a:solidFill>
              </a:rPr>
              <a:t>delayed</a:t>
            </a:r>
            <a:r>
              <a:rPr lang="fr-FR" sz="1600" b="1" dirty="0" smtClean="0">
                <a:solidFill>
                  <a:srgbClr val="666666"/>
                </a:solidFill>
              </a:rPr>
              <a:t> by </a:t>
            </a:r>
            <a:r>
              <a:rPr lang="fr-FR" sz="1600" b="1" dirty="0" err="1" smtClean="0">
                <a:solidFill>
                  <a:srgbClr val="666666"/>
                </a:solidFill>
              </a:rPr>
              <a:t>this</a:t>
            </a:r>
            <a:r>
              <a:rPr lang="fr-FR" sz="1600" b="1" dirty="0" smtClean="0">
                <a:solidFill>
                  <a:srgbClr val="666666"/>
                </a:solidFill>
              </a:rPr>
              <a:t> modification of the </a:t>
            </a:r>
            <a:r>
              <a:rPr lang="fr-FR" sz="1600" b="1" dirty="0" err="1" smtClean="0">
                <a:solidFill>
                  <a:srgbClr val="666666"/>
                </a:solidFill>
              </a:rPr>
              <a:t>cavity</a:t>
            </a:r>
            <a:r>
              <a:rPr lang="fr-FR" sz="1600" b="1" dirty="0" smtClean="0">
                <a:solidFill>
                  <a:srgbClr val="666666"/>
                </a:solidFill>
              </a:rPr>
              <a:t> design.</a:t>
            </a:r>
            <a:endParaRPr lang="fr-FR" sz="1600" b="1" dirty="0">
              <a:solidFill>
                <a:srgbClr val="6666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972" y="717374"/>
            <a:ext cx="784887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sz="28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Status </a:t>
            </a:r>
            <a:r>
              <a:rPr 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of the medium </a:t>
            </a:r>
            <a:r>
              <a:rPr 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Symbol" panose="05050102010706020507" pitchFamily="18" charset="2"/>
                <a:ea typeface="Lucida Grande" charset="0"/>
                <a:cs typeface="Lucida Grande" charset="0"/>
                <a:sym typeface="Lucida Grande" charset="0"/>
              </a:rPr>
              <a:t>b</a:t>
            </a:r>
            <a:r>
              <a:rPr 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8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cavities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2523" y="3867197"/>
            <a:ext cx="2067456" cy="10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4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34952</TotalTime>
  <Pages>0</Pages>
  <Words>732</Words>
  <Characters>0</Characters>
  <Application>Microsoft Office PowerPoint</Application>
  <PresentationFormat>Affichage à l'écran (4:3)</PresentationFormat>
  <Lines>0</Lines>
  <Paragraphs>98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Master #3</vt:lpstr>
      <vt:lpstr>Présentation PowerPoint</vt:lpstr>
      <vt:lpstr>Présentation PowerPoint</vt:lpstr>
      <vt:lpstr>Présentation PowerPoint</vt:lpstr>
      <vt:lpstr>Présentation PowerPoint</vt:lpstr>
      <vt:lpstr>Status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Fundamental power coupler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RF design completed Thermomechanical calculation almost completed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DEVANZ Guillaume</dc:creator>
  <cp:lastModifiedBy>CHOMAZ Philippe</cp:lastModifiedBy>
  <cp:revision>1019</cp:revision>
  <cp:lastPrinted>2013-10-04T08:59:52Z</cp:lastPrinted>
  <dcterms:modified xsi:type="dcterms:W3CDTF">2014-04-14T06:26:03Z</dcterms:modified>
</cp:coreProperties>
</file>