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7" r:id="rId4"/>
    <p:sldId id="268" r:id="rId5"/>
    <p:sldId id="259" r:id="rId6"/>
    <p:sldId id="267" r:id="rId7"/>
    <p:sldId id="260" r:id="rId8"/>
    <p:sldId id="269" r:id="rId9"/>
    <p:sldId id="270" r:id="rId10"/>
    <p:sldId id="271" r:id="rId11"/>
    <p:sldId id="272" r:id="rId12"/>
    <p:sldId id="273" r:id="rId13"/>
    <p:sldId id="274" r:id="rId14"/>
    <p:sldId id="275" r:id="rId15"/>
    <p:sldId id="276" r:id="rId16"/>
    <p:sldId id="277" r:id="rId17"/>
    <p:sldId id="282" r:id="rId18"/>
    <p:sldId id="281" r:id="rId19"/>
  </p:sldIdLst>
  <p:sldSz cx="9756775" cy="7315200"/>
  <p:notesSz cx="6858000" cy="9144000"/>
  <p:defaultTextStyle>
    <a:defPPr>
      <a:defRPr lang="en-US"/>
    </a:defPPr>
    <a:lvl1pPr marL="0" algn="l" defTabSz="487741" rtl="0" eaLnBrk="1" latinLnBrk="0" hangingPunct="1">
      <a:defRPr sz="1900" kern="1200">
        <a:solidFill>
          <a:schemeClr val="tx1"/>
        </a:solidFill>
        <a:latin typeface="+mn-lt"/>
        <a:ea typeface="+mn-ea"/>
        <a:cs typeface="+mn-cs"/>
      </a:defRPr>
    </a:lvl1pPr>
    <a:lvl2pPr marL="487741" algn="l" defTabSz="487741" rtl="0" eaLnBrk="1" latinLnBrk="0" hangingPunct="1">
      <a:defRPr sz="1900" kern="1200">
        <a:solidFill>
          <a:schemeClr val="tx1"/>
        </a:solidFill>
        <a:latin typeface="+mn-lt"/>
        <a:ea typeface="+mn-ea"/>
        <a:cs typeface="+mn-cs"/>
      </a:defRPr>
    </a:lvl2pPr>
    <a:lvl3pPr marL="975482" algn="l" defTabSz="487741" rtl="0" eaLnBrk="1" latinLnBrk="0" hangingPunct="1">
      <a:defRPr sz="1900" kern="1200">
        <a:solidFill>
          <a:schemeClr val="tx1"/>
        </a:solidFill>
        <a:latin typeface="+mn-lt"/>
        <a:ea typeface="+mn-ea"/>
        <a:cs typeface="+mn-cs"/>
      </a:defRPr>
    </a:lvl3pPr>
    <a:lvl4pPr marL="1463223" algn="l" defTabSz="487741" rtl="0" eaLnBrk="1" latinLnBrk="0" hangingPunct="1">
      <a:defRPr sz="1900" kern="1200">
        <a:solidFill>
          <a:schemeClr val="tx1"/>
        </a:solidFill>
        <a:latin typeface="+mn-lt"/>
        <a:ea typeface="+mn-ea"/>
        <a:cs typeface="+mn-cs"/>
      </a:defRPr>
    </a:lvl4pPr>
    <a:lvl5pPr marL="1950964" algn="l" defTabSz="487741" rtl="0" eaLnBrk="1" latinLnBrk="0" hangingPunct="1">
      <a:defRPr sz="1900" kern="1200">
        <a:solidFill>
          <a:schemeClr val="tx1"/>
        </a:solidFill>
        <a:latin typeface="+mn-lt"/>
        <a:ea typeface="+mn-ea"/>
        <a:cs typeface="+mn-cs"/>
      </a:defRPr>
    </a:lvl5pPr>
    <a:lvl6pPr marL="2438705" algn="l" defTabSz="487741" rtl="0" eaLnBrk="1" latinLnBrk="0" hangingPunct="1">
      <a:defRPr sz="1900" kern="1200">
        <a:solidFill>
          <a:schemeClr val="tx1"/>
        </a:solidFill>
        <a:latin typeface="+mn-lt"/>
        <a:ea typeface="+mn-ea"/>
        <a:cs typeface="+mn-cs"/>
      </a:defRPr>
    </a:lvl6pPr>
    <a:lvl7pPr marL="2926446" algn="l" defTabSz="487741" rtl="0" eaLnBrk="1" latinLnBrk="0" hangingPunct="1">
      <a:defRPr sz="1900" kern="1200">
        <a:solidFill>
          <a:schemeClr val="tx1"/>
        </a:solidFill>
        <a:latin typeface="+mn-lt"/>
        <a:ea typeface="+mn-ea"/>
        <a:cs typeface="+mn-cs"/>
      </a:defRPr>
    </a:lvl7pPr>
    <a:lvl8pPr marL="3414187" algn="l" defTabSz="487741" rtl="0" eaLnBrk="1" latinLnBrk="0" hangingPunct="1">
      <a:defRPr sz="1900" kern="1200">
        <a:solidFill>
          <a:schemeClr val="tx1"/>
        </a:solidFill>
        <a:latin typeface="+mn-lt"/>
        <a:ea typeface="+mn-ea"/>
        <a:cs typeface="+mn-cs"/>
      </a:defRPr>
    </a:lvl8pPr>
    <a:lvl9pPr marL="3901928" algn="l" defTabSz="487741"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FFFFFF"/>
    <a:srgbClr val="8EB9DC"/>
    <a:srgbClr val="496DAC"/>
    <a:srgbClr val="0094CA"/>
    <a:srgbClr val="0084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38" autoAdjust="0"/>
    <p:restoredTop sz="96210" autoAdjust="0"/>
  </p:normalViewPr>
  <p:slideViewPr>
    <p:cSldViewPr snapToGrid="0" snapToObjects="1">
      <p:cViewPr varScale="1">
        <p:scale>
          <a:sx n="81" d="100"/>
          <a:sy n="81" d="100"/>
        </p:scale>
        <p:origin x="-1464" y="-120"/>
      </p:cViewPr>
      <p:guideLst>
        <p:guide orient="horz" pos="2304"/>
        <p:guide pos="307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6C1F0-9D40-1248-9255-F3BBE7F223B4}" type="datetimeFigureOut">
              <a:t>2014-04-10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9738D3-7715-0C4A-857D-0EED37D056F4}" type="slidenum">
              <a:t>‹#›</a:t>
            </a:fld>
            <a:endParaRPr lang="en-US"/>
          </a:p>
        </p:txBody>
      </p:sp>
    </p:spTree>
    <p:extLst>
      <p:ext uri="{BB962C8B-B14F-4D97-AF65-F5344CB8AC3E}">
        <p14:creationId xmlns:p14="http://schemas.microsoft.com/office/powerpoint/2010/main" val="40385341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9738D3-7715-0C4A-857D-0EED37D056F4}" type="slidenum">
              <a:rPr lang="en-US" smtClean="0"/>
              <a:t>1</a:t>
            </a:fld>
            <a:endParaRPr lang="en-US"/>
          </a:p>
        </p:txBody>
      </p:sp>
    </p:spTree>
    <p:extLst>
      <p:ext uri="{BB962C8B-B14F-4D97-AF65-F5344CB8AC3E}">
        <p14:creationId xmlns:p14="http://schemas.microsoft.com/office/powerpoint/2010/main" val="56114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840" y="1157620"/>
            <a:ext cx="8781096" cy="4857100"/>
          </a:xfrm>
        </p:spPr>
        <p:txBody>
          <a:bodyPr/>
          <a:lstStyle>
            <a:lvl1pPr marL="0" indent="0" algn="l">
              <a:buNone/>
              <a:defRPr>
                <a:solidFill>
                  <a:schemeClr val="tx1"/>
                </a:solidFill>
              </a:defRPr>
            </a:lvl1pPr>
            <a:lvl2pPr marL="487741" indent="0" algn="ctr">
              <a:buNone/>
              <a:defRPr>
                <a:solidFill>
                  <a:schemeClr val="tx1">
                    <a:tint val="75000"/>
                  </a:schemeClr>
                </a:solidFill>
              </a:defRPr>
            </a:lvl2pPr>
            <a:lvl3pPr marL="975482" indent="0" algn="ctr">
              <a:buNone/>
              <a:defRPr>
                <a:solidFill>
                  <a:schemeClr val="tx1">
                    <a:tint val="75000"/>
                  </a:schemeClr>
                </a:solidFill>
              </a:defRPr>
            </a:lvl3pPr>
            <a:lvl4pPr marL="1463223" indent="0" algn="ctr">
              <a:buNone/>
              <a:defRPr>
                <a:solidFill>
                  <a:schemeClr val="tx1">
                    <a:tint val="75000"/>
                  </a:schemeClr>
                </a:solidFill>
              </a:defRPr>
            </a:lvl4pPr>
            <a:lvl5pPr marL="1950964" indent="0" algn="ctr">
              <a:buNone/>
              <a:defRPr>
                <a:solidFill>
                  <a:schemeClr val="tx1">
                    <a:tint val="75000"/>
                  </a:schemeClr>
                </a:solidFill>
              </a:defRPr>
            </a:lvl5pPr>
            <a:lvl6pPr marL="2438705" indent="0" algn="ctr">
              <a:buNone/>
              <a:defRPr>
                <a:solidFill>
                  <a:schemeClr val="tx1">
                    <a:tint val="75000"/>
                  </a:schemeClr>
                </a:solidFill>
              </a:defRPr>
            </a:lvl6pPr>
            <a:lvl7pPr marL="2926446" indent="0" algn="ctr">
              <a:buNone/>
              <a:defRPr>
                <a:solidFill>
                  <a:schemeClr val="tx1">
                    <a:tint val="75000"/>
                  </a:schemeClr>
                </a:solidFill>
              </a:defRPr>
            </a:lvl7pPr>
            <a:lvl8pPr marL="3414187" indent="0" algn="ctr">
              <a:buNone/>
              <a:defRPr>
                <a:solidFill>
                  <a:schemeClr val="tx1">
                    <a:tint val="75000"/>
                  </a:schemeClr>
                </a:solidFill>
              </a:defRPr>
            </a:lvl8pPr>
            <a:lvl9pPr marL="3901928" indent="0" algn="ctr">
              <a:buNone/>
              <a:defRPr>
                <a:solidFill>
                  <a:schemeClr val="tx1">
                    <a:tint val="75000"/>
                  </a:schemeClr>
                </a:solidFill>
              </a:defRPr>
            </a:lvl9pPr>
          </a:lstStyle>
          <a:p>
            <a:r>
              <a:rPr lang="sv-SE" smtClean="0"/>
              <a:t>Click to edit Master subtitle style</a:t>
            </a:r>
            <a:endParaRPr lang="en-US"/>
          </a:p>
        </p:txBody>
      </p:sp>
      <p:sp>
        <p:nvSpPr>
          <p:cNvPr id="7" name="Title Placeholder 1"/>
          <p:cNvSpPr>
            <a:spLocks noGrp="1"/>
          </p:cNvSpPr>
          <p:nvPr>
            <p:ph type="title"/>
          </p:nvPr>
        </p:nvSpPr>
        <p:spPr>
          <a:xfrm>
            <a:off x="487839" y="169318"/>
            <a:ext cx="8781098" cy="785999"/>
          </a:xfrm>
          <a:prstGeom prst="rect">
            <a:avLst/>
          </a:prstGeom>
        </p:spPr>
        <p:txBody>
          <a:bodyPr vert="horz" lIns="97548" tIns="48774" rIns="97548" bIns="48774" rtlCol="0" anchor="ctr">
            <a:normAutofit/>
          </a:bodyPr>
          <a:lstStyle/>
          <a:p>
            <a:r>
              <a:rPr lang="sv-SE" smtClean="0"/>
              <a:t>Click to edit Master title style</a:t>
            </a:r>
            <a:endParaRPr lang="en-US"/>
          </a:p>
        </p:txBody>
      </p:sp>
    </p:spTree>
    <p:extLst>
      <p:ext uri="{BB962C8B-B14F-4D97-AF65-F5344CB8AC3E}">
        <p14:creationId xmlns:p14="http://schemas.microsoft.com/office/powerpoint/2010/main" val="134930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Tree>
    <p:extLst>
      <p:ext uri="{BB962C8B-B14F-4D97-AF65-F5344CB8AC3E}">
        <p14:creationId xmlns:p14="http://schemas.microsoft.com/office/powerpoint/2010/main" val="254929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3662" y="292948"/>
            <a:ext cx="2195274" cy="6241627"/>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487839" y="292948"/>
            <a:ext cx="6423210" cy="6241627"/>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Tree>
    <p:extLst>
      <p:ext uri="{BB962C8B-B14F-4D97-AF65-F5344CB8AC3E}">
        <p14:creationId xmlns:p14="http://schemas.microsoft.com/office/powerpoint/2010/main" val="3345535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Tree>
    <p:extLst>
      <p:ext uri="{BB962C8B-B14F-4D97-AF65-F5344CB8AC3E}">
        <p14:creationId xmlns:p14="http://schemas.microsoft.com/office/powerpoint/2010/main" val="184364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Tree>
    <p:extLst>
      <p:ext uri="{BB962C8B-B14F-4D97-AF65-F5344CB8AC3E}">
        <p14:creationId xmlns:p14="http://schemas.microsoft.com/office/powerpoint/2010/main" val="38890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718" y="4700694"/>
            <a:ext cx="8293259" cy="1452880"/>
          </a:xfrm>
        </p:spPr>
        <p:txBody>
          <a:bodyPr anchor="t"/>
          <a:lstStyle>
            <a:lvl1pPr algn="l">
              <a:defRPr sz="4300" b="1" cap="all"/>
            </a:lvl1pPr>
          </a:lstStyle>
          <a:p>
            <a:r>
              <a:rPr lang="sv-SE" smtClean="0"/>
              <a:t>Click to edit Master title style</a:t>
            </a:r>
            <a:endParaRPr lang="en-US"/>
          </a:p>
        </p:txBody>
      </p:sp>
      <p:sp>
        <p:nvSpPr>
          <p:cNvPr id="3" name="Text Placeholder 2"/>
          <p:cNvSpPr>
            <a:spLocks noGrp="1"/>
          </p:cNvSpPr>
          <p:nvPr>
            <p:ph type="body" idx="1"/>
          </p:nvPr>
        </p:nvSpPr>
        <p:spPr>
          <a:xfrm>
            <a:off x="770718" y="3100495"/>
            <a:ext cx="8293259" cy="1600199"/>
          </a:xfrm>
        </p:spPr>
        <p:txBody>
          <a:bodyPr anchor="b"/>
          <a:lstStyle>
            <a:lvl1pPr marL="0" indent="0">
              <a:buNone/>
              <a:defRPr sz="2100">
                <a:solidFill>
                  <a:schemeClr val="tx1">
                    <a:tint val="75000"/>
                  </a:schemeClr>
                </a:solidFill>
              </a:defRPr>
            </a:lvl1pPr>
            <a:lvl2pPr marL="487741" indent="0">
              <a:buNone/>
              <a:defRPr sz="1900">
                <a:solidFill>
                  <a:schemeClr val="tx1">
                    <a:tint val="75000"/>
                  </a:schemeClr>
                </a:solidFill>
              </a:defRPr>
            </a:lvl2pPr>
            <a:lvl3pPr marL="975482" indent="0">
              <a:buNone/>
              <a:defRPr sz="1700">
                <a:solidFill>
                  <a:schemeClr val="tx1">
                    <a:tint val="75000"/>
                  </a:schemeClr>
                </a:solidFill>
              </a:defRPr>
            </a:lvl3pPr>
            <a:lvl4pPr marL="1463223" indent="0">
              <a:buNone/>
              <a:defRPr sz="1500">
                <a:solidFill>
                  <a:schemeClr val="tx1">
                    <a:tint val="75000"/>
                  </a:schemeClr>
                </a:solidFill>
              </a:defRPr>
            </a:lvl4pPr>
            <a:lvl5pPr marL="1950964" indent="0">
              <a:buNone/>
              <a:defRPr sz="1500">
                <a:solidFill>
                  <a:schemeClr val="tx1">
                    <a:tint val="75000"/>
                  </a:schemeClr>
                </a:solidFill>
              </a:defRPr>
            </a:lvl5pPr>
            <a:lvl6pPr marL="2438705" indent="0">
              <a:buNone/>
              <a:defRPr sz="1500">
                <a:solidFill>
                  <a:schemeClr val="tx1">
                    <a:tint val="75000"/>
                  </a:schemeClr>
                </a:solidFill>
              </a:defRPr>
            </a:lvl6pPr>
            <a:lvl7pPr marL="2926446" indent="0">
              <a:buNone/>
              <a:defRPr sz="1500">
                <a:solidFill>
                  <a:schemeClr val="tx1">
                    <a:tint val="75000"/>
                  </a:schemeClr>
                </a:solidFill>
              </a:defRPr>
            </a:lvl7pPr>
            <a:lvl8pPr marL="3414187" indent="0">
              <a:buNone/>
              <a:defRPr sz="1500">
                <a:solidFill>
                  <a:schemeClr val="tx1">
                    <a:tint val="75000"/>
                  </a:schemeClr>
                </a:solidFill>
              </a:defRPr>
            </a:lvl8pPr>
            <a:lvl9pPr marL="3901928" indent="0">
              <a:buNone/>
              <a:defRPr sz="1500">
                <a:solidFill>
                  <a:schemeClr val="tx1">
                    <a:tint val="75000"/>
                  </a:schemeClr>
                </a:solidFill>
              </a:defRPr>
            </a:lvl9pPr>
          </a:lstStyle>
          <a:p>
            <a:pPr lvl="0"/>
            <a:r>
              <a:rPr lang="sv-SE" smtClean="0"/>
              <a:t>Click to edit Master text styles</a:t>
            </a:r>
          </a:p>
        </p:txBody>
      </p:sp>
    </p:spTree>
    <p:extLst>
      <p:ext uri="{BB962C8B-B14F-4D97-AF65-F5344CB8AC3E}">
        <p14:creationId xmlns:p14="http://schemas.microsoft.com/office/powerpoint/2010/main" val="96926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487839" y="1706880"/>
            <a:ext cx="4309242" cy="482769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4959694" y="1706880"/>
            <a:ext cx="4309242" cy="482769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Tree>
    <p:extLst>
      <p:ext uri="{BB962C8B-B14F-4D97-AF65-F5344CB8AC3E}">
        <p14:creationId xmlns:p14="http://schemas.microsoft.com/office/powerpoint/2010/main" val="116669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487839" y="1637454"/>
            <a:ext cx="4310937" cy="682413"/>
          </a:xfrm>
        </p:spPr>
        <p:txBody>
          <a:bodyPr anchor="b"/>
          <a:lstStyle>
            <a:lvl1pPr marL="0" indent="0">
              <a:buNone/>
              <a:defRPr sz="2600" b="1"/>
            </a:lvl1pPr>
            <a:lvl2pPr marL="487741" indent="0">
              <a:buNone/>
              <a:defRPr sz="2100" b="1"/>
            </a:lvl2pPr>
            <a:lvl3pPr marL="975482" indent="0">
              <a:buNone/>
              <a:defRPr sz="1900" b="1"/>
            </a:lvl3pPr>
            <a:lvl4pPr marL="1463223" indent="0">
              <a:buNone/>
              <a:defRPr sz="1700" b="1"/>
            </a:lvl4pPr>
            <a:lvl5pPr marL="1950964" indent="0">
              <a:buNone/>
              <a:defRPr sz="1700" b="1"/>
            </a:lvl5pPr>
            <a:lvl6pPr marL="2438705" indent="0">
              <a:buNone/>
              <a:defRPr sz="1700" b="1"/>
            </a:lvl6pPr>
            <a:lvl7pPr marL="2926446" indent="0">
              <a:buNone/>
              <a:defRPr sz="1700" b="1"/>
            </a:lvl7pPr>
            <a:lvl8pPr marL="3414187" indent="0">
              <a:buNone/>
              <a:defRPr sz="1700" b="1"/>
            </a:lvl8pPr>
            <a:lvl9pPr marL="3901928" indent="0">
              <a:buNone/>
              <a:defRPr sz="1700" b="1"/>
            </a:lvl9pPr>
          </a:lstStyle>
          <a:p>
            <a:pPr lvl="0"/>
            <a:r>
              <a:rPr lang="sv-SE" smtClean="0"/>
              <a:t>Click to edit Master text styles</a:t>
            </a:r>
          </a:p>
        </p:txBody>
      </p:sp>
      <p:sp>
        <p:nvSpPr>
          <p:cNvPr id="4" name="Content Placeholder 3"/>
          <p:cNvSpPr>
            <a:spLocks noGrp="1"/>
          </p:cNvSpPr>
          <p:nvPr>
            <p:ph sz="half" idx="2"/>
          </p:nvPr>
        </p:nvSpPr>
        <p:spPr>
          <a:xfrm>
            <a:off x="487839" y="2319867"/>
            <a:ext cx="4310937"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4956307" y="1637454"/>
            <a:ext cx="4312630" cy="682413"/>
          </a:xfrm>
        </p:spPr>
        <p:txBody>
          <a:bodyPr anchor="b"/>
          <a:lstStyle>
            <a:lvl1pPr marL="0" indent="0">
              <a:buNone/>
              <a:defRPr sz="2600" b="1"/>
            </a:lvl1pPr>
            <a:lvl2pPr marL="487741" indent="0">
              <a:buNone/>
              <a:defRPr sz="2100" b="1"/>
            </a:lvl2pPr>
            <a:lvl3pPr marL="975482" indent="0">
              <a:buNone/>
              <a:defRPr sz="1900" b="1"/>
            </a:lvl3pPr>
            <a:lvl4pPr marL="1463223" indent="0">
              <a:buNone/>
              <a:defRPr sz="1700" b="1"/>
            </a:lvl4pPr>
            <a:lvl5pPr marL="1950964" indent="0">
              <a:buNone/>
              <a:defRPr sz="1700" b="1"/>
            </a:lvl5pPr>
            <a:lvl6pPr marL="2438705" indent="0">
              <a:buNone/>
              <a:defRPr sz="1700" b="1"/>
            </a:lvl6pPr>
            <a:lvl7pPr marL="2926446" indent="0">
              <a:buNone/>
              <a:defRPr sz="1700" b="1"/>
            </a:lvl7pPr>
            <a:lvl8pPr marL="3414187" indent="0">
              <a:buNone/>
              <a:defRPr sz="1700" b="1"/>
            </a:lvl8pPr>
            <a:lvl9pPr marL="3901928" indent="0">
              <a:buNone/>
              <a:defRPr sz="1700" b="1"/>
            </a:lvl9pPr>
          </a:lstStyle>
          <a:p>
            <a:pPr lvl="0"/>
            <a:r>
              <a:rPr lang="sv-SE" smtClean="0"/>
              <a:t>Click to edit Master text styles</a:t>
            </a:r>
          </a:p>
        </p:txBody>
      </p:sp>
      <p:sp>
        <p:nvSpPr>
          <p:cNvPr id="6" name="Content Placeholder 5"/>
          <p:cNvSpPr>
            <a:spLocks noGrp="1"/>
          </p:cNvSpPr>
          <p:nvPr>
            <p:ph sz="quarter" idx="4"/>
          </p:nvPr>
        </p:nvSpPr>
        <p:spPr>
          <a:xfrm>
            <a:off x="4956307" y="2319867"/>
            <a:ext cx="4312630"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Tree>
    <p:extLst>
      <p:ext uri="{BB962C8B-B14F-4D97-AF65-F5344CB8AC3E}">
        <p14:creationId xmlns:p14="http://schemas.microsoft.com/office/powerpoint/2010/main" val="355746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Tree>
    <p:extLst>
      <p:ext uri="{BB962C8B-B14F-4D97-AF65-F5344CB8AC3E}">
        <p14:creationId xmlns:p14="http://schemas.microsoft.com/office/powerpoint/2010/main" val="40042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50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839" y="291253"/>
            <a:ext cx="3209912" cy="1239520"/>
          </a:xfrm>
        </p:spPr>
        <p:txBody>
          <a:bodyPr anchor="b"/>
          <a:lstStyle>
            <a:lvl1pPr algn="l">
              <a:defRPr sz="2100" b="1"/>
            </a:lvl1pPr>
          </a:lstStyle>
          <a:p>
            <a:r>
              <a:rPr lang="sv-SE" smtClean="0"/>
              <a:t>Click to edit Master title style</a:t>
            </a:r>
            <a:endParaRPr lang="en-US"/>
          </a:p>
        </p:txBody>
      </p:sp>
      <p:sp>
        <p:nvSpPr>
          <p:cNvPr id="3" name="Content Placeholder 2"/>
          <p:cNvSpPr>
            <a:spLocks noGrp="1"/>
          </p:cNvSpPr>
          <p:nvPr>
            <p:ph idx="1"/>
          </p:nvPr>
        </p:nvSpPr>
        <p:spPr>
          <a:xfrm>
            <a:off x="3814628" y="291254"/>
            <a:ext cx="5454308" cy="6243321"/>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487839" y="1530774"/>
            <a:ext cx="3209912" cy="5003801"/>
          </a:xfrm>
        </p:spPr>
        <p:txBody>
          <a:bodyPr/>
          <a:lstStyle>
            <a:lvl1pPr marL="0" indent="0">
              <a:buNone/>
              <a:defRPr sz="1500"/>
            </a:lvl1pPr>
            <a:lvl2pPr marL="487741" indent="0">
              <a:buNone/>
              <a:defRPr sz="1300"/>
            </a:lvl2pPr>
            <a:lvl3pPr marL="975482" indent="0">
              <a:buNone/>
              <a:defRPr sz="1100"/>
            </a:lvl3pPr>
            <a:lvl4pPr marL="1463223" indent="0">
              <a:buNone/>
              <a:defRPr sz="1000"/>
            </a:lvl4pPr>
            <a:lvl5pPr marL="1950964" indent="0">
              <a:buNone/>
              <a:defRPr sz="1000"/>
            </a:lvl5pPr>
            <a:lvl6pPr marL="2438705" indent="0">
              <a:buNone/>
              <a:defRPr sz="1000"/>
            </a:lvl6pPr>
            <a:lvl7pPr marL="2926446" indent="0">
              <a:buNone/>
              <a:defRPr sz="1000"/>
            </a:lvl7pPr>
            <a:lvl8pPr marL="3414187" indent="0">
              <a:buNone/>
              <a:defRPr sz="1000"/>
            </a:lvl8pPr>
            <a:lvl9pPr marL="3901928" indent="0">
              <a:buNone/>
              <a:defRPr sz="1000"/>
            </a:lvl9pPr>
          </a:lstStyle>
          <a:p>
            <a:pPr lvl="0"/>
            <a:r>
              <a:rPr lang="sv-SE" smtClean="0"/>
              <a:t>Click to edit Master text styles</a:t>
            </a:r>
          </a:p>
        </p:txBody>
      </p:sp>
    </p:spTree>
    <p:extLst>
      <p:ext uri="{BB962C8B-B14F-4D97-AF65-F5344CB8AC3E}">
        <p14:creationId xmlns:p14="http://schemas.microsoft.com/office/powerpoint/2010/main" val="31577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2396" y="5120640"/>
            <a:ext cx="5854065" cy="604521"/>
          </a:xfrm>
        </p:spPr>
        <p:txBody>
          <a:bodyPr anchor="b"/>
          <a:lstStyle>
            <a:lvl1pPr algn="l">
              <a:defRPr sz="2100" b="1"/>
            </a:lvl1pPr>
          </a:lstStyle>
          <a:p>
            <a:r>
              <a:rPr lang="sv-SE" smtClean="0"/>
              <a:t>Click to edit Master title style</a:t>
            </a:r>
            <a:endParaRPr lang="en-US"/>
          </a:p>
        </p:txBody>
      </p:sp>
      <p:sp>
        <p:nvSpPr>
          <p:cNvPr id="3" name="Picture Placeholder 2"/>
          <p:cNvSpPr>
            <a:spLocks noGrp="1"/>
          </p:cNvSpPr>
          <p:nvPr>
            <p:ph type="pic" idx="1"/>
          </p:nvPr>
        </p:nvSpPr>
        <p:spPr>
          <a:xfrm>
            <a:off x="1912396" y="653627"/>
            <a:ext cx="5854065" cy="4389120"/>
          </a:xfrm>
        </p:spPr>
        <p:txBody>
          <a:bodyPr/>
          <a:lstStyle>
            <a:lvl1pPr marL="0" indent="0">
              <a:buNone/>
              <a:defRPr sz="3400"/>
            </a:lvl1pPr>
            <a:lvl2pPr marL="487741" indent="0">
              <a:buNone/>
              <a:defRPr sz="3000"/>
            </a:lvl2pPr>
            <a:lvl3pPr marL="975482" indent="0">
              <a:buNone/>
              <a:defRPr sz="2600"/>
            </a:lvl3pPr>
            <a:lvl4pPr marL="1463223" indent="0">
              <a:buNone/>
              <a:defRPr sz="2100"/>
            </a:lvl4pPr>
            <a:lvl5pPr marL="1950964" indent="0">
              <a:buNone/>
              <a:defRPr sz="2100"/>
            </a:lvl5pPr>
            <a:lvl6pPr marL="2438705" indent="0">
              <a:buNone/>
              <a:defRPr sz="2100"/>
            </a:lvl6pPr>
            <a:lvl7pPr marL="2926446" indent="0">
              <a:buNone/>
              <a:defRPr sz="2100"/>
            </a:lvl7pPr>
            <a:lvl8pPr marL="3414187" indent="0">
              <a:buNone/>
              <a:defRPr sz="2100"/>
            </a:lvl8pPr>
            <a:lvl9pPr marL="3901928" indent="0">
              <a:buNone/>
              <a:defRPr sz="2100"/>
            </a:lvl9pPr>
          </a:lstStyle>
          <a:p>
            <a:r>
              <a:rPr lang="sv-SE" smtClean="0"/>
              <a:t>Drag picture to placeholder or click icon to add</a:t>
            </a:r>
            <a:endParaRPr lang="en-US"/>
          </a:p>
        </p:txBody>
      </p:sp>
      <p:sp>
        <p:nvSpPr>
          <p:cNvPr id="4" name="Text Placeholder 3"/>
          <p:cNvSpPr>
            <a:spLocks noGrp="1"/>
          </p:cNvSpPr>
          <p:nvPr>
            <p:ph type="body" sz="half" idx="2"/>
          </p:nvPr>
        </p:nvSpPr>
        <p:spPr>
          <a:xfrm>
            <a:off x="1912396" y="5725161"/>
            <a:ext cx="5854065" cy="858519"/>
          </a:xfrm>
        </p:spPr>
        <p:txBody>
          <a:bodyPr/>
          <a:lstStyle>
            <a:lvl1pPr marL="0" indent="0">
              <a:buNone/>
              <a:defRPr sz="1500"/>
            </a:lvl1pPr>
            <a:lvl2pPr marL="487741" indent="0">
              <a:buNone/>
              <a:defRPr sz="1300"/>
            </a:lvl2pPr>
            <a:lvl3pPr marL="975482" indent="0">
              <a:buNone/>
              <a:defRPr sz="1100"/>
            </a:lvl3pPr>
            <a:lvl4pPr marL="1463223" indent="0">
              <a:buNone/>
              <a:defRPr sz="1000"/>
            </a:lvl4pPr>
            <a:lvl5pPr marL="1950964" indent="0">
              <a:buNone/>
              <a:defRPr sz="1000"/>
            </a:lvl5pPr>
            <a:lvl6pPr marL="2438705" indent="0">
              <a:buNone/>
              <a:defRPr sz="1000"/>
            </a:lvl6pPr>
            <a:lvl7pPr marL="2926446" indent="0">
              <a:buNone/>
              <a:defRPr sz="1000"/>
            </a:lvl7pPr>
            <a:lvl8pPr marL="3414187" indent="0">
              <a:buNone/>
              <a:defRPr sz="1000"/>
            </a:lvl8pPr>
            <a:lvl9pPr marL="3901928" indent="0">
              <a:buNone/>
              <a:defRPr sz="1000"/>
            </a:lvl9pPr>
          </a:lstStyle>
          <a:p>
            <a:pPr lvl="0"/>
            <a:r>
              <a:rPr lang="sv-SE" smtClean="0"/>
              <a:t>Click to edit Master text styles</a:t>
            </a:r>
          </a:p>
        </p:txBody>
      </p:sp>
    </p:spTree>
    <p:extLst>
      <p:ext uri="{BB962C8B-B14F-4D97-AF65-F5344CB8AC3E}">
        <p14:creationId xmlns:p14="http://schemas.microsoft.com/office/powerpoint/2010/main" val="10133082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839" y="169319"/>
            <a:ext cx="8781098" cy="643482"/>
          </a:xfrm>
          <a:prstGeom prst="rect">
            <a:avLst/>
          </a:prstGeom>
        </p:spPr>
        <p:txBody>
          <a:bodyPr vert="horz" lIns="97548" tIns="48774" rIns="97548" bIns="48774" rtlCol="0" anchor="ctr">
            <a:normAutofit/>
          </a:bodyPr>
          <a:lstStyle/>
          <a:p>
            <a:r>
              <a:rPr lang="sv-SE" smtClean="0"/>
              <a:t>Click to edit Master title style</a:t>
            </a:r>
            <a:endParaRPr lang="en-US"/>
          </a:p>
        </p:txBody>
      </p:sp>
      <p:sp>
        <p:nvSpPr>
          <p:cNvPr id="3" name="Text Placeholder 2"/>
          <p:cNvSpPr>
            <a:spLocks noGrp="1"/>
          </p:cNvSpPr>
          <p:nvPr>
            <p:ph type="body" idx="1"/>
          </p:nvPr>
        </p:nvSpPr>
        <p:spPr>
          <a:xfrm>
            <a:off x="487839" y="1234842"/>
            <a:ext cx="8781098" cy="4827694"/>
          </a:xfrm>
          <a:prstGeom prst="rect">
            <a:avLst/>
          </a:prstGeom>
        </p:spPr>
        <p:txBody>
          <a:bodyPr vert="horz" lIns="97548" tIns="48774" rIns="97548" bIns="48774"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2"/>
          </p:nvPr>
        </p:nvSpPr>
        <p:spPr>
          <a:xfrm>
            <a:off x="487839" y="6780107"/>
            <a:ext cx="2276581" cy="389467"/>
          </a:xfrm>
          <a:prstGeom prst="rect">
            <a:avLst/>
          </a:prstGeom>
        </p:spPr>
        <p:txBody>
          <a:bodyPr vert="horz" lIns="97548" tIns="48774" rIns="97548" bIns="48774" rtlCol="0" anchor="ctr"/>
          <a:lstStyle>
            <a:lvl1pPr algn="l">
              <a:defRPr sz="1300">
                <a:solidFill>
                  <a:schemeClr val="tx1">
                    <a:tint val="75000"/>
                  </a:schemeClr>
                </a:solidFill>
              </a:defRPr>
            </a:lvl1pPr>
          </a:lstStyle>
          <a:p>
            <a:fld id="{3D8122E6-B24E-3144-9B09-FA6699224100}" type="datetimeFigureOut">
              <a:t>2014-04-10</a:t>
            </a:fld>
            <a:endParaRPr lang="en-US"/>
          </a:p>
        </p:txBody>
      </p:sp>
      <p:sp>
        <p:nvSpPr>
          <p:cNvPr id="5" name="Footer Placeholder 4"/>
          <p:cNvSpPr>
            <a:spLocks noGrp="1"/>
          </p:cNvSpPr>
          <p:nvPr>
            <p:ph type="ftr" sz="quarter" idx="3"/>
          </p:nvPr>
        </p:nvSpPr>
        <p:spPr>
          <a:xfrm>
            <a:off x="3333565" y="6780107"/>
            <a:ext cx="3089645" cy="389467"/>
          </a:xfrm>
          <a:prstGeom prst="rect">
            <a:avLst/>
          </a:prstGeom>
        </p:spPr>
        <p:txBody>
          <a:bodyPr vert="horz" lIns="97548" tIns="48774" rIns="97548" bIns="48774"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2355" y="6780107"/>
            <a:ext cx="2276581" cy="389467"/>
          </a:xfrm>
          <a:prstGeom prst="rect">
            <a:avLst/>
          </a:prstGeom>
        </p:spPr>
        <p:txBody>
          <a:bodyPr vert="horz" lIns="97548" tIns="48774" rIns="97548" bIns="48774" rtlCol="0" anchor="ctr"/>
          <a:lstStyle>
            <a:lvl1pPr algn="r">
              <a:defRPr sz="1300">
                <a:solidFill>
                  <a:schemeClr val="tx1">
                    <a:tint val="75000"/>
                  </a:schemeClr>
                </a:solidFill>
              </a:defRPr>
            </a:lvl1pPr>
          </a:lstStyle>
          <a:p>
            <a:fld id="{AC28833C-A449-5240-9838-2D5CFB7CE9FE}" type="slidenum">
              <a:t>‹#›</a:t>
            </a:fld>
            <a:endParaRPr lang="en-US"/>
          </a:p>
        </p:txBody>
      </p:sp>
      <p:pic>
        <p:nvPicPr>
          <p:cNvPr id="7" name="Picture 6" descr="banner_PPT_ess.pdf"/>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362390"/>
            <a:ext cx="9756775" cy="952810"/>
          </a:xfrm>
          <a:prstGeom prst="rect">
            <a:avLst/>
          </a:prstGeom>
          <a:ln>
            <a:noFill/>
          </a:ln>
          <a:effectLst>
            <a:outerShdw blurRad="82550" dist="50800" dir="16200000" algn="tl" rotWithShape="0">
              <a:srgbClr val="333333">
                <a:alpha val="15000"/>
              </a:srgbClr>
            </a:outerShdw>
          </a:effectLst>
        </p:spPr>
      </p:pic>
      <p:sp>
        <p:nvSpPr>
          <p:cNvPr id="8" name="Slide Number Placeholder 4"/>
          <p:cNvSpPr txBox="1">
            <a:spLocks/>
          </p:cNvSpPr>
          <p:nvPr/>
        </p:nvSpPr>
        <p:spPr>
          <a:xfrm>
            <a:off x="4267200" y="6482947"/>
            <a:ext cx="5277767" cy="389467"/>
          </a:xfrm>
          <a:prstGeom prst="rect">
            <a:avLst/>
          </a:prstGeom>
        </p:spPr>
        <p:txBody>
          <a:bodyPr/>
          <a:lstStyle>
            <a:defPPr>
              <a:defRPr lang="en-US"/>
            </a:defPPr>
            <a:lvl1pPr marL="0" algn="l" defTabSz="487741" rtl="0" eaLnBrk="1" latinLnBrk="0" hangingPunct="1">
              <a:defRPr sz="1900" kern="1200">
                <a:solidFill>
                  <a:schemeClr val="tx1"/>
                </a:solidFill>
                <a:latin typeface="+mn-lt"/>
                <a:ea typeface="+mn-ea"/>
                <a:cs typeface="+mn-cs"/>
              </a:defRPr>
            </a:lvl1pPr>
            <a:lvl2pPr marL="487741" algn="l" defTabSz="487741" rtl="0" eaLnBrk="1" latinLnBrk="0" hangingPunct="1">
              <a:defRPr sz="1900" kern="1200">
                <a:solidFill>
                  <a:schemeClr val="tx1"/>
                </a:solidFill>
                <a:latin typeface="+mn-lt"/>
                <a:ea typeface="+mn-ea"/>
                <a:cs typeface="+mn-cs"/>
              </a:defRPr>
            </a:lvl2pPr>
            <a:lvl3pPr marL="975482" algn="l" defTabSz="487741" rtl="0" eaLnBrk="1" latinLnBrk="0" hangingPunct="1">
              <a:defRPr sz="1900" kern="1200">
                <a:solidFill>
                  <a:schemeClr val="tx1"/>
                </a:solidFill>
                <a:latin typeface="+mn-lt"/>
                <a:ea typeface="+mn-ea"/>
                <a:cs typeface="+mn-cs"/>
              </a:defRPr>
            </a:lvl3pPr>
            <a:lvl4pPr marL="1463223" algn="l" defTabSz="487741" rtl="0" eaLnBrk="1" latinLnBrk="0" hangingPunct="1">
              <a:defRPr sz="1900" kern="1200">
                <a:solidFill>
                  <a:schemeClr val="tx1"/>
                </a:solidFill>
                <a:latin typeface="+mn-lt"/>
                <a:ea typeface="+mn-ea"/>
                <a:cs typeface="+mn-cs"/>
              </a:defRPr>
            </a:lvl4pPr>
            <a:lvl5pPr marL="1950964" algn="l" defTabSz="487741" rtl="0" eaLnBrk="1" latinLnBrk="0" hangingPunct="1">
              <a:defRPr sz="1900" kern="1200">
                <a:solidFill>
                  <a:schemeClr val="tx1"/>
                </a:solidFill>
                <a:latin typeface="+mn-lt"/>
                <a:ea typeface="+mn-ea"/>
                <a:cs typeface="+mn-cs"/>
              </a:defRPr>
            </a:lvl5pPr>
            <a:lvl6pPr marL="2438705" algn="l" defTabSz="487741" rtl="0" eaLnBrk="1" latinLnBrk="0" hangingPunct="1">
              <a:defRPr sz="1900" kern="1200">
                <a:solidFill>
                  <a:schemeClr val="tx1"/>
                </a:solidFill>
                <a:latin typeface="+mn-lt"/>
                <a:ea typeface="+mn-ea"/>
                <a:cs typeface="+mn-cs"/>
              </a:defRPr>
            </a:lvl6pPr>
            <a:lvl7pPr marL="2926446" algn="l" defTabSz="487741" rtl="0" eaLnBrk="1" latinLnBrk="0" hangingPunct="1">
              <a:defRPr sz="1900" kern="1200">
                <a:solidFill>
                  <a:schemeClr val="tx1"/>
                </a:solidFill>
                <a:latin typeface="+mn-lt"/>
                <a:ea typeface="+mn-ea"/>
                <a:cs typeface="+mn-cs"/>
              </a:defRPr>
            </a:lvl7pPr>
            <a:lvl8pPr marL="3414187" algn="l" defTabSz="487741" rtl="0" eaLnBrk="1" latinLnBrk="0" hangingPunct="1">
              <a:defRPr sz="1900" kern="1200">
                <a:solidFill>
                  <a:schemeClr val="tx1"/>
                </a:solidFill>
                <a:latin typeface="+mn-lt"/>
                <a:ea typeface="+mn-ea"/>
                <a:cs typeface="+mn-cs"/>
              </a:defRPr>
            </a:lvl8pPr>
            <a:lvl9pPr marL="3901928" algn="l" defTabSz="487741" rtl="0" eaLnBrk="1" latinLnBrk="0" hangingPunct="1">
              <a:defRPr sz="1900" kern="1200">
                <a:solidFill>
                  <a:schemeClr val="tx1"/>
                </a:solidFill>
                <a:latin typeface="+mn-lt"/>
                <a:ea typeface="+mn-ea"/>
                <a:cs typeface="+mn-cs"/>
              </a:defRPr>
            </a:lvl9pPr>
          </a:lstStyle>
          <a:p>
            <a:pPr algn="r"/>
            <a:r>
              <a:rPr lang="en-US" sz="1400">
                <a:solidFill>
                  <a:schemeClr val="bg1"/>
                </a:solidFill>
                <a:latin typeface="Helvetica"/>
                <a:cs typeface="Helvetica"/>
              </a:rPr>
              <a:t>H. Danared  | </a:t>
            </a:r>
            <a:r>
              <a:rPr lang="en-US" sz="1400" baseline="0">
                <a:solidFill>
                  <a:schemeClr val="bg1"/>
                </a:solidFill>
                <a:latin typeface="Helvetica"/>
                <a:cs typeface="Helvetica"/>
              </a:rPr>
              <a:t> Collaboration Board, March 2014  |  Page </a:t>
            </a:r>
            <a:fld id="{5CD904BE-BCE1-924B-B029-124AE008FE6C}" type="slidenum">
              <a:rPr sz="1400" kern="1200" baseline="0">
                <a:solidFill>
                  <a:schemeClr val="bg1"/>
                </a:solidFill>
                <a:latin typeface="Helvetica"/>
                <a:ea typeface="+mn-ea"/>
                <a:cs typeface="Helvetica"/>
              </a:rPr>
              <a:t>‹#›</a:t>
            </a:fld>
            <a:endParaRPr lang="en-US" sz="1400" kern="1200" baseline="0">
              <a:solidFill>
                <a:schemeClr val="bg1"/>
              </a:solidFill>
              <a:latin typeface="Helvetica"/>
              <a:ea typeface="+mn-ea"/>
              <a:cs typeface="Helvetica"/>
            </a:endParaRPr>
          </a:p>
        </p:txBody>
      </p:sp>
    </p:spTree>
    <p:extLst>
      <p:ext uri="{BB962C8B-B14F-4D97-AF65-F5344CB8AC3E}">
        <p14:creationId xmlns:p14="http://schemas.microsoft.com/office/powerpoint/2010/main" val="3956199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87741" rtl="0" eaLnBrk="1" latinLnBrk="0" hangingPunct="1">
        <a:spcBef>
          <a:spcPct val="0"/>
        </a:spcBef>
        <a:buNone/>
        <a:defRPr sz="3200" b="1" kern="1200">
          <a:solidFill>
            <a:srgbClr val="0094CA"/>
          </a:solidFill>
          <a:latin typeface="+mn-lt"/>
          <a:ea typeface="+mj-ea"/>
          <a:cs typeface="Helvetica"/>
        </a:defRPr>
      </a:lvl1pPr>
    </p:titleStyle>
    <p:bodyStyle>
      <a:lvl1pPr marL="365806" indent="-365806" algn="l" defTabSz="487741" rtl="0" eaLnBrk="1" latinLnBrk="0" hangingPunct="1">
        <a:spcBef>
          <a:spcPct val="20000"/>
        </a:spcBef>
        <a:buFont typeface="Arial"/>
        <a:buChar char="•"/>
        <a:defRPr sz="2400" kern="1200">
          <a:solidFill>
            <a:schemeClr val="tx1"/>
          </a:solidFill>
          <a:latin typeface="+mn-lt"/>
          <a:ea typeface="+mn-ea"/>
          <a:cs typeface="Helvetica"/>
        </a:defRPr>
      </a:lvl1pPr>
      <a:lvl2pPr marL="792579" indent="-304838" algn="l" defTabSz="487741" rtl="0" eaLnBrk="1" latinLnBrk="0" hangingPunct="1">
        <a:spcBef>
          <a:spcPct val="20000"/>
        </a:spcBef>
        <a:buFont typeface="Arial"/>
        <a:buChar char="–"/>
        <a:defRPr sz="2000" kern="1200">
          <a:solidFill>
            <a:schemeClr val="tx1"/>
          </a:solidFill>
          <a:latin typeface="+mn-lt"/>
          <a:ea typeface="+mn-ea"/>
          <a:cs typeface="Helvetica"/>
        </a:defRPr>
      </a:lvl2pPr>
      <a:lvl3pPr marL="1219352" indent="-243870" algn="l" defTabSz="487741" rtl="0" eaLnBrk="1" latinLnBrk="0" hangingPunct="1">
        <a:spcBef>
          <a:spcPct val="20000"/>
        </a:spcBef>
        <a:buFont typeface="Arial"/>
        <a:buChar char="•"/>
        <a:defRPr sz="1600" kern="1200">
          <a:solidFill>
            <a:schemeClr val="tx1"/>
          </a:solidFill>
          <a:latin typeface="+mn-lt"/>
          <a:ea typeface="+mn-ea"/>
          <a:cs typeface="Helvetica"/>
        </a:defRPr>
      </a:lvl3pPr>
      <a:lvl4pPr marL="1707093" indent="-243870" algn="l" defTabSz="487741" rtl="0" eaLnBrk="1" latinLnBrk="0" hangingPunct="1">
        <a:spcBef>
          <a:spcPct val="20000"/>
        </a:spcBef>
        <a:buFont typeface="Arial"/>
        <a:buChar char="–"/>
        <a:defRPr sz="1400" kern="1200">
          <a:solidFill>
            <a:schemeClr val="tx1"/>
          </a:solidFill>
          <a:latin typeface="+mn-lt"/>
          <a:ea typeface="+mn-ea"/>
          <a:cs typeface="Helvetica"/>
        </a:defRPr>
      </a:lvl4pPr>
      <a:lvl5pPr marL="2194834" indent="-243870" algn="l" defTabSz="487741" rtl="0" eaLnBrk="1" latinLnBrk="0" hangingPunct="1">
        <a:spcBef>
          <a:spcPct val="20000"/>
        </a:spcBef>
        <a:buFont typeface="Arial"/>
        <a:buChar char="»"/>
        <a:defRPr sz="1200" kern="1200">
          <a:solidFill>
            <a:schemeClr val="tx1"/>
          </a:solidFill>
          <a:latin typeface="+mn-lt"/>
          <a:ea typeface="+mn-ea"/>
          <a:cs typeface="Helvetica"/>
        </a:defRPr>
      </a:lvl5pPr>
      <a:lvl6pPr marL="2682575" indent="-243870" algn="l" defTabSz="487741" rtl="0" eaLnBrk="1" latinLnBrk="0" hangingPunct="1">
        <a:spcBef>
          <a:spcPct val="20000"/>
        </a:spcBef>
        <a:buFont typeface="Arial"/>
        <a:buChar char="•"/>
        <a:defRPr sz="2100" kern="1200">
          <a:solidFill>
            <a:schemeClr val="tx1"/>
          </a:solidFill>
          <a:latin typeface="+mn-lt"/>
          <a:ea typeface="+mn-ea"/>
          <a:cs typeface="+mn-cs"/>
        </a:defRPr>
      </a:lvl6pPr>
      <a:lvl7pPr marL="3170316" indent="-243870" algn="l" defTabSz="487741" rtl="0" eaLnBrk="1" latinLnBrk="0" hangingPunct="1">
        <a:spcBef>
          <a:spcPct val="20000"/>
        </a:spcBef>
        <a:buFont typeface="Arial"/>
        <a:buChar char="•"/>
        <a:defRPr sz="2100" kern="1200">
          <a:solidFill>
            <a:schemeClr val="tx1"/>
          </a:solidFill>
          <a:latin typeface="+mn-lt"/>
          <a:ea typeface="+mn-ea"/>
          <a:cs typeface="+mn-cs"/>
        </a:defRPr>
      </a:lvl7pPr>
      <a:lvl8pPr marL="3658057" indent="-243870" algn="l" defTabSz="487741" rtl="0" eaLnBrk="1" latinLnBrk="0" hangingPunct="1">
        <a:spcBef>
          <a:spcPct val="20000"/>
        </a:spcBef>
        <a:buFont typeface="Arial"/>
        <a:buChar char="•"/>
        <a:defRPr sz="2100" kern="1200">
          <a:solidFill>
            <a:schemeClr val="tx1"/>
          </a:solidFill>
          <a:latin typeface="+mn-lt"/>
          <a:ea typeface="+mn-ea"/>
          <a:cs typeface="+mn-cs"/>
        </a:defRPr>
      </a:lvl8pPr>
      <a:lvl9pPr marL="4145798" indent="-243870" algn="l" defTabSz="487741" rtl="0" eaLnBrk="1" latinLnBrk="0" hangingPunct="1">
        <a:spcBef>
          <a:spcPct val="20000"/>
        </a:spcBef>
        <a:buFont typeface="Arial"/>
        <a:buChar char="•"/>
        <a:defRPr sz="2100" kern="1200">
          <a:solidFill>
            <a:schemeClr val="tx1"/>
          </a:solidFill>
          <a:latin typeface="+mn-lt"/>
          <a:ea typeface="+mn-ea"/>
          <a:cs typeface="+mn-cs"/>
        </a:defRPr>
      </a:lvl9pPr>
    </p:bodyStyle>
    <p:otherStyle>
      <a:defPPr>
        <a:defRPr lang="en-US"/>
      </a:defPPr>
      <a:lvl1pPr marL="0" algn="l" defTabSz="487741" rtl="0" eaLnBrk="1" latinLnBrk="0" hangingPunct="1">
        <a:defRPr sz="1900" kern="1200">
          <a:solidFill>
            <a:schemeClr val="tx1"/>
          </a:solidFill>
          <a:latin typeface="+mn-lt"/>
          <a:ea typeface="+mn-ea"/>
          <a:cs typeface="+mn-cs"/>
        </a:defRPr>
      </a:lvl1pPr>
      <a:lvl2pPr marL="487741" algn="l" defTabSz="487741" rtl="0" eaLnBrk="1" latinLnBrk="0" hangingPunct="1">
        <a:defRPr sz="1900" kern="1200">
          <a:solidFill>
            <a:schemeClr val="tx1"/>
          </a:solidFill>
          <a:latin typeface="+mn-lt"/>
          <a:ea typeface="+mn-ea"/>
          <a:cs typeface="+mn-cs"/>
        </a:defRPr>
      </a:lvl2pPr>
      <a:lvl3pPr marL="975482" algn="l" defTabSz="487741" rtl="0" eaLnBrk="1" latinLnBrk="0" hangingPunct="1">
        <a:defRPr sz="1900" kern="1200">
          <a:solidFill>
            <a:schemeClr val="tx1"/>
          </a:solidFill>
          <a:latin typeface="+mn-lt"/>
          <a:ea typeface="+mn-ea"/>
          <a:cs typeface="+mn-cs"/>
        </a:defRPr>
      </a:lvl3pPr>
      <a:lvl4pPr marL="1463223" algn="l" defTabSz="487741" rtl="0" eaLnBrk="1" latinLnBrk="0" hangingPunct="1">
        <a:defRPr sz="1900" kern="1200">
          <a:solidFill>
            <a:schemeClr val="tx1"/>
          </a:solidFill>
          <a:latin typeface="+mn-lt"/>
          <a:ea typeface="+mn-ea"/>
          <a:cs typeface="+mn-cs"/>
        </a:defRPr>
      </a:lvl4pPr>
      <a:lvl5pPr marL="1950964" algn="l" defTabSz="487741" rtl="0" eaLnBrk="1" latinLnBrk="0" hangingPunct="1">
        <a:defRPr sz="1900" kern="1200">
          <a:solidFill>
            <a:schemeClr val="tx1"/>
          </a:solidFill>
          <a:latin typeface="+mn-lt"/>
          <a:ea typeface="+mn-ea"/>
          <a:cs typeface="+mn-cs"/>
        </a:defRPr>
      </a:lvl5pPr>
      <a:lvl6pPr marL="2438705" algn="l" defTabSz="487741" rtl="0" eaLnBrk="1" latinLnBrk="0" hangingPunct="1">
        <a:defRPr sz="1900" kern="1200">
          <a:solidFill>
            <a:schemeClr val="tx1"/>
          </a:solidFill>
          <a:latin typeface="+mn-lt"/>
          <a:ea typeface="+mn-ea"/>
          <a:cs typeface="+mn-cs"/>
        </a:defRPr>
      </a:lvl6pPr>
      <a:lvl7pPr marL="2926446" algn="l" defTabSz="487741" rtl="0" eaLnBrk="1" latinLnBrk="0" hangingPunct="1">
        <a:defRPr sz="1900" kern="1200">
          <a:solidFill>
            <a:schemeClr val="tx1"/>
          </a:solidFill>
          <a:latin typeface="+mn-lt"/>
          <a:ea typeface="+mn-ea"/>
          <a:cs typeface="+mn-cs"/>
        </a:defRPr>
      </a:lvl7pPr>
      <a:lvl8pPr marL="3414187" algn="l" defTabSz="487741" rtl="0" eaLnBrk="1" latinLnBrk="0" hangingPunct="1">
        <a:defRPr sz="1900" kern="1200">
          <a:solidFill>
            <a:schemeClr val="tx1"/>
          </a:solidFill>
          <a:latin typeface="+mn-lt"/>
          <a:ea typeface="+mn-ea"/>
          <a:cs typeface="+mn-cs"/>
        </a:defRPr>
      </a:lvl8pPr>
      <a:lvl9pPr marL="3901928" algn="l" defTabSz="48774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S_frugal_PPT.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 y="-1"/>
            <a:ext cx="9766300" cy="7324725"/>
          </a:xfrm>
          <a:prstGeom prst="rect">
            <a:avLst/>
          </a:prstGeom>
        </p:spPr>
      </p:pic>
      <p:pic>
        <p:nvPicPr>
          <p:cNvPr id="5" name="Picture 4" descr="ESS_outline_logo_whit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2375" y="292100"/>
            <a:ext cx="3006725" cy="1795552"/>
          </a:xfrm>
          <a:prstGeom prst="rect">
            <a:avLst/>
          </a:prstGeom>
        </p:spPr>
      </p:pic>
      <p:sp>
        <p:nvSpPr>
          <p:cNvPr id="3" name="Rectangle 2"/>
          <p:cNvSpPr/>
          <p:nvPr/>
        </p:nvSpPr>
        <p:spPr>
          <a:xfrm>
            <a:off x="676057" y="3795269"/>
            <a:ext cx="4876800" cy="1709186"/>
          </a:xfrm>
          <a:prstGeom prst="rect">
            <a:avLst/>
          </a:prstGeom>
        </p:spPr>
        <p:txBody>
          <a:bodyPr>
            <a:spAutoFit/>
          </a:bodyPr>
          <a:lstStyle/>
          <a:p>
            <a:pPr lvl="0" defTabSz="914400" fontAlgn="base">
              <a:lnSpc>
                <a:spcPct val="110000"/>
              </a:lnSpc>
              <a:spcBef>
                <a:spcPct val="0"/>
              </a:spcBef>
              <a:spcAft>
                <a:spcPct val="0"/>
              </a:spcAft>
            </a:pPr>
            <a:r>
              <a:rPr lang="en-US" sz="3200">
                <a:solidFill>
                  <a:srgbClr val="FFFFFF"/>
                </a:solidFill>
                <a:latin typeface="TitilliumText22L 600 wt" charset="0"/>
                <a:ea typeface="ＭＳ Ｐゴシック" charset="0"/>
                <a:cs typeface="ＭＳ Ｐゴシック" charset="0"/>
                <a:sym typeface="Gill Sans" charset="0"/>
              </a:rPr>
              <a:t>Status of In-Kind Contributions to Accelerator</a:t>
            </a:r>
          </a:p>
        </p:txBody>
      </p:sp>
      <p:sp>
        <p:nvSpPr>
          <p:cNvPr id="7" name="Rectangle 7"/>
          <p:cNvSpPr>
            <a:spLocks/>
          </p:cNvSpPr>
          <p:nvPr/>
        </p:nvSpPr>
        <p:spPr bwMode="auto">
          <a:xfrm>
            <a:off x="5461533" y="6423698"/>
            <a:ext cx="3606800" cy="56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r">
              <a:lnSpc>
                <a:spcPct val="120000"/>
              </a:lnSpc>
            </a:pPr>
            <a:r>
              <a:rPr lang="en-US" sz="1400">
                <a:solidFill>
                  <a:srgbClr val="FFFFFF"/>
                </a:solidFill>
                <a:latin typeface="TitilliumText22L 800 wt" charset="0"/>
                <a:ea typeface="ＭＳ Ｐゴシック" charset="0"/>
                <a:cs typeface="ＭＳ Ｐゴシック" charset="0"/>
                <a:sym typeface="TitilliumText22L 800 wt" charset="0"/>
              </a:rPr>
              <a:t>Håkan Danared</a:t>
            </a:r>
          </a:p>
        </p:txBody>
      </p:sp>
      <p:sp>
        <p:nvSpPr>
          <p:cNvPr id="8" name="Rectangle 8"/>
          <p:cNvSpPr>
            <a:spLocks/>
          </p:cNvSpPr>
          <p:nvPr/>
        </p:nvSpPr>
        <p:spPr bwMode="auto">
          <a:xfrm>
            <a:off x="811568" y="6404560"/>
            <a:ext cx="389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ct val="150000"/>
              </a:lnSpc>
            </a:pPr>
            <a:r>
              <a:rPr lang="en-US" sz="1700">
                <a:solidFill>
                  <a:srgbClr val="FFFFFF"/>
                </a:solidFill>
                <a:latin typeface="TitilliumText22L 250 wt" charset="0"/>
                <a:ea typeface="ＭＳ Ｐゴシック" charset="0"/>
                <a:cs typeface="ＭＳ Ｐゴシック" charset="0"/>
              </a:rPr>
              <a:t>Kastrup, 14 April 2014</a:t>
            </a:r>
          </a:p>
        </p:txBody>
      </p:sp>
    </p:spTree>
    <p:extLst>
      <p:ext uri="{BB962C8B-B14F-4D97-AF65-F5344CB8AC3E}">
        <p14:creationId xmlns:p14="http://schemas.microsoft.com/office/powerpoint/2010/main" val="23360269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877361" y="308453"/>
            <a:ext cx="6002053"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Germany</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84150" indent="-184150">
              <a:buFont typeface="Arial"/>
              <a:buChar char="•"/>
            </a:pPr>
            <a:r>
              <a:rPr lang="sv-SE" sz="1600">
                <a:latin typeface="Arial" charset="0"/>
                <a:ea typeface="ＭＳ Ｐゴシック" charset="0"/>
                <a:cs typeface="ＭＳ Ｐゴシック" charset="0"/>
              </a:rPr>
              <a:t>No expressions of interest have been submitted from German labs on the accelerator.</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An ESS ”wish list” has been sent to DESY after technical discussions on areas of collaboration. No written reply yet.</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Wish list mentions cavity procurement and testing, LLRF, beam instrumentation, test stand and cryogenics. And additional topics may include the phase reference line. These items can be shared with UK, Poland and perhaps other countries depending on German interests.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Discussions with GSI/FAIR on common procurements as a way to get better prices on commercial items. Could apply to vacuum, beam instrumentation and cryogenics, including one cryoplant.</a:t>
            </a:r>
            <a:endParaRPr lang="sv-SE" sz="1600" kern="1200">
              <a:solidFill>
                <a:schemeClr val="tx1"/>
              </a:solidFill>
              <a:latin typeface="Arial" charset="0"/>
              <a:ea typeface="ＭＳ Ｐゴシック" charset="0"/>
              <a:cs typeface="ＭＳ Ｐゴシック" charset="0"/>
            </a:endParaRPr>
          </a:p>
        </p:txBody>
      </p:sp>
      <p:sp>
        <p:nvSpPr>
          <p:cNvPr id="2" name="TextBox 1"/>
          <p:cNvSpPr txBox="1"/>
          <p:nvPr/>
        </p:nvSpPr>
        <p:spPr>
          <a:xfrm>
            <a:off x="5531688" y="5764231"/>
            <a:ext cx="184666" cy="384721"/>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560162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338241" y="308453"/>
            <a:ext cx="5066721"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Italy</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84150" indent="-184150">
              <a:buFont typeface="Arial"/>
              <a:buChar char="•"/>
            </a:pPr>
            <a:r>
              <a:rPr lang="sv-SE" sz="1600">
                <a:latin typeface="Arial" charset="0"/>
                <a:ea typeface="ＭＳ Ｐゴシック" charset="0"/>
                <a:cs typeface="ＭＳ Ｐゴシック" charset="0"/>
              </a:rPr>
              <a:t>During pre-construction INFN has contributed design and prototyping of proton source (Catania), LEBT (Catania) and DTL (Legnaro). Also, an activity on high-beta elliptical cavities is starting (Milan).</a:t>
            </a:r>
          </a:p>
          <a:p>
            <a:pPr marL="184150" indent="-184150">
              <a:buFont typeface="Arial"/>
              <a:buChar char="•"/>
            </a:pPr>
            <a:endParaRPr lang="sv-SE" sz="1600">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Leader of WP3 on normal-conducting linac is Santo Gammino, Catania.</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The pre-construction in-kind contract runs until end of 2014. Work on a final in-kind agreement needs to start.</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Discussions have been initiated with Elettra on several items: Spoke amplifiers, HEBT, controls, diagnostics and installations.</a:t>
            </a:r>
          </a:p>
          <a:p>
            <a:endParaRPr lang="sv-SE" sz="1600" kern="120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9729138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996333" y="308453"/>
            <a:ext cx="5744445"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Norway</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84150" indent="-184150">
              <a:buFont typeface="Arial"/>
              <a:buChar char="•"/>
            </a:pPr>
            <a:r>
              <a:rPr lang="sv-SE" sz="1600">
                <a:latin typeface="Arial" charset="0"/>
                <a:ea typeface="ＭＳ Ｐゴシック" charset="0"/>
                <a:cs typeface="ＭＳ Ｐゴシック" charset="0"/>
              </a:rPr>
              <a:t>Discussions with a group at University of Oslo on beam instrumentation and PhD student in beam physics.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Possibility for manufacturing of electronics for beam instrumentation.</a:t>
            </a:r>
            <a:endParaRPr lang="sv-SE" sz="1600" kern="120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977051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081810" y="308453"/>
            <a:ext cx="5593942"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Poland</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pPr>
            <a:r>
              <a:rPr lang="sv-SE" sz="1600">
                <a:latin typeface="Arial" charset="0"/>
                <a:ea typeface="ＭＳ Ｐゴシック" charset="0"/>
                <a:cs typeface="ＭＳ Ｐゴシック" charset="0"/>
              </a:rPr>
              <a:t>Four institutes have submitted EoIs: NCBJ (Swierk, Warsaw), Wroclaw University of Technology, IFJ PAN (Krakow), Warsaw University of Technology.</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Design and manufacturing of cryo-distribution line by WUT is being discussed. HoA on design in preparation.</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NCBJ is collaborating on collimators in HEBT, as ”subcontractors” to WP6. Also 3-4 students working for ESS since severaly years. A role in manufacturing of mechanical component expected.</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IFJ PAN has expressed interest in providing all manpower that we need in the installations work package plus in RF installations as well as for cryomodule tests.</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Warszaw University of Technology interested in delivering phase reference line and those LLRF components that are not intellectual property of DESY.</a:t>
            </a:r>
          </a:p>
        </p:txBody>
      </p:sp>
    </p:spTree>
    <p:extLst>
      <p:ext uri="{BB962C8B-B14F-4D97-AF65-F5344CB8AC3E}">
        <p14:creationId xmlns:p14="http://schemas.microsoft.com/office/powerpoint/2010/main" val="475764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228342" y="308453"/>
            <a:ext cx="5315558"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Spain</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pPr>
            <a:r>
              <a:rPr lang="sv-SE" sz="1600">
                <a:latin typeface="Arial" charset="0"/>
                <a:ea typeface="ＭＳ Ｐゴシック" charset="0"/>
                <a:cs typeface="ＭＳ Ｐゴシック" charset="0"/>
              </a:rPr>
              <a:t>ESS-Bilbao leading MEBT WU since several years. Expected to deliver MEBT as complete package.</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Additional contributions from ESS-Bilbao to Accelerator under discussion: RFQ and DTL RF, HEBT magnets from the dogleg and onwards, installations.</a:t>
            </a:r>
            <a:endParaRPr lang="sv-SE" sz="1600">
              <a:solidFill>
                <a:srgbClr val="FF0000"/>
              </a:solidFill>
              <a:latin typeface="Arial" charset="0"/>
              <a:ea typeface="ＭＳ Ｐゴシック" charset="0"/>
              <a:cs typeface="ＭＳ Ｐゴシック" charset="0"/>
            </a:endParaRP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Heads of agreement being developed for ESS-Bilbao.</a:t>
            </a:r>
          </a:p>
        </p:txBody>
      </p:sp>
    </p:spTree>
    <p:extLst>
      <p:ext uri="{BB962C8B-B14F-4D97-AF65-F5344CB8AC3E}">
        <p14:creationId xmlns:p14="http://schemas.microsoft.com/office/powerpoint/2010/main" val="2775023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020755" y="308453"/>
            <a:ext cx="5776761"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Sweden</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pPr>
            <a:r>
              <a:rPr lang="sv-SE" sz="1600">
                <a:latin typeface="Arial" charset="0"/>
                <a:ea typeface="ＭＳ Ｐゴシック" charset="0"/>
                <a:cs typeface="ＭＳ Ｐゴシック" charset="0"/>
              </a:rPr>
              <a:t>Contract exists with Lund University for LLRF work unit and modulator prototyping 2012-2016. RF test stand is being prepared.</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Contract also exists with Uppsala University for testing of spoke cavity prototypes 2012-2016.</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Also acceptance tests after series production of spoke cryomodules foreseen for Uppsala. Gap in activity and funding 2016-2017 needs to be filled.</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Tests of beam instrumentation devices performed at Stockholm University, so far without cost to ESS.</a:t>
            </a:r>
          </a:p>
        </p:txBody>
      </p:sp>
    </p:spTree>
    <p:extLst>
      <p:ext uri="{BB962C8B-B14F-4D97-AF65-F5344CB8AC3E}">
        <p14:creationId xmlns:p14="http://schemas.microsoft.com/office/powerpoint/2010/main" val="364182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593370" y="308453"/>
            <a:ext cx="6566669"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Switzerland</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pPr>
            <a:r>
              <a:rPr lang="sv-SE" sz="1600">
                <a:latin typeface="Arial" charset="0"/>
                <a:ea typeface="ＭＳ Ｐゴシック" charset="0"/>
                <a:cs typeface="ＭＳ Ｐゴシック" charset="0"/>
              </a:rPr>
              <a:t>Discussions since several months about development and delivery of klystron modulators at PSI together with industry.</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Modulators for medium-beta section and possibly for RFQ and DTL would fit inside the Swiss contribution.</a:t>
            </a:r>
          </a:p>
        </p:txBody>
      </p:sp>
    </p:spTree>
    <p:extLst>
      <p:ext uri="{BB962C8B-B14F-4D97-AF65-F5344CB8AC3E}">
        <p14:creationId xmlns:p14="http://schemas.microsoft.com/office/powerpoint/2010/main" val="182606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186970" y="308453"/>
            <a:ext cx="7416594"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United Kingdom</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6" y="1730933"/>
            <a:ext cx="721548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buFont typeface="Arial"/>
              <a:buChar char="•"/>
            </a:pPr>
            <a:r>
              <a:rPr lang="sv-SE" sz="1600">
                <a:latin typeface="Arial" charset="0"/>
                <a:ea typeface="ＭＳ Ｐゴシック" charset="0"/>
                <a:cs typeface="ＭＳ Ｐゴシック" charset="0"/>
              </a:rPr>
              <a:t>Discussion restarting after UK’s decision to join ESS</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Testing of medium-beta cavities proposed to Daresbury as well as beam diagnostics and vacuum</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Huddersfield interested in RF contributions</a:t>
            </a:r>
          </a:p>
          <a:p>
            <a:pPr marL="174625" indent="-174625">
              <a:buFont typeface="Arial"/>
              <a:buChar char="•"/>
            </a:pPr>
            <a:endParaRPr lang="sv-SE" sz="1600">
              <a:latin typeface="Arial" charset="0"/>
              <a:ea typeface="ＭＳ Ｐゴシック" charset="0"/>
              <a:cs typeface="ＭＳ Ｐゴシック" charset="0"/>
            </a:endParaRPr>
          </a:p>
          <a:p>
            <a:pPr marL="174625" indent="-174625">
              <a:buFont typeface="Arial"/>
              <a:buChar char="•"/>
            </a:pPr>
            <a:r>
              <a:rPr lang="sv-SE" sz="1600">
                <a:latin typeface="Arial" charset="0"/>
                <a:ea typeface="ＭＳ Ｐゴシック" charset="0"/>
                <a:cs typeface="ＭＳ Ｐゴシック" charset="0"/>
              </a:rPr>
              <a:t>All to be discussed at a meeting in Daresbury 6 May</a:t>
            </a:r>
          </a:p>
        </p:txBody>
      </p:sp>
    </p:spTree>
    <p:extLst>
      <p:ext uri="{BB962C8B-B14F-4D97-AF65-F5344CB8AC3E}">
        <p14:creationId xmlns:p14="http://schemas.microsoft.com/office/powerpoint/2010/main" val="28522826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703013" y="348725"/>
            <a:ext cx="2350748"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Next Steps</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016000" y="1375333"/>
            <a:ext cx="7797800" cy="487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spcAft>
                <a:spcPts val="600"/>
              </a:spcAft>
              <a:buFont typeface="Arial"/>
              <a:buChar char="•"/>
            </a:pPr>
            <a:r>
              <a:rPr lang="sv-SE" sz="1400">
                <a:latin typeface="Arial" charset="0"/>
                <a:ea typeface="ＭＳ Ｐゴシック" charset="0"/>
                <a:cs typeface="ＭＳ Ｐゴシック" charset="0"/>
              </a:rPr>
              <a:t>Denmark: Distribute HEBT WP among partners. Write HEBT SoWs. Prepare contract with Århus for design to start with.</a:t>
            </a:r>
          </a:p>
          <a:p>
            <a:pPr marL="174625" indent="-174625">
              <a:spcAft>
                <a:spcPts val="600"/>
              </a:spcAft>
              <a:buFont typeface="Arial"/>
              <a:buChar char="•"/>
            </a:pPr>
            <a:r>
              <a:rPr lang="sv-SE" sz="1400">
                <a:latin typeface="Arial" charset="0"/>
                <a:ea typeface="ＭＳ Ｐゴシック" charset="0"/>
                <a:cs typeface="ＭＳ Ｐゴシック" charset="0"/>
              </a:rPr>
              <a:t>France: Write SoWs for CEA and CNRS. Prepare HoAs if in-kind contracts take too long.</a:t>
            </a:r>
          </a:p>
          <a:p>
            <a:pPr marL="174625" indent="-174625">
              <a:spcAft>
                <a:spcPts val="600"/>
              </a:spcAft>
              <a:buFont typeface="Arial"/>
              <a:buChar char="•"/>
            </a:pPr>
            <a:r>
              <a:rPr lang="sv-SE" sz="1400">
                <a:latin typeface="Arial" charset="0"/>
                <a:ea typeface="ＭＳ Ｐゴシック" charset="0"/>
                <a:cs typeface="ＭＳ Ｐゴシック" charset="0"/>
              </a:rPr>
              <a:t>Germany: DESY must declare how they want to contribute. Get concrete proposals for FAIR contributions.</a:t>
            </a:r>
          </a:p>
          <a:p>
            <a:pPr marL="174625" indent="-174625">
              <a:spcAft>
                <a:spcPts val="600"/>
              </a:spcAft>
              <a:buFont typeface="Arial"/>
              <a:buChar char="•"/>
            </a:pPr>
            <a:r>
              <a:rPr lang="sv-SE" sz="1400">
                <a:latin typeface="Arial" charset="0"/>
                <a:ea typeface="ＭＳ Ｐゴシック" charset="0"/>
                <a:cs typeface="ＭＳ Ｐゴシック" charset="0"/>
              </a:rPr>
              <a:t>Italy: Prepare SoWs and in-kind agreements for INFN. Decide about tasks and prepare SoWs for Elettra.</a:t>
            </a:r>
          </a:p>
          <a:p>
            <a:pPr marL="174625" indent="-174625">
              <a:spcAft>
                <a:spcPts val="600"/>
              </a:spcAft>
              <a:buFont typeface="Arial"/>
              <a:buChar char="•"/>
            </a:pPr>
            <a:r>
              <a:rPr lang="sv-SE" sz="1400">
                <a:latin typeface="Arial" charset="0"/>
                <a:ea typeface="ＭＳ Ｐゴシック" charset="0"/>
                <a:cs typeface="ＭＳ Ｐゴシック" charset="0"/>
              </a:rPr>
              <a:t>Poland: Decide about tasks for NCJB. Write SoWs for all proposed contributions. Prioritize depending on available funding at a later stage.</a:t>
            </a:r>
          </a:p>
          <a:p>
            <a:pPr marL="174625" indent="-174625">
              <a:spcAft>
                <a:spcPts val="600"/>
              </a:spcAft>
              <a:buFont typeface="Arial"/>
              <a:buChar char="•"/>
            </a:pPr>
            <a:r>
              <a:rPr lang="sv-SE" sz="1400">
                <a:latin typeface="Arial" charset="0"/>
                <a:ea typeface="ＭＳ Ｐゴシック" charset="0"/>
                <a:cs typeface="ＭＳ Ｐゴシック" charset="0"/>
              </a:rPr>
              <a:t>Spain: Get declarations of interest from ESS-Bilbao concerning tasks in addition to MEBT package.</a:t>
            </a:r>
          </a:p>
          <a:p>
            <a:pPr marL="174625" indent="-174625">
              <a:spcAft>
                <a:spcPts val="600"/>
              </a:spcAft>
              <a:buFont typeface="Arial"/>
              <a:buChar char="•"/>
            </a:pPr>
            <a:r>
              <a:rPr lang="sv-SE" sz="1400">
                <a:latin typeface="Arial" charset="0"/>
                <a:ea typeface="ＭＳ Ｐゴシック" charset="0"/>
                <a:cs typeface="ＭＳ Ｐゴシック" charset="0"/>
              </a:rPr>
              <a:t>Sweden: Find out if LWU integration would be possible in FREIA hall, to fill gap between prototype spoke cavity tests and production cryomodule tests.</a:t>
            </a:r>
          </a:p>
          <a:p>
            <a:pPr marL="174625" indent="-174625">
              <a:spcAft>
                <a:spcPts val="600"/>
              </a:spcAft>
              <a:buFont typeface="Arial"/>
              <a:buChar char="•"/>
            </a:pPr>
            <a:r>
              <a:rPr lang="sv-SE" sz="1400">
                <a:latin typeface="Arial" charset="0"/>
                <a:ea typeface="ＭＳ Ｐゴシック" charset="0"/>
                <a:cs typeface="ＭＳ Ｐゴシック" charset="0"/>
              </a:rPr>
              <a:t>Switzerland: Get firm confirmation from PSI on modulators. Medium-beta modulators would fit within Swiss contribution.</a:t>
            </a:r>
          </a:p>
          <a:p>
            <a:pPr marL="174625" indent="-174625">
              <a:spcAft>
                <a:spcPts val="600"/>
              </a:spcAft>
              <a:buFont typeface="Arial"/>
              <a:buChar char="•"/>
            </a:pPr>
            <a:r>
              <a:rPr lang="sv-SE" sz="1400">
                <a:latin typeface="Arial" charset="0"/>
                <a:ea typeface="ＭＳ Ｐゴシック" charset="0"/>
                <a:cs typeface="ＭＳ Ｐゴシック" charset="0"/>
              </a:rPr>
              <a:t>UK: Meet in Daresbury 6 May about cavity testing, vacuum and diagnostics. Find role for Huddersfield concerning RF.</a:t>
            </a:r>
          </a:p>
          <a:p>
            <a:pPr marL="174625" indent="-174625">
              <a:spcAft>
                <a:spcPts val="600"/>
              </a:spcAft>
              <a:buFont typeface="Arial"/>
              <a:buChar char="•"/>
            </a:pPr>
            <a:r>
              <a:rPr lang="sv-SE" sz="1400">
                <a:latin typeface="Arial" charset="0"/>
                <a:ea typeface="ＭＳ Ｐゴシック" charset="0"/>
                <a:cs typeface="ＭＳ Ｐゴシック" charset="0"/>
              </a:rPr>
              <a:t>Other countries with accelerator-related discussions or considerations: Estonia, Greece, India, Netherlands, Romania.</a:t>
            </a:r>
          </a:p>
        </p:txBody>
      </p:sp>
    </p:spTree>
    <p:extLst>
      <p:ext uri="{BB962C8B-B14F-4D97-AF65-F5344CB8AC3E}">
        <p14:creationId xmlns:p14="http://schemas.microsoft.com/office/powerpoint/2010/main" val="1235306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554650" y="366178"/>
            <a:ext cx="2635595"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Introduction</a:t>
            </a:r>
            <a:endParaRPr lang="sv-SE" sz="3600" dirty="0">
              <a:solidFill>
                <a:srgbClr val="0094CA"/>
              </a:solidFill>
              <a:latin typeface="TitilliumText22L 600 wt"/>
              <a:cs typeface="TitilliumText22L 600 wt"/>
            </a:endParaRPr>
          </a:p>
        </p:txBody>
      </p:sp>
      <p:sp>
        <p:nvSpPr>
          <p:cNvPr id="6" name="Text Box 10"/>
          <p:cNvSpPr txBox="1">
            <a:spLocks noChangeArrowheads="1"/>
          </p:cNvSpPr>
          <p:nvPr/>
        </p:nvSpPr>
        <p:spPr bwMode="auto">
          <a:xfrm>
            <a:off x="981061" y="1480563"/>
            <a:ext cx="777186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4625" indent="-174625" algn="l" eaLnBrk="1" hangingPunct="1">
              <a:buFont typeface="Arial"/>
              <a:buChar char="•"/>
            </a:pPr>
            <a:r>
              <a:rPr lang="sv-SE" sz="1600" kern="1200">
                <a:solidFill>
                  <a:schemeClr val="tx1"/>
                </a:solidFill>
                <a:latin typeface="Arial" charset="0"/>
                <a:ea typeface="ＭＳ Ｐゴシック" charset="0"/>
                <a:cs typeface="ＭＳ Ｐゴシック" charset="0"/>
              </a:rPr>
              <a:t>EoIs for ACCSYS have been received from 18 organizations and 52 companies in 16 countries, and counting.</a:t>
            </a:r>
          </a:p>
          <a:p>
            <a:pPr marL="174625" indent="-174625" algn="l" eaLnBrk="1" hangingPunct="1">
              <a:buFont typeface="Arial"/>
              <a:buChar char="•"/>
            </a:pPr>
            <a:endParaRPr lang="sv-SE" sz="1600">
              <a:latin typeface="Arial" charset="0"/>
              <a:ea typeface="ＭＳ Ｐゴシック" charset="0"/>
              <a:cs typeface="ＭＳ Ｐゴシック" charset="0"/>
            </a:endParaRPr>
          </a:p>
          <a:p>
            <a:pPr marL="174625" indent="-174625" algn="l" eaLnBrk="1" hangingPunct="1">
              <a:buFont typeface="Arial"/>
              <a:buChar char="•"/>
            </a:pPr>
            <a:r>
              <a:rPr lang="sv-SE" sz="1600">
                <a:latin typeface="Arial" charset="0"/>
                <a:ea typeface="ＭＳ Ｐゴシック" charset="0"/>
                <a:cs typeface="ＭＳ Ｐゴシック" charset="0"/>
              </a:rPr>
              <a:t>Detailed d</a:t>
            </a:r>
            <a:r>
              <a:rPr lang="sv-SE" sz="1600" kern="1200">
                <a:solidFill>
                  <a:schemeClr val="tx1"/>
                </a:solidFill>
                <a:latin typeface="Arial" charset="0"/>
                <a:ea typeface="ＭＳ Ｐゴシック" charset="0"/>
                <a:cs typeface="ＭＳ Ｐゴシック" charset="0"/>
              </a:rPr>
              <a:t>iscussions going on with 13 organizations.</a:t>
            </a:r>
          </a:p>
          <a:p>
            <a:pPr marL="174625" indent="-174625" algn="l" eaLnBrk="1" hangingPunct="1">
              <a:buFont typeface="Arial"/>
              <a:buChar char="•"/>
            </a:pPr>
            <a:endParaRPr lang="sv-SE" sz="1600">
              <a:latin typeface="Arial" charset="0"/>
              <a:ea typeface="ＭＳ Ｐゴシック" charset="0"/>
              <a:cs typeface="ＭＳ Ｐゴシック" charset="0"/>
            </a:endParaRPr>
          </a:p>
          <a:p>
            <a:pPr marL="174625" indent="-174625" algn="l" eaLnBrk="1" hangingPunct="1">
              <a:buFont typeface="Arial"/>
              <a:buChar char="•"/>
            </a:pPr>
            <a:r>
              <a:rPr lang="sv-SE" sz="1600">
                <a:latin typeface="Arial" charset="0"/>
                <a:ea typeface="ＭＳ Ｐゴシック" charset="0"/>
                <a:cs typeface="ＭＳ Ｐゴシック" charset="0"/>
              </a:rPr>
              <a:t>Possible in-kind partners to Accelerator have been identified in Denmark, France, Germany, Italy, Norway, Poland, Spain, Sweden, Switzerland, UK.</a:t>
            </a:r>
          </a:p>
          <a:p>
            <a:pPr marL="174625" indent="-174625" algn="l" eaLnBrk="1" hangingPunct="1">
              <a:buFont typeface="Arial"/>
              <a:buChar char="•"/>
            </a:pPr>
            <a:endParaRPr lang="sv-SE" sz="1600" kern="1200">
              <a:solidFill>
                <a:schemeClr val="tx1"/>
              </a:solidFill>
              <a:latin typeface="Arial" charset="0"/>
              <a:ea typeface="ＭＳ Ｐゴシック" charset="0"/>
              <a:cs typeface="ＭＳ Ｐゴシック" charset="0"/>
            </a:endParaRPr>
          </a:p>
          <a:p>
            <a:pPr marL="174625" indent="-174625" algn="l" eaLnBrk="1" hangingPunct="1">
              <a:buFont typeface="Arial"/>
              <a:buChar char="•"/>
            </a:pPr>
            <a:r>
              <a:rPr lang="sv-SE" sz="1600">
                <a:latin typeface="Arial" charset="0"/>
                <a:ea typeface="ＭＳ Ｐゴシック" charset="0"/>
                <a:cs typeface="ＭＳ Ｐゴシック" charset="0"/>
              </a:rPr>
              <a:t>Value of items discussed with these partners is 48% of accelerator budget.</a:t>
            </a:r>
            <a:endParaRPr lang="sv-SE" sz="1600" kern="1200">
              <a:solidFill>
                <a:schemeClr val="tx1"/>
              </a:solidFill>
              <a:latin typeface="Arial" charset="0"/>
              <a:ea typeface="ＭＳ Ｐゴシック" charset="0"/>
              <a:cs typeface="ＭＳ Ｐゴシック" charset="0"/>
            </a:endParaRPr>
          </a:p>
          <a:p>
            <a:pPr algn="l" eaLnBrk="1" hangingPunct="1"/>
            <a:endParaRPr lang="sv-SE" sz="1600">
              <a:latin typeface="Arial" charset="0"/>
              <a:ea typeface="ＭＳ Ｐゴシック" charset="0"/>
              <a:cs typeface="ＭＳ Ｐゴシック" charset="0"/>
            </a:endParaRPr>
          </a:p>
          <a:p>
            <a:pPr marL="174625" indent="-174625" algn="l" eaLnBrk="1" hangingPunct="1">
              <a:buFont typeface="Arial"/>
              <a:buChar char="•"/>
            </a:pPr>
            <a:r>
              <a:rPr lang="sv-SE" sz="1600">
                <a:latin typeface="Arial" charset="0"/>
                <a:ea typeface="ＭＳ Ｐゴシック" charset="0"/>
                <a:cs typeface="ＭＳ Ｐゴシック" charset="0"/>
              </a:rPr>
              <a:t>Next step with many partners is to write Statements of Work and to get firm confirmations of their interest to give specific contributions.</a:t>
            </a:r>
          </a:p>
        </p:txBody>
      </p:sp>
    </p:spTree>
    <p:extLst>
      <p:ext uri="{BB962C8B-B14F-4D97-AF65-F5344CB8AC3E}">
        <p14:creationId xmlns:p14="http://schemas.microsoft.com/office/powerpoint/2010/main" val="3208164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549064" y="376313"/>
            <a:ext cx="6658540" cy="646309"/>
          </a:xfrm>
          <a:prstGeom prst="rect">
            <a:avLst/>
          </a:prstGeom>
          <a:noFill/>
          <a:ln w="9525">
            <a:noFill/>
            <a:miter lim="800000"/>
            <a:headEnd/>
            <a:tailEnd/>
          </a:ln>
        </p:spPr>
        <p:txBody>
          <a:bodyPr wrap="none" lIns="91416" tIns="45709" rIns="91416" bIns="45709">
            <a:spAutoFit/>
          </a:bodyPr>
          <a:lstStyle/>
          <a:p>
            <a:pPr algn="ctr">
              <a:defRPr/>
            </a:pPr>
            <a:r>
              <a:rPr lang="sv-SE" sz="3600" dirty="0" err="1">
                <a:solidFill>
                  <a:srgbClr val="0094CA"/>
                </a:solidFill>
                <a:latin typeface="TitilliumText22L 600 wt"/>
                <a:cs typeface="TitilliumText22L 600 wt"/>
              </a:rPr>
              <a:t>Planned In-Kind from Primavera</a:t>
            </a:r>
            <a:endParaRPr lang="sv-SE" sz="3600" dirty="0">
              <a:solidFill>
                <a:srgbClr val="0094CA"/>
              </a:solidFill>
              <a:latin typeface="TitilliumText22L 600 wt"/>
              <a:cs typeface="TitilliumText22L 600 wt"/>
            </a:endParaRPr>
          </a:p>
        </p:txBody>
      </p:sp>
      <p:pic>
        <p:nvPicPr>
          <p:cNvPr id="14" name="Picture 13"/>
          <p:cNvPicPr>
            <a:picLocks noChangeAspect="1"/>
          </p:cNvPicPr>
          <p:nvPr/>
        </p:nvPicPr>
        <p:blipFill>
          <a:blip r:embed="rId2"/>
          <a:stretch>
            <a:fillRect/>
          </a:stretch>
        </p:blipFill>
        <p:spPr>
          <a:xfrm>
            <a:off x="1431552" y="1406225"/>
            <a:ext cx="6973041" cy="3628184"/>
          </a:xfrm>
          <a:prstGeom prst="rect">
            <a:avLst/>
          </a:prstGeom>
        </p:spPr>
      </p:pic>
      <p:sp>
        <p:nvSpPr>
          <p:cNvPr id="15" name="Text Box 10"/>
          <p:cNvSpPr txBox="1">
            <a:spLocks noChangeArrowheads="1"/>
          </p:cNvSpPr>
          <p:nvPr/>
        </p:nvSpPr>
        <p:spPr bwMode="auto">
          <a:xfrm>
            <a:off x="1662447" y="5229068"/>
            <a:ext cx="622457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sv-SE" sz="1600" kern="1200">
                <a:solidFill>
                  <a:schemeClr val="tx1"/>
                </a:solidFill>
                <a:latin typeface="Arial" charset="0"/>
                <a:ea typeface="ＭＳ Ｐゴシック" charset="0"/>
                <a:cs typeface="ＭＳ Ｐゴシック" charset="0"/>
              </a:rPr>
              <a:t>Summary of activities (work packages or work units) where at least one specific partner has been identified and discussions with this partner has started</a:t>
            </a:r>
          </a:p>
          <a:p>
            <a:endParaRPr lang="sv-SE" sz="1600" kern="120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1932213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461116" y="376313"/>
            <a:ext cx="6834435" cy="646309"/>
          </a:xfrm>
          <a:prstGeom prst="rect">
            <a:avLst/>
          </a:prstGeom>
          <a:noFill/>
          <a:ln w="9525">
            <a:noFill/>
            <a:miter lim="800000"/>
            <a:headEnd/>
            <a:tailEnd/>
          </a:ln>
        </p:spPr>
        <p:txBody>
          <a:bodyPr wrap="none" lIns="91416" tIns="45709" rIns="91416" bIns="45709">
            <a:spAutoFit/>
          </a:bodyPr>
          <a:lstStyle/>
          <a:p>
            <a:pPr algn="ctr">
              <a:defRPr/>
            </a:pPr>
            <a:r>
              <a:rPr lang="sv-SE" sz="3600" dirty="0" err="1">
                <a:solidFill>
                  <a:srgbClr val="0094CA"/>
                </a:solidFill>
                <a:latin typeface="TitilliumText22L 600 wt"/>
                <a:cs typeface="TitilliumText22L 600 wt"/>
              </a:rPr>
              <a:t>Potential In-Kind from Primavera</a:t>
            </a:r>
            <a:endParaRPr lang="sv-SE" sz="3600" dirty="0">
              <a:solidFill>
                <a:srgbClr val="0094CA"/>
              </a:solidFill>
              <a:latin typeface="TitilliumText22L 600 wt"/>
              <a:cs typeface="TitilliumText22L 600 wt"/>
            </a:endParaRPr>
          </a:p>
        </p:txBody>
      </p:sp>
      <p:sp>
        <p:nvSpPr>
          <p:cNvPr id="15" name="Text Box 10"/>
          <p:cNvSpPr txBox="1">
            <a:spLocks noChangeArrowheads="1"/>
          </p:cNvSpPr>
          <p:nvPr/>
        </p:nvSpPr>
        <p:spPr bwMode="auto">
          <a:xfrm>
            <a:off x="1662446" y="5171343"/>
            <a:ext cx="632653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sv-SE" sz="1600" kern="1200">
                <a:solidFill>
                  <a:schemeClr val="tx1"/>
                </a:solidFill>
                <a:latin typeface="Arial" charset="0"/>
                <a:ea typeface="ＭＳ Ｐゴシック" charset="0"/>
                <a:cs typeface="ＭＳ Ｐゴシック" charset="0"/>
              </a:rPr>
              <a:t>Summary of activities where no specific partner has been identified or, in the case of beam instrumentation, where the WP is being re-organized such that start dates and values cannot be assigned at the moment</a:t>
            </a:r>
          </a:p>
          <a:p>
            <a:endParaRPr lang="sv-SE" sz="1600" kern="1200">
              <a:solidFill>
                <a:schemeClr val="tx1"/>
              </a:solidFill>
              <a:latin typeface="Arial" charset="0"/>
              <a:ea typeface="ＭＳ Ｐゴシック" charset="0"/>
              <a:cs typeface="ＭＳ Ｐゴシック" charset="0"/>
            </a:endParaRPr>
          </a:p>
        </p:txBody>
      </p:sp>
      <p:pic>
        <p:nvPicPr>
          <p:cNvPr id="2" name="Picture 1"/>
          <p:cNvPicPr>
            <a:picLocks noChangeAspect="1"/>
          </p:cNvPicPr>
          <p:nvPr/>
        </p:nvPicPr>
        <p:blipFill>
          <a:blip r:embed="rId2"/>
          <a:stretch>
            <a:fillRect/>
          </a:stretch>
        </p:blipFill>
        <p:spPr>
          <a:xfrm>
            <a:off x="1431553" y="1438607"/>
            <a:ext cx="6973040" cy="3447169"/>
          </a:xfrm>
          <a:prstGeom prst="rect">
            <a:avLst/>
          </a:prstGeom>
        </p:spPr>
      </p:pic>
    </p:spTree>
    <p:extLst>
      <p:ext uri="{BB962C8B-B14F-4D97-AF65-F5344CB8AC3E}">
        <p14:creationId xmlns:p14="http://schemas.microsoft.com/office/powerpoint/2010/main" val="2186749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144918" y="366178"/>
            <a:ext cx="6742102" cy="646309"/>
          </a:xfrm>
          <a:prstGeom prst="rect">
            <a:avLst/>
          </a:prstGeom>
          <a:noFill/>
          <a:ln w="9525">
            <a:noFill/>
            <a:miter lim="800000"/>
            <a:headEnd/>
            <a:tailEnd/>
          </a:ln>
        </p:spPr>
        <p:txBody>
          <a:bodyPr wrap="none" lIns="91416" tIns="45709" rIns="91416" bIns="45709">
            <a:spAutoFit/>
          </a:bodyPr>
          <a:lstStyle/>
          <a:p>
            <a:pPr algn="ctr">
              <a:defRPr/>
            </a:pPr>
            <a:r>
              <a:rPr lang="sv-SE" sz="3600" dirty="0" err="1">
                <a:solidFill>
                  <a:srgbClr val="0094CA"/>
                </a:solidFill>
                <a:latin typeface="TitilliumText22L 600 wt"/>
                <a:cs typeface="TitilliumText22L 600 wt"/>
              </a:rPr>
              <a:t>Number of Contracts per Quarter</a:t>
            </a:r>
            <a:endParaRPr lang="sv-SE" sz="3600" dirty="0">
              <a:solidFill>
                <a:srgbClr val="0094CA"/>
              </a:solidFill>
              <a:latin typeface="TitilliumText22L 600 wt"/>
              <a:cs typeface="TitilliumText22L 600 wt"/>
            </a:endParaRPr>
          </a:p>
        </p:txBody>
      </p:sp>
      <p:sp>
        <p:nvSpPr>
          <p:cNvPr id="12" name="Text Box 10"/>
          <p:cNvSpPr txBox="1">
            <a:spLocks noChangeArrowheads="1"/>
          </p:cNvSpPr>
          <p:nvPr/>
        </p:nvSpPr>
        <p:spPr bwMode="auto">
          <a:xfrm>
            <a:off x="1662447" y="5229068"/>
            <a:ext cx="6224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sv-SE" sz="1600" kern="1200">
                <a:solidFill>
                  <a:schemeClr val="tx1"/>
                </a:solidFill>
                <a:latin typeface="Arial" charset="0"/>
                <a:ea typeface="ＭＳ Ｐゴシック" charset="0"/>
                <a:cs typeface="ＭＳ Ｐゴシック" charset="0"/>
              </a:rPr>
              <a:t>Many activities start Q1 2014, reflecting the importance of reaching agreements soon</a:t>
            </a:r>
          </a:p>
          <a:p>
            <a:endParaRPr lang="sv-SE" sz="1600" kern="1200">
              <a:solidFill>
                <a:schemeClr val="tx1"/>
              </a:solidFill>
              <a:latin typeface="Arial" charset="0"/>
              <a:ea typeface="ＭＳ Ｐゴシック" charset="0"/>
              <a:cs typeface="ＭＳ Ｐゴシック" charset="0"/>
            </a:endParaRPr>
          </a:p>
        </p:txBody>
      </p:sp>
      <p:pic>
        <p:nvPicPr>
          <p:cNvPr id="3" name="Picture 2"/>
          <p:cNvPicPr>
            <a:picLocks noChangeAspect="1"/>
          </p:cNvPicPr>
          <p:nvPr/>
        </p:nvPicPr>
        <p:blipFill>
          <a:blip r:embed="rId2"/>
          <a:stretch>
            <a:fillRect/>
          </a:stretch>
        </p:blipFill>
        <p:spPr>
          <a:xfrm>
            <a:off x="1951066" y="1684456"/>
            <a:ext cx="5703117" cy="3094608"/>
          </a:xfrm>
          <a:prstGeom prst="rect">
            <a:avLst/>
          </a:prstGeom>
        </p:spPr>
      </p:pic>
    </p:spTree>
    <p:extLst>
      <p:ext uri="{BB962C8B-B14F-4D97-AF65-F5344CB8AC3E}">
        <p14:creationId xmlns:p14="http://schemas.microsoft.com/office/powerpoint/2010/main" val="3053533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729022" y="366178"/>
            <a:ext cx="6243505" cy="646309"/>
          </a:xfrm>
          <a:prstGeom prst="rect">
            <a:avLst/>
          </a:prstGeom>
          <a:noFill/>
          <a:ln w="9525">
            <a:noFill/>
            <a:miter lim="800000"/>
            <a:headEnd/>
            <a:tailEnd/>
          </a:ln>
        </p:spPr>
        <p:txBody>
          <a:bodyPr wrap="none" lIns="91416" tIns="45709" rIns="91416" bIns="45709">
            <a:spAutoFit/>
          </a:bodyPr>
          <a:lstStyle/>
          <a:p>
            <a:pPr algn="ctr">
              <a:defRPr/>
            </a:pPr>
            <a:r>
              <a:rPr lang="sv-SE" sz="3600" dirty="0" err="1">
                <a:solidFill>
                  <a:srgbClr val="0094CA"/>
                </a:solidFill>
                <a:latin typeface="TitilliumText22L 600 wt"/>
                <a:cs typeface="TitilliumText22L 600 wt"/>
              </a:rPr>
              <a:t>Value of Contracts per Quarter</a:t>
            </a:r>
            <a:endParaRPr lang="sv-SE" sz="3600" dirty="0">
              <a:solidFill>
                <a:srgbClr val="0094CA"/>
              </a:solidFill>
              <a:latin typeface="TitilliumText22L 600 wt"/>
              <a:cs typeface="TitilliumText22L 600 wt"/>
            </a:endParaRPr>
          </a:p>
        </p:txBody>
      </p:sp>
      <p:sp>
        <p:nvSpPr>
          <p:cNvPr id="12" name="Text Box 10"/>
          <p:cNvSpPr txBox="1">
            <a:spLocks noChangeArrowheads="1"/>
          </p:cNvSpPr>
          <p:nvPr/>
        </p:nvSpPr>
        <p:spPr bwMode="auto">
          <a:xfrm>
            <a:off x="2089605" y="5229068"/>
            <a:ext cx="547222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sv-SE" sz="1600" kern="1200">
                <a:solidFill>
                  <a:schemeClr val="tx1"/>
                </a:solidFill>
                <a:latin typeface="Arial" charset="0"/>
                <a:ea typeface="ＭＳ Ｐゴシック" charset="0"/>
                <a:cs typeface="ＭＳ Ｐゴシック" charset="0"/>
              </a:rPr>
              <a:t>Activities starting Q1 2014 also represent large value, plot clearly does not give true picture of cash flow</a:t>
            </a:r>
          </a:p>
        </p:txBody>
      </p:sp>
      <p:pic>
        <p:nvPicPr>
          <p:cNvPr id="5" name="Picture 4"/>
          <p:cNvPicPr>
            <a:picLocks noChangeAspect="1"/>
          </p:cNvPicPr>
          <p:nvPr/>
        </p:nvPicPr>
        <p:blipFill>
          <a:blip r:embed="rId2"/>
          <a:stretch>
            <a:fillRect/>
          </a:stretch>
        </p:blipFill>
        <p:spPr>
          <a:xfrm>
            <a:off x="1593179" y="1678696"/>
            <a:ext cx="6488163" cy="3096467"/>
          </a:xfrm>
          <a:prstGeom prst="rect">
            <a:avLst/>
          </a:prstGeom>
        </p:spPr>
      </p:pic>
    </p:spTree>
    <p:extLst>
      <p:ext uri="{BB962C8B-B14F-4D97-AF65-F5344CB8AC3E}">
        <p14:creationId xmlns:p14="http://schemas.microsoft.com/office/powerpoint/2010/main" val="1904647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807854" y="308453"/>
            <a:ext cx="4136467"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In-Kind Proportions</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181025" y="5229068"/>
            <a:ext cx="742328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sv-SE" sz="1600">
                <a:latin typeface="Arial" charset="0"/>
                <a:ea typeface="ＭＳ Ｐゴシック" charset="0"/>
                <a:cs typeface="ＭＳ Ｐゴシック" charset="0"/>
              </a:rPr>
              <a:t>Planned and potential in-kind contributions represent 78% of accelerator budget</a:t>
            </a:r>
          </a:p>
          <a:p>
            <a:r>
              <a:rPr lang="sv-SE" sz="1600">
                <a:latin typeface="Arial" charset="0"/>
                <a:ea typeface="ＭＳ Ｐゴシック" charset="0"/>
                <a:cs typeface="ＭＳ Ｐゴシック" charset="0"/>
              </a:rPr>
              <a:t>Potential partners identified for 61% of this value, i.e. 48% of accelerator budget</a:t>
            </a:r>
            <a:endParaRPr lang="sv-SE" sz="1600" kern="1200">
              <a:solidFill>
                <a:schemeClr val="tx1"/>
              </a:solidFill>
              <a:latin typeface="Arial" charset="0"/>
              <a:ea typeface="ＭＳ Ｐゴシック" charset="0"/>
              <a:cs typeface="ＭＳ Ｐゴシック" charset="0"/>
            </a:endParaRPr>
          </a:p>
        </p:txBody>
      </p:sp>
      <p:pic>
        <p:nvPicPr>
          <p:cNvPr id="3" name="Picture 2"/>
          <p:cNvPicPr>
            <a:picLocks noChangeAspect="1"/>
          </p:cNvPicPr>
          <p:nvPr/>
        </p:nvPicPr>
        <p:blipFill>
          <a:blip r:embed="rId2"/>
          <a:stretch>
            <a:fillRect/>
          </a:stretch>
        </p:blipFill>
        <p:spPr>
          <a:xfrm>
            <a:off x="660897" y="1495381"/>
            <a:ext cx="3988799" cy="3418971"/>
          </a:xfrm>
          <a:prstGeom prst="rect">
            <a:avLst/>
          </a:prstGeom>
        </p:spPr>
      </p:pic>
      <p:pic>
        <p:nvPicPr>
          <p:cNvPr id="7" name="Picture 6"/>
          <p:cNvPicPr>
            <a:picLocks noChangeAspect="1"/>
          </p:cNvPicPr>
          <p:nvPr/>
        </p:nvPicPr>
        <p:blipFill>
          <a:blip r:embed="rId3"/>
          <a:stretch>
            <a:fillRect/>
          </a:stretch>
        </p:blipFill>
        <p:spPr>
          <a:xfrm>
            <a:off x="5117597" y="1495381"/>
            <a:ext cx="3887323" cy="3418971"/>
          </a:xfrm>
          <a:prstGeom prst="rect">
            <a:avLst/>
          </a:prstGeom>
        </p:spPr>
      </p:pic>
    </p:spTree>
    <p:extLst>
      <p:ext uri="{BB962C8B-B14F-4D97-AF65-F5344CB8AC3E}">
        <p14:creationId xmlns:p14="http://schemas.microsoft.com/office/powerpoint/2010/main" val="2294398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864896" y="308453"/>
            <a:ext cx="6026983"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Denmark</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5" y="1730933"/>
            <a:ext cx="742328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84150" indent="-184150">
              <a:buFont typeface="Arial"/>
              <a:buChar char="•"/>
            </a:pPr>
            <a:r>
              <a:rPr lang="sv-SE" sz="1600">
                <a:latin typeface="Arial" charset="0"/>
                <a:ea typeface="ＭＳ Ｐゴシック" charset="0"/>
                <a:cs typeface="ＭＳ Ｐゴシック" charset="0"/>
              </a:rPr>
              <a:t>Denmark, being a host country, can according to current understanding not give true in-kind contributions. </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Within the accelerator collaboration, they are nevertheless working like in-kind contributors.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S. Pape Møller, Århus, is WP6 Leader, coordinating HEBT and warm magnets.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Århus contribution likely to be design and raster magnet prototypes.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Contract to fund work in Århus is being prepared.</a:t>
            </a:r>
            <a:endParaRPr lang="sv-SE" sz="1600" kern="1200">
              <a:solidFill>
                <a:schemeClr val="tx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845551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084251" y="308453"/>
            <a:ext cx="5558394" cy="646309"/>
          </a:xfrm>
          <a:prstGeom prst="rect">
            <a:avLst/>
          </a:prstGeom>
          <a:noFill/>
          <a:ln w="9525">
            <a:noFill/>
            <a:miter lim="800000"/>
            <a:headEnd/>
            <a:tailEnd/>
          </a:ln>
        </p:spPr>
        <p:txBody>
          <a:bodyPr wrap="none" lIns="91416" tIns="45709" rIns="91416" bIns="45709">
            <a:spAutoFit/>
          </a:bodyPr>
          <a:lstStyle/>
          <a:p>
            <a:pPr>
              <a:defRPr/>
            </a:pPr>
            <a:r>
              <a:rPr lang="sv-SE" sz="3600" dirty="0" err="1">
                <a:solidFill>
                  <a:srgbClr val="0094CA"/>
                </a:solidFill>
                <a:latin typeface="TitilliumText22L 600 wt"/>
                <a:cs typeface="TitilliumText22L 600 wt"/>
              </a:rPr>
              <a:t>Country by Country: France</a:t>
            </a:r>
            <a:endParaRPr lang="sv-SE" sz="3600" dirty="0">
              <a:solidFill>
                <a:srgbClr val="0094CA"/>
              </a:solidFill>
              <a:latin typeface="TitilliumText22L 600 wt"/>
              <a:cs typeface="TitilliumText22L 600 wt"/>
            </a:endParaRPr>
          </a:p>
        </p:txBody>
      </p:sp>
      <p:sp>
        <p:nvSpPr>
          <p:cNvPr id="5" name="Text Box 10"/>
          <p:cNvSpPr txBox="1">
            <a:spLocks noChangeArrowheads="1"/>
          </p:cNvSpPr>
          <p:nvPr/>
        </p:nvSpPr>
        <p:spPr bwMode="auto">
          <a:xfrm>
            <a:off x="1269925" y="1730933"/>
            <a:ext cx="742328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84150" indent="-184150">
              <a:buFont typeface="Arial"/>
              <a:buChar char="•"/>
            </a:pPr>
            <a:r>
              <a:rPr lang="sv-SE" sz="1600">
                <a:latin typeface="Arial" charset="0"/>
                <a:ea typeface="ＭＳ Ｐゴシック" charset="0"/>
                <a:cs typeface="ＭＳ Ｐゴシック" charset="0"/>
              </a:rPr>
              <a:t>During pre-construction France has contributed design and some prototyping of RFQ and superconducting cavities and cryomodules.</a:t>
            </a:r>
          </a:p>
          <a:p>
            <a:pPr marL="184150" indent="-184150">
              <a:buFont typeface="Arial"/>
              <a:buChar char="•"/>
            </a:pPr>
            <a:endParaRPr lang="sv-SE" sz="1600">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Work package leader for spoke cavities and cryomodules is Sébastien Bousson, and for elliptical cavities and cryomodules Pierre Bosland.</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Per-construction has been funded through a bilateral contract between ESS and IPN Orsay / CEA Saclay. The contract runs until 2016, but far from all activities planned until then are covered by it.</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In order to proceed into construction, in-kind agreements need to be signed, possibly with technical appendices in several stages.</a:t>
            </a:r>
          </a:p>
          <a:p>
            <a:pPr marL="184150" indent="-184150">
              <a:buFont typeface="Arial"/>
              <a:buChar char="•"/>
            </a:pPr>
            <a:endParaRPr lang="sv-SE" sz="1600" kern="1200">
              <a:solidFill>
                <a:schemeClr val="tx1"/>
              </a:solidFill>
              <a:latin typeface="Arial" charset="0"/>
              <a:ea typeface="ＭＳ Ｐゴシック" charset="0"/>
              <a:cs typeface="ＭＳ Ｐゴシック" charset="0"/>
            </a:endParaRPr>
          </a:p>
          <a:p>
            <a:pPr marL="184150" indent="-184150">
              <a:buFont typeface="Arial"/>
              <a:buChar char="•"/>
            </a:pPr>
            <a:r>
              <a:rPr lang="sv-SE" sz="1600">
                <a:latin typeface="Arial" charset="0"/>
                <a:ea typeface="ＭＳ Ｐゴシック" charset="0"/>
                <a:cs typeface="ＭＳ Ｐゴシック" charset="0"/>
              </a:rPr>
              <a:t>Most urgent items concern RFQ, LEBT diagnostics and high-beta ECCTD. Heads of agreement are foreseen for these items.</a:t>
            </a:r>
          </a:p>
        </p:txBody>
      </p:sp>
    </p:spTree>
    <p:extLst>
      <p:ext uri="{BB962C8B-B14F-4D97-AF65-F5344CB8AC3E}">
        <p14:creationId xmlns:p14="http://schemas.microsoft.com/office/powerpoint/2010/main" val="3648231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ESS presentation template">
  <a:themeElements>
    <a:clrScheme name="Custom 1">
      <a:dk1>
        <a:sysClr val="windowText" lastClr="000000"/>
      </a:dk1>
      <a:lt1>
        <a:sysClr val="window" lastClr="FFFFFF"/>
      </a:lt1>
      <a:dk2>
        <a:srgbClr val="1F497D"/>
      </a:dk2>
      <a:lt2>
        <a:srgbClr val="EEECE1"/>
      </a:lt2>
      <a:accent1>
        <a:srgbClr val="0084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 presentation template.potx</Template>
  <TotalTime>35310</TotalTime>
  <Words>1325</Words>
  <Application>Microsoft Macintosh PowerPoint</Application>
  <PresentationFormat>Custom</PresentationFormat>
  <Paragraphs>112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ESS presentation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European Spallation Source ESS AB</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ESS</dc:creator>
  <cp:keywords/>
  <dc:description/>
  <cp:lastModifiedBy>ESS User</cp:lastModifiedBy>
  <cp:revision>156</cp:revision>
  <cp:lastPrinted>2013-06-05T06:59:52Z</cp:lastPrinted>
  <dcterms:created xsi:type="dcterms:W3CDTF">2013-05-31T12:46:48Z</dcterms:created>
  <dcterms:modified xsi:type="dcterms:W3CDTF">2014-04-10T14:45:30Z</dcterms:modified>
  <cp:category/>
</cp:coreProperties>
</file>