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414" r:id="rId2"/>
    <p:sldId id="392" r:id="rId3"/>
    <p:sldId id="413" r:id="rId4"/>
    <p:sldId id="412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387" r:id="rId21"/>
    <p:sldId id="411" r:id="rId22"/>
    <p:sldId id="353" r:id="rId23"/>
  </p:sldIdLst>
  <p:sldSz cx="9906000" cy="6858000" type="A4"/>
  <p:notesSz cx="6858000" cy="9144000"/>
  <p:defaultTextStyle>
    <a:defPPr>
      <a:defRPr lang="en-US"/>
    </a:defPPr>
    <a:lvl1pPr marL="0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EB9DC"/>
    <a:srgbClr val="496DAC"/>
    <a:srgbClr val="0094CA"/>
    <a:srgbClr val="008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7" autoAdjust="0"/>
    <p:restoredTop sz="84196" autoAdjust="0"/>
  </p:normalViewPr>
  <p:slideViewPr>
    <p:cSldViewPr snapToGrid="0" snapToObjects="1">
      <p:cViewPr varScale="1">
        <p:scale>
          <a:sx n="83" d="100"/>
          <a:sy n="83" d="100"/>
        </p:scale>
        <p:origin x="-128" y="-25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6C1F0-9D40-1248-9255-F3BBE7F223B4}" type="datetimeFigureOut">
              <a:t>4/27/14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738D3-7715-0C4A-857D-0EED37D056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3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vision of the common casemate </a:t>
            </a:r>
          </a:p>
          <a:p>
            <a:r>
              <a:rPr lang="en-US" dirty="0" smtClean="0"/>
              <a:t>Chopper cavities at 6-8 m and 10-11.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AB284-1EB6-8946-BECA-2820DA59DE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8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was</a:t>
            </a:r>
            <a:r>
              <a:rPr lang="en-US" baseline="0" dirty="0" smtClean="0"/>
              <a:t> it worth it ?</a:t>
            </a:r>
          </a:p>
          <a:p>
            <a:r>
              <a:rPr lang="en-US" baseline="0" dirty="0" smtClean="0"/>
              <a:t>Are simple </a:t>
            </a:r>
            <a:r>
              <a:rPr lang="en-US" baseline="0" dirty="0" err="1" smtClean="0"/>
              <a:t>configerational</a:t>
            </a:r>
            <a:r>
              <a:rPr lang="en-US" baseline="0" dirty="0" smtClean="0"/>
              <a:t> studies and operational </a:t>
            </a:r>
            <a:r>
              <a:rPr lang="en-US" baseline="0" dirty="0" err="1" smtClean="0"/>
              <a:t>modelisation</a:t>
            </a:r>
            <a:r>
              <a:rPr lang="en-US" baseline="0" dirty="0" smtClean="0"/>
              <a:t> worth the effort ?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0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2" y="1085269"/>
            <a:ext cx="8915398" cy="45535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5300" y="158736"/>
            <a:ext cx="8915401" cy="736874"/>
          </a:xfrm>
          <a:prstGeom prst="rect">
            <a:avLst/>
          </a:prstGeom>
        </p:spPr>
        <p:txBody>
          <a:bodyPr vert="horz" lIns="97548" tIns="48774" rIns="97548" bIns="487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9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3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4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1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77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5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32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0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387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26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141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01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26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9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4"/>
            <a:ext cx="437687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741" indent="0">
              <a:buNone/>
              <a:defRPr sz="2100" b="1"/>
            </a:lvl2pPr>
            <a:lvl3pPr marL="975482" indent="0">
              <a:buNone/>
              <a:defRPr sz="1900" b="1"/>
            </a:lvl3pPr>
            <a:lvl4pPr marL="1463223" indent="0">
              <a:buNone/>
              <a:defRPr sz="1700" b="1"/>
            </a:lvl4pPr>
            <a:lvl5pPr marL="1950964" indent="0">
              <a:buNone/>
              <a:defRPr sz="1700" b="1"/>
            </a:lvl5pPr>
            <a:lvl6pPr marL="2438705" indent="0">
              <a:buNone/>
              <a:defRPr sz="1700" b="1"/>
            </a:lvl6pPr>
            <a:lvl7pPr marL="2926446" indent="0">
              <a:buNone/>
              <a:defRPr sz="1700" b="1"/>
            </a:lvl7pPr>
            <a:lvl8pPr marL="3414187" indent="0">
              <a:buNone/>
              <a:defRPr sz="1700" b="1"/>
            </a:lvl8pPr>
            <a:lvl9pPr marL="390192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1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4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741" indent="0">
              <a:buNone/>
              <a:defRPr sz="2100" b="1"/>
            </a:lvl2pPr>
            <a:lvl3pPr marL="975482" indent="0">
              <a:buNone/>
              <a:defRPr sz="1900" b="1"/>
            </a:lvl3pPr>
            <a:lvl4pPr marL="1463223" indent="0">
              <a:buNone/>
              <a:defRPr sz="1700" b="1"/>
            </a:lvl4pPr>
            <a:lvl5pPr marL="1950964" indent="0">
              <a:buNone/>
              <a:defRPr sz="1700" b="1"/>
            </a:lvl5pPr>
            <a:lvl6pPr marL="2438705" indent="0">
              <a:buNone/>
              <a:defRPr sz="1700" b="1"/>
            </a:lvl6pPr>
            <a:lvl7pPr marL="2926446" indent="0">
              <a:buNone/>
              <a:defRPr sz="1700" b="1"/>
            </a:lvl7pPr>
            <a:lvl8pPr marL="3414187" indent="0">
              <a:buNone/>
              <a:defRPr sz="1700" b="1"/>
            </a:lvl8pPr>
            <a:lvl9pPr marL="390192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0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87741" indent="0">
              <a:buNone/>
              <a:defRPr sz="1300"/>
            </a:lvl2pPr>
            <a:lvl3pPr marL="975482" indent="0">
              <a:buNone/>
              <a:defRPr sz="1100"/>
            </a:lvl3pPr>
            <a:lvl4pPr marL="1463223" indent="0">
              <a:buNone/>
              <a:defRPr sz="1000"/>
            </a:lvl4pPr>
            <a:lvl5pPr marL="1950964" indent="0">
              <a:buNone/>
              <a:defRPr sz="1000"/>
            </a:lvl5pPr>
            <a:lvl6pPr marL="2438705" indent="0">
              <a:buNone/>
              <a:defRPr sz="1000"/>
            </a:lvl6pPr>
            <a:lvl7pPr marL="2926446" indent="0">
              <a:buNone/>
              <a:defRPr sz="1000"/>
            </a:lvl7pPr>
            <a:lvl8pPr marL="3414187" indent="0">
              <a:buNone/>
              <a:defRPr sz="1000"/>
            </a:lvl8pPr>
            <a:lvl9pPr marL="390192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7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87741" indent="0">
              <a:buNone/>
              <a:defRPr sz="3000"/>
            </a:lvl2pPr>
            <a:lvl3pPr marL="975482" indent="0">
              <a:buNone/>
              <a:defRPr sz="2600"/>
            </a:lvl3pPr>
            <a:lvl4pPr marL="1463223" indent="0">
              <a:buNone/>
              <a:defRPr sz="2100"/>
            </a:lvl4pPr>
            <a:lvl5pPr marL="1950964" indent="0">
              <a:buNone/>
              <a:defRPr sz="2100"/>
            </a:lvl5pPr>
            <a:lvl6pPr marL="2438705" indent="0">
              <a:buNone/>
              <a:defRPr sz="2100"/>
            </a:lvl6pPr>
            <a:lvl7pPr marL="2926446" indent="0">
              <a:buNone/>
              <a:defRPr sz="2100"/>
            </a:lvl7pPr>
            <a:lvl8pPr marL="3414187" indent="0">
              <a:buNone/>
              <a:defRPr sz="2100"/>
            </a:lvl8pPr>
            <a:lvl9pPr marL="3901928" indent="0">
              <a:buNone/>
              <a:defRPr sz="21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87741" indent="0">
              <a:buNone/>
              <a:defRPr sz="1300"/>
            </a:lvl2pPr>
            <a:lvl3pPr marL="975482" indent="0">
              <a:buNone/>
              <a:defRPr sz="1100"/>
            </a:lvl3pPr>
            <a:lvl4pPr marL="1463223" indent="0">
              <a:buNone/>
              <a:defRPr sz="1000"/>
            </a:lvl4pPr>
            <a:lvl5pPr marL="1950964" indent="0">
              <a:buNone/>
              <a:defRPr sz="1000"/>
            </a:lvl5pPr>
            <a:lvl6pPr marL="2438705" indent="0">
              <a:buNone/>
              <a:defRPr sz="1000"/>
            </a:lvl6pPr>
            <a:lvl7pPr marL="2926446" indent="0">
              <a:buNone/>
              <a:defRPr sz="1000"/>
            </a:lvl7pPr>
            <a:lvl8pPr marL="3414187" indent="0">
              <a:buNone/>
              <a:defRPr sz="1000"/>
            </a:lvl8pPr>
            <a:lvl9pPr marL="390192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30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158737"/>
            <a:ext cx="8915401" cy="603264"/>
          </a:xfrm>
          <a:prstGeom prst="rect">
            <a:avLst/>
          </a:prstGeom>
        </p:spPr>
        <p:txBody>
          <a:bodyPr vert="horz" lIns="97548" tIns="48774" rIns="97548" bIns="487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157664"/>
            <a:ext cx="8915401" cy="4525963"/>
          </a:xfrm>
          <a:prstGeom prst="rect">
            <a:avLst/>
          </a:prstGeom>
        </p:spPr>
        <p:txBody>
          <a:bodyPr vert="horz" lIns="97548" tIns="48774" rIns="97548" bIns="487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 vert="horz" lIns="97548" tIns="48774" rIns="97548" bIns="4877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22E6-B24E-3144-9B09-FA6699224100}" type="datetimeFigureOut"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7548" tIns="48774" rIns="97548" bIns="4877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7548" tIns="48774" rIns="97548" bIns="4877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8833C-A449-5240-9838-2D5CFB7CE9FE}" type="slidenum">
              <a:t>‹#›</a:t>
            </a:fld>
            <a:endParaRPr lang="en-US"/>
          </a:p>
        </p:txBody>
      </p:sp>
      <p:pic>
        <p:nvPicPr>
          <p:cNvPr id="7" name="Picture 6" descr="banner_PPT_ess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64741"/>
            <a:ext cx="9906000" cy="893259"/>
          </a:xfrm>
          <a:prstGeom prst="rect">
            <a:avLst/>
          </a:prstGeom>
          <a:ln>
            <a:noFill/>
          </a:ln>
          <a:effectLst>
            <a:outerShdw blurRad="82550" dist="50800" dir="16200000" algn="tl" rotWithShape="0">
              <a:srgbClr val="333333">
                <a:alpha val="15000"/>
              </a:srgbClr>
            </a:outerShdw>
          </a:effec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6646970" y="6077763"/>
            <a:ext cx="304398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482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223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964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705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446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87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928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DTU 2013-09-30</a:t>
            </a:r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5619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87741" rtl="0" eaLnBrk="1" latinLnBrk="0" hangingPunct="1">
        <a:spcBef>
          <a:spcPct val="0"/>
        </a:spcBef>
        <a:buNone/>
        <a:defRPr sz="3200" b="1" kern="1200">
          <a:solidFill>
            <a:srgbClr val="0094CA"/>
          </a:solidFill>
          <a:latin typeface="+mn-lt"/>
          <a:ea typeface="+mj-ea"/>
          <a:cs typeface="Helvetica"/>
        </a:defRPr>
      </a:lvl1pPr>
    </p:titleStyle>
    <p:bodyStyle>
      <a:lvl1pPr marL="365806" indent="-365806" algn="l" defTabSz="48774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Helvetica"/>
        </a:defRPr>
      </a:lvl1pPr>
      <a:lvl2pPr marL="792579" indent="-304838" algn="l" defTabSz="48774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Helvetica"/>
        </a:defRPr>
      </a:lvl2pPr>
      <a:lvl3pPr marL="1219352" indent="-243870" algn="l" defTabSz="487741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Helvetica"/>
        </a:defRPr>
      </a:lvl3pPr>
      <a:lvl4pPr marL="1707093" indent="-243870" algn="l" defTabSz="487741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Helvetica"/>
        </a:defRPr>
      </a:lvl4pPr>
      <a:lvl5pPr marL="2194834" indent="-243870" algn="l" defTabSz="487741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682575" indent="-243870" algn="l" defTabSz="48774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48774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48774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48774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-01-25 14.37.31 copy.jpg"/>
          <p:cNvPicPr>
            <a:picLocks noChangeAspect="1"/>
          </p:cNvPicPr>
          <p:nvPr/>
        </p:nvPicPr>
        <p:blipFill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2435" y="1046818"/>
            <a:ext cx="8970256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A vision of supporting Neutron Chopper systems @ ESS</a:t>
            </a:r>
            <a:br>
              <a:rPr lang="en-US" dirty="0" smtClean="0"/>
            </a:br>
            <a:r>
              <a:rPr lang="en-US" dirty="0" err="1" smtClean="0"/>
              <a:t>Pt</a:t>
            </a:r>
            <a:r>
              <a:rPr lang="en-US" dirty="0" smtClean="0"/>
              <a:t> 1  - BUNKER SYSTEMS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2435" y="2420939"/>
            <a:ext cx="8420100" cy="1500187"/>
          </a:xfrm>
        </p:spPr>
        <p:txBody>
          <a:bodyPr/>
          <a:lstStyle/>
          <a:p>
            <a:r>
              <a:rPr lang="en-US" dirty="0" smtClean="0"/>
              <a:t>Discussion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8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+34h Extraction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5280" y="1417639"/>
            <a:ext cx="4675170" cy="47085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/>
              <a:t>m</a:t>
            </a:r>
            <a:r>
              <a:rPr lang="en-US" dirty="0" err="1" smtClean="0"/>
              <a:t>otorised</a:t>
            </a:r>
            <a:r>
              <a:rPr lang="en-US" dirty="0" smtClean="0"/>
              <a:t> ‘Pit lift’ is used to perform the critical initial lift of equipment clear of neighbors  </a:t>
            </a:r>
            <a:r>
              <a:rPr lang="en-US" dirty="0"/>
              <a:t>(</a:t>
            </a:r>
            <a:r>
              <a:rPr lang="en-US" dirty="0" smtClean="0"/>
              <a:t>guides)</a:t>
            </a:r>
          </a:p>
          <a:p>
            <a:r>
              <a:rPr lang="en-US" dirty="0" smtClean="0"/>
              <a:t>The Pit lift raises equipment  level with the top of the pit for disconnection of services ‘umbilical’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Pit lift raises equipment above the shielding permitting full access and is locked into position</a:t>
            </a:r>
          </a:p>
          <a:p>
            <a:r>
              <a:rPr lang="en-US" dirty="0" smtClean="0"/>
              <a:t>Additional local shielding may be installed if required.</a:t>
            </a:r>
          </a:p>
        </p:txBody>
      </p:sp>
      <p:pic>
        <p:nvPicPr>
          <p:cNvPr id="14" name="Content Placeholder 3" descr="Chopper Out Iso.png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0450" y="2826773"/>
            <a:ext cx="4904877" cy="2638324"/>
          </a:xfrm>
        </p:spPr>
      </p:pic>
      <p:sp>
        <p:nvSpPr>
          <p:cNvPr id="15" name="Rectangle 14"/>
          <p:cNvSpPr/>
          <p:nvPr/>
        </p:nvSpPr>
        <p:spPr>
          <a:xfrm>
            <a:off x="5749209" y="1633128"/>
            <a:ext cx="1774581" cy="1036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r>
              <a:rPr lang="en-US" dirty="0" smtClean="0"/>
              <a:t>TRANSPORT CASK (?)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4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+36h Inspection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equipment is inspected to confirm the origin of anomalies and extent of work required. </a:t>
            </a:r>
          </a:p>
          <a:p>
            <a:r>
              <a:rPr lang="en-US" dirty="0" smtClean="0"/>
              <a:t>Equipment may be connected and test run ‘in local’ for diagnostics</a:t>
            </a:r>
          </a:p>
          <a:p>
            <a:r>
              <a:rPr lang="en-US" dirty="0" smtClean="0"/>
              <a:t>The repair / replacement strategy is confirmed and parts are brought to site.</a:t>
            </a:r>
          </a:p>
        </p:txBody>
      </p:sp>
      <p:pic>
        <p:nvPicPr>
          <p:cNvPr id="8" name="Content Placeholder 6" descr="Chopper1_1.png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1529" y="1171575"/>
            <a:ext cx="4375150" cy="4525963"/>
          </a:xfrm>
        </p:spPr>
      </p:pic>
    </p:spTree>
    <p:extLst>
      <p:ext uri="{BB962C8B-B14F-4D97-AF65-F5344CB8AC3E}">
        <p14:creationId xmlns:p14="http://schemas.microsoft.com/office/powerpoint/2010/main" val="2293253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+40h Hot Swap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46177" y="1600200"/>
            <a:ext cx="4524273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Defective assemblies are decoupled (remotely)</a:t>
            </a:r>
          </a:p>
          <a:p>
            <a:r>
              <a:rPr lang="en-US" dirty="0" smtClean="0"/>
              <a:t>The defective assemblies(s) are removed using the local crane and </a:t>
            </a:r>
            <a:r>
              <a:rPr lang="en-US" dirty="0" err="1" smtClean="0"/>
              <a:t>casked</a:t>
            </a:r>
            <a:r>
              <a:rPr lang="en-US" dirty="0" smtClean="0"/>
              <a:t> if required.</a:t>
            </a:r>
          </a:p>
          <a:p>
            <a:r>
              <a:rPr lang="en-US" dirty="0" smtClean="0"/>
              <a:t>Activated components are removed to a ‘cool down’ pen.</a:t>
            </a:r>
            <a:endParaRPr lang="en-US" dirty="0"/>
          </a:p>
          <a:p>
            <a:r>
              <a:rPr lang="en-US" dirty="0" smtClean="0"/>
              <a:t>Additional normal maintenance operations may be conducted.</a:t>
            </a:r>
          </a:p>
          <a:p>
            <a:r>
              <a:rPr lang="en-US" dirty="0" smtClean="0"/>
              <a:t>Direct replacement assemblies are installed and coupled.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97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+48h Reconnection &amp; Test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pit lift is unlocked</a:t>
            </a:r>
          </a:p>
          <a:p>
            <a:r>
              <a:rPr lang="en-US" dirty="0" smtClean="0"/>
              <a:t>The pit lift lowers equipment to an intermediate level for connection of services umbilical</a:t>
            </a:r>
          </a:p>
          <a:p>
            <a:r>
              <a:rPr lang="en-US" dirty="0" smtClean="0"/>
              <a:t>Connectivity tested </a:t>
            </a:r>
          </a:p>
          <a:p>
            <a:r>
              <a:rPr lang="en-US" dirty="0" smtClean="0"/>
              <a:t>Low speed equipment tests are conducted in local.</a:t>
            </a:r>
          </a:p>
          <a:p>
            <a:r>
              <a:rPr lang="en-US" dirty="0" smtClean="0"/>
              <a:t>Connectivity from remote is tested.</a:t>
            </a:r>
            <a:endParaRPr lang="en-US" dirty="0"/>
          </a:p>
        </p:txBody>
      </p:sp>
      <p:pic>
        <p:nvPicPr>
          <p:cNvPr id="7" name="Content Placeholder 3" descr="Chopper Out Iso.png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0893" y="2178050"/>
            <a:ext cx="4557491" cy="2673350"/>
          </a:xfrm>
        </p:spPr>
      </p:pic>
    </p:spTree>
    <p:extLst>
      <p:ext uri="{BB962C8B-B14F-4D97-AF65-F5344CB8AC3E}">
        <p14:creationId xmlns:p14="http://schemas.microsoft.com/office/powerpoint/2010/main" val="1016705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+50h:  </a:t>
            </a:r>
            <a:r>
              <a:rPr lang="en-US" dirty="0"/>
              <a:t>R</a:t>
            </a:r>
            <a:r>
              <a:rPr lang="en-US" dirty="0" smtClean="0"/>
              <a:t>un down - Lock down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5166" y="1600200"/>
            <a:ext cx="459528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Pit lift lowers equipment to near final position</a:t>
            </a:r>
          </a:p>
          <a:p>
            <a:r>
              <a:rPr lang="en-US" dirty="0" smtClean="0"/>
              <a:t>The lift cage engages with alignment pins for guidance on critical initial approach </a:t>
            </a:r>
          </a:p>
          <a:p>
            <a:r>
              <a:rPr lang="en-US" dirty="0" smtClean="0"/>
              <a:t>Cameras are used to oversee operations. </a:t>
            </a:r>
          </a:p>
          <a:p>
            <a:r>
              <a:rPr lang="en-US" dirty="0" smtClean="0"/>
              <a:t>The lift cage touches down on precision locating pins</a:t>
            </a:r>
          </a:p>
          <a:p>
            <a:r>
              <a:rPr lang="en-US" dirty="0" smtClean="0"/>
              <a:t>Equipment is Locked down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pic>
        <p:nvPicPr>
          <p:cNvPr id="7" name="Content Placeholder 3" descr="Long Rods in.png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9402" y="1332931"/>
            <a:ext cx="4411298" cy="4921372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8039166" y="1685028"/>
            <a:ext cx="247650" cy="1231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934141" y="1837428"/>
            <a:ext cx="247650" cy="1231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273057" y="1481827"/>
            <a:ext cx="247650" cy="1231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223066" y="1481827"/>
            <a:ext cx="247650" cy="1231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233795" y="4694012"/>
            <a:ext cx="711457" cy="2615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5826063" y="4694012"/>
            <a:ext cx="711457" cy="2615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47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+</a:t>
            </a:r>
            <a:r>
              <a:rPr lang="en-US" dirty="0" smtClean="0">
                <a:solidFill>
                  <a:srgbClr val="000000"/>
                </a:solidFill>
              </a:rPr>
              <a:t>52h Alignment </a:t>
            </a:r>
            <a:r>
              <a:rPr lang="en-US" dirty="0" smtClean="0"/>
              <a:t>&amp; Test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9908" y="1600200"/>
            <a:ext cx="4375150" cy="485631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alignment is checked from above.</a:t>
            </a:r>
          </a:p>
          <a:p>
            <a:r>
              <a:rPr lang="en-US" dirty="0" smtClean="0"/>
              <a:t>Realignment should not be required (but could be conducted remotely)</a:t>
            </a:r>
          </a:p>
          <a:p>
            <a:r>
              <a:rPr lang="en-US" dirty="0"/>
              <a:t>Equipment </a:t>
            </a:r>
            <a:r>
              <a:rPr lang="en-US" dirty="0" smtClean="0"/>
              <a:t>pumped down and cooled/heated.</a:t>
            </a:r>
            <a:endParaRPr lang="en-US" dirty="0"/>
          </a:p>
          <a:p>
            <a:r>
              <a:rPr lang="en-US" dirty="0" smtClean="0"/>
              <a:t>Equipment is run to conduct functional &amp; vibrational tests.</a:t>
            </a:r>
          </a:p>
          <a:p>
            <a:r>
              <a:rPr lang="en-US" dirty="0"/>
              <a:t>L</a:t>
            </a:r>
            <a:r>
              <a:rPr lang="en-US" dirty="0" smtClean="0"/>
              <a:t>ock down is confirmed</a:t>
            </a:r>
          </a:p>
          <a:p>
            <a:r>
              <a:rPr lang="en-US" dirty="0"/>
              <a:t>A</a:t>
            </a:r>
            <a:r>
              <a:rPr lang="en-US" dirty="0" smtClean="0"/>
              <a:t> 12hr equipment test cycle is started</a:t>
            </a:r>
          </a:p>
          <a:p>
            <a:r>
              <a:rPr lang="en-US" dirty="0" smtClean="0"/>
              <a:t>The Cameras and pit lift are removed.</a:t>
            </a:r>
          </a:p>
        </p:txBody>
      </p:sp>
      <p:pic>
        <p:nvPicPr>
          <p:cNvPr id="24" name="Content Placeholder 3" descr="IMGP2748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90866" y="1931854"/>
            <a:ext cx="4844855" cy="26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53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+</a:t>
            </a:r>
            <a:r>
              <a:rPr lang="en-US" dirty="0" smtClean="0">
                <a:solidFill>
                  <a:srgbClr val="000000"/>
                </a:solidFill>
              </a:rPr>
              <a:t>60h</a:t>
            </a:r>
            <a:r>
              <a:rPr lang="en-US" dirty="0" smtClean="0"/>
              <a:t> Shielding replacement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4516" y="1600200"/>
            <a:ext cx="437515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Required: Hall Crane and local cranes</a:t>
            </a:r>
          </a:p>
          <a:p>
            <a:r>
              <a:rPr lang="en-US" dirty="0" smtClean="0"/>
              <a:t>Extraction tooling is removed </a:t>
            </a:r>
            <a:r>
              <a:rPr lang="en-US" dirty="0" smtClean="0">
                <a:solidFill>
                  <a:srgbClr val="000000"/>
                </a:solidFill>
              </a:rPr>
              <a:t>from site.</a:t>
            </a:r>
          </a:p>
          <a:p>
            <a:r>
              <a:rPr lang="en-US" dirty="0" smtClean="0"/>
              <a:t>All shielding is brought to </a:t>
            </a:r>
            <a:r>
              <a:rPr lang="en-US" dirty="0" smtClean="0">
                <a:solidFill>
                  <a:srgbClr val="000000"/>
                </a:solidFill>
              </a:rPr>
              <a:t>site</a:t>
            </a:r>
            <a:r>
              <a:rPr lang="en-US" dirty="0" smtClean="0"/>
              <a:t> by the hall crane.</a:t>
            </a:r>
          </a:p>
          <a:p>
            <a:r>
              <a:rPr lang="en-US" dirty="0" smtClean="0"/>
              <a:t>The Inner layers of activated shielding are reinstalled.</a:t>
            </a:r>
          </a:p>
          <a:p>
            <a:r>
              <a:rPr lang="en-US" dirty="0" smtClean="0"/>
              <a:t>The Outer layers of shielding are reinstalled.</a:t>
            </a:r>
            <a:endParaRPr lang="en-US" dirty="0"/>
          </a:p>
        </p:txBody>
      </p:sp>
      <p:pic>
        <p:nvPicPr>
          <p:cNvPr id="7" name="Content Placeholder 3" descr="Top Block Out.png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2292" y="2565268"/>
            <a:ext cx="4638408" cy="2986523"/>
          </a:xfrm>
          <a:prstGeom prst="rect">
            <a:avLst/>
          </a:prstGeom>
        </p:spPr>
      </p:pic>
      <p:sp>
        <p:nvSpPr>
          <p:cNvPr id="8" name="Bent Arrow 7"/>
          <p:cNvSpPr/>
          <p:nvPr/>
        </p:nvSpPr>
        <p:spPr>
          <a:xfrm rot="16200000" flipH="1">
            <a:off x="7275072" y="1468055"/>
            <a:ext cx="904538" cy="3098965"/>
          </a:xfrm>
          <a:prstGeom prst="bentArrow">
            <a:avLst>
              <a:gd name="adj1" fmla="val 25000"/>
              <a:gd name="adj2" fmla="val 25917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17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</a:t>
            </a:r>
            <a:r>
              <a:rPr lang="en-US" dirty="0" smtClean="0">
                <a:solidFill>
                  <a:srgbClr val="000000"/>
                </a:solidFill>
              </a:rPr>
              <a:t>+64h </a:t>
            </a:r>
            <a:r>
              <a:rPr lang="en-US" dirty="0" smtClean="0"/>
              <a:t>Chopper Tests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the end of the Test cycle Choppers are cleared for use and released to instrument control.</a:t>
            </a:r>
          </a:p>
          <a:p>
            <a:r>
              <a:rPr lang="en-US" dirty="0"/>
              <a:t>MPS system is </a:t>
            </a:r>
            <a:r>
              <a:rPr lang="en-US" dirty="0" smtClean="0"/>
              <a:t>reactivated.</a:t>
            </a:r>
          </a:p>
          <a:p>
            <a:r>
              <a:rPr lang="en-US" dirty="0" smtClean="0"/>
              <a:t>Control of the chopper systems is transferred to remote.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57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+</a:t>
            </a:r>
            <a:r>
              <a:rPr lang="en-US" dirty="0" smtClean="0">
                <a:solidFill>
                  <a:srgbClr val="000000"/>
                </a:solidFill>
              </a:rPr>
              <a:t>66h</a:t>
            </a:r>
            <a:r>
              <a:rPr lang="en-US" dirty="0" smtClean="0"/>
              <a:t> Evacuate Perimeter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Required: Health physics, Technical teams</a:t>
            </a:r>
          </a:p>
          <a:p>
            <a:r>
              <a:rPr lang="en-US" dirty="0" smtClean="0"/>
              <a:t>The services on the instrument are reestablished.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Fluids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acuum</a:t>
            </a:r>
          </a:p>
          <a:p>
            <a:r>
              <a:rPr lang="en-US" dirty="0" smtClean="0"/>
              <a:t>All  locks are reinstalled.</a:t>
            </a:r>
          </a:p>
          <a:p>
            <a:r>
              <a:rPr lang="en-US" dirty="0" smtClean="0"/>
              <a:t>Beam line is declared secure for access.</a:t>
            </a:r>
          </a:p>
          <a:p>
            <a:r>
              <a:rPr lang="en-US" dirty="0" smtClean="0"/>
              <a:t>The safety perimeter is removed. </a:t>
            </a:r>
          </a:p>
          <a:p>
            <a:endParaRPr lang="en-US" dirty="0"/>
          </a:p>
        </p:txBody>
      </p:sp>
      <p:pic>
        <p:nvPicPr>
          <p:cNvPr id="7" name="Content Placeholder 3" descr="IMGP2839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3623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</a:t>
            </a:r>
            <a:r>
              <a:rPr lang="en-US" dirty="0" smtClean="0">
                <a:solidFill>
                  <a:srgbClr val="000000"/>
                </a:solidFill>
              </a:rPr>
              <a:t>+72h </a:t>
            </a:r>
            <a:r>
              <a:rPr lang="en-US" dirty="0" smtClean="0"/>
              <a:t>Shutter release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Beam line shutter upstream of the components is opened for radiological tests.</a:t>
            </a:r>
          </a:p>
          <a:p>
            <a:r>
              <a:rPr lang="en-US" dirty="0" smtClean="0"/>
              <a:t>Neutrons are used to test and commission choppers.</a:t>
            </a:r>
          </a:p>
          <a:p>
            <a:r>
              <a:rPr lang="en-US" dirty="0" smtClean="0"/>
              <a:t>Radiation levels are controlled </a:t>
            </a:r>
          </a:p>
          <a:p>
            <a:r>
              <a:rPr lang="en-US" dirty="0" smtClean="0"/>
              <a:t>The </a:t>
            </a:r>
            <a:r>
              <a:rPr lang="en-US" dirty="0"/>
              <a:t>b</a:t>
            </a:r>
            <a:r>
              <a:rPr lang="en-US" dirty="0" smtClean="0"/>
              <a:t>eam line is declared </a:t>
            </a:r>
            <a:r>
              <a:rPr lang="en-US" dirty="0" err="1" smtClean="0"/>
              <a:t>radiologicaly</a:t>
            </a:r>
            <a:r>
              <a:rPr lang="en-US" dirty="0" smtClean="0"/>
              <a:t> safe for operation.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2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206" y="122240"/>
            <a:ext cx="8190794" cy="766761"/>
          </a:xfrm>
        </p:spPr>
        <p:txBody>
          <a:bodyPr>
            <a:noAutofit/>
          </a:bodyPr>
          <a:lstStyle/>
          <a:p>
            <a:r>
              <a:rPr lang="en-US" sz="3000" dirty="0"/>
              <a:t>Chopper installation in the common shielding</a:t>
            </a:r>
          </a:p>
        </p:txBody>
      </p:sp>
      <p:pic>
        <p:nvPicPr>
          <p:cNvPr id="6" name="Content Placeholder 5" descr="Iso1.png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2" r="-1542"/>
          <a:stretch/>
        </p:blipFill>
        <p:spPr>
          <a:xfrm>
            <a:off x="1931916" y="1083735"/>
            <a:ext cx="7735607" cy="5584807"/>
          </a:xfrm>
        </p:spPr>
      </p:pic>
    </p:spTree>
    <p:extLst>
      <p:ext uri="{BB962C8B-B14F-4D97-AF65-F5344CB8AC3E}">
        <p14:creationId xmlns:p14="http://schemas.microsoft.com/office/powerpoint/2010/main" val="335447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62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assumptions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Hall crane 25t</a:t>
            </a:r>
          </a:p>
          <a:p>
            <a:r>
              <a:rPr lang="en-US" dirty="0" smtClean="0"/>
              <a:t>Bunker crane 10t</a:t>
            </a:r>
          </a:p>
          <a:p>
            <a:r>
              <a:rPr lang="en-US" dirty="0" smtClean="0"/>
              <a:t>Upstream shutters</a:t>
            </a:r>
          </a:p>
          <a:p>
            <a:r>
              <a:rPr lang="en-US" dirty="0" smtClean="0"/>
              <a:t>Remote tooling/shielding is available.</a:t>
            </a:r>
          </a:p>
          <a:p>
            <a:r>
              <a:rPr lang="en-US" dirty="0" smtClean="0"/>
              <a:t>Full spares are available on site.</a:t>
            </a:r>
          </a:p>
          <a:p>
            <a:r>
              <a:rPr lang="en-US" dirty="0" smtClean="0"/>
              <a:t>Sufficient NCG and Op’s staff for 24/7 call out.</a:t>
            </a:r>
          </a:p>
          <a:p>
            <a:r>
              <a:rPr lang="en-US" dirty="0" smtClean="0"/>
              <a:t>Choppers &amp; bunker is designed for Serviceability</a:t>
            </a:r>
          </a:p>
          <a:p>
            <a:r>
              <a:rPr lang="en-US" dirty="0" smtClean="0"/>
              <a:t>Facility is in Steady state running</a:t>
            </a:r>
          </a:p>
          <a:p>
            <a:r>
              <a:rPr lang="en-US" dirty="0" smtClean="0"/>
              <a:t>Front end components will be Activated</a:t>
            </a:r>
          </a:p>
          <a:p>
            <a:r>
              <a:rPr lang="en-US" dirty="0" smtClean="0"/>
              <a:t>There is no or little </a:t>
            </a:r>
            <a:r>
              <a:rPr lang="en-US" dirty="0"/>
              <a:t>e</a:t>
            </a:r>
            <a:r>
              <a:rPr lang="en-US" dirty="0" smtClean="0"/>
              <a:t>xposure to activated shielding / neighbors</a:t>
            </a:r>
          </a:p>
          <a:p>
            <a:r>
              <a:rPr lang="en-US" dirty="0" smtClean="0"/>
              <a:t>No neighboring equipment requires removal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96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P1000551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62" y="1478"/>
            <a:ext cx="9875638" cy="6856521"/>
          </a:xfrm>
        </p:spPr>
      </p:pic>
      <p:sp>
        <p:nvSpPr>
          <p:cNvPr id="4" name="Subtitle 1"/>
          <p:cNvSpPr txBox="1">
            <a:spLocks/>
          </p:cNvSpPr>
          <p:nvPr/>
        </p:nvSpPr>
        <p:spPr>
          <a:xfrm>
            <a:off x="3549757" y="2815267"/>
            <a:ext cx="2826637" cy="914400"/>
          </a:xfrm>
          <a:prstGeom prst="rect">
            <a:avLst/>
          </a:prstGeom>
        </p:spPr>
        <p:txBody>
          <a:bodyPr vert="horz" lIns="97548" tIns="48774" rIns="97548" bIns="48774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b="1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72817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- 48h: Anomaly detection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0265" y="1314450"/>
            <a:ext cx="437515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Resources: Chopper Group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Installed diagnostic systems detect that a chopper system is operating outside of normal parameters. </a:t>
            </a:r>
          </a:p>
          <a:p>
            <a:r>
              <a:rPr lang="en-US" dirty="0" smtClean="0"/>
              <a:t>The diagnostic data permit the evaluation of the progression of the anomaly and indicate that the system should be shut down within 24hs to avoid damage.</a:t>
            </a:r>
          </a:p>
          <a:p>
            <a:r>
              <a:rPr lang="en-US" dirty="0" smtClean="0"/>
              <a:t>Instrument responsible is notified – decision to intervene is taken jointly</a:t>
            </a:r>
          </a:p>
          <a:p>
            <a:r>
              <a:rPr lang="en-US" dirty="0" smtClean="0"/>
              <a:t>Intervention is signaled to Operations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-24H: Intervention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Resources: Operations, Technical groups, Instrument.</a:t>
            </a:r>
          </a:p>
          <a:p>
            <a:r>
              <a:rPr lang="en-US" dirty="0" smtClean="0"/>
              <a:t>The operations &amp; technical groups evaluate the scope of the intervention.</a:t>
            </a:r>
          </a:p>
          <a:p>
            <a:pPr lvl="1"/>
            <a:r>
              <a:rPr lang="en-US" dirty="0" smtClean="0"/>
              <a:t>Crane </a:t>
            </a:r>
          </a:p>
          <a:p>
            <a:pPr lvl="1"/>
            <a:r>
              <a:rPr lang="en-US" dirty="0" smtClean="0"/>
              <a:t>Group resources</a:t>
            </a:r>
          </a:p>
          <a:p>
            <a:pPr lvl="1"/>
            <a:r>
              <a:rPr lang="en-US" dirty="0" smtClean="0"/>
              <a:t>Radiation team</a:t>
            </a:r>
          </a:p>
          <a:p>
            <a:pPr lvl="1"/>
            <a:r>
              <a:rPr lang="en-US" dirty="0" smtClean="0"/>
              <a:t>Tooling</a:t>
            </a:r>
          </a:p>
          <a:p>
            <a:pPr lvl="1"/>
            <a:r>
              <a:rPr lang="en-US" dirty="0" smtClean="0"/>
              <a:t>Duration</a:t>
            </a:r>
          </a:p>
          <a:p>
            <a:r>
              <a:rPr lang="en-US" dirty="0" smtClean="0"/>
              <a:t>The intervention is scheduled for a ‘beam off’ period with instrument and technical staff.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514" b="-93514"/>
          <a:stretch>
            <a:fillRect/>
          </a:stretch>
        </p:blipFill>
        <p:spPr>
          <a:xfrm>
            <a:off x="4987872" y="1524752"/>
            <a:ext cx="43751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8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= 0h </a:t>
            </a:r>
            <a:r>
              <a:rPr lang="en-US" dirty="0"/>
              <a:t>C</a:t>
            </a:r>
            <a:r>
              <a:rPr lang="en-US" dirty="0" smtClean="0"/>
              <a:t>hopper Shutdown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17773" y="1566294"/>
            <a:ext cx="437515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Resources: Chopper group, Instrument </a:t>
            </a:r>
            <a:r>
              <a:rPr lang="en-US" dirty="0" err="1" smtClean="0"/>
              <a:t>resp</a:t>
            </a:r>
            <a:r>
              <a:rPr lang="en-US" dirty="0" smtClean="0"/>
              <a:t>, Operation group.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controlled shut down of installed chopper unit.</a:t>
            </a:r>
          </a:p>
          <a:p>
            <a:r>
              <a:rPr lang="en-US" dirty="0" smtClean="0"/>
              <a:t>Chopper group use data from diagnostics sensors to evaluate failure and repair strategy.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When possible the chopper is parked ‘OPEN’ to permit continued operation of the instrument.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833352" y="1294460"/>
            <a:ext cx="4847846" cy="5409073"/>
            <a:chOff x="294831" y="331344"/>
            <a:chExt cx="5203522" cy="6285326"/>
          </a:xfrm>
        </p:grpSpPr>
        <p:grpSp>
          <p:nvGrpSpPr>
            <p:cNvPr id="8" name="Group 7"/>
            <p:cNvGrpSpPr/>
            <p:nvPr/>
          </p:nvGrpSpPr>
          <p:grpSpPr>
            <a:xfrm>
              <a:off x="294831" y="801614"/>
              <a:ext cx="5203522" cy="5815056"/>
              <a:chOff x="294831" y="1085559"/>
              <a:chExt cx="5203522" cy="5815056"/>
            </a:xfrm>
          </p:grpSpPr>
          <p:pic>
            <p:nvPicPr>
              <p:cNvPr id="11" name="Picture 10" descr="Top.jpg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5518" y="1085559"/>
                <a:ext cx="4722268" cy="5594210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294831" y="1085559"/>
                <a:ext cx="5203522" cy="5486733"/>
                <a:chOff x="1568049" y="1064999"/>
                <a:chExt cx="5504496" cy="5486733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319940" y="1217142"/>
                  <a:ext cx="39688" cy="47369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3755431" y="1064999"/>
                  <a:ext cx="128986" cy="5104756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4742913" y="1064999"/>
                  <a:ext cx="231866" cy="5104756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6415133" y="1120897"/>
                  <a:ext cx="657412" cy="53975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1568049" y="1120897"/>
                  <a:ext cx="654615" cy="543083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/>
              <p:cNvSpPr txBox="1"/>
              <p:nvPr/>
            </p:nvSpPr>
            <p:spPr>
              <a:xfrm rot="16542500">
                <a:off x="64277" y="3463613"/>
                <a:ext cx="2459007" cy="41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INSTRUMENT 01</a:t>
                </a:r>
                <a:endParaRPr lang="en-US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1293780" y="1174331"/>
                <a:ext cx="470867" cy="539796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050428" y="1174331"/>
                <a:ext cx="501542" cy="539796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245643" y="6453570"/>
                <a:ext cx="4251082" cy="447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&lt;-------------- 15 degree ------------- &gt;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5038631">
                <a:off x="3322465" y="3464131"/>
                <a:ext cx="2459007" cy="41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INSTRUMENT 03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00837" y="6005649"/>
                <a:ext cx="1681469" cy="447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ym typeface="Wingdings"/>
                  </a:rPr>
                  <a:t>&lt; </a:t>
                </a:r>
                <a:r>
                  <a:rPr lang="en-US" dirty="0" smtClean="0"/>
                  <a:t>5 degree &gt;</a:t>
                </a:r>
                <a:endParaRPr lang="en-US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025482" y="700677"/>
              <a:ext cx="2271451" cy="447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INSTRUMENT 02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77882" y="331344"/>
              <a:ext cx="2687758" cy="447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 MONOLITH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9790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= 0h Shutter closure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0265" y="1323975"/>
            <a:ext cx="437515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Resources: Operations group, Instrument, H&amp;S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H&amp;S authorizes the intervention.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Op’s </a:t>
            </a:r>
            <a:r>
              <a:rPr lang="en-US" dirty="0">
                <a:solidFill>
                  <a:srgbClr val="000000"/>
                </a:solidFill>
              </a:rPr>
              <a:t>g</a:t>
            </a:r>
            <a:r>
              <a:rPr lang="en-US" dirty="0" smtClean="0">
                <a:solidFill>
                  <a:srgbClr val="000000"/>
                </a:solidFill>
              </a:rPr>
              <a:t>roup releases it’s resources </a:t>
            </a:r>
            <a:r>
              <a:rPr lang="en-US" dirty="0">
                <a:solidFill>
                  <a:srgbClr val="000000"/>
                </a:solidFill>
              </a:rPr>
              <a:t>preparation </a:t>
            </a:r>
            <a:r>
              <a:rPr lang="en-US" dirty="0" smtClean="0">
                <a:solidFill>
                  <a:srgbClr val="000000"/>
                </a:solidFill>
              </a:rPr>
              <a:t>of the intervention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Crane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Heavy crew</a:t>
            </a:r>
          </a:p>
          <a:p>
            <a:r>
              <a:rPr lang="en-US" dirty="0" smtClean="0"/>
              <a:t>The beam line shutter upstream of components is closed to commence cool down period.</a:t>
            </a:r>
          </a:p>
          <a:p>
            <a:r>
              <a:rPr lang="en-US" dirty="0" smtClean="0"/>
              <a:t>The Shutter is ‘locked down’.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8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+12-24h Cool down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7888" y="1059478"/>
            <a:ext cx="46895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Resources: Operations, Instrument, H&amp;S, Technical Groups</a:t>
            </a:r>
          </a:p>
          <a:p>
            <a:pPr marL="0" indent="0">
              <a:buNone/>
            </a:pPr>
            <a:r>
              <a:rPr lang="en-US" sz="2100" i="1" dirty="0"/>
              <a:t>The activation of components obliges a delay before access is permitted (cool down period)</a:t>
            </a:r>
          </a:p>
          <a:p>
            <a:r>
              <a:rPr lang="en-US" sz="2100" dirty="0"/>
              <a:t>All services in the area of the intervention are made safe.</a:t>
            </a:r>
          </a:p>
          <a:p>
            <a:pPr lvl="1"/>
            <a:r>
              <a:rPr lang="en-US" sz="1900" dirty="0"/>
              <a:t>Power</a:t>
            </a:r>
          </a:p>
          <a:p>
            <a:pPr lvl="1"/>
            <a:r>
              <a:rPr lang="en-US" sz="1900" dirty="0"/>
              <a:t>Fluids</a:t>
            </a:r>
          </a:p>
          <a:p>
            <a:pPr lvl="1"/>
            <a:r>
              <a:rPr lang="en-US" sz="1900" dirty="0"/>
              <a:t>Vacuum</a:t>
            </a:r>
          </a:p>
          <a:p>
            <a:r>
              <a:rPr lang="en-US" sz="2100" dirty="0"/>
              <a:t>A site safety perimeter is established within which and shielding locks are removed.</a:t>
            </a:r>
          </a:p>
          <a:p>
            <a:r>
              <a:rPr lang="en-US" sz="21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Use of remote handling equipment may permit a reduced cool down period.</a:t>
            </a:r>
          </a:p>
        </p:txBody>
      </p:sp>
      <p:pic>
        <p:nvPicPr>
          <p:cNvPr id="7" name="Content Placeholder 3" descr="Iso.png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2316" y="1278194"/>
            <a:ext cx="4375150" cy="2810388"/>
          </a:xfrm>
        </p:spPr>
      </p:pic>
      <p:pic>
        <p:nvPicPr>
          <p:cNvPr id="8" name="Content Placeholder 3" descr="IMGP283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2316" y="4202904"/>
            <a:ext cx="4657718" cy="25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5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+25-28h Shielding removal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19549" y="1600201"/>
            <a:ext cx="4550901" cy="47907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Required: Hall Crane(s) and or local cranes, Heavy Gang, HS&amp;E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outer layers of shielding are removed (Not activated)</a:t>
            </a:r>
          </a:p>
          <a:p>
            <a:r>
              <a:rPr lang="en-US" dirty="0" smtClean="0"/>
              <a:t>The Inner layers of (activated) shielding are subject to cool down period.</a:t>
            </a:r>
          </a:p>
          <a:p>
            <a:r>
              <a:rPr lang="en-US" dirty="0" smtClean="0"/>
              <a:t>Removed shielding block moved to the temporary storage area.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chopper extraction tooling (pit lift) is brought to intervention site.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pic>
        <p:nvPicPr>
          <p:cNvPr id="7" name="Content Placeholder 3" descr="Top Block Out.png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06"/>
          <a:stretch/>
        </p:blipFill>
        <p:spPr>
          <a:xfrm>
            <a:off x="5035550" y="3146323"/>
            <a:ext cx="4666294" cy="2870132"/>
          </a:xfrm>
        </p:spPr>
      </p:pic>
      <p:sp>
        <p:nvSpPr>
          <p:cNvPr id="8" name="Bent Arrow 7"/>
          <p:cNvSpPr/>
          <p:nvPr/>
        </p:nvSpPr>
        <p:spPr>
          <a:xfrm>
            <a:off x="6145414" y="2859549"/>
            <a:ext cx="3123388" cy="616304"/>
          </a:xfrm>
          <a:prstGeom prst="bentArrow">
            <a:avLst>
              <a:gd name="adj1" fmla="val 25000"/>
              <a:gd name="adj2" fmla="val 24795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SHEILDING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5035550" y="2367116"/>
            <a:ext cx="3254955" cy="369067"/>
          </a:xfrm>
          <a:prstGeom prst="stripedRightArrow">
            <a:avLst>
              <a:gd name="adj1" fmla="val 51405"/>
              <a:gd name="adj2" fmla="val 9666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r>
              <a:rPr lang="en-US" dirty="0" smtClean="0"/>
              <a:t>BUNKER CRANE 20t</a:t>
            </a:r>
          </a:p>
        </p:txBody>
      </p:sp>
      <p:sp>
        <p:nvSpPr>
          <p:cNvPr id="9" name="Left Arrow 8"/>
          <p:cNvSpPr/>
          <p:nvPr/>
        </p:nvSpPr>
        <p:spPr>
          <a:xfrm>
            <a:off x="7038941" y="1923278"/>
            <a:ext cx="2662902" cy="322079"/>
          </a:xfrm>
          <a:prstGeom prst="leftArrow">
            <a:avLst>
              <a:gd name="adj1" fmla="val 50000"/>
              <a:gd name="adj2" fmla="val 11857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r>
              <a:rPr lang="en-US" dirty="0" smtClean="0"/>
              <a:t>HALL CRANE  30t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038941" y="1923277"/>
            <a:ext cx="0" cy="1386917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90505" y="1919927"/>
            <a:ext cx="0" cy="1390268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18761" y="1169401"/>
            <a:ext cx="1455734" cy="683276"/>
          </a:xfrm>
          <a:prstGeom prst="rect">
            <a:avLst/>
          </a:prstGeom>
          <a:noFill/>
        </p:spPr>
        <p:txBody>
          <a:bodyPr wrap="none" lIns="97548" tIns="48774" rIns="97548" bIns="48774" rtlCol="0">
            <a:spAutoFit/>
          </a:bodyPr>
          <a:lstStyle/>
          <a:p>
            <a:pPr algn="ctr"/>
            <a:r>
              <a:rPr lang="en-US" dirty="0" smtClean="0"/>
              <a:t>HAND-OFF </a:t>
            </a:r>
          </a:p>
          <a:p>
            <a:pPr algn="ctr"/>
            <a:r>
              <a:rPr lang="en-US" dirty="0" smtClean="0"/>
              <a:t>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3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+30h: Equipment release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68651" y="1332932"/>
            <a:ext cx="4577530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Required: Local crane, Pit lift, Technical groups.</a:t>
            </a:r>
          </a:p>
          <a:p>
            <a:r>
              <a:rPr lang="en-US" sz="2100" dirty="0"/>
              <a:t>Cranes are used to install the ‘Pit lift’ within the cavity.</a:t>
            </a:r>
          </a:p>
          <a:p>
            <a:r>
              <a:rPr lang="en-US" sz="2100" dirty="0"/>
              <a:t>Local shielding for personnel is installed if required</a:t>
            </a:r>
          </a:p>
          <a:p>
            <a:r>
              <a:rPr lang="en-US" sz="2100" dirty="0"/>
              <a:t>Cameras lowered into the pit </a:t>
            </a:r>
          </a:p>
          <a:p>
            <a:pPr marL="0" indent="0">
              <a:buNone/>
            </a:pPr>
            <a:r>
              <a:rPr lang="en-US" sz="2100" i="1" dirty="0">
                <a:solidFill>
                  <a:schemeClr val="bg1">
                    <a:lumMod val="75000"/>
                  </a:schemeClr>
                </a:solidFill>
              </a:rPr>
              <a:t>Due to exposure to gamma radiation from activated components human access to the pit is not authorized.</a:t>
            </a:r>
          </a:p>
          <a:p>
            <a:pPr marL="0" indent="0">
              <a:buNone/>
            </a:pPr>
            <a:r>
              <a:rPr lang="en-US" sz="2100" dirty="0"/>
              <a:t>From the roof the shielding </a:t>
            </a:r>
          </a:p>
          <a:p>
            <a:r>
              <a:rPr lang="en-US" sz="2100" dirty="0"/>
              <a:t>Equipment upstream and downstream (guides) are decoupled  - remotely</a:t>
            </a:r>
          </a:p>
          <a:p>
            <a:r>
              <a:rPr lang="en-US" sz="2100" dirty="0"/>
              <a:t>The fixations to base plates &amp; supports are released - remotely.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Content Placeholder 3" descr="Long Rods in.png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9402" y="1332931"/>
            <a:ext cx="4411298" cy="4921372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8039166" y="1685028"/>
            <a:ext cx="247650" cy="1231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934141" y="1837428"/>
            <a:ext cx="247650" cy="1231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273057" y="1481827"/>
            <a:ext cx="247650" cy="1231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223066" y="1481827"/>
            <a:ext cx="247650" cy="1231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233795" y="4694012"/>
            <a:ext cx="711457" cy="2615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5826063" y="4694012"/>
            <a:ext cx="711457" cy="2615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82366"/>
      </p:ext>
    </p:extLst>
  </p:cSld>
  <p:clrMapOvr>
    <a:masterClrMapping/>
  </p:clrMapOvr>
</p:sld>
</file>

<file path=ppt/theme/theme1.xml><?xml version="1.0" encoding="utf-8"?>
<a:theme xmlns:a="http://schemas.openxmlformats.org/drawingml/2006/main" name="ESS PPT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4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ESS.thmx</Template>
  <TotalTime>15578</TotalTime>
  <Words>1163</Words>
  <Application>Microsoft Macintosh PowerPoint</Application>
  <PresentationFormat>A4 Paper (210x297 mm)</PresentationFormat>
  <Paragraphs>151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ESS PPT template</vt:lpstr>
      <vt:lpstr> A vision of supporting Neutron Chopper systems @ ESS Pt 1  - BUNKER SYSTEMS </vt:lpstr>
      <vt:lpstr>Chopper installation in the common shielding</vt:lpstr>
      <vt:lpstr>T - 48h: Anomaly detection</vt:lpstr>
      <vt:lpstr>T -24H: Intervention planning</vt:lpstr>
      <vt:lpstr>T = 0h Chopper Shutdown</vt:lpstr>
      <vt:lpstr>T = 0h Shutter closure</vt:lpstr>
      <vt:lpstr>T +12-24h Cool down</vt:lpstr>
      <vt:lpstr>T +25-28h Shielding removal</vt:lpstr>
      <vt:lpstr>T +30h: Equipment release</vt:lpstr>
      <vt:lpstr>T +34h Extraction</vt:lpstr>
      <vt:lpstr>T +36h Inspection</vt:lpstr>
      <vt:lpstr>T +40h Hot Swap</vt:lpstr>
      <vt:lpstr>T +48h Reconnection &amp; Test</vt:lpstr>
      <vt:lpstr>T +50h:  Run down - Lock down</vt:lpstr>
      <vt:lpstr>T +52h Alignment &amp; Test</vt:lpstr>
      <vt:lpstr>T +60h Shielding replacement</vt:lpstr>
      <vt:lpstr>T +64h Chopper Tests</vt:lpstr>
      <vt:lpstr>T +66h Evacuate Perimeter</vt:lpstr>
      <vt:lpstr>T +72h Shutter release</vt:lpstr>
      <vt:lpstr>CONCLUSIONS</vt:lpstr>
      <vt:lpstr>Important assumptions</vt:lpstr>
      <vt:lpstr>PowerPoint Presentation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McFaul</dc:creator>
  <cp:lastModifiedBy>Iain Sutton</cp:lastModifiedBy>
  <cp:revision>222</cp:revision>
  <cp:lastPrinted>2014-04-10T14:11:04Z</cp:lastPrinted>
  <dcterms:created xsi:type="dcterms:W3CDTF">2013-05-31T12:46:48Z</dcterms:created>
  <dcterms:modified xsi:type="dcterms:W3CDTF">2014-04-27T14:14:18Z</dcterms:modified>
</cp:coreProperties>
</file>