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34"/>
  </p:notesMasterIdLst>
  <p:sldIdLst>
    <p:sldId id="287" r:id="rId6"/>
    <p:sldId id="277" r:id="rId7"/>
    <p:sldId id="278" r:id="rId8"/>
    <p:sldId id="279" r:id="rId9"/>
    <p:sldId id="286" r:id="rId10"/>
    <p:sldId id="288" r:id="rId11"/>
    <p:sldId id="281" r:id="rId12"/>
    <p:sldId id="262" r:id="rId13"/>
    <p:sldId id="282" r:id="rId14"/>
    <p:sldId id="283" r:id="rId15"/>
    <p:sldId id="291" r:id="rId16"/>
    <p:sldId id="258" r:id="rId17"/>
    <p:sldId id="290" r:id="rId18"/>
    <p:sldId id="294" r:id="rId19"/>
    <p:sldId id="265" r:id="rId20"/>
    <p:sldId id="266" r:id="rId21"/>
    <p:sldId id="267" r:id="rId22"/>
    <p:sldId id="284" r:id="rId23"/>
    <p:sldId id="293" r:id="rId24"/>
    <p:sldId id="285" r:id="rId25"/>
    <p:sldId id="275" r:id="rId26"/>
    <p:sldId id="289" r:id="rId27"/>
    <p:sldId id="280" r:id="rId28"/>
    <p:sldId id="276" r:id="rId29"/>
    <p:sldId id="292" r:id="rId30"/>
    <p:sldId id="295" r:id="rId31"/>
    <p:sldId id="296" r:id="rId32"/>
    <p:sldId id="297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OPOSALS" id="{B84875C4-38A9-094E-885A-E525BF52E02E}">
          <p14:sldIdLst>
            <p14:sldId id="287"/>
          </p14:sldIdLst>
        </p14:section>
        <p14:section name="PD-POWHOW" id="{2F21028B-DFF9-8940-BF21-A1BE6A5BC68C}">
          <p14:sldIdLst>
            <p14:sldId id="277"/>
          </p14:sldIdLst>
        </p14:section>
        <p14:section name="PD-MODI" id="{A35E3855-698A-EA4B-A95A-EC1D6358AAAE}">
          <p14:sldIdLst>
            <p14:sldId id="278"/>
          </p14:sldIdLst>
        </p14:section>
        <p14:section name="PD-HEIMDAL" id="{EF87A92E-8550-A747-91B5-52F9073E242F}">
          <p14:sldIdLst>
            <p14:sldId id="279"/>
          </p14:sldIdLst>
        </p14:section>
        <p14:section name="IdG-CAMEA" id="{E7F4A0CA-5342-6146-87CE-9247FAC49FC6}">
          <p14:sldIdLst>
            <p14:sldId id="286"/>
            <p14:sldId id="288"/>
          </p14:sldIdLst>
        </p14:section>
        <p14:section name="CS-C-SPEC" id="{7BB18595-318F-3745-AD53-DD3B88759400}">
          <p14:sldIdLst>
            <p14:sldId id="281"/>
          </p14:sldIdLst>
        </p14:section>
        <p14:section name="CS-TEMPUS FUGIT" id="{8F9EFF83-E3C2-404D-A919-22F62D6BBC07}">
          <p14:sldIdLst>
            <p14:sldId id="262"/>
          </p14:sldIdLst>
        </p14:section>
        <p14:section name="CS-T-REX" id="{13209EF7-3256-7A47-909F-5EF3C007CD72}">
          <p14:sldIdLst>
            <p14:sldId id="282"/>
          </p14:sldIdLst>
        </p14:section>
        <p14:section name="CS-VOR" id="{A754D5E9-FF6A-BF45-811B-48E47DF4BCFC}">
          <p14:sldIdLst>
            <p14:sldId id="283"/>
          </p14:sldIdLst>
        </p14:section>
        <p14:section name="SE-NSE" id="{61164692-A19A-2E44-985D-84569298D0BF}">
          <p14:sldIdLst>
            <p14:sldId id="291"/>
            <p14:sldId id="258"/>
          </p14:sldIdLst>
        </p14:section>
        <p14:section name="SKADI" id="{6018C07A-9D40-B642-BBA1-4B24C0D30309}">
          <p14:sldIdLst>
            <p14:sldId id="290"/>
            <p14:sldId id="294"/>
          </p14:sldIdLst>
        </p14:section>
        <p14:section name="NMX" id="{64505DF8-BF74-0845-B2D7-533197EF0241}">
          <p14:sldIdLst>
            <p14:sldId id="265"/>
          </p14:sldIdLst>
        </p14:section>
        <p14:section name="IM-ODIN" id="{A6388DA5-35E7-CC43-8C10-8D4FDDEBCB15}">
          <p14:sldIdLst>
            <p14:sldId id="266"/>
          </p14:sldIdLst>
        </p14:section>
        <p14:section name="SANS-LOKI" id="{D108D1DA-2570-A84D-81D1-2E77EFE19CC1}">
          <p14:sldIdLst>
            <p14:sldId id="267"/>
          </p14:sldIdLst>
        </p14:section>
        <p14:section name="SANS-C-SANS" id="{BE2EE6EB-000A-C742-9708-B1EC84A9C676}">
          <p14:sldIdLst>
            <p14:sldId id="284"/>
          </p14:sldIdLst>
        </p14:section>
        <p14:section name="SANS-BEER" id="{9AA99A4F-1145-FF48-94EB-01F30F905197}">
          <p14:sldIdLst>
            <p14:sldId id="293"/>
          </p14:sldIdLst>
        </p14:section>
        <p14:section name="RF-ESTIA" id="{2B34007C-B791-A74C-BA67-D2759837359E}">
          <p14:sldIdLst>
            <p14:sldId id="285"/>
          </p14:sldIdLst>
        </p14:section>
        <p14:section name="RF-THOR" id="{A91024EB-1629-6B4B-9731-DF57CA6B079A}">
          <p14:sldIdLst>
            <p14:sldId id="275"/>
          </p14:sldIdLst>
        </p14:section>
        <p14:section name="RF-FREIA" id="{54C73076-2026-AD48-93FB-46271516DA32}">
          <p14:sldIdLst>
            <p14:sldId id="289"/>
            <p14:sldId id="280"/>
          </p14:sldIdLst>
        </p14:section>
        <p14:section name="RF-VS REFLECTOMETER" id="{670A9445-CA3E-7148-9A71-63269FEC9AAD}">
          <p14:sldIdLst>
            <p14:sldId id="276"/>
            <p14:sldId id="292"/>
          </p14:sldIdLst>
        </p14:section>
        <p14:section name="SUMMARY" id="{4BBC1E29-94EE-084A-B4B9-940DE4876F81}">
          <p14:sldIdLst>
            <p14:sldId id="295"/>
            <p14:sldId id="296"/>
            <p14:sldId id="297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ain Sutton" initials="I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12" autoAdjust="0"/>
    <p:restoredTop sz="72403" autoAdjust="0"/>
  </p:normalViewPr>
  <p:slideViewPr>
    <p:cSldViewPr snapToGrid="0" snapToObjects="1">
      <p:cViewPr varScale="1">
        <p:scale>
          <a:sx n="78" d="100"/>
          <a:sy n="78" d="100"/>
        </p:scale>
        <p:origin x="-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slide" Target="slides/slide28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commentAuthors" Target="commentAuthor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3-31T12:37:32.522" idx="1">
    <p:pos x="10" y="10"/>
    <p:text>apparent change of chopper diameter in new proposal.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35023-013A-B54C-B7EA-0D32F4653FFC}" type="datetimeFigureOut">
              <a:rPr lang="en-US" smtClean="0"/>
              <a:t>4/27/14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EC7A1-E4F8-C749-969D-AA9FC6C5F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41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4277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4277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C25AFC-7210-0A40-838A-0EDA97AB5A1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2FA3EC-B70A-5546-ACD6-925EF9EDE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C25AFC-7210-0A40-838A-0EDA97AB5A1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2FA3EC-B70A-5546-ACD6-925EF9EDE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46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C25AFC-7210-0A40-838A-0EDA97AB5A1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2FA3EC-B70A-5546-ACD6-925EF9EDE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3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95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81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16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53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435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623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9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32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C25AFC-7210-0A40-838A-0EDA97AB5A1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2FA3EC-B70A-5546-ACD6-925EF9EDE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404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634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27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994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954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811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167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539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435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6236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9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C25AFC-7210-0A40-838A-0EDA97AB5A1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2FA3EC-B70A-5546-ACD6-925EF9EDE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240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320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634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275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994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954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811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167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539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435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62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C25AFC-7210-0A40-838A-0EDA97AB5A1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2FA3EC-B70A-5546-ACD6-925EF9EDE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973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96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320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6349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275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994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9544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8119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1671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539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43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C25AFC-7210-0A40-838A-0EDA97AB5A1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2FA3EC-B70A-5546-ACD6-925EF9EDE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3485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62363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963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3209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634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2757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9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C25AFC-7210-0A40-838A-0EDA97AB5A1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2FA3EC-B70A-5546-ACD6-925EF9EDE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55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C25AFC-7210-0A40-838A-0EDA97AB5A1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2FA3EC-B70A-5546-ACD6-925EF9EDE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0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C25AFC-7210-0A40-838A-0EDA97AB5A1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2FA3EC-B70A-5546-ACD6-925EF9EDE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1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C25AFC-7210-0A40-838A-0EDA97AB5A1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2FA3EC-B70A-5546-ACD6-925EF9EDE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90744" y="619206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0" y="6596113"/>
            <a:ext cx="136714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65000"/>
                  </a:schemeClr>
                </a:solidFill>
              </a:rPr>
              <a:t>IT/NCG 15-12-2013</a:t>
            </a:r>
            <a:endParaRPr 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50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2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2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2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1E2D4-2316-BD4A-99DC-FED7530D86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97551-655E-4243-AF44-754CE67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2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ESS Instrument concepts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1</a:t>
            </a:r>
            <a:r>
              <a:rPr lang="en-US" baseline="30000" dirty="0" smtClean="0"/>
              <a:t>st</a:t>
            </a:r>
            <a:r>
              <a:rPr lang="en-US" dirty="0" smtClean="0"/>
              <a:t> look at the proposed chopper system schematics</a:t>
            </a:r>
          </a:p>
          <a:p>
            <a:r>
              <a:rPr lang="en-US" dirty="0" smtClean="0"/>
              <a:t>IT / Neutron Chopper </a:t>
            </a:r>
            <a:r>
              <a:rPr lang="en-US" dirty="0"/>
              <a:t>G</a:t>
            </a:r>
            <a:r>
              <a:rPr lang="en-US" dirty="0" smtClean="0"/>
              <a:t>roup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24158" y="26274"/>
            <a:ext cx="18054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Issue:		30.1.2014</a:t>
            </a:r>
          </a:p>
          <a:p>
            <a:r>
              <a:rPr lang="en-US" sz="1200" dirty="0" smtClean="0"/>
              <a:t>Version:	2.52  </a:t>
            </a:r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525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147"/>
          <p:cNvSpPr/>
          <p:nvPr/>
        </p:nvSpPr>
        <p:spPr>
          <a:xfrm>
            <a:off x="6907307" y="1861134"/>
            <a:ext cx="1528571" cy="1320231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4180282" y="1890348"/>
            <a:ext cx="1122930" cy="130592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783942" y="1876041"/>
            <a:ext cx="910272" cy="1320231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109837" y="1224260"/>
            <a:ext cx="3869496" cy="1972010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36982" y="2459327"/>
            <a:ext cx="8354541" cy="48054"/>
          </a:xfrm>
          <a:prstGeom prst="line">
            <a:avLst/>
          </a:prstGeom>
          <a:ln w="12700">
            <a:solidFill>
              <a:srgbClr val="FF000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un 4"/>
          <p:cNvSpPr/>
          <p:nvPr/>
        </p:nvSpPr>
        <p:spPr>
          <a:xfrm>
            <a:off x="8491523" y="2346057"/>
            <a:ext cx="226541" cy="226540"/>
          </a:xfrm>
          <a:prstGeom prst="su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878234" y="876505"/>
            <a:ext cx="449830" cy="2155113"/>
            <a:chOff x="4956217" y="3305887"/>
            <a:chExt cx="449830" cy="2155113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5098757" y="4801188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5156099" y="4390166"/>
              <a:ext cx="194352" cy="10708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4711420" y="3739874"/>
              <a:ext cx="108341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2PA-01-M-350 (CR)</a:t>
              </a:r>
              <a:endParaRPr lang="en-US" sz="8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107421" y="4923561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5406047" y="4800407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5216424" y="4437791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4956217" y="4628291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H="1">
              <a:off x="5048282" y="4707925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/>
            <p:cNvGrpSpPr/>
            <p:nvPr/>
          </p:nvGrpSpPr>
          <p:grpSpPr>
            <a:xfrm rot="10800000">
              <a:off x="5018476" y="4850070"/>
              <a:ext cx="241834" cy="551931"/>
              <a:chOff x="5291793" y="4437791"/>
              <a:chExt cx="241834" cy="551931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flipV="1">
                <a:off x="5298974" y="4437791"/>
                <a:ext cx="0" cy="55193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ectangle 19"/>
              <p:cNvSpPr/>
              <p:nvPr/>
            </p:nvSpPr>
            <p:spPr>
              <a:xfrm>
                <a:off x="5350451" y="4628291"/>
                <a:ext cx="183176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 flipH="1">
                <a:off x="5291793" y="4707924"/>
                <a:ext cx="182222" cy="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Group 21"/>
          <p:cNvGrpSpPr/>
          <p:nvPr/>
        </p:nvGrpSpPr>
        <p:grpSpPr>
          <a:xfrm>
            <a:off x="145713" y="1470478"/>
            <a:ext cx="754626" cy="1476686"/>
            <a:chOff x="5371903" y="3069965"/>
            <a:chExt cx="1112307" cy="1476686"/>
          </a:xfrm>
        </p:grpSpPr>
        <p:sp>
          <p:nvSpPr>
            <p:cNvPr id="23" name="TextBox 22"/>
            <p:cNvSpPr txBox="1"/>
            <p:nvPr/>
          </p:nvSpPr>
          <p:spPr>
            <a:xfrm rot="16200000">
              <a:off x="5130329" y="3426017"/>
              <a:ext cx="1029665" cy="3175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BEAM PORT</a:t>
              </a:r>
              <a:endParaRPr lang="en-US" sz="8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371903" y="3736086"/>
              <a:ext cx="0" cy="8105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1415302" y="1861133"/>
            <a:ext cx="2938898" cy="769170"/>
            <a:chOff x="5371903" y="3462199"/>
            <a:chExt cx="1112307" cy="769170"/>
          </a:xfrm>
        </p:grpSpPr>
        <p:sp>
          <p:nvSpPr>
            <p:cNvPr id="37" name="TextBox 36"/>
            <p:cNvSpPr txBox="1"/>
            <p:nvPr/>
          </p:nvSpPr>
          <p:spPr>
            <a:xfrm rot="16200000">
              <a:off x="5203469" y="3740144"/>
              <a:ext cx="637431" cy="815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5110789" y="1754185"/>
            <a:ext cx="2008145" cy="829912"/>
            <a:chOff x="5371903" y="3401457"/>
            <a:chExt cx="1112307" cy="829912"/>
          </a:xfrm>
        </p:grpSpPr>
        <p:sp>
          <p:nvSpPr>
            <p:cNvPr id="42" name="TextBox 41"/>
            <p:cNvSpPr txBox="1"/>
            <p:nvPr/>
          </p:nvSpPr>
          <p:spPr>
            <a:xfrm rot="16200000">
              <a:off x="5173099" y="3690876"/>
              <a:ext cx="698173" cy="1193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43" name="Straight Connector 42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109837" y="3268047"/>
            <a:ext cx="8945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#                 1-2     						</a:t>
            </a:r>
            <a:r>
              <a:rPr lang="en-US" sz="1200" dirty="0"/>
              <a:t>	</a:t>
            </a:r>
            <a:r>
              <a:rPr lang="en-US" sz="1200" dirty="0" smtClean="0"/>
              <a:t>3-4	 5					      6</a:t>
            </a:r>
            <a:r>
              <a:rPr lang="en-US" sz="1200" dirty="0"/>
              <a:t>-</a:t>
            </a:r>
            <a:r>
              <a:rPr lang="en-US" sz="1200" dirty="0" smtClean="0"/>
              <a:t>7 	    8-9	  									</a:t>
            </a:r>
            <a:r>
              <a:rPr lang="en-US" sz="1200" dirty="0"/>
              <a:t> </a:t>
            </a:r>
            <a:r>
              <a:rPr lang="en-US" sz="1200" dirty="0" smtClean="0"/>
              <a:t>                                    		 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414096" y="4605219"/>
            <a:ext cx="1454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PULSE SHAPING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-402622" y="4556627"/>
            <a:ext cx="145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142247" y="4003761"/>
            <a:ext cx="8945852" cy="14670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09837" y="3268047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35930" y="5511561"/>
            <a:ext cx="8945852" cy="115285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-402622" y="5750213"/>
            <a:ext cx="145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NOTES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05948" y="180382"/>
            <a:ext cx="112211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CS/ VOR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266525" y="180382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 0-Concept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216183" y="180382"/>
            <a:ext cx="1145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Schematic</a:t>
            </a:r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4748368" y="869757"/>
            <a:ext cx="439257" cy="1728076"/>
            <a:chOff x="3175380" y="3220291"/>
            <a:chExt cx="439257" cy="1728076"/>
          </a:xfrm>
        </p:grpSpPr>
        <p:cxnSp>
          <p:nvCxnSpPr>
            <p:cNvPr id="60" name="Straight Connector 59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 rot="16200000">
              <a:off x="2787584" y="3648724"/>
              <a:ext cx="107230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(-M-14)</a:t>
              </a:r>
              <a:endParaRPr lang="en-US" sz="800" dirty="0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65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7588003" y="1593780"/>
            <a:ext cx="425294" cy="988714"/>
            <a:chOff x="5371903" y="3242655"/>
            <a:chExt cx="1112307" cy="988714"/>
          </a:xfrm>
        </p:grpSpPr>
        <p:sp>
          <p:nvSpPr>
            <p:cNvPr id="99" name="TextBox 98"/>
            <p:cNvSpPr txBox="1"/>
            <p:nvPr/>
          </p:nvSpPr>
          <p:spPr>
            <a:xfrm rot="16200000">
              <a:off x="5455641" y="3309204"/>
              <a:ext cx="696571" cy="563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00" name="Straight Connector 99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TextBox 102"/>
          <p:cNvSpPr txBox="1"/>
          <p:nvPr/>
        </p:nvSpPr>
        <p:spPr>
          <a:xfrm rot="16200000">
            <a:off x="7508234" y="4591098"/>
            <a:ext cx="1482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MONOCHROMATOR</a:t>
            </a:r>
            <a:endParaRPr lang="en-US" sz="1200" dirty="0"/>
          </a:p>
        </p:txBody>
      </p:sp>
      <p:sp>
        <p:nvSpPr>
          <p:cNvPr id="104" name="TextBox 103"/>
          <p:cNvSpPr txBox="1"/>
          <p:nvPr/>
        </p:nvSpPr>
        <p:spPr>
          <a:xfrm rot="16200000">
            <a:off x="6674921" y="4605217"/>
            <a:ext cx="1454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PHASE(D) / CO</a:t>
            </a:r>
            <a:endParaRPr lang="en-US" sz="1200" dirty="0"/>
          </a:p>
        </p:txBody>
      </p:sp>
      <p:sp>
        <p:nvSpPr>
          <p:cNvPr id="105" name="TextBox 104"/>
          <p:cNvSpPr txBox="1"/>
          <p:nvPr/>
        </p:nvSpPr>
        <p:spPr>
          <a:xfrm rot="16200000">
            <a:off x="3848472" y="4605218"/>
            <a:ext cx="1454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RRM</a:t>
            </a:r>
            <a:endParaRPr lang="en-US" sz="1200" dirty="0"/>
          </a:p>
        </p:txBody>
      </p:sp>
      <p:sp>
        <p:nvSpPr>
          <p:cNvPr id="106" name="TextBox 105"/>
          <p:cNvSpPr txBox="1"/>
          <p:nvPr/>
        </p:nvSpPr>
        <p:spPr>
          <a:xfrm rot="16200000">
            <a:off x="4376038" y="4632077"/>
            <a:ext cx="10274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BAND WIDTH</a:t>
            </a:r>
            <a:endParaRPr lang="en-US" sz="1200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4262135" y="854141"/>
            <a:ext cx="449830" cy="2186205"/>
            <a:chOff x="4956217" y="3305888"/>
            <a:chExt cx="449830" cy="2155112"/>
          </a:xfrm>
        </p:grpSpPr>
        <p:cxnSp>
          <p:nvCxnSpPr>
            <p:cNvPr id="108" name="Straight Connector 107"/>
            <p:cNvCxnSpPr/>
            <p:nvPr/>
          </p:nvCxnSpPr>
          <p:spPr>
            <a:xfrm flipV="1">
              <a:off x="5098757" y="4801188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ectangle 108"/>
            <p:cNvSpPr/>
            <p:nvPr/>
          </p:nvSpPr>
          <p:spPr>
            <a:xfrm>
              <a:off x="5156099" y="4390166"/>
              <a:ext cx="194352" cy="10708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109"/>
            <p:cNvSpPr txBox="1"/>
            <p:nvPr/>
          </p:nvSpPr>
          <p:spPr>
            <a:xfrm rot="16200000">
              <a:off x="4711420" y="3739875"/>
              <a:ext cx="108341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2PA-01-M-350 (CR)</a:t>
              </a:r>
              <a:endParaRPr lang="en-US" sz="800" dirty="0"/>
            </a:p>
          </p:txBody>
        </p:sp>
        <p:cxnSp>
          <p:nvCxnSpPr>
            <p:cNvPr id="111" name="Straight Connector 110"/>
            <p:cNvCxnSpPr/>
            <p:nvPr/>
          </p:nvCxnSpPr>
          <p:spPr>
            <a:xfrm>
              <a:off x="5107421" y="4923561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V="1">
              <a:off x="5406047" y="4800407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V="1">
              <a:off x="5216424" y="4437791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Rectangle 113"/>
            <p:cNvSpPr/>
            <p:nvPr/>
          </p:nvSpPr>
          <p:spPr>
            <a:xfrm>
              <a:off x="4956217" y="4628291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5" name="Straight Connector 114"/>
            <p:cNvCxnSpPr/>
            <p:nvPr/>
          </p:nvCxnSpPr>
          <p:spPr>
            <a:xfrm flipH="1">
              <a:off x="5048282" y="4707925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6" name="Group 115"/>
            <p:cNvGrpSpPr/>
            <p:nvPr/>
          </p:nvGrpSpPr>
          <p:grpSpPr>
            <a:xfrm rot="10800000">
              <a:off x="5018476" y="4850070"/>
              <a:ext cx="241834" cy="551931"/>
              <a:chOff x="5291793" y="4437791"/>
              <a:chExt cx="241834" cy="551931"/>
            </a:xfrm>
          </p:grpSpPr>
          <p:cxnSp>
            <p:nvCxnSpPr>
              <p:cNvPr id="117" name="Straight Connector 116"/>
              <p:cNvCxnSpPr/>
              <p:nvPr/>
            </p:nvCxnSpPr>
            <p:spPr>
              <a:xfrm flipV="1">
                <a:off x="5298974" y="4437791"/>
                <a:ext cx="0" cy="55193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Rectangle 117"/>
              <p:cNvSpPr/>
              <p:nvPr/>
            </p:nvSpPr>
            <p:spPr>
              <a:xfrm>
                <a:off x="5350451" y="4628291"/>
                <a:ext cx="183176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9" name="Straight Connector 118"/>
              <p:cNvCxnSpPr/>
              <p:nvPr/>
            </p:nvCxnSpPr>
            <p:spPr>
              <a:xfrm flipH="1">
                <a:off x="5291793" y="4707924"/>
                <a:ext cx="182222" cy="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0" name="Group 119"/>
          <p:cNvGrpSpPr/>
          <p:nvPr/>
        </p:nvGrpSpPr>
        <p:grpSpPr>
          <a:xfrm>
            <a:off x="7026868" y="869757"/>
            <a:ext cx="577410" cy="1715120"/>
            <a:chOff x="3704121" y="3233247"/>
            <a:chExt cx="577410" cy="1715120"/>
          </a:xfrm>
        </p:grpSpPr>
        <p:cxnSp>
          <p:nvCxnSpPr>
            <p:cNvPr id="121" name="Straight Connector 120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Rectangle 121"/>
            <p:cNvSpPr/>
            <p:nvPr/>
          </p:nvSpPr>
          <p:spPr>
            <a:xfrm>
              <a:off x="3904003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extBox 122"/>
            <p:cNvSpPr txBox="1"/>
            <p:nvPr/>
          </p:nvSpPr>
          <p:spPr>
            <a:xfrm rot="16200000">
              <a:off x="3475965" y="3655202"/>
              <a:ext cx="10593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2PA-01-M-!$) (FTF)</a:t>
              </a:r>
              <a:endParaRPr lang="en-US" sz="800" dirty="0"/>
            </a:p>
          </p:txBody>
        </p:sp>
        <p:cxnSp>
          <p:nvCxnSpPr>
            <p:cNvPr id="124" name="Straight Connector 123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V="1">
              <a:off x="396432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V="1">
              <a:off x="404687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Rectangle 127"/>
            <p:cNvSpPr/>
            <p:nvPr/>
          </p:nvSpPr>
          <p:spPr>
            <a:xfrm>
              <a:off x="370412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4098355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0" name="Straight Connector 129"/>
            <p:cNvCxnSpPr/>
            <p:nvPr/>
          </p:nvCxnSpPr>
          <p:spPr>
            <a:xfrm flipH="1">
              <a:off x="3796186" y="4610359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flipH="1">
              <a:off x="4039697" y="461035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 131"/>
          <p:cNvGrpSpPr/>
          <p:nvPr/>
        </p:nvGrpSpPr>
        <p:grpSpPr>
          <a:xfrm>
            <a:off x="7927352" y="837413"/>
            <a:ext cx="449830" cy="2155113"/>
            <a:chOff x="4956217" y="3305887"/>
            <a:chExt cx="449830" cy="2155113"/>
          </a:xfrm>
        </p:grpSpPr>
        <p:cxnSp>
          <p:nvCxnSpPr>
            <p:cNvPr id="133" name="Straight Connector 132"/>
            <p:cNvCxnSpPr/>
            <p:nvPr/>
          </p:nvCxnSpPr>
          <p:spPr>
            <a:xfrm flipV="1">
              <a:off x="5098757" y="4801188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Rectangle 133"/>
            <p:cNvSpPr/>
            <p:nvPr/>
          </p:nvSpPr>
          <p:spPr>
            <a:xfrm>
              <a:off x="5156099" y="4390166"/>
              <a:ext cx="194352" cy="10708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extBox 134"/>
            <p:cNvSpPr txBox="1"/>
            <p:nvPr/>
          </p:nvSpPr>
          <p:spPr>
            <a:xfrm rot="16200000">
              <a:off x="4711420" y="3739874"/>
              <a:ext cx="108341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2PA-01-M-400(CR)</a:t>
              </a:r>
              <a:endParaRPr lang="en-US" sz="800" dirty="0"/>
            </a:p>
          </p:txBody>
        </p:sp>
        <p:cxnSp>
          <p:nvCxnSpPr>
            <p:cNvPr id="136" name="Straight Connector 135"/>
            <p:cNvCxnSpPr/>
            <p:nvPr/>
          </p:nvCxnSpPr>
          <p:spPr>
            <a:xfrm>
              <a:off x="5107421" y="4923561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flipV="1">
              <a:off x="5406047" y="4800407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flipV="1">
              <a:off x="5216424" y="4437791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Rectangle 138"/>
            <p:cNvSpPr/>
            <p:nvPr/>
          </p:nvSpPr>
          <p:spPr>
            <a:xfrm>
              <a:off x="4956217" y="4628291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/>
          </p:nvCxnSpPr>
          <p:spPr>
            <a:xfrm flipH="1">
              <a:off x="5048282" y="4707925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1" name="Group 140"/>
            <p:cNvGrpSpPr/>
            <p:nvPr/>
          </p:nvGrpSpPr>
          <p:grpSpPr>
            <a:xfrm rot="10800000">
              <a:off x="5018476" y="4850070"/>
              <a:ext cx="241834" cy="551931"/>
              <a:chOff x="5291793" y="4437791"/>
              <a:chExt cx="241834" cy="551931"/>
            </a:xfrm>
          </p:grpSpPr>
          <p:cxnSp>
            <p:nvCxnSpPr>
              <p:cNvPr id="142" name="Straight Connector 141"/>
              <p:cNvCxnSpPr/>
              <p:nvPr/>
            </p:nvCxnSpPr>
            <p:spPr>
              <a:xfrm flipV="1">
                <a:off x="5298974" y="4437791"/>
                <a:ext cx="0" cy="55193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Rectangle 142"/>
              <p:cNvSpPr/>
              <p:nvPr/>
            </p:nvSpPr>
            <p:spPr>
              <a:xfrm>
                <a:off x="5350451" y="4628291"/>
                <a:ext cx="183176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4" name="Straight Connector 143"/>
              <p:cNvCxnSpPr/>
              <p:nvPr/>
            </p:nvCxnSpPr>
            <p:spPr>
              <a:xfrm flipH="1">
                <a:off x="5291793" y="4707924"/>
                <a:ext cx="182222" cy="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extBox 1"/>
          <p:cNvSpPr txBox="1"/>
          <p:nvPr/>
        </p:nvSpPr>
        <p:spPr>
          <a:xfrm>
            <a:off x="2606269" y="1216563"/>
            <a:ext cx="13730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COMMON SHIELDING</a:t>
            </a:r>
            <a:endParaRPr lang="en-US" sz="1050" dirty="0"/>
          </a:p>
        </p:txBody>
      </p:sp>
      <p:grpSp>
        <p:nvGrpSpPr>
          <p:cNvPr id="220" name="Group 219"/>
          <p:cNvGrpSpPr/>
          <p:nvPr/>
        </p:nvGrpSpPr>
        <p:grpSpPr>
          <a:xfrm>
            <a:off x="1779907" y="1561136"/>
            <a:ext cx="496359" cy="1056568"/>
            <a:chOff x="3104357" y="2066961"/>
            <a:chExt cx="496359" cy="1056568"/>
          </a:xfrm>
          <a:solidFill>
            <a:schemeClr val="bg1">
              <a:lumMod val="65000"/>
            </a:schemeClr>
          </a:solidFill>
        </p:grpSpPr>
        <p:cxnSp>
          <p:nvCxnSpPr>
            <p:cNvPr id="221" name="Straight Connector 220"/>
            <p:cNvCxnSpPr/>
            <p:nvPr/>
          </p:nvCxnSpPr>
          <p:spPr>
            <a:xfrm flipV="1">
              <a:off x="3104357" y="2878784"/>
              <a:ext cx="0" cy="24474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2" name="Rectangle 221"/>
            <p:cNvSpPr/>
            <p:nvPr/>
          </p:nvSpPr>
          <p:spPr>
            <a:xfrm>
              <a:off x="3163624" y="2886110"/>
              <a:ext cx="383314" cy="237419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TextBox 222"/>
            <p:cNvSpPr txBox="1"/>
            <p:nvPr/>
          </p:nvSpPr>
          <p:spPr>
            <a:xfrm rot="16200000">
              <a:off x="3089206" y="2309249"/>
              <a:ext cx="70002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SHUTTER</a:t>
              </a:r>
              <a:endParaRPr lang="en-US" sz="1100" dirty="0"/>
            </a:p>
          </p:txBody>
        </p:sp>
        <p:cxnSp>
          <p:nvCxnSpPr>
            <p:cNvPr id="224" name="Straight Connector 223"/>
            <p:cNvCxnSpPr/>
            <p:nvPr/>
          </p:nvCxnSpPr>
          <p:spPr>
            <a:xfrm>
              <a:off x="3113021" y="3001157"/>
              <a:ext cx="481542" cy="82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flipV="1">
              <a:off x="3600716" y="2878785"/>
              <a:ext cx="0" cy="24474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6" name="Group 225"/>
          <p:cNvGrpSpPr/>
          <p:nvPr/>
        </p:nvGrpSpPr>
        <p:grpSpPr>
          <a:xfrm>
            <a:off x="263401" y="1644549"/>
            <a:ext cx="496359" cy="971220"/>
            <a:chOff x="3104357" y="2152309"/>
            <a:chExt cx="496359" cy="971220"/>
          </a:xfrm>
          <a:solidFill>
            <a:srgbClr val="A6A6A6"/>
          </a:solidFill>
        </p:grpSpPr>
        <p:cxnSp>
          <p:nvCxnSpPr>
            <p:cNvPr id="227" name="Straight Connector 226"/>
            <p:cNvCxnSpPr/>
            <p:nvPr/>
          </p:nvCxnSpPr>
          <p:spPr>
            <a:xfrm flipV="1">
              <a:off x="3104357" y="2878784"/>
              <a:ext cx="0" cy="24474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Rectangle 227"/>
            <p:cNvSpPr/>
            <p:nvPr/>
          </p:nvSpPr>
          <p:spPr>
            <a:xfrm>
              <a:off x="3163624" y="2886110"/>
              <a:ext cx="383314" cy="237419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TextBox 228"/>
            <p:cNvSpPr txBox="1"/>
            <p:nvPr/>
          </p:nvSpPr>
          <p:spPr>
            <a:xfrm rot="16200000">
              <a:off x="3063761" y="2443830"/>
              <a:ext cx="798485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SHUTTER</a:t>
              </a:r>
              <a:endParaRPr lang="en-US" sz="1100" dirty="0"/>
            </a:p>
          </p:txBody>
        </p:sp>
        <p:cxnSp>
          <p:nvCxnSpPr>
            <p:cNvPr id="230" name="Straight Connector 229"/>
            <p:cNvCxnSpPr/>
            <p:nvPr/>
          </p:nvCxnSpPr>
          <p:spPr>
            <a:xfrm>
              <a:off x="3113021" y="3001157"/>
              <a:ext cx="481542" cy="82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/>
          </p:nvCxnSpPr>
          <p:spPr>
            <a:xfrm flipV="1">
              <a:off x="3600716" y="2878785"/>
              <a:ext cx="0" cy="24474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2" name="TextBox 231"/>
          <p:cNvSpPr txBox="1"/>
          <p:nvPr/>
        </p:nvSpPr>
        <p:spPr>
          <a:xfrm rot="16200000">
            <a:off x="1312031" y="4531121"/>
            <a:ext cx="14542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POSSIBLE SHUTTER POSITION</a:t>
            </a:r>
            <a:endParaRPr lang="en-US" sz="1050" dirty="0"/>
          </a:p>
        </p:txBody>
      </p:sp>
      <p:sp>
        <p:nvSpPr>
          <p:cNvPr id="233" name="TextBox 232"/>
          <p:cNvSpPr txBox="1"/>
          <p:nvPr/>
        </p:nvSpPr>
        <p:spPr>
          <a:xfrm rot="16200000">
            <a:off x="-28512" y="4523426"/>
            <a:ext cx="14542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POSSIBLE SHUTTER POSITION</a:t>
            </a:r>
            <a:endParaRPr lang="en-US" sz="1100" dirty="0"/>
          </a:p>
        </p:txBody>
      </p:sp>
      <p:sp>
        <p:nvSpPr>
          <p:cNvPr id="149" name="TextBox 148"/>
          <p:cNvSpPr txBox="1"/>
          <p:nvPr/>
        </p:nvSpPr>
        <p:spPr>
          <a:xfrm>
            <a:off x="109837" y="3540621"/>
            <a:ext cx="8945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</a:t>
            </a:r>
            <a:r>
              <a:rPr lang="en-US" sz="1200" dirty="0"/>
              <a:t>L</a:t>
            </a:r>
            <a:r>
              <a:rPr lang="en-US" sz="1200" dirty="0" smtClean="0"/>
              <a:t>                    </a:t>
            </a:r>
            <a:r>
              <a:rPr lang="en-US" sz="1200" dirty="0"/>
              <a:t>8</a:t>
            </a:r>
            <a:r>
              <a:rPr lang="en-US" sz="1200" dirty="0" smtClean="0"/>
              <a:t>     						</a:t>
            </a:r>
            <a:r>
              <a:rPr lang="en-US" sz="1200" dirty="0"/>
              <a:t>	</a:t>
            </a:r>
            <a:r>
              <a:rPr lang="en-US" sz="1200" dirty="0" smtClean="0"/>
              <a:t>16	16.05  					     		    	  									</a:t>
            </a:r>
            <a:r>
              <a:rPr lang="en-US" sz="1200" dirty="0"/>
              <a:t> </a:t>
            </a:r>
            <a:r>
              <a:rPr lang="en-US" sz="1200" dirty="0" smtClean="0"/>
              <a:t>                                    		 </a:t>
            </a:r>
            <a:endParaRPr lang="en-US" sz="1200" dirty="0"/>
          </a:p>
        </p:txBody>
      </p:sp>
      <p:sp>
        <p:nvSpPr>
          <p:cNvPr id="150" name="Rectangle 149"/>
          <p:cNvSpPr/>
          <p:nvPr/>
        </p:nvSpPr>
        <p:spPr>
          <a:xfrm>
            <a:off x="109837" y="3540619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43905" y="225639"/>
            <a:ext cx="2385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Sector:   Beam port: 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559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ectangle 157"/>
          <p:cNvSpPr/>
          <p:nvPr/>
        </p:nvSpPr>
        <p:spPr>
          <a:xfrm>
            <a:off x="2762825" y="1861134"/>
            <a:ext cx="503219" cy="1320231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223012" y="1216771"/>
            <a:ext cx="2421575" cy="1972010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1909782" y="1868552"/>
            <a:ext cx="503219" cy="1320231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>
            <a:endCxn id="5" idx="1"/>
          </p:cNvCxnSpPr>
          <p:nvPr/>
        </p:nvCxnSpPr>
        <p:spPr>
          <a:xfrm flipV="1">
            <a:off x="142247" y="2504002"/>
            <a:ext cx="8349275" cy="6266"/>
          </a:xfrm>
          <a:prstGeom prst="line">
            <a:avLst/>
          </a:prstGeom>
          <a:ln w="12700">
            <a:solidFill>
              <a:srgbClr val="FF000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un 4"/>
          <p:cNvSpPr/>
          <p:nvPr/>
        </p:nvSpPr>
        <p:spPr>
          <a:xfrm>
            <a:off x="8491523" y="2390732"/>
            <a:ext cx="226541" cy="226540"/>
          </a:xfrm>
          <a:prstGeom prst="su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215672" y="1744950"/>
            <a:ext cx="225749" cy="1202214"/>
            <a:chOff x="5371903" y="3344437"/>
            <a:chExt cx="1112307" cy="1202214"/>
          </a:xfrm>
        </p:grpSpPr>
        <p:sp>
          <p:nvSpPr>
            <p:cNvPr id="23" name="TextBox 22"/>
            <p:cNvSpPr txBox="1"/>
            <p:nvPr/>
          </p:nvSpPr>
          <p:spPr>
            <a:xfrm rot="16200000">
              <a:off x="5267565" y="3563253"/>
              <a:ext cx="755193" cy="3175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BEAM PORT</a:t>
              </a:r>
              <a:endParaRPr lang="en-US" sz="8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371903" y="3736086"/>
              <a:ext cx="0" cy="8105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1541102" y="1960004"/>
            <a:ext cx="278249" cy="670300"/>
            <a:chOff x="5371903" y="3561069"/>
            <a:chExt cx="1112307" cy="670300"/>
          </a:xfrm>
        </p:grpSpPr>
        <p:sp>
          <p:nvSpPr>
            <p:cNvPr id="37" name="TextBox 36"/>
            <p:cNvSpPr txBox="1"/>
            <p:nvPr/>
          </p:nvSpPr>
          <p:spPr>
            <a:xfrm rot="16200000">
              <a:off x="5333825" y="3672358"/>
              <a:ext cx="538563" cy="315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118186" y="3559396"/>
            <a:ext cx="8945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#      				1		2						     3		         4	  									</a:t>
            </a:r>
            <a:r>
              <a:rPr lang="en-US" sz="1200" dirty="0"/>
              <a:t> </a:t>
            </a:r>
            <a:r>
              <a:rPr lang="en-US" sz="1200" dirty="0" smtClean="0"/>
              <a:t>                                    		 </a:t>
            </a:r>
            <a:endParaRPr lang="en-US" sz="1200" dirty="0"/>
          </a:p>
        </p:txBody>
      </p:sp>
      <p:sp>
        <p:nvSpPr>
          <p:cNvPr id="52" name="Rectangle 51"/>
          <p:cNvSpPr/>
          <p:nvPr/>
        </p:nvSpPr>
        <p:spPr>
          <a:xfrm>
            <a:off x="109837" y="3268047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35930" y="5446059"/>
            <a:ext cx="8945852" cy="12183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-402622" y="5750213"/>
            <a:ext cx="145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NOTES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05947" y="180382"/>
            <a:ext cx="293815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SE/ ESS-NSE (OPTION 1)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05948" y="617570"/>
            <a:ext cx="1145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Schematic</a:t>
            </a:r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1909782" y="904572"/>
            <a:ext cx="439257" cy="1728076"/>
            <a:chOff x="3175380" y="3220291"/>
            <a:chExt cx="439257" cy="1728076"/>
          </a:xfrm>
        </p:grpSpPr>
        <p:cxnSp>
          <p:nvCxnSpPr>
            <p:cNvPr id="60" name="Straight Connector 59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65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 rot="16200000">
              <a:off x="2787584" y="3648724"/>
              <a:ext cx="107230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(-M-14)</a:t>
              </a:r>
              <a:endParaRPr lang="en-US" sz="800" dirty="0"/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501428" y="1857633"/>
            <a:ext cx="496359" cy="755722"/>
            <a:chOff x="3104357" y="2367807"/>
            <a:chExt cx="496359" cy="755722"/>
          </a:xfrm>
          <a:solidFill>
            <a:srgbClr val="A6A6A6"/>
          </a:solidFill>
        </p:grpSpPr>
        <p:cxnSp>
          <p:nvCxnSpPr>
            <p:cNvPr id="227" name="Straight Connector 226"/>
            <p:cNvCxnSpPr/>
            <p:nvPr/>
          </p:nvCxnSpPr>
          <p:spPr>
            <a:xfrm flipV="1">
              <a:off x="3104357" y="2878784"/>
              <a:ext cx="0" cy="24474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Rectangle 227"/>
            <p:cNvSpPr/>
            <p:nvPr/>
          </p:nvSpPr>
          <p:spPr>
            <a:xfrm>
              <a:off x="3163624" y="2886110"/>
              <a:ext cx="383314" cy="237419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TextBox 228"/>
            <p:cNvSpPr txBox="1"/>
            <p:nvPr/>
          </p:nvSpPr>
          <p:spPr>
            <a:xfrm rot="16200000">
              <a:off x="3171510" y="2551579"/>
              <a:ext cx="582987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SHUTTER</a:t>
              </a:r>
              <a:endParaRPr lang="en-US" sz="1100" dirty="0"/>
            </a:p>
          </p:txBody>
        </p:sp>
        <p:cxnSp>
          <p:nvCxnSpPr>
            <p:cNvPr id="230" name="Straight Connector 229"/>
            <p:cNvCxnSpPr/>
            <p:nvPr/>
          </p:nvCxnSpPr>
          <p:spPr>
            <a:xfrm>
              <a:off x="3113021" y="3001157"/>
              <a:ext cx="481542" cy="82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/>
          </p:nvCxnSpPr>
          <p:spPr>
            <a:xfrm flipV="1">
              <a:off x="3600716" y="2878785"/>
              <a:ext cx="0" cy="24474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/>
          <p:cNvGrpSpPr/>
          <p:nvPr/>
        </p:nvGrpSpPr>
        <p:grpSpPr>
          <a:xfrm>
            <a:off x="2796905" y="891214"/>
            <a:ext cx="439257" cy="1728076"/>
            <a:chOff x="3175380" y="3220291"/>
            <a:chExt cx="439257" cy="1728076"/>
          </a:xfrm>
        </p:grpSpPr>
        <p:cxnSp>
          <p:nvCxnSpPr>
            <p:cNvPr id="150" name="Straight Connector 149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Rectangle 150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TextBox 151"/>
            <p:cNvSpPr txBox="1"/>
            <p:nvPr/>
          </p:nvSpPr>
          <p:spPr>
            <a:xfrm rot="16200000">
              <a:off x="2787584" y="3648724"/>
              <a:ext cx="107230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(-M-14)</a:t>
              </a:r>
              <a:endParaRPr lang="en-US" sz="800" dirty="0"/>
            </a:p>
          </p:txBody>
        </p:sp>
        <p:cxnSp>
          <p:nvCxnSpPr>
            <p:cNvPr id="153" name="Straight Connector 152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Rectangle 155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9" name="Rectangle 158"/>
          <p:cNvSpPr/>
          <p:nvPr/>
        </p:nvSpPr>
        <p:spPr>
          <a:xfrm>
            <a:off x="5722770" y="1865053"/>
            <a:ext cx="503219" cy="1320231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6763305" y="1857635"/>
            <a:ext cx="503219" cy="1320231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1" name="Group 160"/>
          <p:cNvGrpSpPr/>
          <p:nvPr/>
        </p:nvGrpSpPr>
        <p:grpSpPr>
          <a:xfrm>
            <a:off x="5770808" y="893240"/>
            <a:ext cx="439257" cy="1728076"/>
            <a:chOff x="3175380" y="3220291"/>
            <a:chExt cx="439257" cy="1728076"/>
          </a:xfrm>
        </p:grpSpPr>
        <p:cxnSp>
          <p:nvCxnSpPr>
            <p:cNvPr id="162" name="Straight Connector 161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Rectangle 162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4" name="Straight Connector 163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Rectangle 166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8" name="Straight Connector 167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Box 168"/>
            <p:cNvSpPr txBox="1"/>
            <p:nvPr/>
          </p:nvSpPr>
          <p:spPr>
            <a:xfrm rot="16200000">
              <a:off x="2787584" y="3648724"/>
              <a:ext cx="107230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(-M-14)</a:t>
              </a:r>
              <a:endParaRPr lang="en-US" sz="800" dirty="0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6827267" y="887693"/>
            <a:ext cx="439257" cy="1728076"/>
            <a:chOff x="3175380" y="3220291"/>
            <a:chExt cx="439257" cy="1728076"/>
          </a:xfrm>
        </p:grpSpPr>
        <p:cxnSp>
          <p:nvCxnSpPr>
            <p:cNvPr id="171" name="Straight Connector 170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Rectangle 171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3" name="Straight Connector 172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Rectangle 175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7" name="Straight Connector 176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TextBox 177"/>
            <p:cNvSpPr txBox="1"/>
            <p:nvPr/>
          </p:nvSpPr>
          <p:spPr>
            <a:xfrm rot="16200000">
              <a:off x="2787584" y="3648724"/>
              <a:ext cx="107230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(-M-14)</a:t>
              </a:r>
              <a:endParaRPr lang="en-US" sz="800" dirty="0"/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4404676" y="1665940"/>
            <a:ext cx="496359" cy="966708"/>
            <a:chOff x="3104357" y="2156821"/>
            <a:chExt cx="496359" cy="966708"/>
          </a:xfrm>
        </p:grpSpPr>
        <p:cxnSp>
          <p:nvCxnSpPr>
            <p:cNvPr id="180" name="Straight Connector 179"/>
            <p:cNvCxnSpPr/>
            <p:nvPr/>
          </p:nvCxnSpPr>
          <p:spPr>
            <a:xfrm flipV="1">
              <a:off x="3104357" y="287878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Rectangle 180"/>
            <p:cNvSpPr/>
            <p:nvPr/>
          </p:nvSpPr>
          <p:spPr>
            <a:xfrm>
              <a:off x="3163624" y="2886110"/>
              <a:ext cx="383314" cy="2374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TextBox 181"/>
            <p:cNvSpPr txBox="1"/>
            <p:nvPr/>
          </p:nvSpPr>
          <p:spPr>
            <a:xfrm rot="16200000">
              <a:off x="3066017" y="2446086"/>
              <a:ext cx="79397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RF FLIPPER</a:t>
              </a:r>
              <a:endParaRPr lang="en-US" sz="1100" dirty="0"/>
            </a:p>
          </p:txBody>
        </p:sp>
        <p:cxnSp>
          <p:nvCxnSpPr>
            <p:cNvPr id="183" name="Straight Connector 182"/>
            <p:cNvCxnSpPr/>
            <p:nvPr/>
          </p:nvCxnSpPr>
          <p:spPr>
            <a:xfrm>
              <a:off x="3113021" y="3001157"/>
              <a:ext cx="481542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flipV="1">
              <a:off x="3600716" y="2878785"/>
              <a:ext cx="0" cy="2447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/>
          <p:cNvGrpSpPr/>
          <p:nvPr/>
        </p:nvGrpSpPr>
        <p:grpSpPr>
          <a:xfrm>
            <a:off x="7582197" y="1744949"/>
            <a:ext cx="496359" cy="868406"/>
            <a:chOff x="3104357" y="2255123"/>
            <a:chExt cx="496359" cy="868406"/>
          </a:xfrm>
        </p:grpSpPr>
        <p:cxnSp>
          <p:nvCxnSpPr>
            <p:cNvPr id="186" name="Straight Connector 185"/>
            <p:cNvCxnSpPr/>
            <p:nvPr/>
          </p:nvCxnSpPr>
          <p:spPr>
            <a:xfrm flipV="1">
              <a:off x="3104357" y="287878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Rectangle 186"/>
            <p:cNvSpPr/>
            <p:nvPr/>
          </p:nvSpPr>
          <p:spPr>
            <a:xfrm>
              <a:off x="3163624" y="2886110"/>
              <a:ext cx="383314" cy="23741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TextBox 187"/>
            <p:cNvSpPr txBox="1"/>
            <p:nvPr/>
          </p:nvSpPr>
          <p:spPr>
            <a:xfrm rot="16200000">
              <a:off x="3115168" y="2495237"/>
              <a:ext cx="69567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POLARIZER</a:t>
              </a:r>
              <a:endParaRPr lang="en-US" sz="1100" dirty="0"/>
            </a:p>
          </p:txBody>
        </p:sp>
        <p:cxnSp>
          <p:nvCxnSpPr>
            <p:cNvPr id="189" name="Straight Connector 188"/>
            <p:cNvCxnSpPr/>
            <p:nvPr/>
          </p:nvCxnSpPr>
          <p:spPr>
            <a:xfrm>
              <a:off x="3113021" y="3001157"/>
              <a:ext cx="481542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flipV="1">
              <a:off x="3600716" y="2878785"/>
              <a:ext cx="0" cy="2447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35930" y="3836396"/>
            <a:ext cx="8945852" cy="1557171"/>
            <a:chOff x="109837" y="3545042"/>
            <a:chExt cx="8945852" cy="1557171"/>
          </a:xfrm>
        </p:grpSpPr>
        <p:sp>
          <p:nvSpPr>
            <p:cNvPr id="49" name="TextBox 48"/>
            <p:cNvSpPr txBox="1"/>
            <p:nvPr/>
          </p:nvSpPr>
          <p:spPr>
            <a:xfrm rot="16200000">
              <a:off x="1335712" y="4161896"/>
              <a:ext cx="14542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FRAME OVERLAP</a:t>
              </a:r>
              <a:endParaRPr lang="en-US" sz="1200" dirty="0"/>
            </a:p>
          </p:txBody>
        </p:sp>
        <p:sp>
          <p:nvSpPr>
            <p:cNvPr id="50" name="TextBox 49"/>
            <p:cNvSpPr txBox="1"/>
            <p:nvPr/>
          </p:nvSpPr>
          <p:spPr>
            <a:xfrm rot="16200000">
              <a:off x="-435033" y="4113306"/>
              <a:ext cx="14590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FUNCTION</a:t>
              </a:r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09837" y="3635144"/>
              <a:ext cx="8945852" cy="146706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/>
            <p:cNvSpPr txBox="1"/>
            <p:nvPr/>
          </p:nvSpPr>
          <p:spPr>
            <a:xfrm rot="16200000">
              <a:off x="3816062" y="4161895"/>
              <a:ext cx="14542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RF FLIPPER</a:t>
              </a:r>
              <a:endParaRPr lang="en-US" sz="1200" dirty="0"/>
            </a:p>
          </p:txBody>
        </p:sp>
        <p:sp>
          <p:nvSpPr>
            <p:cNvPr id="233" name="TextBox 232"/>
            <p:cNvSpPr txBox="1"/>
            <p:nvPr/>
          </p:nvSpPr>
          <p:spPr>
            <a:xfrm rot="16200000">
              <a:off x="52304" y="4223757"/>
              <a:ext cx="14542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SHUTTER</a:t>
              </a:r>
              <a:endParaRPr lang="en-US" sz="1200" dirty="0"/>
            </a:p>
          </p:txBody>
        </p:sp>
        <p:sp>
          <p:nvSpPr>
            <p:cNvPr id="191" name="TextBox 190"/>
            <p:cNvSpPr txBox="1"/>
            <p:nvPr/>
          </p:nvSpPr>
          <p:spPr>
            <a:xfrm rot="16200000">
              <a:off x="2196291" y="4149050"/>
              <a:ext cx="14542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FRAME OVERLAP</a:t>
              </a:r>
              <a:endParaRPr lang="en-US" sz="1200" dirty="0"/>
            </a:p>
          </p:txBody>
        </p:sp>
        <p:sp>
          <p:nvSpPr>
            <p:cNvPr id="192" name="TextBox 191"/>
            <p:cNvSpPr txBox="1"/>
            <p:nvPr/>
          </p:nvSpPr>
          <p:spPr>
            <a:xfrm rot="16200000">
              <a:off x="5186451" y="4161892"/>
              <a:ext cx="14542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FRAME OVERLAP</a:t>
              </a:r>
              <a:endParaRPr lang="en-US" sz="1200" dirty="0"/>
            </a:p>
          </p:txBody>
        </p:sp>
        <p:sp>
          <p:nvSpPr>
            <p:cNvPr id="193" name="TextBox 192"/>
            <p:cNvSpPr txBox="1"/>
            <p:nvPr/>
          </p:nvSpPr>
          <p:spPr>
            <a:xfrm rot="16200000">
              <a:off x="6308847" y="4133655"/>
              <a:ext cx="14542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FRAME OVERLAP</a:t>
              </a:r>
              <a:endParaRPr lang="en-US" sz="1200" dirty="0"/>
            </a:p>
          </p:txBody>
        </p:sp>
        <p:sp>
          <p:nvSpPr>
            <p:cNvPr id="194" name="TextBox 193"/>
            <p:cNvSpPr txBox="1"/>
            <p:nvPr/>
          </p:nvSpPr>
          <p:spPr>
            <a:xfrm rot="16200000">
              <a:off x="573115" y="4161896"/>
              <a:ext cx="14542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POLARIZING KINK</a:t>
              </a:r>
              <a:endParaRPr lang="en-US" sz="1200" dirty="0"/>
            </a:p>
          </p:txBody>
        </p:sp>
      </p:grpSp>
      <p:sp>
        <p:nvSpPr>
          <p:cNvPr id="195" name="Rectangle 194"/>
          <p:cNvSpPr/>
          <p:nvPr/>
        </p:nvSpPr>
        <p:spPr>
          <a:xfrm>
            <a:off x="109837" y="3560440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TextBox 195"/>
          <p:cNvSpPr txBox="1"/>
          <p:nvPr/>
        </p:nvSpPr>
        <p:spPr>
          <a:xfrm>
            <a:off x="118186" y="3268047"/>
            <a:ext cx="8945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L 				14</a:t>
            </a:r>
            <a:r>
              <a:rPr lang="en-US" sz="1200" dirty="0"/>
              <a:t>	</a:t>
            </a:r>
            <a:r>
              <a:rPr lang="en-US" sz="1200" dirty="0" smtClean="0"/>
              <a:t>	16.7	     				</a:t>
            </a:r>
            <a:r>
              <a:rPr lang="en-US" sz="1200" dirty="0"/>
              <a:t>	</a:t>
            </a:r>
            <a:r>
              <a:rPr lang="en-US" sz="1200" dirty="0" smtClean="0"/>
              <a:t>   20.12	        23			 31     	  									</a:t>
            </a:r>
            <a:r>
              <a:rPr lang="en-US" sz="1200" dirty="0"/>
              <a:t> </a:t>
            </a:r>
            <a:r>
              <a:rPr lang="en-US" sz="1200" dirty="0" smtClean="0"/>
              <a:t>                                    		 </a:t>
            </a:r>
            <a:endParaRPr lang="en-US" sz="1200" dirty="0"/>
          </a:p>
        </p:txBody>
      </p:sp>
      <p:sp>
        <p:nvSpPr>
          <p:cNvPr id="119" name="TextBox 118"/>
          <p:cNvSpPr txBox="1"/>
          <p:nvPr/>
        </p:nvSpPr>
        <p:spPr>
          <a:xfrm>
            <a:off x="7211210" y="87041"/>
            <a:ext cx="1781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Status: P0-Proposal</a:t>
            </a:r>
            <a:endParaRPr lang="en-US" sz="1400" dirty="0"/>
          </a:p>
        </p:txBody>
      </p:sp>
      <p:sp>
        <p:nvSpPr>
          <p:cNvPr id="120" name="TextBox 119"/>
          <p:cNvSpPr txBox="1"/>
          <p:nvPr/>
        </p:nvSpPr>
        <p:spPr>
          <a:xfrm>
            <a:off x="3191555" y="114978"/>
            <a:ext cx="1262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Schematic</a:t>
            </a:r>
            <a:endParaRPr lang="en-US" u="sng" dirty="0"/>
          </a:p>
        </p:txBody>
      </p:sp>
      <p:sp>
        <p:nvSpPr>
          <p:cNvPr id="121" name="Rectangle 120"/>
          <p:cNvSpPr/>
          <p:nvPr/>
        </p:nvSpPr>
        <p:spPr>
          <a:xfrm>
            <a:off x="223013" y="549714"/>
            <a:ext cx="3107934" cy="2613659"/>
          </a:xfrm>
          <a:prstGeom prst="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3370759" y="549715"/>
            <a:ext cx="4173371" cy="2613658"/>
          </a:xfrm>
          <a:prstGeom prst="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1743329" y="575262"/>
            <a:ext cx="13611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EQUIP ACCESS ZONE</a:t>
            </a:r>
          </a:p>
          <a:p>
            <a:r>
              <a:rPr lang="en-US" sz="1100" dirty="0" smtClean="0"/>
              <a:t>CLASS : BLACK</a:t>
            </a:r>
            <a:endParaRPr lang="en-US" sz="1100" dirty="0"/>
          </a:p>
        </p:txBody>
      </p:sp>
      <p:sp>
        <p:nvSpPr>
          <p:cNvPr id="124" name="TextBox 123"/>
          <p:cNvSpPr txBox="1"/>
          <p:nvPr/>
        </p:nvSpPr>
        <p:spPr>
          <a:xfrm>
            <a:off x="3370759" y="575262"/>
            <a:ext cx="16636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EQUIP ACCESS ZONE</a:t>
            </a:r>
          </a:p>
          <a:p>
            <a:r>
              <a:rPr lang="en-US" sz="1100" dirty="0" smtClean="0"/>
              <a:t>CLASS : GREEN</a:t>
            </a:r>
            <a:endParaRPr lang="en-US" sz="1100" dirty="0"/>
          </a:p>
        </p:txBody>
      </p:sp>
      <p:sp>
        <p:nvSpPr>
          <p:cNvPr id="125" name="TextBox 124"/>
          <p:cNvSpPr txBox="1"/>
          <p:nvPr/>
        </p:nvSpPr>
        <p:spPr>
          <a:xfrm>
            <a:off x="4511675" y="87041"/>
            <a:ext cx="2479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Sector: W    Beam-port: W12</a:t>
            </a:r>
            <a:endParaRPr lang="en-US" sz="1400" dirty="0"/>
          </a:p>
        </p:txBody>
      </p:sp>
      <p:grpSp>
        <p:nvGrpSpPr>
          <p:cNvPr id="126" name="Group 125"/>
          <p:cNvGrpSpPr/>
          <p:nvPr/>
        </p:nvGrpSpPr>
        <p:grpSpPr>
          <a:xfrm>
            <a:off x="2265392" y="1965549"/>
            <a:ext cx="497434" cy="670300"/>
            <a:chOff x="5371903" y="3561069"/>
            <a:chExt cx="1112307" cy="670300"/>
          </a:xfrm>
        </p:grpSpPr>
        <p:sp>
          <p:nvSpPr>
            <p:cNvPr id="127" name="TextBox 126"/>
            <p:cNvSpPr txBox="1"/>
            <p:nvPr/>
          </p:nvSpPr>
          <p:spPr>
            <a:xfrm rot="16200000">
              <a:off x="5333825" y="3672358"/>
              <a:ext cx="538563" cy="315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28" name="Straight Connector 127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3145335" y="1953814"/>
            <a:ext cx="1199178" cy="670300"/>
            <a:chOff x="5371903" y="3561069"/>
            <a:chExt cx="1112307" cy="670300"/>
          </a:xfrm>
        </p:grpSpPr>
        <p:sp>
          <p:nvSpPr>
            <p:cNvPr id="132" name="TextBox 131"/>
            <p:cNvSpPr txBox="1"/>
            <p:nvPr/>
          </p:nvSpPr>
          <p:spPr>
            <a:xfrm rot="16200000">
              <a:off x="5333825" y="3672358"/>
              <a:ext cx="538563" cy="315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33" name="Straight Connector 132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oup 135"/>
          <p:cNvGrpSpPr/>
          <p:nvPr/>
        </p:nvGrpSpPr>
        <p:grpSpPr>
          <a:xfrm>
            <a:off x="4937749" y="1965550"/>
            <a:ext cx="785021" cy="670300"/>
            <a:chOff x="5371903" y="3561069"/>
            <a:chExt cx="1112307" cy="670300"/>
          </a:xfrm>
        </p:grpSpPr>
        <p:sp>
          <p:nvSpPr>
            <p:cNvPr id="137" name="TextBox 136"/>
            <p:cNvSpPr txBox="1"/>
            <p:nvPr/>
          </p:nvSpPr>
          <p:spPr>
            <a:xfrm rot="16200000">
              <a:off x="5333825" y="3672358"/>
              <a:ext cx="538563" cy="315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38" name="Straight Connector 137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/>
          <p:cNvGrpSpPr/>
          <p:nvPr/>
        </p:nvGrpSpPr>
        <p:grpSpPr>
          <a:xfrm>
            <a:off x="6118000" y="1965550"/>
            <a:ext cx="645305" cy="670300"/>
            <a:chOff x="5371903" y="3561069"/>
            <a:chExt cx="1112307" cy="670300"/>
          </a:xfrm>
        </p:grpSpPr>
        <p:sp>
          <p:nvSpPr>
            <p:cNvPr id="142" name="TextBox 141"/>
            <p:cNvSpPr txBox="1"/>
            <p:nvPr/>
          </p:nvSpPr>
          <p:spPr>
            <a:xfrm rot="16200000">
              <a:off x="5333825" y="3672358"/>
              <a:ext cx="538563" cy="315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43" name="Straight Connector 142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Group 147"/>
          <p:cNvGrpSpPr/>
          <p:nvPr/>
        </p:nvGrpSpPr>
        <p:grpSpPr>
          <a:xfrm>
            <a:off x="7174459" y="1951016"/>
            <a:ext cx="369671" cy="670300"/>
            <a:chOff x="5371903" y="3561069"/>
            <a:chExt cx="1112307" cy="670300"/>
          </a:xfrm>
        </p:grpSpPr>
        <p:sp>
          <p:nvSpPr>
            <p:cNvPr id="197" name="TextBox 196"/>
            <p:cNvSpPr txBox="1"/>
            <p:nvPr/>
          </p:nvSpPr>
          <p:spPr>
            <a:xfrm rot="16200000">
              <a:off x="5333825" y="3672358"/>
              <a:ext cx="538563" cy="315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98" name="Straight Connector 197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9707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125"/>
          <p:cNvSpPr/>
          <p:nvPr/>
        </p:nvSpPr>
        <p:spPr>
          <a:xfrm>
            <a:off x="5107178" y="1868552"/>
            <a:ext cx="503219" cy="1320231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2762825" y="1861134"/>
            <a:ext cx="503219" cy="1320231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223012" y="1216771"/>
            <a:ext cx="2421575" cy="1972010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1909782" y="1868552"/>
            <a:ext cx="503219" cy="1320231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>
            <a:endCxn id="5" idx="1"/>
          </p:cNvCxnSpPr>
          <p:nvPr/>
        </p:nvCxnSpPr>
        <p:spPr>
          <a:xfrm flipV="1">
            <a:off x="142247" y="2504002"/>
            <a:ext cx="8349275" cy="6266"/>
          </a:xfrm>
          <a:prstGeom prst="line">
            <a:avLst/>
          </a:prstGeom>
          <a:ln w="12700">
            <a:solidFill>
              <a:srgbClr val="FF000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un 4"/>
          <p:cNvSpPr/>
          <p:nvPr/>
        </p:nvSpPr>
        <p:spPr>
          <a:xfrm>
            <a:off x="8491523" y="2390732"/>
            <a:ext cx="226541" cy="226540"/>
          </a:xfrm>
          <a:prstGeom prst="su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215672" y="1744950"/>
            <a:ext cx="754626" cy="1202214"/>
            <a:chOff x="5371903" y="3344437"/>
            <a:chExt cx="1112307" cy="1202214"/>
          </a:xfrm>
        </p:grpSpPr>
        <p:sp>
          <p:nvSpPr>
            <p:cNvPr id="23" name="TextBox 22"/>
            <p:cNvSpPr txBox="1"/>
            <p:nvPr/>
          </p:nvSpPr>
          <p:spPr>
            <a:xfrm rot="16200000">
              <a:off x="5267565" y="3563253"/>
              <a:ext cx="755193" cy="3175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BEAM PORT</a:t>
              </a:r>
              <a:endParaRPr lang="en-US" sz="8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371903" y="3736086"/>
              <a:ext cx="0" cy="8105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1415303" y="2008912"/>
            <a:ext cx="6940254" cy="621392"/>
            <a:chOff x="5371903" y="3609977"/>
            <a:chExt cx="1112307" cy="621392"/>
          </a:xfrm>
        </p:grpSpPr>
        <p:sp>
          <p:nvSpPr>
            <p:cNvPr id="37" name="TextBox 36"/>
            <p:cNvSpPr txBox="1"/>
            <p:nvPr/>
          </p:nvSpPr>
          <p:spPr>
            <a:xfrm rot="16200000">
              <a:off x="5277357" y="3837540"/>
              <a:ext cx="489655" cy="345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118186" y="3559396"/>
            <a:ext cx="8945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#      1–2			3		4 					5	     6			7				      	  									</a:t>
            </a:r>
            <a:r>
              <a:rPr lang="en-US" sz="1200" dirty="0"/>
              <a:t> </a:t>
            </a:r>
            <a:r>
              <a:rPr lang="en-US" sz="1200" dirty="0" smtClean="0"/>
              <a:t>                                    		 </a:t>
            </a:r>
            <a:endParaRPr lang="en-US" sz="1200" dirty="0"/>
          </a:p>
        </p:txBody>
      </p:sp>
      <p:sp>
        <p:nvSpPr>
          <p:cNvPr id="52" name="Rectangle 51"/>
          <p:cNvSpPr/>
          <p:nvPr/>
        </p:nvSpPr>
        <p:spPr>
          <a:xfrm>
            <a:off x="109837" y="3268047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35930" y="5446059"/>
            <a:ext cx="8945852" cy="12183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-402622" y="5750213"/>
            <a:ext cx="145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NOTES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05947" y="180382"/>
            <a:ext cx="293815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SE/ ESS-NSE (OPTION 2)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05948" y="617570"/>
            <a:ext cx="1145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Schematic</a:t>
            </a:r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1909782" y="904572"/>
            <a:ext cx="439257" cy="1728076"/>
            <a:chOff x="3175380" y="3220291"/>
            <a:chExt cx="439257" cy="1728076"/>
          </a:xfrm>
        </p:grpSpPr>
        <p:cxnSp>
          <p:nvCxnSpPr>
            <p:cNvPr id="60" name="Straight Connector 59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65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 rot="16200000">
              <a:off x="2787584" y="3648724"/>
              <a:ext cx="107230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(-M-14)</a:t>
              </a:r>
              <a:endParaRPr lang="en-US" sz="800" dirty="0"/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905714" y="1868391"/>
            <a:ext cx="496359" cy="755722"/>
            <a:chOff x="3104357" y="2367807"/>
            <a:chExt cx="496359" cy="755722"/>
          </a:xfrm>
          <a:solidFill>
            <a:srgbClr val="A6A6A6"/>
          </a:solidFill>
        </p:grpSpPr>
        <p:cxnSp>
          <p:nvCxnSpPr>
            <p:cNvPr id="227" name="Straight Connector 226"/>
            <p:cNvCxnSpPr/>
            <p:nvPr/>
          </p:nvCxnSpPr>
          <p:spPr>
            <a:xfrm flipV="1">
              <a:off x="3104357" y="2878784"/>
              <a:ext cx="0" cy="24474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Rectangle 227"/>
            <p:cNvSpPr/>
            <p:nvPr/>
          </p:nvSpPr>
          <p:spPr>
            <a:xfrm>
              <a:off x="3163624" y="2886110"/>
              <a:ext cx="383314" cy="237419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TextBox 228"/>
            <p:cNvSpPr txBox="1"/>
            <p:nvPr/>
          </p:nvSpPr>
          <p:spPr>
            <a:xfrm rot="16200000">
              <a:off x="3171510" y="2551579"/>
              <a:ext cx="582987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SHUTTER</a:t>
              </a:r>
              <a:endParaRPr lang="en-US" sz="1100" dirty="0"/>
            </a:p>
          </p:txBody>
        </p:sp>
        <p:cxnSp>
          <p:nvCxnSpPr>
            <p:cNvPr id="230" name="Straight Connector 229"/>
            <p:cNvCxnSpPr/>
            <p:nvPr/>
          </p:nvCxnSpPr>
          <p:spPr>
            <a:xfrm>
              <a:off x="3113021" y="3001157"/>
              <a:ext cx="481542" cy="82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/>
          </p:nvCxnSpPr>
          <p:spPr>
            <a:xfrm flipV="1">
              <a:off x="3600716" y="2878785"/>
              <a:ext cx="0" cy="24474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/>
          <p:cNvGrpSpPr/>
          <p:nvPr/>
        </p:nvGrpSpPr>
        <p:grpSpPr>
          <a:xfrm>
            <a:off x="2796905" y="891214"/>
            <a:ext cx="439257" cy="1728076"/>
            <a:chOff x="3175380" y="3220291"/>
            <a:chExt cx="439257" cy="1728076"/>
          </a:xfrm>
        </p:grpSpPr>
        <p:cxnSp>
          <p:nvCxnSpPr>
            <p:cNvPr id="150" name="Straight Connector 149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Rectangle 150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TextBox 151"/>
            <p:cNvSpPr txBox="1"/>
            <p:nvPr/>
          </p:nvSpPr>
          <p:spPr>
            <a:xfrm rot="16200000">
              <a:off x="2787584" y="3648724"/>
              <a:ext cx="107230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(-M-14)</a:t>
              </a:r>
              <a:endParaRPr lang="en-US" sz="800" dirty="0"/>
            </a:p>
          </p:txBody>
        </p:sp>
        <p:cxnSp>
          <p:nvCxnSpPr>
            <p:cNvPr id="153" name="Straight Connector 152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Rectangle 155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9" name="Rectangle 158"/>
          <p:cNvSpPr/>
          <p:nvPr/>
        </p:nvSpPr>
        <p:spPr>
          <a:xfrm>
            <a:off x="5722770" y="1865053"/>
            <a:ext cx="503219" cy="1320231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6763305" y="1857635"/>
            <a:ext cx="503219" cy="1320231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1" name="Group 160"/>
          <p:cNvGrpSpPr/>
          <p:nvPr/>
        </p:nvGrpSpPr>
        <p:grpSpPr>
          <a:xfrm>
            <a:off x="5770808" y="893240"/>
            <a:ext cx="439257" cy="1728076"/>
            <a:chOff x="3175380" y="3220291"/>
            <a:chExt cx="439257" cy="1728076"/>
          </a:xfrm>
        </p:grpSpPr>
        <p:cxnSp>
          <p:nvCxnSpPr>
            <p:cNvPr id="162" name="Straight Connector 161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Rectangle 162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4" name="Straight Connector 163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Rectangle 166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8" name="Straight Connector 167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Box 168"/>
            <p:cNvSpPr txBox="1"/>
            <p:nvPr/>
          </p:nvSpPr>
          <p:spPr>
            <a:xfrm rot="16200000">
              <a:off x="2787584" y="3648724"/>
              <a:ext cx="107230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(-M-14)</a:t>
              </a:r>
              <a:endParaRPr lang="en-US" sz="800" dirty="0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6827267" y="887693"/>
            <a:ext cx="439257" cy="1728076"/>
            <a:chOff x="3175380" y="3220291"/>
            <a:chExt cx="439257" cy="1728076"/>
          </a:xfrm>
        </p:grpSpPr>
        <p:cxnSp>
          <p:nvCxnSpPr>
            <p:cNvPr id="171" name="Straight Connector 170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Rectangle 171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3" name="Straight Connector 172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Rectangle 175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7" name="Straight Connector 176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TextBox 177"/>
            <p:cNvSpPr txBox="1"/>
            <p:nvPr/>
          </p:nvSpPr>
          <p:spPr>
            <a:xfrm rot="16200000">
              <a:off x="2787584" y="3648724"/>
              <a:ext cx="107230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(-M-14)</a:t>
              </a:r>
              <a:endParaRPr lang="en-US" sz="800" dirty="0"/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4404676" y="1665940"/>
            <a:ext cx="496359" cy="966708"/>
            <a:chOff x="3104357" y="2156821"/>
            <a:chExt cx="496359" cy="966708"/>
          </a:xfrm>
        </p:grpSpPr>
        <p:cxnSp>
          <p:nvCxnSpPr>
            <p:cNvPr id="180" name="Straight Connector 179"/>
            <p:cNvCxnSpPr/>
            <p:nvPr/>
          </p:nvCxnSpPr>
          <p:spPr>
            <a:xfrm flipV="1">
              <a:off x="3104357" y="287878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Rectangle 180"/>
            <p:cNvSpPr/>
            <p:nvPr/>
          </p:nvSpPr>
          <p:spPr>
            <a:xfrm>
              <a:off x="3163624" y="2886110"/>
              <a:ext cx="383314" cy="2374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TextBox 181"/>
            <p:cNvSpPr txBox="1"/>
            <p:nvPr/>
          </p:nvSpPr>
          <p:spPr>
            <a:xfrm rot="16200000">
              <a:off x="3066017" y="2446086"/>
              <a:ext cx="79397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RF FLIPPER</a:t>
              </a:r>
              <a:endParaRPr lang="en-US" sz="1100" dirty="0"/>
            </a:p>
          </p:txBody>
        </p:sp>
        <p:cxnSp>
          <p:nvCxnSpPr>
            <p:cNvPr id="183" name="Straight Connector 182"/>
            <p:cNvCxnSpPr/>
            <p:nvPr/>
          </p:nvCxnSpPr>
          <p:spPr>
            <a:xfrm>
              <a:off x="3113021" y="3001157"/>
              <a:ext cx="481542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flipV="1">
              <a:off x="3600716" y="2878785"/>
              <a:ext cx="0" cy="2447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/>
          <p:cNvGrpSpPr/>
          <p:nvPr/>
        </p:nvGrpSpPr>
        <p:grpSpPr>
          <a:xfrm>
            <a:off x="7582197" y="1744949"/>
            <a:ext cx="496359" cy="868406"/>
            <a:chOff x="3104357" y="2255123"/>
            <a:chExt cx="496359" cy="868406"/>
          </a:xfrm>
        </p:grpSpPr>
        <p:cxnSp>
          <p:nvCxnSpPr>
            <p:cNvPr id="186" name="Straight Connector 185"/>
            <p:cNvCxnSpPr/>
            <p:nvPr/>
          </p:nvCxnSpPr>
          <p:spPr>
            <a:xfrm flipV="1">
              <a:off x="3104357" y="287878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Rectangle 186"/>
            <p:cNvSpPr/>
            <p:nvPr/>
          </p:nvSpPr>
          <p:spPr>
            <a:xfrm>
              <a:off x="3163624" y="2886110"/>
              <a:ext cx="383314" cy="23741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TextBox 187"/>
            <p:cNvSpPr txBox="1"/>
            <p:nvPr/>
          </p:nvSpPr>
          <p:spPr>
            <a:xfrm rot="16200000">
              <a:off x="3115168" y="2495237"/>
              <a:ext cx="69567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POLARIZER</a:t>
              </a:r>
              <a:endParaRPr lang="en-US" sz="1100" dirty="0"/>
            </a:p>
          </p:txBody>
        </p:sp>
        <p:cxnSp>
          <p:nvCxnSpPr>
            <p:cNvPr id="189" name="Straight Connector 188"/>
            <p:cNvCxnSpPr/>
            <p:nvPr/>
          </p:nvCxnSpPr>
          <p:spPr>
            <a:xfrm>
              <a:off x="3113021" y="3001157"/>
              <a:ext cx="481542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flipV="1">
              <a:off x="3600716" y="2878785"/>
              <a:ext cx="0" cy="2447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35930" y="3836396"/>
            <a:ext cx="8945852" cy="1557171"/>
            <a:chOff x="109837" y="3545042"/>
            <a:chExt cx="8945852" cy="1557171"/>
          </a:xfrm>
        </p:grpSpPr>
        <p:sp>
          <p:nvSpPr>
            <p:cNvPr id="49" name="TextBox 48"/>
            <p:cNvSpPr txBox="1"/>
            <p:nvPr/>
          </p:nvSpPr>
          <p:spPr>
            <a:xfrm rot="16200000">
              <a:off x="1431531" y="4161896"/>
              <a:ext cx="14542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FRAME OVERLAP</a:t>
              </a:r>
              <a:endParaRPr lang="en-US" sz="1200" dirty="0"/>
            </a:p>
          </p:txBody>
        </p:sp>
        <p:sp>
          <p:nvSpPr>
            <p:cNvPr id="50" name="TextBox 49"/>
            <p:cNvSpPr txBox="1"/>
            <p:nvPr/>
          </p:nvSpPr>
          <p:spPr>
            <a:xfrm rot="16200000">
              <a:off x="-435033" y="4113306"/>
              <a:ext cx="14590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FUNCTION</a:t>
              </a:r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09837" y="3635144"/>
              <a:ext cx="8945852" cy="146706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/>
            <p:cNvSpPr txBox="1"/>
            <p:nvPr/>
          </p:nvSpPr>
          <p:spPr>
            <a:xfrm rot="16200000">
              <a:off x="3816062" y="4161895"/>
              <a:ext cx="14542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RF FLIPPER</a:t>
              </a:r>
              <a:endParaRPr lang="en-US" sz="1200" dirty="0"/>
            </a:p>
          </p:txBody>
        </p:sp>
        <p:sp>
          <p:nvSpPr>
            <p:cNvPr id="233" name="TextBox 232"/>
            <p:cNvSpPr txBox="1"/>
            <p:nvPr/>
          </p:nvSpPr>
          <p:spPr>
            <a:xfrm rot="16200000">
              <a:off x="598382" y="4236600"/>
              <a:ext cx="14542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SHUTTER</a:t>
              </a:r>
              <a:endParaRPr lang="en-US" sz="1200" dirty="0"/>
            </a:p>
          </p:txBody>
        </p:sp>
        <p:sp>
          <p:nvSpPr>
            <p:cNvPr id="191" name="TextBox 190"/>
            <p:cNvSpPr txBox="1"/>
            <p:nvPr/>
          </p:nvSpPr>
          <p:spPr>
            <a:xfrm rot="16200000">
              <a:off x="2325872" y="4149050"/>
              <a:ext cx="14542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FRAME OVERLAP</a:t>
              </a:r>
              <a:endParaRPr lang="en-US" sz="1200" dirty="0"/>
            </a:p>
          </p:txBody>
        </p:sp>
        <p:sp>
          <p:nvSpPr>
            <p:cNvPr id="192" name="TextBox 191"/>
            <p:cNvSpPr txBox="1"/>
            <p:nvPr/>
          </p:nvSpPr>
          <p:spPr>
            <a:xfrm rot="16200000">
              <a:off x="5245222" y="4161892"/>
              <a:ext cx="14542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FRAME OVERLAP</a:t>
              </a:r>
              <a:endParaRPr lang="en-US" sz="1200" dirty="0"/>
            </a:p>
          </p:txBody>
        </p:sp>
        <p:sp>
          <p:nvSpPr>
            <p:cNvPr id="193" name="TextBox 192"/>
            <p:cNvSpPr txBox="1"/>
            <p:nvPr/>
          </p:nvSpPr>
          <p:spPr>
            <a:xfrm rot="16200000">
              <a:off x="6308847" y="4133655"/>
              <a:ext cx="14542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FRAME OVERLAP</a:t>
              </a:r>
              <a:endParaRPr lang="en-US" sz="1200" dirty="0"/>
            </a:p>
          </p:txBody>
        </p:sp>
        <p:sp>
          <p:nvSpPr>
            <p:cNvPr id="194" name="TextBox 193"/>
            <p:cNvSpPr txBox="1"/>
            <p:nvPr/>
          </p:nvSpPr>
          <p:spPr>
            <a:xfrm rot="16200000">
              <a:off x="927646" y="4161896"/>
              <a:ext cx="14542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POLARIZING KINK</a:t>
              </a:r>
              <a:endParaRPr lang="en-US" sz="1200" dirty="0"/>
            </a:p>
          </p:txBody>
        </p:sp>
      </p:grpSp>
      <p:sp>
        <p:nvSpPr>
          <p:cNvPr id="195" name="Rectangle 194"/>
          <p:cNvSpPr/>
          <p:nvPr/>
        </p:nvSpPr>
        <p:spPr>
          <a:xfrm>
            <a:off x="109837" y="3560440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TextBox 195"/>
          <p:cNvSpPr txBox="1"/>
          <p:nvPr/>
        </p:nvSpPr>
        <p:spPr>
          <a:xfrm>
            <a:off x="118186" y="3268047"/>
            <a:ext cx="8945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L        6               		14</a:t>
            </a:r>
            <a:r>
              <a:rPr lang="en-US" sz="1200" dirty="0"/>
              <a:t>	</a:t>
            </a:r>
            <a:r>
              <a:rPr lang="en-US" sz="1200" dirty="0" smtClean="0"/>
              <a:t>	16.7	     				?</a:t>
            </a:r>
            <a:r>
              <a:rPr lang="en-US" sz="1200" dirty="0"/>
              <a:t>	</a:t>
            </a:r>
            <a:r>
              <a:rPr lang="en-US" sz="1200" dirty="0" smtClean="0"/>
              <a:t>   20.12	            23			 31     	  									</a:t>
            </a:r>
            <a:r>
              <a:rPr lang="en-US" sz="1200" dirty="0"/>
              <a:t> </a:t>
            </a:r>
            <a:r>
              <a:rPr lang="en-US" sz="1200" dirty="0" smtClean="0"/>
              <a:t>                                    		 </a:t>
            </a:r>
            <a:endParaRPr lang="en-US" sz="1200" dirty="0"/>
          </a:p>
        </p:txBody>
      </p:sp>
      <p:sp>
        <p:nvSpPr>
          <p:cNvPr id="93" name="Rectangle 92"/>
          <p:cNvSpPr/>
          <p:nvPr/>
        </p:nvSpPr>
        <p:spPr>
          <a:xfrm>
            <a:off x="349858" y="1489455"/>
            <a:ext cx="503219" cy="1687979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" name="Group 93"/>
          <p:cNvGrpSpPr/>
          <p:nvPr/>
        </p:nvGrpSpPr>
        <p:grpSpPr>
          <a:xfrm>
            <a:off x="328303" y="829235"/>
            <a:ext cx="577410" cy="1788037"/>
            <a:chOff x="3704121" y="3160330"/>
            <a:chExt cx="577410" cy="1788037"/>
          </a:xfrm>
        </p:grpSpPr>
        <p:cxnSp>
          <p:nvCxnSpPr>
            <p:cNvPr id="95" name="Straight Connector 94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ctangle 95"/>
            <p:cNvSpPr/>
            <p:nvPr/>
          </p:nvSpPr>
          <p:spPr>
            <a:xfrm>
              <a:off x="3904003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3439506" y="3618744"/>
              <a:ext cx="113227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2PA-01-M- 224 (FTF)</a:t>
              </a:r>
              <a:endParaRPr lang="en-US" sz="800" dirty="0"/>
            </a:p>
          </p:txBody>
        </p:sp>
        <p:cxnSp>
          <p:nvCxnSpPr>
            <p:cNvPr id="98" name="Straight Connector 97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V="1">
              <a:off x="396432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404687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Rectangle 101"/>
            <p:cNvSpPr/>
            <p:nvPr/>
          </p:nvSpPr>
          <p:spPr>
            <a:xfrm>
              <a:off x="370412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4098355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03"/>
            <p:cNvCxnSpPr/>
            <p:nvPr/>
          </p:nvCxnSpPr>
          <p:spPr>
            <a:xfrm flipH="1">
              <a:off x="3796186" y="4610359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>
              <a:off x="4039697" y="461035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TextBox 106"/>
          <p:cNvSpPr txBox="1"/>
          <p:nvPr/>
        </p:nvSpPr>
        <p:spPr>
          <a:xfrm rot="16200000">
            <a:off x="-661357" y="5156957"/>
            <a:ext cx="2737919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                           *PULSE SHAPING*</a:t>
            </a:r>
            <a:endParaRPr lang="en-US" sz="1200" dirty="0"/>
          </a:p>
        </p:txBody>
      </p:sp>
      <p:grpSp>
        <p:nvGrpSpPr>
          <p:cNvPr id="108" name="Group 107"/>
          <p:cNvGrpSpPr/>
          <p:nvPr/>
        </p:nvGrpSpPr>
        <p:grpSpPr>
          <a:xfrm>
            <a:off x="5171140" y="896176"/>
            <a:ext cx="439257" cy="1728076"/>
            <a:chOff x="3175380" y="3220291"/>
            <a:chExt cx="439257" cy="1728076"/>
          </a:xfrm>
        </p:grpSpPr>
        <p:cxnSp>
          <p:nvCxnSpPr>
            <p:cNvPr id="109" name="Straight Connector 108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ectangle 109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1" name="Straight Connector 110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Rectangle 113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5" name="Straight Connector 114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TextBox 115"/>
            <p:cNvSpPr txBox="1"/>
            <p:nvPr/>
          </p:nvSpPr>
          <p:spPr>
            <a:xfrm rot="16200000">
              <a:off x="2787584" y="3648724"/>
              <a:ext cx="107230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(-M-14)</a:t>
              </a:r>
              <a:endParaRPr lang="en-US" sz="800" dirty="0"/>
            </a:p>
          </p:txBody>
        </p:sp>
      </p:grpSp>
      <p:sp>
        <p:nvSpPr>
          <p:cNvPr id="117" name="TextBox 116"/>
          <p:cNvSpPr txBox="1"/>
          <p:nvPr/>
        </p:nvSpPr>
        <p:spPr>
          <a:xfrm rot="16200000">
            <a:off x="3958488" y="5156955"/>
            <a:ext cx="2737917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                        *PULSE SELECTION*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365828" y="5940461"/>
            <a:ext cx="681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OPTION</a:t>
            </a:r>
          </a:p>
        </p:txBody>
      </p:sp>
      <p:sp>
        <p:nvSpPr>
          <p:cNvPr id="118" name="TextBox 117"/>
          <p:cNvSpPr txBox="1"/>
          <p:nvPr/>
        </p:nvSpPr>
        <p:spPr>
          <a:xfrm rot="16200000">
            <a:off x="4999407" y="5940461"/>
            <a:ext cx="681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OPTION</a:t>
            </a:r>
            <a:endParaRPr lang="en-US" sz="1200" dirty="0"/>
          </a:p>
        </p:txBody>
      </p:sp>
      <p:sp>
        <p:nvSpPr>
          <p:cNvPr id="119" name="TextBox 118"/>
          <p:cNvSpPr txBox="1"/>
          <p:nvPr/>
        </p:nvSpPr>
        <p:spPr>
          <a:xfrm>
            <a:off x="7211210" y="87041"/>
            <a:ext cx="1781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Status: P0-Proposal</a:t>
            </a:r>
            <a:endParaRPr lang="en-US" sz="1400" dirty="0"/>
          </a:p>
        </p:txBody>
      </p:sp>
      <p:sp>
        <p:nvSpPr>
          <p:cNvPr id="120" name="TextBox 119"/>
          <p:cNvSpPr txBox="1"/>
          <p:nvPr/>
        </p:nvSpPr>
        <p:spPr>
          <a:xfrm>
            <a:off x="3191555" y="114978"/>
            <a:ext cx="1262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Schematic</a:t>
            </a:r>
            <a:endParaRPr lang="en-US" u="sng" dirty="0"/>
          </a:p>
        </p:txBody>
      </p:sp>
      <p:sp>
        <p:nvSpPr>
          <p:cNvPr id="121" name="Rectangle 120"/>
          <p:cNvSpPr/>
          <p:nvPr/>
        </p:nvSpPr>
        <p:spPr>
          <a:xfrm>
            <a:off x="223013" y="549714"/>
            <a:ext cx="3107934" cy="2613659"/>
          </a:xfrm>
          <a:prstGeom prst="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3370759" y="549715"/>
            <a:ext cx="4173371" cy="2613658"/>
          </a:xfrm>
          <a:prstGeom prst="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1743329" y="575262"/>
            <a:ext cx="13611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EQUIP ACCESS ZONE</a:t>
            </a:r>
          </a:p>
          <a:p>
            <a:r>
              <a:rPr lang="en-US" sz="1100" dirty="0" smtClean="0"/>
              <a:t>CLASS : BLACK</a:t>
            </a:r>
            <a:endParaRPr lang="en-US" sz="1100" dirty="0"/>
          </a:p>
        </p:txBody>
      </p:sp>
      <p:sp>
        <p:nvSpPr>
          <p:cNvPr id="124" name="TextBox 123"/>
          <p:cNvSpPr txBox="1"/>
          <p:nvPr/>
        </p:nvSpPr>
        <p:spPr>
          <a:xfrm>
            <a:off x="3370759" y="575262"/>
            <a:ext cx="16636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EQUIP ACCESS ZONE</a:t>
            </a:r>
          </a:p>
          <a:p>
            <a:r>
              <a:rPr lang="en-US" sz="1100" dirty="0" smtClean="0"/>
              <a:t>CLASS : GREEN</a:t>
            </a:r>
            <a:endParaRPr lang="en-US" sz="1100" dirty="0"/>
          </a:p>
        </p:txBody>
      </p:sp>
      <p:sp>
        <p:nvSpPr>
          <p:cNvPr id="125" name="TextBox 124"/>
          <p:cNvSpPr txBox="1"/>
          <p:nvPr/>
        </p:nvSpPr>
        <p:spPr>
          <a:xfrm>
            <a:off x="4511675" y="87041"/>
            <a:ext cx="2479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Sector: W    Beam-port: W12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65760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108"/>
          <p:cNvSpPr/>
          <p:nvPr/>
        </p:nvSpPr>
        <p:spPr>
          <a:xfrm>
            <a:off x="880670" y="1808788"/>
            <a:ext cx="755082" cy="986686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2084596" y="1808788"/>
            <a:ext cx="755082" cy="986686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35930" y="1124443"/>
            <a:ext cx="3008654" cy="1891459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3854827" y="1843139"/>
            <a:ext cx="755082" cy="986686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36981" y="2459327"/>
            <a:ext cx="8354541" cy="48054"/>
          </a:xfrm>
          <a:prstGeom prst="line">
            <a:avLst/>
          </a:prstGeom>
          <a:ln w="12700">
            <a:solidFill>
              <a:srgbClr val="FF000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un 4"/>
          <p:cNvSpPr/>
          <p:nvPr/>
        </p:nvSpPr>
        <p:spPr>
          <a:xfrm>
            <a:off x="8491522" y="2346057"/>
            <a:ext cx="226541" cy="226540"/>
          </a:xfrm>
          <a:prstGeom prst="su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58961" y="1744950"/>
            <a:ext cx="998999" cy="1202213"/>
            <a:chOff x="5254365" y="3344438"/>
            <a:chExt cx="1229845" cy="1202213"/>
          </a:xfrm>
        </p:grpSpPr>
        <p:sp>
          <p:nvSpPr>
            <p:cNvPr id="23" name="TextBox 22"/>
            <p:cNvSpPr txBox="1"/>
            <p:nvPr/>
          </p:nvSpPr>
          <p:spPr>
            <a:xfrm rot="16200000">
              <a:off x="5267565" y="3331238"/>
              <a:ext cx="755193" cy="781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BEAM PORT</a:t>
              </a:r>
              <a:endParaRPr lang="en-US" sz="8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371903" y="3736086"/>
              <a:ext cx="0" cy="8105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1453252" y="1843139"/>
            <a:ext cx="794142" cy="788742"/>
            <a:chOff x="5371903" y="3442627"/>
            <a:chExt cx="1112307" cy="788742"/>
          </a:xfrm>
        </p:grpSpPr>
        <p:sp>
          <p:nvSpPr>
            <p:cNvPr id="37" name="TextBox 36"/>
            <p:cNvSpPr txBox="1"/>
            <p:nvPr/>
          </p:nvSpPr>
          <p:spPr>
            <a:xfrm rot="16200000">
              <a:off x="5449894" y="3620249"/>
              <a:ext cx="657004" cy="301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645249" y="1843139"/>
            <a:ext cx="1404897" cy="778293"/>
            <a:chOff x="5371903" y="3453076"/>
            <a:chExt cx="1112307" cy="778293"/>
          </a:xfrm>
        </p:grpSpPr>
        <p:sp>
          <p:nvSpPr>
            <p:cNvPr id="42" name="TextBox 41"/>
            <p:cNvSpPr txBox="1"/>
            <p:nvPr/>
          </p:nvSpPr>
          <p:spPr>
            <a:xfrm rot="16200000">
              <a:off x="5198907" y="3691066"/>
              <a:ext cx="646555" cy="170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43" name="Straight Connector 42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 rot="16200000">
            <a:off x="2033969" y="5811633"/>
            <a:ext cx="1024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7-14Hz. D600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109837" y="3337318"/>
            <a:ext cx="8945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#	</a:t>
            </a:r>
            <a:r>
              <a:rPr lang="en-US" sz="1200" dirty="0"/>
              <a:t> </a:t>
            </a:r>
            <a:r>
              <a:rPr lang="en-US" sz="1200" dirty="0" smtClean="0"/>
              <a:t>         1 - 2		      3 - 4		                  5 - 6                                                        7- 8								</a:t>
            </a:r>
            <a:r>
              <a:rPr lang="en-US" sz="1200" dirty="0"/>
              <a:t> </a:t>
            </a:r>
            <a:r>
              <a:rPr lang="en-US" sz="1200" dirty="0" smtClean="0"/>
              <a:t>                                    		 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511652" y="4231170"/>
            <a:ext cx="1454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BAND SELECTION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-435033" y="4197968"/>
            <a:ext cx="14590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FUNCTION</a:t>
            </a:r>
            <a:endParaRPr lang="en-US" sz="1600" dirty="0"/>
          </a:p>
        </p:txBody>
      </p:sp>
      <p:sp>
        <p:nvSpPr>
          <p:cNvPr id="51" name="Rectangle 50"/>
          <p:cNvSpPr/>
          <p:nvPr/>
        </p:nvSpPr>
        <p:spPr>
          <a:xfrm>
            <a:off x="109837" y="3629711"/>
            <a:ext cx="8945852" cy="14670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09837" y="3337318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35930" y="5197344"/>
            <a:ext cx="8945852" cy="14670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-402623" y="5765602"/>
            <a:ext cx="14590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NOTES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05947" y="180382"/>
            <a:ext cx="91115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SKADI</a:t>
            </a:r>
            <a:endParaRPr lang="en-US" dirty="0"/>
          </a:p>
        </p:txBody>
      </p:sp>
      <p:grpSp>
        <p:nvGrpSpPr>
          <p:cNvPr id="86" name="Group 85"/>
          <p:cNvGrpSpPr/>
          <p:nvPr/>
        </p:nvGrpSpPr>
        <p:grpSpPr>
          <a:xfrm>
            <a:off x="965895" y="1012382"/>
            <a:ext cx="577410" cy="1622794"/>
            <a:chOff x="3704121" y="3325573"/>
            <a:chExt cx="577410" cy="1622794"/>
          </a:xfrm>
        </p:grpSpPr>
        <p:cxnSp>
          <p:nvCxnSpPr>
            <p:cNvPr id="87" name="Straight Connector 86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angle 87"/>
            <p:cNvSpPr/>
            <p:nvPr/>
          </p:nvSpPr>
          <p:spPr>
            <a:xfrm>
              <a:off x="3904003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 rot="16200000">
              <a:off x="3525169" y="3701365"/>
              <a:ext cx="96702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V="1">
              <a:off x="396432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V="1">
              <a:off x="404687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Rectangle 93"/>
            <p:cNvSpPr/>
            <p:nvPr/>
          </p:nvSpPr>
          <p:spPr>
            <a:xfrm>
              <a:off x="370412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098355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Connector 95"/>
            <p:cNvCxnSpPr/>
            <p:nvPr/>
          </p:nvCxnSpPr>
          <p:spPr>
            <a:xfrm flipH="1">
              <a:off x="3796186" y="4610359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4039697" y="461035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4475879" y="1986472"/>
            <a:ext cx="4015643" cy="621394"/>
            <a:chOff x="5371903" y="3609975"/>
            <a:chExt cx="1112307" cy="621394"/>
          </a:xfrm>
        </p:grpSpPr>
        <p:sp>
          <p:nvSpPr>
            <p:cNvPr id="99" name="TextBox 98"/>
            <p:cNvSpPr txBox="1"/>
            <p:nvPr/>
          </p:nvSpPr>
          <p:spPr>
            <a:xfrm rot="16200000">
              <a:off x="5277357" y="3747081"/>
              <a:ext cx="48965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00" name="Straight Connector 99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Rectangle 107"/>
          <p:cNvSpPr/>
          <p:nvPr/>
        </p:nvSpPr>
        <p:spPr>
          <a:xfrm>
            <a:off x="109837" y="3044925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99435" y="3060319"/>
            <a:ext cx="8945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L 		 11		        13		       	</a:t>
            </a:r>
            <a:r>
              <a:rPr lang="en-US" sz="1200" dirty="0"/>
              <a:t> </a:t>
            </a:r>
            <a:r>
              <a:rPr lang="en-US" sz="1200" dirty="0" smtClean="0"/>
              <a:t>       17					</a:t>
            </a:r>
            <a:r>
              <a:rPr lang="en-US" sz="1200" dirty="0"/>
              <a:t> </a:t>
            </a:r>
            <a:r>
              <a:rPr lang="en-US" sz="1200" dirty="0" smtClean="0"/>
              <a:t>    21				30                          		 </a:t>
            </a:r>
            <a:endParaRPr lang="en-US" sz="1200" dirty="0"/>
          </a:p>
        </p:txBody>
      </p:sp>
      <p:grpSp>
        <p:nvGrpSpPr>
          <p:cNvPr id="111" name="Group 110"/>
          <p:cNvGrpSpPr/>
          <p:nvPr/>
        </p:nvGrpSpPr>
        <p:grpSpPr>
          <a:xfrm>
            <a:off x="2147632" y="1012382"/>
            <a:ext cx="577410" cy="1609050"/>
            <a:chOff x="3704121" y="3339317"/>
            <a:chExt cx="577410" cy="1609050"/>
          </a:xfrm>
        </p:grpSpPr>
        <p:cxnSp>
          <p:nvCxnSpPr>
            <p:cNvPr id="112" name="Straight Connector 111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tangle 112"/>
            <p:cNvSpPr/>
            <p:nvPr/>
          </p:nvSpPr>
          <p:spPr>
            <a:xfrm>
              <a:off x="3904003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/>
            <p:cNvSpPr txBox="1"/>
            <p:nvPr/>
          </p:nvSpPr>
          <p:spPr>
            <a:xfrm rot="16200000">
              <a:off x="3532041" y="3708237"/>
              <a:ext cx="95328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115" name="Straight Connector 114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V="1">
              <a:off x="396432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V="1">
              <a:off x="404687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Rectangle 118"/>
            <p:cNvSpPr/>
            <p:nvPr/>
          </p:nvSpPr>
          <p:spPr>
            <a:xfrm>
              <a:off x="370412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4098355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/>
            <p:cNvCxnSpPr/>
            <p:nvPr/>
          </p:nvCxnSpPr>
          <p:spPr>
            <a:xfrm flipH="1">
              <a:off x="3796186" y="4610359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H="1">
              <a:off x="4039697" y="461035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3958081" y="1247626"/>
            <a:ext cx="577410" cy="1360617"/>
            <a:chOff x="3704121" y="3587750"/>
            <a:chExt cx="577410" cy="1360617"/>
          </a:xfrm>
        </p:grpSpPr>
        <p:cxnSp>
          <p:nvCxnSpPr>
            <p:cNvPr id="124" name="Straight Connector 123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Rectangle 124"/>
            <p:cNvSpPr/>
            <p:nvPr/>
          </p:nvSpPr>
          <p:spPr>
            <a:xfrm>
              <a:off x="3904003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xtBox 125"/>
            <p:cNvSpPr txBox="1"/>
            <p:nvPr/>
          </p:nvSpPr>
          <p:spPr>
            <a:xfrm rot="16200000">
              <a:off x="3653217" y="3832453"/>
              <a:ext cx="7048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127" name="Straight Connector 126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V="1">
              <a:off x="396432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flipV="1">
              <a:off x="404687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Rectangle 130"/>
            <p:cNvSpPr/>
            <p:nvPr/>
          </p:nvSpPr>
          <p:spPr>
            <a:xfrm>
              <a:off x="370412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4098355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3" name="Straight Connector 132"/>
            <p:cNvCxnSpPr/>
            <p:nvPr/>
          </p:nvCxnSpPr>
          <p:spPr>
            <a:xfrm flipH="1">
              <a:off x="3796186" y="4610359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flipH="1">
              <a:off x="4039697" y="461035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TextBox 146"/>
          <p:cNvSpPr txBox="1"/>
          <p:nvPr/>
        </p:nvSpPr>
        <p:spPr>
          <a:xfrm rot="16200000">
            <a:off x="1695174" y="4231170"/>
            <a:ext cx="1454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BAND SELECTION</a:t>
            </a:r>
            <a:endParaRPr lang="en-US" sz="1200" dirty="0"/>
          </a:p>
        </p:txBody>
      </p:sp>
      <p:sp>
        <p:nvSpPr>
          <p:cNvPr id="148" name="TextBox 147"/>
          <p:cNvSpPr txBox="1"/>
          <p:nvPr/>
        </p:nvSpPr>
        <p:spPr>
          <a:xfrm rot="16200000">
            <a:off x="3487623" y="4231170"/>
            <a:ext cx="1454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BAND SELECTION</a:t>
            </a:r>
            <a:endParaRPr lang="en-US" sz="1200" dirty="0"/>
          </a:p>
        </p:txBody>
      </p:sp>
      <p:sp>
        <p:nvSpPr>
          <p:cNvPr id="149" name="TextBox 148"/>
          <p:cNvSpPr txBox="1"/>
          <p:nvPr/>
        </p:nvSpPr>
        <p:spPr>
          <a:xfrm rot="16200000">
            <a:off x="724269" y="5802393"/>
            <a:ext cx="1024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7-14Hz. D600</a:t>
            </a:r>
            <a:endParaRPr lang="en-US" sz="1200" dirty="0"/>
          </a:p>
        </p:txBody>
      </p:sp>
      <p:sp>
        <p:nvSpPr>
          <p:cNvPr id="150" name="TextBox 149"/>
          <p:cNvSpPr txBox="1"/>
          <p:nvPr/>
        </p:nvSpPr>
        <p:spPr>
          <a:xfrm rot="16200000">
            <a:off x="3824353" y="5811634"/>
            <a:ext cx="1024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7-14Hz. D600</a:t>
            </a:r>
            <a:endParaRPr lang="en-US" sz="1200" dirty="0"/>
          </a:p>
        </p:txBody>
      </p:sp>
      <p:sp>
        <p:nvSpPr>
          <p:cNvPr id="81" name="Rectangle 80"/>
          <p:cNvSpPr/>
          <p:nvPr/>
        </p:nvSpPr>
        <p:spPr>
          <a:xfrm>
            <a:off x="109838" y="654949"/>
            <a:ext cx="3034746" cy="2360953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980990" y="695815"/>
            <a:ext cx="17748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EQUIPT ACCESS CLASS : BLACK</a:t>
            </a:r>
            <a:endParaRPr lang="en-US" sz="1000" dirty="0"/>
          </a:p>
        </p:txBody>
      </p:sp>
      <p:sp>
        <p:nvSpPr>
          <p:cNvPr id="83" name="Rectangle 82"/>
          <p:cNvSpPr/>
          <p:nvPr/>
        </p:nvSpPr>
        <p:spPr>
          <a:xfrm>
            <a:off x="3138583" y="653419"/>
            <a:ext cx="5682143" cy="2362483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3201881" y="695815"/>
            <a:ext cx="15311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EQUIPT ACCESS CLASS : </a:t>
            </a:r>
            <a:r>
              <a:rPr lang="en-US" sz="1000" dirty="0"/>
              <a:t> </a:t>
            </a:r>
            <a:r>
              <a:rPr lang="en-US" sz="1000" dirty="0" smtClean="0"/>
              <a:t>?</a:t>
            </a:r>
            <a:endParaRPr lang="en-US" sz="1000" dirty="0"/>
          </a:p>
        </p:txBody>
      </p:sp>
      <p:sp>
        <p:nvSpPr>
          <p:cNvPr id="85" name="Rectangle 84"/>
          <p:cNvSpPr/>
          <p:nvPr/>
        </p:nvSpPr>
        <p:spPr>
          <a:xfrm>
            <a:off x="6447167" y="1843139"/>
            <a:ext cx="755082" cy="986686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" name="Group 102"/>
          <p:cNvGrpSpPr/>
          <p:nvPr/>
        </p:nvGrpSpPr>
        <p:grpSpPr>
          <a:xfrm>
            <a:off x="6550421" y="1247626"/>
            <a:ext cx="577410" cy="1360617"/>
            <a:chOff x="3704121" y="3587750"/>
            <a:chExt cx="577410" cy="1360617"/>
          </a:xfrm>
        </p:grpSpPr>
        <p:cxnSp>
          <p:nvCxnSpPr>
            <p:cNvPr id="104" name="Straight Connector 103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Rectangle 104"/>
            <p:cNvSpPr/>
            <p:nvPr/>
          </p:nvSpPr>
          <p:spPr>
            <a:xfrm>
              <a:off x="3904003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/>
            <p:cNvSpPr txBox="1"/>
            <p:nvPr/>
          </p:nvSpPr>
          <p:spPr>
            <a:xfrm rot="16200000">
              <a:off x="3653217" y="3832453"/>
              <a:ext cx="7048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135" name="Straight Connector 134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flipV="1">
              <a:off x="396432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flipV="1">
              <a:off x="404687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Rectangle 138"/>
            <p:cNvSpPr/>
            <p:nvPr/>
          </p:nvSpPr>
          <p:spPr>
            <a:xfrm>
              <a:off x="370412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4098355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1" name="Straight Connector 140"/>
            <p:cNvCxnSpPr/>
            <p:nvPr/>
          </p:nvCxnSpPr>
          <p:spPr>
            <a:xfrm flipH="1">
              <a:off x="3796186" y="4610359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flipH="1">
              <a:off x="4039697" y="461035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TextBox 142"/>
          <p:cNvSpPr txBox="1"/>
          <p:nvPr/>
        </p:nvSpPr>
        <p:spPr>
          <a:xfrm>
            <a:off x="7211210" y="87041"/>
            <a:ext cx="1781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Status: P0-Proposal</a:t>
            </a:r>
            <a:endParaRPr lang="en-US" sz="1400" dirty="0"/>
          </a:p>
        </p:txBody>
      </p:sp>
      <p:sp>
        <p:nvSpPr>
          <p:cNvPr id="144" name="TextBox 143"/>
          <p:cNvSpPr txBox="1"/>
          <p:nvPr/>
        </p:nvSpPr>
        <p:spPr>
          <a:xfrm>
            <a:off x="3191555" y="114978"/>
            <a:ext cx="1262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Schematic</a:t>
            </a:r>
            <a:endParaRPr lang="en-US" u="sng" dirty="0"/>
          </a:p>
        </p:txBody>
      </p:sp>
      <p:sp>
        <p:nvSpPr>
          <p:cNvPr id="145" name="TextBox 144"/>
          <p:cNvSpPr txBox="1"/>
          <p:nvPr/>
        </p:nvSpPr>
        <p:spPr>
          <a:xfrm>
            <a:off x="7202249" y="288104"/>
            <a:ext cx="1289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Sector: E</a:t>
            </a:r>
          </a:p>
          <a:p>
            <a:r>
              <a:rPr lang="en-US" sz="1400" dirty="0" smtClean="0"/>
              <a:t>Beam-port: </a:t>
            </a:r>
            <a:r>
              <a:rPr lang="en-US" sz="1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29488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108"/>
          <p:cNvSpPr/>
          <p:nvPr/>
        </p:nvSpPr>
        <p:spPr>
          <a:xfrm>
            <a:off x="880670" y="1808788"/>
            <a:ext cx="755082" cy="986686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2084596" y="1808788"/>
            <a:ext cx="755082" cy="986686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35930" y="1124443"/>
            <a:ext cx="3008654" cy="1891459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36981" y="2459327"/>
            <a:ext cx="8354541" cy="48054"/>
          </a:xfrm>
          <a:prstGeom prst="line">
            <a:avLst/>
          </a:prstGeom>
          <a:ln w="12700">
            <a:solidFill>
              <a:srgbClr val="FF000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un 4"/>
          <p:cNvSpPr/>
          <p:nvPr/>
        </p:nvSpPr>
        <p:spPr>
          <a:xfrm>
            <a:off x="8491522" y="2346057"/>
            <a:ext cx="226541" cy="226540"/>
          </a:xfrm>
          <a:prstGeom prst="su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54435" y="1423777"/>
            <a:ext cx="903523" cy="1523386"/>
            <a:chOff x="5371903" y="3023265"/>
            <a:chExt cx="1112307" cy="1523386"/>
          </a:xfrm>
        </p:grpSpPr>
        <p:sp>
          <p:nvSpPr>
            <p:cNvPr id="23" name="TextBox 22"/>
            <p:cNvSpPr txBox="1"/>
            <p:nvPr/>
          </p:nvSpPr>
          <p:spPr>
            <a:xfrm rot="16200000">
              <a:off x="5069040" y="3398836"/>
              <a:ext cx="1016370" cy="2652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BEAM PORT</a:t>
              </a:r>
              <a:endParaRPr lang="en-US" sz="8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371903" y="3736086"/>
              <a:ext cx="0" cy="8105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1453252" y="1843139"/>
            <a:ext cx="794142" cy="788742"/>
            <a:chOff x="5371903" y="3442627"/>
            <a:chExt cx="1112307" cy="788742"/>
          </a:xfrm>
        </p:grpSpPr>
        <p:sp>
          <p:nvSpPr>
            <p:cNvPr id="37" name="TextBox 36"/>
            <p:cNvSpPr txBox="1"/>
            <p:nvPr/>
          </p:nvSpPr>
          <p:spPr>
            <a:xfrm rot="16200000">
              <a:off x="5449894" y="3620249"/>
              <a:ext cx="657004" cy="301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 rot="16200000">
            <a:off x="1816805" y="5796377"/>
            <a:ext cx="145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7-14Hz. D600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109837" y="3337318"/>
            <a:ext cx="8945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#	</a:t>
            </a:r>
            <a:r>
              <a:rPr lang="en-US" sz="1200" dirty="0"/>
              <a:t> </a:t>
            </a:r>
            <a:r>
              <a:rPr lang="en-US" sz="1200" dirty="0" smtClean="0"/>
              <a:t>         1 - 2		        3 - 4		                                                                              5 - 6                                                     								</a:t>
            </a:r>
            <a:r>
              <a:rPr lang="en-US" sz="1200" dirty="0"/>
              <a:t> </a:t>
            </a:r>
            <a:r>
              <a:rPr lang="en-US" sz="1200" dirty="0" smtClean="0"/>
              <a:t>                                    		 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511652" y="4231170"/>
            <a:ext cx="1454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BAND SELECTION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-435033" y="4182579"/>
            <a:ext cx="145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109837" y="3629711"/>
            <a:ext cx="8945852" cy="14670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09837" y="3337318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35930" y="5197344"/>
            <a:ext cx="8945852" cy="14670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-402623" y="5750213"/>
            <a:ext cx="145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NOTES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05946" y="180382"/>
            <a:ext cx="1515137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SKADI 2.0</a:t>
            </a:r>
            <a:endParaRPr lang="en-US" dirty="0"/>
          </a:p>
        </p:txBody>
      </p:sp>
      <p:grpSp>
        <p:nvGrpSpPr>
          <p:cNvPr id="86" name="Group 85"/>
          <p:cNvGrpSpPr/>
          <p:nvPr/>
        </p:nvGrpSpPr>
        <p:grpSpPr>
          <a:xfrm>
            <a:off x="965895" y="1012382"/>
            <a:ext cx="577410" cy="1622794"/>
            <a:chOff x="3704121" y="3325573"/>
            <a:chExt cx="577410" cy="1622794"/>
          </a:xfrm>
        </p:grpSpPr>
        <p:cxnSp>
          <p:nvCxnSpPr>
            <p:cNvPr id="87" name="Straight Connector 86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angle 87"/>
            <p:cNvSpPr/>
            <p:nvPr/>
          </p:nvSpPr>
          <p:spPr>
            <a:xfrm>
              <a:off x="3904003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 rot="16200000">
              <a:off x="3525169" y="3701365"/>
              <a:ext cx="96702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V="1">
              <a:off x="396432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V="1">
              <a:off x="404687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Rectangle 93"/>
            <p:cNvSpPr/>
            <p:nvPr/>
          </p:nvSpPr>
          <p:spPr>
            <a:xfrm>
              <a:off x="370412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098355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Connector 95"/>
            <p:cNvCxnSpPr/>
            <p:nvPr/>
          </p:nvCxnSpPr>
          <p:spPr>
            <a:xfrm flipH="1">
              <a:off x="3796186" y="4610359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4039697" y="461035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Rectangle 107"/>
          <p:cNvSpPr/>
          <p:nvPr/>
        </p:nvSpPr>
        <p:spPr>
          <a:xfrm>
            <a:off x="109837" y="3044925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99435" y="3060319"/>
            <a:ext cx="8945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L 		 11.5		        14.5		       	</a:t>
            </a:r>
            <a:r>
              <a:rPr lang="en-US" sz="1200" dirty="0"/>
              <a:t> </a:t>
            </a:r>
            <a:r>
              <a:rPr lang="en-US" sz="1200" dirty="0" smtClean="0"/>
              <a:t>       					               21				30                          		 </a:t>
            </a:r>
            <a:endParaRPr lang="en-US" sz="1200" dirty="0"/>
          </a:p>
        </p:txBody>
      </p:sp>
      <p:grpSp>
        <p:nvGrpSpPr>
          <p:cNvPr id="111" name="Group 110"/>
          <p:cNvGrpSpPr/>
          <p:nvPr/>
        </p:nvGrpSpPr>
        <p:grpSpPr>
          <a:xfrm>
            <a:off x="2147632" y="1012382"/>
            <a:ext cx="577410" cy="1609050"/>
            <a:chOff x="3704121" y="3339317"/>
            <a:chExt cx="577410" cy="1609050"/>
          </a:xfrm>
        </p:grpSpPr>
        <p:cxnSp>
          <p:nvCxnSpPr>
            <p:cNvPr id="112" name="Straight Connector 111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tangle 112"/>
            <p:cNvSpPr/>
            <p:nvPr/>
          </p:nvSpPr>
          <p:spPr>
            <a:xfrm>
              <a:off x="3904003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/>
            <p:cNvSpPr txBox="1"/>
            <p:nvPr/>
          </p:nvSpPr>
          <p:spPr>
            <a:xfrm rot="16200000">
              <a:off x="3532041" y="3708237"/>
              <a:ext cx="95328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115" name="Straight Connector 114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V="1">
              <a:off x="396432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V="1">
              <a:off x="404687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Rectangle 118"/>
            <p:cNvSpPr/>
            <p:nvPr/>
          </p:nvSpPr>
          <p:spPr>
            <a:xfrm>
              <a:off x="370412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4098355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/>
            <p:cNvCxnSpPr/>
            <p:nvPr/>
          </p:nvCxnSpPr>
          <p:spPr>
            <a:xfrm flipH="1">
              <a:off x="3796186" y="4610359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H="1">
              <a:off x="4039697" y="461035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TextBox 146"/>
          <p:cNvSpPr txBox="1"/>
          <p:nvPr/>
        </p:nvSpPr>
        <p:spPr>
          <a:xfrm rot="16200000">
            <a:off x="1695174" y="4231170"/>
            <a:ext cx="1454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BAND SELECTION</a:t>
            </a:r>
            <a:endParaRPr lang="en-US" sz="1200" dirty="0"/>
          </a:p>
        </p:txBody>
      </p:sp>
      <p:sp>
        <p:nvSpPr>
          <p:cNvPr id="148" name="TextBox 147"/>
          <p:cNvSpPr txBox="1"/>
          <p:nvPr/>
        </p:nvSpPr>
        <p:spPr>
          <a:xfrm rot="16200000">
            <a:off x="6097595" y="4231170"/>
            <a:ext cx="1454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BAND SELECTION</a:t>
            </a:r>
            <a:endParaRPr lang="en-US" sz="1200" dirty="0"/>
          </a:p>
        </p:txBody>
      </p:sp>
      <p:sp>
        <p:nvSpPr>
          <p:cNvPr id="149" name="TextBox 148"/>
          <p:cNvSpPr txBox="1"/>
          <p:nvPr/>
        </p:nvSpPr>
        <p:spPr>
          <a:xfrm rot="16200000">
            <a:off x="585216" y="5796380"/>
            <a:ext cx="14590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7-14Hz. D600</a:t>
            </a:r>
            <a:endParaRPr lang="en-US" sz="1200" dirty="0"/>
          </a:p>
        </p:txBody>
      </p:sp>
      <p:sp>
        <p:nvSpPr>
          <p:cNvPr id="150" name="TextBox 149"/>
          <p:cNvSpPr txBox="1"/>
          <p:nvPr/>
        </p:nvSpPr>
        <p:spPr>
          <a:xfrm rot="16200000">
            <a:off x="6226383" y="5611711"/>
            <a:ext cx="1459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7-14Hz. D600 </a:t>
            </a:r>
          </a:p>
          <a:p>
            <a:r>
              <a:rPr lang="en-US" sz="1200" dirty="0" smtClean="0"/>
              <a:t>Common vacuum ?</a:t>
            </a:r>
            <a:endParaRPr lang="en-US" sz="1200" dirty="0"/>
          </a:p>
        </p:txBody>
      </p:sp>
      <p:sp>
        <p:nvSpPr>
          <p:cNvPr id="81" name="Rectangle 80"/>
          <p:cNvSpPr/>
          <p:nvPr/>
        </p:nvSpPr>
        <p:spPr>
          <a:xfrm>
            <a:off x="109838" y="654949"/>
            <a:ext cx="3034746" cy="2360953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980990" y="695815"/>
            <a:ext cx="17748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EQUIPT ACCESS CLASS : BLACK</a:t>
            </a:r>
            <a:endParaRPr lang="en-US" sz="1000" dirty="0"/>
          </a:p>
        </p:txBody>
      </p:sp>
      <p:sp>
        <p:nvSpPr>
          <p:cNvPr id="83" name="Rectangle 82"/>
          <p:cNvSpPr/>
          <p:nvPr/>
        </p:nvSpPr>
        <p:spPr>
          <a:xfrm>
            <a:off x="3138583" y="653419"/>
            <a:ext cx="5682143" cy="2362483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3201881" y="695815"/>
            <a:ext cx="15311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EQUIPT ACCESS CLASS : </a:t>
            </a:r>
            <a:r>
              <a:rPr lang="en-US" sz="1000" dirty="0"/>
              <a:t> </a:t>
            </a:r>
            <a:r>
              <a:rPr lang="en-US" sz="1000" dirty="0" smtClean="0"/>
              <a:t>?</a:t>
            </a:r>
            <a:endParaRPr lang="en-US" sz="1000" dirty="0"/>
          </a:p>
        </p:txBody>
      </p:sp>
      <p:sp>
        <p:nvSpPr>
          <p:cNvPr id="85" name="Rectangle 84"/>
          <p:cNvSpPr/>
          <p:nvPr/>
        </p:nvSpPr>
        <p:spPr>
          <a:xfrm>
            <a:off x="6447167" y="1843139"/>
            <a:ext cx="755082" cy="986686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" name="Group 102"/>
          <p:cNvGrpSpPr/>
          <p:nvPr/>
        </p:nvGrpSpPr>
        <p:grpSpPr>
          <a:xfrm>
            <a:off x="6550421" y="942036"/>
            <a:ext cx="577410" cy="1666207"/>
            <a:chOff x="3704121" y="3282160"/>
            <a:chExt cx="577410" cy="1666207"/>
          </a:xfrm>
        </p:grpSpPr>
        <p:cxnSp>
          <p:nvCxnSpPr>
            <p:cNvPr id="104" name="Straight Connector 103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Rectangle 104"/>
            <p:cNvSpPr/>
            <p:nvPr/>
          </p:nvSpPr>
          <p:spPr>
            <a:xfrm>
              <a:off x="3904003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/>
            <p:cNvSpPr txBox="1"/>
            <p:nvPr/>
          </p:nvSpPr>
          <p:spPr>
            <a:xfrm rot="16200000">
              <a:off x="3503463" y="3679658"/>
              <a:ext cx="10104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135" name="Straight Connector 134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flipV="1">
              <a:off x="396432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flipV="1">
              <a:off x="404687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Rectangle 138"/>
            <p:cNvSpPr/>
            <p:nvPr/>
          </p:nvSpPr>
          <p:spPr>
            <a:xfrm>
              <a:off x="370412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4098355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1" name="Straight Connector 140"/>
            <p:cNvCxnSpPr/>
            <p:nvPr/>
          </p:nvCxnSpPr>
          <p:spPr>
            <a:xfrm flipH="1">
              <a:off x="3796186" y="4610359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flipH="1">
              <a:off x="4039697" y="461035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TextBox 142"/>
          <p:cNvSpPr txBox="1"/>
          <p:nvPr/>
        </p:nvSpPr>
        <p:spPr>
          <a:xfrm>
            <a:off x="7211210" y="87041"/>
            <a:ext cx="1781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Status: P0-Proposal</a:t>
            </a:r>
            <a:endParaRPr lang="en-US" sz="1400" dirty="0"/>
          </a:p>
        </p:txBody>
      </p:sp>
      <p:sp>
        <p:nvSpPr>
          <p:cNvPr id="144" name="TextBox 143"/>
          <p:cNvSpPr txBox="1"/>
          <p:nvPr/>
        </p:nvSpPr>
        <p:spPr>
          <a:xfrm>
            <a:off x="3191555" y="114978"/>
            <a:ext cx="1262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Schematic</a:t>
            </a:r>
            <a:endParaRPr lang="en-US" u="sng" dirty="0"/>
          </a:p>
        </p:txBody>
      </p:sp>
      <p:sp>
        <p:nvSpPr>
          <p:cNvPr id="145" name="TextBox 144"/>
          <p:cNvSpPr txBox="1"/>
          <p:nvPr/>
        </p:nvSpPr>
        <p:spPr>
          <a:xfrm>
            <a:off x="7232385" y="288104"/>
            <a:ext cx="1348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Sector: E</a:t>
            </a:r>
          </a:p>
          <a:p>
            <a:r>
              <a:rPr lang="en-US" sz="1400" dirty="0" smtClean="0"/>
              <a:t>Beam-port: </a:t>
            </a:r>
            <a:r>
              <a:rPr lang="en-US" sz="1400" dirty="0"/>
              <a:t>?</a:t>
            </a:r>
          </a:p>
        </p:txBody>
      </p:sp>
      <p:sp>
        <p:nvSpPr>
          <p:cNvPr id="146" name="TextBox 145"/>
          <p:cNvSpPr txBox="1"/>
          <p:nvPr/>
        </p:nvSpPr>
        <p:spPr>
          <a:xfrm rot="16200000">
            <a:off x="15898" y="5796380"/>
            <a:ext cx="14590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POLARISER</a:t>
            </a:r>
            <a:endParaRPr lang="en-US" sz="1200" dirty="0"/>
          </a:p>
        </p:txBody>
      </p:sp>
      <p:grpSp>
        <p:nvGrpSpPr>
          <p:cNvPr id="153" name="Group 152"/>
          <p:cNvGrpSpPr/>
          <p:nvPr/>
        </p:nvGrpSpPr>
        <p:grpSpPr>
          <a:xfrm>
            <a:off x="387575" y="1653943"/>
            <a:ext cx="496359" cy="966708"/>
            <a:chOff x="3104357" y="2156821"/>
            <a:chExt cx="496359" cy="966708"/>
          </a:xfrm>
        </p:grpSpPr>
        <p:cxnSp>
          <p:nvCxnSpPr>
            <p:cNvPr id="154" name="Straight Connector 153"/>
            <p:cNvCxnSpPr/>
            <p:nvPr/>
          </p:nvCxnSpPr>
          <p:spPr>
            <a:xfrm flipV="1">
              <a:off x="3104357" y="287878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Rectangle 154"/>
            <p:cNvSpPr/>
            <p:nvPr/>
          </p:nvSpPr>
          <p:spPr>
            <a:xfrm>
              <a:off x="3163624" y="2886110"/>
              <a:ext cx="383314" cy="2374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TextBox 155"/>
            <p:cNvSpPr txBox="1"/>
            <p:nvPr/>
          </p:nvSpPr>
          <p:spPr>
            <a:xfrm rot="16200000">
              <a:off x="3066017" y="2446086"/>
              <a:ext cx="79397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POLARISER</a:t>
              </a:r>
              <a:endParaRPr lang="en-US" sz="1100" dirty="0"/>
            </a:p>
          </p:txBody>
        </p:sp>
        <p:cxnSp>
          <p:nvCxnSpPr>
            <p:cNvPr id="157" name="Straight Connector 156"/>
            <p:cNvCxnSpPr/>
            <p:nvPr/>
          </p:nvCxnSpPr>
          <p:spPr>
            <a:xfrm>
              <a:off x="3113021" y="3001157"/>
              <a:ext cx="481542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V="1">
              <a:off x="3600716" y="2878785"/>
              <a:ext cx="0" cy="2447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2652582" y="1483773"/>
            <a:ext cx="3989904" cy="1136178"/>
            <a:chOff x="3104357" y="2156823"/>
            <a:chExt cx="496359" cy="966706"/>
          </a:xfrm>
        </p:grpSpPr>
        <p:cxnSp>
          <p:nvCxnSpPr>
            <p:cNvPr id="160" name="Straight Connector 159"/>
            <p:cNvCxnSpPr/>
            <p:nvPr/>
          </p:nvCxnSpPr>
          <p:spPr>
            <a:xfrm flipV="1">
              <a:off x="3104357" y="287878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Rectangle 160"/>
            <p:cNvSpPr/>
            <p:nvPr/>
          </p:nvSpPr>
          <p:spPr>
            <a:xfrm>
              <a:off x="3127632" y="2884755"/>
              <a:ext cx="448786" cy="23877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TextBox 161"/>
            <p:cNvSpPr txBox="1"/>
            <p:nvPr/>
          </p:nvSpPr>
          <p:spPr>
            <a:xfrm rot="16200000">
              <a:off x="3066017" y="2531667"/>
              <a:ext cx="793973" cy="44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 CHANGER</a:t>
              </a:r>
              <a:endParaRPr lang="en-US" sz="1100" dirty="0"/>
            </a:p>
          </p:txBody>
        </p:sp>
        <p:cxnSp>
          <p:nvCxnSpPr>
            <p:cNvPr id="163" name="Straight Connector 162"/>
            <p:cNvCxnSpPr/>
            <p:nvPr/>
          </p:nvCxnSpPr>
          <p:spPr>
            <a:xfrm>
              <a:off x="3113021" y="3001157"/>
              <a:ext cx="481542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V="1">
              <a:off x="3600716" y="2878785"/>
              <a:ext cx="0" cy="2447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/>
          <p:cNvGrpSpPr/>
          <p:nvPr/>
        </p:nvGrpSpPr>
        <p:grpSpPr>
          <a:xfrm>
            <a:off x="7000252" y="1617357"/>
            <a:ext cx="1581074" cy="966706"/>
            <a:chOff x="3104357" y="2156823"/>
            <a:chExt cx="496359" cy="966706"/>
          </a:xfrm>
        </p:grpSpPr>
        <p:cxnSp>
          <p:nvCxnSpPr>
            <p:cNvPr id="166" name="Straight Connector 165"/>
            <p:cNvCxnSpPr/>
            <p:nvPr/>
          </p:nvCxnSpPr>
          <p:spPr>
            <a:xfrm flipV="1">
              <a:off x="3104357" y="287878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Rectangle 166"/>
            <p:cNvSpPr/>
            <p:nvPr/>
          </p:nvSpPr>
          <p:spPr>
            <a:xfrm>
              <a:off x="3163624" y="2886110"/>
              <a:ext cx="383314" cy="2374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TextBox 167"/>
            <p:cNvSpPr txBox="1"/>
            <p:nvPr/>
          </p:nvSpPr>
          <p:spPr>
            <a:xfrm rot="16200000">
              <a:off x="3066017" y="2531667"/>
              <a:ext cx="793973" cy="44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 CHANGER</a:t>
              </a:r>
              <a:endParaRPr lang="en-US" sz="1100" dirty="0"/>
            </a:p>
          </p:txBody>
        </p:sp>
        <p:cxnSp>
          <p:nvCxnSpPr>
            <p:cNvPr id="169" name="Straight Connector 168"/>
            <p:cNvCxnSpPr/>
            <p:nvPr/>
          </p:nvCxnSpPr>
          <p:spPr>
            <a:xfrm>
              <a:off x="3113021" y="3001157"/>
              <a:ext cx="481542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 flipV="1">
              <a:off x="3600716" y="2878785"/>
              <a:ext cx="0" cy="2447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25540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3397035" y="1882100"/>
            <a:ext cx="609302" cy="904867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1836227" y="1882100"/>
            <a:ext cx="609302" cy="904868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223012" y="1163966"/>
            <a:ext cx="2529483" cy="1783198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36982" y="2459327"/>
            <a:ext cx="8354541" cy="48054"/>
          </a:xfrm>
          <a:prstGeom prst="line">
            <a:avLst/>
          </a:prstGeom>
          <a:ln w="12700">
            <a:solidFill>
              <a:srgbClr val="FF000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un 4"/>
          <p:cNvSpPr/>
          <p:nvPr/>
        </p:nvSpPr>
        <p:spPr>
          <a:xfrm>
            <a:off x="8491523" y="2346057"/>
            <a:ext cx="226541" cy="226540"/>
          </a:xfrm>
          <a:prstGeom prst="su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205948" y="1744950"/>
            <a:ext cx="268982" cy="1202214"/>
            <a:chOff x="5254364" y="3344437"/>
            <a:chExt cx="1229846" cy="1202214"/>
          </a:xfrm>
        </p:grpSpPr>
        <p:sp>
          <p:nvSpPr>
            <p:cNvPr id="23" name="TextBox 22"/>
            <p:cNvSpPr txBox="1"/>
            <p:nvPr/>
          </p:nvSpPr>
          <p:spPr>
            <a:xfrm rot="16200000">
              <a:off x="5267565" y="3331236"/>
              <a:ext cx="755193" cy="781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BEAM PORT</a:t>
              </a:r>
              <a:endParaRPr lang="en-US" sz="8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371903" y="3736086"/>
              <a:ext cx="0" cy="8105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140437" y="3452129"/>
            <a:ext cx="8945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#        			1-2			     3-4							</a:t>
            </a:r>
            <a:r>
              <a:rPr lang="en-US" sz="1200" dirty="0"/>
              <a:t> </a:t>
            </a:r>
            <a:r>
              <a:rPr lang="en-US" sz="1200" dirty="0" smtClean="0"/>
              <a:t>                                    		 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1454964" y="4338283"/>
            <a:ext cx="1454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BW SELECTION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-404433" y="4220420"/>
            <a:ext cx="145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140437" y="3736827"/>
            <a:ext cx="8945852" cy="14670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40437" y="3444432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35930" y="5220299"/>
            <a:ext cx="8945852" cy="14670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-402622" y="5773166"/>
            <a:ext cx="145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NOTES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05948" y="180382"/>
            <a:ext cx="65083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NMX</a:t>
            </a:r>
            <a:endParaRPr lang="en-US" dirty="0"/>
          </a:p>
        </p:txBody>
      </p:sp>
      <p:grpSp>
        <p:nvGrpSpPr>
          <p:cNvPr id="98" name="Group 97"/>
          <p:cNvGrpSpPr/>
          <p:nvPr/>
        </p:nvGrpSpPr>
        <p:grpSpPr>
          <a:xfrm>
            <a:off x="3907136" y="1953926"/>
            <a:ext cx="4521046" cy="654864"/>
            <a:chOff x="5371903" y="3576505"/>
            <a:chExt cx="1112307" cy="654864"/>
          </a:xfrm>
        </p:grpSpPr>
        <p:sp>
          <p:nvSpPr>
            <p:cNvPr id="99" name="TextBox 98"/>
            <p:cNvSpPr txBox="1"/>
            <p:nvPr/>
          </p:nvSpPr>
          <p:spPr>
            <a:xfrm rot="16200000">
              <a:off x="5260622" y="3811565"/>
              <a:ext cx="523125" cy="53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00" name="Straight Connector 99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oup 141"/>
          <p:cNvGrpSpPr/>
          <p:nvPr/>
        </p:nvGrpSpPr>
        <p:grpSpPr>
          <a:xfrm>
            <a:off x="1851484" y="1249075"/>
            <a:ext cx="577410" cy="1360617"/>
            <a:chOff x="3704121" y="3587750"/>
            <a:chExt cx="577410" cy="1360617"/>
          </a:xfrm>
        </p:grpSpPr>
        <p:cxnSp>
          <p:nvCxnSpPr>
            <p:cNvPr id="143" name="Straight Connector 142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Rectangle 143"/>
            <p:cNvSpPr/>
            <p:nvPr/>
          </p:nvSpPr>
          <p:spPr>
            <a:xfrm>
              <a:off x="3904003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extBox 144"/>
            <p:cNvSpPr txBox="1"/>
            <p:nvPr/>
          </p:nvSpPr>
          <p:spPr>
            <a:xfrm rot="16200000">
              <a:off x="3653217" y="3832453"/>
              <a:ext cx="7048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146" name="Straight Connector 145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flipV="1">
              <a:off x="396432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flipV="1">
              <a:off x="404687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Rectangle 149"/>
            <p:cNvSpPr/>
            <p:nvPr/>
          </p:nvSpPr>
          <p:spPr>
            <a:xfrm>
              <a:off x="370412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4098355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2" name="Straight Connector 151"/>
            <p:cNvCxnSpPr/>
            <p:nvPr/>
          </p:nvCxnSpPr>
          <p:spPr>
            <a:xfrm flipH="1">
              <a:off x="3796186" y="4610359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flipH="1">
              <a:off x="4039697" y="461035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TextBox 164"/>
          <p:cNvSpPr txBox="1"/>
          <p:nvPr/>
        </p:nvSpPr>
        <p:spPr>
          <a:xfrm rot="16200000">
            <a:off x="1701769" y="5834586"/>
            <a:ext cx="899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14Hz, D700</a:t>
            </a:r>
            <a:endParaRPr lang="en-US" sz="1200" dirty="0"/>
          </a:p>
        </p:txBody>
      </p:sp>
      <p:sp>
        <p:nvSpPr>
          <p:cNvPr id="176" name="Rectangle 175"/>
          <p:cNvSpPr/>
          <p:nvPr/>
        </p:nvSpPr>
        <p:spPr>
          <a:xfrm>
            <a:off x="140437" y="3152041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TextBox 176"/>
          <p:cNvSpPr txBox="1"/>
          <p:nvPr/>
        </p:nvSpPr>
        <p:spPr>
          <a:xfrm>
            <a:off x="172847" y="3134825"/>
            <a:ext cx="8945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      				20			     50											156                                   		 </a:t>
            </a:r>
            <a:endParaRPr lang="en-US" sz="12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3404732" y="1240595"/>
            <a:ext cx="577410" cy="1360617"/>
            <a:chOff x="3704121" y="3587750"/>
            <a:chExt cx="577410" cy="1360617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3904003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 rot="16200000">
              <a:off x="3653217" y="3832453"/>
              <a:ext cx="7048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396432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404687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ectangle 61"/>
            <p:cNvSpPr/>
            <p:nvPr/>
          </p:nvSpPr>
          <p:spPr>
            <a:xfrm>
              <a:off x="370412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098355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Connector 63"/>
            <p:cNvCxnSpPr/>
            <p:nvPr/>
          </p:nvCxnSpPr>
          <p:spPr>
            <a:xfrm flipH="1">
              <a:off x="3796186" y="4610359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4039697" y="461035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>
          <a:xfrm rot="16200000">
            <a:off x="2917775" y="4292673"/>
            <a:ext cx="15454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BW SELECTION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 rot="16200000">
            <a:off x="3245629" y="5843262"/>
            <a:ext cx="899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14Hz, D700</a:t>
            </a:r>
            <a:endParaRPr lang="en-US" sz="1200" dirty="0"/>
          </a:p>
        </p:txBody>
      </p:sp>
      <p:grpSp>
        <p:nvGrpSpPr>
          <p:cNvPr id="69" name="Group 68"/>
          <p:cNvGrpSpPr/>
          <p:nvPr/>
        </p:nvGrpSpPr>
        <p:grpSpPr>
          <a:xfrm>
            <a:off x="2346191" y="1945445"/>
            <a:ext cx="1150606" cy="668613"/>
            <a:chOff x="5371903" y="3562756"/>
            <a:chExt cx="1112307" cy="668613"/>
          </a:xfrm>
        </p:grpSpPr>
        <p:sp>
          <p:nvSpPr>
            <p:cNvPr id="70" name="TextBox 69"/>
            <p:cNvSpPr txBox="1"/>
            <p:nvPr/>
          </p:nvSpPr>
          <p:spPr>
            <a:xfrm rot="16200000">
              <a:off x="5253747" y="3727057"/>
              <a:ext cx="536875" cy="208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71" name="Straight Connector 70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511580" y="2005629"/>
            <a:ext cx="1431969" cy="621394"/>
            <a:chOff x="5371903" y="3609975"/>
            <a:chExt cx="1112307" cy="621394"/>
          </a:xfrm>
        </p:grpSpPr>
        <p:sp>
          <p:nvSpPr>
            <p:cNvPr id="75" name="TextBox 74"/>
            <p:cNvSpPr txBox="1"/>
            <p:nvPr/>
          </p:nvSpPr>
          <p:spPr>
            <a:xfrm rot="16200000">
              <a:off x="5277357" y="3771128"/>
              <a:ext cx="489655" cy="167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76" name="Straight Connector 75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7211210" y="87041"/>
            <a:ext cx="1781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Status: P0-Proposal</a:t>
            </a:r>
            <a:endParaRPr lang="en-US" sz="1400" dirty="0"/>
          </a:p>
        </p:txBody>
      </p:sp>
      <p:sp>
        <p:nvSpPr>
          <p:cNvPr id="80" name="TextBox 79"/>
          <p:cNvSpPr txBox="1"/>
          <p:nvPr/>
        </p:nvSpPr>
        <p:spPr>
          <a:xfrm>
            <a:off x="3191555" y="114978"/>
            <a:ext cx="1262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Schematic</a:t>
            </a:r>
            <a:endParaRPr lang="en-US" u="sng" dirty="0"/>
          </a:p>
        </p:txBody>
      </p:sp>
      <p:sp>
        <p:nvSpPr>
          <p:cNvPr id="81" name="Rectangle 80"/>
          <p:cNvSpPr/>
          <p:nvPr/>
        </p:nvSpPr>
        <p:spPr>
          <a:xfrm>
            <a:off x="223013" y="549714"/>
            <a:ext cx="3107934" cy="2613659"/>
          </a:xfrm>
          <a:prstGeom prst="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370759" y="549715"/>
            <a:ext cx="4173371" cy="2613658"/>
          </a:xfrm>
          <a:prstGeom prst="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1743329" y="575262"/>
            <a:ext cx="13611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EQUIP ACCESS ZONE</a:t>
            </a:r>
          </a:p>
          <a:p>
            <a:r>
              <a:rPr lang="en-US" sz="1100" dirty="0" smtClean="0"/>
              <a:t>CLASS : BLACK</a:t>
            </a:r>
            <a:endParaRPr lang="en-US" sz="1100" dirty="0"/>
          </a:p>
        </p:txBody>
      </p:sp>
      <p:sp>
        <p:nvSpPr>
          <p:cNvPr id="84" name="TextBox 83"/>
          <p:cNvSpPr txBox="1"/>
          <p:nvPr/>
        </p:nvSpPr>
        <p:spPr>
          <a:xfrm>
            <a:off x="3370759" y="575262"/>
            <a:ext cx="16636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EQUIP ACCESS ZONE</a:t>
            </a:r>
          </a:p>
          <a:p>
            <a:r>
              <a:rPr lang="en-US" sz="1100" dirty="0" smtClean="0"/>
              <a:t>CLASS : GREEN</a:t>
            </a:r>
            <a:endParaRPr lang="en-US" sz="1100" dirty="0"/>
          </a:p>
        </p:txBody>
      </p:sp>
      <p:sp>
        <p:nvSpPr>
          <p:cNvPr id="85" name="TextBox 84"/>
          <p:cNvSpPr txBox="1"/>
          <p:nvPr/>
        </p:nvSpPr>
        <p:spPr>
          <a:xfrm>
            <a:off x="7226324" y="394818"/>
            <a:ext cx="1491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Sector: W    </a:t>
            </a:r>
          </a:p>
          <a:p>
            <a:r>
              <a:rPr lang="en-US" sz="1400" dirty="0" smtClean="0"/>
              <a:t>Beam-port: W12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50633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Rectangle 276"/>
          <p:cNvSpPr/>
          <p:nvPr/>
        </p:nvSpPr>
        <p:spPr>
          <a:xfrm>
            <a:off x="6881192" y="980278"/>
            <a:ext cx="598801" cy="2027481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Rectangle 275"/>
          <p:cNvSpPr/>
          <p:nvPr/>
        </p:nvSpPr>
        <p:spPr>
          <a:xfrm>
            <a:off x="6129998" y="1017446"/>
            <a:ext cx="598801" cy="2027481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ctangle 274"/>
          <p:cNvSpPr/>
          <p:nvPr/>
        </p:nvSpPr>
        <p:spPr>
          <a:xfrm>
            <a:off x="5434395" y="1010413"/>
            <a:ext cx="598801" cy="2027481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/>
        </p:nvSpPr>
        <p:spPr>
          <a:xfrm>
            <a:off x="4646995" y="993744"/>
            <a:ext cx="598801" cy="2027481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/>
        </p:nvSpPr>
        <p:spPr>
          <a:xfrm>
            <a:off x="3812804" y="1002133"/>
            <a:ext cx="598801" cy="2027481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/>
        </p:nvSpPr>
        <p:spPr>
          <a:xfrm>
            <a:off x="1779413" y="1849569"/>
            <a:ext cx="1971320" cy="1188327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109836" y="1002133"/>
            <a:ext cx="5222383" cy="2027943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36982" y="2459327"/>
            <a:ext cx="8354541" cy="48054"/>
          </a:xfrm>
          <a:prstGeom prst="line">
            <a:avLst/>
          </a:prstGeom>
          <a:ln w="12700">
            <a:solidFill>
              <a:srgbClr val="FF000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un 4"/>
          <p:cNvSpPr/>
          <p:nvPr/>
        </p:nvSpPr>
        <p:spPr>
          <a:xfrm>
            <a:off x="8491523" y="2346057"/>
            <a:ext cx="226541" cy="226540"/>
          </a:xfrm>
          <a:prstGeom prst="su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35928" y="1744950"/>
            <a:ext cx="339002" cy="1202214"/>
            <a:chOff x="5254364" y="3344437"/>
            <a:chExt cx="1229846" cy="1202214"/>
          </a:xfrm>
        </p:grpSpPr>
        <p:sp>
          <p:nvSpPr>
            <p:cNvPr id="23" name="TextBox 22"/>
            <p:cNvSpPr txBox="1"/>
            <p:nvPr/>
          </p:nvSpPr>
          <p:spPr>
            <a:xfrm rot="16200000">
              <a:off x="5267565" y="3331236"/>
              <a:ext cx="755193" cy="781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BEAM PORT</a:t>
              </a:r>
              <a:endParaRPr lang="en-US" sz="8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371903" y="3736086"/>
              <a:ext cx="0" cy="8105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155737" y="3482733"/>
            <a:ext cx="8945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#      1-2     3-4		5	     6-7         8-9	   10-11	12-13 	          14-15	   16-17	18-19                            		 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1386114" y="4368887"/>
            <a:ext cx="1454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PPS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-389133" y="4251024"/>
            <a:ext cx="145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155737" y="3767431"/>
            <a:ext cx="8945852" cy="14670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55737" y="3475036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58880" y="5250903"/>
            <a:ext cx="8945852" cy="14670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-379672" y="5803770"/>
            <a:ext cx="145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NOTES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05948" y="180382"/>
            <a:ext cx="1012867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IM-ODIN</a:t>
            </a:r>
            <a:endParaRPr lang="en-US" dirty="0"/>
          </a:p>
        </p:txBody>
      </p:sp>
      <p:sp>
        <p:nvSpPr>
          <p:cNvPr id="162" name="Rectangle 161"/>
          <p:cNvSpPr/>
          <p:nvPr/>
        </p:nvSpPr>
        <p:spPr>
          <a:xfrm>
            <a:off x="364722" y="1856599"/>
            <a:ext cx="871498" cy="1188327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TextBox 164"/>
          <p:cNvSpPr txBox="1"/>
          <p:nvPr/>
        </p:nvSpPr>
        <p:spPr>
          <a:xfrm rot="16200000">
            <a:off x="1640569" y="5865190"/>
            <a:ext cx="899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28Hz, D700</a:t>
            </a:r>
            <a:endParaRPr lang="en-US" sz="1200" dirty="0"/>
          </a:p>
        </p:txBody>
      </p:sp>
      <p:sp>
        <p:nvSpPr>
          <p:cNvPr id="176" name="Rectangle 175"/>
          <p:cNvSpPr/>
          <p:nvPr/>
        </p:nvSpPr>
        <p:spPr>
          <a:xfrm>
            <a:off x="155737" y="3182645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TextBox 176"/>
          <p:cNvSpPr txBox="1"/>
          <p:nvPr/>
        </p:nvSpPr>
        <p:spPr>
          <a:xfrm>
            <a:off x="188147" y="3165429"/>
            <a:ext cx="8945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       6,5      7	       9,25	</a:t>
            </a:r>
            <a:r>
              <a:rPr lang="en-US" sz="1200" dirty="0"/>
              <a:t> </a:t>
            </a:r>
            <a:r>
              <a:rPr lang="en-US" sz="1200" dirty="0" smtClean="0"/>
              <a:t>    10	        11	   12		  16		20	     30		40			60</a:t>
            </a:r>
            <a:endParaRPr lang="en-US" sz="12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3834194" y="375341"/>
            <a:ext cx="577410" cy="2229250"/>
            <a:chOff x="3704598" y="2719118"/>
            <a:chExt cx="577410" cy="2229250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3904003" y="3438236"/>
              <a:ext cx="194352" cy="15101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 rot="16200000">
              <a:off x="3643071" y="2963821"/>
              <a:ext cx="7048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3964328" y="3475537"/>
              <a:ext cx="0" cy="140308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4039697" y="3478774"/>
              <a:ext cx="7182" cy="14107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ectangle 61"/>
            <p:cNvSpPr/>
            <p:nvPr/>
          </p:nvSpPr>
          <p:spPr>
            <a:xfrm>
              <a:off x="3704598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098832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Connector 63"/>
            <p:cNvCxnSpPr/>
            <p:nvPr/>
          </p:nvCxnSpPr>
          <p:spPr>
            <a:xfrm flipH="1">
              <a:off x="3796663" y="420591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4040174" y="420591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>
          <a:xfrm rot="16200000">
            <a:off x="2092090" y="4368887"/>
            <a:ext cx="1454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BAND WIDTH</a:t>
            </a:r>
            <a:endParaRPr lang="en-US" sz="1200" dirty="0"/>
          </a:p>
        </p:txBody>
      </p:sp>
      <p:grpSp>
        <p:nvGrpSpPr>
          <p:cNvPr id="69" name="Group 68"/>
          <p:cNvGrpSpPr/>
          <p:nvPr/>
        </p:nvGrpSpPr>
        <p:grpSpPr>
          <a:xfrm>
            <a:off x="6603556" y="1968915"/>
            <a:ext cx="373113" cy="621393"/>
            <a:chOff x="5131699" y="3609976"/>
            <a:chExt cx="1352511" cy="621393"/>
          </a:xfrm>
        </p:grpSpPr>
        <p:sp>
          <p:nvSpPr>
            <p:cNvPr id="70" name="TextBox 69"/>
            <p:cNvSpPr txBox="1"/>
            <p:nvPr/>
          </p:nvSpPr>
          <p:spPr>
            <a:xfrm rot="16200000">
              <a:off x="5277356" y="3464319"/>
              <a:ext cx="489655" cy="780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71" name="Straight Connector 70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1228248" y="1994017"/>
            <a:ext cx="484907" cy="621394"/>
            <a:chOff x="5247436" y="3609975"/>
            <a:chExt cx="1236774" cy="621394"/>
          </a:xfrm>
        </p:grpSpPr>
        <p:sp>
          <p:nvSpPr>
            <p:cNvPr id="75" name="TextBox 74"/>
            <p:cNvSpPr txBox="1"/>
            <p:nvPr/>
          </p:nvSpPr>
          <p:spPr>
            <a:xfrm rot="16200000">
              <a:off x="5277357" y="3580054"/>
              <a:ext cx="489655" cy="549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76" name="Straight Connector 75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1760642" y="2003714"/>
            <a:ext cx="637697" cy="911226"/>
            <a:chOff x="3104357" y="2501627"/>
            <a:chExt cx="637697" cy="911226"/>
          </a:xfrm>
        </p:grpSpPr>
        <p:cxnSp>
          <p:nvCxnSpPr>
            <p:cNvPr id="92" name="Straight Connector 91"/>
            <p:cNvCxnSpPr/>
            <p:nvPr/>
          </p:nvCxnSpPr>
          <p:spPr>
            <a:xfrm flipV="1">
              <a:off x="3104357" y="287878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tangle 92"/>
            <p:cNvSpPr/>
            <p:nvPr/>
          </p:nvSpPr>
          <p:spPr>
            <a:xfrm>
              <a:off x="3163624" y="2886110"/>
              <a:ext cx="383314" cy="526743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93"/>
            <p:cNvSpPr txBox="1"/>
            <p:nvPr/>
          </p:nvSpPr>
          <p:spPr>
            <a:xfrm rot="16200000">
              <a:off x="3238420" y="2556934"/>
              <a:ext cx="4491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PA-10 (</a:t>
              </a:r>
              <a:r>
                <a:rPr lang="en-US" sz="800" dirty="0" err="1" smtClean="0"/>
                <a:t>PPSc</a:t>
              </a:r>
              <a:r>
                <a:rPr lang="en-US" sz="800" dirty="0" smtClean="0"/>
                <a:t>)</a:t>
              </a:r>
              <a:endParaRPr lang="en-US" sz="1100" dirty="0"/>
            </a:p>
          </p:txBody>
        </p:sp>
        <p:cxnSp>
          <p:nvCxnSpPr>
            <p:cNvPr id="95" name="Straight Connector 94"/>
            <p:cNvCxnSpPr/>
            <p:nvPr/>
          </p:nvCxnSpPr>
          <p:spPr>
            <a:xfrm>
              <a:off x="3113021" y="3001157"/>
              <a:ext cx="481542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3600716" y="2878785"/>
              <a:ext cx="0" cy="2447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Rectangle 96"/>
            <p:cNvSpPr/>
            <p:nvPr/>
          </p:nvSpPr>
          <p:spPr>
            <a:xfrm>
              <a:off x="3558878" y="3149329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2484804" y="1246631"/>
            <a:ext cx="577410" cy="1360617"/>
            <a:chOff x="3704121" y="3587750"/>
            <a:chExt cx="577410" cy="1360617"/>
          </a:xfrm>
        </p:grpSpPr>
        <p:cxnSp>
          <p:nvCxnSpPr>
            <p:cNvPr id="104" name="Straight Connector 103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Rectangle 104"/>
            <p:cNvSpPr/>
            <p:nvPr/>
          </p:nvSpPr>
          <p:spPr>
            <a:xfrm>
              <a:off x="3904003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/>
            <p:cNvSpPr txBox="1"/>
            <p:nvPr/>
          </p:nvSpPr>
          <p:spPr>
            <a:xfrm rot="16200000">
              <a:off x="3653217" y="3832453"/>
              <a:ext cx="7048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107" name="Straight Connector 106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396432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V="1">
              <a:off x="404687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Rectangle 110"/>
            <p:cNvSpPr/>
            <p:nvPr/>
          </p:nvSpPr>
          <p:spPr>
            <a:xfrm>
              <a:off x="370412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4098355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/>
          </p:nvCxnSpPr>
          <p:spPr>
            <a:xfrm flipH="1">
              <a:off x="3796186" y="4610359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H="1">
              <a:off x="4039697" y="461035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>
            <a:off x="3093014" y="1248200"/>
            <a:ext cx="577410" cy="1360617"/>
            <a:chOff x="3704121" y="3587750"/>
            <a:chExt cx="577410" cy="1360617"/>
          </a:xfrm>
        </p:grpSpPr>
        <p:cxnSp>
          <p:nvCxnSpPr>
            <p:cNvPr id="116" name="Straight Connector 115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Rectangle 116"/>
            <p:cNvSpPr/>
            <p:nvPr/>
          </p:nvSpPr>
          <p:spPr>
            <a:xfrm>
              <a:off x="3904003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extBox 117"/>
            <p:cNvSpPr txBox="1"/>
            <p:nvPr/>
          </p:nvSpPr>
          <p:spPr>
            <a:xfrm rot="16200000">
              <a:off x="3653217" y="3832453"/>
              <a:ext cx="7048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119" name="Straight Connector 118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V="1">
              <a:off x="396432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V="1">
              <a:off x="404687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ectangle 122"/>
            <p:cNvSpPr/>
            <p:nvPr/>
          </p:nvSpPr>
          <p:spPr>
            <a:xfrm>
              <a:off x="370412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4098355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5" name="Straight Connector 124"/>
            <p:cNvCxnSpPr/>
            <p:nvPr/>
          </p:nvCxnSpPr>
          <p:spPr>
            <a:xfrm flipH="1">
              <a:off x="3796186" y="4610359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>
              <a:off x="4039697" y="461035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381755" y="1253067"/>
            <a:ext cx="449830" cy="1776546"/>
            <a:chOff x="4956217" y="3684454"/>
            <a:chExt cx="449830" cy="1776546"/>
          </a:xfrm>
        </p:grpSpPr>
        <p:cxnSp>
          <p:nvCxnSpPr>
            <p:cNvPr id="128" name="Straight Connector 127"/>
            <p:cNvCxnSpPr/>
            <p:nvPr/>
          </p:nvCxnSpPr>
          <p:spPr>
            <a:xfrm flipV="1">
              <a:off x="5098757" y="4801188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ectangle 128"/>
            <p:cNvSpPr/>
            <p:nvPr/>
          </p:nvSpPr>
          <p:spPr>
            <a:xfrm>
              <a:off x="5156099" y="4390166"/>
              <a:ext cx="194352" cy="10708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TextBox 129"/>
            <p:cNvSpPr txBox="1"/>
            <p:nvPr/>
          </p:nvSpPr>
          <p:spPr>
            <a:xfrm rot="16200000">
              <a:off x="4900704" y="3929157"/>
              <a:ext cx="7048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(UO)</a:t>
              </a:r>
              <a:endParaRPr lang="en-US" sz="800" dirty="0"/>
            </a:p>
          </p:txBody>
        </p:sp>
        <p:cxnSp>
          <p:nvCxnSpPr>
            <p:cNvPr id="131" name="Straight Connector 130"/>
            <p:cNvCxnSpPr/>
            <p:nvPr/>
          </p:nvCxnSpPr>
          <p:spPr>
            <a:xfrm>
              <a:off x="5107421" y="4923561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V="1">
              <a:off x="5406047" y="4800407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V="1">
              <a:off x="5216424" y="4437791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Rectangle 133"/>
            <p:cNvSpPr/>
            <p:nvPr/>
          </p:nvSpPr>
          <p:spPr>
            <a:xfrm>
              <a:off x="4956217" y="4628291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5" name="Straight Connector 134"/>
            <p:cNvCxnSpPr/>
            <p:nvPr/>
          </p:nvCxnSpPr>
          <p:spPr>
            <a:xfrm flipH="1">
              <a:off x="5048282" y="4707925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6" name="Group 135"/>
            <p:cNvGrpSpPr/>
            <p:nvPr/>
          </p:nvGrpSpPr>
          <p:grpSpPr>
            <a:xfrm rot="10800000">
              <a:off x="5018476" y="4850070"/>
              <a:ext cx="241834" cy="551931"/>
              <a:chOff x="5291793" y="4437791"/>
              <a:chExt cx="241834" cy="551931"/>
            </a:xfrm>
          </p:grpSpPr>
          <p:cxnSp>
            <p:nvCxnSpPr>
              <p:cNvPr id="137" name="Straight Connector 136"/>
              <p:cNvCxnSpPr/>
              <p:nvPr/>
            </p:nvCxnSpPr>
            <p:spPr>
              <a:xfrm flipV="1">
                <a:off x="5298974" y="4437791"/>
                <a:ext cx="0" cy="55193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8" name="Rectangle 137"/>
              <p:cNvSpPr/>
              <p:nvPr/>
            </p:nvSpPr>
            <p:spPr>
              <a:xfrm>
                <a:off x="5350451" y="4628291"/>
                <a:ext cx="183176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9" name="Straight Connector 138"/>
              <p:cNvCxnSpPr/>
              <p:nvPr/>
            </p:nvCxnSpPr>
            <p:spPr>
              <a:xfrm flipH="1">
                <a:off x="5291793" y="4707924"/>
                <a:ext cx="182222" cy="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0" name="Group 139"/>
          <p:cNvGrpSpPr/>
          <p:nvPr/>
        </p:nvGrpSpPr>
        <p:grpSpPr>
          <a:xfrm>
            <a:off x="786390" y="1251163"/>
            <a:ext cx="449830" cy="1776546"/>
            <a:chOff x="4956217" y="3684454"/>
            <a:chExt cx="449830" cy="1776546"/>
          </a:xfrm>
        </p:grpSpPr>
        <p:cxnSp>
          <p:nvCxnSpPr>
            <p:cNvPr id="141" name="Straight Connector 140"/>
            <p:cNvCxnSpPr/>
            <p:nvPr/>
          </p:nvCxnSpPr>
          <p:spPr>
            <a:xfrm flipV="1">
              <a:off x="5098757" y="4801188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Rectangle 153"/>
            <p:cNvSpPr/>
            <p:nvPr/>
          </p:nvSpPr>
          <p:spPr>
            <a:xfrm>
              <a:off x="5156099" y="4390166"/>
              <a:ext cx="194352" cy="10708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TextBox 154"/>
            <p:cNvSpPr txBox="1"/>
            <p:nvPr/>
          </p:nvSpPr>
          <p:spPr>
            <a:xfrm rot="16200000">
              <a:off x="4900704" y="3929157"/>
              <a:ext cx="7048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(UO)</a:t>
              </a:r>
              <a:endParaRPr lang="en-US" sz="800" dirty="0"/>
            </a:p>
          </p:txBody>
        </p:sp>
        <p:cxnSp>
          <p:nvCxnSpPr>
            <p:cNvPr id="156" name="Straight Connector 155"/>
            <p:cNvCxnSpPr/>
            <p:nvPr/>
          </p:nvCxnSpPr>
          <p:spPr>
            <a:xfrm>
              <a:off x="5107421" y="4923561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V="1">
              <a:off x="5406047" y="4800407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V="1">
              <a:off x="5216424" y="4437791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Rectangle 158"/>
            <p:cNvSpPr/>
            <p:nvPr/>
          </p:nvSpPr>
          <p:spPr>
            <a:xfrm>
              <a:off x="4956217" y="4628291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0" name="Straight Connector 159"/>
            <p:cNvCxnSpPr/>
            <p:nvPr/>
          </p:nvCxnSpPr>
          <p:spPr>
            <a:xfrm flipH="1">
              <a:off x="5048282" y="4707925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1" name="Group 160"/>
            <p:cNvGrpSpPr/>
            <p:nvPr/>
          </p:nvGrpSpPr>
          <p:grpSpPr>
            <a:xfrm rot="10800000">
              <a:off x="5018476" y="4850070"/>
              <a:ext cx="241834" cy="551931"/>
              <a:chOff x="5291793" y="4437791"/>
              <a:chExt cx="241834" cy="551931"/>
            </a:xfrm>
          </p:grpSpPr>
          <p:cxnSp>
            <p:nvCxnSpPr>
              <p:cNvPr id="163" name="Straight Connector 162"/>
              <p:cNvCxnSpPr/>
              <p:nvPr/>
            </p:nvCxnSpPr>
            <p:spPr>
              <a:xfrm flipV="1">
                <a:off x="5298974" y="4437791"/>
                <a:ext cx="0" cy="55193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" name="Rectangle 163"/>
              <p:cNvSpPr/>
              <p:nvPr/>
            </p:nvSpPr>
            <p:spPr>
              <a:xfrm>
                <a:off x="5350451" y="4628291"/>
                <a:ext cx="183176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6" name="Straight Connector 165"/>
              <p:cNvCxnSpPr/>
              <p:nvPr/>
            </p:nvCxnSpPr>
            <p:spPr>
              <a:xfrm flipH="1">
                <a:off x="5291793" y="4707924"/>
                <a:ext cx="182222" cy="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7" name="TextBox 166"/>
          <p:cNvSpPr txBox="1"/>
          <p:nvPr/>
        </p:nvSpPr>
        <p:spPr>
          <a:xfrm rot="16200000">
            <a:off x="-68892" y="4348346"/>
            <a:ext cx="1454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PULSE SHAPING</a:t>
            </a:r>
            <a:endParaRPr lang="en-US" sz="1200" dirty="0"/>
          </a:p>
        </p:txBody>
      </p:sp>
      <p:sp>
        <p:nvSpPr>
          <p:cNvPr id="168" name="TextBox 167"/>
          <p:cNvSpPr txBox="1"/>
          <p:nvPr/>
        </p:nvSpPr>
        <p:spPr>
          <a:xfrm rot="16200000">
            <a:off x="420137" y="4359383"/>
            <a:ext cx="1454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PULSE SHAPING</a:t>
            </a:r>
            <a:endParaRPr lang="en-US" sz="1200" dirty="0"/>
          </a:p>
        </p:txBody>
      </p:sp>
      <p:sp>
        <p:nvSpPr>
          <p:cNvPr id="170" name="TextBox 169"/>
          <p:cNvSpPr txBox="1"/>
          <p:nvPr/>
        </p:nvSpPr>
        <p:spPr>
          <a:xfrm rot="16200000">
            <a:off x="185681" y="5865190"/>
            <a:ext cx="899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56Hz, D700</a:t>
            </a:r>
            <a:endParaRPr lang="en-US" sz="1200" dirty="0"/>
          </a:p>
        </p:txBody>
      </p:sp>
      <p:sp>
        <p:nvSpPr>
          <p:cNvPr id="172" name="TextBox 171"/>
          <p:cNvSpPr txBox="1"/>
          <p:nvPr/>
        </p:nvSpPr>
        <p:spPr>
          <a:xfrm rot="16200000">
            <a:off x="2755931" y="4339691"/>
            <a:ext cx="1454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BAND WIDTH</a:t>
            </a:r>
            <a:endParaRPr lang="en-US" sz="1200" dirty="0"/>
          </a:p>
        </p:txBody>
      </p:sp>
      <p:sp>
        <p:nvSpPr>
          <p:cNvPr id="173" name="TextBox 172"/>
          <p:cNvSpPr txBox="1"/>
          <p:nvPr/>
        </p:nvSpPr>
        <p:spPr>
          <a:xfrm rot="16200000">
            <a:off x="676588" y="5873866"/>
            <a:ext cx="899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56Hz, D700</a:t>
            </a:r>
            <a:endParaRPr lang="en-US" sz="1200" dirty="0"/>
          </a:p>
        </p:txBody>
      </p:sp>
      <p:sp>
        <p:nvSpPr>
          <p:cNvPr id="174" name="TextBox 173"/>
          <p:cNvSpPr txBox="1"/>
          <p:nvPr/>
        </p:nvSpPr>
        <p:spPr>
          <a:xfrm rot="16200000">
            <a:off x="2214043" y="5865190"/>
            <a:ext cx="11406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3,5-14Hz, D700</a:t>
            </a:r>
            <a:endParaRPr lang="en-US" sz="1200" dirty="0"/>
          </a:p>
        </p:txBody>
      </p:sp>
      <p:sp>
        <p:nvSpPr>
          <p:cNvPr id="175" name="TextBox 174"/>
          <p:cNvSpPr txBox="1"/>
          <p:nvPr/>
        </p:nvSpPr>
        <p:spPr>
          <a:xfrm rot="16200000">
            <a:off x="2924922" y="5865190"/>
            <a:ext cx="11406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3,5-14Hz, D700</a:t>
            </a:r>
            <a:endParaRPr lang="en-US" sz="1200" dirty="0"/>
          </a:p>
        </p:txBody>
      </p:sp>
      <p:grpSp>
        <p:nvGrpSpPr>
          <p:cNvPr id="178" name="Group 177"/>
          <p:cNvGrpSpPr/>
          <p:nvPr/>
        </p:nvGrpSpPr>
        <p:grpSpPr>
          <a:xfrm>
            <a:off x="4646994" y="363232"/>
            <a:ext cx="577410" cy="2229250"/>
            <a:chOff x="3704598" y="2719118"/>
            <a:chExt cx="577410" cy="2229250"/>
          </a:xfrm>
        </p:grpSpPr>
        <p:cxnSp>
          <p:nvCxnSpPr>
            <p:cNvPr id="179" name="Straight Connector 178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Rectangle 179"/>
            <p:cNvSpPr/>
            <p:nvPr/>
          </p:nvSpPr>
          <p:spPr>
            <a:xfrm>
              <a:off x="3904003" y="3438236"/>
              <a:ext cx="194352" cy="15101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TextBox 180"/>
            <p:cNvSpPr txBox="1"/>
            <p:nvPr/>
          </p:nvSpPr>
          <p:spPr>
            <a:xfrm rot="16200000">
              <a:off x="3643071" y="2963821"/>
              <a:ext cx="7048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182" name="Straight Connector 181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>
              <a:off x="3964328" y="3475537"/>
              <a:ext cx="0" cy="140308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>
              <a:off x="4039697" y="3478774"/>
              <a:ext cx="7182" cy="14107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Rectangle 185"/>
            <p:cNvSpPr/>
            <p:nvPr/>
          </p:nvSpPr>
          <p:spPr>
            <a:xfrm>
              <a:off x="3704598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4098832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8" name="Straight Connector 187"/>
            <p:cNvCxnSpPr/>
            <p:nvPr/>
          </p:nvCxnSpPr>
          <p:spPr>
            <a:xfrm flipH="1">
              <a:off x="3796663" y="420591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flipH="1">
              <a:off x="4040174" y="420591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0" name="Group 189"/>
          <p:cNvGrpSpPr/>
          <p:nvPr/>
        </p:nvGrpSpPr>
        <p:grpSpPr>
          <a:xfrm>
            <a:off x="5434394" y="363232"/>
            <a:ext cx="577410" cy="2229250"/>
            <a:chOff x="3704598" y="2719118"/>
            <a:chExt cx="577410" cy="2229250"/>
          </a:xfrm>
        </p:grpSpPr>
        <p:cxnSp>
          <p:nvCxnSpPr>
            <p:cNvPr id="191" name="Straight Connector 190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Rectangle 191"/>
            <p:cNvSpPr/>
            <p:nvPr/>
          </p:nvSpPr>
          <p:spPr>
            <a:xfrm>
              <a:off x="3904003" y="3438236"/>
              <a:ext cx="194352" cy="15101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TextBox 192"/>
            <p:cNvSpPr txBox="1"/>
            <p:nvPr/>
          </p:nvSpPr>
          <p:spPr>
            <a:xfrm rot="16200000">
              <a:off x="3643071" y="2963821"/>
              <a:ext cx="7048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194" name="Straight Connector 193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>
              <a:off x="3964328" y="3475537"/>
              <a:ext cx="0" cy="140308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>
              <a:off x="4039697" y="3478774"/>
              <a:ext cx="7182" cy="14107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Rectangle 197"/>
            <p:cNvSpPr/>
            <p:nvPr/>
          </p:nvSpPr>
          <p:spPr>
            <a:xfrm>
              <a:off x="3704598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4098832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0" name="Straight Connector 199"/>
            <p:cNvCxnSpPr/>
            <p:nvPr/>
          </p:nvCxnSpPr>
          <p:spPr>
            <a:xfrm flipH="1">
              <a:off x="3796663" y="420591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 flipH="1">
              <a:off x="4040174" y="420591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2" name="Group 201"/>
          <p:cNvGrpSpPr/>
          <p:nvPr/>
        </p:nvGrpSpPr>
        <p:grpSpPr>
          <a:xfrm>
            <a:off x="6169668" y="358409"/>
            <a:ext cx="577410" cy="2229250"/>
            <a:chOff x="3704598" y="2719118"/>
            <a:chExt cx="577410" cy="2229250"/>
          </a:xfrm>
        </p:grpSpPr>
        <p:cxnSp>
          <p:nvCxnSpPr>
            <p:cNvPr id="203" name="Straight Connector 202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Rectangle 203"/>
            <p:cNvSpPr/>
            <p:nvPr/>
          </p:nvSpPr>
          <p:spPr>
            <a:xfrm>
              <a:off x="3904003" y="3438236"/>
              <a:ext cx="194352" cy="15101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TextBox 204"/>
            <p:cNvSpPr txBox="1"/>
            <p:nvPr/>
          </p:nvSpPr>
          <p:spPr>
            <a:xfrm rot="16200000">
              <a:off x="3643071" y="2963821"/>
              <a:ext cx="7048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206" name="Straight Connector 205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>
              <a:off x="3964328" y="3475537"/>
              <a:ext cx="0" cy="140308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>
              <a:off x="4039697" y="3478774"/>
              <a:ext cx="7182" cy="14107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Rectangle 209"/>
            <p:cNvSpPr/>
            <p:nvPr/>
          </p:nvSpPr>
          <p:spPr>
            <a:xfrm>
              <a:off x="3704598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4098832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2" name="Straight Connector 211"/>
            <p:cNvCxnSpPr/>
            <p:nvPr/>
          </p:nvCxnSpPr>
          <p:spPr>
            <a:xfrm flipH="1">
              <a:off x="3796663" y="420591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flipH="1">
              <a:off x="4040174" y="420591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4" name="TextBox 213"/>
          <p:cNvSpPr txBox="1"/>
          <p:nvPr/>
        </p:nvSpPr>
        <p:spPr>
          <a:xfrm rot="16200000">
            <a:off x="3417304" y="4315851"/>
            <a:ext cx="15527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SUB FRAME OVERLAP</a:t>
            </a:r>
            <a:endParaRPr lang="en-US" sz="1200" dirty="0"/>
          </a:p>
        </p:txBody>
      </p:sp>
      <p:sp>
        <p:nvSpPr>
          <p:cNvPr id="215" name="TextBox 214"/>
          <p:cNvSpPr txBox="1"/>
          <p:nvPr/>
        </p:nvSpPr>
        <p:spPr>
          <a:xfrm rot="16200000">
            <a:off x="4185599" y="4346596"/>
            <a:ext cx="15527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SUB FRAME OVERLAP</a:t>
            </a:r>
            <a:endParaRPr lang="en-US" sz="1200" dirty="0"/>
          </a:p>
        </p:txBody>
      </p:sp>
      <p:sp>
        <p:nvSpPr>
          <p:cNvPr id="216" name="TextBox 215"/>
          <p:cNvSpPr txBox="1"/>
          <p:nvPr/>
        </p:nvSpPr>
        <p:spPr>
          <a:xfrm rot="16200000">
            <a:off x="5034555" y="4344029"/>
            <a:ext cx="15527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SUB FRAME OVERLAP</a:t>
            </a:r>
            <a:endParaRPr lang="en-US" sz="1200" dirty="0"/>
          </a:p>
        </p:txBody>
      </p:sp>
      <p:sp>
        <p:nvSpPr>
          <p:cNvPr id="217" name="TextBox 216"/>
          <p:cNvSpPr txBox="1"/>
          <p:nvPr/>
        </p:nvSpPr>
        <p:spPr>
          <a:xfrm rot="16200000">
            <a:off x="5731509" y="4344028"/>
            <a:ext cx="15527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SUB FRAME OVERLAP</a:t>
            </a:r>
            <a:endParaRPr lang="en-US" sz="1200" dirty="0"/>
          </a:p>
        </p:txBody>
      </p:sp>
      <p:sp>
        <p:nvSpPr>
          <p:cNvPr id="218" name="TextBox 217"/>
          <p:cNvSpPr txBox="1"/>
          <p:nvPr/>
        </p:nvSpPr>
        <p:spPr>
          <a:xfrm rot="16200000">
            <a:off x="3469883" y="5911095"/>
            <a:ext cx="14613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14-42Hz, D700-2000</a:t>
            </a:r>
            <a:endParaRPr lang="en-US" sz="1200" dirty="0"/>
          </a:p>
        </p:txBody>
      </p:sp>
      <p:sp>
        <p:nvSpPr>
          <p:cNvPr id="219" name="TextBox 218"/>
          <p:cNvSpPr txBox="1"/>
          <p:nvPr/>
        </p:nvSpPr>
        <p:spPr>
          <a:xfrm rot="16200000">
            <a:off x="4172038" y="5911095"/>
            <a:ext cx="14613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14-42Hz, D700-2000</a:t>
            </a:r>
            <a:endParaRPr lang="en-US" sz="1200" dirty="0"/>
          </a:p>
        </p:txBody>
      </p:sp>
      <p:grpSp>
        <p:nvGrpSpPr>
          <p:cNvPr id="220" name="Group 219"/>
          <p:cNvGrpSpPr/>
          <p:nvPr/>
        </p:nvGrpSpPr>
        <p:grpSpPr>
          <a:xfrm>
            <a:off x="6884603" y="358409"/>
            <a:ext cx="577410" cy="2229250"/>
            <a:chOff x="3704598" y="2719118"/>
            <a:chExt cx="577410" cy="2229250"/>
          </a:xfrm>
        </p:grpSpPr>
        <p:cxnSp>
          <p:nvCxnSpPr>
            <p:cNvPr id="221" name="Straight Connector 220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2" name="Rectangle 221"/>
            <p:cNvSpPr/>
            <p:nvPr/>
          </p:nvSpPr>
          <p:spPr>
            <a:xfrm>
              <a:off x="3904003" y="3438236"/>
              <a:ext cx="194352" cy="15101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TextBox 222"/>
            <p:cNvSpPr txBox="1"/>
            <p:nvPr/>
          </p:nvSpPr>
          <p:spPr>
            <a:xfrm rot="16200000">
              <a:off x="3643071" y="2963821"/>
              <a:ext cx="7048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224" name="Straight Connector 223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>
              <a:off x="3964328" y="3475537"/>
              <a:ext cx="0" cy="140308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>
              <a:off x="4039697" y="3478774"/>
              <a:ext cx="7182" cy="14107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Rectangle 227"/>
            <p:cNvSpPr/>
            <p:nvPr/>
          </p:nvSpPr>
          <p:spPr>
            <a:xfrm>
              <a:off x="3704598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4098832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0" name="Straight Connector 229"/>
            <p:cNvCxnSpPr/>
            <p:nvPr/>
          </p:nvCxnSpPr>
          <p:spPr>
            <a:xfrm flipH="1">
              <a:off x="3796663" y="420591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/>
          </p:nvCxnSpPr>
          <p:spPr>
            <a:xfrm flipH="1">
              <a:off x="4040174" y="420591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2" name="TextBox 231"/>
          <p:cNvSpPr txBox="1"/>
          <p:nvPr/>
        </p:nvSpPr>
        <p:spPr>
          <a:xfrm rot="16200000">
            <a:off x="6450531" y="4321122"/>
            <a:ext cx="15527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SUB FRAME OVERLAP</a:t>
            </a:r>
            <a:endParaRPr lang="en-US" sz="1200" dirty="0"/>
          </a:p>
        </p:txBody>
      </p:sp>
      <p:sp>
        <p:nvSpPr>
          <p:cNvPr id="234" name="TextBox 233"/>
          <p:cNvSpPr txBox="1"/>
          <p:nvPr/>
        </p:nvSpPr>
        <p:spPr>
          <a:xfrm rot="16200000">
            <a:off x="5045169" y="5911095"/>
            <a:ext cx="14613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14-42Hz, D700-2000</a:t>
            </a:r>
            <a:endParaRPr lang="en-US" sz="1200" dirty="0"/>
          </a:p>
        </p:txBody>
      </p:sp>
      <p:sp>
        <p:nvSpPr>
          <p:cNvPr id="235" name="TextBox 234"/>
          <p:cNvSpPr txBox="1"/>
          <p:nvPr/>
        </p:nvSpPr>
        <p:spPr>
          <a:xfrm rot="16200000">
            <a:off x="5760091" y="5950555"/>
            <a:ext cx="14613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14-42Hz, D700-2000</a:t>
            </a:r>
            <a:endParaRPr lang="en-US" sz="1200" dirty="0"/>
          </a:p>
        </p:txBody>
      </p:sp>
      <p:sp>
        <p:nvSpPr>
          <p:cNvPr id="236" name="TextBox 235"/>
          <p:cNvSpPr txBox="1"/>
          <p:nvPr/>
        </p:nvSpPr>
        <p:spPr>
          <a:xfrm rot="16200000">
            <a:off x="6496194" y="5911095"/>
            <a:ext cx="14613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14-42Hz, D700-2000</a:t>
            </a:r>
            <a:endParaRPr lang="en-US" sz="1200" dirty="0"/>
          </a:p>
        </p:txBody>
      </p:sp>
      <p:grpSp>
        <p:nvGrpSpPr>
          <p:cNvPr id="237" name="Group 236"/>
          <p:cNvGrpSpPr/>
          <p:nvPr/>
        </p:nvGrpSpPr>
        <p:grpSpPr>
          <a:xfrm>
            <a:off x="7373425" y="1968129"/>
            <a:ext cx="1042442" cy="621394"/>
            <a:chOff x="5371903" y="3609975"/>
            <a:chExt cx="1112307" cy="621394"/>
          </a:xfrm>
        </p:grpSpPr>
        <p:sp>
          <p:nvSpPr>
            <p:cNvPr id="238" name="TextBox 237"/>
            <p:cNvSpPr txBox="1"/>
            <p:nvPr/>
          </p:nvSpPr>
          <p:spPr>
            <a:xfrm rot="16200000">
              <a:off x="5277357" y="3739861"/>
              <a:ext cx="489655" cy="229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239" name="Straight Connector 238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2" name="Group 241"/>
          <p:cNvGrpSpPr/>
          <p:nvPr/>
        </p:nvGrpSpPr>
        <p:grpSpPr>
          <a:xfrm>
            <a:off x="5878822" y="1979028"/>
            <a:ext cx="373113" cy="621393"/>
            <a:chOff x="5131699" y="3609976"/>
            <a:chExt cx="1352511" cy="621393"/>
          </a:xfrm>
        </p:grpSpPr>
        <p:sp>
          <p:nvSpPr>
            <p:cNvPr id="243" name="TextBox 242"/>
            <p:cNvSpPr txBox="1"/>
            <p:nvPr/>
          </p:nvSpPr>
          <p:spPr>
            <a:xfrm rot="16200000">
              <a:off x="5277356" y="3464319"/>
              <a:ext cx="489655" cy="780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244" name="Straight Connector 243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7" name="Group 246"/>
          <p:cNvGrpSpPr/>
          <p:nvPr/>
        </p:nvGrpSpPr>
        <p:grpSpPr>
          <a:xfrm>
            <a:off x="5082187" y="1977972"/>
            <a:ext cx="452739" cy="621393"/>
            <a:chOff x="5221818" y="3609976"/>
            <a:chExt cx="1262392" cy="621393"/>
          </a:xfrm>
        </p:grpSpPr>
        <p:sp>
          <p:nvSpPr>
            <p:cNvPr id="248" name="TextBox 247"/>
            <p:cNvSpPr txBox="1"/>
            <p:nvPr/>
          </p:nvSpPr>
          <p:spPr>
            <a:xfrm rot="16200000">
              <a:off x="5277356" y="3554438"/>
              <a:ext cx="489655" cy="600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249" name="Straight Connector 248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2" name="Group 251"/>
          <p:cNvGrpSpPr/>
          <p:nvPr/>
        </p:nvGrpSpPr>
        <p:grpSpPr>
          <a:xfrm>
            <a:off x="4282370" y="1986642"/>
            <a:ext cx="452739" cy="621393"/>
            <a:chOff x="5221818" y="3609976"/>
            <a:chExt cx="1262392" cy="621393"/>
          </a:xfrm>
        </p:grpSpPr>
        <p:sp>
          <p:nvSpPr>
            <p:cNvPr id="253" name="TextBox 252"/>
            <p:cNvSpPr txBox="1"/>
            <p:nvPr/>
          </p:nvSpPr>
          <p:spPr>
            <a:xfrm rot="16200000">
              <a:off x="5277356" y="3554438"/>
              <a:ext cx="489655" cy="600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254" name="Straight Connector 253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7" name="Group 256"/>
          <p:cNvGrpSpPr/>
          <p:nvPr/>
        </p:nvGrpSpPr>
        <p:grpSpPr>
          <a:xfrm>
            <a:off x="3533695" y="1986437"/>
            <a:ext cx="409495" cy="621394"/>
            <a:chOff x="5178777" y="3609975"/>
            <a:chExt cx="1305433" cy="621394"/>
          </a:xfrm>
        </p:grpSpPr>
        <p:sp>
          <p:nvSpPr>
            <p:cNvPr id="258" name="TextBox 257"/>
            <p:cNvSpPr txBox="1"/>
            <p:nvPr/>
          </p:nvSpPr>
          <p:spPr>
            <a:xfrm rot="16200000">
              <a:off x="5277357" y="3511395"/>
              <a:ext cx="489655" cy="686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259" name="Straight Connector 258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2" name="Group 261"/>
          <p:cNvGrpSpPr/>
          <p:nvPr/>
        </p:nvGrpSpPr>
        <p:grpSpPr>
          <a:xfrm>
            <a:off x="2222931" y="2003714"/>
            <a:ext cx="353936" cy="621394"/>
            <a:chOff x="5101288" y="3609975"/>
            <a:chExt cx="1382922" cy="621394"/>
          </a:xfrm>
        </p:grpSpPr>
        <p:sp>
          <p:nvSpPr>
            <p:cNvPr id="263" name="TextBox 262"/>
            <p:cNvSpPr txBox="1"/>
            <p:nvPr/>
          </p:nvSpPr>
          <p:spPr>
            <a:xfrm rot="16200000">
              <a:off x="5277358" y="3433905"/>
              <a:ext cx="489655" cy="8417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264" name="Straight Connector 263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3" name="TextBox 232"/>
          <p:cNvSpPr txBox="1"/>
          <p:nvPr/>
        </p:nvSpPr>
        <p:spPr>
          <a:xfrm>
            <a:off x="7211210" y="87041"/>
            <a:ext cx="1781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Status: P0-Proposal</a:t>
            </a:r>
            <a:endParaRPr lang="en-US" sz="1400" dirty="0"/>
          </a:p>
        </p:txBody>
      </p:sp>
      <p:sp>
        <p:nvSpPr>
          <p:cNvPr id="267" name="TextBox 266"/>
          <p:cNvSpPr txBox="1"/>
          <p:nvPr/>
        </p:nvSpPr>
        <p:spPr>
          <a:xfrm>
            <a:off x="3191555" y="114978"/>
            <a:ext cx="1262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Schematic</a:t>
            </a:r>
            <a:endParaRPr lang="en-US" u="sng" dirty="0"/>
          </a:p>
        </p:txBody>
      </p:sp>
      <p:sp>
        <p:nvSpPr>
          <p:cNvPr id="268" name="Rectangle 267"/>
          <p:cNvSpPr/>
          <p:nvPr/>
        </p:nvSpPr>
        <p:spPr>
          <a:xfrm>
            <a:off x="223013" y="549714"/>
            <a:ext cx="5109206" cy="2613659"/>
          </a:xfrm>
          <a:prstGeom prst="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/>
          <p:cNvSpPr/>
          <p:nvPr/>
        </p:nvSpPr>
        <p:spPr>
          <a:xfrm>
            <a:off x="5434394" y="549715"/>
            <a:ext cx="2109736" cy="2613658"/>
          </a:xfrm>
          <a:prstGeom prst="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TextBox 269"/>
          <p:cNvSpPr txBox="1"/>
          <p:nvPr/>
        </p:nvSpPr>
        <p:spPr>
          <a:xfrm>
            <a:off x="1743329" y="575262"/>
            <a:ext cx="1261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EQUIP ACCESS ZONE</a:t>
            </a:r>
          </a:p>
          <a:p>
            <a:r>
              <a:rPr lang="en-US" sz="800" dirty="0" smtClean="0"/>
              <a:t>CLASS : BLACK</a:t>
            </a:r>
            <a:endParaRPr lang="en-US" sz="800" dirty="0"/>
          </a:p>
        </p:txBody>
      </p:sp>
      <p:sp>
        <p:nvSpPr>
          <p:cNvPr id="271" name="TextBox 270"/>
          <p:cNvSpPr txBox="1"/>
          <p:nvPr/>
        </p:nvSpPr>
        <p:spPr>
          <a:xfrm>
            <a:off x="5380862" y="549714"/>
            <a:ext cx="1261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EQUIP ACCESS ZONE</a:t>
            </a:r>
          </a:p>
          <a:p>
            <a:r>
              <a:rPr lang="en-US" sz="800" dirty="0" smtClean="0"/>
              <a:t>CLASS : GREEN</a:t>
            </a:r>
            <a:endParaRPr lang="en-US" sz="800" dirty="0"/>
          </a:p>
        </p:txBody>
      </p:sp>
      <p:sp>
        <p:nvSpPr>
          <p:cNvPr id="278" name="TextBox 277"/>
          <p:cNvSpPr txBox="1"/>
          <p:nvPr/>
        </p:nvSpPr>
        <p:spPr>
          <a:xfrm>
            <a:off x="4511675" y="87041"/>
            <a:ext cx="2379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Sector: </a:t>
            </a:r>
            <a:r>
              <a:rPr lang="en-US" sz="1400" dirty="0"/>
              <a:t>S</a:t>
            </a:r>
            <a:r>
              <a:rPr lang="en-US" sz="1400" dirty="0" smtClean="0"/>
              <a:t>    Beam-port: S12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78340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Rectangle 161"/>
          <p:cNvSpPr/>
          <p:nvPr/>
        </p:nvSpPr>
        <p:spPr>
          <a:xfrm>
            <a:off x="349319" y="1899634"/>
            <a:ext cx="609302" cy="104753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50532" y="1244512"/>
            <a:ext cx="3459287" cy="1783198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36982" y="2459327"/>
            <a:ext cx="8354541" cy="48054"/>
          </a:xfrm>
          <a:prstGeom prst="line">
            <a:avLst/>
          </a:prstGeom>
          <a:ln w="12700">
            <a:solidFill>
              <a:srgbClr val="FF000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un 4"/>
          <p:cNvSpPr/>
          <p:nvPr/>
        </p:nvSpPr>
        <p:spPr>
          <a:xfrm>
            <a:off x="8491523" y="2346057"/>
            <a:ext cx="226541" cy="226540"/>
          </a:xfrm>
          <a:prstGeom prst="su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35928" y="1744950"/>
            <a:ext cx="339002" cy="1202214"/>
            <a:chOff x="5254364" y="3344437"/>
            <a:chExt cx="1229846" cy="1202214"/>
          </a:xfrm>
        </p:grpSpPr>
        <p:sp>
          <p:nvSpPr>
            <p:cNvPr id="23" name="TextBox 22"/>
            <p:cNvSpPr txBox="1"/>
            <p:nvPr/>
          </p:nvSpPr>
          <p:spPr>
            <a:xfrm rot="16200000">
              <a:off x="5267565" y="3331236"/>
              <a:ext cx="755193" cy="781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BEAM PORT</a:t>
              </a:r>
              <a:endParaRPr lang="en-US" sz="8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371903" y="3736086"/>
              <a:ext cx="0" cy="8105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 rot="16200000">
            <a:off x="115215" y="5811633"/>
            <a:ext cx="10242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7-14Hz, D700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109837" y="3345015"/>
            <a:ext cx="8945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#          1   2									</a:t>
            </a:r>
            <a:r>
              <a:rPr lang="en-US" sz="1200" dirty="0"/>
              <a:t> </a:t>
            </a:r>
            <a:r>
              <a:rPr lang="en-US" sz="1200" dirty="0" smtClean="0"/>
              <a:t>                                    		 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-112269" y="4161898"/>
            <a:ext cx="1454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PULSE SHAPING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-435033" y="4113306"/>
            <a:ext cx="145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109837" y="3629713"/>
            <a:ext cx="8945852" cy="14670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09837" y="3337318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35930" y="5197346"/>
            <a:ext cx="8945852" cy="14670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-402622" y="5750213"/>
            <a:ext cx="145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NOTES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05948" y="180382"/>
            <a:ext cx="117798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SANS-LOKI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266525" y="180382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 0-Concept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330277" y="157385"/>
            <a:ext cx="1145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Schematic</a:t>
            </a:r>
            <a:endParaRPr lang="en-US" dirty="0"/>
          </a:p>
        </p:txBody>
      </p:sp>
      <p:grpSp>
        <p:nvGrpSpPr>
          <p:cNvPr id="98" name="Group 97"/>
          <p:cNvGrpSpPr/>
          <p:nvPr/>
        </p:nvGrpSpPr>
        <p:grpSpPr>
          <a:xfrm>
            <a:off x="891232" y="1985403"/>
            <a:ext cx="7521556" cy="621394"/>
            <a:chOff x="5371903" y="3609975"/>
            <a:chExt cx="1112307" cy="621394"/>
          </a:xfrm>
        </p:grpSpPr>
        <p:sp>
          <p:nvSpPr>
            <p:cNvPr id="99" name="TextBox 98"/>
            <p:cNvSpPr txBox="1"/>
            <p:nvPr/>
          </p:nvSpPr>
          <p:spPr>
            <a:xfrm rot="16200000">
              <a:off x="5277357" y="3838873"/>
              <a:ext cx="489655" cy="318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00" name="Straight Connector 99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oup 141"/>
          <p:cNvGrpSpPr/>
          <p:nvPr/>
        </p:nvGrpSpPr>
        <p:grpSpPr>
          <a:xfrm>
            <a:off x="373432" y="1269272"/>
            <a:ext cx="577410" cy="1360617"/>
            <a:chOff x="3704121" y="3587750"/>
            <a:chExt cx="577410" cy="1360617"/>
          </a:xfrm>
        </p:grpSpPr>
        <p:cxnSp>
          <p:nvCxnSpPr>
            <p:cNvPr id="143" name="Straight Connector 142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Rectangle 143"/>
            <p:cNvSpPr/>
            <p:nvPr/>
          </p:nvSpPr>
          <p:spPr>
            <a:xfrm>
              <a:off x="3904003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extBox 144"/>
            <p:cNvSpPr txBox="1"/>
            <p:nvPr/>
          </p:nvSpPr>
          <p:spPr>
            <a:xfrm rot="16200000">
              <a:off x="3653217" y="3832453"/>
              <a:ext cx="7048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146" name="Straight Connector 145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flipV="1">
              <a:off x="396432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flipV="1">
              <a:off x="404687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Rectangle 149"/>
            <p:cNvSpPr/>
            <p:nvPr/>
          </p:nvSpPr>
          <p:spPr>
            <a:xfrm>
              <a:off x="370412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4098355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2" name="Straight Connector 151"/>
            <p:cNvCxnSpPr/>
            <p:nvPr/>
          </p:nvCxnSpPr>
          <p:spPr>
            <a:xfrm flipH="1">
              <a:off x="3796186" y="4610359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flipH="1">
              <a:off x="4039697" y="461035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4" name="TextBox 153"/>
          <p:cNvSpPr txBox="1"/>
          <p:nvPr/>
        </p:nvSpPr>
        <p:spPr>
          <a:xfrm rot="16200000">
            <a:off x="93008" y="4169595"/>
            <a:ext cx="1454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PULSE SHAPING</a:t>
            </a:r>
            <a:endParaRPr lang="en-US" sz="1200" dirty="0"/>
          </a:p>
        </p:txBody>
      </p:sp>
      <p:sp>
        <p:nvSpPr>
          <p:cNvPr id="165" name="TextBox 164"/>
          <p:cNvSpPr txBox="1"/>
          <p:nvPr/>
        </p:nvSpPr>
        <p:spPr>
          <a:xfrm rot="16200000">
            <a:off x="297373" y="5811633"/>
            <a:ext cx="10242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7-14Hz, D700</a:t>
            </a:r>
            <a:endParaRPr lang="en-US" sz="1200" dirty="0"/>
          </a:p>
        </p:txBody>
      </p:sp>
      <p:sp>
        <p:nvSpPr>
          <p:cNvPr id="176" name="Rectangle 175"/>
          <p:cNvSpPr/>
          <p:nvPr/>
        </p:nvSpPr>
        <p:spPr>
          <a:xfrm>
            <a:off x="109837" y="3044927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TextBox 176"/>
          <p:cNvSpPr txBox="1"/>
          <p:nvPr/>
        </p:nvSpPr>
        <p:spPr>
          <a:xfrm>
            <a:off x="142247" y="3027711"/>
            <a:ext cx="8945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        6.5-6.7										</a:t>
            </a:r>
            <a:r>
              <a:rPr lang="en-US" sz="1200" dirty="0"/>
              <a:t> </a:t>
            </a:r>
            <a:r>
              <a:rPr lang="en-US" sz="1200" dirty="0" smtClean="0"/>
              <a:t>                                    		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25196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109"/>
          <p:cNvSpPr/>
          <p:nvPr/>
        </p:nvSpPr>
        <p:spPr>
          <a:xfrm>
            <a:off x="99435" y="1102279"/>
            <a:ext cx="7396047" cy="1891459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545303" y="1349502"/>
            <a:ext cx="582520" cy="1404833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3167815" y="1349502"/>
            <a:ext cx="1130542" cy="1404833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416511" y="1343157"/>
            <a:ext cx="1111611" cy="1404833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36982" y="2459327"/>
            <a:ext cx="8354541" cy="48054"/>
          </a:xfrm>
          <a:prstGeom prst="line">
            <a:avLst/>
          </a:prstGeom>
          <a:ln w="12700">
            <a:solidFill>
              <a:srgbClr val="FF000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un 4"/>
          <p:cNvSpPr/>
          <p:nvPr/>
        </p:nvSpPr>
        <p:spPr>
          <a:xfrm>
            <a:off x="8491523" y="2346057"/>
            <a:ext cx="226541" cy="226540"/>
          </a:xfrm>
          <a:prstGeom prst="su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35928" y="1744950"/>
            <a:ext cx="339002" cy="1202214"/>
            <a:chOff x="5254364" y="3344437"/>
            <a:chExt cx="1229846" cy="1202214"/>
          </a:xfrm>
        </p:grpSpPr>
        <p:sp>
          <p:nvSpPr>
            <p:cNvPr id="23" name="TextBox 22"/>
            <p:cNvSpPr txBox="1"/>
            <p:nvPr/>
          </p:nvSpPr>
          <p:spPr>
            <a:xfrm rot="16200000">
              <a:off x="5267565" y="3331236"/>
              <a:ext cx="755193" cy="781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BEAM PORT</a:t>
              </a:r>
              <a:endParaRPr lang="en-US" sz="8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371903" y="3736086"/>
              <a:ext cx="0" cy="8105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11580" y="1341932"/>
            <a:ext cx="439257" cy="1287593"/>
            <a:chOff x="3175380" y="3660774"/>
            <a:chExt cx="439257" cy="1287593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 rot="16200000">
              <a:off x="3007826" y="3868965"/>
              <a:ext cx="6318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 rot="16200000">
            <a:off x="66671" y="5807769"/>
            <a:ext cx="14670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14Hz, D700</a:t>
            </a:r>
            <a:endParaRPr lang="en-US" sz="1000" dirty="0"/>
          </a:p>
        </p:txBody>
      </p:sp>
      <p:sp>
        <p:nvSpPr>
          <p:cNvPr id="48" name="TextBox 47"/>
          <p:cNvSpPr txBox="1"/>
          <p:nvPr/>
        </p:nvSpPr>
        <p:spPr>
          <a:xfrm>
            <a:off x="109837" y="3337319"/>
            <a:ext cx="8945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#          1         2	                                              3	4	                                 5	 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-435033" y="4213356"/>
            <a:ext cx="14590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FUNCTION</a:t>
            </a:r>
            <a:endParaRPr lang="en-US" sz="1400" dirty="0"/>
          </a:p>
        </p:txBody>
      </p:sp>
      <p:sp>
        <p:nvSpPr>
          <p:cNvPr id="51" name="Rectangle 50"/>
          <p:cNvSpPr/>
          <p:nvPr/>
        </p:nvSpPr>
        <p:spPr>
          <a:xfrm>
            <a:off x="109837" y="3629713"/>
            <a:ext cx="8945852" cy="14670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09837" y="3337318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35930" y="5197346"/>
            <a:ext cx="8945852" cy="14670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-402622" y="5780990"/>
            <a:ext cx="14590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NOTES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05946" y="180382"/>
            <a:ext cx="2662585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SANS/ Compact SANS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672036" y="41882"/>
            <a:ext cx="1450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Phase: 0-Proposal</a:t>
            </a:r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3727077" y="174273"/>
            <a:ext cx="11425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 smtClean="0"/>
              <a:t>Schematic</a:t>
            </a:r>
            <a:endParaRPr lang="en-US" sz="1600" u="sng" dirty="0"/>
          </a:p>
        </p:txBody>
      </p:sp>
      <p:grpSp>
        <p:nvGrpSpPr>
          <p:cNvPr id="59" name="Group 58"/>
          <p:cNvGrpSpPr/>
          <p:nvPr/>
        </p:nvGrpSpPr>
        <p:grpSpPr>
          <a:xfrm>
            <a:off x="3419843" y="1102279"/>
            <a:ext cx="439257" cy="1496435"/>
            <a:chOff x="3175380" y="3451932"/>
            <a:chExt cx="439257" cy="1496435"/>
          </a:xfrm>
        </p:grpSpPr>
        <p:cxnSp>
          <p:nvCxnSpPr>
            <p:cNvPr id="60" name="Straight Connector 59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 rot="16200000">
              <a:off x="2903405" y="3764544"/>
              <a:ext cx="84066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65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3859100" y="1102279"/>
            <a:ext cx="439257" cy="1501593"/>
            <a:chOff x="3175380" y="3446774"/>
            <a:chExt cx="439257" cy="1501593"/>
          </a:xfrm>
        </p:grpSpPr>
        <p:cxnSp>
          <p:nvCxnSpPr>
            <p:cNvPr id="69" name="Straight Connector 68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 rot="16200000">
              <a:off x="2909178" y="3761965"/>
              <a:ext cx="8458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5994610" y="1955803"/>
            <a:ext cx="2402785" cy="654259"/>
            <a:chOff x="5371903" y="3577110"/>
            <a:chExt cx="1112307" cy="654259"/>
          </a:xfrm>
        </p:grpSpPr>
        <p:sp>
          <p:nvSpPr>
            <p:cNvPr id="99" name="TextBox 98"/>
            <p:cNvSpPr txBox="1"/>
            <p:nvPr/>
          </p:nvSpPr>
          <p:spPr>
            <a:xfrm rot="16200000">
              <a:off x="5260924" y="3816806"/>
              <a:ext cx="522522" cy="431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00" name="Straight Connector 99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TextBox 104"/>
          <p:cNvSpPr txBox="1"/>
          <p:nvPr/>
        </p:nvSpPr>
        <p:spPr>
          <a:xfrm rot="16200000">
            <a:off x="548870" y="4163191"/>
            <a:ext cx="1467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RESOLUTION IMPROVMENT</a:t>
            </a:r>
            <a:endParaRPr lang="en-US" sz="1000" dirty="0"/>
          </a:p>
        </p:txBody>
      </p:sp>
      <p:sp>
        <p:nvSpPr>
          <p:cNvPr id="106" name="TextBox 105"/>
          <p:cNvSpPr txBox="1"/>
          <p:nvPr/>
        </p:nvSpPr>
        <p:spPr>
          <a:xfrm rot="16200000">
            <a:off x="59888" y="4244133"/>
            <a:ext cx="14590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FRAME OVERLAP</a:t>
            </a:r>
            <a:endParaRPr lang="en-US" sz="1000" dirty="0"/>
          </a:p>
        </p:txBody>
      </p:sp>
      <p:sp>
        <p:nvSpPr>
          <p:cNvPr id="108" name="Rectangle 107"/>
          <p:cNvSpPr/>
          <p:nvPr/>
        </p:nvSpPr>
        <p:spPr>
          <a:xfrm>
            <a:off x="109837" y="3044927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99435" y="3060321"/>
            <a:ext cx="8945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L          6,5      7	                                             9,5  </a:t>
            </a:r>
            <a:r>
              <a:rPr lang="en-US" sz="1200" dirty="0"/>
              <a:t> </a:t>
            </a:r>
            <a:r>
              <a:rPr lang="en-US" sz="1200" dirty="0" smtClean="0"/>
              <a:t>  10	                                12      						16                  		 </a:t>
            </a:r>
            <a:endParaRPr lang="en-US" sz="1200" dirty="0"/>
          </a:p>
        </p:txBody>
      </p:sp>
      <p:grpSp>
        <p:nvGrpSpPr>
          <p:cNvPr id="111" name="Group 110"/>
          <p:cNvGrpSpPr/>
          <p:nvPr/>
        </p:nvGrpSpPr>
        <p:grpSpPr>
          <a:xfrm>
            <a:off x="917381" y="1343159"/>
            <a:ext cx="439257" cy="1287593"/>
            <a:chOff x="3175380" y="3660774"/>
            <a:chExt cx="439257" cy="1287593"/>
          </a:xfrm>
        </p:grpSpPr>
        <p:cxnSp>
          <p:nvCxnSpPr>
            <p:cNvPr id="112" name="Straight Connector 111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tangle 112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/>
            <p:cNvSpPr txBox="1"/>
            <p:nvPr/>
          </p:nvSpPr>
          <p:spPr>
            <a:xfrm rot="16200000">
              <a:off x="3007826" y="3868965"/>
              <a:ext cx="6318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115" name="Straight Connector 114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Rectangle 117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9" name="Straight Connector 118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TextBox 120"/>
          <p:cNvSpPr txBox="1"/>
          <p:nvPr/>
        </p:nvSpPr>
        <p:spPr>
          <a:xfrm rot="16200000">
            <a:off x="3075936" y="5842234"/>
            <a:ext cx="9295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14Hz, D700</a:t>
            </a:r>
            <a:endParaRPr lang="en-US" sz="1100" dirty="0"/>
          </a:p>
        </p:txBody>
      </p:sp>
      <p:grpSp>
        <p:nvGrpSpPr>
          <p:cNvPr id="122" name="Group 121"/>
          <p:cNvGrpSpPr/>
          <p:nvPr/>
        </p:nvGrpSpPr>
        <p:grpSpPr>
          <a:xfrm>
            <a:off x="5622803" y="1102279"/>
            <a:ext cx="439257" cy="1496435"/>
            <a:chOff x="3175380" y="3451932"/>
            <a:chExt cx="439257" cy="1496435"/>
          </a:xfrm>
        </p:grpSpPr>
        <p:cxnSp>
          <p:nvCxnSpPr>
            <p:cNvPr id="123" name="Straight Connector 122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Rectangle 123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TextBox 124"/>
            <p:cNvSpPr txBox="1"/>
            <p:nvPr/>
          </p:nvSpPr>
          <p:spPr>
            <a:xfrm rot="16200000">
              <a:off x="2911757" y="3764544"/>
              <a:ext cx="84066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126" name="Straight Connector 125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ectangle 128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0" name="Straight Connector 129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4265086" y="1801221"/>
            <a:ext cx="1280219" cy="813135"/>
            <a:chOff x="5371903" y="3418234"/>
            <a:chExt cx="1112307" cy="813135"/>
          </a:xfrm>
        </p:grpSpPr>
        <p:sp>
          <p:nvSpPr>
            <p:cNvPr id="132" name="TextBox 131"/>
            <p:cNvSpPr txBox="1"/>
            <p:nvPr/>
          </p:nvSpPr>
          <p:spPr>
            <a:xfrm rot="16200000">
              <a:off x="5298197" y="3520849"/>
              <a:ext cx="670753" cy="4655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33" name="Straight Connector 132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oup 135"/>
          <p:cNvGrpSpPr/>
          <p:nvPr/>
        </p:nvGrpSpPr>
        <p:grpSpPr>
          <a:xfrm>
            <a:off x="1264573" y="1744952"/>
            <a:ext cx="2092407" cy="886930"/>
            <a:chOff x="5371903" y="3344439"/>
            <a:chExt cx="1112307" cy="886930"/>
          </a:xfrm>
        </p:grpSpPr>
        <p:sp>
          <p:nvSpPr>
            <p:cNvPr id="137" name="TextBox 136"/>
            <p:cNvSpPr txBox="1"/>
            <p:nvPr/>
          </p:nvSpPr>
          <p:spPr>
            <a:xfrm rot="16200000">
              <a:off x="5144587" y="3646395"/>
              <a:ext cx="755193" cy="1512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38" name="Straight Connector 137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TextBox 142"/>
          <p:cNvSpPr txBox="1"/>
          <p:nvPr/>
        </p:nvSpPr>
        <p:spPr>
          <a:xfrm rot="16200000">
            <a:off x="2818891" y="4244135"/>
            <a:ext cx="14590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FRAME OVERLAP</a:t>
            </a:r>
            <a:endParaRPr lang="en-US" sz="1000" dirty="0"/>
          </a:p>
        </p:txBody>
      </p:sp>
      <p:sp>
        <p:nvSpPr>
          <p:cNvPr id="144" name="TextBox 143"/>
          <p:cNvSpPr txBox="1"/>
          <p:nvPr/>
        </p:nvSpPr>
        <p:spPr>
          <a:xfrm rot="16200000">
            <a:off x="3073274" y="4251136"/>
            <a:ext cx="18178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RESOLUTION IMPROVMENT</a:t>
            </a:r>
            <a:endParaRPr lang="en-US" sz="1000" dirty="0"/>
          </a:p>
        </p:txBody>
      </p:sp>
      <p:sp>
        <p:nvSpPr>
          <p:cNvPr id="145" name="TextBox 144"/>
          <p:cNvSpPr txBox="1"/>
          <p:nvPr/>
        </p:nvSpPr>
        <p:spPr>
          <a:xfrm rot="16200000">
            <a:off x="4854542" y="4230493"/>
            <a:ext cx="18178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RESOLUTION IMPROVMENT</a:t>
            </a:r>
            <a:endParaRPr lang="en-US" sz="1000" dirty="0"/>
          </a:p>
        </p:txBody>
      </p:sp>
      <p:sp>
        <p:nvSpPr>
          <p:cNvPr id="146" name="TextBox 145"/>
          <p:cNvSpPr txBox="1"/>
          <p:nvPr/>
        </p:nvSpPr>
        <p:spPr>
          <a:xfrm rot="16200000">
            <a:off x="556201" y="5811766"/>
            <a:ext cx="1459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42Hz, D700</a:t>
            </a:r>
            <a:endParaRPr lang="en-US" sz="1000" dirty="0"/>
          </a:p>
        </p:txBody>
      </p:sp>
      <p:sp>
        <p:nvSpPr>
          <p:cNvPr id="147" name="TextBox 146"/>
          <p:cNvSpPr txBox="1"/>
          <p:nvPr/>
        </p:nvSpPr>
        <p:spPr>
          <a:xfrm rot="16200000">
            <a:off x="3603563" y="5842232"/>
            <a:ext cx="9295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28Hz, D700</a:t>
            </a:r>
            <a:endParaRPr lang="en-US" sz="1100" dirty="0"/>
          </a:p>
        </p:txBody>
      </p:sp>
      <p:sp>
        <p:nvSpPr>
          <p:cNvPr id="148" name="TextBox 147"/>
          <p:cNvSpPr txBox="1"/>
          <p:nvPr/>
        </p:nvSpPr>
        <p:spPr>
          <a:xfrm rot="16200000">
            <a:off x="5414088" y="5811817"/>
            <a:ext cx="9295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28Hz, D700</a:t>
            </a:r>
            <a:endParaRPr lang="en-US" sz="1100" dirty="0"/>
          </a:p>
        </p:txBody>
      </p:sp>
      <p:sp>
        <p:nvSpPr>
          <p:cNvPr id="94" name="Rectangle 93"/>
          <p:cNvSpPr/>
          <p:nvPr/>
        </p:nvSpPr>
        <p:spPr>
          <a:xfrm>
            <a:off x="109837" y="654949"/>
            <a:ext cx="7527739" cy="233878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2933283" y="688839"/>
            <a:ext cx="17748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EQUIPT ACCESS CLASS : BLACK</a:t>
            </a:r>
            <a:endParaRPr lang="en-US" sz="1000" dirty="0"/>
          </a:p>
        </p:txBody>
      </p:sp>
      <p:sp>
        <p:nvSpPr>
          <p:cNvPr id="2" name="TextBox 1"/>
          <p:cNvSpPr txBox="1"/>
          <p:nvPr/>
        </p:nvSpPr>
        <p:spPr>
          <a:xfrm>
            <a:off x="7693736" y="318881"/>
            <a:ext cx="1197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Sector:   </a:t>
            </a:r>
          </a:p>
          <a:p>
            <a:r>
              <a:rPr lang="en-US" sz="1200" dirty="0" smtClean="0"/>
              <a:t>Beam port: NA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7740197" y="5262540"/>
            <a:ext cx="13050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Beam 20x20mm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75327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 163"/>
          <p:cNvSpPr/>
          <p:nvPr/>
        </p:nvSpPr>
        <p:spPr>
          <a:xfrm>
            <a:off x="4672061" y="1904323"/>
            <a:ext cx="743680" cy="1222785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349317" y="1899633"/>
            <a:ext cx="1418167" cy="1222785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1835553" y="1899633"/>
            <a:ext cx="1581902" cy="1222785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109837" y="1244511"/>
            <a:ext cx="4138890" cy="1882597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36981" y="2459327"/>
            <a:ext cx="8354541" cy="48054"/>
          </a:xfrm>
          <a:prstGeom prst="line">
            <a:avLst/>
          </a:prstGeom>
          <a:ln w="12700">
            <a:solidFill>
              <a:srgbClr val="FF000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un 4"/>
          <p:cNvSpPr/>
          <p:nvPr/>
        </p:nvSpPr>
        <p:spPr>
          <a:xfrm>
            <a:off x="8491522" y="2346057"/>
            <a:ext cx="226541" cy="226540"/>
          </a:xfrm>
          <a:prstGeom prst="su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35931" y="1744950"/>
            <a:ext cx="339003" cy="1202213"/>
            <a:chOff x="5254365" y="3344438"/>
            <a:chExt cx="1229845" cy="1202213"/>
          </a:xfrm>
        </p:grpSpPr>
        <p:sp>
          <p:nvSpPr>
            <p:cNvPr id="23" name="TextBox 22"/>
            <p:cNvSpPr txBox="1"/>
            <p:nvPr/>
          </p:nvSpPr>
          <p:spPr>
            <a:xfrm rot="16200000">
              <a:off x="5267565" y="3331238"/>
              <a:ext cx="755193" cy="781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BEAM PORT</a:t>
              </a:r>
              <a:endParaRPr lang="en-US" sz="8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371903" y="3736086"/>
              <a:ext cx="0" cy="8105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920809" y="1337605"/>
            <a:ext cx="439257" cy="1287593"/>
            <a:chOff x="3175380" y="3660774"/>
            <a:chExt cx="439257" cy="1287593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 rot="16200000">
              <a:off x="3007826" y="3868965"/>
              <a:ext cx="6318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5298035" y="1548537"/>
            <a:ext cx="3076267" cy="1059041"/>
            <a:chOff x="5371903" y="3172328"/>
            <a:chExt cx="1112307" cy="1059041"/>
          </a:xfrm>
        </p:grpSpPr>
        <p:sp>
          <p:nvSpPr>
            <p:cNvPr id="42" name="TextBox 41"/>
            <p:cNvSpPr txBox="1"/>
            <p:nvPr/>
          </p:nvSpPr>
          <p:spPr>
            <a:xfrm rot="16200000">
              <a:off x="5146960" y="3586503"/>
              <a:ext cx="906250" cy="779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43" name="Straight Connector 42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 rot="16200000">
            <a:off x="160762" y="5827020"/>
            <a:ext cx="9331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168Hz, D700</a:t>
            </a:r>
            <a:endParaRPr lang="en-US" sz="1000" dirty="0"/>
          </a:p>
        </p:txBody>
      </p:sp>
      <p:sp>
        <p:nvSpPr>
          <p:cNvPr id="48" name="TextBox 47"/>
          <p:cNvSpPr txBox="1"/>
          <p:nvPr/>
        </p:nvSpPr>
        <p:spPr>
          <a:xfrm>
            <a:off x="109837" y="3345015"/>
            <a:ext cx="8945852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</a:t>
            </a:r>
            <a:r>
              <a:rPr lang="en-US" sz="1050" dirty="0" smtClean="0"/>
              <a:t>#         1-2      3      4                 5 – 6    7 - 8	  9		</a:t>
            </a:r>
            <a:r>
              <a:rPr lang="en-US" sz="1050" dirty="0"/>
              <a:t>	</a:t>
            </a:r>
            <a:r>
              <a:rPr lang="en-US" sz="1050" dirty="0" smtClean="0"/>
              <a:t>               10 - 11								</a:t>
            </a:r>
            <a:r>
              <a:rPr lang="en-US" sz="1000" dirty="0" smtClean="0"/>
              <a:t>		</a:t>
            </a:r>
            <a:r>
              <a:rPr lang="en-US" sz="1000" dirty="0"/>
              <a:t> </a:t>
            </a:r>
            <a:r>
              <a:rPr lang="en-US" sz="1000" dirty="0" smtClean="0"/>
              <a:t>                                    		 </a:t>
            </a:r>
            <a:endParaRPr lang="en-US" sz="1000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-112270" y="4261952"/>
            <a:ext cx="14542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PULSE SHAPING</a:t>
            </a:r>
            <a:endParaRPr lang="en-US" sz="1000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-435033" y="4244139"/>
            <a:ext cx="14590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FUNCTION</a:t>
            </a:r>
            <a:endParaRPr lang="en-US" sz="1200" dirty="0"/>
          </a:p>
        </p:txBody>
      </p:sp>
      <p:sp>
        <p:nvSpPr>
          <p:cNvPr id="51" name="Rectangle 50"/>
          <p:cNvSpPr/>
          <p:nvPr/>
        </p:nvSpPr>
        <p:spPr>
          <a:xfrm>
            <a:off x="109837" y="3652802"/>
            <a:ext cx="8945852" cy="14670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2" name="Rectangle 51"/>
          <p:cNvSpPr/>
          <p:nvPr/>
        </p:nvSpPr>
        <p:spPr>
          <a:xfrm>
            <a:off x="109837" y="3360409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4" name="Rectangle 53"/>
          <p:cNvSpPr/>
          <p:nvPr/>
        </p:nvSpPr>
        <p:spPr>
          <a:xfrm>
            <a:off x="135930" y="5197344"/>
            <a:ext cx="8945852" cy="14670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-402623" y="5796379"/>
            <a:ext cx="14590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NOTES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05947" y="180382"/>
            <a:ext cx="102215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BEER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483737" y="26493"/>
            <a:ext cx="15719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Phase 0-Concept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3488611" y="149604"/>
            <a:ext cx="1145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Schematic</a:t>
            </a:r>
            <a:endParaRPr lang="en-US" dirty="0"/>
          </a:p>
        </p:txBody>
      </p:sp>
      <p:grpSp>
        <p:nvGrpSpPr>
          <p:cNvPr id="68" name="Group 67"/>
          <p:cNvGrpSpPr/>
          <p:nvPr/>
        </p:nvGrpSpPr>
        <p:grpSpPr>
          <a:xfrm>
            <a:off x="2882260" y="1322211"/>
            <a:ext cx="439257" cy="1287593"/>
            <a:chOff x="3175380" y="3660774"/>
            <a:chExt cx="439257" cy="1287593"/>
          </a:xfrm>
        </p:grpSpPr>
        <p:cxnSp>
          <p:nvCxnSpPr>
            <p:cNvPr id="69" name="Straight Connector 68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 rot="16200000">
              <a:off x="3007826" y="3868965"/>
              <a:ext cx="6318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2284430" y="1246961"/>
            <a:ext cx="577410" cy="1360617"/>
            <a:chOff x="3704121" y="3587750"/>
            <a:chExt cx="577410" cy="1360617"/>
          </a:xfrm>
        </p:grpSpPr>
        <p:cxnSp>
          <p:nvCxnSpPr>
            <p:cNvPr id="87" name="Straight Connector 86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angle 87"/>
            <p:cNvSpPr/>
            <p:nvPr/>
          </p:nvSpPr>
          <p:spPr>
            <a:xfrm>
              <a:off x="3904003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 rot="16200000">
              <a:off x="3653217" y="3832453"/>
              <a:ext cx="7048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V="1">
              <a:off x="396432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V="1">
              <a:off x="404687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Rectangle 93"/>
            <p:cNvSpPr/>
            <p:nvPr/>
          </p:nvSpPr>
          <p:spPr>
            <a:xfrm>
              <a:off x="370412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098355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Connector 95"/>
            <p:cNvCxnSpPr/>
            <p:nvPr/>
          </p:nvCxnSpPr>
          <p:spPr>
            <a:xfrm flipH="1">
              <a:off x="3796186" y="4610359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4039697" y="461035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3237150" y="1744949"/>
            <a:ext cx="1662168" cy="861848"/>
            <a:chOff x="5371903" y="3369521"/>
            <a:chExt cx="1112307" cy="861848"/>
          </a:xfrm>
        </p:grpSpPr>
        <p:sp>
          <p:nvSpPr>
            <p:cNvPr id="99" name="TextBox 98"/>
            <p:cNvSpPr txBox="1"/>
            <p:nvPr/>
          </p:nvSpPr>
          <p:spPr>
            <a:xfrm rot="16200000">
              <a:off x="5157131" y="3662488"/>
              <a:ext cx="730108" cy="1441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00" name="Straight Connector 99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TextBox 103"/>
          <p:cNvSpPr txBox="1"/>
          <p:nvPr/>
        </p:nvSpPr>
        <p:spPr>
          <a:xfrm rot="16200000">
            <a:off x="1694537" y="4273735"/>
            <a:ext cx="15673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PULSE MULTIPLEXING</a:t>
            </a:r>
            <a:endParaRPr lang="en-US" sz="1000" dirty="0"/>
          </a:p>
        </p:txBody>
      </p:sp>
      <p:sp>
        <p:nvSpPr>
          <p:cNvPr id="106" name="TextBox 105"/>
          <p:cNvSpPr txBox="1"/>
          <p:nvPr/>
        </p:nvSpPr>
        <p:spPr>
          <a:xfrm rot="16200000">
            <a:off x="1270222" y="4276027"/>
            <a:ext cx="15055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WAVELENGHT DEFINITION</a:t>
            </a:r>
            <a:endParaRPr lang="en-US" sz="800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1328227" y="1334552"/>
            <a:ext cx="439257" cy="1287593"/>
            <a:chOff x="3175380" y="3660774"/>
            <a:chExt cx="439257" cy="1287593"/>
          </a:xfrm>
        </p:grpSpPr>
        <p:cxnSp>
          <p:nvCxnSpPr>
            <p:cNvPr id="108" name="Straight Connector 107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ectangle 108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109"/>
            <p:cNvSpPr txBox="1"/>
            <p:nvPr/>
          </p:nvSpPr>
          <p:spPr>
            <a:xfrm rot="16200000">
              <a:off x="3007826" y="3868965"/>
              <a:ext cx="6318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111" name="Straight Connector 110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Rectangle 113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5" name="Straight Connector 114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>
            <a:off x="1834600" y="1248325"/>
            <a:ext cx="449830" cy="1776546"/>
            <a:chOff x="4956217" y="3684454"/>
            <a:chExt cx="449830" cy="1776546"/>
          </a:xfrm>
        </p:grpSpPr>
        <p:cxnSp>
          <p:nvCxnSpPr>
            <p:cNvPr id="117" name="Straight Connector 116"/>
            <p:cNvCxnSpPr/>
            <p:nvPr/>
          </p:nvCxnSpPr>
          <p:spPr>
            <a:xfrm flipV="1">
              <a:off x="5098757" y="4801188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Rectangle 117"/>
            <p:cNvSpPr/>
            <p:nvPr/>
          </p:nvSpPr>
          <p:spPr>
            <a:xfrm>
              <a:off x="5156099" y="4390166"/>
              <a:ext cx="194352" cy="10708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TextBox 118"/>
            <p:cNvSpPr txBox="1"/>
            <p:nvPr/>
          </p:nvSpPr>
          <p:spPr>
            <a:xfrm rot="16200000">
              <a:off x="4900704" y="3929157"/>
              <a:ext cx="7048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(UO)</a:t>
              </a:r>
              <a:endParaRPr lang="en-US" sz="800" dirty="0"/>
            </a:p>
          </p:txBody>
        </p:sp>
        <p:cxnSp>
          <p:nvCxnSpPr>
            <p:cNvPr id="120" name="Straight Connector 119"/>
            <p:cNvCxnSpPr/>
            <p:nvPr/>
          </p:nvCxnSpPr>
          <p:spPr>
            <a:xfrm>
              <a:off x="5107421" y="4923561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V="1">
              <a:off x="5406047" y="4800407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V="1">
              <a:off x="5216424" y="4437791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ectangle 122"/>
            <p:cNvSpPr/>
            <p:nvPr/>
          </p:nvSpPr>
          <p:spPr>
            <a:xfrm>
              <a:off x="4956217" y="4628291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4" name="Straight Connector 123"/>
            <p:cNvCxnSpPr/>
            <p:nvPr/>
          </p:nvCxnSpPr>
          <p:spPr>
            <a:xfrm flipH="1">
              <a:off x="5048282" y="4707925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5" name="Group 124"/>
            <p:cNvGrpSpPr/>
            <p:nvPr/>
          </p:nvGrpSpPr>
          <p:grpSpPr>
            <a:xfrm rot="10800000">
              <a:off x="5018476" y="4850070"/>
              <a:ext cx="241834" cy="551931"/>
              <a:chOff x="5291793" y="4437791"/>
              <a:chExt cx="241834" cy="551931"/>
            </a:xfrm>
          </p:grpSpPr>
          <p:cxnSp>
            <p:nvCxnSpPr>
              <p:cNvPr id="126" name="Straight Connector 125"/>
              <p:cNvCxnSpPr/>
              <p:nvPr/>
            </p:nvCxnSpPr>
            <p:spPr>
              <a:xfrm flipV="1">
                <a:off x="5298974" y="4437791"/>
                <a:ext cx="0" cy="55193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Rectangle 126"/>
              <p:cNvSpPr/>
              <p:nvPr/>
            </p:nvSpPr>
            <p:spPr>
              <a:xfrm>
                <a:off x="5350451" y="4628291"/>
                <a:ext cx="183176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8" name="Straight Connector 127"/>
              <p:cNvCxnSpPr/>
              <p:nvPr/>
            </p:nvCxnSpPr>
            <p:spPr>
              <a:xfrm flipH="1">
                <a:off x="5291793" y="4707924"/>
                <a:ext cx="182222" cy="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9" name="Group 128"/>
          <p:cNvGrpSpPr/>
          <p:nvPr/>
        </p:nvGrpSpPr>
        <p:grpSpPr>
          <a:xfrm>
            <a:off x="4799555" y="1240628"/>
            <a:ext cx="449830" cy="1776546"/>
            <a:chOff x="4956217" y="3684454"/>
            <a:chExt cx="449830" cy="1776546"/>
          </a:xfrm>
        </p:grpSpPr>
        <p:cxnSp>
          <p:nvCxnSpPr>
            <p:cNvPr id="130" name="Straight Connector 129"/>
            <p:cNvCxnSpPr/>
            <p:nvPr/>
          </p:nvCxnSpPr>
          <p:spPr>
            <a:xfrm flipV="1">
              <a:off x="5098757" y="4801188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Rectangle 130"/>
            <p:cNvSpPr/>
            <p:nvPr/>
          </p:nvSpPr>
          <p:spPr>
            <a:xfrm>
              <a:off x="5156099" y="4390166"/>
              <a:ext cx="194352" cy="10708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TextBox 131"/>
            <p:cNvSpPr txBox="1"/>
            <p:nvPr/>
          </p:nvSpPr>
          <p:spPr>
            <a:xfrm rot="16200000">
              <a:off x="4900704" y="3929157"/>
              <a:ext cx="7048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(UO)</a:t>
              </a:r>
              <a:endParaRPr lang="en-US" sz="800" dirty="0"/>
            </a:p>
          </p:txBody>
        </p:sp>
        <p:cxnSp>
          <p:nvCxnSpPr>
            <p:cNvPr id="133" name="Straight Connector 132"/>
            <p:cNvCxnSpPr/>
            <p:nvPr/>
          </p:nvCxnSpPr>
          <p:spPr>
            <a:xfrm>
              <a:off x="5107421" y="4923561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flipV="1">
              <a:off x="5406047" y="4800407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V="1">
              <a:off x="5216424" y="4437791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Rectangle 135"/>
            <p:cNvSpPr/>
            <p:nvPr/>
          </p:nvSpPr>
          <p:spPr>
            <a:xfrm>
              <a:off x="4956217" y="4628291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7" name="Straight Connector 136"/>
            <p:cNvCxnSpPr/>
            <p:nvPr/>
          </p:nvCxnSpPr>
          <p:spPr>
            <a:xfrm flipH="1">
              <a:off x="5048282" y="4707925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8" name="Group 137"/>
            <p:cNvGrpSpPr/>
            <p:nvPr/>
          </p:nvGrpSpPr>
          <p:grpSpPr>
            <a:xfrm rot="10800000">
              <a:off x="5018476" y="4850070"/>
              <a:ext cx="241834" cy="551931"/>
              <a:chOff x="5291793" y="4437791"/>
              <a:chExt cx="241834" cy="551931"/>
            </a:xfrm>
          </p:grpSpPr>
          <p:cxnSp>
            <p:nvCxnSpPr>
              <p:cNvPr id="139" name="Straight Connector 138"/>
              <p:cNvCxnSpPr/>
              <p:nvPr/>
            </p:nvCxnSpPr>
            <p:spPr>
              <a:xfrm flipV="1">
                <a:off x="5298974" y="4437791"/>
                <a:ext cx="0" cy="55193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" name="Rectangle 139"/>
              <p:cNvSpPr/>
              <p:nvPr/>
            </p:nvSpPr>
            <p:spPr>
              <a:xfrm>
                <a:off x="5350451" y="4628291"/>
                <a:ext cx="183176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1" name="Straight Connector 140"/>
              <p:cNvCxnSpPr/>
              <p:nvPr/>
            </p:nvCxnSpPr>
            <p:spPr>
              <a:xfrm flipH="1">
                <a:off x="5291793" y="4707924"/>
                <a:ext cx="182222" cy="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2" name="Group 141"/>
          <p:cNvGrpSpPr/>
          <p:nvPr/>
        </p:nvGrpSpPr>
        <p:grpSpPr>
          <a:xfrm>
            <a:off x="373432" y="1269271"/>
            <a:ext cx="577410" cy="1360617"/>
            <a:chOff x="3704121" y="3587750"/>
            <a:chExt cx="577410" cy="1360617"/>
          </a:xfrm>
        </p:grpSpPr>
        <p:cxnSp>
          <p:nvCxnSpPr>
            <p:cNvPr id="143" name="Straight Connector 142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Rectangle 143"/>
            <p:cNvSpPr/>
            <p:nvPr/>
          </p:nvSpPr>
          <p:spPr>
            <a:xfrm>
              <a:off x="3904003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extBox 144"/>
            <p:cNvSpPr txBox="1"/>
            <p:nvPr/>
          </p:nvSpPr>
          <p:spPr>
            <a:xfrm rot="16200000">
              <a:off x="3653217" y="3832453"/>
              <a:ext cx="7048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146" name="Straight Connector 145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flipV="1">
              <a:off x="396432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flipV="1">
              <a:off x="404687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Rectangle 149"/>
            <p:cNvSpPr/>
            <p:nvPr/>
          </p:nvSpPr>
          <p:spPr>
            <a:xfrm>
              <a:off x="370412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4098355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2" name="Straight Connector 151"/>
            <p:cNvCxnSpPr/>
            <p:nvPr/>
          </p:nvCxnSpPr>
          <p:spPr>
            <a:xfrm flipH="1">
              <a:off x="3796186" y="4610359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flipH="1">
              <a:off x="4039697" y="461035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4" name="TextBox 153"/>
          <p:cNvSpPr txBox="1"/>
          <p:nvPr/>
        </p:nvSpPr>
        <p:spPr>
          <a:xfrm rot="16200000">
            <a:off x="93007" y="4269649"/>
            <a:ext cx="14542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PULSE SHAPING</a:t>
            </a:r>
            <a:endParaRPr lang="en-US" sz="1000" dirty="0"/>
          </a:p>
        </p:txBody>
      </p:sp>
      <p:sp>
        <p:nvSpPr>
          <p:cNvPr id="155" name="TextBox 154"/>
          <p:cNvSpPr txBox="1"/>
          <p:nvPr/>
        </p:nvSpPr>
        <p:spPr>
          <a:xfrm rot="16200000">
            <a:off x="324499" y="4269649"/>
            <a:ext cx="14542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PULSE SHAPING</a:t>
            </a:r>
            <a:endParaRPr lang="en-US" sz="1000" dirty="0"/>
          </a:p>
        </p:txBody>
      </p:sp>
      <p:sp>
        <p:nvSpPr>
          <p:cNvPr id="156" name="TextBox 155"/>
          <p:cNvSpPr txBox="1"/>
          <p:nvPr/>
        </p:nvSpPr>
        <p:spPr>
          <a:xfrm rot="16200000">
            <a:off x="748278" y="4271034"/>
            <a:ext cx="14542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PULSE SHAPING</a:t>
            </a:r>
            <a:endParaRPr lang="en-US" sz="1000" dirty="0"/>
          </a:p>
        </p:txBody>
      </p:sp>
      <p:sp>
        <p:nvSpPr>
          <p:cNvPr id="157" name="TextBox 156"/>
          <p:cNvSpPr txBox="1"/>
          <p:nvPr/>
        </p:nvSpPr>
        <p:spPr>
          <a:xfrm rot="16200000">
            <a:off x="1450375" y="4281425"/>
            <a:ext cx="15055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WAVELENGHT DEFINITION</a:t>
            </a:r>
            <a:endParaRPr lang="en-US" sz="800" dirty="0"/>
          </a:p>
        </p:txBody>
      </p:sp>
      <p:sp>
        <p:nvSpPr>
          <p:cNvPr id="158" name="TextBox 157"/>
          <p:cNvSpPr txBox="1"/>
          <p:nvPr/>
        </p:nvSpPr>
        <p:spPr>
          <a:xfrm rot="16200000">
            <a:off x="4287535" y="4267194"/>
            <a:ext cx="15055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WAVELENGHT DEFINITION</a:t>
            </a:r>
            <a:endParaRPr lang="en-US" sz="800" dirty="0"/>
          </a:p>
        </p:txBody>
      </p:sp>
      <p:sp>
        <p:nvSpPr>
          <p:cNvPr id="159" name="TextBox 158"/>
          <p:cNvSpPr txBox="1"/>
          <p:nvPr/>
        </p:nvSpPr>
        <p:spPr>
          <a:xfrm rot="16200000">
            <a:off x="4467688" y="4272592"/>
            <a:ext cx="15055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WAVELENGHT DEFINITION</a:t>
            </a:r>
            <a:endParaRPr lang="en-US" sz="800" dirty="0"/>
          </a:p>
        </p:txBody>
      </p:sp>
      <p:sp>
        <p:nvSpPr>
          <p:cNvPr id="160" name="TextBox 159"/>
          <p:cNvSpPr txBox="1"/>
          <p:nvPr/>
        </p:nvSpPr>
        <p:spPr>
          <a:xfrm rot="16200000">
            <a:off x="1854634" y="4272195"/>
            <a:ext cx="15673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PULSE MULTIPLEXING</a:t>
            </a:r>
            <a:endParaRPr lang="en-US" sz="1000" dirty="0"/>
          </a:p>
        </p:txBody>
      </p:sp>
      <p:sp>
        <p:nvSpPr>
          <p:cNvPr id="161" name="TextBox 160"/>
          <p:cNvSpPr txBox="1"/>
          <p:nvPr/>
        </p:nvSpPr>
        <p:spPr>
          <a:xfrm rot="16200000">
            <a:off x="2254878" y="4279892"/>
            <a:ext cx="15673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PULSE MULTIPLEXING</a:t>
            </a:r>
            <a:endParaRPr lang="en-US" sz="1000" dirty="0"/>
          </a:p>
        </p:txBody>
      </p:sp>
      <p:sp>
        <p:nvSpPr>
          <p:cNvPr id="165" name="TextBox 164"/>
          <p:cNvSpPr txBox="1"/>
          <p:nvPr/>
        </p:nvSpPr>
        <p:spPr>
          <a:xfrm rot="16200000">
            <a:off x="342919" y="5827020"/>
            <a:ext cx="9331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168Hz, D700</a:t>
            </a:r>
            <a:endParaRPr lang="en-US" sz="1000" dirty="0"/>
          </a:p>
        </p:txBody>
      </p:sp>
      <p:sp>
        <p:nvSpPr>
          <p:cNvPr id="166" name="TextBox 165"/>
          <p:cNvSpPr txBox="1"/>
          <p:nvPr/>
        </p:nvSpPr>
        <p:spPr>
          <a:xfrm rot="16200000">
            <a:off x="563135" y="5827020"/>
            <a:ext cx="9331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168Hz, D700</a:t>
            </a:r>
            <a:endParaRPr lang="en-US" sz="1000" dirty="0"/>
          </a:p>
        </p:txBody>
      </p:sp>
      <p:sp>
        <p:nvSpPr>
          <p:cNvPr id="167" name="TextBox 166"/>
          <p:cNvSpPr txBox="1"/>
          <p:nvPr/>
        </p:nvSpPr>
        <p:spPr>
          <a:xfrm rot="16200000">
            <a:off x="1008793" y="5827019"/>
            <a:ext cx="9331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168Hz, D700</a:t>
            </a:r>
            <a:endParaRPr lang="en-US" sz="1000" dirty="0"/>
          </a:p>
        </p:txBody>
      </p:sp>
      <p:sp>
        <p:nvSpPr>
          <p:cNvPr id="168" name="TextBox 167"/>
          <p:cNvSpPr txBox="1"/>
          <p:nvPr/>
        </p:nvSpPr>
        <p:spPr>
          <a:xfrm rot="16200000">
            <a:off x="1917099" y="5823375"/>
            <a:ext cx="11185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42-280Hz, D700</a:t>
            </a:r>
            <a:endParaRPr lang="en-US" sz="1000" dirty="0"/>
          </a:p>
        </p:txBody>
      </p:sp>
      <p:sp>
        <p:nvSpPr>
          <p:cNvPr id="170" name="TextBox 169"/>
          <p:cNvSpPr txBox="1"/>
          <p:nvPr/>
        </p:nvSpPr>
        <p:spPr>
          <a:xfrm rot="16200000">
            <a:off x="2072731" y="5823375"/>
            <a:ext cx="11185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42-280Hz, D700</a:t>
            </a:r>
            <a:endParaRPr lang="en-US" sz="1000" dirty="0"/>
          </a:p>
        </p:txBody>
      </p:sp>
      <p:sp>
        <p:nvSpPr>
          <p:cNvPr id="171" name="TextBox 170"/>
          <p:cNvSpPr txBox="1"/>
          <p:nvPr/>
        </p:nvSpPr>
        <p:spPr>
          <a:xfrm rot="16200000">
            <a:off x="2551355" y="5823375"/>
            <a:ext cx="10472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42-70Hz, D700</a:t>
            </a:r>
            <a:endParaRPr lang="en-US" sz="1000" dirty="0"/>
          </a:p>
        </p:txBody>
      </p:sp>
      <p:sp>
        <p:nvSpPr>
          <p:cNvPr id="172" name="TextBox 171"/>
          <p:cNvSpPr txBox="1"/>
          <p:nvPr/>
        </p:nvSpPr>
        <p:spPr>
          <a:xfrm rot="16200000">
            <a:off x="1550431" y="5862373"/>
            <a:ext cx="9758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7-14Hz, D700</a:t>
            </a:r>
            <a:endParaRPr lang="en-US" sz="1000" dirty="0"/>
          </a:p>
        </p:txBody>
      </p:sp>
      <p:sp>
        <p:nvSpPr>
          <p:cNvPr id="173" name="TextBox 172"/>
          <p:cNvSpPr txBox="1"/>
          <p:nvPr/>
        </p:nvSpPr>
        <p:spPr>
          <a:xfrm rot="16200000">
            <a:off x="1697958" y="5860833"/>
            <a:ext cx="10472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63-70Hz, D700</a:t>
            </a:r>
            <a:endParaRPr lang="en-US" sz="1000" dirty="0"/>
          </a:p>
        </p:txBody>
      </p:sp>
      <p:sp>
        <p:nvSpPr>
          <p:cNvPr id="174" name="TextBox 173"/>
          <p:cNvSpPr txBox="1"/>
          <p:nvPr/>
        </p:nvSpPr>
        <p:spPr>
          <a:xfrm rot="16200000">
            <a:off x="4599182" y="5833485"/>
            <a:ext cx="8618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14Hz, D700</a:t>
            </a:r>
            <a:endParaRPr lang="en-US" sz="1000" dirty="0"/>
          </a:p>
        </p:txBody>
      </p:sp>
      <p:sp>
        <p:nvSpPr>
          <p:cNvPr id="175" name="TextBox 174"/>
          <p:cNvSpPr txBox="1"/>
          <p:nvPr/>
        </p:nvSpPr>
        <p:spPr>
          <a:xfrm rot="16200000">
            <a:off x="4881965" y="5803463"/>
            <a:ext cx="7905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7Hz, D700</a:t>
            </a:r>
            <a:endParaRPr lang="en-US" sz="1000" dirty="0"/>
          </a:p>
        </p:txBody>
      </p:sp>
      <p:sp>
        <p:nvSpPr>
          <p:cNvPr id="176" name="TextBox 175"/>
          <p:cNvSpPr txBox="1"/>
          <p:nvPr/>
        </p:nvSpPr>
        <p:spPr>
          <a:xfrm>
            <a:off x="109837" y="3060319"/>
            <a:ext cx="8945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</a:t>
            </a:r>
            <a:r>
              <a:rPr lang="en-US" sz="1200" dirty="0"/>
              <a:t>L</a:t>
            </a:r>
            <a:r>
              <a:rPr lang="en-US" sz="1200" dirty="0" smtClean="0"/>
              <a:t>        6,5   6,9   7,7            8,3       9      9,5	 			        79,5							155</a:t>
            </a:r>
            <a:endParaRPr lang="en-US" sz="1200" dirty="0"/>
          </a:p>
        </p:txBody>
      </p:sp>
      <p:sp>
        <p:nvSpPr>
          <p:cNvPr id="177" name="Rectangle 176"/>
          <p:cNvSpPr/>
          <p:nvPr/>
        </p:nvSpPr>
        <p:spPr>
          <a:xfrm>
            <a:off x="109837" y="3127108"/>
            <a:ext cx="8945852" cy="24389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9" name="Rectangle 178"/>
          <p:cNvSpPr/>
          <p:nvPr/>
        </p:nvSpPr>
        <p:spPr>
          <a:xfrm>
            <a:off x="109837" y="654949"/>
            <a:ext cx="6130675" cy="245830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TextBox 179"/>
          <p:cNvSpPr txBox="1"/>
          <p:nvPr/>
        </p:nvSpPr>
        <p:spPr>
          <a:xfrm>
            <a:off x="3034852" y="699483"/>
            <a:ext cx="17748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EQUIPT ACCESS CLASS : BLACK</a:t>
            </a:r>
            <a:endParaRPr lang="en-US" sz="1000" dirty="0"/>
          </a:p>
        </p:txBody>
      </p:sp>
      <p:sp>
        <p:nvSpPr>
          <p:cNvPr id="181" name="Rectangle 180"/>
          <p:cNvSpPr/>
          <p:nvPr/>
        </p:nvSpPr>
        <p:spPr>
          <a:xfrm>
            <a:off x="6338212" y="653419"/>
            <a:ext cx="2482514" cy="245830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TextBox 181"/>
          <p:cNvSpPr txBox="1"/>
          <p:nvPr/>
        </p:nvSpPr>
        <p:spPr>
          <a:xfrm>
            <a:off x="6338212" y="699483"/>
            <a:ext cx="17914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EQUIPT ACCESS CLASS : GREEN</a:t>
            </a:r>
            <a:endParaRPr lang="en-US" sz="1000" dirty="0"/>
          </a:p>
        </p:txBody>
      </p:sp>
      <p:sp>
        <p:nvSpPr>
          <p:cNvPr id="178" name="TextBox 177"/>
          <p:cNvSpPr txBox="1"/>
          <p:nvPr/>
        </p:nvSpPr>
        <p:spPr>
          <a:xfrm>
            <a:off x="2424932" y="1002104"/>
            <a:ext cx="11977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COMMON BUNKER</a:t>
            </a:r>
            <a:endParaRPr lang="en-US" sz="1000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679382" y="1925515"/>
            <a:ext cx="12212" cy="10585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rot="16200000">
            <a:off x="6513002" y="1829524"/>
            <a:ext cx="6551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2xLOS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07256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118"/>
          <p:cNvSpPr/>
          <p:nvPr/>
        </p:nvSpPr>
        <p:spPr>
          <a:xfrm>
            <a:off x="4262766" y="1753461"/>
            <a:ext cx="660031" cy="1222785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2727307" y="1768855"/>
            <a:ext cx="660031" cy="1222785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429741" y="1768855"/>
            <a:ext cx="2198833" cy="1222785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223011" y="946729"/>
            <a:ext cx="5642080" cy="2216647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15347" y="2390646"/>
            <a:ext cx="8354541" cy="48054"/>
          </a:xfrm>
          <a:prstGeom prst="line">
            <a:avLst/>
          </a:prstGeom>
          <a:ln w="12700">
            <a:solidFill>
              <a:srgbClr val="FF000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un 4"/>
          <p:cNvSpPr/>
          <p:nvPr/>
        </p:nvSpPr>
        <p:spPr>
          <a:xfrm>
            <a:off x="8569888" y="2277376"/>
            <a:ext cx="226541" cy="226540"/>
          </a:xfrm>
          <a:prstGeom prst="su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45134" y="877457"/>
            <a:ext cx="449830" cy="2098789"/>
            <a:chOff x="4956217" y="3362211"/>
            <a:chExt cx="449830" cy="2098789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5098757" y="4801188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5156099" y="4390166"/>
              <a:ext cx="194352" cy="10708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4739582" y="3768036"/>
              <a:ext cx="102709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2PA-01-M-210 CRC</a:t>
              </a:r>
              <a:endParaRPr lang="en-US" sz="8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107421" y="4923561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5406047" y="4800407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5216424" y="4437791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4956217" y="4628291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H="1">
              <a:off x="5048282" y="4707925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/>
            <p:cNvGrpSpPr/>
            <p:nvPr/>
          </p:nvGrpSpPr>
          <p:grpSpPr>
            <a:xfrm rot="10800000">
              <a:off x="5018476" y="4850070"/>
              <a:ext cx="241834" cy="551931"/>
              <a:chOff x="5291793" y="4437791"/>
              <a:chExt cx="241834" cy="551931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flipV="1">
                <a:off x="5298974" y="4437791"/>
                <a:ext cx="0" cy="55193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ectangle 19"/>
              <p:cNvSpPr/>
              <p:nvPr/>
            </p:nvSpPr>
            <p:spPr>
              <a:xfrm>
                <a:off x="5350451" y="4628291"/>
                <a:ext cx="183176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 flipH="1">
                <a:off x="5291793" y="4707924"/>
                <a:ext cx="182222" cy="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Group 21"/>
          <p:cNvGrpSpPr/>
          <p:nvPr/>
        </p:nvGrpSpPr>
        <p:grpSpPr>
          <a:xfrm>
            <a:off x="214294" y="1676269"/>
            <a:ext cx="339002" cy="1202214"/>
            <a:chOff x="5254364" y="3344437"/>
            <a:chExt cx="1229846" cy="1202214"/>
          </a:xfrm>
        </p:grpSpPr>
        <p:sp>
          <p:nvSpPr>
            <p:cNvPr id="23" name="TextBox 22"/>
            <p:cNvSpPr txBox="1"/>
            <p:nvPr/>
          </p:nvSpPr>
          <p:spPr>
            <a:xfrm rot="16200000">
              <a:off x="5267565" y="3331236"/>
              <a:ext cx="755193" cy="781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BEAM PORT</a:t>
              </a:r>
              <a:endParaRPr lang="en-US" sz="8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371903" y="3736086"/>
              <a:ext cx="0" cy="8105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2916243" y="1254549"/>
            <a:ext cx="439257" cy="1287593"/>
            <a:chOff x="3175380" y="3660774"/>
            <a:chExt cx="439257" cy="1287593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 rot="16200000">
              <a:off x="3007826" y="3868965"/>
              <a:ext cx="6318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2312163" y="1838148"/>
            <a:ext cx="570754" cy="744589"/>
            <a:chOff x="5298375" y="3609976"/>
            <a:chExt cx="1185835" cy="621393"/>
          </a:xfrm>
        </p:grpSpPr>
        <p:sp>
          <p:nvSpPr>
            <p:cNvPr id="37" name="TextBox 36"/>
            <p:cNvSpPr txBox="1"/>
            <p:nvPr/>
          </p:nvSpPr>
          <p:spPr>
            <a:xfrm rot="16200000">
              <a:off x="5277357" y="3630994"/>
              <a:ext cx="489655" cy="447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3257650" y="1675730"/>
            <a:ext cx="5235415" cy="846530"/>
            <a:chOff x="5371903" y="3384839"/>
            <a:chExt cx="1112307" cy="846530"/>
          </a:xfrm>
        </p:grpSpPr>
        <p:sp>
          <p:nvSpPr>
            <p:cNvPr id="42" name="TextBox 41"/>
            <p:cNvSpPr txBox="1"/>
            <p:nvPr/>
          </p:nvSpPr>
          <p:spPr>
            <a:xfrm rot="16200000">
              <a:off x="5215476" y="3672786"/>
              <a:ext cx="621667" cy="45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43" name="Straight Connector 42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 rot="16200000">
            <a:off x="4062276" y="5811633"/>
            <a:ext cx="745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14Hz, DX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135930" y="3592548"/>
            <a:ext cx="8945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#        1-2-3		4          5		6			   7 		</a:t>
            </a:r>
            <a:r>
              <a:rPr lang="en-US" sz="1200" dirty="0"/>
              <a:t> </a:t>
            </a:r>
            <a:r>
              <a:rPr lang="en-US" sz="1200" dirty="0" smtClean="0"/>
              <a:t>                                    		 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-46579" y="4458159"/>
            <a:ext cx="1454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PULSE SHAPING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-408939" y="4437807"/>
            <a:ext cx="145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135930" y="3884941"/>
            <a:ext cx="8945852" cy="14670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35930" y="3592548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35930" y="5461544"/>
            <a:ext cx="8945852" cy="120287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-402622" y="5750213"/>
            <a:ext cx="145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NOTES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42248" y="114978"/>
            <a:ext cx="181084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PD/ POWHOW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211210" y="87041"/>
            <a:ext cx="1781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Status: P0-Proposal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2157450" y="114978"/>
            <a:ext cx="1262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Schematic</a:t>
            </a:r>
            <a:endParaRPr lang="en-US" u="sng" dirty="0"/>
          </a:p>
        </p:txBody>
      </p:sp>
      <p:grpSp>
        <p:nvGrpSpPr>
          <p:cNvPr id="59" name="Group 58"/>
          <p:cNvGrpSpPr/>
          <p:nvPr/>
        </p:nvGrpSpPr>
        <p:grpSpPr>
          <a:xfrm>
            <a:off x="944515" y="946728"/>
            <a:ext cx="439257" cy="1610209"/>
            <a:chOff x="3175380" y="3338158"/>
            <a:chExt cx="439257" cy="1610209"/>
          </a:xfrm>
        </p:grpSpPr>
        <p:cxnSp>
          <p:nvCxnSpPr>
            <p:cNvPr id="60" name="Straight Connector 59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 rot="16200000">
              <a:off x="2846518" y="3707657"/>
              <a:ext cx="9544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–M-14 </a:t>
              </a:r>
              <a:endParaRPr lang="en-US" sz="800" dirty="0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65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4427812" y="1226561"/>
            <a:ext cx="439257" cy="1287593"/>
            <a:chOff x="3175380" y="3660774"/>
            <a:chExt cx="439257" cy="1287593"/>
          </a:xfrm>
        </p:grpSpPr>
        <p:cxnSp>
          <p:nvCxnSpPr>
            <p:cNvPr id="69" name="Straight Connector 68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 rot="16200000">
              <a:off x="3007826" y="3868965"/>
              <a:ext cx="6318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TextBox 102"/>
          <p:cNvSpPr txBox="1"/>
          <p:nvPr/>
        </p:nvSpPr>
        <p:spPr>
          <a:xfrm rot="16200000">
            <a:off x="2215647" y="4488174"/>
            <a:ext cx="1482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BAND CONTROL</a:t>
            </a:r>
            <a:endParaRPr lang="en-US" sz="1200" dirty="0"/>
          </a:p>
        </p:txBody>
      </p:sp>
      <p:sp>
        <p:nvSpPr>
          <p:cNvPr id="106" name="TextBox 105"/>
          <p:cNvSpPr txBox="1"/>
          <p:nvPr/>
        </p:nvSpPr>
        <p:spPr>
          <a:xfrm rot="16200000">
            <a:off x="1402914" y="4528018"/>
            <a:ext cx="5742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PPS -1</a:t>
            </a:r>
            <a:endParaRPr lang="en-US" sz="1200" dirty="0"/>
          </a:p>
        </p:txBody>
      </p:sp>
      <p:sp>
        <p:nvSpPr>
          <p:cNvPr id="108" name="Rectangle 107"/>
          <p:cNvSpPr/>
          <p:nvPr/>
        </p:nvSpPr>
        <p:spPr>
          <a:xfrm>
            <a:off x="135930" y="3300153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125528" y="3315549"/>
            <a:ext cx="8945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L     6.10/6.11/6.15  6.25-6.75	      	8		          	12,75									70	</a:t>
            </a:r>
            <a:r>
              <a:rPr lang="en-US" sz="1200" dirty="0"/>
              <a:t> </a:t>
            </a:r>
            <a:r>
              <a:rPr lang="en-US" sz="1200" dirty="0" smtClean="0"/>
              <a:t>                                    		 </a:t>
            </a:r>
            <a:endParaRPr lang="en-US" sz="1200" dirty="0"/>
          </a:p>
        </p:txBody>
      </p:sp>
      <p:grpSp>
        <p:nvGrpSpPr>
          <p:cNvPr id="111" name="Group 110"/>
          <p:cNvGrpSpPr/>
          <p:nvPr/>
        </p:nvGrpSpPr>
        <p:grpSpPr>
          <a:xfrm>
            <a:off x="1291707" y="1070824"/>
            <a:ext cx="637697" cy="1775437"/>
            <a:chOff x="3104357" y="1637416"/>
            <a:chExt cx="637697" cy="1775437"/>
          </a:xfrm>
        </p:grpSpPr>
        <p:cxnSp>
          <p:nvCxnSpPr>
            <p:cNvPr id="112" name="Straight Connector 111"/>
            <p:cNvCxnSpPr/>
            <p:nvPr/>
          </p:nvCxnSpPr>
          <p:spPr>
            <a:xfrm flipV="1">
              <a:off x="3104357" y="287878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tangle 112"/>
            <p:cNvSpPr/>
            <p:nvPr/>
          </p:nvSpPr>
          <p:spPr>
            <a:xfrm>
              <a:off x="3163624" y="2886110"/>
              <a:ext cx="383314" cy="526743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/>
            <p:cNvSpPr txBox="1"/>
            <p:nvPr/>
          </p:nvSpPr>
          <p:spPr>
            <a:xfrm rot="16200000">
              <a:off x="3043082" y="1875149"/>
              <a:ext cx="8140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PA-10-M-28 (</a:t>
              </a:r>
              <a:r>
                <a:rPr lang="en-US" sz="800" dirty="0" err="1" smtClean="0"/>
                <a:t>PPSc</a:t>
              </a:r>
              <a:r>
                <a:rPr lang="en-US" sz="800" dirty="0" smtClean="0"/>
                <a:t>)</a:t>
              </a:r>
              <a:endParaRPr lang="en-US" sz="1100" dirty="0"/>
            </a:p>
          </p:txBody>
        </p:sp>
        <p:cxnSp>
          <p:nvCxnSpPr>
            <p:cNvPr id="115" name="Straight Connector 114"/>
            <p:cNvCxnSpPr/>
            <p:nvPr/>
          </p:nvCxnSpPr>
          <p:spPr>
            <a:xfrm>
              <a:off x="3113021" y="3001157"/>
              <a:ext cx="481542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V="1">
              <a:off x="3600716" y="2878785"/>
              <a:ext cx="0" cy="2447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Rectangle 116"/>
            <p:cNvSpPr/>
            <p:nvPr/>
          </p:nvSpPr>
          <p:spPr>
            <a:xfrm>
              <a:off x="3558878" y="3149329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0" name="TextBox 119"/>
          <p:cNvSpPr txBox="1"/>
          <p:nvPr/>
        </p:nvSpPr>
        <p:spPr>
          <a:xfrm rot="16200000">
            <a:off x="3695243" y="4495670"/>
            <a:ext cx="1482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BAND CONTROL</a:t>
            </a:r>
            <a:endParaRPr lang="en-US" sz="1200" dirty="0"/>
          </a:p>
        </p:txBody>
      </p:sp>
      <p:sp>
        <p:nvSpPr>
          <p:cNvPr id="121" name="TextBox 120"/>
          <p:cNvSpPr txBox="1"/>
          <p:nvPr/>
        </p:nvSpPr>
        <p:spPr>
          <a:xfrm rot="16200000">
            <a:off x="315980" y="4444039"/>
            <a:ext cx="1482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BAND CONTROL</a:t>
            </a:r>
            <a:endParaRPr lang="en-US" sz="1200" dirty="0"/>
          </a:p>
        </p:txBody>
      </p:sp>
      <p:sp>
        <p:nvSpPr>
          <p:cNvPr id="122" name="TextBox 121"/>
          <p:cNvSpPr txBox="1"/>
          <p:nvPr/>
        </p:nvSpPr>
        <p:spPr>
          <a:xfrm rot="16200000">
            <a:off x="2584346" y="5811635"/>
            <a:ext cx="745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14Hz, DX</a:t>
            </a:r>
            <a:endParaRPr lang="en-US" sz="1200" dirty="0"/>
          </a:p>
        </p:txBody>
      </p:sp>
      <p:sp>
        <p:nvSpPr>
          <p:cNvPr id="123" name="TextBox 122"/>
          <p:cNvSpPr txBox="1"/>
          <p:nvPr/>
        </p:nvSpPr>
        <p:spPr>
          <a:xfrm rot="16200000">
            <a:off x="646209" y="5811633"/>
            <a:ext cx="745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14Hz, DX</a:t>
            </a:r>
            <a:endParaRPr lang="en-US" sz="1200" dirty="0"/>
          </a:p>
        </p:txBody>
      </p:sp>
      <p:sp>
        <p:nvSpPr>
          <p:cNvPr id="124" name="TextBox 123"/>
          <p:cNvSpPr txBox="1"/>
          <p:nvPr/>
        </p:nvSpPr>
        <p:spPr>
          <a:xfrm rot="16200000">
            <a:off x="1554033" y="5811632"/>
            <a:ext cx="745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14Hz, DX</a:t>
            </a:r>
            <a:endParaRPr lang="en-US" sz="1200" dirty="0"/>
          </a:p>
        </p:txBody>
      </p:sp>
      <p:sp>
        <p:nvSpPr>
          <p:cNvPr id="125" name="TextBox 124"/>
          <p:cNvSpPr txBox="1"/>
          <p:nvPr/>
        </p:nvSpPr>
        <p:spPr>
          <a:xfrm rot="16200000">
            <a:off x="189513" y="5811632"/>
            <a:ext cx="97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210Hz, D750</a:t>
            </a:r>
            <a:endParaRPr lang="en-US" sz="1200" dirty="0"/>
          </a:p>
        </p:txBody>
      </p:sp>
      <p:grpSp>
        <p:nvGrpSpPr>
          <p:cNvPr id="96" name="Group 95"/>
          <p:cNvGrpSpPr/>
          <p:nvPr/>
        </p:nvGrpSpPr>
        <p:grpSpPr>
          <a:xfrm flipV="1">
            <a:off x="1819631" y="1073920"/>
            <a:ext cx="637697" cy="1495899"/>
            <a:chOff x="3104357" y="2878784"/>
            <a:chExt cx="637697" cy="1287184"/>
          </a:xfrm>
        </p:grpSpPr>
        <p:cxnSp>
          <p:nvCxnSpPr>
            <p:cNvPr id="97" name="Straight Connector 96"/>
            <p:cNvCxnSpPr/>
            <p:nvPr/>
          </p:nvCxnSpPr>
          <p:spPr>
            <a:xfrm flipV="1">
              <a:off x="3104357" y="287878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Rectangle 103"/>
            <p:cNvSpPr/>
            <p:nvPr/>
          </p:nvSpPr>
          <p:spPr>
            <a:xfrm>
              <a:off x="3163624" y="2886110"/>
              <a:ext cx="383314" cy="526743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/>
            <p:cNvSpPr txBox="1"/>
            <p:nvPr/>
          </p:nvSpPr>
          <p:spPr>
            <a:xfrm rot="16200000">
              <a:off x="3120568" y="3646468"/>
              <a:ext cx="7004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PA-10-M-28 (</a:t>
              </a:r>
              <a:r>
                <a:rPr lang="en-US" sz="800" dirty="0" err="1" smtClean="0"/>
                <a:t>PPSc</a:t>
              </a:r>
              <a:r>
                <a:rPr lang="en-US" sz="800" dirty="0" smtClean="0"/>
                <a:t>)</a:t>
              </a:r>
              <a:endParaRPr lang="en-US" sz="1100" dirty="0"/>
            </a:p>
          </p:txBody>
        </p:sp>
        <p:cxnSp>
          <p:nvCxnSpPr>
            <p:cNvPr id="126" name="Straight Connector 125"/>
            <p:cNvCxnSpPr/>
            <p:nvPr/>
          </p:nvCxnSpPr>
          <p:spPr>
            <a:xfrm>
              <a:off x="3113021" y="3001157"/>
              <a:ext cx="481542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V="1">
              <a:off x="3600716" y="2878785"/>
              <a:ext cx="0" cy="2447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Rectangle 127"/>
            <p:cNvSpPr/>
            <p:nvPr/>
          </p:nvSpPr>
          <p:spPr>
            <a:xfrm>
              <a:off x="3558878" y="3149329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9" name="TextBox 128"/>
          <p:cNvSpPr txBox="1"/>
          <p:nvPr/>
        </p:nvSpPr>
        <p:spPr>
          <a:xfrm rot="16200000">
            <a:off x="1865944" y="4528018"/>
            <a:ext cx="5742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PPS -2</a:t>
            </a:r>
            <a:endParaRPr lang="en-US" sz="1200" dirty="0"/>
          </a:p>
        </p:txBody>
      </p:sp>
      <p:grpSp>
        <p:nvGrpSpPr>
          <p:cNvPr id="99" name="Group 98"/>
          <p:cNvGrpSpPr/>
          <p:nvPr/>
        </p:nvGrpSpPr>
        <p:grpSpPr>
          <a:xfrm>
            <a:off x="3596155" y="1487857"/>
            <a:ext cx="496359" cy="1026296"/>
            <a:chOff x="3104357" y="2097233"/>
            <a:chExt cx="496359" cy="1026296"/>
          </a:xfrm>
        </p:grpSpPr>
        <p:cxnSp>
          <p:nvCxnSpPr>
            <p:cNvPr id="100" name="Straight Connector 99"/>
            <p:cNvCxnSpPr/>
            <p:nvPr/>
          </p:nvCxnSpPr>
          <p:spPr>
            <a:xfrm flipV="1">
              <a:off x="3104357" y="287878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ectangle 100"/>
            <p:cNvSpPr/>
            <p:nvPr/>
          </p:nvSpPr>
          <p:spPr>
            <a:xfrm>
              <a:off x="3163624" y="2886110"/>
              <a:ext cx="383314" cy="237419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2878402" y="2388277"/>
              <a:ext cx="79753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SHUTTER</a:t>
              </a:r>
              <a:endParaRPr lang="en-US" sz="1100" dirty="0"/>
            </a:p>
          </p:txBody>
        </p:sp>
        <p:cxnSp>
          <p:nvCxnSpPr>
            <p:cNvPr id="130" name="Straight Connector 129"/>
            <p:cNvCxnSpPr/>
            <p:nvPr/>
          </p:nvCxnSpPr>
          <p:spPr>
            <a:xfrm>
              <a:off x="3113021" y="3001157"/>
              <a:ext cx="481542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flipV="1">
              <a:off x="3600716" y="2878785"/>
              <a:ext cx="0" cy="2447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Rectangle 131"/>
          <p:cNvSpPr/>
          <p:nvPr/>
        </p:nvSpPr>
        <p:spPr>
          <a:xfrm>
            <a:off x="223012" y="549714"/>
            <a:ext cx="3939309" cy="2613659"/>
          </a:xfrm>
          <a:prstGeom prst="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4162321" y="549715"/>
            <a:ext cx="3381809" cy="2613658"/>
          </a:xfrm>
          <a:prstGeom prst="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TextBox 135"/>
          <p:cNvSpPr txBox="1"/>
          <p:nvPr/>
        </p:nvSpPr>
        <p:spPr>
          <a:xfrm>
            <a:off x="2577090" y="549714"/>
            <a:ext cx="13611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EQUIP ACCESS ZONE</a:t>
            </a:r>
          </a:p>
          <a:p>
            <a:r>
              <a:rPr lang="en-US" sz="1100" dirty="0" smtClean="0"/>
              <a:t>CLASS : BLACK</a:t>
            </a:r>
            <a:endParaRPr lang="en-US" sz="1100" dirty="0"/>
          </a:p>
        </p:txBody>
      </p:sp>
      <p:sp>
        <p:nvSpPr>
          <p:cNvPr id="137" name="TextBox 136"/>
          <p:cNvSpPr txBox="1"/>
          <p:nvPr/>
        </p:nvSpPr>
        <p:spPr>
          <a:xfrm>
            <a:off x="4186508" y="549716"/>
            <a:ext cx="14192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EQUIP ACCESS ZONE</a:t>
            </a:r>
          </a:p>
          <a:p>
            <a:r>
              <a:rPr lang="en-US" sz="1100" dirty="0" smtClean="0"/>
              <a:t>CLASS : RED/ORANGE</a:t>
            </a:r>
            <a:endParaRPr 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4511675" y="87041"/>
            <a:ext cx="2379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Sector: S    Beam-port: S10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41667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5175155" y="1081591"/>
            <a:ext cx="3480383" cy="1891459"/>
          </a:xfrm>
          <a:prstGeom prst="rect">
            <a:avLst/>
          </a:prstGeom>
          <a:solidFill>
            <a:schemeClr val="accent1">
              <a:lumMod val="40000"/>
              <a:lumOff val="60000"/>
              <a:alpha val="36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98789" y="1081591"/>
            <a:ext cx="4981331" cy="1891459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2323166" y="1473350"/>
            <a:ext cx="683435" cy="1326497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36982" y="2459327"/>
            <a:ext cx="8354541" cy="48054"/>
          </a:xfrm>
          <a:prstGeom prst="line">
            <a:avLst/>
          </a:prstGeom>
          <a:ln w="12700">
            <a:solidFill>
              <a:srgbClr val="FF000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un 4"/>
          <p:cNvSpPr/>
          <p:nvPr/>
        </p:nvSpPr>
        <p:spPr>
          <a:xfrm>
            <a:off x="8765022" y="2365316"/>
            <a:ext cx="226541" cy="226540"/>
          </a:xfrm>
          <a:prstGeom prst="su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35928" y="1744950"/>
            <a:ext cx="339002" cy="1202214"/>
            <a:chOff x="5254364" y="3344437"/>
            <a:chExt cx="1229846" cy="1202214"/>
          </a:xfrm>
        </p:grpSpPr>
        <p:sp>
          <p:nvSpPr>
            <p:cNvPr id="23" name="TextBox 22"/>
            <p:cNvSpPr txBox="1"/>
            <p:nvPr/>
          </p:nvSpPr>
          <p:spPr>
            <a:xfrm rot="16200000">
              <a:off x="5267565" y="3331236"/>
              <a:ext cx="755193" cy="781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BEAM PORT</a:t>
              </a:r>
              <a:endParaRPr lang="en-US" sz="8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371903" y="3736086"/>
              <a:ext cx="0" cy="8105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511581" y="1859384"/>
            <a:ext cx="1916164" cy="770919"/>
            <a:chOff x="5371903" y="3460450"/>
            <a:chExt cx="1112307" cy="770919"/>
          </a:xfrm>
        </p:grpSpPr>
        <p:sp>
          <p:nvSpPr>
            <p:cNvPr id="42" name="TextBox 41"/>
            <p:cNvSpPr txBox="1"/>
            <p:nvPr/>
          </p:nvSpPr>
          <p:spPr>
            <a:xfrm rot="16200000">
              <a:off x="5202595" y="3742462"/>
              <a:ext cx="639179" cy="75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43" name="Straight Connector 42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 rot="16200000">
            <a:off x="1950466" y="5811632"/>
            <a:ext cx="899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14Hz, D700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109837" y="3337319"/>
            <a:ext cx="8945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#         				1	</a:t>
            </a:r>
            <a:r>
              <a:rPr lang="en-US" sz="1200" dirty="0"/>
              <a:t> </a:t>
            </a:r>
            <a:r>
              <a:rPr lang="en-US" sz="1200" dirty="0" smtClean="0"/>
              <a:t>                                    		 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-435033" y="4182579"/>
            <a:ext cx="145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109837" y="3629713"/>
            <a:ext cx="8945852" cy="14670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09837" y="3337318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35930" y="5197346"/>
            <a:ext cx="8945852" cy="14670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-402622" y="5750213"/>
            <a:ext cx="145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NOTES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05947" y="180382"/>
            <a:ext cx="128753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RF/ ESTIA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525313" y="179552"/>
            <a:ext cx="1145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Schematic</a:t>
            </a:r>
            <a:endParaRPr lang="en-US" u="sng" dirty="0"/>
          </a:p>
        </p:txBody>
      </p:sp>
      <p:grpSp>
        <p:nvGrpSpPr>
          <p:cNvPr id="59" name="Group 58"/>
          <p:cNvGrpSpPr/>
          <p:nvPr/>
        </p:nvGrpSpPr>
        <p:grpSpPr>
          <a:xfrm>
            <a:off x="2481213" y="1174646"/>
            <a:ext cx="439257" cy="1449467"/>
            <a:chOff x="3175380" y="3498900"/>
            <a:chExt cx="439257" cy="1449467"/>
          </a:xfrm>
        </p:grpSpPr>
        <p:cxnSp>
          <p:nvCxnSpPr>
            <p:cNvPr id="60" name="Straight Connector 59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 rot="16200000">
              <a:off x="2926889" y="3788028"/>
              <a:ext cx="793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65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2851309" y="1859384"/>
            <a:ext cx="5913718" cy="750677"/>
            <a:chOff x="5371903" y="3480692"/>
            <a:chExt cx="1112307" cy="750677"/>
          </a:xfrm>
        </p:grpSpPr>
        <p:sp>
          <p:nvSpPr>
            <p:cNvPr id="99" name="TextBox 98"/>
            <p:cNvSpPr txBox="1"/>
            <p:nvPr/>
          </p:nvSpPr>
          <p:spPr>
            <a:xfrm rot="16200000">
              <a:off x="5212716" y="3762833"/>
              <a:ext cx="618938" cy="54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00" name="Straight Connector 99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TextBox 105"/>
          <p:cNvSpPr txBox="1"/>
          <p:nvPr/>
        </p:nvSpPr>
        <p:spPr>
          <a:xfrm rot="16200000">
            <a:off x="1891146" y="4213049"/>
            <a:ext cx="14590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FRAME OVERLAP</a:t>
            </a:r>
            <a:endParaRPr lang="en-US" sz="1100" dirty="0"/>
          </a:p>
        </p:txBody>
      </p:sp>
      <p:sp>
        <p:nvSpPr>
          <p:cNvPr id="108" name="Rectangle 107"/>
          <p:cNvSpPr/>
          <p:nvPr/>
        </p:nvSpPr>
        <p:spPr>
          <a:xfrm>
            <a:off x="109837" y="3044927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99435" y="3060321"/>
            <a:ext cx="8945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L          				16,2                       								52</a:t>
            </a:r>
            <a:endParaRPr lang="en-US" sz="1200" dirty="0"/>
          </a:p>
        </p:txBody>
      </p:sp>
      <p:sp>
        <p:nvSpPr>
          <p:cNvPr id="46" name="Rectangle 45"/>
          <p:cNvSpPr/>
          <p:nvPr/>
        </p:nvSpPr>
        <p:spPr>
          <a:xfrm>
            <a:off x="109838" y="654949"/>
            <a:ext cx="4598931" cy="231810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2488837" y="712738"/>
            <a:ext cx="17748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EQUIPT ACCESS CLASS : BLACK</a:t>
            </a:r>
            <a:endParaRPr lang="en-US" sz="1000" dirty="0"/>
          </a:p>
        </p:txBody>
      </p:sp>
      <p:sp>
        <p:nvSpPr>
          <p:cNvPr id="53" name="TextBox 52"/>
          <p:cNvSpPr txBox="1"/>
          <p:nvPr/>
        </p:nvSpPr>
        <p:spPr>
          <a:xfrm>
            <a:off x="6983645" y="73684"/>
            <a:ext cx="1781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Status: P0-Proposal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6983645" y="374866"/>
            <a:ext cx="21603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Sector: E    Beam-port: ?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 rot="16200000">
            <a:off x="2098868" y="5704045"/>
            <a:ext cx="1459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Mid point of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S guide</a:t>
            </a:r>
            <a:endParaRPr lang="en-US" sz="1200" dirty="0"/>
          </a:p>
        </p:txBody>
      </p:sp>
      <p:grpSp>
        <p:nvGrpSpPr>
          <p:cNvPr id="4" name="Group 3"/>
          <p:cNvGrpSpPr/>
          <p:nvPr/>
        </p:nvGrpSpPr>
        <p:grpSpPr>
          <a:xfrm rot="20522094">
            <a:off x="-1124303" y="1895323"/>
            <a:ext cx="7506142" cy="1201789"/>
            <a:chOff x="3670954" y="4093308"/>
            <a:chExt cx="4381168" cy="615461"/>
          </a:xfrm>
        </p:grpSpPr>
        <p:sp>
          <p:nvSpPr>
            <p:cNvPr id="2" name="Arc 1"/>
            <p:cNvSpPr/>
            <p:nvPr/>
          </p:nvSpPr>
          <p:spPr>
            <a:xfrm>
              <a:off x="3670954" y="4093308"/>
              <a:ext cx="2190584" cy="615461"/>
            </a:xfrm>
            <a:prstGeom prst="arc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Arc 67"/>
            <p:cNvSpPr/>
            <p:nvPr/>
          </p:nvSpPr>
          <p:spPr>
            <a:xfrm rot="10800000">
              <a:off x="5861538" y="4093308"/>
              <a:ext cx="2190584" cy="615461"/>
            </a:xfrm>
            <a:prstGeom prst="arc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 rot="20522094">
            <a:off x="3008956" y="1822420"/>
            <a:ext cx="7506142" cy="1201789"/>
            <a:chOff x="3670954" y="4093308"/>
            <a:chExt cx="4381168" cy="615461"/>
          </a:xfrm>
        </p:grpSpPr>
        <p:sp>
          <p:nvSpPr>
            <p:cNvPr id="75" name="Arc 74"/>
            <p:cNvSpPr/>
            <p:nvPr/>
          </p:nvSpPr>
          <p:spPr>
            <a:xfrm>
              <a:off x="3670954" y="4093308"/>
              <a:ext cx="2190584" cy="615461"/>
            </a:xfrm>
            <a:prstGeom prst="arc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Arc 75"/>
            <p:cNvSpPr/>
            <p:nvPr/>
          </p:nvSpPr>
          <p:spPr>
            <a:xfrm rot="10800000">
              <a:off x="5861538" y="4093308"/>
              <a:ext cx="2190584" cy="615461"/>
            </a:xfrm>
            <a:prstGeom prst="arc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Sun 76"/>
          <p:cNvSpPr/>
          <p:nvPr/>
        </p:nvSpPr>
        <p:spPr>
          <a:xfrm>
            <a:off x="4579923" y="2360802"/>
            <a:ext cx="226541" cy="226540"/>
          </a:xfrm>
          <a:prstGeom prst="su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93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Rectangle 247"/>
          <p:cNvSpPr/>
          <p:nvPr/>
        </p:nvSpPr>
        <p:spPr>
          <a:xfrm>
            <a:off x="4393495" y="1252467"/>
            <a:ext cx="1111141" cy="146289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21069" y="1129967"/>
            <a:ext cx="5493853" cy="1891459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3137647" y="1282925"/>
            <a:ext cx="938099" cy="146289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419297" y="1282925"/>
            <a:ext cx="2090404" cy="146289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/>
        </p:nvSpPr>
        <p:spPr>
          <a:xfrm>
            <a:off x="533103" y="1865461"/>
            <a:ext cx="1854106" cy="791744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5856824" y="1921546"/>
            <a:ext cx="924906" cy="790737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36982" y="2459327"/>
            <a:ext cx="8354541" cy="48054"/>
          </a:xfrm>
          <a:prstGeom prst="line">
            <a:avLst/>
          </a:prstGeom>
          <a:ln w="12700">
            <a:solidFill>
              <a:srgbClr val="FF000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un 4"/>
          <p:cNvSpPr/>
          <p:nvPr/>
        </p:nvSpPr>
        <p:spPr>
          <a:xfrm>
            <a:off x="8491523" y="2346057"/>
            <a:ext cx="226541" cy="226540"/>
          </a:xfrm>
          <a:prstGeom prst="su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35928" y="1744950"/>
            <a:ext cx="339002" cy="1202214"/>
            <a:chOff x="5254364" y="3344437"/>
            <a:chExt cx="1229846" cy="1202214"/>
          </a:xfrm>
        </p:grpSpPr>
        <p:sp>
          <p:nvSpPr>
            <p:cNvPr id="23" name="TextBox 22"/>
            <p:cNvSpPr txBox="1"/>
            <p:nvPr/>
          </p:nvSpPr>
          <p:spPr>
            <a:xfrm rot="16200000">
              <a:off x="5267565" y="3331236"/>
              <a:ext cx="755193" cy="781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BEAM PORT</a:t>
              </a:r>
              <a:endParaRPr lang="en-US" sz="8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371903" y="3736086"/>
              <a:ext cx="0" cy="8105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2436780" y="1942803"/>
            <a:ext cx="700867" cy="678260"/>
            <a:chOff x="5371903" y="3553109"/>
            <a:chExt cx="1112307" cy="678260"/>
          </a:xfrm>
        </p:grpSpPr>
        <p:sp>
          <p:nvSpPr>
            <p:cNvPr id="37" name="TextBox 36"/>
            <p:cNvSpPr txBox="1"/>
            <p:nvPr/>
          </p:nvSpPr>
          <p:spPr>
            <a:xfrm rot="16200000">
              <a:off x="5635041" y="3613620"/>
              <a:ext cx="564886" cy="4438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3947457" y="1916060"/>
            <a:ext cx="506396" cy="686088"/>
            <a:chOff x="5371903" y="3545281"/>
            <a:chExt cx="1112307" cy="686088"/>
          </a:xfrm>
        </p:grpSpPr>
        <p:sp>
          <p:nvSpPr>
            <p:cNvPr id="42" name="TextBox 41"/>
            <p:cNvSpPr txBox="1"/>
            <p:nvPr/>
          </p:nvSpPr>
          <p:spPr>
            <a:xfrm rot="16200000">
              <a:off x="5419393" y="3617823"/>
              <a:ext cx="554352" cy="409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43" name="Straight Connector 42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140437" y="3475037"/>
            <a:ext cx="89458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 #       1	        </a:t>
            </a:r>
            <a:r>
              <a:rPr lang="en-US" sz="1050" dirty="0"/>
              <a:t> </a:t>
            </a:r>
            <a:r>
              <a:rPr lang="en-US" sz="1050" dirty="0" smtClean="0"/>
              <a:t>      2	           3                                    4           5	       6             7 </a:t>
            </a:r>
            <a:r>
              <a:rPr lang="en-US" sz="1050" dirty="0"/>
              <a:t> </a:t>
            </a:r>
            <a:r>
              <a:rPr lang="en-US" sz="1050" dirty="0" smtClean="0"/>
              <a:t>                    8              9			</a:t>
            </a:r>
            <a:r>
              <a:rPr lang="en-US" sz="1050" dirty="0"/>
              <a:t> </a:t>
            </a:r>
            <a:r>
              <a:rPr lang="en-US" sz="1050" dirty="0" smtClean="0"/>
              <a:t>                                    		 </a:t>
            </a:r>
            <a:endParaRPr lang="en-US" sz="1050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2711" y="4271399"/>
            <a:ext cx="14542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PULSE SHAPING</a:t>
            </a:r>
          </a:p>
          <a:p>
            <a:pPr algn="ctr"/>
            <a:r>
              <a:rPr lang="en-US" sz="1050" dirty="0" smtClean="0"/>
              <a:t>HR OPTION</a:t>
            </a:r>
            <a:endParaRPr lang="en-US" sz="1050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-404433" y="4351074"/>
            <a:ext cx="14590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FUNCTION</a:t>
            </a:r>
            <a:endParaRPr lang="en-US" sz="1400" dirty="0"/>
          </a:p>
        </p:txBody>
      </p:sp>
      <p:sp>
        <p:nvSpPr>
          <p:cNvPr id="51" name="Rectangle 50"/>
          <p:cNvSpPr/>
          <p:nvPr/>
        </p:nvSpPr>
        <p:spPr>
          <a:xfrm>
            <a:off x="140437" y="3767431"/>
            <a:ext cx="8945852" cy="14670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52" name="Rectangle 51"/>
          <p:cNvSpPr/>
          <p:nvPr/>
        </p:nvSpPr>
        <p:spPr>
          <a:xfrm>
            <a:off x="140437" y="3475036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54" name="Rectangle 53"/>
          <p:cNvSpPr/>
          <p:nvPr/>
        </p:nvSpPr>
        <p:spPr>
          <a:xfrm>
            <a:off x="135930" y="5234500"/>
            <a:ext cx="8945852" cy="142991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-402622" y="5750213"/>
            <a:ext cx="145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NOTES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05948" y="180382"/>
            <a:ext cx="127470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RF/ THOR</a:t>
            </a:r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3600264" y="1122256"/>
            <a:ext cx="439257" cy="1480095"/>
            <a:chOff x="3175380" y="3468272"/>
            <a:chExt cx="439257" cy="1480095"/>
          </a:xfrm>
        </p:grpSpPr>
        <p:cxnSp>
          <p:nvCxnSpPr>
            <p:cNvPr id="60" name="Straight Connector 59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 rot="16200000">
              <a:off x="2911575" y="3772714"/>
              <a:ext cx="8243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65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5396243" y="1945304"/>
            <a:ext cx="3095279" cy="664374"/>
            <a:chOff x="5371903" y="3566995"/>
            <a:chExt cx="1112307" cy="664374"/>
          </a:xfrm>
        </p:grpSpPr>
        <p:sp>
          <p:nvSpPr>
            <p:cNvPr id="99" name="TextBox 98"/>
            <p:cNvSpPr txBox="1"/>
            <p:nvPr/>
          </p:nvSpPr>
          <p:spPr>
            <a:xfrm rot="16200000">
              <a:off x="5218610" y="3798871"/>
              <a:ext cx="532636" cy="68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00" name="Straight Connector 99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TextBox 102"/>
          <p:cNvSpPr txBox="1"/>
          <p:nvPr/>
        </p:nvSpPr>
        <p:spPr>
          <a:xfrm rot="16200000">
            <a:off x="3899505" y="4362460"/>
            <a:ext cx="14824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BASIC 2</a:t>
            </a:r>
            <a:endParaRPr lang="en-US" sz="1050" dirty="0"/>
          </a:p>
        </p:txBody>
      </p:sp>
      <p:sp>
        <p:nvSpPr>
          <p:cNvPr id="108" name="Rectangle 107"/>
          <p:cNvSpPr/>
          <p:nvPr/>
        </p:nvSpPr>
        <p:spPr>
          <a:xfrm>
            <a:off x="140437" y="3182645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07" name="TextBox 106"/>
          <p:cNvSpPr txBox="1"/>
          <p:nvPr/>
        </p:nvSpPr>
        <p:spPr>
          <a:xfrm>
            <a:off x="130035" y="3198039"/>
            <a:ext cx="89458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 L        6      6.25    –    7.05</a:t>
            </a:r>
            <a:r>
              <a:rPr lang="en-US" sz="1050" dirty="0"/>
              <a:t> </a:t>
            </a:r>
            <a:r>
              <a:rPr lang="en-US" sz="1050" dirty="0" smtClean="0"/>
              <a:t>    7.5	                       12        12,5            17.5	         19	      30.4	31		                        52,9                                  		 </a:t>
            </a:r>
            <a:endParaRPr lang="en-US" sz="1050" dirty="0"/>
          </a:p>
        </p:txBody>
      </p:sp>
      <p:grpSp>
        <p:nvGrpSpPr>
          <p:cNvPr id="111" name="Group 110"/>
          <p:cNvGrpSpPr/>
          <p:nvPr/>
        </p:nvGrpSpPr>
        <p:grpSpPr>
          <a:xfrm>
            <a:off x="6342473" y="1063281"/>
            <a:ext cx="439257" cy="1537492"/>
            <a:chOff x="3175380" y="3410875"/>
            <a:chExt cx="439257" cy="1537492"/>
          </a:xfrm>
        </p:grpSpPr>
        <p:cxnSp>
          <p:nvCxnSpPr>
            <p:cNvPr id="112" name="Straight Connector 111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tangle 112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/>
            <p:cNvSpPr txBox="1"/>
            <p:nvPr/>
          </p:nvSpPr>
          <p:spPr>
            <a:xfrm rot="16200000">
              <a:off x="2882876" y="3744016"/>
              <a:ext cx="88172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115" name="Straight Connector 114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Rectangle 117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9" name="Straight Connector 118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TextBox 120"/>
          <p:cNvSpPr txBox="1"/>
          <p:nvPr/>
        </p:nvSpPr>
        <p:spPr>
          <a:xfrm rot="16200000">
            <a:off x="3596324" y="4344885"/>
            <a:ext cx="7010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BASIC 1</a:t>
            </a:r>
            <a:endParaRPr lang="en-US" sz="1050" dirty="0"/>
          </a:p>
        </p:txBody>
      </p:sp>
      <p:sp>
        <p:nvSpPr>
          <p:cNvPr id="122" name="TextBox 121"/>
          <p:cNvSpPr txBox="1"/>
          <p:nvPr/>
        </p:nvSpPr>
        <p:spPr>
          <a:xfrm rot="16200000">
            <a:off x="3179183" y="5830044"/>
            <a:ext cx="153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(BASIC1)  14Hz, D800</a:t>
            </a:r>
            <a:endParaRPr lang="en-US" sz="1050" dirty="0"/>
          </a:p>
        </p:txBody>
      </p:sp>
      <p:cxnSp>
        <p:nvCxnSpPr>
          <p:cNvPr id="125" name="Straight Connector 124"/>
          <p:cNvCxnSpPr/>
          <p:nvPr/>
        </p:nvCxnSpPr>
        <p:spPr>
          <a:xfrm flipV="1">
            <a:off x="522074" y="2387137"/>
            <a:ext cx="0" cy="244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V="1">
            <a:off x="674666" y="1976116"/>
            <a:ext cx="12378" cy="62495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735288" y="2214240"/>
            <a:ext cx="226043" cy="152400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2" name="Straight Connector 131"/>
          <p:cNvCxnSpPr/>
          <p:nvPr/>
        </p:nvCxnSpPr>
        <p:spPr>
          <a:xfrm flipH="1">
            <a:off x="687044" y="2293872"/>
            <a:ext cx="182222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 rot="16200000">
            <a:off x="2695228" y="4362461"/>
            <a:ext cx="14824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FRAME OVERLAP</a:t>
            </a:r>
            <a:endParaRPr lang="en-US" sz="1050" dirty="0"/>
          </a:p>
        </p:txBody>
      </p:sp>
      <p:sp>
        <p:nvSpPr>
          <p:cNvPr id="143" name="TextBox 142"/>
          <p:cNvSpPr txBox="1"/>
          <p:nvPr/>
        </p:nvSpPr>
        <p:spPr>
          <a:xfrm rot="16200000">
            <a:off x="1344439" y="4362462"/>
            <a:ext cx="14824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FRAME OVERLAP</a:t>
            </a:r>
            <a:endParaRPr lang="en-US" sz="1050" dirty="0"/>
          </a:p>
        </p:txBody>
      </p:sp>
      <p:sp>
        <p:nvSpPr>
          <p:cNvPr id="144" name="TextBox 143"/>
          <p:cNvSpPr txBox="1"/>
          <p:nvPr/>
        </p:nvSpPr>
        <p:spPr>
          <a:xfrm rot="16200000">
            <a:off x="583565" y="4285518"/>
            <a:ext cx="14824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FRAME OVERLAP</a:t>
            </a:r>
          </a:p>
          <a:p>
            <a:pPr algn="ctr"/>
            <a:r>
              <a:rPr lang="en-US" sz="1050" dirty="0" smtClean="0"/>
              <a:t>HR OPTION</a:t>
            </a:r>
            <a:endParaRPr lang="en-US" sz="1050" dirty="0"/>
          </a:p>
        </p:txBody>
      </p:sp>
      <p:grpSp>
        <p:nvGrpSpPr>
          <p:cNvPr id="145" name="Group 144"/>
          <p:cNvGrpSpPr/>
          <p:nvPr/>
        </p:nvGrpSpPr>
        <p:grpSpPr>
          <a:xfrm>
            <a:off x="3180379" y="1140674"/>
            <a:ext cx="439257" cy="1477974"/>
            <a:chOff x="3175380" y="3470393"/>
            <a:chExt cx="439257" cy="1477974"/>
          </a:xfrm>
        </p:grpSpPr>
        <p:cxnSp>
          <p:nvCxnSpPr>
            <p:cNvPr id="146" name="Straight Connector 145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Rectangle 146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TextBox 147"/>
            <p:cNvSpPr txBox="1"/>
            <p:nvPr/>
          </p:nvSpPr>
          <p:spPr>
            <a:xfrm rot="16200000">
              <a:off x="2912635" y="3773775"/>
              <a:ext cx="82220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149" name="Straight Connector 148"/>
            <p:cNvCxnSpPr/>
            <p:nvPr/>
          </p:nvCxnSpPr>
          <p:spPr>
            <a:xfrm flipV="1">
              <a:off x="3184044" y="4808120"/>
              <a:ext cx="411221" cy="178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Rectangle 151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3" name="Straight Connector 152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4" name="Group 153"/>
          <p:cNvGrpSpPr/>
          <p:nvPr/>
        </p:nvGrpSpPr>
        <p:grpSpPr>
          <a:xfrm>
            <a:off x="5943853" y="1070151"/>
            <a:ext cx="439257" cy="1526962"/>
            <a:chOff x="3175380" y="3421405"/>
            <a:chExt cx="439257" cy="1526962"/>
          </a:xfrm>
        </p:grpSpPr>
        <p:cxnSp>
          <p:nvCxnSpPr>
            <p:cNvPr id="155" name="Straight Connector 154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Rectangle 155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TextBox 156"/>
            <p:cNvSpPr txBox="1"/>
            <p:nvPr/>
          </p:nvSpPr>
          <p:spPr>
            <a:xfrm rot="16200000">
              <a:off x="2888141" y="3749281"/>
              <a:ext cx="87119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158" name="Straight Connector 157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Rectangle 160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2" name="Straight Connector 161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" name="TextBox 162"/>
          <p:cNvSpPr txBox="1"/>
          <p:nvPr/>
        </p:nvSpPr>
        <p:spPr>
          <a:xfrm rot="16200000">
            <a:off x="-37107" y="5823172"/>
            <a:ext cx="14544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(PS1)    112Hz, D700</a:t>
            </a:r>
            <a:endParaRPr lang="en-US" sz="1050" dirty="0"/>
          </a:p>
        </p:txBody>
      </p:sp>
      <p:sp>
        <p:nvSpPr>
          <p:cNvPr id="164" name="TextBox 163"/>
          <p:cNvSpPr txBox="1"/>
          <p:nvPr/>
        </p:nvSpPr>
        <p:spPr>
          <a:xfrm rot="16200000">
            <a:off x="624830" y="5752528"/>
            <a:ext cx="139993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(PS2)   112Hz, D700  *MOBILE*</a:t>
            </a:r>
            <a:endParaRPr lang="en-US" sz="1050" dirty="0"/>
          </a:p>
        </p:txBody>
      </p:sp>
      <p:sp>
        <p:nvSpPr>
          <p:cNvPr id="165" name="TextBox 164"/>
          <p:cNvSpPr txBox="1"/>
          <p:nvPr/>
        </p:nvSpPr>
        <p:spPr>
          <a:xfrm rot="16200000">
            <a:off x="1381857" y="5833319"/>
            <a:ext cx="139993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(FO1)  112Hz, D700</a:t>
            </a:r>
            <a:endParaRPr lang="en-US" sz="1050" dirty="0"/>
          </a:p>
        </p:txBody>
      </p:sp>
      <p:sp>
        <p:nvSpPr>
          <p:cNvPr id="166" name="TextBox 165"/>
          <p:cNvSpPr txBox="1"/>
          <p:nvPr/>
        </p:nvSpPr>
        <p:spPr>
          <a:xfrm rot="16200000">
            <a:off x="2713943" y="5826213"/>
            <a:ext cx="143734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(FO2)    56Hz, D800</a:t>
            </a:r>
            <a:endParaRPr lang="en-US" sz="1050" dirty="0"/>
          </a:p>
        </p:txBody>
      </p:sp>
      <p:sp>
        <p:nvSpPr>
          <p:cNvPr id="167" name="TextBox 166"/>
          <p:cNvSpPr txBox="1"/>
          <p:nvPr/>
        </p:nvSpPr>
        <p:spPr>
          <a:xfrm rot="16200000">
            <a:off x="3850621" y="5809531"/>
            <a:ext cx="15802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(BASIC2)  14Hz, D800</a:t>
            </a:r>
            <a:endParaRPr lang="en-US" sz="1050" dirty="0"/>
          </a:p>
        </p:txBody>
      </p:sp>
      <p:sp>
        <p:nvSpPr>
          <p:cNvPr id="170" name="TextBox 169"/>
          <p:cNvSpPr txBox="1"/>
          <p:nvPr/>
        </p:nvSpPr>
        <p:spPr>
          <a:xfrm>
            <a:off x="6832237" y="73684"/>
            <a:ext cx="1781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Status: P0-Proposal</a:t>
            </a:r>
            <a:endParaRPr lang="en-US" sz="1400" dirty="0"/>
          </a:p>
        </p:txBody>
      </p:sp>
      <p:sp>
        <p:nvSpPr>
          <p:cNvPr id="172" name="TextBox 171"/>
          <p:cNvSpPr txBox="1"/>
          <p:nvPr/>
        </p:nvSpPr>
        <p:spPr>
          <a:xfrm>
            <a:off x="3191555" y="114978"/>
            <a:ext cx="1262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Schematic</a:t>
            </a:r>
            <a:endParaRPr lang="en-US" u="sng" dirty="0"/>
          </a:p>
        </p:txBody>
      </p:sp>
      <p:sp>
        <p:nvSpPr>
          <p:cNvPr id="173" name="Rectangle 172"/>
          <p:cNvSpPr/>
          <p:nvPr/>
        </p:nvSpPr>
        <p:spPr>
          <a:xfrm>
            <a:off x="121069" y="724727"/>
            <a:ext cx="5493853" cy="2296699"/>
          </a:xfrm>
          <a:prstGeom prst="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5614923" y="724727"/>
            <a:ext cx="1875656" cy="2296699"/>
          </a:xfrm>
          <a:prstGeom prst="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TextBox 174"/>
          <p:cNvSpPr txBox="1"/>
          <p:nvPr/>
        </p:nvSpPr>
        <p:spPr>
          <a:xfrm>
            <a:off x="1394888" y="724727"/>
            <a:ext cx="1261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EQUIP ACCESS ZONE</a:t>
            </a:r>
          </a:p>
          <a:p>
            <a:r>
              <a:rPr lang="en-US" sz="800" dirty="0" smtClean="0"/>
              <a:t>CLASS : BLACK</a:t>
            </a:r>
            <a:endParaRPr lang="en-US" sz="800" dirty="0"/>
          </a:p>
        </p:txBody>
      </p:sp>
      <p:sp>
        <p:nvSpPr>
          <p:cNvPr id="176" name="TextBox 175"/>
          <p:cNvSpPr txBox="1"/>
          <p:nvPr/>
        </p:nvSpPr>
        <p:spPr>
          <a:xfrm>
            <a:off x="5171758" y="731597"/>
            <a:ext cx="1261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EQUIP ACCESS ZONE</a:t>
            </a:r>
          </a:p>
          <a:p>
            <a:r>
              <a:rPr lang="en-US" sz="800" dirty="0" smtClean="0"/>
              <a:t>CLASS : GREEN</a:t>
            </a:r>
            <a:endParaRPr lang="en-US" sz="800" dirty="0"/>
          </a:p>
        </p:txBody>
      </p:sp>
      <p:sp>
        <p:nvSpPr>
          <p:cNvPr id="177" name="TextBox 176"/>
          <p:cNvSpPr txBox="1"/>
          <p:nvPr/>
        </p:nvSpPr>
        <p:spPr>
          <a:xfrm>
            <a:off x="6832237" y="381461"/>
            <a:ext cx="21603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Sector: E    Beam-port: ?</a:t>
            </a:r>
            <a:endParaRPr lang="en-US" sz="1400" dirty="0"/>
          </a:p>
        </p:txBody>
      </p:sp>
      <p:sp>
        <p:nvSpPr>
          <p:cNvPr id="178" name="TextBox 177"/>
          <p:cNvSpPr txBox="1"/>
          <p:nvPr/>
        </p:nvSpPr>
        <p:spPr>
          <a:xfrm>
            <a:off x="2225259" y="586227"/>
            <a:ext cx="4223870" cy="27699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ATTENTION: CHOPPER INSTALLED TO SIDE OF GUIDE.</a:t>
            </a:r>
            <a:endParaRPr lang="en-US" sz="1200" dirty="0"/>
          </a:p>
        </p:txBody>
      </p:sp>
      <p:cxnSp>
        <p:nvCxnSpPr>
          <p:cNvPr id="206" name="Straight Connector 205"/>
          <p:cNvCxnSpPr/>
          <p:nvPr/>
        </p:nvCxnSpPr>
        <p:spPr>
          <a:xfrm flipH="1" flipV="1">
            <a:off x="1660048" y="1966267"/>
            <a:ext cx="4233" cy="62495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7" name="Rectangle 206"/>
          <p:cNvSpPr/>
          <p:nvPr/>
        </p:nvSpPr>
        <p:spPr>
          <a:xfrm>
            <a:off x="1716632" y="2204391"/>
            <a:ext cx="254020" cy="152400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8" name="Straight Connector 207"/>
          <p:cNvCxnSpPr/>
          <p:nvPr/>
        </p:nvCxnSpPr>
        <p:spPr>
          <a:xfrm flipH="1">
            <a:off x="1664281" y="2284023"/>
            <a:ext cx="182222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V="1">
            <a:off x="937573" y="1976116"/>
            <a:ext cx="0" cy="61510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1" name="Rectangle 210"/>
          <p:cNvSpPr/>
          <p:nvPr/>
        </p:nvSpPr>
        <p:spPr>
          <a:xfrm>
            <a:off x="947843" y="2205003"/>
            <a:ext cx="254020" cy="152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941806" y="2033398"/>
            <a:ext cx="718242" cy="492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/>
          <p:nvPr/>
        </p:nvCxnSpPr>
        <p:spPr>
          <a:xfrm flipV="1">
            <a:off x="974990" y="3182645"/>
            <a:ext cx="685058" cy="60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 flipV="1">
            <a:off x="2045933" y="2038321"/>
            <a:ext cx="0" cy="55193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0" name="Rectangle 219"/>
          <p:cNvSpPr/>
          <p:nvPr/>
        </p:nvSpPr>
        <p:spPr>
          <a:xfrm>
            <a:off x="2141299" y="2203421"/>
            <a:ext cx="232915" cy="152400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1" name="Straight Connector 220"/>
          <p:cNvCxnSpPr/>
          <p:nvPr/>
        </p:nvCxnSpPr>
        <p:spPr>
          <a:xfrm flipH="1">
            <a:off x="2057339" y="2283053"/>
            <a:ext cx="16792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3" name="Group 222"/>
          <p:cNvGrpSpPr/>
          <p:nvPr/>
        </p:nvGrpSpPr>
        <p:grpSpPr>
          <a:xfrm>
            <a:off x="4488145" y="1117018"/>
            <a:ext cx="439257" cy="1480095"/>
            <a:chOff x="3175380" y="3468272"/>
            <a:chExt cx="439257" cy="1480095"/>
          </a:xfrm>
        </p:grpSpPr>
        <p:cxnSp>
          <p:nvCxnSpPr>
            <p:cNvPr id="224" name="Straight Connector 223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5" name="Rectangle 224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TextBox 225"/>
            <p:cNvSpPr txBox="1"/>
            <p:nvPr/>
          </p:nvSpPr>
          <p:spPr>
            <a:xfrm rot="16200000">
              <a:off x="2911575" y="3772714"/>
              <a:ext cx="8243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227" name="Straight Connector 226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Rectangle 229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1" name="Straight Connector 230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2" name="TextBox 231"/>
          <p:cNvSpPr txBox="1"/>
          <p:nvPr/>
        </p:nvSpPr>
        <p:spPr>
          <a:xfrm rot="16200000">
            <a:off x="4482972" y="5826211"/>
            <a:ext cx="143734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(FO3)    28Hz, D800</a:t>
            </a:r>
            <a:endParaRPr lang="en-US" sz="1050" dirty="0"/>
          </a:p>
        </p:txBody>
      </p:sp>
      <p:sp>
        <p:nvSpPr>
          <p:cNvPr id="233" name="TextBox 232"/>
          <p:cNvSpPr txBox="1"/>
          <p:nvPr/>
        </p:nvSpPr>
        <p:spPr>
          <a:xfrm rot="16200000">
            <a:off x="4445827" y="4371859"/>
            <a:ext cx="14824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FRAME OVERLAP</a:t>
            </a:r>
            <a:endParaRPr lang="en-US" sz="1050" dirty="0"/>
          </a:p>
        </p:txBody>
      </p:sp>
      <p:grpSp>
        <p:nvGrpSpPr>
          <p:cNvPr id="234" name="Group 233"/>
          <p:cNvGrpSpPr/>
          <p:nvPr/>
        </p:nvGrpSpPr>
        <p:grpSpPr>
          <a:xfrm>
            <a:off x="5049051" y="1107742"/>
            <a:ext cx="439257" cy="1480095"/>
            <a:chOff x="3175380" y="3468272"/>
            <a:chExt cx="439257" cy="1480095"/>
          </a:xfrm>
        </p:grpSpPr>
        <p:cxnSp>
          <p:nvCxnSpPr>
            <p:cNvPr id="235" name="Straight Connector 234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Rectangle 235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TextBox 236"/>
            <p:cNvSpPr txBox="1"/>
            <p:nvPr/>
          </p:nvSpPr>
          <p:spPr>
            <a:xfrm rot="16200000">
              <a:off x="2911575" y="3772714"/>
              <a:ext cx="8243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238" name="Straight Connector 237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1" name="Rectangle 240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2" name="Straight Connector 241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/>
          <p:cNvGrpSpPr/>
          <p:nvPr/>
        </p:nvGrpSpPr>
        <p:grpSpPr>
          <a:xfrm>
            <a:off x="4831587" y="1483969"/>
            <a:ext cx="189669" cy="1113144"/>
            <a:chOff x="5371903" y="3118225"/>
            <a:chExt cx="1112307" cy="1113144"/>
          </a:xfrm>
        </p:grpSpPr>
        <p:sp>
          <p:nvSpPr>
            <p:cNvPr id="244" name="TextBox 243"/>
            <p:cNvSpPr txBox="1"/>
            <p:nvPr/>
          </p:nvSpPr>
          <p:spPr>
            <a:xfrm rot="16200000">
              <a:off x="5491030" y="3190766"/>
              <a:ext cx="554352" cy="4092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245" name="Straight Connector 244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9" name="TextBox 248"/>
          <p:cNvSpPr txBox="1"/>
          <p:nvPr/>
        </p:nvSpPr>
        <p:spPr>
          <a:xfrm rot="16200000">
            <a:off x="5451260" y="5852023"/>
            <a:ext cx="143734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(FO4)    14Hz, D800</a:t>
            </a:r>
            <a:endParaRPr lang="en-US" sz="1050" dirty="0"/>
          </a:p>
        </p:txBody>
      </p:sp>
      <p:sp>
        <p:nvSpPr>
          <p:cNvPr id="250" name="TextBox 249"/>
          <p:cNvSpPr txBox="1"/>
          <p:nvPr/>
        </p:nvSpPr>
        <p:spPr>
          <a:xfrm rot="16200000">
            <a:off x="5349163" y="4385853"/>
            <a:ext cx="14824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FRAME OVERLAP</a:t>
            </a:r>
            <a:endParaRPr lang="en-US" sz="1050" dirty="0"/>
          </a:p>
        </p:txBody>
      </p:sp>
      <p:sp>
        <p:nvSpPr>
          <p:cNvPr id="251" name="TextBox 250"/>
          <p:cNvSpPr txBox="1"/>
          <p:nvPr/>
        </p:nvSpPr>
        <p:spPr>
          <a:xfrm rot="16200000">
            <a:off x="5953883" y="4388272"/>
            <a:ext cx="14824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BASIC 3</a:t>
            </a:r>
            <a:endParaRPr lang="en-US" sz="1050" dirty="0"/>
          </a:p>
        </p:txBody>
      </p:sp>
      <p:sp>
        <p:nvSpPr>
          <p:cNvPr id="252" name="TextBox 251"/>
          <p:cNvSpPr txBox="1"/>
          <p:nvPr/>
        </p:nvSpPr>
        <p:spPr>
          <a:xfrm rot="16200000">
            <a:off x="5935396" y="5809531"/>
            <a:ext cx="15802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(BASIC2)  14Hz, D800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93489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109"/>
          <p:cNvSpPr/>
          <p:nvPr/>
        </p:nvSpPr>
        <p:spPr>
          <a:xfrm>
            <a:off x="109837" y="1070072"/>
            <a:ext cx="5540065" cy="1906509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4332304" y="1113270"/>
            <a:ext cx="1040671" cy="1647957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/>
        </p:nvSpPr>
        <p:spPr>
          <a:xfrm>
            <a:off x="2475304" y="1098707"/>
            <a:ext cx="1379784" cy="1647957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1711533" y="1084339"/>
            <a:ext cx="504391" cy="1648988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335286" y="1099003"/>
            <a:ext cx="1210648" cy="1648988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36982" y="2459327"/>
            <a:ext cx="8354541" cy="48054"/>
          </a:xfrm>
          <a:prstGeom prst="line">
            <a:avLst/>
          </a:prstGeom>
          <a:ln w="12700">
            <a:solidFill>
              <a:srgbClr val="FF000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un 4"/>
          <p:cNvSpPr/>
          <p:nvPr/>
        </p:nvSpPr>
        <p:spPr>
          <a:xfrm>
            <a:off x="8491523" y="2346057"/>
            <a:ext cx="226541" cy="226540"/>
          </a:xfrm>
          <a:prstGeom prst="su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35928" y="1744950"/>
            <a:ext cx="339002" cy="1202214"/>
            <a:chOff x="5254364" y="3344437"/>
            <a:chExt cx="1229846" cy="1202214"/>
          </a:xfrm>
        </p:grpSpPr>
        <p:sp>
          <p:nvSpPr>
            <p:cNvPr id="23" name="TextBox 22"/>
            <p:cNvSpPr txBox="1"/>
            <p:nvPr/>
          </p:nvSpPr>
          <p:spPr>
            <a:xfrm rot="16200000">
              <a:off x="5267565" y="3331236"/>
              <a:ext cx="755193" cy="781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BEAM PORT</a:t>
              </a:r>
              <a:endParaRPr lang="en-US" sz="8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371903" y="3736086"/>
              <a:ext cx="0" cy="8105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768502" y="2012484"/>
            <a:ext cx="292081" cy="621393"/>
            <a:chOff x="4960071" y="3609976"/>
            <a:chExt cx="1524139" cy="621393"/>
          </a:xfrm>
        </p:grpSpPr>
        <p:sp>
          <p:nvSpPr>
            <p:cNvPr id="37" name="TextBox 36"/>
            <p:cNvSpPr txBox="1"/>
            <p:nvPr/>
          </p:nvSpPr>
          <p:spPr>
            <a:xfrm rot="16200000">
              <a:off x="5277358" y="3292689"/>
              <a:ext cx="489655" cy="1124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 rot="16200000">
            <a:off x="197958" y="5811633"/>
            <a:ext cx="11022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7-14Hz, D1500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109837" y="3337319"/>
            <a:ext cx="8945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#    1-2	  3 -4	       5		6-7	           8 	                 9-10     11					</a:t>
            </a:r>
            <a:r>
              <a:rPr lang="en-US" sz="1200" dirty="0"/>
              <a:t> </a:t>
            </a:r>
            <a:r>
              <a:rPr lang="en-US" sz="1200" dirty="0" smtClean="0"/>
              <a:t>                                    		 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-17109" y="4069563"/>
            <a:ext cx="1454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WAVELENGTH BAND DEFINING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-435033" y="4182579"/>
            <a:ext cx="145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109837" y="3629713"/>
            <a:ext cx="8945852" cy="14670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09837" y="3337318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35930" y="5197346"/>
            <a:ext cx="8945852" cy="14670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-402622" y="5750213"/>
            <a:ext cx="145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NOTES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5638" y="3096"/>
            <a:ext cx="185568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RF/  FREIA v1.0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266525" y="180382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 0-Concept</a:t>
            </a:r>
            <a:endParaRPr lang="en-US" dirty="0"/>
          </a:p>
        </p:txBody>
      </p:sp>
      <p:grpSp>
        <p:nvGrpSpPr>
          <p:cNvPr id="98" name="Group 97"/>
          <p:cNvGrpSpPr/>
          <p:nvPr/>
        </p:nvGrpSpPr>
        <p:grpSpPr>
          <a:xfrm>
            <a:off x="5244918" y="1779594"/>
            <a:ext cx="3246605" cy="822975"/>
            <a:chOff x="5371903" y="3408394"/>
            <a:chExt cx="1112307" cy="822975"/>
          </a:xfrm>
        </p:grpSpPr>
        <p:sp>
          <p:nvSpPr>
            <p:cNvPr id="99" name="TextBox 98"/>
            <p:cNvSpPr txBox="1"/>
            <p:nvPr/>
          </p:nvSpPr>
          <p:spPr>
            <a:xfrm rot="16200000">
              <a:off x="5176567" y="3724695"/>
              <a:ext cx="691236" cy="58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00" name="Straight Connector 99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TextBox 105"/>
          <p:cNvSpPr txBox="1"/>
          <p:nvPr/>
        </p:nvSpPr>
        <p:spPr>
          <a:xfrm rot="16200000">
            <a:off x="1067330" y="4228537"/>
            <a:ext cx="1567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FRAME OVERLAP</a:t>
            </a:r>
            <a:endParaRPr lang="en-US" sz="1200" dirty="0"/>
          </a:p>
        </p:txBody>
      </p:sp>
      <p:sp>
        <p:nvSpPr>
          <p:cNvPr id="108" name="Rectangle 107"/>
          <p:cNvSpPr/>
          <p:nvPr/>
        </p:nvSpPr>
        <p:spPr>
          <a:xfrm>
            <a:off x="109837" y="3044927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99435" y="3060321"/>
            <a:ext cx="8945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L     6,5	6,7/7,0</a:t>
            </a:r>
            <a:r>
              <a:rPr lang="en-US" sz="1200" dirty="0"/>
              <a:t> </a:t>
            </a:r>
            <a:r>
              <a:rPr lang="en-US" sz="1200" dirty="0" smtClean="0"/>
              <a:t>    8,5		10                11,1	                 15     15,6              					25</a:t>
            </a:r>
            <a:endParaRPr lang="en-US" sz="1200" dirty="0"/>
          </a:p>
        </p:txBody>
      </p:sp>
      <p:grpSp>
        <p:nvGrpSpPr>
          <p:cNvPr id="123" name="Group 122"/>
          <p:cNvGrpSpPr/>
          <p:nvPr/>
        </p:nvGrpSpPr>
        <p:grpSpPr>
          <a:xfrm>
            <a:off x="968522" y="404627"/>
            <a:ext cx="577410" cy="2229250"/>
            <a:chOff x="3704598" y="2719118"/>
            <a:chExt cx="577410" cy="2229250"/>
          </a:xfrm>
        </p:grpSpPr>
        <p:cxnSp>
          <p:nvCxnSpPr>
            <p:cNvPr id="124" name="Straight Connector 123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Rectangle 124"/>
            <p:cNvSpPr/>
            <p:nvPr/>
          </p:nvSpPr>
          <p:spPr>
            <a:xfrm>
              <a:off x="3904003" y="3438236"/>
              <a:ext cx="194352" cy="15101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xtBox 125"/>
            <p:cNvSpPr txBox="1"/>
            <p:nvPr/>
          </p:nvSpPr>
          <p:spPr>
            <a:xfrm rot="16200000">
              <a:off x="3643071" y="2963821"/>
              <a:ext cx="7048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127" name="Straight Connector 126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3964328" y="3475537"/>
              <a:ext cx="0" cy="140308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4039697" y="3478774"/>
              <a:ext cx="7182" cy="14107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Rectangle 130"/>
            <p:cNvSpPr/>
            <p:nvPr/>
          </p:nvSpPr>
          <p:spPr>
            <a:xfrm>
              <a:off x="3704598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4098832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3" name="Straight Connector 132"/>
            <p:cNvCxnSpPr/>
            <p:nvPr/>
          </p:nvCxnSpPr>
          <p:spPr>
            <a:xfrm flipH="1">
              <a:off x="3796663" y="420591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flipH="1">
              <a:off x="4040174" y="420591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 134"/>
          <p:cNvGrpSpPr/>
          <p:nvPr/>
        </p:nvGrpSpPr>
        <p:grpSpPr>
          <a:xfrm>
            <a:off x="1712338" y="394152"/>
            <a:ext cx="435347" cy="2229250"/>
            <a:chOff x="3846661" y="2719118"/>
            <a:chExt cx="435347" cy="2229250"/>
          </a:xfrm>
        </p:grpSpPr>
        <p:cxnSp>
          <p:nvCxnSpPr>
            <p:cNvPr id="136" name="Straight Connector 135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Rectangle 136"/>
            <p:cNvSpPr/>
            <p:nvPr/>
          </p:nvSpPr>
          <p:spPr>
            <a:xfrm>
              <a:off x="3904003" y="3438236"/>
              <a:ext cx="194352" cy="15101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TextBox 137"/>
            <p:cNvSpPr txBox="1"/>
            <p:nvPr/>
          </p:nvSpPr>
          <p:spPr>
            <a:xfrm rot="16200000">
              <a:off x="3643071" y="2963821"/>
              <a:ext cx="7048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139" name="Straight Connector 138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3993515" y="3478774"/>
              <a:ext cx="7182" cy="14107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Rectangle 143"/>
            <p:cNvSpPr/>
            <p:nvPr/>
          </p:nvSpPr>
          <p:spPr>
            <a:xfrm>
              <a:off x="4098832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6" name="Straight Connector 145"/>
            <p:cNvCxnSpPr/>
            <p:nvPr/>
          </p:nvCxnSpPr>
          <p:spPr>
            <a:xfrm flipH="1">
              <a:off x="4005647" y="4205917"/>
              <a:ext cx="220488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Group 146"/>
          <p:cNvGrpSpPr/>
          <p:nvPr/>
        </p:nvGrpSpPr>
        <p:grpSpPr>
          <a:xfrm>
            <a:off x="2538056" y="377839"/>
            <a:ext cx="577410" cy="2229250"/>
            <a:chOff x="3704598" y="2719118"/>
            <a:chExt cx="577410" cy="2229250"/>
          </a:xfrm>
        </p:grpSpPr>
        <p:cxnSp>
          <p:nvCxnSpPr>
            <p:cNvPr id="148" name="Straight Connector 147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Rectangle 148"/>
            <p:cNvSpPr/>
            <p:nvPr/>
          </p:nvSpPr>
          <p:spPr>
            <a:xfrm>
              <a:off x="3904003" y="3438236"/>
              <a:ext cx="194352" cy="15101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TextBox 149"/>
            <p:cNvSpPr txBox="1"/>
            <p:nvPr/>
          </p:nvSpPr>
          <p:spPr>
            <a:xfrm rot="16200000">
              <a:off x="3643071" y="2963821"/>
              <a:ext cx="7048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151" name="Straight Connector 150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3964328" y="3475537"/>
              <a:ext cx="0" cy="140308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4039697" y="3478774"/>
              <a:ext cx="7182" cy="14107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Rectangle 154"/>
            <p:cNvSpPr/>
            <p:nvPr/>
          </p:nvSpPr>
          <p:spPr>
            <a:xfrm>
              <a:off x="3704598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4098832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/>
            <p:cNvCxnSpPr/>
            <p:nvPr/>
          </p:nvCxnSpPr>
          <p:spPr>
            <a:xfrm flipH="1">
              <a:off x="3796663" y="420591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H="1">
              <a:off x="4040174" y="420591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3356989" y="372428"/>
            <a:ext cx="435347" cy="2229250"/>
            <a:chOff x="3846661" y="2719118"/>
            <a:chExt cx="435347" cy="2229250"/>
          </a:xfrm>
        </p:grpSpPr>
        <p:cxnSp>
          <p:nvCxnSpPr>
            <p:cNvPr id="160" name="Straight Connector 159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Rectangle 160"/>
            <p:cNvSpPr/>
            <p:nvPr/>
          </p:nvSpPr>
          <p:spPr>
            <a:xfrm>
              <a:off x="3904003" y="3438236"/>
              <a:ext cx="194352" cy="15101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TextBox 161"/>
            <p:cNvSpPr txBox="1"/>
            <p:nvPr/>
          </p:nvSpPr>
          <p:spPr>
            <a:xfrm rot="16200000">
              <a:off x="3643071" y="2963821"/>
              <a:ext cx="7048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163" name="Straight Connector 162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3993515" y="3478774"/>
              <a:ext cx="7182" cy="14107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Rectangle 165"/>
            <p:cNvSpPr/>
            <p:nvPr/>
          </p:nvSpPr>
          <p:spPr>
            <a:xfrm>
              <a:off x="4098832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/>
            <p:cNvCxnSpPr/>
            <p:nvPr/>
          </p:nvCxnSpPr>
          <p:spPr>
            <a:xfrm flipH="1">
              <a:off x="4005647" y="4205917"/>
              <a:ext cx="220488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Group 167"/>
          <p:cNvGrpSpPr/>
          <p:nvPr/>
        </p:nvGrpSpPr>
        <p:grpSpPr>
          <a:xfrm>
            <a:off x="4332304" y="183887"/>
            <a:ext cx="577410" cy="2423202"/>
            <a:chOff x="3704598" y="2525166"/>
            <a:chExt cx="577410" cy="2423202"/>
          </a:xfrm>
        </p:grpSpPr>
        <p:cxnSp>
          <p:nvCxnSpPr>
            <p:cNvPr id="169" name="Straight Connector 168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Rectangle 169"/>
            <p:cNvSpPr/>
            <p:nvPr/>
          </p:nvSpPr>
          <p:spPr>
            <a:xfrm>
              <a:off x="3904003" y="3438236"/>
              <a:ext cx="194352" cy="15101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TextBox 170"/>
            <p:cNvSpPr txBox="1"/>
            <p:nvPr/>
          </p:nvSpPr>
          <p:spPr>
            <a:xfrm rot="16200000">
              <a:off x="3546095" y="2866845"/>
              <a:ext cx="89880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172" name="Straight Connector 171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3964328" y="3475537"/>
              <a:ext cx="0" cy="140308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4039697" y="3478774"/>
              <a:ext cx="7182" cy="14107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Rectangle 175"/>
            <p:cNvSpPr/>
            <p:nvPr/>
          </p:nvSpPr>
          <p:spPr>
            <a:xfrm>
              <a:off x="3704598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4098832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8" name="Straight Connector 177"/>
            <p:cNvCxnSpPr/>
            <p:nvPr/>
          </p:nvCxnSpPr>
          <p:spPr>
            <a:xfrm flipH="1">
              <a:off x="3796663" y="420591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 flipH="1">
              <a:off x="4040174" y="420591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0" name="Group 179"/>
          <p:cNvGrpSpPr/>
          <p:nvPr/>
        </p:nvGrpSpPr>
        <p:grpSpPr>
          <a:xfrm>
            <a:off x="4937628" y="365221"/>
            <a:ext cx="435347" cy="2229250"/>
            <a:chOff x="3846661" y="2719118"/>
            <a:chExt cx="435347" cy="2229250"/>
          </a:xfrm>
        </p:grpSpPr>
        <p:cxnSp>
          <p:nvCxnSpPr>
            <p:cNvPr id="181" name="Straight Connector 180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Rectangle 181"/>
            <p:cNvSpPr/>
            <p:nvPr/>
          </p:nvSpPr>
          <p:spPr>
            <a:xfrm>
              <a:off x="3904003" y="3438236"/>
              <a:ext cx="194352" cy="15101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TextBox 182"/>
            <p:cNvSpPr txBox="1"/>
            <p:nvPr/>
          </p:nvSpPr>
          <p:spPr>
            <a:xfrm rot="16200000">
              <a:off x="3643071" y="2963821"/>
              <a:ext cx="7048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184" name="Straight Connector 183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>
              <a:off x="3993515" y="3478774"/>
              <a:ext cx="7182" cy="14107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Rectangle 186"/>
            <p:cNvSpPr/>
            <p:nvPr/>
          </p:nvSpPr>
          <p:spPr>
            <a:xfrm>
              <a:off x="4098832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8" name="Straight Connector 187"/>
            <p:cNvCxnSpPr/>
            <p:nvPr/>
          </p:nvCxnSpPr>
          <p:spPr>
            <a:xfrm flipH="1">
              <a:off x="4005647" y="4205917"/>
              <a:ext cx="220488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/>
          <p:cNvGrpSpPr/>
          <p:nvPr/>
        </p:nvGrpSpPr>
        <p:grpSpPr>
          <a:xfrm>
            <a:off x="1380204" y="2011186"/>
            <a:ext cx="292081" cy="621393"/>
            <a:chOff x="4960071" y="3609976"/>
            <a:chExt cx="1524139" cy="621393"/>
          </a:xfrm>
        </p:grpSpPr>
        <p:sp>
          <p:nvSpPr>
            <p:cNvPr id="190" name="TextBox 189"/>
            <p:cNvSpPr txBox="1"/>
            <p:nvPr/>
          </p:nvSpPr>
          <p:spPr>
            <a:xfrm rot="16200000">
              <a:off x="5277358" y="3292689"/>
              <a:ext cx="489655" cy="1124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91" name="Straight Connector 190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" name="Group 193"/>
          <p:cNvGrpSpPr/>
          <p:nvPr/>
        </p:nvGrpSpPr>
        <p:grpSpPr>
          <a:xfrm>
            <a:off x="2059226" y="1889429"/>
            <a:ext cx="570895" cy="741670"/>
            <a:chOff x="5298442" y="3489699"/>
            <a:chExt cx="1185768" cy="741670"/>
          </a:xfrm>
        </p:grpSpPr>
        <p:sp>
          <p:nvSpPr>
            <p:cNvPr id="195" name="TextBox 194"/>
            <p:cNvSpPr txBox="1"/>
            <p:nvPr/>
          </p:nvSpPr>
          <p:spPr>
            <a:xfrm rot="16200000">
              <a:off x="5217218" y="3570923"/>
              <a:ext cx="609931" cy="447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96" name="Straight Connector 195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9" name="Group 198"/>
          <p:cNvGrpSpPr/>
          <p:nvPr/>
        </p:nvGrpSpPr>
        <p:grpSpPr>
          <a:xfrm>
            <a:off x="3688403" y="1809796"/>
            <a:ext cx="735965" cy="796412"/>
            <a:chOff x="5371903" y="3434957"/>
            <a:chExt cx="1112307" cy="796412"/>
          </a:xfrm>
        </p:grpSpPr>
        <p:sp>
          <p:nvSpPr>
            <p:cNvPr id="200" name="TextBox 199"/>
            <p:cNvSpPr txBox="1"/>
            <p:nvPr/>
          </p:nvSpPr>
          <p:spPr>
            <a:xfrm rot="16200000">
              <a:off x="5189847" y="3665654"/>
              <a:ext cx="664673" cy="203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201" name="Straight Connector 200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2" name="TextBox 211"/>
          <p:cNvSpPr txBox="1"/>
          <p:nvPr/>
        </p:nvSpPr>
        <p:spPr>
          <a:xfrm rot="16200000">
            <a:off x="1822366" y="4138837"/>
            <a:ext cx="1454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WAVELENGTH BAND DEFINING</a:t>
            </a:r>
            <a:endParaRPr lang="en-US" sz="1200" dirty="0"/>
          </a:p>
        </p:txBody>
      </p:sp>
      <p:sp>
        <p:nvSpPr>
          <p:cNvPr id="213" name="TextBox 212"/>
          <p:cNvSpPr txBox="1"/>
          <p:nvPr/>
        </p:nvSpPr>
        <p:spPr>
          <a:xfrm rot="16200000">
            <a:off x="3879478" y="4138836"/>
            <a:ext cx="1454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WAVELENGTH BAND DEFINING</a:t>
            </a:r>
            <a:endParaRPr lang="en-US" sz="1200" dirty="0"/>
          </a:p>
        </p:txBody>
      </p:sp>
      <p:sp>
        <p:nvSpPr>
          <p:cNvPr id="214" name="TextBox 213"/>
          <p:cNvSpPr txBox="1"/>
          <p:nvPr/>
        </p:nvSpPr>
        <p:spPr>
          <a:xfrm rot="16200000">
            <a:off x="2282757" y="4228537"/>
            <a:ext cx="1567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FRAME OVERLAP</a:t>
            </a:r>
            <a:endParaRPr lang="en-US" sz="1200" dirty="0"/>
          </a:p>
        </p:txBody>
      </p:sp>
      <p:sp>
        <p:nvSpPr>
          <p:cNvPr id="215" name="TextBox 214"/>
          <p:cNvSpPr txBox="1"/>
          <p:nvPr/>
        </p:nvSpPr>
        <p:spPr>
          <a:xfrm rot="16200000">
            <a:off x="4333732" y="4287566"/>
            <a:ext cx="1567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FRAME OVERLAP</a:t>
            </a:r>
            <a:endParaRPr lang="en-US" sz="1200" dirty="0"/>
          </a:p>
        </p:txBody>
      </p:sp>
      <p:sp>
        <p:nvSpPr>
          <p:cNvPr id="216" name="TextBox 215"/>
          <p:cNvSpPr txBox="1"/>
          <p:nvPr/>
        </p:nvSpPr>
        <p:spPr>
          <a:xfrm rot="16200000">
            <a:off x="537122" y="4259326"/>
            <a:ext cx="1567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PULSE SHAPING</a:t>
            </a:r>
            <a:endParaRPr lang="en-US" sz="1200" dirty="0"/>
          </a:p>
        </p:txBody>
      </p:sp>
      <p:sp>
        <p:nvSpPr>
          <p:cNvPr id="217" name="TextBox 216"/>
          <p:cNvSpPr txBox="1"/>
          <p:nvPr/>
        </p:nvSpPr>
        <p:spPr>
          <a:xfrm rot="16200000">
            <a:off x="2060282" y="5811633"/>
            <a:ext cx="11022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7-14Hz, D1500</a:t>
            </a:r>
            <a:endParaRPr lang="en-US" sz="1200" dirty="0"/>
          </a:p>
        </p:txBody>
      </p:sp>
      <p:sp>
        <p:nvSpPr>
          <p:cNvPr id="218" name="TextBox 217"/>
          <p:cNvSpPr txBox="1"/>
          <p:nvPr/>
        </p:nvSpPr>
        <p:spPr>
          <a:xfrm rot="16200000">
            <a:off x="4102837" y="5811632"/>
            <a:ext cx="11022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7-14Hz, D1500</a:t>
            </a:r>
            <a:endParaRPr lang="en-US" sz="1200" dirty="0"/>
          </a:p>
        </p:txBody>
      </p:sp>
      <p:sp>
        <p:nvSpPr>
          <p:cNvPr id="219" name="TextBox 218"/>
          <p:cNvSpPr txBox="1"/>
          <p:nvPr/>
        </p:nvSpPr>
        <p:spPr>
          <a:xfrm rot="16200000">
            <a:off x="817839" y="5811633"/>
            <a:ext cx="97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56Hz, D1500</a:t>
            </a:r>
            <a:endParaRPr lang="en-US" sz="1200" dirty="0"/>
          </a:p>
        </p:txBody>
      </p:sp>
      <p:sp>
        <p:nvSpPr>
          <p:cNvPr id="220" name="TextBox 219"/>
          <p:cNvSpPr txBox="1"/>
          <p:nvPr/>
        </p:nvSpPr>
        <p:spPr>
          <a:xfrm rot="16200000">
            <a:off x="1361446" y="5811633"/>
            <a:ext cx="97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56Hz, D1500</a:t>
            </a:r>
            <a:endParaRPr lang="en-US" sz="1200" dirty="0"/>
          </a:p>
        </p:txBody>
      </p:sp>
      <p:sp>
        <p:nvSpPr>
          <p:cNvPr id="221" name="TextBox 220"/>
          <p:cNvSpPr txBox="1"/>
          <p:nvPr/>
        </p:nvSpPr>
        <p:spPr>
          <a:xfrm rot="16200000">
            <a:off x="2577447" y="5811635"/>
            <a:ext cx="97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42Hz, D1500</a:t>
            </a:r>
            <a:endParaRPr lang="en-US" sz="1200" dirty="0"/>
          </a:p>
        </p:txBody>
      </p:sp>
      <p:sp>
        <p:nvSpPr>
          <p:cNvPr id="222" name="TextBox 221"/>
          <p:cNvSpPr txBox="1"/>
          <p:nvPr/>
        </p:nvSpPr>
        <p:spPr>
          <a:xfrm rot="16200000">
            <a:off x="4690015" y="5811631"/>
            <a:ext cx="97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28Hz, D2000</a:t>
            </a:r>
            <a:endParaRPr lang="en-US" sz="1200" dirty="0"/>
          </a:p>
        </p:txBody>
      </p:sp>
      <p:sp>
        <p:nvSpPr>
          <p:cNvPr id="141" name="Rectangle 140"/>
          <p:cNvSpPr/>
          <p:nvPr/>
        </p:nvSpPr>
        <p:spPr>
          <a:xfrm>
            <a:off x="109837" y="654949"/>
            <a:ext cx="5659295" cy="238997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5881500" y="653419"/>
            <a:ext cx="2939226" cy="239150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1" name="Group 110"/>
          <p:cNvGrpSpPr/>
          <p:nvPr/>
        </p:nvGrpSpPr>
        <p:grpSpPr>
          <a:xfrm>
            <a:off x="366769" y="402631"/>
            <a:ext cx="577410" cy="2229250"/>
            <a:chOff x="3704598" y="2719118"/>
            <a:chExt cx="577410" cy="2229250"/>
          </a:xfrm>
        </p:grpSpPr>
        <p:cxnSp>
          <p:nvCxnSpPr>
            <p:cNvPr id="112" name="Straight Connector 111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tangle 112"/>
            <p:cNvSpPr/>
            <p:nvPr/>
          </p:nvSpPr>
          <p:spPr>
            <a:xfrm>
              <a:off x="3904003" y="3438236"/>
              <a:ext cx="194352" cy="15101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/>
            <p:cNvSpPr txBox="1"/>
            <p:nvPr/>
          </p:nvSpPr>
          <p:spPr>
            <a:xfrm rot="16200000">
              <a:off x="3643071" y="2963821"/>
              <a:ext cx="7048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115" name="Straight Connector 114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3964328" y="3475537"/>
              <a:ext cx="0" cy="140308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4039697" y="3478774"/>
              <a:ext cx="7182" cy="14107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Rectangle 118"/>
            <p:cNvSpPr/>
            <p:nvPr/>
          </p:nvSpPr>
          <p:spPr>
            <a:xfrm>
              <a:off x="3704598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4098832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/>
            <p:cNvCxnSpPr/>
            <p:nvPr/>
          </p:nvCxnSpPr>
          <p:spPr>
            <a:xfrm flipH="1">
              <a:off x="3796663" y="420591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H="1">
              <a:off x="4040174" y="420591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Group 204"/>
          <p:cNvGrpSpPr/>
          <p:nvPr/>
        </p:nvGrpSpPr>
        <p:grpSpPr>
          <a:xfrm>
            <a:off x="2987409" y="1877892"/>
            <a:ext cx="326430" cy="741670"/>
            <a:chOff x="5298442" y="3489699"/>
            <a:chExt cx="1185768" cy="741670"/>
          </a:xfrm>
        </p:grpSpPr>
        <p:sp>
          <p:nvSpPr>
            <p:cNvPr id="206" name="TextBox 205"/>
            <p:cNvSpPr txBox="1"/>
            <p:nvPr/>
          </p:nvSpPr>
          <p:spPr>
            <a:xfrm rot="16200000">
              <a:off x="5217218" y="3570923"/>
              <a:ext cx="609931" cy="447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207" name="Straight Connector 206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63939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109"/>
          <p:cNvSpPr/>
          <p:nvPr/>
        </p:nvSpPr>
        <p:spPr>
          <a:xfrm>
            <a:off x="109837" y="1070072"/>
            <a:ext cx="5540065" cy="1906509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4332304" y="1113270"/>
            <a:ext cx="1040671" cy="1647957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/>
        </p:nvSpPr>
        <p:spPr>
          <a:xfrm>
            <a:off x="1893236" y="1092576"/>
            <a:ext cx="2029135" cy="1647957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335286" y="1099003"/>
            <a:ext cx="1323638" cy="1961318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36982" y="2459327"/>
            <a:ext cx="8354541" cy="48054"/>
          </a:xfrm>
          <a:prstGeom prst="line">
            <a:avLst/>
          </a:prstGeom>
          <a:ln w="12700">
            <a:solidFill>
              <a:srgbClr val="FF000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un 4"/>
          <p:cNvSpPr/>
          <p:nvPr/>
        </p:nvSpPr>
        <p:spPr>
          <a:xfrm>
            <a:off x="8491523" y="2346057"/>
            <a:ext cx="226541" cy="226540"/>
          </a:xfrm>
          <a:prstGeom prst="su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35929" y="1514567"/>
            <a:ext cx="339003" cy="1432597"/>
            <a:chOff x="5254362" y="3114054"/>
            <a:chExt cx="1229848" cy="1432597"/>
          </a:xfrm>
        </p:grpSpPr>
        <p:sp>
          <p:nvSpPr>
            <p:cNvPr id="23" name="TextBox 22"/>
            <p:cNvSpPr txBox="1"/>
            <p:nvPr/>
          </p:nvSpPr>
          <p:spPr>
            <a:xfrm rot="16200000">
              <a:off x="5152372" y="3216044"/>
              <a:ext cx="985577" cy="7815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BEAM PORT</a:t>
              </a:r>
              <a:endParaRPr lang="en-US" sz="8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371903" y="3736086"/>
              <a:ext cx="0" cy="8105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 rot="16200000">
            <a:off x="221590" y="5819327"/>
            <a:ext cx="1055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7-14Hz, D700</a:t>
            </a:r>
            <a:endParaRPr lang="en-US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109837" y="3337319"/>
            <a:ext cx="89458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#    1-2	  3 -4	              5                6-7	   8 	                 9-10     11					</a:t>
            </a:r>
            <a:r>
              <a:rPr lang="en-US" sz="1100" dirty="0"/>
              <a:t> </a:t>
            </a:r>
            <a:r>
              <a:rPr lang="en-US" sz="1100" dirty="0" smtClean="0"/>
              <a:t>                                    		 </a:t>
            </a:r>
            <a:endParaRPr lang="en-US" sz="1100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-17109" y="4084952"/>
            <a:ext cx="14542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WAVELENGTH BAND DEFINING</a:t>
            </a:r>
            <a:endParaRPr lang="en-US" sz="1050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-435033" y="4197968"/>
            <a:ext cx="14590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FUNCTION</a:t>
            </a:r>
            <a:endParaRPr lang="en-US" sz="1600" dirty="0"/>
          </a:p>
        </p:txBody>
      </p:sp>
      <p:sp>
        <p:nvSpPr>
          <p:cNvPr id="51" name="Rectangle 50"/>
          <p:cNvSpPr/>
          <p:nvPr/>
        </p:nvSpPr>
        <p:spPr>
          <a:xfrm>
            <a:off x="109837" y="3629713"/>
            <a:ext cx="8945852" cy="14670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2" name="Rectangle 51"/>
          <p:cNvSpPr/>
          <p:nvPr/>
        </p:nvSpPr>
        <p:spPr>
          <a:xfrm>
            <a:off x="109837" y="3337318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35930" y="5197346"/>
            <a:ext cx="8945852" cy="14670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-402622" y="5765602"/>
            <a:ext cx="14590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NOTES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5637" y="3096"/>
            <a:ext cx="196520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RF/  FREIA v2.0</a:t>
            </a:r>
            <a:endParaRPr lang="en-US" dirty="0"/>
          </a:p>
        </p:txBody>
      </p:sp>
      <p:grpSp>
        <p:nvGrpSpPr>
          <p:cNvPr id="98" name="Group 97"/>
          <p:cNvGrpSpPr/>
          <p:nvPr/>
        </p:nvGrpSpPr>
        <p:grpSpPr>
          <a:xfrm>
            <a:off x="5244918" y="1779594"/>
            <a:ext cx="3246605" cy="822975"/>
            <a:chOff x="5371903" y="3408394"/>
            <a:chExt cx="1112307" cy="822975"/>
          </a:xfrm>
        </p:grpSpPr>
        <p:sp>
          <p:nvSpPr>
            <p:cNvPr id="99" name="TextBox 98"/>
            <p:cNvSpPr txBox="1"/>
            <p:nvPr/>
          </p:nvSpPr>
          <p:spPr>
            <a:xfrm rot="16200000">
              <a:off x="5176567" y="3724695"/>
              <a:ext cx="691236" cy="58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00" name="Straight Connector 99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TextBox 105"/>
          <p:cNvSpPr txBox="1"/>
          <p:nvPr/>
        </p:nvSpPr>
        <p:spPr>
          <a:xfrm rot="16200000">
            <a:off x="1417985" y="4241287"/>
            <a:ext cx="14590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FRAME OVERLAP</a:t>
            </a:r>
            <a:endParaRPr lang="en-US" sz="1050" dirty="0"/>
          </a:p>
        </p:txBody>
      </p:sp>
      <p:sp>
        <p:nvSpPr>
          <p:cNvPr id="108" name="Rectangle 107"/>
          <p:cNvSpPr/>
          <p:nvPr/>
        </p:nvSpPr>
        <p:spPr>
          <a:xfrm>
            <a:off x="109837" y="3044927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99435" y="3060321"/>
            <a:ext cx="89458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L     6.5/6.6	7.1/7.5              8,5	      10/10.1      11.1	                 15     15,6              							25</a:t>
            </a:r>
            <a:endParaRPr lang="en-US" sz="1100" dirty="0"/>
          </a:p>
        </p:txBody>
      </p:sp>
      <p:grpSp>
        <p:nvGrpSpPr>
          <p:cNvPr id="147" name="Group 146"/>
          <p:cNvGrpSpPr/>
          <p:nvPr/>
        </p:nvGrpSpPr>
        <p:grpSpPr>
          <a:xfrm>
            <a:off x="2538056" y="467760"/>
            <a:ext cx="577410" cy="2139328"/>
            <a:chOff x="3704598" y="2505358"/>
            <a:chExt cx="577410" cy="2443010"/>
          </a:xfrm>
        </p:grpSpPr>
        <p:cxnSp>
          <p:nvCxnSpPr>
            <p:cNvPr id="148" name="Straight Connector 147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Rectangle 148"/>
            <p:cNvSpPr/>
            <p:nvPr/>
          </p:nvSpPr>
          <p:spPr>
            <a:xfrm>
              <a:off x="3904003" y="3438236"/>
              <a:ext cx="194352" cy="15101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TextBox 149"/>
            <p:cNvSpPr txBox="1"/>
            <p:nvPr/>
          </p:nvSpPr>
          <p:spPr>
            <a:xfrm rot="16200000">
              <a:off x="3536191" y="2856941"/>
              <a:ext cx="91861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151" name="Straight Connector 150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3964328" y="3475537"/>
              <a:ext cx="0" cy="140308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4039697" y="3478774"/>
              <a:ext cx="7182" cy="14107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Rectangle 154"/>
            <p:cNvSpPr/>
            <p:nvPr/>
          </p:nvSpPr>
          <p:spPr>
            <a:xfrm>
              <a:off x="3704598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4098832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/>
            <p:cNvCxnSpPr/>
            <p:nvPr/>
          </p:nvCxnSpPr>
          <p:spPr>
            <a:xfrm flipH="1">
              <a:off x="3796663" y="420591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H="1">
              <a:off x="4040174" y="420591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3356989" y="467761"/>
            <a:ext cx="435347" cy="2133917"/>
            <a:chOff x="3846661" y="2465373"/>
            <a:chExt cx="435347" cy="2482995"/>
          </a:xfrm>
        </p:grpSpPr>
        <p:cxnSp>
          <p:nvCxnSpPr>
            <p:cNvPr id="160" name="Straight Connector 159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Rectangle 160"/>
            <p:cNvSpPr/>
            <p:nvPr/>
          </p:nvSpPr>
          <p:spPr>
            <a:xfrm>
              <a:off x="3904003" y="3438236"/>
              <a:ext cx="194352" cy="15101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TextBox 161"/>
            <p:cNvSpPr txBox="1"/>
            <p:nvPr/>
          </p:nvSpPr>
          <p:spPr>
            <a:xfrm rot="16200000">
              <a:off x="3516200" y="2836949"/>
              <a:ext cx="95859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163" name="Straight Connector 162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3993515" y="3478774"/>
              <a:ext cx="7182" cy="14107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Rectangle 165"/>
            <p:cNvSpPr/>
            <p:nvPr/>
          </p:nvSpPr>
          <p:spPr>
            <a:xfrm>
              <a:off x="4098832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/>
            <p:cNvCxnSpPr/>
            <p:nvPr/>
          </p:nvCxnSpPr>
          <p:spPr>
            <a:xfrm flipH="1">
              <a:off x="4005647" y="4205917"/>
              <a:ext cx="220488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Group 167"/>
          <p:cNvGrpSpPr/>
          <p:nvPr/>
        </p:nvGrpSpPr>
        <p:grpSpPr>
          <a:xfrm>
            <a:off x="4332304" y="372428"/>
            <a:ext cx="577410" cy="2234660"/>
            <a:chOff x="3704598" y="2370953"/>
            <a:chExt cx="577410" cy="2577415"/>
          </a:xfrm>
        </p:grpSpPr>
        <p:cxnSp>
          <p:nvCxnSpPr>
            <p:cNvPr id="169" name="Straight Connector 168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Rectangle 169"/>
            <p:cNvSpPr/>
            <p:nvPr/>
          </p:nvSpPr>
          <p:spPr>
            <a:xfrm>
              <a:off x="3904003" y="3438236"/>
              <a:ext cx="194352" cy="15101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TextBox 170"/>
            <p:cNvSpPr txBox="1"/>
            <p:nvPr/>
          </p:nvSpPr>
          <p:spPr>
            <a:xfrm rot="16200000">
              <a:off x="3468988" y="2789739"/>
              <a:ext cx="105301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172" name="Straight Connector 171"/>
            <p:cNvCxnSpPr/>
            <p:nvPr/>
          </p:nvCxnSpPr>
          <p:spPr>
            <a:xfrm flipV="1">
              <a:off x="3855325" y="4810811"/>
              <a:ext cx="298626" cy="151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3964328" y="3475537"/>
              <a:ext cx="0" cy="140308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4039697" y="3478774"/>
              <a:ext cx="7182" cy="14107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Rectangle 175"/>
            <p:cNvSpPr/>
            <p:nvPr/>
          </p:nvSpPr>
          <p:spPr>
            <a:xfrm>
              <a:off x="3704598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4098832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8" name="Straight Connector 177"/>
            <p:cNvCxnSpPr/>
            <p:nvPr/>
          </p:nvCxnSpPr>
          <p:spPr>
            <a:xfrm flipH="1">
              <a:off x="3796663" y="420591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 flipH="1">
              <a:off x="4040174" y="420591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0" name="Group 179"/>
          <p:cNvGrpSpPr/>
          <p:nvPr/>
        </p:nvGrpSpPr>
        <p:grpSpPr>
          <a:xfrm>
            <a:off x="4937628" y="430110"/>
            <a:ext cx="435347" cy="2164362"/>
            <a:chOff x="3846661" y="2420438"/>
            <a:chExt cx="435347" cy="2527930"/>
          </a:xfrm>
        </p:grpSpPr>
        <p:cxnSp>
          <p:nvCxnSpPr>
            <p:cNvPr id="181" name="Straight Connector 180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Rectangle 181"/>
            <p:cNvSpPr/>
            <p:nvPr/>
          </p:nvSpPr>
          <p:spPr>
            <a:xfrm>
              <a:off x="3904003" y="3438236"/>
              <a:ext cx="194352" cy="15101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TextBox 182"/>
            <p:cNvSpPr txBox="1"/>
            <p:nvPr/>
          </p:nvSpPr>
          <p:spPr>
            <a:xfrm rot="16200000">
              <a:off x="3493731" y="2814481"/>
              <a:ext cx="10035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184" name="Straight Connector 183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>
              <a:off x="3993515" y="3478774"/>
              <a:ext cx="7182" cy="14107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Rectangle 186"/>
            <p:cNvSpPr/>
            <p:nvPr/>
          </p:nvSpPr>
          <p:spPr>
            <a:xfrm>
              <a:off x="4098832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8" name="Straight Connector 187"/>
            <p:cNvCxnSpPr/>
            <p:nvPr/>
          </p:nvCxnSpPr>
          <p:spPr>
            <a:xfrm flipH="1">
              <a:off x="4005647" y="4205917"/>
              <a:ext cx="220488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/>
          <p:cNvGrpSpPr/>
          <p:nvPr/>
        </p:nvGrpSpPr>
        <p:grpSpPr>
          <a:xfrm>
            <a:off x="802973" y="1895131"/>
            <a:ext cx="187839" cy="737448"/>
            <a:chOff x="5236512" y="3493921"/>
            <a:chExt cx="1247698" cy="737448"/>
          </a:xfrm>
        </p:grpSpPr>
        <p:sp>
          <p:nvSpPr>
            <p:cNvPr id="190" name="TextBox 189"/>
            <p:cNvSpPr txBox="1"/>
            <p:nvPr/>
          </p:nvSpPr>
          <p:spPr>
            <a:xfrm rot="16200000">
              <a:off x="5492922" y="3237511"/>
              <a:ext cx="611413" cy="11242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91" name="Straight Connector 190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" name="Group 193"/>
          <p:cNvGrpSpPr/>
          <p:nvPr/>
        </p:nvGrpSpPr>
        <p:grpSpPr>
          <a:xfrm>
            <a:off x="1517977" y="1877892"/>
            <a:ext cx="422121" cy="741670"/>
            <a:chOff x="5298442" y="3489699"/>
            <a:chExt cx="1185768" cy="741670"/>
          </a:xfrm>
        </p:grpSpPr>
        <p:sp>
          <p:nvSpPr>
            <p:cNvPr id="195" name="TextBox 194"/>
            <p:cNvSpPr txBox="1"/>
            <p:nvPr/>
          </p:nvSpPr>
          <p:spPr>
            <a:xfrm rot="16200000">
              <a:off x="5217218" y="3570923"/>
              <a:ext cx="609931" cy="447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96" name="Straight Connector 195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9" name="Group 198"/>
          <p:cNvGrpSpPr/>
          <p:nvPr/>
        </p:nvGrpSpPr>
        <p:grpSpPr>
          <a:xfrm>
            <a:off x="3688403" y="1809796"/>
            <a:ext cx="735965" cy="796412"/>
            <a:chOff x="5371903" y="3434957"/>
            <a:chExt cx="1112307" cy="796412"/>
          </a:xfrm>
        </p:grpSpPr>
        <p:sp>
          <p:nvSpPr>
            <p:cNvPr id="200" name="TextBox 199"/>
            <p:cNvSpPr txBox="1"/>
            <p:nvPr/>
          </p:nvSpPr>
          <p:spPr>
            <a:xfrm rot="16200000">
              <a:off x="5189847" y="3665654"/>
              <a:ext cx="664673" cy="203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201" name="Straight Connector 200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2" name="TextBox 211"/>
          <p:cNvSpPr txBox="1"/>
          <p:nvPr/>
        </p:nvSpPr>
        <p:spPr>
          <a:xfrm rot="16200000">
            <a:off x="2221527" y="4154226"/>
            <a:ext cx="14542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WAVELENGTH BAND DEFINING</a:t>
            </a:r>
            <a:endParaRPr lang="en-US" sz="1050" dirty="0"/>
          </a:p>
        </p:txBody>
      </p:sp>
      <p:sp>
        <p:nvSpPr>
          <p:cNvPr id="213" name="TextBox 212"/>
          <p:cNvSpPr txBox="1"/>
          <p:nvPr/>
        </p:nvSpPr>
        <p:spPr>
          <a:xfrm rot="16200000">
            <a:off x="3879478" y="4154225"/>
            <a:ext cx="14542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WAVELENGTH BAND DEFINING</a:t>
            </a:r>
            <a:endParaRPr lang="en-US" sz="1050" dirty="0"/>
          </a:p>
        </p:txBody>
      </p:sp>
      <p:sp>
        <p:nvSpPr>
          <p:cNvPr id="214" name="TextBox 213"/>
          <p:cNvSpPr txBox="1"/>
          <p:nvPr/>
        </p:nvSpPr>
        <p:spPr>
          <a:xfrm rot="16200000">
            <a:off x="2761629" y="4267019"/>
            <a:ext cx="1567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FRAME OVERLAP</a:t>
            </a:r>
            <a:endParaRPr lang="en-US" sz="1100" dirty="0"/>
          </a:p>
        </p:txBody>
      </p:sp>
      <p:sp>
        <p:nvSpPr>
          <p:cNvPr id="215" name="TextBox 214"/>
          <p:cNvSpPr txBox="1"/>
          <p:nvPr/>
        </p:nvSpPr>
        <p:spPr>
          <a:xfrm rot="16200000">
            <a:off x="4333732" y="4295260"/>
            <a:ext cx="1567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FRAME OVERLAP</a:t>
            </a:r>
            <a:endParaRPr lang="en-US" sz="1100" dirty="0"/>
          </a:p>
        </p:txBody>
      </p:sp>
      <p:sp>
        <p:nvSpPr>
          <p:cNvPr id="216" name="TextBox 215"/>
          <p:cNvSpPr txBox="1"/>
          <p:nvPr/>
        </p:nvSpPr>
        <p:spPr>
          <a:xfrm rot="16200000">
            <a:off x="537122" y="4267020"/>
            <a:ext cx="1567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PULSE SHAPING</a:t>
            </a:r>
            <a:endParaRPr lang="en-US" sz="1050" dirty="0"/>
          </a:p>
        </p:txBody>
      </p:sp>
      <p:sp>
        <p:nvSpPr>
          <p:cNvPr id="217" name="TextBox 216"/>
          <p:cNvSpPr txBox="1"/>
          <p:nvPr/>
        </p:nvSpPr>
        <p:spPr>
          <a:xfrm rot="16200000">
            <a:off x="2413055" y="5819326"/>
            <a:ext cx="1133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7-14Hz, D1300</a:t>
            </a:r>
            <a:endParaRPr lang="en-US" sz="1100" dirty="0"/>
          </a:p>
        </p:txBody>
      </p:sp>
      <p:sp>
        <p:nvSpPr>
          <p:cNvPr id="218" name="TextBox 217"/>
          <p:cNvSpPr txBox="1"/>
          <p:nvPr/>
        </p:nvSpPr>
        <p:spPr>
          <a:xfrm rot="16200000">
            <a:off x="4079547" y="5819326"/>
            <a:ext cx="1133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7-14Hz, D1300</a:t>
            </a:r>
            <a:endParaRPr lang="en-US" sz="1100" dirty="0"/>
          </a:p>
        </p:txBody>
      </p:sp>
      <p:sp>
        <p:nvSpPr>
          <p:cNvPr id="219" name="TextBox 218"/>
          <p:cNvSpPr txBox="1"/>
          <p:nvPr/>
        </p:nvSpPr>
        <p:spPr>
          <a:xfrm rot="16200000">
            <a:off x="802404" y="5819327"/>
            <a:ext cx="10080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56Hz, D1300</a:t>
            </a:r>
            <a:endParaRPr lang="en-US" sz="1100" dirty="0"/>
          </a:p>
        </p:txBody>
      </p:sp>
      <p:sp>
        <p:nvSpPr>
          <p:cNvPr id="220" name="TextBox 219"/>
          <p:cNvSpPr txBox="1"/>
          <p:nvPr/>
        </p:nvSpPr>
        <p:spPr>
          <a:xfrm rot="16200000">
            <a:off x="1401754" y="5800075"/>
            <a:ext cx="1467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56Hz, D1300</a:t>
            </a:r>
            <a:endParaRPr lang="en-US" sz="1100" dirty="0"/>
          </a:p>
        </p:txBody>
      </p:sp>
      <p:sp>
        <p:nvSpPr>
          <p:cNvPr id="221" name="TextBox 220"/>
          <p:cNvSpPr txBox="1"/>
          <p:nvPr/>
        </p:nvSpPr>
        <p:spPr>
          <a:xfrm rot="16200000">
            <a:off x="3085759" y="5819327"/>
            <a:ext cx="10080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42Hz, D1300</a:t>
            </a:r>
            <a:endParaRPr lang="en-US" sz="1100" dirty="0"/>
          </a:p>
        </p:txBody>
      </p:sp>
      <p:sp>
        <p:nvSpPr>
          <p:cNvPr id="222" name="TextBox 221"/>
          <p:cNvSpPr txBox="1"/>
          <p:nvPr/>
        </p:nvSpPr>
        <p:spPr>
          <a:xfrm rot="16200000">
            <a:off x="4637803" y="5819329"/>
            <a:ext cx="10080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28Hz, D1500</a:t>
            </a:r>
            <a:endParaRPr lang="en-US" sz="1100" dirty="0"/>
          </a:p>
        </p:txBody>
      </p:sp>
      <p:sp>
        <p:nvSpPr>
          <p:cNvPr id="141" name="Rectangle 140"/>
          <p:cNvSpPr/>
          <p:nvPr/>
        </p:nvSpPr>
        <p:spPr>
          <a:xfrm>
            <a:off x="109837" y="549714"/>
            <a:ext cx="5659295" cy="249521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/>
          <p:cNvSpPr txBox="1"/>
          <p:nvPr/>
        </p:nvSpPr>
        <p:spPr>
          <a:xfrm>
            <a:off x="3635286" y="538621"/>
            <a:ext cx="21210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EQUIPT ACCESS CLASS : ORANGE</a:t>
            </a:r>
            <a:endParaRPr lang="en-US" sz="900" dirty="0"/>
          </a:p>
        </p:txBody>
      </p:sp>
      <p:sp>
        <p:nvSpPr>
          <p:cNvPr id="145" name="Rectangle 144"/>
          <p:cNvSpPr/>
          <p:nvPr/>
        </p:nvSpPr>
        <p:spPr>
          <a:xfrm>
            <a:off x="5881500" y="549714"/>
            <a:ext cx="2939226" cy="249521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TextBox 203"/>
          <p:cNvSpPr txBox="1"/>
          <p:nvPr/>
        </p:nvSpPr>
        <p:spPr>
          <a:xfrm>
            <a:off x="5881500" y="550447"/>
            <a:ext cx="18261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EQUIPT ACCESS CLASS : GREEN</a:t>
            </a:r>
            <a:endParaRPr lang="en-US" sz="800" dirty="0"/>
          </a:p>
        </p:txBody>
      </p:sp>
      <p:grpSp>
        <p:nvGrpSpPr>
          <p:cNvPr id="205" name="Group 204"/>
          <p:cNvGrpSpPr/>
          <p:nvPr/>
        </p:nvGrpSpPr>
        <p:grpSpPr>
          <a:xfrm>
            <a:off x="2987409" y="1877892"/>
            <a:ext cx="326430" cy="741670"/>
            <a:chOff x="5298442" y="3489699"/>
            <a:chExt cx="1185768" cy="741670"/>
          </a:xfrm>
        </p:grpSpPr>
        <p:sp>
          <p:nvSpPr>
            <p:cNvPr id="206" name="TextBox 205"/>
            <p:cNvSpPr txBox="1"/>
            <p:nvPr/>
          </p:nvSpPr>
          <p:spPr>
            <a:xfrm rot="16200000">
              <a:off x="5217218" y="3570923"/>
              <a:ext cx="609931" cy="447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207" name="Straight Connector 206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4" name="Group 223"/>
          <p:cNvGrpSpPr/>
          <p:nvPr/>
        </p:nvGrpSpPr>
        <p:grpSpPr>
          <a:xfrm>
            <a:off x="356722" y="1123745"/>
            <a:ext cx="449830" cy="1921180"/>
            <a:chOff x="4956217" y="3539820"/>
            <a:chExt cx="449830" cy="1921180"/>
          </a:xfrm>
        </p:grpSpPr>
        <p:cxnSp>
          <p:nvCxnSpPr>
            <p:cNvPr id="225" name="Straight Connector 224"/>
            <p:cNvCxnSpPr/>
            <p:nvPr/>
          </p:nvCxnSpPr>
          <p:spPr>
            <a:xfrm flipV="1">
              <a:off x="5098757" y="4801188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6" name="Rectangle 225"/>
            <p:cNvSpPr/>
            <p:nvPr/>
          </p:nvSpPr>
          <p:spPr>
            <a:xfrm>
              <a:off x="5156099" y="4390166"/>
              <a:ext cx="194352" cy="10708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TextBox 226"/>
            <p:cNvSpPr txBox="1"/>
            <p:nvPr/>
          </p:nvSpPr>
          <p:spPr>
            <a:xfrm rot="16200000">
              <a:off x="4828387" y="3856840"/>
              <a:ext cx="849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(UO)</a:t>
              </a:r>
              <a:endParaRPr lang="en-US" sz="800" dirty="0"/>
            </a:p>
          </p:txBody>
        </p:sp>
        <p:cxnSp>
          <p:nvCxnSpPr>
            <p:cNvPr id="228" name="Straight Connector 227"/>
            <p:cNvCxnSpPr/>
            <p:nvPr/>
          </p:nvCxnSpPr>
          <p:spPr>
            <a:xfrm>
              <a:off x="5107421" y="4923561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flipV="1">
              <a:off x="5406047" y="4800407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flipV="1">
              <a:off x="5216424" y="4437791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Rectangle 230"/>
            <p:cNvSpPr/>
            <p:nvPr/>
          </p:nvSpPr>
          <p:spPr>
            <a:xfrm>
              <a:off x="4956217" y="4628291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2" name="Straight Connector 231"/>
            <p:cNvCxnSpPr/>
            <p:nvPr/>
          </p:nvCxnSpPr>
          <p:spPr>
            <a:xfrm flipH="1">
              <a:off x="5048282" y="4707925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3" name="Group 232"/>
            <p:cNvGrpSpPr/>
            <p:nvPr/>
          </p:nvGrpSpPr>
          <p:grpSpPr>
            <a:xfrm rot="10800000">
              <a:off x="5018476" y="4850070"/>
              <a:ext cx="241834" cy="551931"/>
              <a:chOff x="5291793" y="4437791"/>
              <a:chExt cx="241834" cy="551931"/>
            </a:xfrm>
          </p:grpSpPr>
          <p:cxnSp>
            <p:nvCxnSpPr>
              <p:cNvPr id="234" name="Straight Connector 233"/>
              <p:cNvCxnSpPr/>
              <p:nvPr/>
            </p:nvCxnSpPr>
            <p:spPr>
              <a:xfrm flipV="1">
                <a:off x="5298974" y="4437791"/>
                <a:ext cx="0" cy="55193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5" name="Rectangle 234"/>
              <p:cNvSpPr/>
              <p:nvPr/>
            </p:nvSpPr>
            <p:spPr>
              <a:xfrm>
                <a:off x="5350451" y="4628291"/>
                <a:ext cx="183176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6" name="Straight Connector 235"/>
              <p:cNvCxnSpPr/>
              <p:nvPr/>
            </p:nvCxnSpPr>
            <p:spPr>
              <a:xfrm flipH="1">
                <a:off x="5291793" y="4707924"/>
                <a:ext cx="182222" cy="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6" name="Group 245"/>
          <p:cNvGrpSpPr/>
          <p:nvPr/>
        </p:nvGrpSpPr>
        <p:grpSpPr>
          <a:xfrm>
            <a:off x="845596" y="467762"/>
            <a:ext cx="772809" cy="2139764"/>
            <a:chOff x="3759718" y="2320310"/>
            <a:chExt cx="462679" cy="2628058"/>
          </a:xfrm>
        </p:grpSpPr>
        <p:cxnSp>
          <p:nvCxnSpPr>
            <p:cNvPr id="247" name="Straight Connector 246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8" name="Rectangle 247"/>
            <p:cNvSpPr/>
            <p:nvPr/>
          </p:nvSpPr>
          <p:spPr>
            <a:xfrm>
              <a:off x="3904003" y="3438236"/>
              <a:ext cx="194352" cy="15101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TextBox 248"/>
            <p:cNvSpPr txBox="1"/>
            <p:nvPr/>
          </p:nvSpPr>
          <p:spPr>
            <a:xfrm rot="16200000">
              <a:off x="3443667" y="2807646"/>
              <a:ext cx="1103658" cy="128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250" name="Straight Connector 249"/>
            <p:cNvCxnSpPr/>
            <p:nvPr/>
          </p:nvCxnSpPr>
          <p:spPr>
            <a:xfrm flipV="1">
              <a:off x="3855325" y="4825370"/>
              <a:ext cx="298626" cy="6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>
              <a:off x="3932349" y="3475537"/>
              <a:ext cx="0" cy="140308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>
              <a:off x="4064740" y="3478774"/>
              <a:ext cx="7182" cy="14107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4" name="Rectangle 253"/>
            <p:cNvSpPr/>
            <p:nvPr/>
          </p:nvSpPr>
          <p:spPr>
            <a:xfrm>
              <a:off x="3759718" y="4126284"/>
              <a:ext cx="128057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4098833" y="4126284"/>
              <a:ext cx="123564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6" name="Straight Connector 255"/>
            <p:cNvCxnSpPr/>
            <p:nvPr/>
          </p:nvCxnSpPr>
          <p:spPr>
            <a:xfrm flipH="1">
              <a:off x="3796663" y="420591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flipH="1">
              <a:off x="4040174" y="420591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8" name="Rectangle 257"/>
          <p:cNvSpPr/>
          <p:nvPr/>
        </p:nvSpPr>
        <p:spPr>
          <a:xfrm>
            <a:off x="1167928" y="2441975"/>
            <a:ext cx="147921" cy="1240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9" name="Group 258"/>
          <p:cNvGrpSpPr/>
          <p:nvPr/>
        </p:nvGrpSpPr>
        <p:grpSpPr>
          <a:xfrm>
            <a:off x="1988534" y="506133"/>
            <a:ext cx="435347" cy="2087556"/>
            <a:chOff x="3846661" y="2549895"/>
            <a:chExt cx="435347" cy="2398473"/>
          </a:xfrm>
        </p:grpSpPr>
        <p:cxnSp>
          <p:nvCxnSpPr>
            <p:cNvPr id="260" name="Straight Connector 259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1" name="Rectangle 260"/>
            <p:cNvSpPr/>
            <p:nvPr/>
          </p:nvSpPr>
          <p:spPr>
            <a:xfrm>
              <a:off x="3904003" y="3438236"/>
              <a:ext cx="194352" cy="15101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TextBox 261"/>
            <p:cNvSpPr txBox="1"/>
            <p:nvPr/>
          </p:nvSpPr>
          <p:spPr>
            <a:xfrm rot="16200000">
              <a:off x="3558458" y="2879210"/>
              <a:ext cx="87407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263" name="Straight Connector 262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>
              <a:off x="3993515" y="3478774"/>
              <a:ext cx="7182" cy="14107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6" name="Rectangle 265"/>
            <p:cNvSpPr/>
            <p:nvPr/>
          </p:nvSpPr>
          <p:spPr>
            <a:xfrm>
              <a:off x="4098832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7" name="Straight Connector 266"/>
            <p:cNvCxnSpPr/>
            <p:nvPr/>
          </p:nvCxnSpPr>
          <p:spPr>
            <a:xfrm flipH="1">
              <a:off x="4005647" y="4205917"/>
              <a:ext cx="220488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8" name="Group 267"/>
          <p:cNvGrpSpPr/>
          <p:nvPr/>
        </p:nvGrpSpPr>
        <p:grpSpPr>
          <a:xfrm>
            <a:off x="2309710" y="1870977"/>
            <a:ext cx="326430" cy="741670"/>
            <a:chOff x="5298442" y="3489699"/>
            <a:chExt cx="1185768" cy="741670"/>
          </a:xfrm>
        </p:grpSpPr>
        <p:sp>
          <p:nvSpPr>
            <p:cNvPr id="269" name="TextBox 268"/>
            <p:cNvSpPr txBox="1"/>
            <p:nvPr/>
          </p:nvSpPr>
          <p:spPr>
            <a:xfrm rot="16200000">
              <a:off x="5217218" y="3570923"/>
              <a:ext cx="609931" cy="447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270" name="Straight Connector 269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3" name="Group 272"/>
          <p:cNvGrpSpPr/>
          <p:nvPr/>
        </p:nvGrpSpPr>
        <p:grpSpPr>
          <a:xfrm>
            <a:off x="4799344" y="1870977"/>
            <a:ext cx="123188" cy="741670"/>
            <a:chOff x="5298442" y="3489699"/>
            <a:chExt cx="1185768" cy="741670"/>
          </a:xfrm>
        </p:grpSpPr>
        <p:sp>
          <p:nvSpPr>
            <p:cNvPr id="274" name="TextBox 273"/>
            <p:cNvSpPr txBox="1"/>
            <p:nvPr/>
          </p:nvSpPr>
          <p:spPr>
            <a:xfrm rot="16200000">
              <a:off x="5217218" y="3570923"/>
              <a:ext cx="609931" cy="447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275" name="Straight Connector 274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9" name="TextBox 208"/>
          <p:cNvSpPr txBox="1"/>
          <p:nvPr/>
        </p:nvSpPr>
        <p:spPr>
          <a:xfrm>
            <a:off x="7211210" y="87041"/>
            <a:ext cx="1781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Status: P0-Proposal</a:t>
            </a:r>
            <a:endParaRPr lang="en-US" sz="1400" dirty="0"/>
          </a:p>
        </p:txBody>
      </p:sp>
      <p:sp>
        <p:nvSpPr>
          <p:cNvPr id="237" name="TextBox 236"/>
          <p:cNvSpPr txBox="1"/>
          <p:nvPr/>
        </p:nvSpPr>
        <p:spPr>
          <a:xfrm>
            <a:off x="3191555" y="114978"/>
            <a:ext cx="1262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Schematic</a:t>
            </a:r>
            <a:endParaRPr lang="en-US" u="sng" dirty="0"/>
          </a:p>
        </p:txBody>
      </p:sp>
      <p:sp>
        <p:nvSpPr>
          <p:cNvPr id="242" name="TextBox 241"/>
          <p:cNvSpPr txBox="1"/>
          <p:nvPr/>
        </p:nvSpPr>
        <p:spPr>
          <a:xfrm>
            <a:off x="4511675" y="87041"/>
            <a:ext cx="23398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Sector: E/N    Beam-port: 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18221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/>
          <p:cNvSpPr/>
          <p:nvPr/>
        </p:nvSpPr>
        <p:spPr>
          <a:xfrm>
            <a:off x="5489136" y="1928552"/>
            <a:ext cx="731212" cy="80570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4202578" y="1928552"/>
            <a:ext cx="731212" cy="859757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33658" y="1928554"/>
            <a:ext cx="1208227" cy="854567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3330947" y="1928553"/>
            <a:ext cx="731212" cy="854567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223013" y="1116673"/>
            <a:ext cx="3107933" cy="1891459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36982" y="2459327"/>
            <a:ext cx="8354541" cy="48054"/>
          </a:xfrm>
          <a:prstGeom prst="line">
            <a:avLst/>
          </a:prstGeom>
          <a:ln w="12700">
            <a:solidFill>
              <a:srgbClr val="FF000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un 4"/>
          <p:cNvSpPr/>
          <p:nvPr/>
        </p:nvSpPr>
        <p:spPr>
          <a:xfrm>
            <a:off x="8491523" y="2346057"/>
            <a:ext cx="226541" cy="226540"/>
          </a:xfrm>
          <a:prstGeom prst="su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248074" y="1744952"/>
            <a:ext cx="563967" cy="1202212"/>
            <a:chOff x="5371903" y="3344439"/>
            <a:chExt cx="1112307" cy="1202212"/>
          </a:xfrm>
        </p:grpSpPr>
        <p:sp>
          <p:nvSpPr>
            <p:cNvPr id="23" name="TextBox 22"/>
            <p:cNvSpPr txBox="1"/>
            <p:nvPr/>
          </p:nvSpPr>
          <p:spPr>
            <a:xfrm rot="16200000">
              <a:off x="5267564" y="3526089"/>
              <a:ext cx="755193" cy="3918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BEAM PORT</a:t>
              </a:r>
              <a:endParaRPr lang="en-US" sz="8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371903" y="3736086"/>
              <a:ext cx="0" cy="8105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1244647" y="1116673"/>
            <a:ext cx="439257" cy="1497440"/>
            <a:chOff x="3175380" y="3450927"/>
            <a:chExt cx="439257" cy="1497440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 rot="16200000">
              <a:off x="2902902" y="3764042"/>
              <a:ext cx="84167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4762785" y="1953018"/>
            <a:ext cx="907024" cy="639402"/>
            <a:chOff x="5371903" y="3591967"/>
            <a:chExt cx="1112307" cy="639402"/>
          </a:xfrm>
        </p:grpSpPr>
        <p:sp>
          <p:nvSpPr>
            <p:cNvPr id="37" name="TextBox 36"/>
            <p:cNvSpPr txBox="1"/>
            <p:nvPr/>
          </p:nvSpPr>
          <p:spPr>
            <a:xfrm rot="16200000">
              <a:off x="5347677" y="3725930"/>
              <a:ext cx="532131" cy="2642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 rot="16200000">
            <a:off x="588950" y="5949762"/>
            <a:ext cx="9295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14Hz, D700</a:t>
            </a:r>
            <a:endParaRPr lang="en-US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117487" y="3475037"/>
            <a:ext cx="89458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#	</a:t>
            </a:r>
            <a:r>
              <a:rPr lang="en-US" sz="1100" dirty="0"/>
              <a:t> </a:t>
            </a:r>
            <a:r>
              <a:rPr lang="en-US" sz="1100" dirty="0" smtClean="0"/>
              <a:t>      1-2      3					    4		     5		             6-7						</a:t>
            </a:r>
            <a:r>
              <a:rPr lang="en-US" sz="1100" dirty="0"/>
              <a:t> </a:t>
            </a:r>
            <a:r>
              <a:rPr lang="en-US" sz="1100" dirty="0" smtClean="0"/>
              <a:t>                                    		 </a:t>
            </a:r>
            <a:endParaRPr lang="en-US" sz="1100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319764" y="4374156"/>
            <a:ext cx="1459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BAND SELECTION</a:t>
            </a:r>
            <a:endParaRPr lang="en-US" sz="1100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-427383" y="4335686"/>
            <a:ext cx="14590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FUNCTION</a:t>
            </a:r>
            <a:endParaRPr lang="en-US" sz="1600" dirty="0"/>
          </a:p>
        </p:txBody>
      </p:sp>
      <p:sp>
        <p:nvSpPr>
          <p:cNvPr id="51" name="Rectangle 50"/>
          <p:cNvSpPr/>
          <p:nvPr/>
        </p:nvSpPr>
        <p:spPr>
          <a:xfrm>
            <a:off x="117487" y="3767431"/>
            <a:ext cx="8945852" cy="14670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2" name="Rectangle 51"/>
          <p:cNvSpPr/>
          <p:nvPr/>
        </p:nvSpPr>
        <p:spPr>
          <a:xfrm>
            <a:off x="117487" y="3475036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4" name="Rectangle 53"/>
          <p:cNvSpPr/>
          <p:nvPr/>
        </p:nvSpPr>
        <p:spPr>
          <a:xfrm>
            <a:off x="120630" y="5266205"/>
            <a:ext cx="8945852" cy="14670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-417922" y="5834461"/>
            <a:ext cx="14590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NOTES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09836" y="114978"/>
            <a:ext cx="322110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Vertical sample </a:t>
            </a:r>
            <a:r>
              <a:rPr lang="en-US" dirty="0" err="1"/>
              <a:t>Reflectometer</a:t>
            </a:r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3475514" y="1116673"/>
            <a:ext cx="439257" cy="1477888"/>
            <a:chOff x="3175380" y="3470479"/>
            <a:chExt cx="439257" cy="1477888"/>
          </a:xfrm>
        </p:grpSpPr>
        <p:cxnSp>
          <p:nvCxnSpPr>
            <p:cNvPr id="60" name="Straight Connector 59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 rot="16200000">
              <a:off x="2912678" y="3773818"/>
              <a:ext cx="82212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65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4415592" y="1116673"/>
            <a:ext cx="439257" cy="1477888"/>
            <a:chOff x="3175380" y="3470479"/>
            <a:chExt cx="439257" cy="1477888"/>
          </a:xfrm>
        </p:grpSpPr>
        <p:cxnSp>
          <p:nvCxnSpPr>
            <p:cNvPr id="69" name="Straight Connector 68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 rot="16200000">
              <a:off x="2912678" y="3773818"/>
              <a:ext cx="82212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719974" y="1116673"/>
            <a:ext cx="577410" cy="1497442"/>
            <a:chOff x="3704121" y="3450925"/>
            <a:chExt cx="577410" cy="1497442"/>
          </a:xfrm>
        </p:grpSpPr>
        <p:cxnSp>
          <p:nvCxnSpPr>
            <p:cNvPr id="87" name="Straight Connector 86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angle 87"/>
            <p:cNvSpPr/>
            <p:nvPr/>
          </p:nvSpPr>
          <p:spPr>
            <a:xfrm>
              <a:off x="3904003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 rot="16200000">
              <a:off x="3584804" y="3764041"/>
              <a:ext cx="8416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V="1">
              <a:off x="396432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V="1">
              <a:off x="404687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Rectangle 93"/>
            <p:cNvSpPr/>
            <p:nvPr/>
          </p:nvSpPr>
          <p:spPr>
            <a:xfrm>
              <a:off x="370412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098355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Connector 95"/>
            <p:cNvCxnSpPr/>
            <p:nvPr/>
          </p:nvCxnSpPr>
          <p:spPr>
            <a:xfrm flipH="1">
              <a:off x="3796186" y="4610359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4039697" y="461035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6095541" y="1928551"/>
            <a:ext cx="2395982" cy="666116"/>
            <a:chOff x="5371903" y="3565253"/>
            <a:chExt cx="1112307" cy="666116"/>
          </a:xfrm>
        </p:grpSpPr>
        <p:sp>
          <p:nvSpPr>
            <p:cNvPr id="99" name="TextBox 98"/>
            <p:cNvSpPr txBox="1"/>
            <p:nvPr/>
          </p:nvSpPr>
          <p:spPr>
            <a:xfrm rot="16200000">
              <a:off x="5212663" y="3782433"/>
              <a:ext cx="534378" cy="100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00" name="Straight Connector 99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TextBox 105"/>
          <p:cNvSpPr txBox="1"/>
          <p:nvPr/>
        </p:nvSpPr>
        <p:spPr>
          <a:xfrm rot="16200000">
            <a:off x="5204231" y="4411651"/>
            <a:ext cx="13814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FRAME OVERLAP</a:t>
            </a:r>
            <a:endParaRPr lang="en-US" sz="1100" dirty="0"/>
          </a:p>
        </p:txBody>
      </p:sp>
      <p:sp>
        <p:nvSpPr>
          <p:cNvPr id="108" name="Rectangle 107"/>
          <p:cNvSpPr/>
          <p:nvPr/>
        </p:nvSpPr>
        <p:spPr>
          <a:xfrm>
            <a:off x="117487" y="3198039"/>
            <a:ext cx="8945852" cy="27699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7" name="TextBox 106"/>
          <p:cNvSpPr txBox="1"/>
          <p:nvPr/>
        </p:nvSpPr>
        <p:spPr>
          <a:xfrm>
            <a:off x="107085" y="3198039"/>
            <a:ext cx="89458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L	</a:t>
            </a:r>
            <a:r>
              <a:rPr lang="en-US" sz="1100" dirty="0"/>
              <a:t> </a:t>
            </a:r>
            <a:r>
              <a:rPr lang="en-US" sz="1100" dirty="0" smtClean="0"/>
              <a:t>    13/13/  13			                          15</a:t>
            </a:r>
            <a:r>
              <a:rPr lang="en-US" sz="1100" dirty="0"/>
              <a:t>	</a:t>
            </a:r>
            <a:r>
              <a:rPr lang="en-US" sz="1100" dirty="0" smtClean="0"/>
              <a:t>	    19			 25/25						 34	</a:t>
            </a:r>
            <a:r>
              <a:rPr lang="en-US" sz="1100" dirty="0"/>
              <a:t> </a:t>
            </a:r>
            <a:r>
              <a:rPr lang="en-US" sz="1100" dirty="0" smtClean="0"/>
              <a:t>                                    		 </a:t>
            </a:r>
            <a:endParaRPr lang="en-US" sz="1100" dirty="0"/>
          </a:p>
        </p:txBody>
      </p:sp>
      <p:grpSp>
        <p:nvGrpSpPr>
          <p:cNvPr id="111" name="Group 110"/>
          <p:cNvGrpSpPr/>
          <p:nvPr/>
        </p:nvGrpSpPr>
        <p:grpSpPr>
          <a:xfrm>
            <a:off x="5577743" y="986902"/>
            <a:ext cx="577410" cy="1597419"/>
            <a:chOff x="3704121" y="3350948"/>
            <a:chExt cx="577410" cy="1597419"/>
          </a:xfrm>
        </p:grpSpPr>
        <p:cxnSp>
          <p:nvCxnSpPr>
            <p:cNvPr id="112" name="Straight Connector 111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tangle 112"/>
            <p:cNvSpPr/>
            <p:nvPr/>
          </p:nvSpPr>
          <p:spPr>
            <a:xfrm>
              <a:off x="3904003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/>
            <p:cNvSpPr txBox="1"/>
            <p:nvPr/>
          </p:nvSpPr>
          <p:spPr>
            <a:xfrm rot="16200000">
              <a:off x="3534816" y="3714052"/>
              <a:ext cx="94165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115" name="Straight Connector 114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V="1">
              <a:off x="396432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V="1">
              <a:off x="404687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Rectangle 118"/>
            <p:cNvSpPr/>
            <p:nvPr/>
          </p:nvSpPr>
          <p:spPr>
            <a:xfrm>
              <a:off x="370412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4098355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/>
            <p:cNvCxnSpPr/>
            <p:nvPr/>
          </p:nvCxnSpPr>
          <p:spPr>
            <a:xfrm flipH="1">
              <a:off x="3796186" y="4610359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H="1">
              <a:off x="4039697" y="461035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3822701" y="1928552"/>
            <a:ext cx="531937" cy="669019"/>
            <a:chOff x="5371903" y="3562350"/>
            <a:chExt cx="1112307" cy="669019"/>
          </a:xfrm>
        </p:grpSpPr>
        <p:sp>
          <p:nvSpPr>
            <p:cNvPr id="124" name="TextBox 123"/>
            <p:cNvSpPr txBox="1"/>
            <p:nvPr/>
          </p:nvSpPr>
          <p:spPr>
            <a:xfrm rot="16200000">
              <a:off x="5521039" y="3605739"/>
              <a:ext cx="537281" cy="450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25" name="Straight Connector 124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/>
          <p:cNvGrpSpPr/>
          <p:nvPr/>
        </p:nvGrpSpPr>
        <p:grpSpPr>
          <a:xfrm>
            <a:off x="1621251" y="1943853"/>
            <a:ext cx="1808027" cy="671721"/>
            <a:chOff x="5371903" y="3559648"/>
            <a:chExt cx="1112307" cy="671721"/>
          </a:xfrm>
        </p:grpSpPr>
        <p:sp>
          <p:nvSpPr>
            <p:cNvPr id="129" name="TextBox 128"/>
            <p:cNvSpPr txBox="1"/>
            <p:nvPr/>
          </p:nvSpPr>
          <p:spPr>
            <a:xfrm rot="16200000">
              <a:off x="5210719" y="3767194"/>
              <a:ext cx="547633" cy="1325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30" name="Straight Connector 129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TextBox 135"/>
          <p:cNvSpPr txBox="1"/>
          <p:nvPr/>
        </p:nvSpPr>
        <p:spPr>
          <a:xfrm rot="16200000">
            <a:off x="686552" y="5872932"/>
            <a:ext cx="14590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(F01)  140Hz, D700</a:t>
            </a:r>
            <a:endParaRPr lang="en-US" sz="1100" dirty="0"/>
          </a:p>
        </p:txBody>
      </p:sp>
      <p:sp>
        <p:nvSpPr>
          <p:cNvPr id="137" name="TextBox 136"/>
          <p:cNvSpPr txBox="1"/>
          <p:nvPr/>
        </p:nvSpPr>
        <p:spPr>
          <a:xfrm rot="16200000">
            <a:off x="2899471" y="5872932"/>
            <a:ext cx="14590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(FO2)   14Hz, D700</a:t>
            </a:r>
            <a:endParaRPr lang="en-US" sz="1100" dirty="0"/>
          </a:p>
        </p:txBody>
      </p:sp>
      <p:sp>
        <p:nvSpPr>
          <p:cNvPr id="140" name="TextBox 139"/>
          <p:cNvSpPr txBox="1"/>
          <p:nvPr/>
        </p:nvSpPr>
        <p:spPr>
          <a:xfrm rot="16200000">
            <a:off x="3864962" y="4389561"/>
            <a:ext cx="13814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FRAME OVERLAP</a:t>
            </a:r>
            <a:endParaRPr lang="en-US" sz="1100" dirty="0"/>
          </a:p>
        </p:txBody>
      </p:sp>
      <p:sp>
        <p:nvSpPr>
          <p:cNvPr id="141" name="TextBox 140"/>
          <p:cNvSpPr txBox="1"/>
          <p:nvPr/>
        </p:nvSpPr>
        <p:spPr>
          <a:xfrm rot="16200000">
            <a:off x="2951074" y="4411651"/>
            <a:ext cx="13814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FRAME OVERLAP</a:t>
            </a:r>
            <a:endParaRPr lang="en-US" sz="1100" dirty="0"/>
          </a:p>
        </p:txBody>
      </p:sp>
      <p:sp>
        <p:nvSpPr>
          <p:cNvPr id="105" name="TextBox 104"/>
          <p:cNvSpPr txBox="1"/>
          <p:nvPr/>
        </p:nvSpPr>
        <p:spPr>
          <a:xfrm>
            <a:off x="7265887" y="0"/>
            <a:ext cx="15532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Status: P0-Proposal</a:t>
            </a:r>
            <a:endParaRPr lang="en-US" sz="1200" dirty="0"/>
          </a:p>
        </p:txBody>
      </p:sp>
      <p:sp>
        <p:nvSpPr>
          <p:cNvPr id="142" name="TextBox 141"/>
          <p:cNvSpPr txBox="1"/>
          <p:nvPr/>
        </p:nvSpPr>
        <p:spPr>
          <a:xfrm>
            <a:off x="3825080" y="114978"/>
            <a:ext cx="1262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Schematic</a:t>
            </a:r>
            <a:endParaRPr lang="en-US" u="sng" dirty="0"/>
          </a:p>
        </p:txBody>
      </p:sp>
      <p:sp>
        <p:nvSpPr>
          <p:cNvPr id="143" name="Rectangle 142"/>
          <p:cNvSpPr/>
          <p:nvPr/>
        </p:nvSpPr>
        <p:spPr>
          <a:xfrm>
            <a:off x="223013" y="549715"/>
            <a:ext cx="3107934" cy="2458418"/>
          </a:xfrm>
          <a:prstGeom prst="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3370759" y="549715"/>
            <a:ext cx="4173371" cy="2458417"/>
          </a:xfrm>
          <a:prstGeom prst="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1743329" y="575262"/>
            <a:ext cx="1261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EQUIP ACCESS ZONE</a:t>
            </a:r>
          </a:p>
          <a:p>
            <a:r>
              <a:rPr lang="en-US" sz="800" dirty="0" smtClean="0"/>
              <a:t>CLASS : BLACK</a:t>
            </a:r>
            <a:endParaRPr lang="en-US" sz="800" dirty="0"/>
          </a:p>
        </p:txBody>
      </p:sp>
      <p:sp>
        <p:nvSpPr>
          <p:cNvPr id="146" name="TextBox 145"/>
          <p:cNvSpPr txBox="1"/>
          <p:nvPr/>
        </p:nvSpPr>
        <p:spPr>
          <a:xfrm>
            <a:off x="3370759" y="575262"/>
            <a:ext cx="1261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EQUIP ACCESS ZONE</a:t>
            </a:r>
          </a:p>
          <a:p>
            <a:r>
              <a:rPr lang="en-US" sz="800" dirty="0" smtClean="0"/>
              <a:t>CLASS : GREEN</a:t>
            </a:r>
            <a:endParaRPr lang="en-US" sz="800" dirty="0"/>
          </a:p>
        </p:txBody>
      </p:sp>
      <p:sp>
        <p:nvSpPr>
          <p:cNvPr id="147" name="TextBox 146"/>
          <p:cNvSpPr txBox="1"/>
          <p:nvPr/>
        </p:nvSpPr>
        <p:spPr>
          <a:xfrm>
            <a:off x="7265887" y="207311"/>
            <a:ext cx="18781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Sector: E    Beam-port: ?</a:t>
            </a:r>
            <a:endParaRPr lang="en-US" sz="1200" dirty="0"/>
          </a:p>
        </p:txBody>
      </p:sp>
      <p:sp>
        <p:nvSpPr>
          <p:cNvPr id="148" name="TextBox 147"/>
          <p:cNvSpPr txBox="1"/>
          <p:nvPr/>
        </p:nvSpPr>
        <p:spPr>
          <a:xfrm rot="16200000">
            <a:off x="718898" y="4389561"/>
            <a:ext cx="13814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FRAME OVERLAP</a:t>
            </a:r>
            <a:endParaRPr lang="en-US" sz="1100" dirty="0"/>
          </a:p>
        </p:txBody>
      </p:sp>
      <p:sp>
        <p:nvSpPr>
          <p:cNvPr id="149" name="TextBox 148"/>
          <p:cNvSpPr txBox="1"/>
          <p:nvPr/>
        </p:nvSpPr>
        <p:spPr>
          <a:xfrm rot="16200000">
            <a:off x="3826145" y="5872933"/>
            <a:ext cx="14590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(FO3)   14Hz, D700</a:t>
            </a:r>
            <a:endParaRPr lang="en-US" sz="1100" dirty="0"/>
          </a:p>
        </p:txBody>
      </p:sp>
      <p:sp>
        <p:nvSpPr>
          <p:cNvPr id="150" name="TextBox 149"/>
          <p:cNvSpPr txBox="1"/>
          <p:nvPr/>
        </p:nvSpPr>
        <p:spPr>
          <a:xfrm rot="16200000">
            <a:off x="5162188" y="5872933"/>
            <a:ext cx="14590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(FO4)   14Hz, D700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993198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109"/>
          <p:cNvSpPr/>
          <p:nvPr/>
        </p:nvSpPr>
        <p:spPr>
          <a:xfrm>
            <a:off x="157726" y="794049"/>
            <a:ext cx="3107933" cy="2269001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5489136" y="1928552"/>
            <a:ext cx="731212" cy="80570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4202578" y="1928552"/>
            <a:ext cx="731212" cy="859757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586534" y="1013093"/>
            <a:ext cx="1613532" cy="2012899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3330947" y="1928553"/>
            <a:ext cx="731212" cy="854567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36982" y="2459327"/>
            <a:ext cx="8354541" cy="48054"/>
          </a:xfrm>
          <a:prstGeom prst="line">
            <a:avLst/>
          </a:prstGeom>
          <a:ln w="12700">
            <a:solidFill>
              <a:srgbClr val="FF000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un 4"/>
          <p:cNvSpPr/>
          <p:nvPr/>
        </p:nvSpPr>
        <p:spPr>
          <a:xfrm>
            <a:off x="8491523" y="2346057"/>
            <a:ext cx="226541" cy="226540"/>
          </a:xfrm>
          <a:prstGeom prst="su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90082" y="1116672"/>
            <a:ext cx="260420" cy="1830492"/>
            <a:chOff x="5053252" y="2716159"/>
            <a:chExt cx="1430958" cy="1830492"/>
          </a:xfrm>
        </p:grpSpPr>
        <p:sp>
          <p:nvSpPr>
            <p:cNvPr id="23" name="TextBox 22"/>
            <p:cNvSpPr txBox="1"/>
            <p:nvPr/>
          </p:nvSpPr>
          <p:spPr>
            <a:xfrm rot="16200000">
              <a:off x="4953426" y="2815985"/>
              <a:ext cx="1383473" cy="1183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BEAM PORT</a:t>
              </a:r>
              <a:endParaRPr lang="en-US" sz="8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371903" y="3736086"/>
              <a:ext cx="0" cy="8105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4762785" y="1953018"/>
            <a:ext cx="907024" cy="639402"/>
            <a:chOff x="5371903" y="3591967"/>
            <a:chExt cx="1112307" cy="639402"/>
          </a:xfrm>
        </p:grpSpPr>
        <p:sp>
          <p:nvSpPr>
            <p:cNvPr id="37" name="TextBox 36"/>
            <p:cNvSpPr txBox="1"/>
            <p:nvPr/>
          </p:nvSpPr>
          <p:spPr>
            <a:xfrm rot="16200000">
              <a:off x="5347677" y="3725930"/>
              <a:ext cx="532131" cy="2642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 rot="16200000">
            <a:off x="320214" y="5868934"/>
            <a:ext cx="14670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 (</a:t>
            </a:r>
            <a:r>
              <a:rPr lang="en-US" sz="1050" dirty="0" err="1" smtClean="0"/>
              <a:t>Ch</a:t>
            </a:r>
            <a:r>
              <a:rPr lang="en-US" sz="1050" dirty="0" smtClean="0"/>
              <a:t> 5)  14Hz, D1200</a:t>
            </a:r>
            <a:endParaRPr lang="en-US" sz="1050" dirty="0"/>
          </a:p>
        </p:txBody>
      </p:sp>
      <p:sp>
        <p:nvSpPr>
          <p:cNvPr id="48" name="TextBox 47"/>
          <p:cNvSpPr txBox="1"/>
          <p:nvPr/>
        </p:nvSpPr>
        <p:spPr>
          <a:xfrm>
            <a:off x="117487" y="3475037"/>
            <a:ext cx="89458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#	</a:t>
            </a:r>
            <a:r>
              <a:rPr lang="en-US" sz="1100" dirty="0"/>
              <a:t> </a:t>
            </a:r>
            <a:r>
              <a:rPr lang="en-US" sz="1100" dirty="0" smtClean="0"/>
              <a:t>       1        2-3          4-5                                     6</a:t>
            </a:r>
            <a:r>
              <a:rPr lang="en-US" sz="1100" dirty="0"/>
              <a:t> </a:t>
            </a:r>
            <a:r>
              <a:rPr lang="en-US" sz="1100" dirty="0" smtClean="0"/>
              <a:t>                     7		              8-9						</a:t>
            </a:r>
            <a:r>
              <a:rPr lang="en-US" sz="1100" dirty="0"/>
              <a:t> </a:t>
            </a:r>
            <a:r>
              <a:rPr lang="en-US" sz="1100" dirty="0" smtClean="0"/>
              <a:t>                                    		 </a:t>
            </a:r>
            <a:endParaRPr lang="en-US" sz="1100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732608" y="4366163"/>
            <a:ext cx="1459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BAND SELECTION</a:t>
            </a:r>
            <a:endParaRPr lang="en-US" sz="1100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-427383" y="4335686"/>
            <a:ext cx="14590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FUNCTION</a:t>
            </a:r>
            <a:endParaRPr lang="en-US" sz="1600" dirty="0"/>
          </a:p>
        </p:txBody>
      </p:sp>
      <p:sp>
        <p:nvSpPr>
          <p:cNvPr id="51" name="Rectangle 50"/>
          <p:cNvSpPr/>
          <p:nvPr/>
        </p:nvSpPr>
        <p:spPr>
          <a:xfrm>
            <a:off x="117487" y="3767431"/>
            <a:ext cx="8945852" cy="14670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2" name="Rectangle 51"/>
          <p:cNvSpPr/>
          <p:nvPr/>
        </p:nvSpPr>
        <p:spPr>
          <a:xfrm>
            <a:off x="117487" y="3475036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4" name="Rectangle 53"/>
          <p:cNvSpPr/>
          <p:nvPr/>
        </p:nvSpPr>
        <p:spPr>
          <a:xfrm>
            <a:off x="120630" y="5266205"/>
            <a:ext cx="8945852" cy="14670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-417922" y="5849849"/>
            <a:ext cx="14590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NOTES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09836" y="114978"/>
            <a:ext cx="351827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Vertical sample </a:t>
            </a:r>
            <a:r>
              <a:rPr lang="en-US" dirty="0" err="1" smtClean="0"/>
              <a:t>Reflectometer</a:t>
            </a:r>
            <a:r>
              <a:rPr lang="en-US" dirty="0" smtClean="0"/>
              <a:t> v2</a:t>
            </a:r>
            <a:endParaRPr lang="en-US" dirty="0"/>
          </a:p>
        </p:txBody>
      </p:sp>
      <p:grpSp>
        <p:nvGrpSpPr>
          <p:cNvPr id="98" name="Group 97"/>
          <p:cNvGrpSpPr/>
          <p:nvPr/>
        </p:nvGrpSpPr>
        <p:grpSpPr>
          <a:xfrm>
            <a:off x="6095541" y="1928551"/>
            <a:ext cx="2395982" cy="666116"/>
            <a:chOff x="5371903" y="3565253"/>
            <a:chExt cx="1112307" cy="666116"/>
          </a:xfrm>
        </p:grpSpPr>
        <p:sp>
          <p:nvSpPr>
            <p:cNvPr id="99" name="TextBox 98"/>
            <p:cNvSpPr txBox="1"/>
            <p:nvPr/>
          </p:nvSpPr>
          <p:spPr>
            <a:xfrm rot="16200000">
              <a:off x="5212663" y="3782433"/>
              <a:ext cx="534378" cy="100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00" name="Straight Connector 99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TextBox 105"/>
          <p:cNvSpPr txBox="1"/>
          <p:nvPr/>
        </p:nvSpPr>
        <p:spPr>
          <a:xfrm rot="16200000">
            <a:off x="5204231" y="4411651"/>
            <a:ext cx="13814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FRAME OVERLAP</a:t>
            </a:r>
            <a:endParaRPr lang="en-US" sz="1100" dirty="0"/>
          </a:p>
        </p:txBody>
      </p:sp>
      <p:sp>
        <p:nvSpPr>
          <p:cNvPr id="108" name="Rectangle 107"/>
          <p:cNvSpPr/>
          <p:nvPr/>
        </p:nvSpPr>
        <p:spPr>
          <a:xfrm>
            <a:off x="117487" y="3198039"/>
            <a:ext cx="8945852" cy="27699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7" name="TextBox 106"/>
          <p:cNvSpPr txBox="1"/>
          <p:nvPr/>
        </p:nvSpPr>
        <p:spPr>
          <a:xfrm>
            <a:off x="107085" y="3198039"/>
            <a:ext cx="89458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L	</a:t>
            </a:r>
            <a:r>
              <a:rPr lang="en-US" sz="1100" dirty="0"/>
              <a:t> </a:t>
            </a:r>
            <a:r>
              <a:rPr lang="en-US" sz="1100" dirty="0" smtClean="0"/>
              <a:t>       10    13/13.2  13.5/13.6                             15</a:t>
            </a:r>
            <a:r>
              <a:rPr lang="en-US" sz="1100" dirty="0"/>
              <a:t>	</a:t>
            </a:r>
            <a:r>
              <a:rPr lang="en-US" sz="1100" dirty="0" smtClean="0"/>
              <a:t>	    19			 25/25.2					 34	</a:t>
            </a:r>
            <a:r>
              <a:rPr lang="en-US" sz="1100" dirty="0"/>
              <a:t> </a:t>
            </a:r>
            <a:r>
              <a:rPr lang="en-US" sz="1100" dirty="0" smtClean="0"/>
              <a:t>                                    		 </a:t>
            </a:r>
            <a:endParaRPr lang="en-US" sz="1100" dirty="0"/>
          </a:p>
        </p:txBody>
      </p:sp>
      <p:grpSp>
        <p:nvGrpSpPr>
          <p:cNvPr id="123" name="Group 122"/>
          <p:cNvGrpSpPr/>
          <p:nvPr/>
        </p:nvGrpSpPr>
        <p:grpSpPr>
          <a:xfrm>
            <a:off x="3822701" y="1928552"/>
            <a:ext cx="531937" cy="669019"/>
            <a:chOff x="5371903" y="3562350"/>
            <a:chExt cx="1112307" cy="669019"/>
          </a:xfrm>
        </p:grpSpPr>
        <p:sp>
          <p:nvSpPr>
            <p:cNvPr id="124" name="TextBox 123"/>
            <p:cNvSpPr txBox="1"/>
            <p:nvPr/>
          </p:nvSpPr>
          <p:spPr>
            <a:xfrm rot="16200000">
              <a:off x="5521039" y="3605739"/>
              <a:ext cx="537281" cy="450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25" name="Straight Connector 124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/>
          <p:cNvGrpSpPr/>
          <p:nvPr/>
        </p:nvGrpSpPr>
        <p:grpSpPr>
          <a:xfrm>
            <a:off x="2050616" y="1929396"/>
            <a:ext cx="1378661" cy="686178"/>
            <a:chOff x="5371903" y="3545191"/>
            <a:chExt cx="1112307" cy="686178"/>
          </a:xfrm>
        </p:grpSpPr>
        <p:sp>
          <p:nvSpPr>
            <p:cNvPr id="129" name="TextBox 128"/>
            <p:cNvSpPr txBox="1"/>
            <p:nvPr/>
          </p:nvSpPr>
          <p:spPr>
            <a:xfrm rot="16200000">
              <a:off x="5659709" y="3752737"/>
              <a:ext cx="547633" cy="1325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30" name="Straight Connector 129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TextBox 135"/>
          <p:cNvSpPr txBox="1"/>
          <p:nvPr/>
        </p:nvSpPr>
        <p:spPr>
          <a:xfrm rot="16200000">
            <a:off x="1289610" y="5795987"/>
            <a:ext cx="145907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(F01)   2x 140Hz, D700</a:t>
            </a:r>
            <a:endParaRPr lang="en-US" sz="1050" dirty="0"/>
          </a:p>
        </p:txBody>
      </p:sp>
      <p:sp>
        <p:nvSpPr>
          <p:cNvPr id="137" name="TextBox 136"/>
          <p:cNvSpPr txBox="1"/>
          <p:nvPr/>
        </p:nvSpPr>
        <p:spPr>
          <a:xfrm rot="16200000">
            <a:off x="2899471" y="5872932"/>
            <a:ext cx="14590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(FO2)   14Hz, D1200</a:t>
            </a:r>
            <a:endParaRPr lang="en-US" sz="1050" dirty="0"/>
          </a:p>
        </p:txBody>
      </p:sp>
      <p:sp>
        <p:nvSpPr>
          <p:cNvPr id="140" name="TextBox 139"/>
          <p:cNvSpPr txBox="1"/>
          <p:nvPr/>
        </p:nvSpPr>
        <p:spPr>
          <a:xfrm rot="16200000">
            <a:off x="3864962" y="4389561"/>
            <a:ext cx="13814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FRAME OVERLAP</a:t>
            </a:r>
            <a:endParaRPr lang="en-US" sz="1100" dirty="0"/>
          </a:p>
        </p:txBody>
      </p:sp>
      <p:sp>
        <p:nvSpPr>
          <p:cNvPr id="141" name="TextBox 140"/>
          <p:cNvSpPr txBox="1"/>
          <p:nvPr/>
        </p:nvSpPr>
        <p:spPr>
          <a:xfrm rot="16200000">
            <a:off x="2951074" y="4411651"/>
            <a:ext cx="13814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FRAME OVERLAP</a:t>
            </a:r>
            <a:endParaRPr lang="en-US" sz="1100" dirty="0"/>
          </a:p>
        </p:txBody>
      </p:sp>
      <p:sp>
        <p:nvSpPr>
          <p:cNvPr id="105" name="TextBox 104"/>
          <p:cNvSpPr txBox="1"/>
          <p:nvPr/>
        </p:nvSpPr>
        <p:spPr>
          <a:xfrm>
            <a:off x="7265887" y="0"/>
            <a:ext cx="15532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Status: P0-Proposal</a:t>
            </a:r>
            <a:endParaRPr lang="en-US" sz="1200" dirty="0"/>
          </a:p>
        </p:txBody>
      </p:sp>
      <p:sp>
        <p:nvSpPr>
          <p:cNvPr id="142" name="TextBox 141"/>
          <p:cNvSpPr txBox="1"/>
          <p:nvPr/>
        </p:nvSpPr>
        <p:spPr>
          <a:xfrm>
            <a:off x="3825080" y="114978"/>
            <a:ext cx="1262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Schematic</a:t>
            </a:r>
            <a:endParaRPr lang="en-US" u="sng" dirty="0"/>
          </a:p>
        </p:txBody>
      </p:sp>
      <p:sp>
        <p:nvSpPr>
          <p:cNvPr id="143" name="Rectangle 142"/>
          <p:cNvSpPr/>
          <p:nvPr/>
        </p:nvSpPr>
        <p:spPr>
          <a:xfrm>
            <a:off x="223013" y="549715"/>
            <a:ext cx="3107934" cy="2532613"/>
          </a:xfrm>
          <a:prstGeom prst="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3370759" y="549715"/>
            <a:ext cx="4173371" cy="2532613"/>
          </a:xfrm>
          <a:prstGeom prst="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1743329" y="575262"/>
            <a:ext cx="1261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EQUIP ACCESS ZONE</a:t>
            </a:r>
          </a:p>
          <a:p>
            <a:r>
              <a:rPr lang="en-US" sz="800" dirty="0" smtClean="0"/>
              <a:t>CLASS : BLACK</a:t>
            </a:r>
            <a:endParaRPr lang="en-US" sz="800" dirty="0"/>
          </a:p>
        </p:txBody>
      </p:sp>
      <p:sp>
        <p:nvSpPr>
          <p:cNvPr id="146" name="TextBox 145"/>
          <p:cNvSpPr txBox="1"/>
          <p:nvPr/>
        </p:nvSpPr>
        <p:spPr>
          <a:xfrm>
            <a:off x="6220348" y="597270"/>
            <a:ext cx="1261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EQUIP ACCESS ZONE</a:t>
            </a:r>
          </a:p>
          <a:p>
            <a:r>
              <a:rPr lang="en-US" sz="800" dirty="0" smtClean="0"/>
              <a:t>CLASS : GREEN</a:t>
            </a:r>
            <a:endParaRPr lang="en-US" sz="800" dirty="0"/>
          </a:p>
        </p:txBody>
      </p:sp>
      <p:sp>
        <p:nvSpPr>
          <p:cNvPr id="147" name="TextBox 146"/>
          <p:cNvSpPr txBox="1"/>
          <p:nvPr/>
        </p:nvSpPr>
        <p:spPr>
          <a:xfrm>
            <a:off x="7265887" y="207311"/>
            <a:ext cx="18781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Sector: E    Beam-port: ?</a:t>
            </a:r>
            <a:endParaRPr lang="en-US" sz="1200" dirty="0"/>
          </a:p>
        </p:txBody>
      </p:sp>
      <p:sp>
        <p:nvSpPr>
          <p:cNvPr id="148" name="TextBox 147"/>
          <p:cNvSpPr txBox="1"/>
          <p:nvPr/>
        </p:nvSpPr>
        <p:spPr>
          <a:xfrm rot="16200000">
            <a:off x="1317767" y="4364607"/>
            <a:ext cx="14399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FRAME OVERLAP</a:t>
            </a:r>
            <a:endParaRPr lang="en-US" sz="1100" dirty="0"/>
          </a:p>
        </p:txBody>
      </p:sp>
      <p:sp>
        <p:nvSpPr>
          <p:cNvPr id="149" name="TextBox 148"/>
          <p:cNvSpPr txBox="1"/>
          <p:nvPr/>
        </p:nvSpPr>
        <p:spPr>
          <a:xfrm rot="16200000">
            <a:off x="3826145" y="5872933"/>
            <a:ext cx="14590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(FO3)   14Hz, D1200</a:t>
            </a:r>
            <a:endParaRPr lang="en-US" sz="1050" dirty="0"/>
          </a:p>
        </p:txBody>
      </p:sp>
      <p:sp>
        <p:nvSpPr>
          <p:cNvPr id="150" name="TextBox 149"/>
          <p:cNvSpPr txBox="1"/>
          <p:nvPr/>
        </p:nvSpPr>
        <p:spPr>
          <a:xfrm rot="16200000">
            <a:off x="5162188" y="5872933"/>
            <a:ext cx="14590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(FO4)   14Hz, D1200</a:t>
            </a:r>
            <a:endParaRPr lang="en-US" sz="1050" dirty="0"/>
          </a:p>
        </p:txBody>
      </p:sp>
      <p:grpSp>
        <p:nvGrpSpPr>
          <p:cNvPr id="158" name="Group 157"/>
          <p:cNvGrpSpPr/>
          <p:nvPr/>
        </p:nvGrpSpPr>
        <p:grpSpPr>
          <a:xfrm>
            <a:off x="1000615" y="1371967"/>
            <a:ext cx="284667" cy="1252824"/>
            <a:chOff x="4593189" y="2978545"/>
            <a:chExt cx="1891021" cy="1252824"/>
          </a:xfrm>
        </p:grpSpPr>
        <p:sp>
          <p:nvSpPr>
            <p:cNvPr id="159" name="TextBox 158"/>
            <p:cNvSpPr txBox="1"/>
            <p:nvPr/>
          </p:nvSpPr>
          <p:spPr>
            <a:xfrm rot="16200000">
              <a:off x="4949783" y="2621951"/>
              <a:ext cx="844243" cy="1557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60" name="Straight Connector 159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" name="Group 162"/>
          <p:cNvGrpSpPr/>
          <p:nvPr/>
        </p:nvGrpSpPr>
        <p:grpSpPr>
          <a:xfrm>
            <a:off x="340266" y="1375024"/>
            <a:ext cx="377165" cy="1252824"/>
            <a:chOff x="4593189" y="2978545"/>
            <a:chExt cx="1891021" cy="1252824"/>
          </a:xfrm>
        </p:grpSpPr>
        <p:sp>
          <p:nvSpPr>
            <p:cNvPr id="164" name="TextBox 163"/>
            <p:cNvSpPr txBox="1"/>
            <p:nvPr/>
          </p:nvSpPr>
          <p:spPr>
            <a:xfrm rot="16200000">
              <a:off x="4949783" y="2621951"/>
              <a:ext cx="844243" cy="1557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65" name="Straight Connector 164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8" name="TextBox 167"/>
          <p:cNvSpPr txBox="1"/>
          <p:nvPr/>
        </p:nvSpPr>
        <p:spPr>
          <a:xfrm rot="16200000">
            <a:off x="724764" y="5880777"/>
            <a:ext cx="14670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 (</a:t>
            </a:r>
            <a:r>
              <a:rPr lang="en-US" sz="1050" dirty="0" err="1" smtClean="0"/>
              <a:t>Ch</a:t>
            </a:r>
            <a:r>
              <a:rPr lang="en-US" sz="1050" dirty="0" smtClean="0"/>
              <a:t> 1)  14Hz, D1200</a:t>
            </a:r>
            <a:endParaRPr lang="en-US" sz="1050" dirty="0"/>
          </a:p>
        </p:txBody>
      </p:sp>
      <p:grpSp>
        <p:nvGrpSpPr>
          <p:cNvPr id="169" name="Group 168"/>
          <p:cNvGrpSpPr/>
          <p:nvPr/>
        </p:nvGrpSpPr>
        <p:grpSpPr>
          <a:xfrm rot="10800000">
            <a:off x="1690083" y="1142012"/>
            <a:ext cx="449830" cy="1866938"/>
            <a:chOff x="4956217" y="4390166"/>
            <a:chExt cx="449830" cy="1866938"/>
          </a:xfrm>
        </p:grpSpPr>
        <p:cxnSp>
          <p:nvCxnSpPr>
            <p:cNvPr id="170" name="Straight Connector 169"/>
            <p:cNvCxnSpPr/>
            <p:nvPr/>
          </p:nvCxnSpPr>
          <p:spPr>
            <a:xfrm flipV="1">
              <a:off x="5098757" y="4801188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Rectangle 170"/>
            <p:cNvSpPr/>
            <p:nvPr/>
          </p:nvSpPr>
          <p:spPr>
            <a:xfrm rot="10800000">
              <a:off x="5156099" y="4390166"/>
              <a:ext cx="194352" cy="10708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TextBox 171"/>
            <p:cNvSpPr txBox="1"/>
            <p:nvPr/>
          </p:nvSpPr>
          <p:spPr>
            <a:xfrm rot="16200000">
              <a:off x="4627596" y="5713039"/>
              <a:ext cx="87268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(UO)</a:t>
              </a:r>
              <a:endParaRPr lang="en-US" sz="800" dirty="0"/>
            </a:p>
          </p:txBody>
        </p:sp>
        <p:cxnSp>
          <p:nvCxnSpPr>
            <p:cNvPr id="173" name="Straight Connector 172"/>
            <p:cNvCxnSpPr/>
            <p:nvPr/>
          </p:nvCxnSpPr>
          <p:spPr>
            <a:xfrm>
              <a:off x="5107421" y="4923561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flipV="1">
              <a:off x="5406047" y="4800407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flipV="1">
              <a:off x="5216424" y="4437791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Rectangle 175"/>
            <p:cNvSpPr/>
            <p:nvPr/>
          </p:nvSpPr>
          <p:spPr>
            <a:xfrm>
              <a:off x="4956217" y="4628291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7" name="Straight Connector 176"/>
            <p:cNvCxnSpPr/>
            <p:nvPr/>
          </p:nvCxnSpPr>
          <p:spPr>
            <a:xfrm flipH="1">
              <a:off x="5048282" y="4707925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/>
          </p:nvGrpSpPr>
          <p:grpSpPr>
            <a:xfrm rot="10800000">
              <a:off x="5018476" y="4850070"/>
              <a:ext cx="241834" cy="551931"/>
              <a:chOff x="5291793" y="4437791"/>
              <a:chExt cx="241834" cy="551931"/>
            </a:xfrm>
          </p:grpSpPr>
          <p:cxnSp>
            <p:nvCxnSpPr>
              <p:cNvPr id="179" name="Straight Connector 178"/>
              <p:cNvCxnSpPr/>
              <p:nvPr/>
            </p:nvCxnSpPr>
            <p:spPr>
              <a:xfrm flipV="1">
                <a:off x="5298974" y="4437791"/>
                <a:ext cx="0" cy="55193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0" name="Rectangle 179"/>
              <p:cNvSpPr/>
              <p:nvPr/>
            </p:nvSpPr>
            <p:spPr>
              <a:xfrm>
                <a:off x="5350451" y="4628291"/>
                <a:ext cx="183176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1" name="Straight Connector 180"/>
              <p:cNvCxnSpPr/>
              <p:nvPr/>
            </p:nvCxnSpPr>
            <p:spPr>
              <a:xfrm flipH="1">
                <a:off x="5291793" y="4707924"/>
                <a:ext cx="182222" cy="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extBox 1"/>
          <p:cNvSpPr txBox="1"/>
          <p:nvPr/>
        </p:nvSpPr>
        <p:spPr>
          <a:xfrm>
            <a:off x="6579094" y="4091207"/>
            <a:ext cx="2122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Guide height 20cm</a:t>
            </a:r>
            <a:endParaRPr lang="en-US" dirty="0"/>
          </a:p>
        </p:txBody>
      </p:sp>
      <p:grpSp>
        <p:nvGrpSpPr>
          <p:cNvPr id="182" name="Group 181"/>
          <p:cNvGrpSpPr/>
          <p:nvPr/>
        </p:nvGrpSpPr>
        <p:grpSpPr>
          <a:xfrm>
            <a:off x="3466776" y="720461"/>
            <a:ext cx="457331" cy="1863079"/>
            <a:chOff x="3846661" y="2807805"/>
            <a:chExt cx="457331" cy="2140563"/>
          </a:xfrm>
        </p:grpSpPr>
        <p:cxnSp>
          <p:nvCxnSpPr>
            <p:cNvPr id="183" name="Straight Connector 182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Rectangle 183"/>
            <p:cNvSpPr/>
            <p:nvPr/>
          </p:nvSpPr>
          <p:spPr>
            <a:xfrm>
              <a:off x="3904003" y="3438236"/>
              <a:ext cx="194352" cy="15101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TextBox 184"/>
            <p:cNvSpPr txBox="1"/>
            <p:nvPr/>
          </p:nvSpPr>
          <p:spPr>
            <a:xfrm rot="16200000">
              <a:off x="3759233" y="3137120"/>
              <a:ext cx="87407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186" name="Straight Connector 185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>
              <a:off x="3993515" y="3478774"/>
              <a:ext cx="7182" cy="14107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Rectangle 188"/>
            <p:cNvSpPr/>
            <p:nvPr/>
          </p:nvSpPr>
          <p:spPr>
            <a:xfrm>
              <a:off x="4098832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0" name="Straight Connector 189"/>
            <p:cNvCxnSpPr/>
            <p:nvPr/>
          </p:nvCxnSpPr>
          <p:spPr>
            <a:xfrm flipH="1">
              <a:off x="4005647" y="4205917"/>
              <a:ext cx="220488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1" name="Group 190"/>
          <p:cNvGrpSpPr/>
          <p:nvPr/>
        </p:nvGrpSpPr>
        <p:grpSpPr>
          <a:xfrm>
            <a:off x="4410636" y="720461"/>
            <a:ext cx="476146" cy="1863861"/>
            <a:chOff x="3846661" y="2806907"/>
            <a:chExt cx="476146" cy="2141461"/>
          </a:xfrm>
        </p:grpSpPr>
        <p:cxnSp>
          <p:nvCxnSpPr>
            <p:cNvPr id="192" name="Straight Connector 191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Rectangle 192"/>
            <p:cNvSpPr/>
            <p:nvPr/>
          </p:nvSpPr>
          <p:spPr>
            <a:xfrm>
              <a:off x="3904003" y="3438236"/>
              <a:ext cx="194352" cy="15101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TextBox 193"/>
            <p:cNvSpPr txBox="1"/>
            <p:nvPr/>
          </p:nvSpPr>
          <p:spPr>
            <a:xfrm rot="16200000">
              <a:off x="3778048" y="3136222"/>
              <a:ext cx="87407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195" name="Straight Connector 194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>
              <a:off x="3993515" y="3478774"/>
              <a:ext cx="7182" cy="14107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Rectangle 197"/>
            <p:cNvSpPr/>
            <p:nvPr/>
          </p:nvSpPr>
          <p:spPr>
            <a:xfrm>
              <a:off x="4098832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/>
            <p:cNvCxnSpPr/>
            <p:nvPr/>
          </p:nvCxnSpPr>
          <p:spPr>
            <a:xfrm flipH="1">
              <a:off x="4005647" y="4205917"/>
              <a:ext cx="220488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0" name="Group 199"/>
          <p:cNvGrpSpPr/>
          <p:nvPr/>
        </p:nvGrpSpPr>
        <p:grpSpPr>
          <a:xfrm flipH="1">
            <a:off x="586533" y="925281"/>
            <a:ext cx="495988" cy="1672289"/>
            <a:chOff x="3846661" y="3027011"/>
            <a:chExt cx="453878" cy="1921357"/>
          </a:xfrm>
        </p:grpSpPr>
        <p:cxnSp>
          <p:nvCxnSpPr>
            <p:cNvPr id="201" name="Straight Connector 200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Rectangle 201"/>
            <p:cNvSpPr/>
            <p:nvPr/>
          </p:nvSpPr>
          <p:spPr>
            <a:xfrm>
              <a:off x="3904003" y="3438236"/>
              <a:ext cx="194352" cy="15101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202"/>
            <p:cNvSpPr txBox="1"/>
            <p:nvPr/>
          </p:nvSpPr>
          <p:spPr>
            <a:xfrm rot="16200000">
              <a:off x="3755780" y="3356326"/>
              <a:ext cx="87407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204" name="Straight Connector 203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>
              <a:off x="3993515" y="3478774"/>
              <a:ext cx="7182" cy="14107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Rectangle 206"/>
            <p:cNvSpPr/>
            <p:nvPr/>
          </p:nvSpPr>
          <p:spPr>
            <a:xfrm>
              <a:off x="4098832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8" name="Straight Connector 207"/>
            <p:cNvCxnSpPr/>
            <p:nvPr/>
          </p:nvCxnSpPr>
          <p:spPr>
            <a:xfrm flipH="1">
              <a:off x="4005647" y="4205917"/>
              <a:ext cx="220488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Group 208"/>
          <p:cNvGrpSpPr/>
          <p:nvPr/>
        </p:nvGrpSpPr>
        <p:grpSpPr>
          <a:xfrm>
            <a:off x="1185877" y="913816"/>
            <a:ext cx="625520" cy="1697160"/>
            <a:chOff x="3704598" y="3057852"/>
            <a:chExt cx="625520" cy="1890516"/>
          </a:xfrm>
        </p:grpSpPr>
        <p:cxnSp>
          <p:nvCxnSpPr>
            <p:cNvPr id="210" name="Straight Connector 209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Rectangle 210"/>
            <p:cNvSpPr/>
            <p:nvPr/>
          </p:nvSpPr>
          <p:spPr>
            <a:xfrm>
              <a:off x="3904003" y="3438236"/>
              <a:ext cx="194352" cy="15101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TextBox 211"/>
            <p:cNvSpPr txBox="1"/>
            <p:nvPr/>
          </p:nvSpPr>
          <p:spPr>
            <a:xfrm rot="16200000">
              <a:off x="3764189" y="3408337"/>
              <a:ext cx="91641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213" name="Straight Connector 212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>
              <a:off x="3964328" y="3475537"/>
              <a:ext cx="0" cy="140308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>
              <a:off x="4039697" y="3478774"/>
              <a:ext cx="7182" cy="14107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Rectangle 216"/>
            <p:cNvSpPr/>
            <p:nvPr/>
          </p:nvSpPr>
          <p:spPr>
            <a:xfrm>
              <a:off x="3704598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4098832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9" name="Straight Connector 218"/>
            <p:cNvCxnSpPr/>
            <p:nvPr/>
          </p:nvCxnSpPr>
          <p:spPr>
            <a:xfrm flipH="1">
              <a:off x="3796663" y="420591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flipH="1">
              <a:off x="4040174" y="420591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/>
          <p:cNvGrpSpPr/>
          <p:nvPr/>
        </p:nvGrpSpPr>
        <p:grpSpPr>
          <a:xfrm>
            <a:off x="5585529" y="720460"/>
            <a:ext cx="643737" cy="1863861"/>
            <a:chOff x="3704598" y="2900199"/>
            <a:chExt cx="643737" cy="2048169"/>
          </a:xfrm>
        </p:grpSpPr>
        <p:cxnSp>
          <p:nvCxnSpPr>
            <p:cNvPr id="222" name="Straight Connector 221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3" name="Rectangle 222"/>
            <p:cNvSpPr/>
            <p:nvPr/>
          </p:nvSpPr>
          <p:spPr>
            <a:xfrm>
              <a:off x="3904003" y="3438236"/>
              <a:ext cx="194352" cy="15101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223"/>
            <p:cNvSpPr txBox="1"/>
            <p:nvPr/>
          </p:nvSpPr>
          <p:spPr>
            <a:xfrm rot="16200000">
              <a:off x="3768141" y="3264949"/>
              <a:ext cx="94494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225" name="Straight Connector 224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>
              <a:off x="3964328" y="3475537"/>
              <a:ext cx="0" cy="140308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>
              <a:off x="4039697" y="3478774"/>
              <a:ext cx="7182" cy="14107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Rectangle 228"/>
            <p:cNvSpPr/>
            <p:nvPr/>
          </p:nvSpPr>
          <p:spPr>
            <a:xfrm>
              <a:off x="3704598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4098832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1" name="Straight Connector 230"/>
            <p:cNvCxnSpPr/>
            <p:nvPr/>
          </p:nvCxnSpPr>
          <p:spPr>
            <a:xfrm flipH="1">
              <a:off x="3796663" y="420591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/>
          </p:nvCxnSpPr>
          <p:spPr>
            <a:xfrm flipH="1">
              <a:off x="4040174" y="420591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66974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16216" y="6506877"/>
            <a:ext cx="2133600" cy="365125"/>
          </a:xfrm>
        </p:spPr>
        <p:txBody>
          <a:bodyPr/>
          <a:lstStyle/>
          <a:p>
            <a:fld id="{551115BC-487E-4422-894C-CB7CD3E79223}" type="slidenum">
              <a:rPr lang="sv-SE" smtClean="0"/>
              <a:t>26</a:t>
            </a:fld>
            <a:endParaRPr lang="sv-SE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010" b="-3010"/>
          <a:stretch>
            <a:fillRect/>
          </a:stretch>
        </p:blipFill>
        <p:spPr>
          <a:xfrm>
            <a:off x="160612" y="1298965"/>
            <a:ext cx="8852121" cy="4868325"/>
          </a:xfrm>
        </p:spPr>
      </p:pic>
    </p:spTree>
    <p:extLst>
      <p:ext uri="{BB962C8B-B14F-4D97-AF65-F5344CB8AC3E}">
        <p14:creationId xmlns:p14="http://schemas.microsoft.com/office/powerpoint/2010/main" val="2710668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16216" y="6506877"/>
            <a:ext cx="2133600" cy="365125"/>
          </a:xfrm>
        </p:spPr>
        <p:txBody>
          <a:bodyPr/>
          <a:lstStyle/>
          <a:p>
            <a:fld id="{551115BC-487E-4422-894C-CB7CD3E79223}" type="slidenum">
              <a:rPr lang="sv-SE" smtClean="0"/>
              <a:t>27</a:t>
            </a:fld>
            <a:endParaRPr lang="sv-SE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010" b="-3010"/>
          <a:stretch>
            <a:fillRect/>
          </a:stretch>
        </p:blipFill>
        <p:spPr>
          <a:xfrm>
            <a:off x="350673" y="1141836"/>
            <a:ext cx="8570407" cy="4713393"/>
          </a:xfrm>
        </p:spPr>
      </p:pic>
      <p:sp>
        <p:nvSpPr>
          <p:cNvPr id="32" name="TextBox 31"/>
          <p:cNvSpPr txBox="1"/>
          <p:nvPr/>
        </p:nvSpPr>
        <p:spPr>
          <a:xfrm>
            <a:off x="815956" y="5822352"/>
            <a:ext cx="76439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 22 Instruments = 150 – 160 </a:t>
            </a:r>
            <a:r>
              <a:rPr lang="en-US" sz="3200" dirty="0" smtClean="0"/>
              <a:t>axis</a:t>
            </a:r>
            <a:endParaRPr lang="en-US" sz="320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1646817" y="1285851"/>
            <a:ext cx="1296144" cy="4392495"/>
            <a:chOff x="1676636" y="1628801"/>
            <a:chExt cx="1404156" cy="4320479"/>
          </a:xfrm>
        </p:grpSpPr>
        <p:sp>
          <p:nvSpPr>
            <p:cNvPr id="13" name="Rectangle 12"/>
            <p:cNvSpPr/>
            <p:nvPr/>
          </p:nvSpPr>
          <p:spPr>
            <a:xfrm>
              <a:off x="1676636" y="2276872"/>
              <a:ext cx="1404156" cy="367240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43000"/>
              </a:schemeClr>
            </a:solidFill>
            <a:ln w="28575" cmpd="sng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754643" y="1628801"/>
              <a:ext cx="1047821" cy="63573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LOW </a:t>
              </a:r>
            </a:p>
            <a:p>
              <a:r>
                <a:rPr lang="en-US" dirty="0" smtClean="0"/>
                <a:t>SPEED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 rot="16200000">
              <a:off x="1608987" y="2809494"/>
              <a:ext cx="1656183" cy="1166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  (50-70)</a:t>
              </a:r>
              <a:endParaRPr lang="en-US" sz="3200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1856656" y="4077073"/>
              <a:ext cx="475862" cy="1728075"/>
              <a:chOff x="3175380" y="3220292"/>
              <a:chExt cx="439257" cy="1728075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flipV="1">
                <a:off x="3175380" y="4703622"/>
                <a:ext cx="0" cy="2447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ctangle 26"/>
              <p:cNvSpPr/>
              <p:nvPr/>
            </p:nvSpPr>
            <p:spPr>
              <a:xfrm>
                <a:off x="3232722" y="4292600"/>
                <a:ext cx="194352" cy="65576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>
                <a:off x="3184044" y="4825995"/>
                <a:ext cx="298626" cy="8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V="1">
                <a:off x="3482670" y="4702841"/>
                <a:ext cx="0" cy="2447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V="1">
                <a:off x="3327972" y="4365625"/>
                <a:ext cx="0" cy="55193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Rectangle 35"/>
              <p:cNvSpPr/>
              <p:nvPr/>
            </p:nvSpPr>
            <p:spPr>
              <a:xfrm>
                <a:off x="3431461" y="4530725"/>
                <a:ext cx="183176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 flipH="1">
                <a:off x="3340350" y="4610357"/>
                <a:ext cx="182222" cy="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 rot="16200000">
                <a:off x="2787584" y="3648725"/>
                <a:ext cx="107230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/>
                  <a:t>PA-02 (-M-14)</a:t>
                </a:r>
                <a:endParaRPr lang="en-US" sz="800" dirty="0"/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2602729" y="1285851"/>
            <a:ext cx="1950173" cy="4392495"/>
            <a:chOff x="2712208" y="1556785"/>
            <a:chExt cx="2112687" cy="4392495"/>
          </a:xfrm>
        </p:grpSpPr>
        <p:sp>
          <p:nvSpPr>
            <p:cNvPr id="15" name="Rectangle 14"/>
            <p:cNvSpPr/>
            <p:nvPr/>
          </p:nvSpPr>
          <p:spPr>
            <a:xfrm>
              <a:off x="3158801" y="2276872"/>
              <a:ext cx="1170130" cy="3672408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55000"/>
              </a:schemeClr>
            </a:solidFill>
            <a:ln w="28575" cmpd="sng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2977136" y="2665477"/>
              <a:ext cx="1512168" cy="1166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 (15-35)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12208" y="1556785"/>
              <a:ext cx="2112687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 INTERMEDIATE </a:t>
              </a:r>
            </a:p>
            <a:p>
              <a:pPr algn="ctr"/>
              <a:r>
                <a:rPr lang="en-US" dirty="0" smtClean="0"/>
                <a:t>SPEED</a:t>
              </a:r>
              <a:endParaRPr lang="en-US" dirty="0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3296816" y="4077072"/>
              <a:ext cx="475862" cy="1728076"/>
              <a:chOff x="3175380" y="3220291"/>
              <a:chExt cx="439257" cy="1728076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flipV="1">
                <a:off x="3175380" y="4703622"/>
                <a:ext cx="0" cy="2447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Rectangle 40"/>
              <p:cNvSpPr/>
              <p:nvPr/>
            </p:nvSpPr>
            <p:spPr>
              <a:xfrm>
                <a:off x="3232722" y="4292600"/>
                <a:ext cx="194352" cy="65576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>
                <a:off x="3184044" y="4825995"/>
                <a:ext cx="298626" cy="8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V="1">
                <a:off x="3482670" y="4702841"/>
                <a:ext cx="0" cy="2447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3327972" y="4365625"/>
                <a:ext cx="0" cy="55193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/>
              <p:cNvSpPr/>
              <p:nvPr/>
            </p:nvSpPr>
            <p:spPr>
              <a:xfrm>
                <a:off x="3431461" y="4530725"/>
                <a:ext cx="183176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flipH="1">
                <a:off x="3340350" y="4610357"/>
                <a:ext cx="182222" cy="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 rot="16200000">
                <a:off x="2787584" y="3648724"/>
                <a:ext cx="107230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/>
                  <a:t>PA-02 (-M-14)</a:t>
                </a:r>
                <a:endParaRPr lang="en-US" sz="800" dirty="0"/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4167097" y="1357864"/>
            <a:ext cx="2376264" cy="4320479"/>
            <a:chOff x="4406939" y="1628801"/>
            <a:chExt cx="2574286" cy="4320479"/>
          </a:xfrm>
        </p:grpSpPr>
        <p:sp>
          <p:nvSpPr>
            <p:cNvPr id="3" name="Rectangle 2"/>
            <p:cNvSpPr/>
            <p:nvPr/>
          </p:nvSpPr>
          <p:spPr>
            <a:xfrm>
              <a:off x="4406939" y="2276872"/>
              <a:ext cx="2574286" cy="3672408"/>
            </a:xfrm>
            <a:prstGeom prst="rect">
              <a:avLst/>
            </a:prstGeom>
            <a:noFill/>
            <a:ln w="28575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65033" y="1628801"/>
              <a:ext cx="1047821" cy="646331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HIGH </a:t>
              </a:r>
            </a:p>
            <a:p>
              <a:r>
                <a:rPr lang="en-US" dirty="0" smtClean="0"/>
                <a:t>SPEED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 rot="16200000">
              <a:off x="5163213" y="2935306"/>
              <a:ext cx="1028447" cy="6335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 smtClean="0"/>
                <a:t> (27)  </a:t>
              </a:r>
              <a:endParaRPr lang="en-US" sz="3200" dirty="0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4520949" y="4077072"/>
              <a:ext cx="505038" cy="1776546"/>
              <a:chOff x="4956217" y="3684454"/>
              <a:chExt cx="466189" cy="1776546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 flipV="1">
                <a:off x="5098757" y="4801188"/>
                <a:ext cx="0" cy="2447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Rectangle 49"/>
              <p:cNvSpPr/>
              <p:nvPr/>
            </p:nvSpPr>
            <p:spPr>
              <a:xfrm>
                <a:off x="5156099" y="4390166"/>
                <a:ext cx="194352" cy="107083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 rot="16200000">
                <a:off x="4900704" y="3867602"/>
                <a:ext cx="70485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/>
                  <a:t>2PA-02 (UO)</a:t>
                </a:r>
                <a:endParaRPr lang="en-US" sz="800" dirty="0"/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>
                <a:off x="5107421" y="4923561"/>
                <a:ext cx="298626" cy="8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flipV="1">
                <a:off x="5406047" y="4800407"/>
                <a:ext cx="0" cy="2447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V="1">
                <a:off x="5216424" y="4437791"/>
                <a:ext cx="0" cy="55193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Rectangle 54"/>
              <p:cNvSpPr/>
              <p:nvPr/>
            </p:nvSpPr>
            <p:spPr>
              <a:xfrm>
                <a:off x="4956217" y="4628291"/>
                <a:ext cx="183176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6" name="Straight Connector 55"/>
              <p:cNvCxnSpPr/>
              <p:nvPr/>
            </p:nvCxnSpPr>
            <p:spPr>
              <a:xfrm flipH="1">
                <a:off x="5048282" y="4707925"/>
                <a:ext cx="182222" cy="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7" name="Group 56"/>
              <p:cNvGrpSpPr/>
              <p:nvPr/>
            </p:nvGrpSpPr>
            <p:grpSpPr>
              <a:xfrm rot="10800000">
                <a:off x="5018476" y="4850070"/>
                <a:ext cx="241834" cy="551931"/>
                <a:chOff x="5291793" y="4437791"/>
                <a:chExt cx="241834" cy="551931"/>
              </a:xfrm>
            </p:grpSpPr>
            <p:cxnSp>
              <p:nvCxnSpPr>
                <p:cNvPr id="58" name="Straight Connector 57"/>
                <p:cNvCxnSpPr/>
                <p:nvPr/>
              </p:nvCxnSpPr>
              <p:spPr>
                <a:xfrm flipV="1">
                  <a:off x="5298974" y="4437791"/>
                  <a:ext cx="0" cy="551931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9" name="Rectangle 58"/>
                <p:cNvSpPr/>
                <p:nvPr/>
              </p:nvSpPr>
              <p:spPr>
                <a:xfrm>
                  <a:off x="5350451" y="4628291"/>
                  <a:ext cx="183176" cy="1524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0" name="Straight Connector 59"/>
                <p:cNvCxnSpPr/>
                <p:nvPr/>
              </p:nvCxnSpPr>
              <p:spPr>
                <a:xfrm flipH="1">
                  <a:off x="5291793" y="4707924"/>
                  <a:ext cx="182222" cy="1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4" name="Group 23"/>
          <p:cNvGrpSpPr/>
          <p:nvPr/>
        </p:nvGrpSpPr>
        <p:grpSpPr>
          <a:xfrm>
            <a:off x="6453232" y="1357864"/>
            <a:ext cx="1031352" cy="4320479"/>
            <a:chOff x="6883617" y="1628801"/>
            <a:chExt cx="1117290" cy="4320479"/>
          </a:xfrm>
        </p:grpSpPr>
        <p:sp>
          <p:nvSpPr>
            <p:cNvPr id="19" name="Rectangle 18"/>
            <p:cNvSpPr/>
            <p:nvPr/>
          </p:nvSpPr>
          <p:spPr>
            <a:xfrm>
              <a:off x="7059235" y="2276872"/>
              <a:ext cx="780087" cy="367240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43000"/>
              </a:schemeClr>
            </a:solidFill>
            <a:ln w="28575" cmpd="sng">
              <a:solidFill>
                <a:srgbClr val="000090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883617" y="1628801"/>
              <a:ext cx="1117290" cy="646331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 LARGE </a:t>
              </a:r>
            </a:p>
            <a:p>
              <a:pPr algn="ctr"/>
              <a:r>
                <a:rPr lang="en-US" dirty="0" smtClean="0"/>
                <a:t>ROTOR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6757560" y="2824220"/>
              <a:ext cx="1296144" cy="633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(30)</a:t>
              </a:r>
              <a:endParaRPr lang="en-US" sz="3200" dirty="0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7113240" y="3573015"/>
              <a:ext cx="625528" cy="2229251"/>
              <a:chOff x="3704598" y="2719117"/>
              <a:chExt cx="577410" cy="2229251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flipV="1">
                <a:off x="3846661" y="4703622"/>
                <a:ext cx="0" cy="2447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Rectangle 62"/>
              <p:cNvSpPr/>
              <p:nvPr/>
            </p:nvSpPr>
            <p:spPr>
              <a:xfrm>
                <a:off x="3904003" y="3438236"/>
                <a:ext cx="194352" cy="151013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 rot="16200000">
                <a:off x="3643071" y="2902266"/>
                <a:ext cx="704850" cy="338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/>
                  <a:t>2PA-02 (FTF)</a:t>
                </a:r>
                <a:endParaRPr lang="en-US" sz="800" dirty="0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>
                <a:off x="3855325" y="4825995"/>
                <a:ext cx="298626" cy="8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V="1">
                <a:off x="4153951" y="4702841"/>
                <a:ext cx="0" cy="2447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3964328" y="3475537"/>
                <a:ext cx="0" cy="140308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039697" y="3478774"/>
                <a:ext cx="7182" cy="141071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Rectangle 68"/>
              <p:cNvSpPr/>
              <p:nvPr/>
            </p:nvSpPr>
            <p:spPr>
              <a:xfrm>
                <a:off x="3704598" y="4126284"/>
                <a:ext cx="183176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098832" y="4126284"/>
                <a:ext cx="183176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 flipH="1">
                <a:off x="3796663" y="4205918"/>
                <a:ext cx="182222" cy="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H="1">
                <a:off x="4040174" y="4205917"/>
                <a:ext cx="182222" cy="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4" name="Group 93"/>
          <p:cNvGrpSpPr/>
          <p:nvPr/>
        </p:nvGrpSpPr>
        <p:grpSpPr>
          <a:xfrm>
            <a:off x="7407458" y="1357864"/>
            <a:ext cx="697729" cy="4320479"/>
            <a:chOff x="7917329" y="1628801"/>
            <a:chExt cx="755873" cy="4320479"/>
          </a:xfrm>
        </p:grpSpPr>
        <p:sp>
          <p:nvSpPr>
            <p:cNvPr id="22" name="Rectangle 21"/>
            <p:cNvSpPr/>
            <p:nvPr/>
          </p:nvSpPr>
          <p:spPr>
            <a:xfrm>
              <a:off x="7917329" y="2276872"/>
              <a:ext cx="702078" cy="36724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 cmpd="sng">
              <a:solidFill>
                <a:schemeClr val="tx1">
                  <a:lumMod val="75000"/>
                  <a:lumOff val="2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917329" y="2348873"/>
              <a:ext cx="702078" cy="3600407"/>
            </a:xfrm>
            <a:prstGeom prst="rect">
              <a:avLst/>
            </a:prstGeom>
            <a:solidFill>
              <a:srgbClr val="C0504D">
                <a:alpha val="40000"/>
              </a:srgbClr>
            </a:solidFill>
            <a:ln w="28575" cmpd="sng">
              <a:solidFill>
                <a:schemeClr val="accent6">
                  <a:alpha val="9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 rot="16200000">
              <a:off x="7549643" y="2968221"/>
              <a:ext cx="1440163" cy="633507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 (3 -5)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917331" y="1628801"/>
              <a:ext cx="755871" cy="646331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  <a:prstDash val="solid"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FAN</a:t>
              </a:r>
            </a:p>
            <a:p>
              <a:endParaRPr lang="en-US" dirty="0" smtClean="0"/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7977336" y="5043165"/>
              <a:ext cx="576064" cy="822198"/>
              <a:chOff x="5867473" y="1035047"/>
              <a:chExt cx="637697" cy="822198"/>
            </a:xfrm>
          </p:grpSpPr>
          <p:grpSp>
            <p:nvGrpSpPr>
              <p:cNvPr id="74" name="Group 73"/>
              <p:cNvGrpSpPr/>
              <p:nvPr/>
            </p:nvGrpSpPr>
            <p:grpSpPr>
              <a:xfrm>
                <a:off x="5867473" y="1035047"/>
                <a:ext cx="637697" cy="822198"/>
                <a:chOff x="5867473" y="1035047"/>
                <a:chExt cx="637697" cy="822198"/>
              </a:xfrm>
            </p:grpSpPr>
            <p:grpSp>
              <p:nvGrpSpPr>
                <p:cNvPr id="78" name="Group 77"/>
                <p:cNvGrpSpPr/>
                <p:nvPr/>
              </p:nvGrpSpPr>
              <p:grpSpPr>
                <a:xfrm>
                  <a:off x="5867473" y="1035047"/>
                  <a:ext cx="637697" cy="822198"/>
                  <a:chOff x="3104357" y="2830080"/>
                  <a:chExt cx="637697" cy="822198"/>
                </a:xfrm>
              </p:grpSpPr>
              <p:cxnSp>
                <p:nvCxnSpPr>
                  <p:cNvPr id="81" name="Straight Connector 80"/>
                  <p:cNvCxnSpPr/>
                  <p:nvPr/>
                </p:nvCxnSpPr>
                <p:spPr>
                  <a:xfrm flipV="1">
                    <a:off x="3104357" y="3379089"/>
                    <a:ext cx="0" cy="24474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2" name="Rectangle 81"/>
                  <p:cNvSpPr/>
                  <p:nvPr/>
                </p:nvSpPr>
                <p:spPr>
                  <a:xfrm>
                    <a:off x="3163624" y="2830080"/>
                    <a:ext cx="383314" cy="822198"/>
                  </a:xfrm>
                  <a:prstGeom prst="rect">
                    <a:avLst/>
                  </a:prstGeom>
                  <a:solidFill>
                    <a:srgbClr val="FFFFFF"/>
                  </a:solidFill>
                  <a:ln w="28575" cmpd="sng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84" name="Straight Connector 83"/>
                  <p:cNvCxnSpPr/>
                  <p:nvPr/>
                </p:nvCxnSpPr>
                <p:spPr>
                  <a:xfrm>
                    <a:off x="3113021" y="3501462"/>
                    <a:ext cx="481542" cy="8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 flipV="1">
                    <a:off x="3600716" y="3379090"/>
                    <a:ext cx="0" cy="24474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6" name="Rectangle 85"/>
                  <p:cNvSpPr/>
                  <p:nvPr/>
                </p:nvSpPr>
                <p:spPr>
                  <a:xfrm>
                    <a:off x="3558878" y="3172420"/>
                    <a:ext cx="183176" cy="1524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rgbClr val="0000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79" name="Straight Connector 78"/>
                <p:cNvCxnSpPr/>
                <p:nvPr/>
              </p:nvCxnSpPr>
              <p:spPr>
                <a:xfrm flipV="1">
                  <a:off x="6175292" y="1227277"/>
                  <a:ext cx="0" cy="551931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 flipH="1">
                  <a:off x="5995939" y="1472009"/>
                  <a:ext cx="373953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5" name="Straight Connector 74"/>
              <p:cNvCxnSpPr/>
              <p:nvPr/>
            </p:nvCxnSpPr>
            <p:spPr>
              <a:xfrm flipV="1">
                <a:off x="6118397" y="1225681"/>
                <a:ext cx="0" cy="55193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flipV="1">
                <a:off x="6224615" y="1224141"/>
                <a:ext cx="0" cy="55193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V="1">
                <a:off x="6061439" y="1224490"/>
                <a:ext cx="0" cy="55193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5" name="Group 94"/>
          <p:cNvGrpSpPr/>
          <p:nvPr/>
        </p:nvGrpSpPr>
        <p:grpSpPr>
          <a:xfrm>
            <a:off x="8127540" y="1357864"/>
            <a:ext cx="826105" cy="4320479"/>
            <a:chOff x="8697416" y="1628801"/>
            <a:chExt cx="894947" cy="4320479"/>
          </a:xfrm>
        </p:grpSpPr>
        <p:sp>
          <p:nvSpPr>
            <p:cNvPr id="21" name="TextBox 20"/>
            <p:cNvSpPr txBox="1"/>
            <p:nvPr/>
          </p:nvSpPr>
          <p:spPr>
            <a:xfrm>
              <a:off x="8697416" y="1628801"/>
              <a:ext cx="894947" cy="646331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dirty="0" err="1" smtClean="0"/>
                <a:t>PPSc</a:t>
              </a:r>
              <a:endParaRPr lang="en-US" dirty="0" smtClean="0"/>
            </a:p>
            <a:p>
              <a:endParaRPr lang="en-US" dirty="0" smtClean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697417" y="2276872"/>
              <a:ext cx="780087" cy="367240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43000"/>
              </a:schemeClr>
            </a:solidFill>
            <a:ln w="28575" cmpd="sng">
              <a:solidFill>
                <a:srgbClr val="595959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8551269" y="2854118"/>
              <a:ext cx="1165103" cy="6335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 (4-8)</a:t>
              </a:r>
              <a:endParaRPr lang="en-US" sz="3200" dirty="0"/>
            </a:p>
          </p:txBody>
        </p:sp>
        <p:grpSp>
          <p:nvGrpSpPr>
            <p:cNvPr id="87" name="Group 86"/>
            <p:cNvGrpSpPr/>
            <p:nvPr/>
          </p:nvGrpSpPr>
          <p:grpSpPr>
            <a:xfrm>
              <a:off x="8769422" y="4941178"/>
              <a:ext cx="705287" cy="911216"/>
              <a:chOff x="3104357" y="2501637"/>
              <a:chExt cx="651035" cy="911216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 flipV="1">
                <a:off x="3104357" y="2878784"/>
                <a:ext cx="0" cy="2447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Rectangle 88"/>
              <p:cNvSpPr/>
              <p:nvPr/>
            </p:nvSpPr>
            <p:spPr>
              <a:xfrm>
                <a:off x="3163624" y="2886110"/>
                <a:ext cx="383314" cy="526743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 rot="16200000">
                <a:off x="3238420" y="2433833"/>
                <a:ext cx="449167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/>
                  <a:t>PA-10 (</a:t>
                </a:r>
                <a:r>
                  <a:rPr lang="en-US" sz="800" dirty="0" err="1" smtClean="0"/>
                  <a:t>PPSc</a:t>
                </a:r>
                <a:r>
                  <a:rPr lang="en-US" sz="800" dirty="0" smtClean="0"/>
                  <a:t>)</a:t>
                </a:r>
                <a:endParaRPr lang="en-US" sz="1100" dirty="0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>
                <a:off x="3113021" y="3001157"/>
                <a:ext cx="481542" cy="8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flipV="1">
                <a:off x="3600716" y="2878785"/>
                <a:ext cx="0" cy="2447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Rectangle 92"/>
              <p:cNvSpPr/>
              <p:nvPr/>
            </p:nvSpPr>
            <p:spPr>
              <a:xfrm>
                <a:off x="3558878" y="3149329"/>
                <a:ext cx="183176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74697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8690"/>
          </a:xfrm>
        </p:spPr>
        <p:txBody>
          <a:bodyPr/>
          <a:lstStyle/>
          <a:p>
            <a:r>
              <a:rPr lang="en-US" dirty="0" smtClean="0"/>
              <a:t>‘Tendency’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/>
              <a:t>No ‘Fermi’ Choppers</a:t>
            </a:r>
          </a:p>
          <a:p>
            <a:pPr lvl="1"/>
            <a:r>
              <a:rPr lang="en-US" dirty="0" smtClean="0"/>
              <a:t>Except </a:t>
            </a:r>
            <a:r>
              <a:rPr lang="en-US" dirty="0" err="1" smtClean="0"/>
              <a:t>Tempis</a:t>
            </a:r>
            <a:r>
              <a:rPr lang="en-US" dirty="0" smtClean="0"/>
              <a:t> fugit ‘rotating mono array’</a:t>
            </a:r>
          </a:p>
          <a:p>
            <a:r>
              <a:rPr lang="en-US" dirty="0" smtClean="0"/>
              <a:t>The ‘Fan Chopper’</a:t>
            </a:r>
          </a:p>
          <a:p>
            <a:pPr lvl="1"/>
            <a:r>
              <a:rPr lang="en-US" dirty="0" smtClean="0"/>
              <a:t>Several groups now expressing interest…</a:t>
            </a:r>
          </a:p>
          <a:p>
            <a:r>
              <a:rPr lang="en-US" dirty="0" smtClean="0"/>
              <a:t>Requests for 3m rotors is declining</a:t>
            </a:r>
          </a:p>
          <a:p>
            <a:r>
              <a:rPr lang="en-US" dirty="0" smtClean="0"/>
              <a:t>Request for a ‘compact’ PPS chopper</a:t>
            </a:r>
          </a:p>
          <a:p>
            <a:r>
              <a:rPr lang="en-US" dirty="0" smtClean="0"/>
              <a:t>Requests for ‘movable’ choppers</a:t>
            </a:r>
          </a:p>
          <a:p>
            <a:pPr lvl="1"/>
            <a:r>
              <a:rPr lang="en-US" dirty="0" smtClean="0"/>
              <a:t>Variable separation</a:t>
            </a:r>
          </a:p>
          <a:p>
            <a:pPr lvl="1"/>
            <a:r>
              <a:rPr lang="en-US" dirty="0" smtClean="0"/>
              <a:t>Out of beam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351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792867" y="2036326"/>
            <a:ext cx="1122930" cy="862083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n 4"/>
          <p:cNvSpPr/>
          <p:nvPr/>
        </p:nvSpPr>
        <p:spPr>
          <a:xfrm>
            <a:off x="7153254" y="1443088"/>
            <a:ext cx="226541" cy="226540"/>
          </a:xfrm>
          <a:prstGeom prst="su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35928" y="1744950"/>
            <a:ext cx="339002" cy="1202214"/>
            <a:chOff x="5254364" y="3344437"/>
            <a:chExt cx="1229846" cy="1202214"/>
          </a:xfrm>
        </p:grpSpPr>
        <p:sp>
          <p:nvSpPr>
            <p:cNvPr id="23" name="TextBox 22"/>
            <p:cNvSpPr txBox="1"/>
            <p:nvPr/>
          </p:nvSpPr>
          <p:spPr>
            <a:xfrm rot="16200000">
              <a:off x="5267565" y="3331236"/>
              <a:ext cx="755193" cy="781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BEAM PORT</a:t>
              </a:r>
              <a:endParaRPr lang="en-US" sz="8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371903" y="3736086"/>
              <a:ext cx="0" cy="8105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 rot="16200000">
            <a:off x="5139916" y="4224747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MONOCHROMATOR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109837" y="3337319"/>
            <a:ext cx="8945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#										</a:t>
            </a:r>
            <a:r>
              <a:rPr lang="en-US" sz="1200" dirty="0"/>
              <a:t> </a:t>
            </a:r>
            <a:r>
              <a:rPr lang="en-US" sz="1200" dirty="0" smtClean="0"/>
              <a:t>                                    		 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-435033" y="4182579"/>
            <a:ext cx="145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109837" y="3629713"/>
            <a:ext cx="8945852" cy="14670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09837" y="3337318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35930" y="5197346"/>
            <a:ext cx="8945852" cy="14670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-402622" y="5750213"/>
            <a:ext cx="145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NOTES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05947" y="180382"/>
            <a:ext cx="134004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PD/ MODI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266525" y="180382"/>
            <a:ext cx="1781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Status: P0-Proposal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1915797" y="180382"/>
            <a:ext cx="1262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Schematic</a:t>
            </a:r>
            <a:endParaRPr lang="en-US" u="sng" dirty="0"/>
          </a:p>
        </p:txBody>
      </p:sp>
      <p:grpSp>
        <p:nvGrpSpPr>
          <p:cNvPr id="98" name="Group 97"/>
          <p:cNvGrpSpPr/>
          <p:nvPr/>
        </p:nvGrpSpPr>
        <p:grpSpPr>
          <a:xfrm>
            <a:off x="479171" y="1884378"/>
            <a:ext cx="5165777" cy="759610"/>
            <a:chOff x="5371903" y="3609975"/>
            <a:chExt cx="1112307" cy="621394"/>
          </a:xfrm>
        </p:grpSpPr>
        <p:sp>
          <p:nvSpPr>
            <p:cNvPr id="99" name="TextBox 98"/>
            <p:cNvSpPr txBox="1"/>
            <p:nvPr/>
          </p:nvSpPr>
          <p:spPr>
            <a:xfrm rot="16200000">
              <a:off x="5277357" y="3831608"/>
              <a:ext cx="489655" cy="463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00" name="Straight Connector 99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Rectangle 107"/>
          <p:cNvSpPr/>
          <p:nvPr/>
        </p:nvSpPr>
        <p:spPr>
          <a:xfrm>
            <a:off x="109837" y="3044927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99435" y="3060321"/>
            <a:ext cx="8945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L			</a:t>
            </a:r>
            <a:r>
              <a:rPr lang="en-US" sz="1200" dirty="0"/>
              <a:t> </a:t>
            </a:r>
            <a:r>
              <a:rPr lang="en-US" sz="1200" dirty="0" smtClean="0"/>
              <a:t>                                    		 </a:t>
            </a:r>
            <a:endParaRPr lang="en-US" sz="1200" dirty="0"/>
          </a:p>
        </p:txBody>
      </p:sp>
      <p:sp>
        <p:nvSpPr>
          <p:cNvPr id="110" name="Rectangle 109"/>
          <p:cNvSpPr/>
          <p:nvPr/>
        </p:nvSpPr>
        <p:spPr>
          <a:xfrm>
            <a:off x="99436" y="1055704"/>
            <a:ext cx="3572165" cy="1891459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115"/>
          <p:cNvGrpSpPr/>
          <p:nvPr/>
        </p:nvGrpSpPr>
        <p:grpSpPr>
          <a:xfrm>
            <a:off x="1103408" y="1884378"/>
            <a:ext cx="496359" cy="755722"/>
            <a:chOff x="3104357" y="2367807"/>
            <a:chExt cx="496359" cy="755722"/>
          </a:xfrm>
        </p:grpSpPr>
        <p:cxnSp>
          <p:nvCxnSpPr>
            <p:cNvPr id="117" name="Straight Connector 116"/>
            <p:cNvCxnSpPr/>
            <p:nvPr/>
          </p:nvCxnSpPr>
          <p:spPr>
            <a:xfrm flipV="1">
              <a:off x="3104357" y="287878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Rectangle 117"/>
            <p:cNvSpPr/>
            <p:nvPr/>
          </p:nvSpPr>
          <p:spPr>
            <a:xfrm>
              <a:off x="3163624" y="2886110"/>
              <a:ext cx="383314" cy="237419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TextBox 118"/>
            <p:cNvSpPr txBox="1"/>
            <p:nvPr/>
          </p:nvSpPr>
          <p:spPr>
            <a:xfrm rot="16200000">
              <a:off x="3171510" y="2551579"/>
              <a:ext cx="58298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SHUTTER</a:t>
              </a:r>
              <a:endParaRPr lang="en-US" sz="1100" dirty="0"/>
            </a:p>
          </p:txBody>
        </p:sp>
        <p:cxnSp>
          <p:nvCxnSpPr>
            <p:cNvPr id="120" name="Straight Connector 119"/>
            <p:cNvCxnSpPr/>
            <p:nvPr/>
          </p:nvCxnSpPr>
          <p:spPr>
            <a:xfrm>
              <a:off x="3113021" y="3001157"/>
              <a:ext cx="481542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V="1">
              <a:off x="3600716" y="2878785"/>
              <a:ext cx="0" cy="2447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2" name="Straight Connector 121"/>
          <p:cNvCxnSpPr/>
          <p:nvPr/>
        </p:nvCxnSpPr>
        <p:spPr>
          <a:xfrm>
            <a:off x="136982" y="2507383"/>
            <a:ext cx="5736469" cy="4465"/>
          </a:xfrm>
          <a:prstGeom prst="line">
            <a:avLst/>
          </a:prstGeom>
          <a:ln w="12700">
            <a:solidFill>
              <a:srgbClr val="FF000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V="1">
            <a:off x="5873450" y="1556359"/>
            <a:ext cx="1393074" cy="961350"/>
          </a:xfrm>
          <a:prstGeom prst="line">
            <a:avLst/>
          </a:prstGeom>
          <a:ln w="12700">
            <a:solidFill>
              <a:srgbClr val="FF000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713212" y="2494023"/>
            <a:ext cx="403564" cy="1571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 rot="16200000">
            <a:off x="832055" y="4224746"/>
            <a:ext cx="1223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HEAVY SHUTTER</a:t>
            </a:r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109839" y="654949"/>
            <a:ext cx="1805959" cy="2292214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201775" y="654951"/>
            <a:ext cx="17748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EQUIPT ACCESS CLASS : BLACK</a:t>
            </a:r>
            <a:endParaRPr lang="en-US" sz="1000" dirty="0"/>
          </a:p>
        </p:txBody>
      </p:sp>
      <p:sp>
        <p:nvSpPr>
          <p:cNvPr id="38" name="Rectangle 37"/>
          <p:cNvSpPr/>
          <p:nvPr/>
        </p:nvSpPr>
        <p:spPr>
          <a:xfrm>
            <a:off x="1980794" y="653419"/>
            <a:ext cx="7047752" cy="2293744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876537" y="654951"/>
            <a:ext cx="17914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EQUIPT ACCESS CLASS : GREEN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18864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ctangle 155"/>
          <p:cNvSpPr/>
          <p:nvPr/>
        </p:nvSpPr>
        <p:spPr>
          <a:xfrm>
            <a:off x="1741463" y="2448484"/>
            <a:ext cx="553869" cy="1665538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75061" y="885491"/>
            <a:ext cx="1020427" cy="1665538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315970" y="820830"/>
            <a:ext cx="3572165" cy="3305873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6327323" y="2076728"/>
            <a:ext cx="1765974" cy="8633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4774620" y="1116404"/>
            <a:ext cx="1552702" cy="3010299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3941261" y="2063243"/>
            <a:ext cx="833360" cy="87684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5114875" y="1619954"/>
            <a:ext cx="916083" cy="2494069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2730594" y="2504772"/>
            <a:ext cx="553869" cy="1525044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n 4"/>
          <p:cNvSpPr/>
          <p:nvPr/>
        </p:nvSpPr>
        <p:spPr>
          <a:xfrm>
            <a:off x="8815208" y="2414505"/>
            <a:ext cx="226541" cy="226540"/>
          </a:xfrm>
          <a:prstGeom prst="su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325797" y="1737876"/>
            <a:ext cx="339002" cy="1202214"/>
            <a:chOff x="5254364" y="3344437"/>
            <a:chExt cx="1229846" cy="1202214"/>
          </a:xfrm>
        </p:grpSpPr>
        <p:sp>
          <p:nvSpPr>
            <p:cNvPr id="23" name="TextBox 22"/>
            <p:cNvSpPr txBox="1"/>
            <p:nvPr/>
          </p:nvSpPr>
          <p:spPr>
            <a:xfrm rot="16200000">
              <a:off x="5267565" y="3331236"/>
              <a:ext cx="755193" cy="781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BEAM PORT</a:t>
              </a:r>
              <a:endParaRPr lang="en-US" sz="8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371903" y="3736086"/>
              <a:ext cx="0" cy="8105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548589" y="972443"/>
            <a:ext cx="439257" cy="1431554"/>
            <a:chOff x="3175380" y="3516813"/>
            <a:chExt cx="439257" cy="1431554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 rot="16200000">
              <a:off x="2935845" y="3796985"/>
              <a:ext cx="77578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2184669" y="2063242"/>
            <a:ext cx="638614" cy="725415"/>
            <a:chOff x="5326980" y="3505954"/>
            <a:chExt cx="1157230" cy="725415"/>
          </a:xfrm>
        </p:grpSpPr>
        <p:sp>
          <p:nvSpPr>
            <p:cNvPr id="37" name="TextBox 36"/>
            <p:cNvSpPr txBox="1"/>
            <p:nvPr/>
          </p:nvSpPr>
          <p:spPr>
            <a:xfrm rot="16200000">
              <a:off x="5225344" y="3607590"/>
              <a:ext cx="593677" cy="3904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1639616" y="1619954"/>
            <a:ext cx="3835939" cy="817438"/>
            <a:chOff x="5371903" y="3413931"/>
            <a:chExt cx="1112307" cy="817438"/>
          </a:xfrm>
        </p:grpSpPr>
        <p:sp>
          <p:nvSpPr>
            <p:cNvPr id="42" name="TextBox 41"/>
            <p:cNvSpPr txBox="1"/>
            <p:nvPr/>
          </p:nvSpPr>
          <p:spPr>
            <a:xfrm rot="16200000">
              <a:off x="5179336" y="3725544"/>
              <a:ext cx="685698" cy="624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43" name="Straight Connector 42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 rot="16200000">
            <a:off x="288531" y="6263922"/>
            <a:ext cx="8450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280Hz, D700</a:t>
            </a:r>
            <a:endParaRPr lang="en-US" sz="1000" dirty="0"/>
          </a:p>
        </p:txBody>
      </p:sp>
      <p:sp>
        <p:nvSpPr>
          <p:cNvPr id="48" name="TextBox 47"/>
          <p:cNvSpPr txBox="1"/>
          <p:nvPr/>
        </p:nvSpPr>
        <p:spPr>
          <a:xfrm>
            <a:off x="82693" y="4455025"/>
            <a:ext cx="89458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#                  1  2     3	        4</a:t>
            </a:r>
            <a:r>
              <a:rPr lang="en-US" sz="1000" dirty="0"/>
              <a:t>	</a:t>
            </a:r>
            <a:r>
              <a:rPr lang="en-US" sz="1000" dirty="0" smtClean="0"/>
              <a:t>                      5	            		            </a:t>
            </a:r>
            <a:r>
              <a:rPr lang="en-US" sz="1000" dirty="0"/>
              <a:t> </a:t>
            </a:r>
            <a:r>
              <a:rPr lang="en-US" sz="1000" dirty="0" smtClean="0"/>
              <a:t>                      6            7                                   		 </a:t>
            </a:r>
            <a:endParaRPr lang="en-US" sz="1000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141431" y="5092851"/>
            <a:ext cx="1124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PULSE SHAPING (CT1)</a:t>
            </a:r>
            <a:endParaRPr lang="en-US" sz="1000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-349210" y="5115821"/>
            <a:ext cx="11507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FUNCTION</a:t>
            </a:r>
            <a:endParaRPr lang="en-US" sz="1400" dirty="0"/>
          </a:p>
        </p:txBody>
      </p:sp>
      <p:sp>
        <p:nvSpPr>
          <p:cNvPr id="51" name="Rectangle 50"/>
          <p:cNvSpPr/>
          <p:nvPr/>
        </p:nvSpPr>
        <p:spPr>
          <a:xfrm>
            <a:off x="82693" y="4730847"/>
            <a:ext cx="8945852" cy="112224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82693" y="4455024"/>
            <a:ext cx="8945852" cy="24622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4" name="Rectangle 53"/>
          <p:cNvSpPr/>
          <p:nvPr/>
        </p:nvSpPr>
        <p:spPr>
          <a:xfrm>
            <a:off x="83319" y="5998883"/>
            <a:ext cx="8945852" cy="79633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-123865" y="6227773"/>
            <a:ext cx="796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NOTES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96344" y="180382"/>
            <a:ext cx="1672303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PD/ HEIMDAL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266525" y="180382"/>
            <a:ext cx="15532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Status: P0-Proposal</a:t>
            </a:r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2111678" y="180382"/>
            <a:ext cx="1262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Schematic</a:t>
            </a:r>
            <a:endParaRPr lang="en-US" u="sng" dirty="0"/>
          </a:p>
        </p:txBody>
      </p:sp>
      <p:grpSp>
        <p:nvGrpSpPr>
          <p:cNvPr id="86" name="Group 85"/>
          <p:cNvGrpSpPr/>
          <p:nvPr/>
        </p:nvGrpSpPr>
        <p:grpSpPr>
          <a:xfrm>
            <a:off x="698202" y="1077558"/>
            <a:ext cx="577410" cy="1360617"/>
            <a:chOff x="3704121" y="3587750"/>
            <a:chExt cx="577410" cy="1360617"/>
          </a:xfrm>
        </p:grpSpPr>
        <p:cxnSp>
          <p:nvCxnSpPr>
            <p:cNvPr id="87" name="Straight Connector 86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angle 87"/>
            <p:cNvSpPr/>
            <p:nvPr/>
          </p:nvSpPr>
          <p:spPr>
            <a:xfrm>
              <a:off x="3904003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 rot="16200000">
              <a:off x="3653217" y="3832453"/>
              <a:ext cx="7048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V="1">
              <a:off x="396432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V="1">
              <a:off x="404687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Rectangle 93"/>
            <p:cNvSpPr/>
            <p:nvPr/>
          </p:nvSpPr>
          <p:spPr>
            <a:xfrm>
              <a:off x="370412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098355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Connector 95"/>
            <p:cNvCxnSpPr/>
            <p:nvPr/>
          </p:nvCxnSpPr>
          <p:spPr>
            <a:xfrm flipH="1">
              <a:off x="3796186" y="4610359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4039697" y="461035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5895780" y="1619955"/>
            <a:ext cx="2866615" cy="800740"/>
            <a:chOff x="5371903" y="3430629"/>
            <a:chExt cx="1112307" cy="800740"/>
          </a:xfrm>
        </p:grpSpPr>
        <p:sp>
          <p:nvSpPr>
            <p:cNvPr id="99" name="TextBox 98"/>
            <p:cNvSpPr txBox="1"/>
            <p:nvPr/>
          </p:nvSpPr>
          <p:spPr>
            <a:xfrm rot="16200000">
              <a:off x="5187683" y="3723332"/>
              <a:ext cx="669004" cy="835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00" name="Straight Connector 99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TextBox 105"/>
          <p:cNvSpPr txBox="1"/>
          <p:nvPr/>
        </p:nvSpPr>
        <p:spPr>
          <a:xfrm rot="16200000">
            <a:off x="5308728" y="5077943"/>
            <a:ext cx="1094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FRAME OVERLAP (CT3)</a:t>
            </a:r>
            <a:endParaRPr lang="en-US" sz="1000" dirty="0"/>
          </a:p>
        </p:txBody>
      </p:sp>
      <p:sp>
        <p:nvSpPr>
          <p:cNvPr id="108" name="Rectangle 107"/>
          <p:cNvSpPr/>
          <p:nvPr/>
        </p:nvSpPr>
        <p:spPr>
          <a:xfrm>
            <a:off x="82693" y="4265667"/>
            <a:ext cx="8945852" cy="21547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7" name="TextBox 106"/>
          <p:cNvSpPr txBox="1"/>
          <p:nvPr/>
        </p:nvSpPr>
        <p:spPr>
          <a:xfrm>
            <a:off x="83319" y="4204139"/>
            <a:ext cx="9011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L                  6,5     7</a:t>
            </a:r>
            <a:r>
              <a:rPr lang="en-US" sz="1000" dirty="0"/>
              <a:t>	</a:t>
            </a:r>
            <a:r>
              <a:rPr lang="en-US" sz="1000" dirty="0" smtClean="0"/>
              <a:t> </a:t>
            </a:r>
            <a:r>
              <a:rPr lang="en-US" sz="1000" dirty="0"/>
              <a:t> </a:t>
            </a:r>
            <a:r>
              <a:rPr lang="en-US" sz="1000" dirty="0" smtClean="0"/>
              <a:t>      9		        13	</a:t>
            </a:r>
            <a:r>
              <a:rPr lang="en-US" sz="1000" dirty="0"/>
              <a:t>	</a:t>
            </a:r>
            <a:r>
              <a:rPr lang="en-US" sz="1000" dirty="0" smtClean="0"/>
              <a:t>                                                78       78,6					 	S = 169m				</a:t>
            </a:r>
            <a:r>
              <a:rPr lang="en-US" sz="1000" dirty="0"/>
              <a:t> </a:t>
            </a:r>
            <a:r>
              <a:rPr lang="en-US" sz="1000" dirty="0" smtClean="0"/>
              <a:t>                                    		 </a:t>
            </a:r>
            <a:endParaRPr lang="en-US" sz="1000" dirty="0"/>
          </a:p>
        </p:txBody>
      </p:sp>
      <p:sp>
        <p:nvSpPr>
          <p:cNvPr id="111" name="TextBox 110"/>
          <p:cNvSpPr txBox="1"/>
          <p:nvPr/>
        </p:nvSpPr>
        <p:spPr>
          <a:xfrm rot="16200000">
            <a:off x="579075" y="5085883"/>
            <a:ext cx="1110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PULSE SELECTION (CT2)</a:t>
            </a:r>
            <a:endParaRPr lang="en-US" sz="1000" dirty="0"/>
          </a:p>
        </p:txBody>
      </p:sp>
      <p:grpSp>
        <p:nvGrpSpPr>
          <p:cNvPr id="112" name="Group 111"/>
          <p:cNvGrpSpPr/>
          <p:nvPr/>
        </p:nvGrpSpPr>
        <p:grpSpPr>
          <a:xfrm>
            <a:off x="1282578" y="763979"/>
            <a:ext cx="503845" cy="1678058"/>
            <a:chOff x="3846661" y="3270310"/>
            <a:chExt cx="503845" cy="1678058"/>
          </a:xfrm>
        </p:grpSpPr>
        <p:cxnSp>
          <p:nvCxnSpPr>
            <p:cNvPr id="113" name="Straight Connector 112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Rectangle 113"/>
            <p:cNvSpPr/>
            <p:nvPr/>
          </p:nvSpPr>
          <p:spPr>
            <a:xfrm>
              <a:off x="3904003" y="3438236"/>
              <a:ext cx="194352" cy="15101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extBox 114"/>
            <p:cNvSpPr txBox="1"/>
            <p:nvPr/>
          </p:nvSpPr>
          <p:spPr>
            <a:xfrm rot="16200000">
              <a:off x="3890359" y="3515013"/>
              <a:ext cx="7048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116" name="Straight Connector 115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3993515" y="3478774"/>
              <a:ext cx="7182" cy="14107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Rectangle 118"/>
            <p:cNvSpPr/>
            <p:nvPr/>
          </p:nvSpPr>
          <p:spPr>
            <a:xfrm>
              <a:off x="4098832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0" name="Straight Connector 119"/>
            <p:cNvCxnSpPr/>
            <p:nvPr/>
          </p:nvCxnSpPr>
          <p:spPr>
            <a:xfrm flipH="1">
              <a:off x="4005647" y="4205917"/>
              <a:ext cx="220488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TextBox 120"/>
          <p:cNvSpPr txBox="1"/>
          <p:nvPr/>
        </p:nvSpPr>
        <p:spPr>
          <a:xfrm rot="16200000">
            <a:off x="685009" y="6263922"/>
            <a:ext cx="8450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14Hz, D1360</a:t>
            </a:r>
            <a:endParaRPr lang="en-US" sz="1000" dirty="0"/>
          </a:p>
        </p:txBody>
      </p:sp>
      <p:sp>
        <p:nvSpPr>
          <p:cNvPr id="122" name="TextBox 121"/>
          <p:cNvSpPr txBox="1"/>
          <p:nvPr/>
        </p:nvSpPr>
        <p:spPr>
          <a:xfrm rot="16200000">
            <a:off x="5480898" y="6265819"/>
            <a:ext cx="7800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14Hz, D700</a:t>
            </a:r>
            <a:endParaRPr lang="en-US" sz="1000" dirty="0"/>
          </a:p>
        </p:txBody>
      </p:sp>
      <p:grpSp>
        <p:nvGrpSpPr>
          <p:cNvPr id="123" name="Group 122"/>
          <p:cNvGrpSpPr/>
          <p:nvPr/>
        </p:nvGrpSpPr>
        <p:grpSpPr>
          <a:xfrm flipV="1">
            <a:off x="1436615" y="2564337"/>
            <a:ext cx="858716" cy="1465481"/>
            <a:chOff x="3423292" y="3324612"/>
            <a:chExt cx="858716" cy="1623756"/>
          </a:xfrm>
        </p:grpSpPr>
        <p:cxnSp>
          <p:nvCxnSpPr>
            <p:cNvPr id="124" name="Straight Connector 123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Rectangle 124"/>
            <p:cNvSpPr/>
            <p:nvPr/>
          </p:nvSpPr>
          <p:spPr>
            <a:xfrm>
              <a:off x="3904003" y="3438236"/>
              <a:ext cx="194352" cy="15101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xtBox 125"/>
            <p:cNvSpPr txBox="1"/>
            <p:nvPr/>
          </p:nvSpPr>
          <p:spPr>
            <a:xfrm rot="16200000">
              <a:off x="3053979" y="3693925"/>
              <a:ext cx="95406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127" name="Straight Connector 126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3993515" y="3478774"/>
              <a:ext cx="7182" cy="14107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Rectangle 129"/>
            <p:cNvSpPr/>
            <p:nvPr/>
          </p:nvSpPr>
          <p:spPr>
            <a:xfrm>
              <a:off x="4098832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1" name="Straight Connector 130"/>
            <p:cNvCxnSpPr/>
            <p:nvPr/>
          </p:nvCxnSpPr>
          <p:spPr>
            <a:xfrm flipH="1">
              <a:off x="4005647" y="4205917"/>
              <a:ext cx="220488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TextBox 131"/>
          <p:cNvSpPr txBox="1"/>
          <p:nvPr/>
        </p:nvSpPr>
        <p:spPr>
          <a:xfrm rot="16200000">
            <a:off x="1362653" y="5091915"/>
            <a:ext cx="11222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BAND DEFINITION (CC1)</a:t>
            </a:r>
            <a:endParaRPr lang="en-US" sz="1000" dirty="0"/>
          </a:p>
        </p:txBody>
      </p:sp>
      <p:sp>
        <p:nvSpPr>
          <p:cNvPr id="133" name="TextBox 132"/>
          <p:cNvSpPr txBox="1"/>
          <p:nvPr/>
        </p:nvSpPr>
        <p:spPr>
          <a:xfrm rot="16200000">
            <a:off x="1447446" y="6195953"/>
            <a:ext cx="989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14Hz, D1280</a:t>
            </a:r>
            <a:endParaRPr lang="en-US" sz="1000" dirty="0"/>
          </a:p>
        </p:txBody>
      </p:sp>
      <p:sp>
        <p:nvSpPr>
          <p:cNvPr id="143" name="TextBox 142"/>
          <p:cNvSpPr txBox="1"/>
          <p:nvPr/>
        </p:nvSpPr>
        <p:spPr>
          <a:xfrm rot="16200000">
            <a:off x="2336185" y="5087917"/>
            <a:ext cx="11142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FRAME OVERLAP (CC3)</a:t>
            </a:r>
            <a:endParaRPr lang="en-US" sz="1000" dirty="0"/>
          </a:p>
        </p:txBody>
      </p:sp>
      <p:sp>
        <p:nvSpPr>
          <p:cNvPr id="144" name="TextBox 143"/>
          <p:cNvSpPr txBox="1"/>
          <p:nvPr/>
        </p:nvSpPr>
        <p:spPr>
          <a:xfrm rot="16200000">
            <a:off x="2444152" y="6267989"/>
            <a:ext cx="8450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14Hz, D1280</a:t>
            </a:r>
            <a:endParaRPr lang="en-US" sz="1000" dirty="0"/>
          </a:p>
        </p:txBody>
      </p:sp>
      <p:grpSp>
        <p:nvGrpSpPr>
          <p:cNvPr id="145" name="Group 144"/>
          <p:cNvGrpSpPr/>
          <p:nvPr/>
        </p:nvGrpSpPr>
        <p:grpSpPr>
          <a:xfrm rot="10800000">
            <a:off x="5046936" y="2560221"/>
            <a:ext cx="623537" cy="1510132"/>
            <a:chOff x="3658471" y="3438236"/>
            <a:chExt cx="623537" cy="1510132"/>
          </a:xfrm>
        </p:grpSpPr>
        <p:cxnSp>
          <p:nvCxnSpPr>
            <p:cNvPr id="146" name="Straight Connector 145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Rectangle 146"/>
            <p:cNvSpPr/>
            <p:nvPr/>
          </p:nvSpPr>
          <p:spPr>
            <a:xfrm>
              <a:off x="3904003" y="3438236"/>
              <a:ext cx="194352" cy="15101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TextBox 147"/>
            <p:cNvSpPr txBox="1"/>
            <p:nvPr/>
          </p:nvSpPr>
          <p:spPr>
            <a:xfrm rot="16200000">
              <a:off x="3413768" y="3715051"/>
              <a:ext cx="7048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149" name="Straight Connector 148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3993515" y="3478774"/>
              <a:ext cx="7182" cy="14107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Rectangle 151"/>
            <p:cNvSpPr/>
            <p:nvPr/>
          </p:nvSpPr>
          <p:spPr>
            <a:xfrm>
              <a:off x="4098832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3" name="Straight Connector 152"/>
            <p:cNvCxnSpPr/>
            <p:nvPr/>
          </p:nvCxnSpPr>
          <p:spPr>
            <a:xfrm flipH="1">
              <a:off x="4005647" y="4205917"/>
              <a:ext cx="220488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4" name="TextBox 153"/>
          <p:cNvSpPr txBox="1"/>
          <p:nvPr/>
        </p:nvSpPr>
        <p:spPr>
          <a:xfrm rot="16200000">
            <a:off x="4706095" y="5078703"/>
            <a:ext cx="10958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FRAME OVERLAP (CC3)</a:t>
            </a:r>
            <a:endParaRPr lang="en-US" sz="1000" dirty="0"/>
          </a:p>
        </p:txBody>
      </p:sp>
      <p:sp>
        <p:nvSpPr>
          <p:cNvPr id="155" name="TextBox 154"/>
          <p:cNvSpPr txBox="1"/>
          <p:nvPr/>
        </p:nvSpPr>
        <p:spPr>
          <a:xfrm rot="16200000">
            <a:off x="4789772" y="6256740"/>
            <a:ext cx="8307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14Hz, D1280</a:t>
            </a:r>
            <a:endParaRPr lang="en-US" sz="1000" dirty="0"/>
          </a:p>
        </p:txBody>
      </p:sp>
      <p:grpSp>
        <p:nvGrpSpPr>
          <p:cNvPr id="159" name="Group 158"/>
          <p:cNvGrpSpPr/>
          <p:nvPr/>
        </p:nvGrpSpPr>
        <p:grpSpPr>
          <a:xfrm>
            <a:off x="840744" y="2183574"/>
            <a:ext cx="945680" cy="621393"/>
            <a:chOff x="5371903" y="3609976"/>
            <a:chExt cx="1112307" cy="621393"/>
          </a:xfrm>
        </p:grpSpPr>
        <p:sp>
          <p:nvSpPr>
            <p:cNvPr id="160" name="TextBox 159"/>
            <p:cNvSpPr txBox="1"/>
            <p:nvPr/>
          </p:nvSpPr>
          <p:spPr>
            <a:xfrm rot="16200000">
              <a:off x="5277357" y="3728101"/>
              <a:ext cx="489655" cy="25340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sz="800" dirty="0"/>
            </a:p>
          </p:txBody>
        </p:sp>
        <p:cxnSp>
          <p:nvCxnSpPr>
            <p:cNvPr id="161" name="Straight Connector 160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7" name="Rectangle 166"/>
          <p:cNvSpPr/>
          <p:nvPr/>
        </p:nvSpPr>
        <p:spPr>
          <a:xfrm>
            <a:off x="283236" y="615527"/>
            <a:ext cx="3991709" cy="358861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TextBox 167"/>
          <p:cNvSpPr txBox="1"/>
          <p:nvPr/>
        </p:nvSpPr>
        <p:spPr>
          <a:xfrm>
            <a:off x="2088536" y="615526"/>
            <a:ext cx="17748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EQUIPT ACCESS CLASS : BLACK</a:t>
            </a:r>
            <a:endParaRPr lang="en-US" sz="1000" dirty="0"/>
          </a:p>
        </p:txBody>
      </p:sp>
      <p:sp>
        <p:nvSpPr>
          <p:cNvPr id="169" name="Rectangle 168"/>
          <p:cNvSpPr/>
          <p:nvPr/>
        </p:nvSpPr>
        <p:spPr>
          <a:xfrm>
            <a:off x="4408052" y="615526"/>
            <a:ext cx="3883413" cy="3588613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0" name="Group 169"/>
          <p:cNvGrpSpPr/>
          <p:nvPr/>
        </p:nvGrpSpPr>
        <p:grpSpPr>
          <a:xfrm>
            <a:off x="3263922" y="2542722"/>
            <a:ext cx="1850952" cy="250935"/>
            <a:chOff x="5371903" y="3980434"/>
            <a:chExt cx="1112307" cy="250935"/>
          </a:xfrm>
        </p:grpSpPr>
        <p:cxnSp>
          <p:nvCxnSpPr>
            <p:cNvPr id="172" name="Straight Connector 171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6" name="Group 175"/>
          <p:cNvGrpSpPr/>
          <p:nvPr/>
        </p:nvGrpSpPr>
        <p:grpSpPr>
          <a:xfrm>
            <a:off x="5543635" y="2537723"/>
            <a:ext cx="3218757" cy="250935"/>
            <a:chOff x="5371903" y="3980434"/>
            <a:chExt cx="1112307" cy="250935"/>
          </a:xfrm>
        </p:grpSpPr>
        <p:cxnSp>
          <p:nvCxnSpPr>
            <p:cNvPr id="178" name="Straight Connector 177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 rot="10800000">
            <a:off x="2753881" y="2551028"/>
            <a:ext cx="812425" cy="1478789"/>
            <a:chOff x="3469583" y="3320634"/>
            <a:chExt cx="812425" cy="1627734"/>
          </a:xfrm>
        </p:grpSpPr>
        <p:cxnSp>
          <p:nvCxnSpPr>
            <p:cNvPr id="135" name="Straight Connector 134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Rectangle 135"/>
            <p:cNvSpPr/>
            <p:nvPr/>
          </p:nvSpPr>
          <p:spPr>
            <a:xfrm>
              <a:off x="3904003" y="3438236"/>
              <a:ext cx="194352" cy="15101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TextBox 136"/>
            <p:cNvSpPr txBox="1"/>
            <p:nvPr/>
          </p:nvSpPr>
          <p:spPr>
            <a:xfrm rot="16200000">
              <a:off x="3134664" y="3655553"/>
              <a:ext cx="88528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138" name="Straight Connector 137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3993515" y="3478774"/>
              <a:ext cx="7182" cy="14107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Rectangle 140"/>
            <p:cNvSpPr/>
            <p:nvPr/>
          </p:nvSpPr>
          <p:spPr>
            <a:xfrm>
              <a:off x="4098832" y="4126284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2" name="Straight Connector 141"/>
            <p:cNvCxnSpPr/>
            <p:nvPr/>
          </p:nvCxnSpPr>
          <p:spPr>
            <a:xfrm flipH="1">
              <a:off x="4005647" y="4205917"/>
              <a:ext cx="220488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1" name="TextBox 180"/>
          <p:cNvSpPr txBox="1"/>
          <p:nvPr/>
        </p:nvSpPr>
        <p:spPr>
          <a:xfrm>
            <a:off x="4924531" y="639270"/>
            <a:ext cx="16466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EQUIPT ACCESS CLASS : TBD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62660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 140"/>
          <p:cNvSpPr/>
          <p:nvPr/>
        </p:nvSpPr>
        <p:spPr>
          <a:xfrm>
            <a:off x="7701946" y="1280285"/>
            <a:ext cx="699696" cy="1416951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4368277" y="1331041"/>
            <a:ext cx="699696" cy="1416951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375166" y="1331041"/>
            <a:ext cx="1356653" cy="1416951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1802248" y="1331041"/>
            <a:ext cx="699696" cy="1416951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120866" y="1073715"/>
            <a:ext cx="3745295" cy="1891459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36982" y="2459327"/>
            <a:ext cx="8354541" cy="48054"/>
          </a:xfrm>
          <a:prstGeom prst="line">
            <a:avLst/>
          </a:prstGeom>
          <a:ln w="12700">
            <a:solidFill>
              <a:srgbClr val="FF000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un 4"/>
          <p:cNvSpPr/>
          <p:nvPr/>
        </p:nvSpPr>
        <p:spPr>
          <a:xfrm>
            <a:off x="8491523" y="2346057"/>
            <a:ext cx="226541" cy="226540"/>
          </a:xfrm>
          <a:prstGeom prst="su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47826" y="1744951"/>
            <a:ext cx="364542" cy="1202213"/>
            <a:chOff x="5293227" y="3344438"/>
            <a:chExt cx="1190983" cy="1202213"/>
          </a:xfrm>
        </p:grpSpPr>
        <p:sp>
          <p:nvSpPr>
            <p:cNvPr id="23" name="TextBox 22"/>
            <p:cNvSpPr txBox="1"/>
            <p:nvPr/>
          </p:nvSpPr>
          <p:spPr>
            <a:xfrm rot="16200000">
              <a:off x="5267566" y="3370099"/>
              <a:ext cx="755193" cy="703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BEAM PORT</a:t>
              </a:r>
              <a:endParaRPr lang="en-US" sz="8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371903" y="3736086"/>
              <a:ext cx="0" cy="8105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1914731" y="1227206"/>
            <a:ext cx="439257" cy="1391428"/>
            <a:chOff x="3175380" y="3556939"/>
            <a:chExt cx="439257" cy="1391428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 rot="16200000">
              <a:off x="2955908" y="3817048"/>
              <a:ext cx="73566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2269621" y="1802416"/>
            <a:ext cx="2225410" cy="816691"/>
            <a:chOff x="5371903" y="3414678"/>
            <a:chExt cx="1112307" cy="816691"/>
          </a:xfrm>
        </p:grpSpPr>
        <p:sp>
          <p:nvSpPr>
            <p:cNvPr id="37" name="TextBox 36"/>
            <p:cNvSpPr txBox="1"/>
            <p:nvPr/>
          </p:nvSpPr>
          <p:spPr>
            <a:xfrm rot="16200000">
              <a:off x="5326047" y="3700425"/>
              <a:ext cx="679177" cy="1076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4900347" y="1785306"/>
            <a:ext cx="2969224" cy="824849"/>
            <a:chOff x="5371903" y="3406520"/>
            <a:chExt cx="1112307" cy="824849"/>
          </a:xfrm>
        </p:grpSpPr>
        <p:sp>
          <p:nvSpPr>
            <p:cNvPr id="42" name="TextBox 41"/>
            <p:cNvSpPr txBox="1"/>
            <p:nvPr/>
          </p:nvSpPr>
          <p:spPr>
            <a:xfrm rot="16200000">
              <a:off x="5267780" y="3701279"/>
              <a:ext cx="670226" cy="80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43" name="Straight Connector 42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 rot="16200000">
            <a:off x="222113" y="5946958"/>
            <a:ext cx="11579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210Hz, D700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109837" y="3337320"/>
            <a:ext cx="8945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#        1 - 2 	     3 		 4			 			 5							 6 7	</a:t>
            </a:r>
            <a:r>
              <a:rPr lang="en-US" sz="1200" dirty="0"/>
              <a:t> </a:t>
            </a:r>
            <a:r>
              <a:rPr lang="en-US" sz="1200" dirty="0" smtClean="0"/>
              <a:t>                                    		 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108369" y="4509772"/>
            <a:ext cx="1375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PULSE SHAPING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-334298" y="4555939"/>
            <a:ext cx="1375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146274" y="4052702"/>
            <a:ext cx="8945852" cy="13673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09837" y="3337318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35930" y="5506506"/>
            <a:ext cx="8945852" cy="115790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-252041" y="5900794"/>
            <a:ext cx="1157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NOTES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05947" y="180382"/>
            <a:ext cx="159630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IdG</a:t>
            </a:r>
            <a:r>
              <a:rPr lang="en-US" dirty="0" smtClean="0"/>
              <a:t>/ CAMEA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605051" y="41882"/>
            <a:ext cx="1450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Status: 0-Proposal</a:t>
            </a:r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1956900" y="180382"/>
            <a:ext cx="1145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Schematic</a:t>
            </a:r>
            <a:endParaRPr lang="en-US" u="sng" dirty="0"/>
          </a:p>
        </p:txBody>
      </p:sp>
      <p:grpSp>
        <p:nvGrpSpPr>
          <p:cNvPr id="59" name="Group 58"/>
          <p:cNvGrpSpPr/>
          <p:nvPr/>
        </p:nvGrpSpPr>
        <p:grpSpPr>
          <a:xfrm>
            <a:off x="1145855" y="1227207"/>
            <a:ext cx="439257" cy="1391427"/>
            <a:chOff x="3175380" y="3556940"/>
            <a:chExt cx="439257" cy="1391427"/>
          </a:xfrm>
        </p:grpSpPr>
        <p:cxnSp>
          <p:nvCxnSpPr>
            <p:cNvPr id="60" name="Straight Connector 59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 rot="16200000">
              <a:off x="2955909" y="3817048"/>
              <a:ext cx="73566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65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4553156" y="1126788"/>
            <a:ext cx="439257" cy="1456646"/>
            <a:chOff x="3175380" y="3491721"/>
            <a:chExt cx="439257" cy="1456646"/>
          </a:xfrm>
        </p:grpSpPr>
        <p:cxnSp>
          <p:nvCxnSpPr>
            <p:cNvPr id="69" name="Straight Connector 68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 rot="16200000">
              <a:off x="2923299" y="3784439"/>
              <a:ext cx="80087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7777507" y="1073715"/>
            <a:ext cx="577410" cy="1514109"/>
            <a:chOff x="3704121" y="3434258"/>
            <a:chExt cx="577410" cy="1514109"/>
          </a:xfrm>
        </p:grpSpPr>
        <p:cxnSp>
          <p:nvCxnSpPr>
            <p:cNvPr id="87" name="Straight Connector 86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angle 87"/>
            <p:cNvSpPr/>
            <p:nvPr/>
          </p:nvSpPr>
          <p:spPr>
            <a:xfrm>
              <a:off x="3904003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 rot="16200000">
              <a:off x="3576471" y="3755707"/>
              <a:ext cx="8583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V="1">
              <a:off x="396432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V="1">
              <a:off x="404687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Rectangle 93"/>
            <p:cNvSpPr/>
            <p:nvPr/>
          </p:nvSpPr>
          <p:spPr>
            <a:xfrm>
              <a:off x="370412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098355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Connector 95"/>
            <p:cNvCxnSpPr/>
            <p:nvPr/>
          </p:nvCxnSpPr>
          <p:spPr>
            <a:xfrm flipH="1">
              <a:off x="3796186" y="4610359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4039697" y="461035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TextBox 102"/>
          <p:cNvSpPr txBox="1"/>
          <p:nvPr/>
        </p:nvSpPr>
        <p:spPr>
          <a:xfrm rot="16200000">
            <a:off x="7467605" y="4555474"/>
            <a:ext cx="1284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ORDER-SORTING</a:t>
            </a:r>
          </a:p>
          <a:p>
            <a:pPr algn="ctr"/>
            <a:r>
              <a:rPr lang="en-US" sz="1200" dirty="0" smtClean="0"/>
              <a:t>OPTION ?</a:t>
            </a:r>
            <a:endParaRPr lang="en-US" sz="1200" dirty="0"/>
          </a:p>
        </p:txBody>
      </p:sp>
      <p:sp>
        <p:nvSpPr>
          <p:cNvPr id="106" name="TextBox 105"/>
          <p:cNvSpPr txBox="1"/>
          <p:nvPr/>
        </p:nvSpPr>
        <p:spPr>
          <a:xfrm rot="16200000">
            <a:off x="684700" y="4492877"/>
            <a:ext cx="1342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FRAME OVERLAP</a:t>
            </a:r>
            <a:endParaRPr lang="en-US" sz="1200" dirty="0"/>
          </a:p>
        </p:txBody>
      </p:sp>
      <p:sp>
        <p:nvSpPr>
          <p:cNvPr id="108" name="Rectangle 107"/>
          <p:cNvSpPr/>
          <p:nvPr/>
        </p:nvSpPr>
        <p:spPr>
          <a:xfrm>
            <a:off x="109837" y="3044927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109837" y="3060321"/>
            <a:ext cx="8945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</a:t>
            </a:r>
            <a:r>
              <a:rPr lang="en-US" sz="1200" dirty="0"/>
              <a:t>L</a:t>
            </a:r>
            <a:r>
              <a:rPr lang="en-US" sz="1200" dirty="0" smtClean="0"/>
              <a:t>       6.5-6.6	     8		13				30		83,1							170                                 		 </a:t>
            </a:r>
            <a:endParaRPr lang="en-US" sz="1200" dirty="0"/>
          </a:p>
        </p:txBody>
      </p:sp>
      <p:grpSp>
        <p:nvGrpSpPr>
          <p:cNvPr id="110" name="Group 109"/>
          <p:cNvGrpSpPr/>
          <p:nvPr/>
        </p:nvGrpSpPr>
        <p:grpSpPr>
          <a:xfrm>
            <a:off x="420303" y="1126788"/>
            <a:ext cx="577410" cy="1500798"/>
            <a:chOff x="3704121" y="3447569"/>
            <a:chExt cx="577410" cy="1500798"/>
          </a:xfrm>
        </p:grpSpPr>
        <p:cxnSp>
          <p:nvCxnSpPr>
            <p:cNvPr id="111" name="Straight Connector 110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Rectangle 111"/>
            <p:cNvSpPr/>
            <p:nvPr/>
          </p:nvSpPr>
          <p:spPr>
            <a:xfrm>
              <a:off x="3904003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TextBox 112"/>
            <p:cNvSpPr txBox="1"/>
            <p:nvPr/>
          </p:nvSpPr>
          <p:spPr>
            <a:xfrm rot="16200000">
              <a:off x="3583126" y="3762363"/>
              <a:ext cx="84503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114" name="Straight Connector 113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V="1">
              <a:off x="396432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V="1">
              <a:off x="404687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Rectangle 117"/>
            <p:cNvSpPr/>
            <p:nvPr/>
          </p:nvSpPr>
          <p:spPr>
            <a:xfrm>
              <a:off x="370412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4098355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0" name="Straight Connector 119"/>
            <p:cNvCxnSpPr/>
            <p:nvPr/>
          </p:nvCxnSpPr>
          <p:spPr>
            <a:xfrm flipH="1">
              <a:off x="3796186" y="4610359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4039697" y="461035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" name="TextBox 121"/>
          <p:cNvSpPr txBox="1"/>
          <p:nvPr/>
        </p:nvSpPr>
        <p:spPr>
          <a:xfrm rot="16200000">
            <a:off x="1442159" y="4505519"/>
            <a:ext cx="1367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FRAME OVERLAP</a:t>
            </a:r>
            <a:endParaRPr lang="en-US" sz="1200" dirty="0"/>
          </a:p>
        </p:txBody>
      </p:sp>
      <p:sp>
        <p:nvSpPr>
          <p:cNvPr id="123" name="TextBox 122"/>
          <p:cNvSpPr txBox="1"/>
          <p:nvPr/>
        </p:nvSpPr>
        <p:spPr>
          <a:xfrm rot="16200000">
            <a:off x="759852" y="5946957"/>
            <a:ext cx="11579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14Hz, D700</a:t>
            </a:r>
            <a:endParaRPr lang="en-US" sz="1200" dirty="0"/>
          </a:p>
        </p:txBody>
      </p:sp>
      <p:sp>
        <p:nvSpPr>
          <p:cNvPr id="124" name="TextBox 123"/>
          <p:cNvSpPr txBox="1"/>
          <p:nvPr/>
        </p:nvSpPr>
        <p:spPr>
          <a:xfrm rot="16200000">
            <a:off x="1535952" y="5946959"/>
            <a:ext cx="11579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14Hz, D700</a:t>
            </a:r>
            <a:endParaRPr lang="en-US" sz="1200" dirty="0"/>
          </a:p>
        </p:txBody>
      </p:sp>
      <p:sp>
        <p:nvSpPr>
          <p:cNvPr id="125" name="TextBox 124"/>
          <p:cNvSpPr txBox="1"/>
          <p:nvPr/>
        </p:nvSpPr>
        <p:spPr>
          <a:xfrm rot="16200000">
            <a:off x="4328852" y="4649774"/>
            <a:ext cx="1237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BAND DEFINING</a:t>
            </a:r>
            <a:endParaRPr lang="en-US" sz="1200" dirty="0"/>
          </a:p>
        </p:txBody>
      </p:sp>
      <p:sp>
        <p:nvSpPr>
          <p:cNvPr id="126" name="TextBox 125"/>
          <p:cNvSpPr txBox="1"/>
          <p:nvPr/>
        </p:nvSpPr>
        <p:spPr>
          <a:xfrm rot="16200000">
            <a:off x="4364395" y="5946963"/>
            <a:ext cx="1157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14Hz, D700</a:t>
            </a:r>
            <a:endParaRPr lang="en-US" sz="1200" dirty="0"/>
          </a:p>
        </p:txBody>
      </p:sp>
      <p:sp>
        <p:nvSpPr>
          <p:cNvPr id="127" name="TextBox 126"/>
          <p:cNvSpPr txBox="1"/>
          <p:nvPr/>
        </p:nvSpPr>
        <p:spPr>
          <a:xfrm rot="16200000">
            <a:off x="7577853" y="5946960"/>
            <a:ext cx="1157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360Hz, D700</a:t>
            </a:r>
            <a:endParaRPr lang="en-US" sz="1200" dirty="0"/>
          </a:p>
        </p:txBody>
      </p:sp>
      <p:grpSp>
        <p:nvGrpSpPr>
          <p:cNvPr id="128" name="Group 127"/>
          <p:cNvGrpSpPr/>
          <p:nvPr/>
        </p:nvGrpSpPr>
        <p:grpSpPr>
          <a:xfrm>
            <a:off x="1515739" y="1740000"/>
            <a:ext cx="339225" cy="886805"/>
            <a:chOff x="5371903" y="3344564"/>
            <a:chExt cx="1112307" cy="886805"/>
          </a:xfrm>
        </p:grpSpPr>
        <p:sp>
          <p:nvSpPr>
            <p:cNvPr id="129" name="TextBox 128"/>
            <p:cNvSpPr txBox="1"/>
            <p:nvPr/>
          </p:nvSpPr>
          <p:spPr>
            <a:xfrm rot="16200000">
              <a:off x="5500343" y="3366407"/>
              <a:ext cx="750119" cy="706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30" name="Straight Connector 129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/>
          <p:cNvGrpSpPr/>
          <p:nvPr/>
        </p:nvGrpSpPr>
        <p:grpSpPr>
          <a:xfrm>
            <a:off x="928969" y="1808191"/>
            <a:ext cx="216887" cy="817389"/>
            <a:chOff x="5371903" y="3413980"/>
            <a:chExt cx="1422333" cy="817389"/>
          </a:xfrm>
        </p:grpSpPr>
        <p:sp>
          <p:nvSpPr>
            <p:cNvPr id="134" name="TextBox 133"/>
            <p:cNvSpPr txBox="1"/>
            <p:nvPr/>
          </p:nvSpPr>
          <p:spPr>
            <a:xfrm rot="16200000">
              <a:off x="5762233" y="3033112"/>
              <a:ext cx="651136" cy="1412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35" name="Straight Connector 134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2" name="Rectangle 141"/>
          <p:cNvSpPr/>
          <p:nvPr/>
        </p:nvSpPr>
        <p:spPr>
          <a:xfrm>
            <a:off x="120866" y="688702"/>
            <a:ext cx="2952427" cy="227647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/>
          <p:cNvSpPr txBox="1"/>
          <p:nvPr/>
        </p:nvSpPr>
        <p:spPr>
          <a:xfrm>
            <a:off x="967542" y="688702"/>
            <a:ext cx="17748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EQUIPT ACCESS CLASS : BLACK</a:t>
            </a:r>
            <a:endParaRPr lang="en-US" sz="1000" dirty="0"/>
          </a:p>
        </p:txBody>
      </p:sp>
      <p:sp>
        <p:nvSpPr>
          <p:cNvPr id="144" name="Rectangle 143"/>
          <p:cNvSpPr/>
          <p:nvPr/>
        </p:nvSpPr>
        <p:spPr>
          <a:xfrm>
            <a:off x="5287819" y="688702"/>
            <a:ext cx="3740727" cy="227647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6845160" y="688702"/>
            <a:ext cx="18553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EQUIPT ACCESS CLASS : GREEN* </a:t>
            </a:r>
            <a:endParaRPr lang="en-US" sz="1000" dirty="0"/>
          </a:p>
        </p:txBody>
      </p:sp>
      <p:sp>
        <p:nvSpPr>
          <p:cNvPr id="146" name="Rectangle 145"/>
          <p:cNvSpPr/>
          <p:nvPr/>
        </p:nvSpPr>
        <p:spPr>
          <a:xfrm>
            <a:off x="120867" y="3707440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5930" y="3692078"/>
            <a:ext cx="8892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HxW</a:t>
            </a:r>
            <a:r>
              <a:rPr lang="en-US" sz="1200" dirty="0" smtClean="0"/>
              <a:t>     98x30								98x50							30x30</a:t>
            </a:r>
            <a:endParaRPr lang="en-US" sz="1200" dirty="0"/>
          </a:p>
        </p:txBody>
      </p:sp>
      <p:sp>
        <p:nvSpPr>
          <p:cNvPr id="147" name="Rectangle 146"/>
          <p:cNvSpPr/>
          <p:nvPr/>
        </p:nvSpPr>
        <p:spPr>
          <a:xfrm>
            <a:off x="3102541" y="688702"/>
            <a:ext cx="2123702" cy="227647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80612" y="688702"/>
            <a:ext cx="17491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EQUIPT ACCESS CLASS: BLACK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6246278" y="88049"/>
            <a:ext cx="1197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Sector: West </a:t>
            </a:r>
          </a:p>
          <a:p>
            <a:r>
              <a:rPr lang="en-US" sz="1200" dirty="0" smtClean="0"/>
              <a:t>Beam port: NA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88549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 140"/>
          <p:cNvSpPr/>
          <p:nvPr/>
        </p:nvSpPr>
        <p:spPr>
          <a:xfrm>
            <a:off x="7701946" y="1280285"/>
            <a:ext cx="699696" cy="1416951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4368277" y="1331041"/>
            <a:ext cx="699696" cy="1416951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375166" y="1331041"/>
            <a:ext cx="1356653" cy="1416951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1802248" y="1331041"/>
            <a:ext cx="699696" cy="1416951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120865" y="1073715"/>
            <a:ext cx="3782649" cy="1891459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36982" y="2459327"/>
            <a:ext cx="8354541" cy="48054"/>
          </a:xfrm>
          <a:prstGeom prst="line">
            <a:avLst/>
          </a:prstGeom>
          <a:ln w="12700">
            <a:solidFill>
              <a:srgbClr val="FF000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un 4"/>
          <p:cNvSpPr/>
          <p:nvPr/>
        </p:nvSpPr>
        <p:spPr>
          <a:xfrm>
            <a:off x="8491523" y="2346057"/>
            <a:ext cx="226541" cy="226540"/>
          </a:xfrm>
          <a:prstGeom prst="su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47826" y="1744951"/>
            <a:ext cx="364542" cy="1202213"/>
            <a:chOff x="5293227" y="3344438"/>
            <a:chExt cx="1190983" cy="1202213"/>
          </a:xfrm>
        </p:grpSpPr>
        <p:sp>
          <p:nvSpPr>
            <p:cNvPr id="23" name="TextBox 22"/>
            <p:cNvSpPr txBox="1"/>
            <p:nvPr/>
          </p:nvSpPr>
          <p:spPr>
            <a:xfrm rot="16200000">
              <a:off x="5267566" y="3370099"/>
              <a:ext cx="755193" cy="703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BEAM PORT</a:t>
              </a:r>
              <a:endParaRPr lang="en-US" sz="8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371903" y="3736086"/>
              <a:ext cx="0" cy="8105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1914731" y="1227206"/>
            <a:ext cx="439257" cy="1391428"/>
            <a:chOff x="3175380" y="3556939"/>
            <a:chExt cx="439257" cy="1391428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 rot="16200000">
              <a:off x="2955908" y="3817048"/>
              <a:ext cx="73566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2269621" y="1768255"/>
            <a:ext cx="2225410" cy="850852"/>
            <a:chOff x="5371903" y="3380517"/>
            <a:chExt cx="1112307" cy="850852"/>
          </a:xfrm>
        </p:grpSpPr>
        <p:sp>
          <p:nvSpPr>
            <p:cNvPr id="37" name="TextBox 36"/>
            <p:cNvSpPr txBox="1"/>
            <p:nvPr/>
          </p:nvSpPr>
          <p:spPr>
            <a:xfrm rot="16200000">
              <a:off x="5266534" y="3666264"/>
              <a:ext cx="679177" cy="1076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4900347" y="1785306"/>
            <a:ext cx="2969224" cy="824849"/>
            <a:chOff x="5371903" y="3406520"/>
            <a:chExt cx="1112307" cy="824849"/>
          </a:xfrm>
        </p:grpSpPr>
        <p:sp>
          <p:nvSpPr>
            <p:cNvPr id="42" name="TextBox 41"/>
            <p:cNvSpPr txBox="1"/>
            <p:nvPr/>
          </p:nvSpPr>
          <p:spPr>
            <a:xfrm rot="16200000">
              <a:off x="5267780" y="3701279"/>
              <a:ext cx="670226" cy="80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43" name="Straight Connector 42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 rot="16200000">
            <a:off x="222113" y="5946958"/>
            <a:ext cx="11579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210Hz, D700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109837" y="3337320"/>
            <a:ext cx="8945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#        1 - 2 	     3 		 4			 			 5							 6 7	</a:t>
            </a:r>
            <a:r>
              <a:rPr lang="en-US" sz="1200" dirty="0"/>
              <a:t> </a:t>
            </a:r>
            <a:r>
              <a:rPr lang="en-US" sz="1200" dirty="0" smtClean="0"/>
              <a:t>                                    		 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108369" y="4509772"/>
            <a:ext cx="1375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PULSE SHAPING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-334298" y="4555939"/>
            <a:ext cx="1375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146274" y="4052702"/>
            <a:ext cx="8945852" cy="13673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09837" y="3337318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35930" y="5506506"/>
            <a:ext cx="8945852" cy="115790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-252041" y="5900794"/>
            <a:ext cx="1157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NOTES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05947" y="180382"/>
            <a:ext cx="159630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IdG</a:t>
            </a:r>
            <a:r>
              <a:rPr lang="en-US" dirty="0" smtClean="0"/>
              <a:t>/ CAMEA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605051" y="41882"/>
            <a:ext cx="1450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Status: 0-Proposal</a:t>
            </a:r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1956900" y="180382"/>
            <a:ext cx="1145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Schematic</a:t>
            </a:r>
            <a:endParaRPr lang="en-US" u="sng" dirty="0"/>
          </a:p>
        </p:txBody>
      </p:sp>
      <p:grpSp>
        <p:nvGrpSpPr>
          <p:cNvPr id="59" name="Group 58"/>
          <p:cNvGrpSpPr/>
          <p:nvPr/>
        </p:nvGrpSpPr>
        <p:grpSpPr>
          <a:xfrm>
            <a:off x="1145855" y="1227207"/>
            <a:ext cx="439257" cy="1391427"/>
            <a:chOff x="3175380" y="3556940"/>
            <a:chExt cx="439257" cy="1391427"/>
          </a:xfrm>
        </p:grpSpPr>
        <p:cxnSp>
          <p:nvCxnSpPr>
            <p:cNvPr id="60" name="Straight Connector 59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 rot="16200000">
              <a:off x="2955909" y="3817048"/>
              <a:ext cx="73566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65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4553156" y="1126788"/>
            <a:ext cx="439257" cy="1456646"/>
            <a:chOff x="3175380" y="3491721"/>
            <a:chExt cx="439257" cy="1456646"/>
          </a:xfrm>
        </p:grpSpPr>
        <p:cxnSp>
          <p:nvCxnSpPr>
            <p:cNvPr id="69" name="Straight Connector 68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 rot="16200000">
              <a:off x="2923299" y="3784439"/>
              <a:ext cx="80087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7777507" y="1073715"/>
            <a:ext cx="577410" cy="1514109"/>
            <a:chOff x="3704121" y="3434258"/>
            <a:chExt cx="577410" cy="1514109"/>
          </a:xfrm>
        </p:grpSpPr>
        <p:cxnSp>
          <p:nvCxnSpPr>
            <p:cNvPr id="87" name="Straight Connector 86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angle 87"/>
            <p:cNvSpPr/>
            <p:nvPr/>
          </p:nvSpPr>
          <p:spPr>
            <a:xfrm>
              <a:off x="3904003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 rot="16200000">
              <a:off x="3576471" y="3755707"/>
              <a:ext cx="8583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V="1">
              <a:off x="396432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V="1">
              <a:off x="404687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Rectangle 93"/>
            <p:cNvSpPr/>
            <p:nvPr/>
          </p:nvSpPr>
          <p:spPr>
            <a:xfrm>
              <a:off x="370412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098355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Connector 95"/>
            <p:cNvCxnSpPr/>
            <p:nvPr/>
          </p:nvCxnSpPr>
          <p:spPr>
            <a:xfrm flipH="1">
              <a:off x="3796186" y="4610359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4039697" y="461035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TextBox 102"/>
          <p:cNvSpPr txBox="1"/>
          <p:nvPr/>
        </p:nvSpPr>
        <p:spPr>
          <a:xfrm rot="16200000">
            <a:off x="7467605" y="4555474"/>
            <a:ext cx="1284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ORDER-SORTING</a:t>
            </a:r>
          </a:p>
          <a:p>
            <a:pPr algn="ctr"/>
            <a:r>
              <a:rPr lang="en-US" sz="1200" dirty="0" smtClean="0"/>
              <a:t>OPTION ?</a:t>
            </a:r>
            <a:endParaRPr lang="en-US" sz="1200" dirty="0"/>
          </a:p>
        </p:txBody>
      </p:sp>
      <p:sp>
        <p:nvSpPr>
          <p:cNvPr id="106" name="TextBox 105"/>
          <p:cNvSpPr txBox="1"/>
          <p:nvPr/>
        </p:nvSpPr>
        <p:spPr>
          <a:xfrm rot="16200000">
            <a:off x="684700" y="4492877"/>
            <a:ext cx="1342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FRAME OVERLAP</a:t>
            </a:r>
            <a:endParaRPr lang="en-US" sz="1200" dirty="0"/>
          </a:p>
        </p:txBody>
      </p:sp>
      <p:sp>
        <p:nvSpPr>
          <p:cNvPr id="108" name="Rectangle 107"/>
          <p:cNvSpPr/>
          <p:nvPr/>
        </p:nvSpPr>
        <p:spPr>
          <a:xfrm>
            <a:off x="109837" y="3044927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109837" y="3060321"/>
            <a:ext cx="8945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</a:t>
            </a:r>
            <a:r>
              <a:rPr lang="en-US" sz="1200" dirty="0"/>
              <a:t>L</a:t>
            </a:r>
            <a:r>
              <a:rPr lang="en-US" sz="1200" dirty="0" smtClean="0"/>
              <a:t>       6.5-6.6	     8		13		18		30		83,1							        S=170                                 		 </a:t>
            </a:r>
            <a:endParaRPr lang="en-US" sz="1200" dirty="0"/>
          </a:p>
        </p:txBody>
      </p:sp>
      <p:grpSp>
        <p:nvGrpSpPr>
          <p:cNvPr id="110" name="Group 109"/>
          <p:cNvGrpSpPr/>
          <p:nvPr/>
        </p:nvGrpSpPr>
        <p:grpSpPr>
          <a:xfrm>
            <a:off x="420303" y="1126788"/>
            <a:ext cx="577410" cy="1500798"/>
            <a:chOff x="3704121" y="3447569"/>
            <a:chExt cx="577410" cy="1500798"/>
          </a:xfrm>
        </p:grpSpPr>
        <p:cxnSp>
          <p:nvCxnSpPr>
            <p:cNvPr id="111" name="Straight Connector 110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Rectangle 111"/>
            <p:cNvSpPr/>
            <p:nvPr/>
          </p:nvSpPr>
          <p:spPr>
            <a:xfrm>
              <a:off x="3904003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TextBox 112"/>
            <p:cNvSpPr txBox="1"/>
            <p:nvPr/>
          </p:nvSpPr>
          <p:spPr>
            <a:xfrm rot="16200000">
              <a:off x="3583126" y="3762363"/>
              <a:ext cx="84503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114" name="Straight Connector 113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V="1">
              <a:off x="396432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V="1">
              <a:off x="404687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Rectangle 117"/>
            <p:cNvSpPr/>
            <p:nvPr/>
          </p:nvSpPr>
          <p:spPr>
            <a:xfrm>
              <a:off x="370412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4098355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0" name="Straight Connector 119"/>
            <p:cNvCxnSpPr/>
            <p:nvPr/>
          </p:nvCxnSpPr>
          <p:spPr>
            <a:xfrm flipH="1">
              <a:off x="3796186" y="4610359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4039697" y="461035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" name="TextBox 121"/>
          <p:cNvSpPr txBox="1"/>
          <p:nvPr/>
        </p:nvSpPr>
        <p:spPr>
          <a:xfrm rot="16200000">
            <a:off x="1442159" y="4505519"/>
            <a:ext cx="1367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FRAME OVERLAP</a:t>
            </a:r>
            <a:endParaRPr lang="en-US" sz="1200" dirty="0"/>
          </a:p>
        </p:txBody>
      </p:sp>
      <p:sp>
        <p:nvSpPr>
          <p:cNvPr id="123" name="TextBox 122"/>
          <p:cNvSpPr txBox="1"/>
          <p:nvPr/>
        </p:nvSpPr>
        <p:spPr>
          <a:xfrm rot="16200000">
            <a:off x="759852" y="5946957"/>
            <a:ext cx="11579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14Hz, D700</a:t>
            </a:r>
            <a:endParaRPr lang="en-US" sz="1200" dirty="0"/>
          </a:p>
        </p:txBody>
      </p:sp>
      <p:sp>
        <p:nvSpPr>
          <p:cNvPr id="124" name="TextBox 123"/>
          <p:cNvSpPr txBox="1"/>
          <p:nvPr/>
        </p:nvSpPr>
        <p:spPr>
          <a:xfrm rot="16200000">
            <a:off x="1535952" y="5946959"/>
            <a:ext cx="11579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14Hz, D700</a:t>
            </a:r>
            <a:endParaRPr lang="en-US" sz="1200" dirty="0"/>
          </a:p>
        </p:txBody>
      </p:sp>
      <p:sp>
        <p:nvSpPr>
          <p:cNvPr id="125" name="TextBox 124"/>
          <p:cNvSpPr txBox="1"/>
          <p:nvPr/>
        </p:nvSpPr>
        <p:spPr>
          <a:xfrm rot="16200000">
            <a:off x="4328852" y="4649774"/>
            <a:ext cx="1237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BAND DEFINING</a:t>
            </a:r>
            <a:endParaRPr lang="en-US" sz="1200" dirty="0"/>
          </a:p>
        </p:txBody>
      </p:sp>
      <p:sp>
        <p:nvSpPr>
          <p:cNvPr id="126" name="TextBox 125"/>
          <p:cNvSpPr txBox="1"/>
          <p:nvPr/>
        </p:nvSpPr>
        <p:spPr>
          <a:xfrm rot="16200000">
            <a:off x="4364395" y="5946963"/>
            <a:ext cx="1157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14Hz, D700</a:t>
            </a:r>
            <a:endParaRPr lang="en-US" sz="1200" dirty="0"/>
          </a:p>
        </p:txBody>
      </p:sp>
      <p:sp>
        <p:nvSpPr>
          <p:cNvPr id="127" name="TextBox 126"/>
          <p:cNvSpPr txBox="1"/>
          <p:nvPr/>
        </p:nvSpPr>
        <p:spPr>
          <a:xfrm rot="16200000">
            <a:off x="7577853" y="5946960"/>
            <a:ext cx="1157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360Hz, D700</a:t>
            </a:r>
            <a:endParaRPr lang="en-US" sz="1200" dirty="0"/>
          </a:p>
        </p:txBody>
      </p:sp>
      <p:grpSp>
        <p:nvGrpSpPr>
          <p:cNvPr id="128" name="Group 127"/>
          <p:cNvGrpSpPr/>
          <p:nvPr/>
        </p:nvGrpSpPr>
        <p:grpSpPr>
          <a:xfrm>
            <a:off x="1515739" y="1740000"/>
            <a:ext cx="339225" cy="886805"/>
            <a:chOff x="5371903" y="3344564"/>
            <a:chExt cx="1112307" cy="886805"/>
          </a:xfrm>
        </p:grpSpPr>
        <p:sp>
          <p:nvSpPr>
            <p:cNvPr id="129" name="TextBox 128"/>
            <p:cNvSpPr txBox="1"/>
            <p:nvPr/>
          </p:nvSpPr>
          <p:spPr>
            <a:xfrm rot="16200000">
              <a:off x="5500343" y="3366407"/>
              <a:ext cx="750119" cy="706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30" name="Straight Connector 129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/>
          <p:cNvGrpSpPr/>
          <p:nvPr/>
        </p:nvGrpSpPr>
        <p:grpSpPr>
          <a:xfrm>
            <a:off x="928969" y="1808191"/>
            <a:ext cx="216887" cy="817389"/>
            <a:chOff x="5371903" y="3413980"/>
            <a:chExt cx="1422333" cy="817389"/>
          </a:xfrm>
        </p:grpSpPr>
        <p:sp>
          <p:nvSpPr>
            <p:cNvPr id="134" name="TextBox 133"/>
            <p:cNvSpPr txBox="1"/>
            <p:nvPr/>
          </p:nvSpPr>
          <p:spPr>
            <a:xfrm rot="16200000">
              <a:off x="5762233" y="3033112"/>
              <a:ext cx="651136" cy="1412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35" name="Straight Connector 134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2" name="Rectangle 141"/>
          <p:cNvSpPr/>
          <p:nvPr/>
        </p:nvSpPr>
        <p:spPr>
          <a:xfrm>
            <a:off x="120866" y="688702"/>
            <a:ext cx="2952427" cy="227647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/>
          <p:cNvSpPr txBox="1"/>
          <p:nvPr/>
        </p:nvSpPr>
        <p:spPr>
          <a:xfrm>
            <a:off x="967542" y="688702"/>
            <a:ext cx="17748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EQUIPT ACCESS CLASS : BLACK</a:t>
            </a:r>
            <a:endParaRPr lang="en-US" sz="1000" dirty="0"/>
          </a:p>
        </p:txBody>
      </p:sp>
      <p:sp>
        <p:nvSpPr>
          <p:cNvPr id="144" name="Rectangle 143"/>
          <p:cNvSpPr/>
          <p:nvPr/>
        </p:nvSpPr>
        <p:spPr>
          <a:xfrm>
            <a:off x="5287819" y="688702"/>
            <a:ext cx="3740727" cy="227647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6845160" y="688702"/>
            <a:ext cx="18553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EQUIPT ACCESS CLASS : GREEN* </a:t>
            </a:r>
            <a:endParaRPr lang="en-US" sz="1000" dirty="0"/>
          </a:p>
        </p:txBody>
      </p:sp>
      <p:sp>
        <p:nvSpPr>
          <p:cNvPr id="146" name="Rectangle 145"/>
          <p:cNvSpPr/>
          <p:nvPr/>
        </p:nvSpPr>
        <p:spPr>
          <a:xfrm>
            <a:off x="120867" y="3707440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5930" y="3692078"/>
            <a:ext cx="8892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HxW</a:t>
            </a:r>
            <a:r>
              <a:rPr lang="en-US" sz="1200" dirty="0" smtClean="0"/>
              <a:t>     98x30								98x50							30x30</a:t>
            </a:r>
            <a:endParaRPr lang="en-US" sz="1200" dirty="0"/>
          </a:p>
        </p:txBody>
      </p:sp>
      <p:sp>
        <p:nvSpPr>
          <p:cNvPr id="147" name="Rectangle 146"/>
          <p:cNvSpPr/>
          <p:nvPr/>
        </p:nvSpPr>
        <p:spPr>
          <a:xfrm>
            <a:off x="3102541" y="688702"/>
            <a:ext cx="2123702" cy="227647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80612" y="688702"/>
            <a:ext cx="17491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EQUIPT ACCESS CLASS: BLACK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6246278" y="88049"/>
            <a:ext cx="1197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Sector: West </a:t>
            </a:r>
          </a:p>
          <a:p>
            <a:r>
              <a:rPr lang="en-US" sz="1200" dirty="0" smtClean="0"/>
              <a:t>Beam port: NA</a:t>
            </a:r>
            <a:endParaRPr lang="en-US" sz="1200" dirty="0"/>
          </a:p>
        </p:txBody>
      </p:sp>
      <p:grpSp>
        <p:nvGrpSpPr>
          <p:cNvPr id="148" name="Group 147"/>
          <p:cNvGrpSpPr/>
          <p:nvPr/>
        </p:nvGrpSpPr>
        <p:grpSpPr>
          <a:xfrm>
            <a:off x="2854361" y="1500213"/>
            <a:ext cx="496359" cy="1103754"/>
            <a:chOff x="3104357" y="2260663"/>
            <a:chExt cx="496359" cy="862866"/>
          </a:xfrm>
          <a:solidFill>
            <a:srgbClr val="A6A6A6"/>
          </a:solidFill>
        </p:grpSpPr>
        <p:cxnSp>
          <p:nvCxnSpPr>
            <p:cNvPr id="149" name="Straight Connector 148"/>
            <p:cNvCxnSpPr/>
            <p:nvPr/>
          </p:nvCxnSpPr>
          <p:spPr>
            <a:xfrm flipV="1">
              <a:off x="3104357" y="2878784"/>
              <a:ext cx="0" cy="24474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Rectangle 149"/>
            <p:cNvSpPr/>
            <p:nvPr/>
          </p:nvSpPr>
          <p:spPr>
            <a:xfrm>
              <a:off x="3163624" y="2886110"/>
              <a:ext cx="383314" cy="237419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TextBox 150"/>
            <p:cNvSpPr txBox="1"/>
            <p:nvPr/>
          </p:nvSpPr>
          <p:spPr>
            <a:xfrm rot="16200000">
              <a:off x="3171510" y="2444435"/>
              <a:ext cx="582987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SHUTTER</a:t>
              </a:r>
              <a:endParaRPr lang="en-US" sz="1100" dirty="0"/>
            </a:p>
          </p:txBody>
        </p:sp>
        <p:cxnSp>
          <p:nvCxnSpPr>
            <p:cNvPr id="152" name="Straight Connector 151"/>
            <p:cNvCxnSpPr/>
            <p:nvPr/>
          </p:nvCxnSpPr>
          <p:spPr>
            <a:xfrm>
              <a:off x="3113021" y="3001157"/>
              <a:ext cx="481542" cy="82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flipV="1">
              <a:off x="3600716" y="2878785"/>
              <a:ext cx="0" cy="24474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82187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>
          <a:xfrm>
            <a:off x="7586855" y="1708782"/>
            <a:ext cx="1102958" cy="1354688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28679" y="1688287"/>
            <a:ext cx="1102958" cy="1222785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3568710" y="1584092"/>
            <a:ext cx="703109" cy="1222785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4365661" y="1603887"/>
            <a:ext cx="703109" cy="1222785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308538" y="1172013"/>
            <a:ext cx="5193580" cy="1891459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5502118" y="2171097"/>
            <a:ext cx="2084736" cy="47483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109837" y="3658754"/>
            <a:ext cx="8945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#          7-7.05		     	        		        17.53  	     20.71					                 114.9-114.95-115	</a:t>
            </a:r>
            <a:r>
              <a:rPr lang="en-US" sz="1200" dirty="0"/>
              <a:t> </a:t>
            </a:r>
            <a:r>
              <a:rPr lang="en-US" sz="1200" dirty="0" smtClean="0"/>
              <a:t>                                    		 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65829" y="4552602"/>
            <a:ext cx="1454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 PULSE SHAPING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-435033" y="4504013"/>
            <a:ext cx="145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109837" y="3951147"/>
            <a:ext cx="8945852" cy="14670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09837" y="3658752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35930" y="5455575"/>
            <a:ext cx="8945852" cy="120883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-402622" y="5750213"/>
            <a:ext cx="145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NOTES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14715" y="180382"/>
            <a:ext cx="1569647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CS/ C-SPEC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266525" y="180382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 0-Concept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195352" y="180382"/>
            <a:ext cx="1262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Schematic</a:t>
            </a:r>
            <a:endParaRPr lang="en-US" u="sng" dirty="0"/>
          </a:p>
        </p:txBody>
      </p:sp>
      <p:sp>
        <p:nvSpPr>
          <p:cNvPr id="103" name="TextBox 102"/>
          <p:cNvSpPr txBox="1"/>
          <p:nvPr/>
        </p:nvSpPr>
        <p:spPr>
          <a:xfrm rot="16200000">
            <a:off x="7636535" y="4538484"/>
            <a:ext cx="1482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MONOCHROMATOR</a:t>
            </a:r>
            <a:endParaRPr lang="en-US" sz="1200" dirty="0"/>
          </a:p>
        </p:txBody>
      </p:sp>
      <p:cxnSp>
        <p:nvCxnSpPr>
          <p:cNvPr id="107" name="Straight Connector 106"/>
          <p:cNvCxnSpPr/>
          <p:nvPr/>
        </p:nvCxnSpPr>
        <p:spPr>
          <a:xfrm flipV="1">
            <a:off x="282500" y="2411224"/>
            <a:ext cx="8354541" cy="48054"/>
          </a:xfrm>
          <a:prstGeom prst="line">
            <a:avLst/>
          </a:prstGeom>
          <a:ln w="12700">
            <a:solidFill>
              <a:srgbClr val="FF000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Sun 107"/>
          <p:cNvSpPr/>
          <p:nvPr/>
        </p:nvSpPr>
        <p:spPr>
          <a:xfrm>
            <a:off x="8750311" y="2314825"/>
            <a:ext cx="226541" cy="226540"/>
          </a:xfrm>
          <a:prstGeom prst="su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281447" y="1696847"/>
            <a:ext cx="339002" cy="1202214"/>
            <a:chOff x="5254364" y="3344437"/>
            <a:chExt cx="1229846" cy="1202214"/>
          </a:xfrm>
        </p:grpSpPr>
        <p:sp>
          <p:nvSpPr>
            <p:cNvPr id="110" name="TextBox 109"/>
            <p:cNvSpPr txBox="1"/>
            <p:nvPr/>
          </p:nvSpPr>
          <p:spPr>
            <a:xfrm rot="16200000">
              <a:off x="5267565" y="3331236"/>
              <a:ext cx="755193" cy="781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BEAM PORT</a:t>
              </a:r>
              <a:endParaRPr lang="en-US" sz="800" dirty="0"/>
            </a:p>
          </p:txBody>
        </p:sp>
        <p:cxnSp>
          <p:nvCxnSpPr>
            <p:cNvPr id="111" name="Straight Connector 110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V="1">
              <a:off x="5371903" y="3736086"/>
              <a:ext cx="0" cy="8105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 113"/>
          <p:cNvGrpSpPr/>
          <p:nvPr/>
        </p:nvGrpSpPr>
        <p:grpSpPr>
          <a:xfrm>
            <a:off x="3772997" y="1277328"/>
            <a:ext cx="439257" cy="1287593"/>
            <a:chOff x="3175380" y="3660774"/>
            <a:chExt cx="439257" cy="1287593"/>
          </a:xfrm>
        </p:grpSpPr>
        <p:cxnSp>
          <p:nvCxnSpPr>
            <p:cNvPr id="115" name="Straight Connector 114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3007826" y="3868965"/>
              <a:ext cx="6318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118" name="Straight Connector 117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Rectangle 120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Connector 121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1047186" y="1953891"/>
            <a:ext cx="2647360" cy="621394"/>
            <a:chOff x="5371903" y="3609975"/>
            <a:chExt cx="1112307" cy="621394"/>
          </a:xfrm>
        </p:grpSpPr>
        <p:sp>
          <p:nvSpPr>
            <p:cNvPr id="124" name="TextBox 123"/>
            <p:cNvSpPr txBox="1"/>
            <p:nvPr/>
          </p:nvSpPr>
          <p:spPr>
            <a:xfrm rot="16200000">
              <a:off x="5277357" y="3809543"/>
              <a:ext cx="489655" cy="90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25" name="Straight Connector 124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/>
          <p:cNvGrpSpPr/>
          <p:nvPr/>
        </p:nvGrpSpPr>
        <p:grpSpPr>
          <a:xfrm>
            <a:off x="529388" y="1212533"/>
            <a:ext cx="577410" cy="1360617"/>
            <a:chOff x="3704121" y="3587750"/>
            <a:chExt cx="577410" cy="1360617"/>
          </a:xfrm>
        </p:grpSpPr>
        <p:cxnSp>
          <p:nvCxnSpPr>
            <p:cNvPr id="129" name="Straight Connector 128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Rectangle 129"/>
            <p:cNvSpPr/>
            <p:nvPr/>
          </p:nvSpPr>
          <p:spPr>
            <a:xfrm>
              <a:off x="3904003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extBox 130"/>
            <p:cNvSpPr txBox="1"/>
            <p:nvPr/>
          </p:nvSpPr>
          <p:spPr>
            <a:xfrm rot="16200000">
              <a:off x="3653217" y="3832453"/>
              <a:ext cx="7048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132" name="Straight Connector 131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flipV="1">
              <a:off x="396432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V="1">
              <a:off x="404687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Rectangle 135"/>
            <p:cNvSpPr/>
            <p:nvPr/>
          </p:nvSpPr>
          <p:spPr>
            <a:xfrm>
              <a:off x="370412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4098355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/>
          </p:nvCxnSpPr>
          <p:spPr>
            <a:xfrm flipH="1">
              <a:off x="3796186" y="4610359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H="1">
              <a:off x="4039697" y="461035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>
            <a:off x="4465521" y="1265697"/>
            <a:ext cx="439257" cy="1287593"/>
            <a:chOff x="3175380" y="3660774"/>
            <a:chExt cx="439257" cy="1287593"/>
          </a:xfrm>
        </p:grpSpPr>
        <p:cxnSp>
          <p:nvCxnSpPr>
            <p:cNvPr id="141" name="Straight Connector 140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Rectangle 141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TextBox 142"/>
            <p:cNvSpPr txBox="1"/>
            <p:nvPr/>
          </p:nvSpPr>
          <p:spPr>
            <a:xfrm rot="16200000">
              <a:off x="3007826" y="3868965"/>
              <a:ext cx="6318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144" name="Straight Connector 143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Rectangle 146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8" name="Straight Connector 147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/>
          <p:cNvGrpSpPr/>
          <p:nvPr/>
        </p:nvGrpSpPr>
        <p:grpSpPr>
          <a:xfrm flipH="1">
            <a:off x="7679332" y="1243296"/>
            <a:ext cx="468237" cy="1287592"/>
            <a:chOff x="3175380" y="3660775"/>
            <a:chExt cx="439257" cy="1287592"/>
          </a:xfrm>
        </p:grpSpPr>
        <p:cxnSp>
          <p:nvCxnSpPr>
            <p:cNvPr id="150" name="Straight Connector 149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Rectangle 150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TextBox 151"/>
            <p:cNvSpPr txBox="1"/>
            <p:nvPr/>
          </p:nvSpPr>
          <p:spPr>
            <a:xfrm rot="16200000">
              <a:off x="3007826" y="3875633"/>
              <a:ext cx="631826" cy="202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 (DC)</a:t>
              </a:r>
              <a:endParaRPr lang="en-US" sz="800" dirty="0"/>
            </a:p>
          </p:txBody>
        </p:sp>
        <p:cxnSp>
          <p:nvCxnSpPr>
            <p:cNvPr id="153" name="Straight Connector 152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Rectangle 155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" name="Group 173"/>
          <p:cNvGrpSpPr/>
          <p:nvPr/>
        </p:nvGrpSpPr>
        <p:grpSpPr>
          <a:xfrm>
            <a:off x="4837197" y="1920437"/>
            <a:ext cx="2866616" cy="621392"/>
            <a:chOff x="5371903" y="3609977"/>
            <a:chExt cx="1112307" cy="621392"/>
          </a:xfrm>
        </p:grpSpPr>
        <p:sp>
          <p:nvSpPr>
            <p:cNvPr id="175" name="TextBox 174"/>
            <p:cNvSpPr txBox="1"/>
            <p:nvPr/>
          </p:nvSpPr>
          <p:spPr>
            <a:xfrm rot="16200000">
              <a:off x="5277357" y="3813006"/>
              <a:ext cx="489655" cy="835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76" name="Straight Connector 175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8" name="TextBox 197"/>
          <p:cNvSpPr txBox="1"/>
          <p:nvPr/>
        </p:nvSpPr>
        <p:spPr>
          <a:xfrm rot="16200000">
            <a:off x="3459948" y="4579462"/>
            <a:ext cx="932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BAND WITH</a:t>
            </a:r>
            <a:endParaRPr lang="en-US" sz="1200" dirty="0"/>
          </a:p>
        </p:txBody>
      </p:sp>
      <p:sp>
        <p:nvSpPr>
          <p:cNvPr id="199" name="TextBox 198"/>
          <p:cNvSpPr txBox="1"/>
          <p:nvPr/>
        </p:nvSpPr>
        <p:spPr>
          <a:xfrm rot="16200000">
            <a:off x="4159523" y="4585618"/>
            <a:ext cx="932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BAND WITH</a:t>
            </a:r>
            <a:endParaRPr lang="en-US" sz="1200" dirty="0"/>
          </a:p>
        </p:txBody>
      </p:sp>
      <p:sp>
        <p:nvSpPr>
          <p:cNvPr id="209" name="TextBox 208"/>
          <p:cNvSpPr txBox="1"/>
          <p:nvPr/>
        </p:nvSpPr>
        <p:spPr>
          <a:xfrm rot="16200000">
            <a:off x="7334198" y="4602621"/>
            <a:ext cx="12506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FRAME OVERLAP</a:t>
            </a:r>
            <a:endParaRPr lang="en-US" sz="1200" dirty="0"/>
          </a:p>
        </p:txBody>
      </p:sp>
      <p:sp>
        <p:nvSpPr>
          <p:cNvPr id="210" name="TextBox 209"/>
          <p:cNvSpPr txBox="1"/>
          <p:nvPr/>
        </p:nvSpPr>
        <p:spPr>
          <a:xfrm rot="16200000">
            <a:off x="338600" y="5797569"/>
            <a:ext cx="960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P1/P2</a:t>
            </a:r>
            <a:endParaRPr lang="en-US" sz="1200" dirty="0"/>
          </a:p>
        </p:txBody>
      </p:sp>
      <p:sp>
        <p:nvSpPr>
          <p:cNvPr id="211" name="TextBox 210"/>
          <p:cNvSpPr txBox="1"/>
          <p:nvPr/>
        </p:nvSpPr>
        <p:spPr>
          <a:xfrm rot="16200000">
            <a:off x="3477773" y="5797569"/>
            <a:ext cx="960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BW1</a:t>
            </a:r>
            <a:endParaRPr lang="en-US" sz="1200" dirty="0"/>
          </a:p>
        </p:txBody>
      </p:sp>
      <p:sp>
        <p:nvSpPr>
          <p:cNvPr id="212" name="TextBox 211"/>
          <p:cNvSpPr txBox="1"/>
          <p:nvPr/>
        </p:nvSpPr>
        <p:spPr>
          <a:xfrm rot="16200000">
            <a:off x="4153820" y="5797569"/>
            <a:ext cx="960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BW2</a:t>
            </a:r>
            <a:endParaRPr lang="en-US" sz="1200" dirty="0"/>
          </a:p>
        </p:txBody>
      </p:sp>
      <p:sp>
        <p:nvSpPr>
          <p:cNvPr id="213" name="TextBox 212"/>
          <p:cNvSpPr txBox="1"/>
          <p:nvPr/>
        </p:nvSpPr>
        <p:spPr>
          <a:xfrm rot="16200000">
            <a:off x="7470313" y="5780637"/>
            <a:ext cx="960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FO</a:t>
            </a:r>
            <a:endParaRPr lang="en-US" sz="1200" dirty="0"/>
          </a:p>
        </p:txBody>
      </p:sp>
      <p:sp>
        <p:nvSpPr>
          <p:cNvPr id="214" name="TextBox 213"/>
          <p:cNvSpPr txBox="1"/>
          <p:nvPr/>
        </p:nvSpPr>
        <p:spPr>
          <a:xfrm rot="16200000">
            <a:off x="7924331" y="5797569"/>
            <a:ext cx="960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M1/M2</a:t>
            </a:r>
            <a:endParaRPr lang="en-US" sz="1200" dirty="0"/>
          </a:p>
        </p:txBody>
      </p:sp>
      <p:grpSp>
        <p:nvGrpSpPr>
          <p:cNvPr id="215" name="Group 214"/>
          <p:cNvGrpSpPr/>
          <p:nvPr/>
        </p:nvGrpSpPr>
        <p:grpSpPr>
          <a:xfrm rot="10800000">
            <a:off x="8171870" y="726692"/>
            <a:ext cx="449830" cy="2219264"/>
            <a:chOff x="4956217" y="4390166"/>
            <a:chExt cx="449830" cy="2219264"/>
          </a:xfrm>
        </p:grpSpPr>
        <p:cxnSp>
          <p:nvCxnSpPr>
            <p:cNvPr id="216" name="Straight Connector 215"/>
            <p:cNvCxnSpPr/>
            <p:nvPr/>
          </p:nvCxnSpPr>
          <p:spPr>
            <a:xfrm flipV="1">
              <a:off x="5098757" y="4801188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Rectangle 216"/>
            <p:cNvSpPr/>
            <p:nvPr/>
          </p:nvSpPr>
          <p:spPr>
            <a:xfrm>
              <a:off x="5156099" y="4390166"/>
              <a:ext cx="194352" cy="10708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TextBox 217"/>
            <p:cNvSpPr txBox="1"/>
            <p:nvPr/>
          </p:nvSpPr>
          <p:spPr>
            <a:xfrm rot="5400000">
              <a:off x="4736524" y="5985103"/>
              <a:ext cx="103321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2PA-01-M-400 (CR)</a:t>
              </a:r>
              <a:endParaRPr lang="en-US" sz="800" dirty="0"/>
            </a:p>
          </p:txBody>
        </p:sp>
        <p:cxnSp>
          <p:nvCxnSpPr>
            <p:cNvPr id="219" name="Straight Connector 218"/>
            <p:cNvCxnSpPr/>
            <p:nvPr/>
          </p:nvCxnSpPr>
          <p:spPr>
            <a:xfrm>
              <a:off x="5107421" y="4923561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flipV="1">
              <a:off x="5406047" y="4800407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flipV="1">
              <a:off x="5216424" y="4437791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2" name="Rectangle 221"/>
            <p:cNvSpPr/>
            <p:nvPr/>
          </p:nvSpPr>
          <p:spPr>
            <a:xfrm>
              <a:off x="4956217" y="4628291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3" name="Straight Connector 222"/>
            <p:cNvCxnSpPr/>
            <p:nvPr/>
          </p:nvCxnSpPr>
          <p:spPr>
            <a:xfrm flipH="1">
              <a:off x="5048282" y="4707925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4" name="Group 223"/>
            <p:cNvGrpSpPr/>
            <p:nvPr/>
          </p:nvGrpSpPr>
          <p:grpSpPr>
            <a:xfrm rot="10800000">
              <a:off x="5018476" y="4850070"/>
              <a:ext cx="241834" cy="551931"/>
              <a:chOff x="5291793" y="4437791"/>
              <a:chExt cx="241834" cy="551931"/>
            </a:xfrm>
          </p:grpSpPr>
          <p:cxnSp>
            <p:nvCxnSpPr>
              <p:cNvPr id="225" name="Straight Connector 224"/>
              <p:cNvCxnSpPr/>
              <p:nvPr/>
            </p:nvCxnSpPr>
            <p:spPr>
              <a:xfrm flipV="1">
                <a:off x="5298974" y="4437791"/>
                <a:ext cx="0" cy="55193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6" name="Rectangle 225"/>
              <p:cNvSpPr/>
              <p:nvPr/>
            </p:nvSpPr>
            <p:spPr>
              <a:xfrm>
                <a:off x="5350451" y="4628291"/>
                <a:ext cx="183176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7" name="Straight Connector 226"/>
              <p:cNvCxnSpPr/>
              <p:nvPr/>
            </p:nvCxnSpPr>
            <p:spPr>
              <a:xfrm flipH="1">
                <a:off x="5291793" y="4707924"/>
                <a:ext cx="182222" cy="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5" name="Group 94"/>
          <p:cNvGrpSpPr/>
          <p:nvPr/>
        </p:nvGrpSpPr>
        <p:grpSpPr>
          <a:xfrm>
            <a:off x="4050986" y="1947701"/>
            <a:ext cx="407230" cy="621394"/>
            <a:chOff x="5176180" y="3609975"/>
            <a:chExt cx="1308030" cy="621394"/>
          </a:xfrm>
        </p:grpSpPr>
        <p:sp>
          <p:nvSpPr>
            <p:cNvPr id="96" name="TextBox 95"/>
            <p:cNvSpPr txBox="1"/>
            <p:nvPr/>
          </p:nvSpPr>
          <p:spPr>
            <a:xfrm rot="16200000">
              <a:off x="5277357" y="3508798"/>
              <a:ext cx="489655" cy="6920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97" name="Straight Connector 96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TextBox 99"/>
          <p:cNvSpPr txBox="1"/>
          <p:nvPr/>
        </p:nvSpPr>
        <p:spPr>
          <a:xfrm>
            <a:off x="4303390" y="1159907"/>
            <a:ext cx="12027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Common shielding</a:t>
            </a:r>
            <a:endParaRPr lang="en-US" sz="1050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1684363" y="1810306"/>
            <a:ext cx="496359" cy="755722"/>
            <a:chOff x="3104357" y="2367807"/>
            <a:chExt cx="496359" cy="755722"/>
          </a:xfrm>
        </p:grpSpPr>
        <p:cxnSp>
          <p:nvCxnSpPr>
            <p:cNvPr id="104" name="Straight Connector 103"/>
            <p:cNvCxnSpPr/>
            <p:nvPr/>
          </p:nvCxnSpPr>
          <p:spPr>
            <a:xfrm flipV="1">
              <a:off x="3104357" y="287878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Rectangle 104"/>
            <p:cNvSpPr/>
            <p:nvPr/>
          </p:nvSpPr>
          <p:spPr>
            <a:xfrm>
              <a:off x="3163624" y="2886110"/>
              <a:ext cx="383314" cy="237419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/>
            <p:cNvSpPr txBox="1"/>
            <p:nvPr/>
          </p:nvSpPr>
          <p:spPr>
            <a:xfrm rot="16200000">
              <a:off x="3171510" y="2551579"/>
              <a:ext cx="58298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SHUTTER</a:t>
              </a:r>
              <a:endParaRPr lang="en-US" sz="1100" dirty="0"/>
            </a:p>
          </p:txBody>
        </p:sp>
        <p:cxnSp>
          <p:nvCxnSpPr>
            <p:cNvPr id="158" name="Straight Connector 157"/>
            <p:cNvCxnSpPr/>
            <p:nvPr/>
          </p:nvCxnSpPr>
          <p:spPr>
            <a:xfrm>
              <a:off x="3113021" y="3001157"/>
              <a:ext cx="481542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flipV="1">
              <a:off x="3600716" y="2878785"/>
              <a:ext cx="0" cy="2447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" name="Group 159"/>
          <p:cNvGrpSpPr/>
          <p:nvPr/>
        </p:nvGrpSpPr>
        <p:grpSpPr>
          <a:xfrm>
            <a:off x="8525683" y="1769420"/>
            <a:ext cx="215444" cy="755720"/>
            <a:chOff x="3041492" y="2367809"/>
            <a:chExt cx="843025" cy="755720"/>
          </a:xfrm>
        </p:grpSpPr>
        <p:cxnSp>
          <p:nvCxnSpPr>
            <p:cNvPr id="161" name="Straight Connector 160"/>
            <p:cNvCxnSpPr/>
            <p:nvPr/>
          </p:nvCxnSpPr>
          <p:spPr>
            <a:xfrm flipV="1">
              <a:off x="3104357" y="287878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Rectangle 161"/>
            <p:cNvSpPr/>
            <p:nvPr/>
          </p:nvSpPr>
          <p:spPr>
            <a:xfrm>
              <a:off x="3163624" y="2886110"/>
              <a:ext cx="383314" cy="237419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TextBox 162"/>
            <p:cNvSpPr txBox="1"/>
            <p:nvPr/>
          </p:nvSpPr>
          <p:spPr>
            <a:xfrm rot="16200000">
              <a:off x="3171511" y="2237790"/>
              <a:ext cx="582987" cy="843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SHUTTER</a:t>
              </a:r>
              <a:endParaRPr lang="en-US" sz="1100" dirty="0"/>
            </a:p>
          </p:txBody>
        </p:sp>
        <p:cxnSp>
          <p:nvCxnSpPr>
            <p:cNvPr id="164" name="Straight Connector 163"/>
            <p:cNvCxnSpPr/>
            <p:nvPr/>
          </p:nvCxnSpPr>
          <p:spPr>
            <a:xfrm>
              <a:off x="3113021" y="3001157"/>
              <a:ext cx="481542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flipV="1">
              <a:off x="3600716" y="2878785"/>
              <a:ext cx="0" cy="2447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6" name="TextBox 165"/>
          <p:cNvSpPr txBox="1"/>
          <p:nvPr/>
        </p:nvSpPr>
        <p:spPr>
          <a:xfrm>
            <a:off x="114716" y="3366361"/>
            <a:ext cx="8945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#          1  2     			     			3  	        4							            5    6   7	</a:t>
            </a:r>
            <a:r>
              <a:rPr lang="en-US" sz="1200" dirty="0"/>
              <a:t> </a:t>
            </a:r>
            <a:r>
              <a:rPr lang="en-US" sz="1200" dirty="0" smtClean="0"/>
              <a:t>                                    		 </a:t>
            </a:r>
            <a:endParaRPr lang="en-US" sz="1200" dirty="0"/>
          </a:p>
        </p:txBody>
      </p:sp>
      <p:sp>
        <p:nvSpPr>
          <p:cNvPr id="167" name="Rectangle 166"/>
          <p:cNvSpPr/>
          <p:nvPr/>
        </p:nvSpPr>
        <p:spPr>
          <a:xfrm>
            <a:off x="114716" y="3366361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81449" y="726690"/>
            <a:ext cx="2080872" cy="2452546"/>
          </a:xfrm>
          <a:prstGeom prst="rect">
            <a:avLst/>
          </a:prstGeom>
          <a:noFill/>
          <a:ln>
            <a:solidFill>
              <a:srgbClr val="00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TextBox 167"/>
          <p:cNvSpPr txBox="1"/>
          <p:nvPr/>
        </p:nvSpPr>
        <p:spPr>
          <a:xfrm>
            <a:off x="789595" y="757675"/>
            <a:ext cx="1529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EQUIP ACCESS ZONE</a:t>
            </a:r>
          </a:p>
          <a:p>
            <a:r>
              <a:rPr lang="en-US" sz="1000" dirty="0" smtClean="0"/>
              <a:t>BLACK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534679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4014105" y="1722840"/>
            <a:ext cx="1312863" cy="1222785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05948" y="1172013"/>
            <a:ext cx="1933811" cy="1891459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139759" y="2171097"/>
            <a:ext cx="1874347" cy="47483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>
            <a:stCxn id="100" idx="2"/>
            <a:endCxn id="5" idx="1"/>
          </p:cNvCxnSpPr>
          <p:nvPr/>
        </p:nvCxnSpPr>
        <p:spPr>
          <a:xfrm flipV="1">
            <a:off x="5060494" y="2626747"/>
            <a:ext cx="3595091" cy="31256"/>
          </a:xfrm>
          <a:prstGeom prst="line">
            <a:avLst/>
          </a:prstGeom>
          <a:ln w="12700">
            <a:solidFill>
              <a:srgbClr val="FF000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un 4"/>
          <p:cNvSpPr/>
          <p:nvPr/>
        </p:nvSpPr>
        <p:spPr>
          <a:xfrm>
            <a:off x="8655586" y="2513477"/>
            <a:ext cx="226541" cy="226540"/>
          </a:xfrm>
          <a:prstGeom prst="su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60172" y="2837252"/>
            <a:ext cx="816919" cy="17848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66967" y="2626749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Neutrons</a:t>
            </a:r>
            <a:endParaRPr lang="en-US" sz="12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232023" y="1635039"/>
            <a:ext cx="339002" cy="1202214"/>
            <a:chOff x="5254364" y="3344437"/>
            <a:chExt cx="1229846" cy="1202214"/>
          </a:xfrm>
        </p:grpSpPr>
        <p:sp>
          <p:nvSpPr>
            <p:cNvPr id="23" name="TextBox 22"/>
            <p:cNvSpPr txBox="1"/>
            <p:nvPr/>
          </p:nvSpPr>
          <p:spPr>
            <a:xfrm rot="16200000">
              <a:off x="5267565" y="3331236"/>
              <a:ext cx="755193" cy="781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BEAM PORT</a:t>
              </a:r>
              <a:endParaRPr lang="en-US" sz="8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371903" y="3736086"/>
              <a:ext cx="0" cy="8105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205948" y="180382"/>
            <a:ext cx="2249385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CS/ TEMPIS FUGIT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 rot="16200000">
            <a:off x="3604750" y="3975581"/>
            <a:ext cx="1454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PPSc</a:t>
            </a:r>
            <a:endParaRPr lang="en-US" sz="1200" dirty="0"/>
          </a:p>
        </p:txBody>
      </p:sp>
      <p:grpSp>
        <p:nvGrpSpPr>
          <p:cNvPr id="91" name="Group 90"/>
          <p:cNvGrpSpPr/>
          <p:nvPr/>
        </p:nvGrpSpPr>
        <p:grpSpPr>
          <a:xfrm>
            <a:off x="997763" y="1893863"/>
            <a:ext cx="3058540" cy="621394"/>
            <a:chOff x="5371903" y="3609975"/>
            <a:chExt cx="1112307" cy="621394"/>
          </a:xfrm>
        </p:grpSpPr>
        <p:sp>
          <p:nvSpPr>
            <p:cNvPr id="92" name="TextBox 91"/>
            <p:cNvSpPr txBox="1"/>
            <p:nvPr/>
          </p:nvSpPr>
          <p:spPr>
            <a:xfrm rot="16200000">
              <a:off x="5277357" y="3815627"/>
              <a:ext cx="489655" cy="78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93" name="Straight Connector 92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93659" y="3086579"/>
            <a:ext cx="8945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#          </a:t>
            </a:r>
            <a:r>
              <a:rPr lang="en-US" sz="1200" dirty="0"/>
              <a:t>	</a:t>
            </a:r>
            <a:r>
              <a:rPr lang="en-US" sz="1200" dirty="0" smtClean="0"/>
              <a:t>							1	</a:t>
            </a:r>
            <a:r>
              <a:rPr lang="en-US" sz="1200" dirty="0"/>
              <a:t> </a:t>
            </a:r>
            <a:r>
              <a:rPr lang="en-US" sz="1200" dirty="0" smtClean="0"/>
              <a:t>    </a:t>
            </a:r>
            <a:r>
              <a:rPr lang="en-US" sz="1200" dirty="0"/>
              <a:t>2</a:t>
            </a:r>
            <a:r>
              <a:rPr lang="en-US" sz="1200" dirty="0" smtClean="0"/>
              <a:t> – 81 ?                                   		 </a:t>
            </a:r>
            <a:endParaRPr lang="en-US" sz="1200" dirty="0"/>
          </a:p>
        </p:txBody>
      </p:sp>
      <p:grpSp>
        <p:nvGrpSpPr>
          <p:cNvPr id="97" name="Group 96"/>
          <p:cNvGrpSpPr/>
          <p:nvPr/>
        </p:nvGrpSpPr>
        <p:grpSpPr>
          <a:xfrm>
            <a:off x="4855590" y="2260117"/>
            <a:ext cx="471378" cy="519303"/>
            <a:chOff x="7572354" y="2868972"/>
            <a:chExt cx="654978" cy="791802"/>
          </a:xfrm>
        </p:grpSpPr>
        <p:sp>
          <p:nvSpPr>
            <p:cNvPr id="98" name="Rectangle 97"/>
            <p:cNvSpPr/>
            <p:nvPr/>
          </p:nvSpPr>
          <p:spPr>
            <a:xfrm>
              <a:off x="7678208" y="2868972"/>
              <a:ext cx="449792" cy="79180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7831667" y="2981980"/>
              <a:ext cx="127000" cy="145379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7857067" y="3402957"/>
              <a:ext cx="127000" cy="145379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1" name="Straight Connector 100"/>
            <p:cNvCxnSpPr/>
            <p:nvPr/>
          </p:nvCxnSpPr>
          <p:spPr>
            <a:xfrm flipV="1">
              <a:off x="7572354" y="2944867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8220123" y="3365230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7572354" y="3064478"/>
              <a:ext cx="10585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8128000" y="3475647"/>
              <a:ext cx="99332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Straight Connector 104"/>
          <p:cNvCxnSpPr>
            <a:endCxn id="99" idx="6"/>
          </p:cNvCxnSpPr>
          <p:nvPr/>
        </p:nvCxnSpPr>
        <p:spPr>
          <a:xfrm flipV="1">
            <a:off x="267360" y="2381907"/>
            <a:ext cx="4866255" cy="13151"/>
          </a:xfrm>
          <a:prstGeom prst="line">
            <a:avLst/>
          </a:prstGeom>
          <a:ln w="12700">
            <a:solidFill>
              <a:srgbClr val="FF000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 rot="16200000">
            <a:off x="394728" y="3611098"/>
            <a:ext cx="14542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BFBFBF"/>
                </a:solidFill>
              </a:rPr>
              <a:t>PULSE SHAPING</a:t>
            </a:r>
          </a:p>
          <a:p>
            <a:pPr algn="ctr"/>
            <a:r>
              <a:rPr lang="en-US" sz="1200" dirty="0" smtClean="0">
                <a:solidFill>
                  <a:srgbClr val="BFBFBF"/>
                </a:solidFill>
              </a:rPr>
              <a:t>NOT PART OF PROPOSAL </a:t>
            </a:r>
          </a:p>
          <a:p>
            <a:pPr algn="ctr"/>
            <a:r>
              <a:rPr lang="en-US" sz="1200" dirty="0" smtClean="0">
                <a:solidFill>
                  <a:srgbClr val="BFBFBF"/>
                </a:solidFill>
              </a:rPr>
              <a:t>BUT DO THEY NEED THIS?</a:t>
            </a:r>
            <a:endParaRPr lang="en-US" sz="1200" dirty="0">
              <a:solidFill>
                <a:srgbClr val="BFBFBF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 rot="16200000">
            <a:off x="4392768" y="5254308"/>
            <a:ext cx="14816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4 x 20 phased axis, </a:t>
            </a:r>
          </a:p>
          <a:p>
            <a:pPr algn="ctr"/>
            <a:r>
              <a:rPr lang="en-US" sz="1200" dirty="0" smtClean="0"/>
              <a:t>similar to </a:t>
            </a:r>
            <a:r>
              <a:rPr lang="en-US" sz="1200" dirty="0" err="1" smtClean="0"/>
              <a:t>fermi</a:t>
            </a:r>
            <a:r>
              <a:rPr lang="en-US" sz="1200" dirty="0" smtClean="0"/>
              <a:t> chopper PE-50</a:t>
            </a:r>
          </a:p>
          <a:p>
            <a:pPr algn="ctr"/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451210" y="3931838"/>
            <a:ext cx="145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3659" y="3378972"/>
            <a:ext cx="8945852" cy="14670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93659" y="3086579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93659" y="4928961"/>
            <a:ext cx="8945852" cy="14670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 rot="16200000">
            <a:off x="-455621" y="5481827"/>
            <a:ext cx="145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NOTES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266525" y="180382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 0-Concept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5326969" y="186813"/>
            <a:ext cx="1145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Schematic</a:t>
            </a:r>
            <a:endParaRPr lang="en-US" dirty="0"/>
          </a:p>
        </p:txBody>
      </p:sp>
      <p:grpSp>
        <p:nvGrpSpPr>
          <p:cNvPr id="152" name="Group 151"/>
          <p:cNvGrpSpPr/>
          <p:nvPr/>
        </p:nvGrpSpPr>
        <p:grpSpPr>
          <a:xfrm>
            <a:off x="4128193" y="1903198"/>
            <a:ext cx="637697" cy="911226"/>
            <a:chOff x="3104357" y="2501627"/>
            <a:chExt cx="637697" cy="911226"/>
          </a:xfrm>
        </p:grpSpPr>
        <p:cxnSp>
          <p:nvCxnSpPr>
            <p:cNvPr id="153" name="Straight Connector 152"/>
            <p:cNvCxnSpPr/>
            <p:nvPr/>
          </p:nvCxnSpPr>
          <p:spPr>
            <a:xfrm flipV="1">
              <a:off x="3104357" y="287878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Rectangle 153"/>
            <p:cNvSpPr/>
            <p:nvPr/>
          </p:nvSpPr>
          <p:spPr>
            <a:xfrm>
              <a:off x="3163624" y="2886110"/>
              <a:ext cx="383314" cy="526743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TextBox 154"/>
            <p:cNvSpPr txBox="1"/>
            <p:nvPr/>
          </p:nvSpPr>
          <p:spPr>
            <a:xfrm rot="16200000">
              <a:off x="3238420" y="2556934"/>
              <a:ext cx="4491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PA-10 (</a:t>
              </a:r>
              <a:r>
                <a:rPr lang="en-US" sz="800" dirty="0" err="1" smtClean="0"/>
                <a:t>PPSc</a:t>
              </a:r>
              <a:r>
                <a:rPr lang="en-US" sz="800" dirty="0" smtClean="0"/>
                <a:t>)</a:t>
              </a:r>
              <a:endParaRPr lang="en-US" sz="1100" dirty="0"/>
            </a:p>
          </p:txBody>
        </p:sp>
        <p:cxnSp>
          <p:nvCxnSpPr>
            <p:cNvPr id="156" name="Straight Connector 155"/>
            <p:cNvCxnSpPr/>
            <p:nvPr/>
          </p:nvCxnSpPr>
          <p:spPr>
            <a:xfrm>
              <a:off x="3113021" y="3001157"/>
              <a:ext cx="481542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V="1">
              <a:off x="3600716" y="2878785"/>
              <a:ext cx="0" cy="2447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Rectangle 157"/>
            <p:cNvSpPr/>
            <p:nvPr/>
          </p:nvSpPr>
          <p:spPr>
            <a:xfrm>
              <a:off x="3558878" y="3149329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9" name="TextBox 158"/>
          <p:cNvSpPr txBox="1"/>
          <p:nvPr/>
        </p:nvSpPr>
        <p:spPr>
          <a:xfrm rot="16200000">
            <a:off x="4406502" y="3952189"/>
            <a:ext cx="1454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DRCMs</a:t>
            </a:r>
            <a:endParaRPr lang="en-US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936982" y="1172011"/>
            <a:ext cx="12027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Common shielding</a:t>
            </a:r>
            <a:endParaRPr lang="en-US" sz="1050" dirty="0"/>
          </a:p>
        </p:txBody>
      </p:sp>
      <p:sp>
        <p:nvSpPr>
          <p:cNvPr id="4" name="TextBox 3"/>
          <p:cNvSpPr txBox="1"/>
          <p:nvPr/>
        </p:nvSpPr>
        <p:spPr>
          <a:xfrm>
            <a:off x="2379975" y="180382"/>
            <a:ext cx="2385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Sector:   Beam port: NA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479965" y="1150725"/>
            <a:ext cx="577410" cy="1360617"/>
            <a:chOff x="3704121" y="3587750"/>
            <a:chExt cx="577410" cy="1360617"/>
          </a:xfrm>
          <a:solidFill>
            <a:schemeClr val="bg1">
              <a:lumMod val="75000"/>
            </a:schemeClr>
          </a:solidFill>
        </p:grpSpPr>
        <p:cxnSp>
          <p:nvCxnSpPr>
            <p:cNvPr id="47" name="Straight Connector 46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3904003" y="4292600"/>
              <a:ext cx="194352" cy="655767"/>
            </a:xfrm>
            <a:prstGeom prst="rect">
              <a:avLst/>
            </a:prstGeom>
            <a:grpFill/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 rot="16200000">
              <a:off x="3653217" y="3832453"/>
              <a:ext cx="70485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 (FTF)</a:t>
              </a:r>
              <a:endParaRPr lang="en-US" sz="800" dirty="0"/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3964328" y="4340225"/>
              <a:ext cx="0" cy="551931"/>
            </a:xfrm>
            <a:prstGeom prst="line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046878" y="4340225"/>
              <a:ext cx="0" cy="551931"/>
            </a:xfrm>
            <a:prstGeom prst="line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3704121" y="4530725"/>
              <a:ext cx="183176" cy="152400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098355" y="4530725"/>
              <a:ext cx="183176" cy="152400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Connector 55"/>
            <p:cNvCxnSpPr/>
            <p:nvPr/>
          </p:nvCxnSpPr>
          <p:spPr>
            <a:xfrm flipH="1">
              <a:off x="3796186" y="4610359"/>
              <a:ext cx="182222" cy="1"/>
            </a:xfrm>
            <a:prstGeom prst="line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4039697" y="4610358"/>
              <a:ext cx="182222" cy="1"/>
            </a:xfrm>
            <a:prstGeom prst="line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0049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Rectangle 152"/>
          <p:cNvSpPr/>
          <p:nvPr/>
        </p:nvSpPr>
        <p:spPr>
          <a:xfrm>
            <a:off x="1811394" y="1931881"/>
            <a:ext cx="439257" cy="741249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303138" y="1931017"/>
            <a:ext cx="439257" cy="742564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2525434" y="2249640"/>
            <a:ext cx="1122930" cy="862083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3800765" y="1726119"/>
            <a:ext cx="1085776" cy="119257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9838" y="923636"/>
            <a:ext cx="2299315" cy="2188085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6907307" y="1744950"/>
            <a:ext cx="1528571" cy="136677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36982" y="2459327"/>
            <a:ext cx="8354541" cy="48054"/>
          </a:xfrm>
          <a:prstGeom prst="line">
            <a:avLst/>
          </a:prstGeom>
          <a:ln w="12700">
            <a:solidFill>
              <a:srgbClr val="FF000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un 4"/>
          <p:cNvSpPr/>
          <p:nvPr/>
        </p:nvSpPr>
        <p:spPr>
          <a:xfrm>
            <a:off x="8491523" y="2346057"/>
            <a:ext cx="226541" cy="226540"/>
          </a:xfrm>
          <a:prstGeom prst="su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849693" y="654948"/>
            <a:ext cx="449830" cy="2347765"/>
            <a:chOff x="4956217" y="3113235"/>
            <a:chExt cx="449830" cy="2347765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5098757" y="4801188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5156099" y="4390166"/>
              <a:ext cx="194352" cy="10708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4692722" y="3547688"/>
              <a:ext cx="10843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2PA-02-M-350 (CR)</a:t>
              </a:r>
              <a:endParaRPr lang="en-US" sz="8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107421" y="4923561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5406047" y="4800407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5216424" y="4437791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4956217" y="4628291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H="1">
              <a:off x="5048282" y="4707925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/>
            <p:cNvGrpSpPr/>
            <p:nvPr/>
          </p:nvGrpSpPr>
          <p:grpSpPr>
            <a:xfrm rot="10800000">
              <a:off x="5018476" y="4850070"/>
              <a:ext cx="241834" cy="551931"/>
              <a:chOff x="5291793" y="4437791"/>
              <a:chExt cx="241834" cy="551931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flipV="1">
                <a:off x="5298974" y="4437791"/>
                <a:ext cx="0" cy="55193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ectangle 19"/>
              <p:cNvSpPr/>
              <p:nvPr/>
            </p:nvSpPr>
            <p:spPr>
              <a:xfrm>
                <a:off x="5350451" y="4628291"/>
                <a:ext cx="183176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 flipH="1">
                <a:off x="5291793" y="4707924"/>
                <a:ext cx="182222" cy="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Group 21"/>
          <p:cNvGrpSpPr/>
          <p:nvPr/>
        </p:nvGrpSpPr>
        <p:grpSpPr>
          <a:xfrm>
            <a:off x="172833" y="1744950"/>
            <a:ext cx="1004801" cy="1202214"/>
            <a:chOff x="5371903" y="3344437"/>
            <a:chExt cx="1112307" cy="1202214"/>
          </a:xfrm>
        </p:grpSpPr>
        <p:sp>
          <p:nvSpPr>
            <p:cNvPr id="23" name="TextBox 22"/>
            <p:cNvSpPr txBox="1"/>
            <p:nvPr/>
          </p:nvSpPr>
          <p:spPr>
            <a:xfrm rot="16200000">
              <a:off x="5361291" y="3602786"/>
              <a:ext cx="755193" cy="238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BEAM PORT</a:t>
              </a:r>
              <a:endParaRPr lang="en-US" sz="8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371903" y="3736086"/>
              <a:ext cx="0" cy="8105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1303138" y="986903"/>
            <a:ext cx="439257" cy="1635131"/>
            <a:chOff x="3175380" y="3313236"/>
            <a:chExt cx="439257" cy="1635131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 rot="16200000">
              <a:off x="2834057" y="3695196"/>
              <a:ext cx="9793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PA-02-M-14 (DC)</a:t>
              </a:r>
              <a:endParaRPr lang="en-US" sz="800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3236968" y="1848489"/>
            <a:ext cx="871570" cy="769247"/>
            <a:chOff x="5371903" y="3462122"/>
            <a:chExt cx="1112307" cy="769247"/>
          </a:xfrm>
        </p:grpSpPr>
        <p:sp>
          <p:nvSpPr>
            <p:cNvPr id="37" name="TextBox 36"/>
            <p:cNvSpPr txBox="1"/>
            <p:nvPr/>
          </p:nvSpPr>
          <p:spPr>
            <a:xfrm rot="16200000">
              <a:off x="5203432" y="3643399"/>
              <a:ext cx="637510" cy="2749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127216" y="2001215"/>
            <a:ext cx="517889" cy="621392"/>
            <a:chOff x="5269529" y="3609977"/>
            <a:chExt cx="1214681" cy="621392"/>
          </a:xfrm>
        </p:grpSpPr>
        <p:sp>
          <p:nvSpPr>
            <p:cNvPr id="42" name="TextBox 41"/>
            <p:cNvSpPr txBox="1"/>
            <p:nvPr/>
          </p:nvSpPr>
          <p:spPr>
            <a:xfrm rot="16200000">
              <a:off x="5277358" y="3602148"/>
              <a:ext cx="489655" cy="505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43" name="Straight Connector 42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133887" y="3562913"/>
            <a:ext cx="8945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#         	         1      2     	</a:t>
            </a:r>
            <a:r>
              <a:rPr lang="en-US" sz="1200" dirty="0"/>
              <a:t> </a:t>
            </a:r>
            <a:r>
              <a:rPr lang="en-US" sz="1200" dirty="0" smtClean="0"/>
              <a:t>     3		        	       4  5						          6	7   8										</a:t>
            </a:r>
            <a:r>
              <a:rPr lang="en-US" sz="1200" dirty="0"/>
              <a:t> </a:t>
            </a:r>
            <a:r>
              <a:rPr lang="en-US" sz="1200" dirty="0" smtClean="0"/>
              <a:t>                                    		 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779213" y="4567720"/>
            <a:ext cx="1454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BAND WIDTH -BW1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-410982" y="4519128"/>
            <a:ext cx="145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133887" y="3966262"/>
            <a:ext cx="8945852" cy="14670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33887" y="3562913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35930" y="5474767"/>
            <a:ext cx="8945852" cy="118964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-402622" y="5750213"/>
            <a:ext cx="145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NOTES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05948" y="180382"/>
            <a:ext cx="135327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CS/ T-REX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266525" y="180382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 0-Concept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016474" y="180382"/>
            <a:ext cx="1145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Schematic</a:t>
            </a:r>
            <a:endParaRPr lang="en-US" dirty="0"/>
          </a:p>
        </p:txBody>
      </p:sp>
      <p:grpSp>
        <p:nvGrpSpPr>
          <p:cNvPr id="86" name="Group 85"/>
          <p:cNvGrpSpPr/>
          <p:nvPr/>
        </p:nvGrpSpPr>
        <p:grpSpPr>
          <a:xfrm>
            <a:off x="4016473" y="923636"/>
            <a:ext cx="577410" cy="1679992"/>
            <a:chOff x="3704121" y="3268375"/>
            <a:chExt cx="577410" cy="1679992"/>
          </a:xfrm>
        </p:grpSpPr>
        <p:cxnSp>
          <p:nvCxnSpPr>
            <p:cNvPr id="87" name="Straight Connector 86"/>
            <p:cNvCxnSpPr/>
            <p:nvPr/>
          </p:nvCxnSpPr>
          <p:spPr>
            <a:xfrm flipV="1">
              <a:off x="3846661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angle 87"/>
            <p:cNvSpPr/>
            <p:nvPr/>
          </p:nvSpPr>
          <p:spPr>
            <a:xfrm>
              <a:off x="3904003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 rot="16200000">
              <a:off x="3493529" y="3672766"/>
              <a:ext cx="102422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2PA-02-M-252 (CR)</a:t>
              </a:r>
              <a:endParaRPr lang="en-US" sz="800" dirty="0"/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3855325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V="1">
              <a:off x="4153951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V="1">
              <a:off x="396432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V="1">
              <a:off x="4046878" y="43402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Rectangle 93"/>
            <p:cNvSpPr/>
            <p:nvPr/>
          </p:nvSpPr>
          <p:spPr>
            <a:xfrm>
              <a:off x="370412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098355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Connector 95"/>
            <p:cNvCxnSpPr/>
            <p:nvPr/>
          </p:nvCxnSpPr>
          <p:spPr>
            <a:xfrm flipH="1">
              <a:off x="3796186" y="4610359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4039697" y="4610358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4534271" y="1848487"/>
            <a:ext cx="2516153" cy="753878"/>
            <a:chOff x="5371903" y="3477491"/>
            <a:chExt cx="1112307" cy="753878"/>
          </a:xfrm>
        </p:grpSpPr>
        <p:sp>
          <p:nvSpPr>
            <p:cNvPr id="99" name="TextBox 98"/>
            <p:cNvSpPr txBox="1"/>
            <p:nvPr/>
          </p:nvSpPr>
          <p:spPr>
            <a:xfrm rot="16200000">
              <a:off x="5211115" y="3740940"/>
              <a:ext cx="622140" cy="952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GUIDE</a:t>
              </a:r>
              <a:endParaRPr lang="en-US" sz="800" dirty="0"/>
            </a:p>
          </p:txBody>
        </p:sp>
        <p:cxnSp>
          <p:nvCxnSpPr>
            <p:cNvPr id="100" name="Straight Connector 99"/>
            <p:cNvCxnSpPr/>
            <p:nvPr/>
          </p:nvCxnSpPr>
          <p:spPr>
            <a:xfrm flipV="1">
              <a:off x="5371903" y="4102807"/>
              <a:ext cx="1112307" cy="8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6484209" y="398662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5371903" y="398043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TextBox 102"/>
          <p:cNvSpPr txBox="1"/>
          <p:nvPr/>
        </p:nvSpPr>
        <p:spPr>
          <a:xfrm rot="16200000">
            <a:off x="7483554" y="4553599"/>
            <a:ext cx="1482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MONOCHROMATIC</a:t>
            </a:r>
            <a:endParaRPr lang="en-US" sz="1200" dirty="0"/>
          </a:p>
        </p:txBody>
      </p:sp>
      <p:sp>
        <p:nvSpPr>
          <p:cNvPr id="106" name="TextBox 105"/>
          <p:cNvSpPr txBox="1"/>
          <p:nvPr/>
        </p:nvSpPr>
        <p:spPr>
          <a:xfrm rot="16200000">
            <a:off x="3789629" y="4586310"/>
            <a:ext cx="11785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PULSE SHAPING</a:t>
            </a:r>
            <a:endParaRPr lang="en-US" sz="1200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1802731" y="986901"/>
            <a:ext cx="439257" cy="1634350"/>
            <a:chOff x="3175380" y="3314017"/>
            <a:chExt cx="439257" cy="1634350"/>
          </a:xfrm>
        </p:grpSpPr>
        <p:cxnSp>
          <p:nvCxnSpPr>
            <p:cNvPr id="108" name="Straight Connector 107"/>
            <p:cNvCxnSpPr/>
            <p:nvPr/>
          </p:nvCxnSpPr>
          <p:spPr>
            <a:xfrm flipV="1">
              <a:off x="3175380" y="4703622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ectangle 108"/>
            <p:cNvSpPr/>
            <p:nvPr/>
          </p:nvSpPr>
          <p:spPr>
            <a:xfrm>
              <a:off x="3232722" y="4292600"/>
              <a:ext cx="194352" cy="6557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109"/>
            <p:cNvSpPr txBox="1"/>
            <p:nvPr/>
          </p:nvSpPr>
          <p:spPr>
            <a:xfrm rot="16200000">
              <a:off x="2834447" y="3695587"/>
              <a:ext cx="97858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PA-02-M-14 (DC)</a:t>
              </a:r>
            </a:p>
          </p:txBody>
        </p:sp>
        <p:cxnSp>
          <p:nvCxnSpPr>
            <p:cNvPr id="111" name="Straight Connector 110"/>
            <p:cNvCxnSpPr/>
            <p:nvPr/>
          </p:nvCxnSpPr>
          <p:spPr>
            <a:xfrm>
              <a:off x="3184044" y="4825995"/>
              <a:ext cx="298626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V="1">
              <a:off x="3482670" y="4702841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V="1">
              <a:off x="3327972" y="4365625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Rectangle 113"/>
            <p:cNvSpPr/>
            <p:nvPr/>
          </p:nvSpPr>
          <p:spPr>
            <a:xfrm>
              <a:off x="3431461" y="4530725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5" name="Straight Connector 114"/>
            <p:cNvCxnSpPr/>
            <p:nvPr/>
          </p:nvCxnSpPr>
          <p:spPr>
            <a:xfrm flipH="1">
              <a:off x="3340350" y="4610357"/>
              <a:ext cx="182222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TextBox 115"/>
          <p:cNvSpPr txBox="1"/>
          <p:nvPr/>
        </p:nvSpPr>
        <p:spPr>
          <a:xfrm rot="16200000">
            <a:off x="1246832" y="4567720"/>
            <a:ext cx="1454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BAND WIDTH –BW2</a:t>
            </a:r>
            <a:endParaRPr lang="en-US" sz="1200" dirty="0"/>
          </a:p>
        </p:txBody>
      </p:sp>
      <p:grpSp>
        <p:nvGrpSpPr>
          <p:cNvPr id="117" name="Group 116"/>
          <p:cNvGrpSpPr/>
          <p:nvPr/>
        </p:nvGrpSpPr>
        <p:grpSpPr>
          <a:xfrm>
            <a:off x="2701348" y="1470120"/>
            <a:ext cx="637697" cy="1444820"/>
            <a:chOff x="3104357" y="1968033"/>
            <a:chExt cx="637697" cy="1444820"/>
          </a:xfrm>
        </p:grpSpPr>
        <p:cxnSp>
          <p:nvCxnSpPr>
            <p:cNvPr id="118" name="Straight Connector 117"/>
            <p:cNvCxnSpPr/>
            <p:nvPr/>
          </p:nvCxnSpPr>
          <p:spPr>
            <a:xfrm flipV="1">
              <a:off x="3104357" y="2878784"/>
              <a:ext cx="0" cy="244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Rectangle 118"/>
            <p:cNvSpPr/>
            <p:nvPr/>
          </p:nvSpPr>
          <p:spPr>
            <a:xfrm>
              <a:off x="3163624" y="2886110"/>
              <a:ext cx="383314" cy="526743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/>
            <p:cNvSpPr txBox="1"/>
            <p:nvPr/>
          </p:nvSpPr>
          <p:spPr>
            <a:xfrm rot="16200000">
              <a:off x="2971623" y="2351692"/>
              <a:ext cx="98276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PA-10 –C-14 (</a:t>
              </a:r>
              <a:r>
                <a:rPr lang="en-US" sz="800" dirty="0" err="1" smtClean="0"/>
                <a:t>PPSc</a:t>
              </a:r>
              <a:r>
                <a:rPr lang="en-US" sz="800" dirty="0" smtClean="0"/>
                <a:t>)</a:t>
              </a:r>
              <a:endParaRPr lang="en-US" sz="1100" dirty="0"/>
            </a:p>
          </p:txBody>
        </p:sp>
        <p:cxnSp>
          <p:nvCxnSpPr>
            <p:cNvPr id="121" name="Straight Connector 120"/>
            <p:cNvCxnSpPr/>
            <p:nvPr/>
          </p:nvCxnSpPr>
          <p:spPr>
            <a:xfrm>
              <a:off x="3113021" y="3001157"/>
              <a:ext cx="481542" cy="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V="1">
              <a:off x="3600716" y="2878785"/>
              <a:ext cx="0" cy="2447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ectangle 122"/>
            <p:cNvSpPr/>
            <p:nvPr/>
          </p:nvSpPr>
          <p:spPr>
            <a:xfrm>
              <a:off x="3558878" y="3149329"/>
              <a:ext cx="183176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4" name="TextBox 123"/>
          <p:cNvSpPr txBox="1"/>
          <p:nvPr/>
        </p:nvSpPr>
        <p:spPr>
          <a:xfrm rot="16200000">
            <a:off x="2834235" y="4569707"/>
            <a:ext cx="4143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PPS</a:t>
            </a:r>
            <a:endParaRPr lang="en-US" sz="1200" dirty="0"/>
          </a:p>
        </p:txBody>
      </p:sp>
      <p:sp>
        <p:nvSpPr>
          <p:cNvPr id="137" name="TextBox 136"/>
          <p:cNvSpPr txBox="1"/>
          <p:nvPr/>
        </p:nvSpPr>
        <p:spPr>
          <a:xfrm rot="16200000">
            <a:off x="7318101" y="4455460"/>
            <a:ext cx="443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FAN</a:t>
            </a:r>
            <a:endParaRPr lang="en-US" sz="1200" dirty="0"/>
          </a:p>
        </p:txBody>
      </p:sp>
      <p:sp>
        <p:nvSpPr>
          <p:cNvPr id="139" name="TextBox 138"/>
          <p:cNvSpPr txBox="1"/>
          <p:nvPr/>
        </p:nvSpPr>
        <p:spPr>
          <a:xfrm rot="16200000">
            <a:off x="2364485" y="4591480"/>
            <a:ext cx="9507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T0 - OPTION</a:t>
            </a:r>
            <a:endParaRPr lang="en-US" sz="1200" dirty="0"/>
          </a:p>
        </p:txBody>
      </p:sp>
      <p:sp>
        <p:nvSpPr>
          <p:cNvPr id="140" name="TextBox 139"/>
          <p:cNvSpPr txBox="1"/>
          <p:nvPr/>
        </p:nvSpPr>
        <p:spPr>
          <a:xfrm rot="16200000">
            <a:off x="4314337" y="4513129"/>
            <a:ext cx="559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P1/P2</a:t>
            </a:r>
            <a:endParaRPr lang="en-US" sz="1200" dirty="0"/>
          </a:p>
        </p:txBody>
      </p:sp>
      <p:sp>
        <p:nvSpPr>
          <p:cNvPr id="141" name="TextBox 140"/>
          <p:cNvSpPr txBox="1"/>
          <p:nvPr/>
        </p:nvSpPr>
        <p:spPr>
          <a:xfrm rot="16200000">
            <a:off x="7394833" y="5811632"/>
            <a:ext cx="443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FAN</a:t>
            </a:r>
            <a:endParaRPr lang="en-US" sz="1200" dirty="0"/>
          </a:p>
        </p:txBody>
      </p:sp>
      <p:sp>
        <p:nvSpPr>
          <p:cNvPr id="142" name="TextBox 141"/>
          <p:cNvSpPr txBox="1"/>
          <p:nvPr/>
        </p:nvSpPr>
        <p:spPr>
          <a:xfrm rot="16200000">
            <a:off x="7869154" y="5849541"/>
            <a:ext cx="6632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M1/M2</a:t>
            </a:r>
            <a:endParaRPr lang="en-US" sz="1200" dirty="0"/>
          </a:p>
        </p:txBody>
      </p:sp>
      <p:sp>
        <p:nvSpPr>
          <p:cNvPr id="152" name="TextBox 151"/>
          <p:cNvSpPr txBox="1"/>
          <p:nvPr/>
        </p:nvSpPr>
        <p:spPr>
          <a:xfrm>
            <a:off x="109837" y="945704"/>
            <a:ext cx="13730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COMMON SHIELDING</a:t>
            </a:r>
            <a:endParaRPr lang="en-US" sz="1050" dirty="0"/>
          </a:p>
        </p:txBody>
      </p:sp>
      <p:sp>
        <p:nvSpPr>
          <p:cNvPr id="143" name="Rectangle 142"/>
          <p:cNvSpPr/>
          <p:nvPr/>
        </p:nvSpPr>
        <p:spPr>
          <a:xfrm>
            <a:off x="109837" y="3196272"/>
            <a:ext cx="8945852" cy="2923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9838" y="3171215"/>
            <a:ext cx="8918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L 6      	       20        24                   </a:t>
            </a:r>
            <a:endParaRPr lang="en-US" sz="1200" dirty="0"/>
          </a:p>
        </p:txBody>
      </p:sp>
      <p:sp>
        <p:nvSpPr>
          <p:cNvPr id="144" name="Rectangle 143"/>
          <p:cNvSpPr/>
          <p:nvPr/>
        </p:nvSpPr>
        <p:spPr>
          <a:xfrm>
            <a:off x="109838" y="654949"/>
            <a:ext cx="5008064" cy="245830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2913342" y="671863"/>
            <a:ext cx="17748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EQUIPT ACCESS CLASS : BLACK</a:t>
            </a:r>
            <a:endParaRPr lang="en-US" sz="1000" dirty="0"/>
          </a:p>
        </p:txBody>
      </p:sp>
      <p:sp>
        <p:nvSpPr>
          <p:cNvPr id="146" name="Rectangle 145"/>
          <p:cNvSpPr/>
          <p:nvPr/>
        </p:nvSpPr>
        <p:spPr>
          <a:xfrm>
            <a:off x="5117901" y="653419"/>
            <a:ext cx="3702825" cy="245830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TextBox 146"/>
          <p:cNvSpPr txBox="1"/>
          <p:nvPr/>
        </p:nvSpPr>
        <p:spPr>
          <a:xfrm>
            <a:off x="5174336" y="699485"/>
            <a:ext cx="17914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EQUIPT ACCESS CLASS : GREEN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4727471" y="1197492"/>
            <a:ext cx="57974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2 x LOS</a:t>
            </a:r>
            <a:endParaRPr lang="en-US" sz="1050" dirty="0"/>
          </a:p>
        </p:txBody>
      </p:sp>
      <p:grpSp>
        <p:nvGrpSpPr>
          <p:cNvPr id="10" name="Group 9"/>
          <p:cNvGrpSpPr/>
          <p:nvPr/>
        </p:nvGrpSpPr>
        <p:grpSpPr>
          <a:xfrm>
            <a:off x="7126503" y="1399320"/>
            <a:ext cx="637697" cy="1212227"/>
            <a:chOff x="5867473" y="645018"/>
            <a:chExt cx="637697" cy="1212227"/>
          </a:xfrm>
        </p:grpSpPr>
        <p:grpSp>
          <p:nvGrpSpPr>
            <p:cNvPr id="2" name="Group 1"/>
            <p:cNvGrpSpPr/>
            <p:nvPr/>
          </p:nvGrpSpPr>
          <p:grpSpPr>
            <a:xfrm>
              <a:off x="5867473" y="645018"/>
              <a:ext cx="637697" cy="1212227"/>
              <a:chOff x="5867473" y="645018"/>
              <a:chExt cx="637697" cy="1212227"/>
            </a:xfrm>
          </p:grpSpPr>
          <p:grpSp>
            <p:nvGrpSpPr>
              <p:cNvPr id="125" name="Group 124"/>
              <p:cNvGrpSpPr/>
              <p:nvPr/>
            </p:nvGrpSpPr>
            <p:grpSpPr>
              <a:xfrm>
                <a:off x="5867473" y="645018"/>
                <a:ext cx="637697" cy="1212227"/>
                <a:chOff x="3104357" y="2440051"/>
                <a:chExt cx="637697" cy="1212227"/>
              </a:xfrm>
            </p:grpSpPr>
            <p:cxnSp>
              <p:nvCxnSpPr>
                <p:cNvPr id="126" name="Straight Connector 125"/>
                <p:cNvCxnSpPr/>
                <p:nvPr/>
              </p:nvCxnSpPr>
              <p:spPr>
                <a:xfrm flipV="1">
                  <a:off x="3104357" y="3379089"/>
                  <a:ext cx="0" cy="24474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7" name="Rectangle 126"/>
                <p:cNvSpPr/>
                <p:nvPr/>
              </p:nvSpPr>
              <p:spPr>
                <a:xfrm>
                  <a:off x="3163624" y="2830080"/>
                  <a:ext cx="383314" cy="822198"/>
                </a:xfrm>
                <a:prstGeom prst="rect">
                  <a:avLst/>
                </a:prstGeom>
                <a:noFill/>
                <a:ln w="28575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TextBox 127"/>
                <p:cNvSpPr txBox="1"/>
                <p:nvPr/>
              </p:nvSpPr>
              <p:spPr>
                <a:xfrm rot="16200000">
                  <a:off x="3238420" y="2556913"/>
                  <a:ext cx="44916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800" dirty="0" smtClean="0"/>
                    <a:t>FAN</a:t>
                  </a:r>
                  <a:endParaRPr lang="en-US" sz="1100" dirty="0"/>
                </a:p>
              </p:txBody>
            </p:sp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3113021" y="3501462"/>
                  <a:ext cx="481542" cy="8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flipV="1">
                  <a:off x="3600716" y="3379090"/>
                  <a:ext cx="0" cy="24474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1" name="Rectangle 130"/>
                <p:cNvSpPr/>
                <p:nvPr/>
              </p:nvSpPr>
              <p:spPr>
                <a:xfrm>
                  <a:off x="3558878" y="3172420"/>
                  <a:ext cx="183176" cy="1524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32" name="Straight Connector 131"/>
              <p:cNvCxnSpPr/>
              <p:nvPr/>
            </p:nvCxnSpPr>
            <p:spPr>
              <a:xfrm flipV="1">
                <a:off x="6175292" y="1227277"/>
                <a:ext cx="0" cy="55193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flipH="1">
                <a:off x="5995939" y="1472009"/>
                <a:ext cx="37395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4" name="Straight Connector 133"/>
            <p:cNvCxnSpPr/>
            <p:nvPr/>
          </p:nvCxnSpPr>
          <p:spPr>
            <a:xfrm flipV="1">
              <a:off x="6118397" y="1225681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V="1">
              <a:off x="6224615" y="1224141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V="1">
              <a:off x="6061439" y="1224490"/>
              <a:ext cx="0" cy="55193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93196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ESS.thmx</Template>
  <TotalTime>5706</TotalTime>
  <Words>2680</Words>
  <Application>Microsoft Macintosh PowerPoint</Application>
  <PresentationFormat>On-screen Show (4:3)</PresentationFormat>
  <Paragraphs>781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ESS</vt:lpstr>
      <vt:lpstr>2_Office Theme</vt:lpstr>
      <vt:lpstr>1_Office Theme</vt:lpstr>
      <vt:lpstr>3_Office Theme</vt:lpstr>
      <vt:lpstr>4_Office Theme</vt:lpstr>
      <vt:lpstr>ESS Instrument concepts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‘Tendency’</vt:lpstr>
    </vt:vector>
  </TitlesOfParts>
  <Company>European Spallation Source ESS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Iain Sutton</dc:creator>
  <cp:lastModifiedBy>Iain Sutton</cp:lastModifiedBy>
  <cp:revision>132</cp:revision>
  <cp:lastPrinted>2014-01-30T09:24:59Z</cp:lastPrinted>
  <dcterms:created xsi:type="dcterms:W3CDTF">2012-11-07T08:26:01Z</dcterms:created>
  <dcterms:modified xsi:type="dcterms:W3CDTF">2014-04-27T07:51:28Z</dcterms:modified>
</cp:coreProperties>
</file>