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1" r:id="rId3"/>
    <p:sldId id="269" r:id="rId4"/>
    <p:sldId id="275" r:id="rId5"/>
    <p:sldId id="274" r:id="rId6"/>
    <p:sldId id="273" r:id="rId7"/>
    <p:sldId id="276" r:id="rId8"/>
    <p:sldId id="280" r:id="rId9"/>
    <p:sldId id="270" r:id="rId10"/>
    <p:sldId id="278" r:id="rId11"/>
    <p:sldId id="271" r:id="rId12"/>
    <p:sldId id="279" r:id="rId13"/>
    <p:sldId id="272" r:id="rId14"/>
    <p:sldId id="281" r:id="rId15"/>
  </p:sldIdLst>
  <p:sldSz cx="13004800" cy="9753600"/>
  <p:notesSz cx="6781800" cy="90678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5pPr>
    <a:lvl6pPr marL="22860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6pPr>
    <a:lvl7pPr marL="27432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7pPr>
    <a:lvl8pPr marL="32004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8pPr>
    <a:lvl9pPr marL="3657600" algn="l" defTabSz="4572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-128"/>
        <a:cs typeface="ヒラギノ角ゴ ProN W3" charset="-128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F27D08"/>
    <a:srgbClr val="FFFF66"/>
    <a:srgbClr val="FAF76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51" autoAdjust="0"/>
    <p:restoredTop sz="90968" autoAdjust="0"/>
  </p:normalViewPr>
  <p:slideViewPr>
    <p:cSldViewPr>
      <p:cViewPr varScale="1">
        <p:scale>
          <a:sx n="73" d="100"/>
          <a:sy n="73" d="100"/>
        </p:scale>
        <p:origin x="-822" y="-102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215" cy="4535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2044" y="0"/>
            <a:ext cx="2938214" cy="4535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577B0-23D3-41C2-ADBE-FA65B057CA7E}" type="datetimeFigureOut">
              <a:rPr lang="en-US" smtClean="0"/>
              <a:pPr/>
              <a:t>3/20/2012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12696"/>
            <a:ext cx="2938215" cy="4535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2044" y="8612696"/>
            <a:ext cx="2938214" cy="4535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1C794C-5E17-4B93-854B-B366ED13DBB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420858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/>
          </p:cNvSpPr>
          <p:nvPr>
            <p:ph type="hdr" sz="quarter"/>
          </p:nvPr>
        </p:nvSpPr>
        <p:spPr bwMode="auto">
          <a:xfrm>
            <a:off x="1" y="1"/>
            <a:ext cx="2938780" cy="4533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0419" tIns="45210" rIns="90419" bIns="4521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96259" name="Rectangle 3"/>
          <p:cNvSpPr>
            <a:spLocks noGrp="1"/>
          </p:cNvSpPr>
          <p:nvPr>
            <p:ph type="dt" idx="1"/>
          </p:nvPr>
        </p:nvSpPr>
        <p:spPr bwMode="auto">
          <a:xfrm>
            <a:off x="3843023" y="1"/>
            <a:ext cx="2938780" cy="4533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0419" tIns="45210" rIns="90419" bIns="4521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62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3950" y="681038"/>
            <a:ext cx="4533900" cy="3400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6261" name="Rectangle 5"/>
          <p:cNvSpPr>
            <a:spLocks noGrp="1"/>
          </p:cNvSpPr>
          <p:nvPr>
            <p:ph type="body" sz="quarter" idx="3"/>
          </p:nvPr>
        </p:nvSpPr>
        <p:spPr bwMode="auto">
          <a:xfrm>
            <a:off x="904242" y="4307206"/>
            <a:ext cx="4973320" cy="40805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0419" tIns="45210" rIns="90419" bIns="452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6262" name="Rectangle 6"/>
          <p:cNvSpPr>
            <a:spLocks noGrp="1"/>
          </p:cNvSpPr>
          <p:nvPr>
            <p:ph type="ftr" sz="quarter" idx="4"/>
          </p:nvPr>
        </p:nvSpPr>
        <p:spPr bwMode="auto">
          <a:xfrm>
            <a:off x="1" y="8614410"/>
            <a:ext cx="2938780" cy="4533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0419" tIns="45210" rIns="90419" bIns="4521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96263" name="Rectangle 7"/>
          <p:cNvSpPr>
            <a:spLocks noGrp="1"/>
          </p:cNvSpPr>
          <p:nvPr>
            <p:ph type="sldNum" sz="quarter" idx="5"/>
          </p:nvPr>
        </p:nvSpPr>
        <p:spPr bwMode="auto">
          <a:xfrm>
            <a:off x="3843023" y="8614410"/>
            <a:ext cx="2938780" cy="45339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0419" tIns="45210" rIns="90419" bIns="4521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46BE51-7DE0-7D42-879B-41C2916FDA3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639468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74460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7784" y="1996480"/>
            <a:ext cx="11055350" cy="2090737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en-US" smtClean="0"/>
              <a:t>Click to edit Master title style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965896" y="4948808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22B76AD9-3B10-7341-AA29-9FC0602662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F649304-BE25-E542-A1C6-DC2C9892AC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191500" y="558800"/>
            <a:ext cx="2336800" cy="7200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81100" y="558800"/>
            <a:ext cx="6858000" cy="7200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C47028C-E13F-0A40-811C-2A02C395A4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F2B4A6C-5733-B342-BEF2-6FB7836DDF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706AB452-3DE2-3A44-A832-EA434AEB04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181100" y="2971800"/>
            <a:ext cx="3657600" cy="478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91100" y="2971800"/>
            <a:ext cx="3657600" cy="4787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EF22F9-2B1A-1143-A6E9-C5CC19F3E8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18CE635-5BA5-5249-AA81-EB64DF5029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bild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6961CAF6-8E47-6D49-995C-96475C1873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3200A202-E0DE-0D42-8965-4E934D8EB8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0CD10244-191B-A741-9FCF-A4C6542A1B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83E64A99-B461-BA4C-9D82-75DADCF00F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90675" y="1193800"/>
            <a:ext cx="11566525" cy="86741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/>
          </p:cNvSpPr>
          <p:nvPr/>
        </p:nvSpPr>
        <p:spPr bwMode="auto">
          <a:xfrm>
            <a:off x="10623550" y="9053264"/>
            <a:ext cx="584200" cy="266700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b="1">
                <a:solidFill>
                  <a:srgbClr val="1C405B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rPr>
              <a:t>page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1100" y="2971800"/>
            <a:ext cx="7467600" cy="4787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TitilliumText14L Bold" pitchFamily="-64" charset="0"/>
              </a:rPr>
              <a:t>Click to edit Master text styles</a:t>
            </a:r>
          </a:p>
          <a:p>
            <a:pPr lvl="1"/>
            <a:r>
              <a:rPr lang="en-US" dirty="0">
                <a:sym typeface="TitilliumText14L Bold" pitchFamily="-64" charset="0"/>
              </a:rPr>
              <a:t>Second level</a:t>
            </a:r>
          </a:p>
          <a:p>
            <a:pPr lvl="2"/>
            <a:r>
              <a:rPr lang="en-US" dirty="0">
                <a:sym typeface="TitilliumText14L Bold" pitchFamily="-64" charset="0"/>
              </a:rPr>
              <a:t>Third level</a:t>
            </a:r>
          </a:p>
          <a:p>
            <a:pPr lvl="3"/>
            <a:r>
              <a:rPr lang="en-US" dirty="0">
                <a:sym typeface="TitilliumText14L Bold" pitchFamily="-64" charset="0"/>
              </a:rPr>
              <a:t>Fourth </a:t>
            </a:r>
            <a:r>
              <a:rPr lang="en-US" dirty="0" smtClean="0">
                <a:sym typeface="TitilliumText14L Bold" pitchFamily="-64" charset="0"/>
              </a:rPr>
              <a:t>level</a:t>
            </a:r>
            <a:endParaRPr lang="en-US" dirty="0">
              <a:sym typeface="TitilliumText14L Bold" pitchFamily="-64" charset="0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2109912" y="558800"/>
            <a:ext cx="9505056" cy="15096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itilliumText14L 600 wt" pitchFamily="-64" charset="0"/>
              </a:rPr>
              <a:t>Click to edit Master title style</a:t>
            </a:r>
            <a:endParaRPr lang="en-US" dirty="0">
              <a:sym typeface="TitilliumText14L 600 wt" pitchFamily="-64" charset="0"/>
            </a:endParaRPr>
          </a:p>
        </p:txBody>
      </p:sp>
      <p:sp>
        <p:nvSpPr>
          <p:cNvPr id="2053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1682413" y="9053264"/>
            <a:ext cx="615950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3600" b="1">
                <a:solidFill>
                  <a:srgbClr val="FFFFFF"/>
                </a:solidFill>
                <a:latin typeface="Lucida Grande" charset="0"/>
                <a:ea typeface="Lucida Grande" charset="0"/>
                <a:cs typeface="Lucida Grande" charset="0"/>
                <a:sym typeface="Lucida Grande" charset="0"/>
              </a:defRPr>
            </a:lvl1pPr>
          </a:lstStyle>
          <a:p>
            <a:fld id="{4ACB9A20-8CC5-7A43-BE30-FAB0BA4A295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81000" y="419100"/>
            <a:ext cx="1693863" cy="901700"/>
          </a:xfrm>
          <a:prstGeom prst="rect">
            <a:avLst/>
          </a:prstGeom>
          <a:noFill/>
          <a:ln w="12700" cap="flat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/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1C405B"/>
          </a:solidFill>
          <a:latin typeface="+mj-lt"/>
          <a:ea typeface="+mj-ea"/>
          <a:cs typeface="+mj-cs"/>
          <a:sym typeface="TitilliumText14L 600 wt" pitchFamily="-6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1C405B"/>
          </a:solidFill>
          <a:latin typeface="TitilliumText14L 600 wt" pitchFamily="-64" charset="0"/>
          <a:ea typeface="ヒラギノ角ゴ ProN W6" charset="-128"/>
          <a:cs typeface="ヒラギノ角ゴ ProN W6" charset="-128"/>
          <a:sym typeface="TitilliumText14L 600 wt" pitchFamily="-6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1C405B"/>
          </a:solidFill>
          <a:latin typeface="TitilliumText14L 600 wt" pitchFamily="-64" charset="0"/>
          <a:ea typeface="ヒラギノ角ゴ ProN W6" charset="-128"/>
          <a:cs typeface="ヒラギノ角ゴ ProN W6" charset="-128"/>
          <a:sym typeface="TitilliumText14L 600 wt" pitchFamily="-6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1C405B"/>
          </a:solidFill>
          <a:latin typeface="TitilliumText14L 600 wt" pitchFamily="-64" charset="0"/>
          <a:ea typeface="ヒラギノ角ゴ ProN W6" charset="-128"/>
          <a:cs typeface="ヒラギノ角ゴ ProN W6" charset="-128"/>
          <a:sym typeface="TitilliumText14L 600 wt" pitchFamily="-6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1C405B"/>
          </a:solidFill>
          <a:latin typeface="TitilliumText14L 600 wt" pitchFamily="-64" charset="0"/>
          <a:ea typeface="ヒラギノ角ゴ ProN W6" charset="-128"/>
          <a:cs typeface="ヒラギノ角ゴ ProN W6" charset="-128"/>
          <a:sym typeface="TitilliumText14L 600 wt" pitchFamily="-6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1C405B"/>
          </a:solidFill>
          <a:latin typeface="TitilliumText14L 600 wt" pitchFamily="-64" charset="0"/>
          <a:ea typeface="ヒラギノ角ゴ ProN W6" charset="-128"/>
          <a:cs typeface="ヒラギノ角ゴ ProN W6" charset="-128"/>
          <a:sym typeface="TitilliumText14L 600 wt" pitchFamily="-6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1C405B"/>
          </a:solidFill>
          <a:latin typeface="TitilliumText14L 600 wt" pitchFamily="-64" charset="0"/>
          <a:ea typeface="ヒラギノ角ゴ ProN W6" charset="-128"/>
          <a:cs typeface="ヒラギノ角ゴ ProN W6" charset="-128"/>
          <a:sym typeface="TitilliumText14L 600 wt" pitchFamily="-6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1C405B"/>
          </a:solidFill>
          <a:latin typeface="TitilliumText14L 600 wt" pitchFamily="-64" charset="0"/>
          <a:ea typeface="ヒラギノ角ゴ ProN W6" charset="-128"/>
          <a:cs typeface="ヒラギノ角ゴ ProN W6" charset="-128"/>
          <a:sym typeface="TitilliumText14L 600 wt" pitchFamily="-6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800">
          <a:solidFill>
            <a:srgbClr val="1C405B"/>
          </a:solidFill>
          <a:latin typeface="TitilliumText14L 600 wt" pitchFamily="-64" charset="0"/>
          <a:ea typeface="ヒラギノ角ゴ ProN W6" charset="-128"/>
          <a:cs typeface="ヒラギノ角ゴ ProN W6" charset="-128"/>
          <a:sym typeface="TitilliumText14L 600 wt" pitchFamily="-64" charset="0"/>
        </a:defRPr>
      </a:lvl9pPr>
    </p:titleStyle>
    <p:bodyStyle>
      <a:lvl1pPr marL="365125" indent="-365125" algn="l" rtl="0" eaLnBrk="1" fontAlgn="base" hangingPunct="1">
        <a:spcBef>
          <a:spcPts val="1000"/>
        </a:spcBef>
        <a:spcAft>
          <a:spcPct val="0"/>
        </a:spcAft>
        <a:buClr>
          <a:srgbClr val="57ABE7"/>
        </a:buClr>
        <a:buSzPct val="125000"/>
        <a:buFont typeface="TitilliumText14L Bold" pitchFamily="-64" charset="0"/>
        <a:buChar char="&gt;"/>
        <a:defRPr sz="2800">
          <a:solidFill>
            <a:schemeClr val="tx1"/>
          </a:solidFill>
          <a:latin typeface="+mn-lt"/>
          <a:ea typeface="+mn-ea"/>
          <a:cs typeface="+mn-cs"/>
          <a:sym typeface="TitilliumText14L Bold" pitchFamily="-64" charset="0"/>
        </a:defRPr>
      </a:lvl1pPr>
      <a:lvl2pPr marL="612000" indent="-274638" algn="l" rtl="0" eaLnBrk="1" fontAlgn="base" hangingPunct="1">
        <a:spcBef>
          <a:spcPts val="600"/>
        </a:spcBef>
        <a:spcAft>
          <a:spcPct val="0"/>
        </a:spcAft>
        <a:buClr>
          <a:srgbClr val="57ABE7"/>
        </a:buClr>
        <a:buSzPct val="125000"/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TitilliumText14L Bold" pitchFamily="-64" charset="0"/>
        </a:defRPr>
      </a:lvl2pPr>
      <a:lvl3pPr marL="990600" indent="-274638" algn="l" defTabSz="715963" rtl="0" eaLnBrk="1" fontAlgn="base" hangingPunct="1">
        <a:spcBef>
          <a:spcPts val="600"/>
        </a:spcBef>
        <a:spcAft>
          <a:spcPct val="0"/>
        </a:spcAft>
        <a:buClr>
          <a:srgbClr val="57ABE7"/>
        </a:buClr>
        <a:buSzPct val="125000"/>
        <a:buFont typeface="Arial" pitchFamily="34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  <a:sym typeface="TitilliumText14L Bold" pitchFamily="-64" charset="0"/>
        </a:defRPr>
      </a:lvl3pPr>
      <a:lvl4pPr marL="1431925" indent="-349250" algn="l" rtl="0" eaLnBrk="1" fontAlgn="base" hangingPunct="1">
        <a:spcBef>
          <a:spcPts val="600"/>
        </a:spcBef>
        <a:spcAft>
          <a:spcPct val="0"/>
        </a:spcAft>
        <a:buClr>
          <a:srgbClr val="57ABE7"/>
        </a:buClr>
        <a:buSzPct val="125000"/>
        <a:buFont typeface="Arial" pitchFamily="34" charset="0"/>
        <a:buChar char="•"/>
        <a:defRPr>
          <a:solidFill>
            <a:schemeClr val="tx1"/>
          </a:solidFill>
          <a:latin typeface="+mn-lt"/>
          <a:ea typeface="+mn-ea"/>
          <a:cs typeface="+mn-cs"/>
          <a:sym typeface="TitilliumText14L Bold" pitchFamily="-64" charset="0"/>
        </a:defRPr>
      </a:lvl4pPr>
      <a:lvl5pPr algn="l" rtl="0" eaLnBrk="1" fontAlgn="base" hangingPunct="1">
        <a:spcBef>
          <a:spcPts val="3500"/>
        </a:spcBef>
        <a:spcAft>
          <a:spcPct val="0"/>
        </a:spcAft>
        <a:buClr>
          <a:srgbClr val="57ABE7"/>
        </a:buClr>
        <a:buSzPct val="125000"/>
        <a:buFont typeface="TitilliumText14L Bold" pitchFamily="-64" charset="0"/>
        <a:defRPr>
          <a:solidFill>
            <a:schemeClr val="tx1"/>
          </a:solidFill>
          <a:latin typeface="+mn-lt"/>
          <a:ea typeface="+mn-ea"/>
          <a:cs typeface="+mn-cs"/>
          <a:sym typeface="TitilliumText14L Bold" pitchFamily="-64" charset="0"/>
        </a:defRPr>
      </a:lvl5pPr>
      <a:lvl6pPr marL="457200" algn="l" rtl="0" eaLnBrk="1" fontAlgn="base" hangingPunct="1">
        <a:spcBef>
          <a:spcPts val="3500"/>
        </a:spcBef>
        <a:spcAft>
          <a:spcPct val="0"/>
        </a:spcAft>
        <a:buClr>
          <a:srgbClr val="57ABE7"/>
        </a:buClr>
        <a:buSzPct val="125000"/>
        <a:buFont typeface="TitilliumText14L Bold" pitchFamily="-64" charset="0"/>
        <a:defRPr>
          <a:solidFill>
            <a:schemeClr val="tx1"/>
          </a:solidFill>
          <a:latin typeface="+mn-lt"/>
          <a:ea typeface="+mn-ea"/>
          <a:cs typeface="+mn-cs"/>
          <a:sym typeface="TitilliumText14L Bold" pitchFamily="-64" charset="0"/>
        </a:defRPr>
      </a:lvl6pPr>
      <a:lvl7pPr marL="914400" algn="l" rtl="0" eaLnBrk="1" fontAlgn="base" hangingPunct="1">
        <a:spcBef>
          <a:spcPts val="3500"/>
        </a:spcBef>
        <a:spcAft>
          <a:spcPct val="0"/>
        </a:spcAft>
        <a:buClr>
          <a:srgbClr val="57ABE7"/>
        </a:buClr>
        <a:buSzPct val="125000"/>
        <a:buFont typeface="TitilliumText14L Bold" pitchFamily="-64" charset="0"/>
        <a:defRPr>
          <a:solidFill>
            <a:schemeClr val="tx1"/>
          </a:solidFill>
          <a:latin typeface="+mn-lt"/>
          <a:ea typeface="+mn-ea"/>
          <a:cs typeface="+mn-cs"/>
          <a:sym typeface="TitilliumText14L Bold" pitchFamily="-64" charset="0"/>
        </a:defRPr>
      </a:lvl7pPr>
      <a:lvl8pPr marL="1371600" algn="l" rtl="0" eaLnBrk="1" fontAlgn="base" hangingPunct="1">
        <a:spcBef>
          <a:spcPts val="3500"/>
        </a:spcBef>
        <a:spcAft>
          <a:spcPct val="0"/>
        </a:spcAft>
        <a:buClr>
          <a:srgbClr val="57ABE7"/>
        </a:buClr>
        <a:buSzPct val="125000"/>
        <a:buFont typeface="TitilliumText14L Bold" pitchFamily="-64" charset="0"/>
        <a:defRPr>
          <a:solidFill>
            <a:schemeClr val="tx1"/>
          </a:solidFill>
          <a:latin typeface="+mn-lt"/>
          <a:ea typeface="+mn-ea"/>
          <a:cs typeface="+mn-cs"/>
          <a:sym typeface="TitilliumText14L Bold" pitchFamily="-64" charset="0"/>
        </a:defRPr>
      </a:lvl8pPr>
      <a:lvl9pPr marL="1828800" algn="l" rtl="0" eaLnBrk="1" fontAlgn="base" hangingPunct="1">
        <a:spcBef>
          <a:spcPts val="3500"/>
        </a:spcBef>
        <a:spcAft>
          <a:spcPct val="0"/>
        </a:spcAft>
        <a:buClr>
          <a:srgbClr val="57ABE7"/>
        </a:buClr>
        <a:buSzPct val="125000"/>
        <a:buFont typeface="TitilliumText14L Bold" pitchFamily="-64" charset="0"/>
        <a:defRPr>
          <a:solidFill>
            <a:schemeClr val="tx1"/>
          </a:solidFill>
          <a:latin typeface="+mn-lt"/>
          <a:ea typeface="+mn-ea"/>
          <a:cs typeface="+mn-cs"/>
          <a:sym typeface="TitilliumText14L Bold" pitchFamily="-64" charset="0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1880" y="484312"/>
            <a:ext cx="9505056" cy="5256584"/>
          </a:xfrm>
        </p:spPr>
        <p:txBody>
          <a:bodyPr/>
          <a:lstStyle/>
          <a:p>
            <a:pPr algn="ctr"/>
            <a:r>
              <a:rPr lang="en-US" b="1" dirty="0" smtClean="0"/>
              <a:t>Beam Instrumentation mini-workshop</a:t>
            </a:r>
            <a:br>
              <a:rPr lang="en-US" b="1" dirty="0" smtClean="0"/>
            </a:br>
            <a:r>
              <a:rPr lang="en-US" b="1" dirty="0" smtClean="0"/>
              <a:t>Conclusions from the Hardware, Timing and MPS mini-workshop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Lund, 2012-03-20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15988" y="6805626"/>
            <a:ext cx="107580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latin typeface="Arial"/>
                <a:cs typeface="Arial"/>
              </a:rPr>
              <a:t>Miha</a:t>
            </a:r>
            <a:r>
              <a:rPr lang="en-US" sz="3600" dirty="0" smtClean="0">
                <a:latin typeface="Arial"/>
                <a:cs typeface="Arial"/>
              </a:rPr>
              <a:t> Re</a:t>
            </a:r>
            <a:r>
              <a:rPr lang="sl-SI" sz="3600" dirty="0" smtClean="0">
                <a:latin typeface="Arial"/>
                <a:cs typeface="Arial"/>
              </a:rPr>
              <a:t>ščič</a:t>
            </a:r>
            <a:endParaRPr lang="en-US" sz="3600" dirty="0" smtClean="0">
              <a:latin typeface="Arial"/>
              <a:cs typeface="Arial"/>
            </a:endParaRPr>
          </a:p>
          <a:p>
            <a:r>
              <a:rPr lang="sl-SI" sz="3600" dirty="0" smtClean="0">
                <a:latin typeface="Arial"/>
                <a:cs typeface="Arial"/>
              </a:rPr>
              <a:t>Deputy </a:t>
            </a:r>
            <a:r>
              <a:rPr lang="en-US" sz="3600" dirty="0" smtClean="0">
                <a:latin typeface="Arial"/>
                <a:cs typeface="Arial"/>
              </a:rPr>
              <a:t>Head of ICS @ European </a:t>
            </a:r>
            <a:r>
              <a:rPr lang="en-US" sz="3600" dirty="0" err="1" smtClean="0">
                <a:latin typeface="Arial"/>
                <a:cs typeface="Arial"/>
              </a:rPr>
              <a:t>Spallation</a:t>
            </a:r>
            <a:r>
              <a:rPr lang="en-US" sz="3600" dirty="0" smtClean="0">
                <a:latin typeface="Arial"/>
                <a:cs typeface="Arial"/>
              </a:rPr>
              <a:t> </a:t>
            </a:r>
            <a:r>
              <a:rPr lang="en-US" sz="3600" dirty="0" smtClean="0">
                <a:latin typeface="Arial"/>
                <a:cs typeface="Arial"/>
              </a:rPr>
              <a:t>Source</a:t>
            </a:r>
          </a:p>
          <a:p>
            <a:r>
              <a:rPr lang="en-US" sz="3600" dirty="0" smtClean="0">
                <a:latin typeface="Arial"/>
                <a:cs typeface="Arial"/>
              </a:rPr>
              <a:t>Cosy</a:t>
            </a:r>
            <a:r>
              <a:rPr lang="en-US" sz="3600" dirty="0" smtClean="0">
                <a:latin typeface="Arial"/>
                <a:cs typeface="Arial"/>
              </a:rPr>
              <a:t>lab</a:t>
            </a:r>
            <a:endParaRPr lang="en-US" sz="36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872" y="398436"/>
            <a:ext cx="9505056" cy="835026"/>
          </a:xfrm>
        </p:spPr>
        <p:txBody>
          <a:bodyPr/>
          <a:lstStyle/>
          <a:p>
            <a:r>
              <a:rPr lang="en-US" dirty="0" smtClean="0"/>
              <a:t>Timing Action Items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3728" y="1562680"/>
            <a:ext cx="12001584" cy="71711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2938" lvl="1" indent="-185738" algn="l">
              <a:buFont typeface="Arial" pitchFamily="34" charset="0"/>
              <a:buChar char="•"/>
            </a:pPr>
            <a:r>
              <a:rPr lang="en-US" sz="2000" dirty="0" smtClean="0"/>
              <a:t>Find correlation between 14Hz and 352.21MHz in the scope of the event table (event granularity; n*RF, n=?)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2000" dirty="0" smtClean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000" dirty="0" smtClean="0"/>
              <a:t>Research the possibility of </a:t>
            </a:r>
            <a:r>
              <a:rPr lang="en-US" sz="2000" b="1" dirty="0" err="1" smtClean="0"/>
              <a:t>timestamping</a:t>
            </a:r>
            <a:r>
              <a:rPr lang="en-US" sz="2000" b="1" dirty="0" smtClean="0"/>
              <a:t> with pulse sequential number</a:t>
            </a:r>
            <a:r>
              <a:rPr lang="en-US" sz="2000" dirty="0" smtClean="0"/>
              <a:t> (RF counts, ticks from princess visiting)	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2000" dirty="0" smtClean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000" dirty="0" smtClean="0"/>
              <a:t>Look into </a:t>
            </a:r>
            <a:r>
              <a:rPr lang="en-US" sz="2000" b="1" dirty="0" err="1" smtClean="0"/>
              <a:t>supercycles</a:t>
            </a:r>
            <a:r>
              <a:rPr lang="en-US" sz="2000" dirty="0" smtClean="0"/>
              <a:t> concepts, pulse structure and commissioning pulse ramping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2000" dirty="0" smtClean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000" dirty="0" smtClean="0"/>
              <a:t>Look into the different modes of operation (e.g. running the machine with insertion devices)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2000" dirty="0" smtClean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000" dirty="0" smtClean="0"/>
              <a:t>Write requirements document for ESS Timing (based on SNS requirements (strip down SNS requirements to match ESS))</a:t>
            </a:r>
          </a:p>
          <a:p>
            <a:pPr marL="642938" lvl="1" indent="-185738" algn="l"/>
            <a:r>
              <a:rPr lang="en-US" sz="2000" dirty="0" smtClean="0"/>
              <a:t>	</a:t>
            </a:r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000" dirty="0" smtClean="0"/>
              <a:t>Start defining event table (and iterate with stakeholders), static and dynamic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2000" dirty="0" smtClean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000" dirty="0" smtClean="0"/>
              <a:t>Look into the integration between the post-mortem data acquisition (and analysis) and MPS, Timing and CS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2000" dirty="0" smtClean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000" dirty="0" smtClean="0"/>
              <a:t>Integration of Control Boxes with Timing receivers and the neutron guide choppers (infrastructure)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2000" dirty="0" smtClean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000" b="1" dirty="0" smtClean="0"/>
              <a:t>Build a functioning timing system prototype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2000" dirty="0" smtClean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000" dirty="0" smtClean="0"/>
              <a:t>Research the local mode operation in case of master timing link failure, loss-of-link, loss-of-signal</a:t>
            </a:r>
          </a:p>
        </p:txBody>
      </p:sp>
    </p:spTree>
    <p:extLst>
      <p:ext uri="{BB962C8B-B14F-4D97-AF65-F5344CB8AC3E}">
        <p14:creationId xmlns:p14="http://schemas.microsoft.com/office/powerpoint/2010/main" xmlns="" val="3712417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872" y="398436"/>
            <a:ext cx="9505056" cy="835026"/>
          </a:xfrm>
        </p:spPr>
        <p:txBody>
          <a:bodyPr/>
          <a:lstStyle/>
          <a:p>
            <a:r>
              <a:rPr lang="en-US" dirty="0" smtClean="0"/>
              <a:t>MPS System Decisions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3728" y="1562680"/>
            <a:ext cx="12001584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2938" lvl="1" indent="-185738" algn="l">
              <a:buFont typeface="Arial" pitchFamily="34" charset="0"/>
              <a:buChar char="•"/>
            </a:pPr>
            <a:r>
              <a:rPr lang="en-US" sz="2400" dirty="0" smtClean="0"/>
              <a:t> Two </a:t>
            </a:r>
            <a:r>
              <a:rPr lang="en-US" sz="2400" dirty="0"/>
              <a:t>MPS requests defined: </a:t>
            </a:r>
            <a:r>
              <a:rPr lang="en-US" sz="2400" b="1" dirty="0"/>
              <a:t>Fast Abort </a:t>
            </a:r>
            <a:r>
              <a:rPr lang="en-US" sz="2400" dirty="0"/>
              <a:t>(intra-pulse), </a:t>
            </a:r>
            <a:r>
              <a:rPr lang="en-US" sz="2400" b="1" dirty="0"/>
              <a:t>Beam Permit</a:t>
            </a:r>
            <a:r>
              <a:rPr lang="en-US" sz="2400" dirty="0"/>
              <a:t> (inter</a:t>
            </a:r>
            <a:r>
              <a:rPr lang="en-US" sz="2400" dirty="0" smtClean="0"/>
              <a:t>-pulse)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2400" dirty="0" smtClean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400" dirty="0" smtClean="0"/>
              <a:t>Currently, </a:t>
            </a:r>
            <a:r>
              <a:rPr lang="en-US" sz="2400" b="1" dirty="0" smtClean="0"/>
              <a:t>Fast Abort pulls the Beam Permit</a:t>
            </a:r>
          </a:p>
          <a:p>
            <a:pPr lvl="1" algn="l"/>
            <a:r>
              <a:rPr lang="en-US" sz="2400" dirty="0"/>
              <a:t>	</a:t>
            </a:r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smtClean="0"/>
              <a:t>Currently</a:t>
            </a:r>
            <a:r>
              <a:rPr lang="en-US" sz="2400" dirty="0"/>
              <a:t>, the interface to MPS system is binary (e.g. 1/0, ok/</a:t>
            </a:r>
            <a:r>
              <a:rPr lang="en-US" sz="2400" dirty="0" err="1"/>
              <a:t>nok</a:t>
            </a:r>
            <a:r>
              <a:rPr lang="en-US" sz="2400" dirty="0"/>
              <a:t>) and </a:t>
            </a:r>
            <a:r>
              <a:rPr lang="en-US" sz="2400" dirty="0" smtClean="0"/>
              <a:t>fail</a:t>
            </a:r>
            <a:r>
              <a:rPr lang="en-US" sz="2400" dirty="0"/>
              <a:t>(2)safe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2400" dirty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400" dirty="0" smtClean="0"/>
              <a:t> MPS </a:t>
            </a:r>
            <a:r>
              <a:rPr lang="en-US" sz="2400" dirty="0"/>
              <a:t>response time is a function of energy</a:t>
            </a:r>
          </a:p>
          <a:p>
            <a:pPr lvl="1" algn="l"/>
            <a:r>
              <a:rPr lang="en-US" sz="2400" dirty="0"/>
              <a:t>		</a:t>
            </a:r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Beam </a:t>
            </a:r>
            <a:r>
              <a:rPr lang="en-US" sz="2400" b="1" dirty="0"/>
              <a:t>Fast Abort should use redundant mitigation devices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2400" dirty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400" dirty="0" smtClean="0"/>
              <a:t> The </a:t>
            </a:r>
            <a:r>
              <a:rPr lang="en-US" sz="2400" dirty="0"/>
              <a:t>MPS system timestamps all MPS input changes and all the nodes need </a:t>
            </a:r>
            <a:r>
              <a:rPr lang="en-US" sz="2400" dirty="0" smtClean="0"/>
              <a:t>	to </a:t>
            </a:r>
            <a:r>
              <a:rPr lang="en-US" sz="2400" dirty="0"/>
              <a:t>be </a:t>
            </a:r>
            <a:r>
              <a:rPr lang="en-US" sz="2400" dirty="0" smtClean="0"/>
              <a:t>	synchronized </a:t>
            </a:r>
            <a:r>
              <a:rPr lang="en-US" sz="2400" dirty="0"/>
              <a:t>with the same precision as the Timing system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2400" dirty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400" dirty="0" smtClean="0"/>
              <a:t> MPS </a:t>
            </a:r>
            <a:r>
              <a:rPr lang="en-US" sz="2400" dirty="0"/>
              <a:t>supports different modes of operation (e.g. </a:t>
            </a:r>
            <a:r>
              <a:rPr lang="en-US" sz="2400" dirty="0" smtClean="0"/>
              <a:t>commissioning </a:t>
            </a:r>
            <a:r>
              <a:rPr lang="en-US" sz="2400" dirty="0"/>
              <a:t>stages)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2400" dirty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400" b="1" dirty="0" smtClean="0"/>
              <a:t> Target </a:t>
            </a:r>
            <a:r>
              <a:rPr lang="en-US" sz="2400" b="1" dirty="0"/>
              <a:t>upon failure pulls the Beam Permit (no Fast Abort</a:t>
            </a:r>
            <a:r>
              <a:rPr lang="en-US" sz="2400" b="1" dirty="0" smtClean="0"/>
              <a:t>)</a:t>
            </a:r>
          </a:p>
          <a:p>
            <a:pPr lvl="1" algn="l"/>
            <a:endParaRPr lang="en-US" sz="2400" dirty="0" smtClean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400" dirty="0" smtClean="0"/>
              <a:t> Target </a:t>
            </a:r>
            <a:r>
              <a:rPr lang="en-US" sz="2400" dirty="0"/>
              <a:t>can take a hit from one pulse after pulling the Beam Permit </a:t>
            </a:r>
            <a:r>
              <a:rPr lang="en-US" sz="2400" dirty="0" smtClean="0"/>
              <a:t>Inhibit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2400" dirty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400" dirty="0" smtClean="0"/>
              <a:t> Instruments </a:t>
            </a:r>
            <a:r>
              <a:rPr lang="en-US" sz="2400" dirty="0"/>
              <a:t>never provide any input into MPS</a:t>
            </a:r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10835959" y="9285609"/>
            <a:ext cx="1846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1915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872" y="398436"/>
            <a:ext cx="9505056" cy="835026"/>
          </a:xfrm>
        </p:spPr>
        <p:txBody>
          <a:bodyPr/>
          <a:lstStyle/>
          <a:p>
            <a:r>
              <a:rPr lang="en-US" dirty="0" smtClean="0"/>
              <a:t>MPS Action Items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3728" y="1562680"/>
            <a:ext cx="12001584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2938" lvl="1" indent="-185738" algn="l">
              <a:buFont typeface="Arial" pitchFamily="34" charset="0"/>
              <a:buChar char="•"/>
            </a:pPr>
            <a:r>
              <a:rPr lang="en-US" sz="2400" b="1" dirty="0" smtClean="0"/>
              <a:t>Identify possible mitigation devices</a:t>
            </a:r>
            <a:r>
              <a:rPr lang="en-US" sz="2400" dirty="0" smtClean="0"/>
              <a:t> and their speeds and redundancy (LEBT / MEBT chopper, </a:t>
            </a:r>
            <a:r>
              <a:rPr lang="en-US" sz="2400" dirty="0" err="1" smtClean="0"/>
              <a:t>dephase</a:t>
            </a:r>
            <a:r>
              <a:rPr lang="en-US" sz="2400" dirty="0" smtClean="0"/>
              <a:t> RFQ, source; listed in decreasing order of speed)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2400" dirty="0" smtClean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400" dirty="0" smtClean="0"/>
              <a:t>MPS post-mortem support (implication for device integration (e.g. interfaces))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2400" dirty="0" smtClean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400" dirty="0" smtClean="0"/>
              <a:t>Find the number and types of inputs to MPS or MPS nodes (order of magnitude) and their actions (FA, BP)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2400" dirty="0" smtClean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400" dirty="0" smtClean="0"/>
              <a:t>Define responsibilities for </a:t>
            </a:r>
            <a:r>
              <a:rPr lang="en-US" sz="2400" dirty="0" err="1" smtClean="0"/>
              <a:t>tresholds</a:t>
            </a:r>
            <a:r>
              <a:rPr lang="en-US" sz="2400" dirty="0" smtClean="0"/>
              <a:t> for devices that trigger (input) MPS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835959" y="9285609"/>
            <a:ext cx="18466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1915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872" y="398436"/>
            <a:ext cx="9505056" cy="835026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3728" y="1441891"/>
            <a:ext cx="12001584" cy="61247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2938" lvl="1" indent="-185738" algn="l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 err="1" smtClean="0"/>
              <a:t>cPCIe</a:t>
            </a:r>
            <a:r>
              <a:rPr lang="en-US" sz="2800" dirty="0" smtClean="0"/>
              <a:t> is the primary and </a:t>
            </a:r>
            <a:r>
              <a:rPr lang="en-US" sz="2800" dirty="0" err="1" smtClean="0"/>
              <a:t>uTCA</a:t>
            </a:r>
            <a:r>
              <a:rPr lang="en-US" sz="2800" dirty="0" smtClean="0"/>
              <a:t> is the secondary prototyping platform.</a:t>
            </a:r>
          </a:p>
          <a:p>
            <a:pPr lvl="1" algn="l"/>
            <a:endParaRPr lang="en-US" sz="2800" dirty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800" dirty="0" smtClean="0"/>
              <a:t> The </a:t>
            </a:r>
            <a:r>
              <a:rPr lang="en-US" sz="2800" dirty="0"/>
              <a:t>OS running on both crates is </a:t>
            </a:r>
            <a:r>
              <a:rPr lang="en-US" sz="2800" dirty="0" smtClean="0"/>
              <a:t>Linux and ICS </a:t>
            </a:r>
            <a:r>
              <a:rPr lang="en-US" sz="2800" dirty="0"/>
              <a:t>is responsible </a:t>
            </a:r>
            <a:r>
              <a:rPr lang="en-US" sz="2800" dirty="0" smtClean="0"/>
              <a:t>to provide EPICS </a:t>
            </a:r>
            <a:r>
              <a:rPr lang="en-US" sz="2800" dirty="0"/>
              <a:t>and the </a:t>
            </a:r>
            <a:r>
              <a:rPr lang="en-US" sz="2800" dirty="0" smtClean="0"/>
              <a:t>Timing </a:t>
            </a:r>
            <a:r>
              <a:rPr lang="en-US" sz="2800" dirty="0"/>
              <a:t>system for both crates</a:t>
            </a:r>
          </a:p>
          <a:p>
            <a:pPr lvl="1" algn="l"/>
            <a:r>
              <a:rPr lang="en-US" sz="2800" dirty="0"/>
              <a:t>	</a:t>
            </a:r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dirty="0"/>
              <a:t>Primary prototyping transport layer is </a:t>
            </a:r>
            <a:r>
              <a:rPr lang="en-US" sz="2800" dirty="0" smtClean="0"/>
              <a:t>MRF and current </a:t>
            </a:r>
            <a:r>
              <a:rPr lang="en-US" sz="2800" dirty="0"/>
              <a:t>required </a:t>
            </a:r>
            <a:r>
              <a:rPr lang="en-US" sz="2800" dirty="0" smtClean="0"/>
              <a:t>accuracy </a:t>
            </a:r>
            <a:r>
              <a:rPr lang="en-US" sz="2800" dirty="0"/>
              <a:t>is 1 </a:t>
            </a:r>
            <a:r>
              <a:rPr lang="en-US" sz="2800" dirty="0" smtClean="0"/>
              <a:t>ns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2800" dirty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800" dirty="0" smtClean="0"/>
              <a:t> Timing system architecture allows the change of transport layer in the future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2800" dirty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800" dirty="0" smtClean="0"/>
              <a:t> Fast Abort and Beam permit MPS requests and a binary interface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2800" dirty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800" dirty="0" smtClean="0"/>
              <a:t> MPS </a:t>
            </a:r>
            <a:r>
              <a:rPr lang="en-US" sz="2800" dirty="0"/>
              <a:t>supports different modes of </a:t>
            </a:r>
            <a:r>
              <a:rPr lang="en-US" sz="2800" dirty="0" smtClean="0"/>
              <a:t>operation</a:t>
            </a:r>
          </a:p>
        </p:txBody>
      </p:sp>
    </p:spTree>
    <p:extLst>
      <p:ext uri="{BB962C8B-B14F-4D97-AF65-F5344CB8AC3E}">
        <p14:creationId xmlns:p14="http://schemas.microsoft.com/office/powerpoint/2010/main" xmlns="" val="1217494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3178" y="4019544"/>
            <a:ext cx="9505056" cy="835026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17494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872" y="398436"/>
            <a:ext cx="9505056" cy="835026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73244" y="1590652"/>
            <a:ext cx="6928500" cy="72019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Font typeface="Arial" pitchFamily="34" charset="0"/>
              <a:buChar char="•"/>
            </a:pPr>
            <a:r>
              <a:rPr lang="sl-SI" dirty="0" smtClean="0">
                <a:latin typeface="Arial"/>
                <a:cs typeface="Arial"/>
              </a:rPr>
              <a:t> I</a:t>
            </a:r>
            <a:r>
              <a:rPr lang="en-US" dirty="0" err="1" smtClean="0">
                <a:latin typeface="Arial"/>
                <a:cs typeface="Arial"/>
              </a:rPr>
              <a:t>ntegrated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sl-SI" dirty="0" smtClean="0">
                <a:latin typeface="Arial"/>
                <a:cs typeface="Arial"/>
              </a:rPr>
              <a:t>C</a:t>
            </a:r>
            <a:r>
              <a:rPr lang="en-US" dirty="0" err="1" smtClean="0">
                <a:latin typeface="Arial"/>
                <a:cs typeface="Arial"/>
              </a:rPr>
              <a:t>ontrol</a:t>
            </a:r>
            <a:r>
              <a:rPr lang="en-US" dirty="0" smtClean="0">
                <a:latin typeface="Arial"/>
                <a:cs typeface="Arial"/>
              </a:rPr>
              <a:t> </a:t>
            </a:r>
            <a:r>
              <a:rPr lang="sl-SI" dirty="0" smtClean="0">
                <a:latin typeface="Arial"/>
                <a:cs typeface="Arial"/>
              </a:rPr>
              <a:t>S</a:t>
            </a:r>
            <a:r>
              <a:rPr lang="en-US" dirty="0" err="1" smtClean="0">
                <a:latin typeface="Arial"/>
                <a:cs typeface="Arial"/>
              </a:rPr>
              <a:t>ystem</a:t>
            </a:r>
            <a:r>
              <a:rPr lang="sl-SI" dirty="0" smtClean="0">
                <a:latin typeface="Arial"/>
                <a:cs typeface="Arial"/>
              </a:rPr>
              <a:t> </a:t>
            </a:r>
          </a:p>
          <a:p>
            <a:pPr algn="l">
              <a:buFont typeface="Arial" pitchFamily="34" charset="0"/>
              <a:buChar char="•"/>
            </a:pPr>
            <a:endParaRPr lang="sl-SI" dirty="0" smtClean="0">
              <a:latin typeface="Arial"/>
              <a:cs typeface="Arial"/>
            </a:endParaRPr>
          </a:p>
          <a:p>
            <a:pPr algn="l">
              <a:buFont typeface="Arial" pitchFamily="34" charset="0"/>
              <a:buChar char="•"/>
            </a:pPr>
            <a:r>
              <a:rPr lang="sl-SI" dirty="0" smtClean="0">
                <a:latin typeface="Arial"/>
                <a:cs typeface="Arial"/>
              </a:rPr>
              <a:t> Control Box</a:t>
            </a:r>
            <a:r>
              <a:rPr lang="en-US" dirty="0" smtClean="0">
                <a:latin typeface="Arial"/>
                <a:cs typeface="Arial"/>
              </a:rPr>
              <a:t> </a:t>
            </a:r>
            <a:endParaRPr lang="sl-SI" dirty="0" smtClean="0">
              <a:latin typeface="Arial"/>
              <a:cs typeface="Arial"/>
            </a:endParaRPr>
          </a:p>
          <a:p>
            <a:pPr algn="l">
              <a:buFont typeface="Arial" pitchFamily="34" charset="0"/>
              <a:buChar char="•"/>
            </a:pPr>
            <a:endParaRPr lang="sl-SI" dirty="0" smtClean="0">
              <a:latin typeface="Arial"/>
              <a:cs typeface="Arial"/>
            </a:endParaRPr>
          </a:p>
          <a:p>
            <a:pPr algn="l">
              <a:buFont typeface="Arial" pitchFamily="34" charset="0"/>
              <a:buChar char="•"/>
            </a:pPr>
            <a:r>
              <a:rPr lang="sl-SI" dirty="0" smtClean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HW Platform Discussion</a:t>
            </a:r>
          </a:p>
          <a:p>
            <a:pPr algn="l">
              <a:buFont typeface="Arial" pitchFamily="34" charset="0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latin typeface="Arial"/>
                <a:cs typeface="Arial"/>
              </a:rPr>
              <a:t> Timing Discussion</a:t>
            </a:r>
          </a:p>
          <a:p>
            <a:pPr algn="l">
              <a:buFont typeface="Arial" pitchFamily="34" charset="0"/>
              <a:buChar char="•"/>
            </a:pPr>
            <a:endParaRPr lang="en-US" dirty="0">
              <a:latin typeface="Arial"/>
              <a:cs typeface="Arial"/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latin typeface="Arial"/>
                <a:cs typeface="Arial"/>
              </a:rPr>
              <a:t> MPS Discussion</a:t>
            </a:r>
            <a:endParaRPr lang="sl-SI" dirty="0" smtClean="0">
              <a:latin typeface="Arial"/>
              <a:cs typeface="Arial"/>
            </a:endParaRPr>
          </a:p>
          <a:p>
            <a:pPr algn="l">
              <a:buFont typeface="Arial" pitchFamily="34" charset="0"/>
              <a:buChar char="•"/>
            </a:pPr>
            <a:endParaRPr lang="sl-SI" dirty="0" smtClean="0">
              <a:latin typeface="Arial"/>
              <a:cs typeface="Arial"/>
            </a:endParaRPr>
          </a:p>
          <a:p>
            <a:pPr algn="l">
              <a:buFont typeface="Arial" pitchFamily="34" charset="0"/>
              <a:buChar char="•"/>
            </a:pPr>
            <a:r>
              <a:rPr lang="sl-SI" dirty="0" smtClean="0">
                <a:latin typeface="Arial"/>
                <a:cs typeface="Arial"/>
              </a:rPr>
              <a:t> Summary</a:t>
            </a:r>
            <a:endParaRPr lang="en-US" dirty="0" smtClean="0"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872" y="398436"/>
            <a:ext cx="9505056" cy="835026"/>
          </a:xfrm>
        </p:spPr>
        <p:txBody>
          <a:bodyPr/>
          <a:lstStyle/>
          <a:p>
            <a:r>
              <a:rPr lang="sl-SI" dirty="0" smtClean="0"/>
              <a:t>Integrated Control System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4550" y="1519214"/>
            <a:ext cx="10721738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14183" y="2162156"/>
            <a:ext cx="11907042" cy="58477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lang="sl-SI" sz="3200" dirty="0" smtClean="0"/>
              <a:t>Design Update -&gt; Accelerator -&gt; Accelerator Science -&gt; Controls</a:t>
            </a:r>
            <a:endParaRPr lang="en-US" sz="3200" dirty="0"/>
          </a:p>
        </p:txBody>
      </p:sp>
      <p:cxnSp>
        <p:nvCxnSpPr>
          <p:cNvPr id="13" name="Straight Arrow Connector 12"/>
          <p:cNvCxnSpPr/>
          <p:nvPr/>
        </p:nvCxnSpPr>
        <p:spPr bwMode="auto">
          <a:xfrm rot="16200000" flipV="1">
            <a:off x="3037657" y="3483759"/>
            <a:ext cx="2500330" cy="1571636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287294" y="7805758"/>
            <a:ext cx="12193851" cy="13849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lang="sl-SI" dirty="0" smtClean="0"/>
              <a:t>Preparation To Build -&gt; ICS XFunctional </a:t>
            </a:r>
            <a:r>
              <a:rPr lang="sl-SI" u="sng" dirty="0" smtClean="0"/>
              <a:t>task force</a:t>
            </a:r>
            <a:endParaRPr lang="en-US" u="sng" dirty="0" smtClean="0"/>
          </a:p>
          <a:p>
            <a:pPr algn="l"/>
            <a:r>
              <a:rPr lang="sl-SI" dirty="0" smtClean="0"/>
              <a:t> </a:t>
            </a:r>
            <a:r>
              <a:rPr lang="en-US" dirty="0" smtClean="0"/>
              <a:t>@ Accelerator, Target &amp; Instruments level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 bwMode="auto">
          <a:xfrm rot="5400000">
            <a:off x="5037127" y="6912783"/>
            <a:ext cx="1643868" cy="794"/>
          </a:xfrm>
          <a:prstGeom prst="straightConnector1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287294" y="376206"/>
            <a:ext cx="11253402" cy="33239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l"/>
            <a:r>
              <a:rPr lang="en-US" b="1" dirty="0" smtClean="0"/>
              <a:t>Construction 	-&gt; Integrated Control System</a:t>
            </a:r>
          </a:p>
          <a:p>
            <a:pPr algn="l"/>
            <a:r>
              <a:rPr lang="en-US" b="1" dirty="0" smtClean="0"/>
              <a:t>				-&gt; Accelerator</a:t>
            </a:r>
          </a:p>
          <a:p>
            <a:pPr algn="l"/>
            <a:r>
              <a:rPr lang="en-US" b="1" dirty="0" smtClean="0"/>
              <a:t>				-&gt; Target</a:t>
            </a:r>
          </a:p>
          <a:p>
            <a:pPr algn="l"/>
            <a:r>
              <a:rPr lang="en-US" b="1" dirty="0" smtClean="0"/>
              <a:t>				-&gt; Instruments</a:t>
            </a:r>
          </a:p>
          <a:p>
            <a:pPr algn="l"/>
            <a:r>
              <a:rPr lang="en-US" b="1" dirty="0" smtClean="0"/>
              <a:t>				…</a:t>
            </a:r>
            <a:endParaRPr lang="en-US" b="1" dirty="0"/>
          </a:p>
        </p:txBody>
      </p:sp>
      <p:sp>
        <p:nvSpPr>
          <p:cNvPr id="22" name="Up Arrow 21"/>
          <p:cNvSpPr/>
          <p:nvPr/>
        </p:nvSpPr>
        <p:spPr bwMode="auto">
          <a:xfrm rot="20059234">
            <a:off x="5791553" y="3690934"/>
            <a:ext cx="928694" cy="2596580"/>
          </a:xfrm>
          <a:prstGeom prst="upArrow">
            <a:avLst>
              <a:gd name="adj1" fmla="val 33121"/>
              <a:gd name="adj2" fmla="val 97824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ヒラギノ角ゴ ProN W3" charset="-128"/>
              <a:cs typeface="Arial" pitchFamily="34" charset="0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209510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20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872" y="398436"/>
            <a:ext cx="9505056" cy="835026"/>
          </a:xfrm>
        </p:spPr>
        <p:txBody>
          <a:bodyPr/>
          <a:lstStyle/>
          <a:p>
            <a:r>
              <a:rPr lang="sl-SI" dirty="0" smtClean="0"/>
              <a:t>Control Box, purpose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15922" y="1519214"/>
            <a:ext cx="1171583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2800" dirty="0" smtClean="0"/>
              <a:t>1. Allow independent </a:t>
            </a:r>
            <a:r>
              <a:rPr lang="sl-SI" sz="2800" dirty="0" smtClean="0"/>
              <a:t>but</a:t>
            </a:r>
            <a:r>
              <a:rPr lang="en-US" sz="2800" dirty="0" smtClean="0"/>
              <a:t> </a:t>
            </a:r>
            <a:r>
              <a:rPr lang="en-US" sz="2800" b="1" dirty="0" smtClean="0"/>
              <a:t>standardized</a:t>
            </a:r>
            <a:r>
              <a:rPr lang="en-US" sz="2800" dirty="0" smtClean="0"/>
              <a:t> subsystem controls development</a:t>
            </a:r>
          </a:p>
          <a:p>
            <a:pPr algn="l"/>
            <a:endParaRPr lang="sl-SI" sz="2800" dirty="0" smtClean="0"/>
          </a:p>
          <a:p>
            <a:pPr algn="l"/>
            <a:r>
              <a:rPr lang="en-US" sz="2800" dirty="0" smtClean="0"/>
              <a:t>2. Encourage and enforce </a:t>
            </a:r>
            <a:r>
              <a:rPr lang="en-US" sz="2800" b="1" dirty="0" smtClean="0"/>
              <a:t>consistency</a:t>
            </a:r>
            <a:r>
              <a:rPr lang="en-US" sz="2800" dirty="0" smtClean="0"/>
              <a:t> between sub-systems</a:t>
            </a:r>
          </a:p>
          <a:p>
            <a:pPr algn="l"/>
            <a:endParaRPr lang="sl-SI" sz="2800" dirty="0" smtClean="0"/>
          </a:p>
          <a:p>
            <a:pPr algn="l"/>
            <a:r>
              <a:rPr lang="en-US" sz="2800" dirty="0" smtClean="0"/>
              <a:t>3. Facilitate new component </a:t>
            </a:r>
            <a:r>
              <a:rPr lang="en-US" sz="2800" b="1" dirty="0" smtClean="0"/>
              <a:t>testing</a:t>
            </a:r>
            <a:r>
              <a:rPr lang="sl-SI" sz="2800" dirty="0" smtClean="0"/>
              <a:t> </a:t>
            </a:r>
            <a:r>
              <a:rPr lang="en-US" sz="2800" dirty="0" smtClean="0"/>
              <a:t>(</a:t>
            </a:r>
            <a:r>
              <a:rPr lang="sl-SI" sz="2800" dirty="0" smtClean="0"/>
              <a:t>e.g. E</a:t>
            </a:r>
            <a:r>
              <a:rPr lang="en-US" sz="2800" dirty="0" smtClean="0"/>
              <a:t>PICS drivers)</a:t>
            </a:r>
          </a:p>
          <a:p>
            <a:pPr algn="l"/>
            <a:endParaRPr lang="sl-SI" sz="2800" dirty="0" smtClean="0"/>
          </a:p>
          <a:p>
            <a:pPr algn="l"/>
            <a:r>
              <a:rPr lang="en-US" sz="2800" dirty="0" smtClean="0"/>
              <a:t>4. </a:t>
            </a:r>
            <a:r>
              <a:rPr lang="en-US" sz="2800" b="1" dirty="0" smtClean="0"/>
              <a:t>Allow factory acceptance testing</a:t>
            </a:r>
            <a:r>
              <a:rPr lang="en-US" sz="2800" dirty="0" smtClean="0"/>
              <a:t> of subsystems through the control system</a:t>
            </a:r>
          </a:p>
          <a:p>
            <a:pPr algn="l"/>
            <a:endParaRPr lang="sl-SI" sz="2800" dirty="0" smtClean="0"/>
          </a:p>
          <a:p>
            <a:pPr algn="l"/>
            <a:r>
              <a:rPr lang="en-US" sz="2800" dirty="0" smtClean="0"/>
              <a:t>5. </a:t>
            </a:r>
            <a:r>
              <a:rPr lang="en-US" sz="2800" b="1" dirty="0" smtClean="0"/>
              <a:t>Validate technology decisions</a:t>
            </a:r>
          </a:p>
          <a:p>
            <a:pPr algn="l"/>
            <a:endParaRPr lang="sl-SI" sz="2800" dirty="0" smtClean="0"/>
          </a:p>
          <a:p>
            <a:pPr algn="l"/>
            <a:r>
              <a:rPr lang="en-US" sz="2800" dirty="0" smtClean="0"/>
              <a:t>6. </a:t>
            </a:r>
            <a:r>
              <a:rPr lang="en-US" sz="2800" b="1" dirty="0" smtClean="0"/>
              <a:t>Mediate early risk reduction</a:t>
            </a:r>
            <a:r>
              <a:rPr lang="en-US" sz="2800" dirty="0" smtClean="0"/>
              <a:t>, to prevent unexpected surprises at project integration time</a:t>
            </a:r>
          </a:p>
          <a:p>
            <a:pPr algn="l"/>
            <a:endParaRPr lang="sl-SI" sz="2800" dirty="0" smtClean="0"/>
          </a:p>
          <a:p>
            <a:pPr algn="l"/>
            <a:r>
              <a:rPr lang="en-US" sz="2800" dirty="0" smtClean="0"/>
              <a:t>7. Force the controls group to </a:t>
            </a:r>
            <a:r>
              <a:rPr lang="en-US" sz="2800" b="1" dirty="0" smtClean="0"/>
              <a:t>make</a:t>
            </a:r>
            <a:r>
              <a:rPr lang="en-US" sz="2800" dirty="0" smtClean="0"/>
              <a:t> and </a:t>
            </a:r>
            <a:r>
              <a:rPr lang="en-US" sz="2800" b="1" dirty="0" smtClean="0"/>
              <a:t>document early decisions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xmlns="" val="1052095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872" y="398436"/>
            <a:ext cx="9505056" cy="835026"/>
          </a:xfrm>
        </p:spPr>
        <p:txBody>
          <a:bodyPr/>
          <a:lstStyle/>
          <a:p>
            <a:r>
              <a:rPr lang="sl-SI" dirty="0" smtClean="0"/>
              <a:t>Control Box, schematic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3225" y="1423988"/>
            <a:ext cx="9656763" cy="690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52095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872" y="398436"/>
            <a:ext cx="9505056" cy="835026"/>
          </a:xfrm>
        </p:spPr>
        <p:txBody>
          <a:bodyPr/>
          <a:lstStyle/>
          <a:p>
            <a:r>
              <a:rPr lang="en-US" dirty="0" smtClean="0"/>
              <a:t>Hardware Platform Decisions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3728" y="1441891"/>
            <a:ext cx="12001584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2938" lvl="1" indent="-185738" algn="l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b="1" dirty="0" err="1" smtClean="0"/>
              <a:t>cPCIe</a:t>
            </a:r>
            <a:r>
              <a:rPr lang="en-US" sz="3200" dirty="0" smtClean="0"/>
              <a:t> </a:t>
            </a:r>
            <a:r>
              <a:rPr lang="en-US" sz="3200" dirty="0"/>
              <a:t>is the prototyping platform for applications that do not require extensive synchronization over the backplane</a:t>
            </a:r>
          </a:p>
          <a:p>
            <a:pPr lvl="1" algn="l"/>
            <a:endParaRPr lang="en-US" sz="3200" dirty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b="1" dirty="0" err="1" smtClean="0"/>
              <a:t>uTCA</a:t>
            </a:r>
            <a:r>
              <a:rPr lang="en-US" sz="3200" dirty="0" smtClean="0"/>
              <a:t> </a:t>
            </a:r>
            <a:r>
              <a:rPr lang="en-US" sz="3200" dirty="0"/>
              <a:t>"for physics" (MTCA.4) is the prototyping platform for applications that do require the above.</a:t>
            </a:r>
          </a:p>
          <a:p>
            <a:pPr lvl="1" algn="l"/>
            <a:r>
              <a:rPr lang="en-US" sz="3200" dirty="0"/>
              <a:t>	</a:t>
            </a:r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dirty="0" err="1" smtClean="0"/>
              <a:t>cPCIe</a:t>
            </a:r>
            <a:r>
              <a:rPr lang="en-US" sz="3200" dirty="0" smtClean="0"/>
              <a:t> </a:t>
            </a:r>
            <a:r>
              <a:rPr lang="en-US" sz="3200" dirty="0"/>
              <a:t>is the </a:t>
            </a:r>
            <a:r>
              <a:rPr lang="en-US" sz="3200" b="1" dirty="0"/>
              <a:t>PRIMARY</a:t>
            </a:r>
            <a:r>
              <a:rPr lang="en-US" sz="3200" dirty="0"/>
              <a:t> platform choice, </a:t>
            </a:r>
            <a:r>
              <a:rPr lang="en-US" sz="3200" dirty="0" err="1"/>
              <a:t>uTCA</a:t>
            </a:r>
            <a:r>
              <a:rPr lang="en-US" sz="3200" dirty="0"/>
              <a:t> is the platform for solutions that </a:t>
            </a:r>
            <a:r>
              <a:rPr lang="en-US" sz="3200" b="1" dirty="0"/>
              <a:t>CANNOT</a:t>
            </a:r>
            <a:r>
              <a:rPr lang="en-US" sz="3200" dirty="0"/>
              <a:t> run in </a:t>
            </a:r>
            <a:r>
              <a:rPr lang="en-US" sz="3200" dirty="0" err="1"/>
              <a:t>cPCIe</a:t>
            </a:r>
            <a:endParaRPr lang="en-US" sz="3200" dirty="0"/>
          </a:p>
          <a:p>
            <a:pPr lvl="1" algn="l"/>
            <a:r>
              <a:rPr lang="en-US" sz="3200" dirty="0"/>
              <a:t>	</a:t>
            </a:r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3200" dirty="0" smtClean="0"/>
              <a:t> The </a:t>
            </a:r>
            <a:r>
              <a:rPr lang="en-US" sz="3200" dirty="0"/>
              <a:t>OS running on both crates is </a:t>
            </a:r>
            <a:r>
              <a:rPr lang="en-US" sz="3200" b="1" dirty="0"/>
              <a:t>Linux</a:t>
            </a:r>
          </a:p>
          <a:p>
            <a:pPr lvl="1" algn="l"/>
            <a:r>
              <a:rPr lang="en-US" sz="3200" dirty="0"/>
              <a:t>	</a:t>
            </a:r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3200" dirty="0" smtClean="0"/>
              <a:t> ICS </a:t>
            </a:r>
            <a:r>
              <a:rPr lang="en-US" sz="3200" dirty="0"/>
              <a:t>is responsible to </a:t>
            </a:r>
            <a:r>
              <a:rPr lang="en-US" sz="3200" b="1" dirty="0" smtClean="0"/>
              <a:t>provide </a:t>
            </a:r>
            <a:r>
              <a:rPr lang="en-US" sz="3200" dirty="0" smtClean="0"/>
              <a:t>and </a:t>
            </a:r>
            <a:r>
              <a:rPr lang="en-US" sz="3200" b="1" dirty="0"/>
              <a:t>support</a:t>
            </a:r>
            <a:r>
              <a:rPr lang="en-US" sz="3200" dirty="0"/>
              <a:t> Control Boxes running Linux, EPICS and the Timing system for both crates</a:t>
            </a:r>
          </a:p>
          <a:p>
            <a:pPr lvl="1" algn="l"/>
            <a:r>
              <a:rPr lang="en-US" sz="3200" dirty="0"/>
              <a:t>	</a:t>
            </a:r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3200" dirty="0" smtClean="0"/>
              <a:t> The </a:t>
            </a:r>
            <a:r>
              <a:rPr lang="en-US" sz="3200" dirty="0"/>
              <a:t>platform provides remote </a:t>
            </a:r>
            <a:r>
              <a:rPr lang="en-US" sz="3200" dirty="0" smtClean="0"/>
              <a:t>firmware update </a:t>
            </a:r>
            <a:r>
              <a:rPr lang="en-US" sz="3200" dirty="0"/>
              <a:t>possibilities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052095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872" y="398436"/>
            <a:ext cx="9505056" cy="835026"/>
          </a:xfrm>
        </p:spPr>
        <p:txBody>
          <a:bodyPr/>
          <a:lstStyle/>
          <a:p>
            <a:r>
              <a:rPr lang="en-US" dirty="0" smtClean="0"/>
              <a:t>HW Decision support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3728" y="1441891"/>
            <a:ext cx="12001584" cy="7848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2938" lvl="1" indent="-185738" algn="l"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Standardization</a:t>
            </a:r>
          </a:p>
          <a:p>
            <a:pPr marL="1100138" lvl="2" indent="-185738" algn="l">
              <a:buFont typeface="Courier New" pitchFamily="49" charset="0"/>
              <a:buChar char="o"/>
            </a:pPr>
            <a:r>
              <a:rPr lang="en-US" sz="2800" dirty="0" smtClean="0"/>
              <a:t>	Definition of the backplane (e.g. ATCA having multiple 			</a:t>
            </a:r>
            <a:r>
              <a:rPr lang="en-US" sz="2800" dirty="0" err="1" smtClean="0"/>
              <a:t>substandards</a:t>
            </a:r>
            <a:r>
              <a:rPr lang="en-US" sz="2800" dirty="0" smtClean="0"/>
              <a:t>)</a:t>
            </a:r>
          </a:p>
          <a:p>
            <a:pPr marL="1100138" lvl="2" indent="-185738" algn="l">
              <a:buFont typeface="Courier New" pitchFamily="49" charset="0"/>
              <a:buChar char="o"/>
            </a:pPr>
            <a:r>
              <a:rPr lang="en-US" sz="2800" dirty="0" smtClean="0"/>
              <a:t>	Vendor support and availability (e.g. low number of 				vendors for PXI (excluding </a:t>
            </a:r>
            <a:r>
              <a:rPr lang="en-US" sz="2800" dirty="0" err="1" smtClean="0"/>
              <a:t>cPCI</a:t>
            </a:r>
            <a:r>
              <a:rPr lang="en-US" sz="2800" dirty="0" smtClean="0"/>
              <a:t>(!) solutions))</a:t>
            </a:r>
          </a:p>
          <a:p>
            <a:pPr marL="642938" lvl="1" indent="-185738" algn="l"/>
            <a:r>
              <a:rPr lang="en-US" sz="2800" dirty="0" smtClean="0"/>
              <a:t>	</a:t>
            </a:r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800" b="1" dirty="0" smtClean="0"/>
              <a:t> EPICS integration</a:t>
            </a:r>
          </a:p>
          <a:p>
            <a:pPr marL="1100138" lvl="2" indent="-185738" algn="l">
              <a:buFont typeface="Courier New" pitchFamily="49" charset="0"/>
              <a:buChar char="o"/>
            </a:pPr>
            <a:r>
              <a:rPr lang="en-US" sz="2800" dirty="0" smtClean="0"/>
              <a:t>	Driver availability for Linux</a:t>
            </a:r>
          </a:p>
          <a:p>
            <a:pPr marL="642938" lvl="1" indent="-185738" algn="l"/>
            <a:r>
              <a:rPr lang="en-US" sz="2800" dirty="0" smtClean="0"/>
              <a:t>	</a:t>
            </a:r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800" b="1" dirty="0" smtClean="0"/>
              <a:t> Backplane limitations</a:t>
            </a:r>
          </a:p>
          <a:p>
            <a:pPr marL="1100138" lvl="2" indent="-185738" algn="l">
              <a:buFont typeface="Courier New" pitchFamily="49" charset="0"/>
              <a:buChar char="o"/>
            </a:pPr>
            <a:r>
              <a:rPr lang="en-US" sz="2800" dirty="0" smtClean="0"/>
              <a:t>	maximum number of available slots</a:t>
            </a:r>
          </a:p>
          <a:p>
            <a:pPr marL="1100138" lvl="2" indent="-185738" algn="l">
              <a:buFont typeface="Courier New" pitchFamily="49" charset="0"/>
              <a:buChar char="o"/>
            </a:pPr>
            <a:r>
              <a:rPr lang="en-US" sz="2800" dirty="0" smtClean="0"/>
              <a:t>	synchronization and inter-communication</a:t>
            </a:r>
          </a:p>
          <a:p>
            <a:pPr marL="1100138" lvl="2" indent="-185738" algn="l">
              <a:buFont typeface="Courier New" pitchFamily="49" charset="0"/>
              <a:buChar char="o"/>
            </a:pPr>
            <a:r>
              <a:rPr lang="en-US" sz="2800" dirty="0" smtClean="0"/>
              <a:t>	bandwidth (supports the 'express' choice)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2800" dirty="0" smtClean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800" b="1" dirty="0" smtClean="0"/>
              <a:t> Robustness of mechanical deployment </a:t>
            </a:r>
          </a:p>
          <a:p>
            <a:pPr marL="1100138" lvl="2" indent="-185738" algn="l">
              <a:buFont typeface="Courier New" pitchFamily="49" charset="0"/>
              <a:buChar char="o"/>
            </a:pPr>
            <a:r>
              <a:rPr lang="en-US" sz="2800" dirty="0" smtClean="0"/>
              <a:t>	RTM (rear transition module), no 'front panel </a:t>
            </a:r>
            <a:r>
              <a:rPr lang="en-US" sz="2800" dirty="0" err="1" smtClean="0"/>
              <a:t>brick'o'lage</a:t>
            </a:r>
            <a:r>
              <a:rPr lang="en-US" sz="2800" dirty="0" smtClean="0"/>
              <a:t>'</a:t>
            </a:r>
          </a:p>
          <a:p>
            <a:pPr marL="1100138" lvl="2" indent="-185738" algn="l">
              <a:buFont typeface="Courier New" pitchFamily="49" charset="0"/>
              <a:buChar char="o"/>
            </a:pPr>
            <a:r>
              <a:rPr lang="en-US" sz="2800" dirty="0" smtClean="0"/>
              <a:t>	RTM analog support (shielding of the signals)</a:t>
            </a:r>
          </a:p>
          <a:p>
            <a:pPr marL="1100138" lvl="2" indent="-185738" algn="l"/>
            <a:r>
              <a:rPr lang="en-US" sz="2800" dirty="0" smtClean="0"/>
              <a:t>[more info in </a:t>
            </a:r>
            <a:r>
              <a:rPr lang="en-US" sz="2800" dirty="0" err="1" smtClean="0"/>
              <a:t>Hooman's</a:t>
            </a:r>
            <a:r>
              <a:rPr lang="en-US" sz="2800" dirty="0" smtClean="0"/>
              <a:t> presentation]</a:t>
            </a:r>
          </a:p>
        </p:txBody>
      </p:sp>
    </p:spTree>
    <p:extLst>
      <p:ext uri="{BB962C8B-B14F-4D97-AF65-F5344CB8AC3E}">
        <p14:creationId xmlns:p14="http://schemas.microsoft.com/office/powerpoint/2010/main" xmlns="" val="1052095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872" y="398436"/>
            <a:ext cx="9505056" cy="835026"/>
          </a:xfrm>
        </p:spPr>
        <p:txBody>
          <a:bodyPr/>
          <a:lstStyle/>
          <a:p>
            <a:r>
              <a:rPr lang="en-US" dirty="0" smtClean="0"/>
              <a:t>Hardware Action Items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3728" y="1441891"/>
            <a:ext cx="12001584" cy="7478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2938" lvl="1" indent="-185738" algn="l">
              <a:buFont typeface="Arial" pitchFamily="34" charset="0"/>
              <a:buChar char="•"/>
            </a:pPr>
            <a:r>
              <a:rPr lang="en-US" sz="3200" dirty="0" smtClean="0"/>
              <a:t>Look into the possible solutions of </a:t>
            </a:r>
            <a:r>
              <a:rPr lang="en-US" sz="3200" b="1" dirty="0" smtClean="0"/>
              <a:t>HW interfaces </a:t>
            </a:r>
            <a:r>
              <a:rPr lang="en-US" sz="3200" dirty="0" smtClean="0"/>
              <a:t>between EPICS and other OS/CS solutions (</a:t>
            </a:r>
            <a:r>
              <a:rPr lang="en-US" sz="3200" dirty="0" err="1" smtClean="0"/>
              <a:t>LabView</a:t>
            </a:r>
            <a:r>
              <a:rPr lang="en-US" sz="3200" dirty="0" smtClean="0"/>
              <a:t>)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3200" dirty="0" smtClean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3200" dirty="0" smtClean="0"/>
              <a:t>The ICS should make a "</a:t>
            </a:r>
            <a:r>
              <a:rPr lang="en-US" sz="3200" b="1" dirty="0" smtClean="0"/>
              <a:t>shopping" list</a:t>
            </a:r>
            <a:r>
              <a:rPr lang="en-US" sz="3200" dirty="0" smtClean="0"/>
              <a:t> (ITER CODAC model) of supported crates, cards, </a:t>
            </a:r>
            <a:r>
              <a:rPr lang="en-US" sz="3200" dirty="0" err="1" smtClean="0"/>
              <a:t>cpu</a:t>
            </a:r>
            <a:r>
              <a:rPr lang="en-US" sz="3200" dirty="0" smtClean="0"/>
              <a:t> units, etc ...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3200" dirty="0" smtClean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3200" dirty="0" smtClean="0"/>
              <a:t>Research the (DESY, SLAC ...) </a:t>
            </a:r>
            <a:r>
              <a:rPr lang="en-US" sz="3200" b="1" dirty="0" err="1" smtClean="0"/>
              <a:t>uTCA</a:t>
            </a:r>
            <a:r>
              <a:rPr lang="en-US" sz="3200" b="1" dirty="0" smtClean="0"/>
              <a:t> drivers and Linux</a:t>
            </a:r>
            <a:r>
              <a:rPr lang="en-US" sz="3200" dirty="0" smtClean="0"/>
              <a:t> support for the various cards and other HW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3200" dirty="0" smtClean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3200" dirty="0" smtClean="0"/>
              <a:t>Research on the </a:t>
            </a:r>
            <a:r>
              <a:rPr lang="en-US" sz="3200" b="1" dirty="0" smtClean="0"/>
              <a:t>redundancy </a:t>
            </a:r>
            <a:r>
              <a:rPr lang="en-US" sz="3200" dirty="0" smtClean="0"/>
              <a:t>front (PS, fans, online health-checks, hot-swaps, MTBF, 'predictability‘ of failures, failure identification and time to repair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3200" dirty="0" smtClean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3200" dirty="0" smtClean="0"/>
              <a:t>Get more information on the DESY </a:t>
            </a:r>
            <a:r>
              <a:rPr lang="en-US" sz="3200" dirty="0" err="1" smtClean="0"/>
              <a:t>uTCA</a:t>
            </a:r>
            <a:r>
              <a:rPr lang="en-US" sz="3200" dirty="0" smtClean="0"/>
              <a:t> possible </a:t>
            </a:r>
            <a:r>
              <a:rPr lang="en-US" sz="3200" b="1" dirty="0" smtClean="0"/>
              <a:t>in-kind contribution</a:t>
            </a:r>
          </a:p>
        </p:txBody>
      </p:sp>
    </p:spTree>
    <p:extLst>
      <p:ext uri="{BB962C8B-B14F-4D97-AF65-F5344CB8AC3E}">
        <p14:creationId xmlns:p14="http://schemas.microsoft.com/office/powerpoint/2010/main" xmlns="" val="10520951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1872" y="398436"/>
            <a:ext cx="9505056" cy="835026"/>
          </a:xfrm>
        </p:spPr>
        <p:txBody>
          <a:bodyPr/>
          <a:lstStyle/>
          <a:p>
            <a:r>
              <a:rPr lang="en-US" dirty="0" smtClean="0"/>
              <a:t>Timing System Decisions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3728" y="1562680"/>
            <a:ext cx="12001584" cy="74174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42938" lvl="1" indent="-185738" algn="l">
              <a:buFont typeface="Arial" pitchFamily="34" charset="0"/>
              <a:buChar char="•"/>
            </a:pPr>
            <a:r>
              <a:rPr lang="en-US" sz="2400" dirty="0" smtClean="0"/>
              <a:t> Primary </a:t>
            </a:r>
            <a:r>
              <a:rPr lang="en-US" sz="2400" dirty="0"/>
              <a:t>prototyping transport layer is </a:t>
            </a:r>
            <a:r>
              <a:rPr lang="en-US" sz="2400" b="1" dirty="0"/>
              <a:t>MRF</a:t>
            </a:r>
          </a:p>
          <a:p>
            <a:pPr lvl="1" algn="l"/>
            <a:endParaRPr lang="en-US" sz="2400" dirty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400" dirty="0" smtClean="0"/>
              <a:t> Primary </a:t>
            </a:r>
            <a:r>
              <a:rPr lang="en-US" sz="2400" dirty="0"/>
              <a:t>prototyping HW platform is </a:t>
            </a:r>
            <a:r>
              <a:rPr lang="en-US" sz="2400" b="1" dirty="0" err="1"/>
              <a:t>cPCIe</a:t>
            </a:r>
            <a:r>
              <a:rPr lang="en-US" sz="2400" dirty="0"/>
              <a:t> (secondary is </a:t>
            </a:r>
            <a:r>
              <a:rPr lang="en-US" sz="2400" dirty="0" err="1"/>
              <a:t>uTCA</a:t>
            </a:r>
            <a:r>
              <a:rPr lang="en-US" sz="2400" dirty="0"/>
              <a:t>)</a:t>
            </a:r>
          </a:p>
          <a:p>
            <a:pPr lvl="1" algn="l"/>
            <a:r>
              <a:rPr lang="en-US" sz="2400" dirty="0"/>
              <a:t>	</a:t>
            </a:r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400" dirty="0" smtClean="0"/>
              <a:t> Current </a:t>
            </a:r>
            <a:r>
              <a:rPr lang="en-US" sz="2400" dirty="0"/>
              <a:t>required </a:t>
            </a:r>
            <a:r>
              <a:rPr lang="en-US" sz="2400" b="1" dirty="0"/>
              <a:t>accuracy</a:t>
            </a:r>
            <a:r>
              <a:rPr lang="en-US" sz="2400" dirty="0"/>
              <a:t> is </a:t>
            </a:r>
            <a:r>
              <a:rPr lang="en-US" sz="2400" b="1" dirty="0"/>
              <a:t>1 </a:t>
            </a:r>
            <a:r>
              <a:rPr lang="en-US" sz="2400" b="1" dirty="0" smtClean="0"/>
              <a:t>ns</a:t>
            </a:r>
            <a:r>
              <a:rPr lang="en-US" sz="2400" dirty="0" smtClean="0"/>
              <a:t> (precision </a:t>
            </a:r>
            <a:r>
              <a:rPr lang="en-US" sz="2400" dirty="0"/>
              <a:t>of the </a:t>
            </a:r>
            <a:r>
              <a:rPr lang="en-US" sz="2400" dirty="0" smtClean="0"/>
              <a:t>timestamp, jitter </a:t>
            </a:r>
            <a:r>
              <a:rPr lang="en-US" sz="2400" dirty="0"/>
              <a:t>of </a:t>
            </a:r>
            <a:r>
              <a:rPr lang="en-US" sz="2400" dirty="0" smtClean="0"/>
              <a:t>the clock)</a:t>
            </a:r>
            <a:endParaRPr lang="en-US" sz="2400" dirty="0"/>
          </a:p>
          <a:p>
            <a:pPr marL="642938" lvl="1" indent="-185738" algn="l">
              <a:buFont typeface="Arial" pitchFamily="34" charset="0"/>
              <a:buChar char="•"/>
            </a:pPr>
            <a:endParaRPr lang="en-US" sz="2400" dirty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400" dirty="0" smtClean="0"/>
              <a:t> Currently </a:t>
            </a:r>
            <a:r>
              <a:rPr lang="en-US" sz="2400" dirty="0"/>
              <a:t>there is </a:t>
            </a:r>
            <a:r>
              <a:rPr lang="en-US" sz="2400" b="1" dirty="0"/>
              <a:t>no</a:t>
            </a:r>
            <a:r>
              <a:rPr lang="en-US" sz="2400" dirty="0"/>
              <a:t> need for a </a:t>
            </a:r>
            <a:r>
              <a:rPr lang="en-US" sz="2400" b="1" dirty="0" err="1"/>
              <a:t>BI-directional</a:t>
            </a:r>
            <a:r>
              <a:rPr lang="en-US" sz="2400" dirty="0"/>
              <a:t> Timing transport layer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2400" dirty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b="1" dirty="0" smtClean="0"/>
              <a:t>Instruments</a:t>
            </a:r>
            <a:r>
              <a:rPr lang="en-US" sz="2400" dirty="0" smtClean="0"/>
              <a:t> </a:t>
            </a:r>
            <a:r>
              <a:rPr lang="en-US" sz="2400" dirty="0"/>
              <a:t>use </a:t>
            </a:r>
            <a:r>
              <a:rPr lang="en-US" sz="2400" b="1" dirty="0"/>
              <a:t>the same</a:t>
            </a:r>
            <a:r>
              <a:rPr lang="en-US" sz="2400" dirty="0"/>
              <a:t> timing transport layer as </a:t>
            </a:r>
            <a:r>
              <a:rPr lang="en-US" sz="2400" dirty="0" smtClean="0"/>
              <a:t>Accelerator and Target</a:t>
            </a:r>
            <a:endParaRPr lang="en-US" sz="2400" dirty="0"/>
          </a:p>
          <a:p>
            <a:pPr lvl="1" algn="l"/>
            <a:r>
              <a:rPr lang="en-US" sz="2400" dirty="0"/>
              <a:t>	</a:t>
            </a:r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400" dirty="0" smtClean="0"/>
              <a:t> The </a:t>
            </a:r>
            <a:r>
              <a:rPr lang="en-US" sz="2400" dirty="0"/>
              <a:t>timing master generates '14Hz' phase locked to the clock </a:t>
            </a:r>
            <a:r>
              <a:rPr lang="en-US" sz="2400" dirty="0" smtClean="0"/>
              <a:t>signal from MO</a:t>
            </a:r>
            <a:endParaRPr lang="en-US" sz="2400" dirty="0"/>
          </a:p>
          <a:p>
            <a:pPr marL="642938" lvl="1" indent="-185738" algn="l">
              <a:buFont typeface="Arial" pitchFamily="34" charset="0"/>
              <a:buChar char="•"/>
            </a:pPr>
            <a:endParaRPr lang="en-US" sz="2400" dirty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400" dirty="0" smtClean="0"/>
              <a:t> Timing </a:t>
            </a:r>
            <a:r>
              <a:rPr lang="en-US" sz="2400" dirty="0"/>
              <a:t>system prototype architecture </a:t>
            </a:r>
            <a:r>
              <a:rPr lang="en-US" sz="2400" b="1" dirty="0"/>
              <a:t>allows change</a:t>
            </a:r>
            <a:r>
              <a:rPr lang="en-US" sz="2400" dirty="0"/>
              <a:t> of transport </a:t>
            </a:r>
            <a:r>
              <a:rPr lang="en-US" sz="2400" dirty="0" smtClean="0"/>
              <a:t>layer in </a:t>
            </a:r>
            <a:r>
              <a:rPr lang="en-US" sz="2400" dirty="0"/>
              <a:t>the </a:t>
            </a:r>
            <a:r>
              <a:rPr lang="en-US" sz="2400" dirty="0" smtClean="0"/>
              <a:t>future</a:t>
            </a:r>
          </a:p>
          <a:p>
            <a:pPr marL="642938" lvl="1" indent="-185738" algn="l">
              <a:buFont typeface="Arial" pitchFamily="34" charset="0"/>
              <a:buChar char="•"/>
            </a:pPr>
            <a:endParaRPr lang="en-US" sz="2400" dirty="0" smtClean="0"/>
          </a:p>
          <a:p>
            <a:pPr marL="642938" lvl="1" indent="-185738" algn="l">
              <a:buFont typeface="Arial" pitchFamily="34" charset="0"/>
              <a:buChar char="•"/>
            </a:pPr>
            <a:r>
              <a:rPr lang="en-US" sz="2400" b="1" dirty="0" smtClean="0"/>
              <a:t>Decision support</a:t>
            </a:r>
          </a:p>
          <a:p>
            <a:pPr marL="1100138" lvl="2" indent="-185738" algn="l">
              <a:buFont typeface="Arial" pitchFamily="34" charset="0"/>
              <a:buChar char="•"/>
            </a:pPr>
            <a:r>
              <a:rPr lang="en-US" sz="2400" b="1" dirty="0" smtClean="0"/>
              <a:t>Availability</a:t>
            </a:r>
            <a:r>
              <a:rPr lang="en-US" sz="2400" dirty="0" smtClean="0"/>
              <a:t> and </a:t>
            </a:r>
            <a:r>
              <a:rPr lang="en-US" sz="2400" b="1" dirty="0" smtClean="0"/>
              <a:t>performance</a:t>
            </a:r>
            <a:r>
              <a:rPr lang="en-US" sz="2400" dirty="0" smtClean="0"/>
              <a:t> of the transport layer (WR, NI1588, custom)</a:t>
            </a:r>
          </a:p>
          <a:p>
            <a:pPr marL="1100138" lvl="2" indent="-185738" algn="l">
              <a:buFont typeface="Arial" pitchFamily="34" charset="0"/>
              <a:buChar char="•"/>
            </a:pPr>
            <a:r>
              <a:rPr lang="en-US" sz="2400" b="1" dirty="0" smtClean="0"/>
              <a:t>HW platform</a:t>
            </a:r>
            <a:r>
              <a:rPr lang="en-US" sz="2400" dirty="0" smtClean="0"/>
              <a:t> discussion and decisions</a:t>
            </a:r>
          </a:p>
          <a:p>
            <a:pPr marL="1100138" lvl="2" indent="-185738" algn="l">
              <a:buFont typeface="Arial" pitchFamily="34" charset="0"/>
              <a:buChar char="•"/>
            </a:pPr>
            <a:endParaRPr lang="en-US" sz="2000" b="1" dirty="0" smtClean="0"/>
          </a:p>
          <a:p>
            <a:pPr marL="1100138" lvl="2" indent="-185738" algn="l">
              <a:buFont typeface="Arial" pitchFamily="34" charset="0"/>
              <a:buChar char="•"/>
            </a:pP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7124171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 Modifi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llets &amp; bread copy">
      <a:majorFont>
        <a:latin typeface="TitilliumText14L 600 wt"/>
        <a:ea typeface="ヒラギノ角ゴ ProN W6"/>
        <a:cs typeface="ヒラギノ角ゴ ProN W6"/>
      </a:majorFont>
      <a:minorFont>
        <a:latin typeface="TitilliumText14L Bold"/>
        <a:ea typeface="ヒラギノ角ゴ ProN W6"/>
        <a:cs typeface="ヒラギノ角ゴ ProN W6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vert="horz" wrap="square" lIns="0" tIns="0" rIns="0" bIns="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dirty="0" smtClean="0">
            <a:ln>
              <a:noFill/>
            </a:ln>
            <a:solidFill>
              <a:srgbClr val="000000"/>
            </a:solidFill>
            <a:effectLst/>
            <a:latin typeface="Arial" pitchFamily="34" charset="0"/>
            <a:ea typeface="ヒラギノ角ゴ ProN W3" charset="-128"/>
            <a:cs typeface="Arial" pitchFamily="34" charset="0"/>
            <a:sym typeface="Gill Sans" charset="0"/>
          </a:defRPr>
        </a:defPPr>
      </a:lstStyle>
      <a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a: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Bullets &amp; bread cop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Modified</Template>
  <TotalTime>4178</TotalTime>
  <Pages>0</Pages>
  <Words>508</Words>
  <Characters>0</Characters>
  <Application>Microsoft Macintosh PowerPoint</Application>
  <PresentationFormat>Custom</PresentationFormat>
  <Lines>0</Lines>
  <Paragraphs>158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ESS Modified</vt:lpstr>
      <vt:lpstr>Beam Instrumentation mini-workshop Conclusions from the Hardware, Timing and MPS mini-workshop  Lund, 2012-03-20</vt:lpstr>
      <vt:lpstr>Introduction</vt:lpstr>
      <vt:lpstr>Integrated Control System</vt:lpstr>
      <vt:lpstr>Control Box, purpose</vt:lpstr>
      <vt:lpstr>Control Box, schematic</vt:lpstr>
      <vt:lpstr>Hardware Platform Decisions</vt:lpstr>
      <vt:lpstr>HW Decision support</vt:lpstr>
      <vt:lpstr>Hardware Action Items</vt:lpstr>
      <vt:lpstr>Timing System Decisions</vt:lpstr>
      <vt:lpstr>Timing Action Items</vt:lpstr>
      <vt:lpstr>MPS System Decisions</vt:lpstr>
      <vt:lpstr>MPS Action Items</vt:lpstr>
      <vt:lpstr>Summary</vt:lpstr>
      <vt:lpstr>Thank you!</vt:lpstr>
    </vt:vector>
  </TitlesOfParts>
  <Company>Semcon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- Project Management</dc:title>
  <dc:creator>Johan Andersson</dc:creator>
  <cp:lastModifiedBy>mrescic</cp:lastModifiedBy>
  <cp:revision>398</cp:revision>
  <cp:lastPrinted>2012-02-10T15:04:24Z</cp:lastPrinted>
  <dcterms:created xsi:type="dcterms:W3CDTF">2010-10-20T06:40:43Z</dcterms:created>
  <dcterms:modified xsi:type="dcterms:W3CDTF">2012-03-20T14:30:33Z</dcterms:modified>
</cp:coreProperties>
</file>