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0" r:id="rId3"/>
    <p:sldId id="346" r:id="rId4"/>
    <p:sldId id="270" r:id="rId5"/>
    <p:sldId id="273" r:id="rId6"/>
    <p:sldId id="275" r:id="rId7"/>
    <p:sldId id="319" r:id="rId8"/>
    <p:sldId id="298" r:id="rId9"/>
    <p:sldId id="302" r:id="rId10"/>
    <p:sldId id="318" r:id="rId11"/>
    <p:sldId id="304" r:id="rId12"/>
    <p:sldId id="307" r:id="rId13"/>
    <p:sldId id="309" r:id="rId14"/>
    <p:sldId id="305" r:id="rId15"/>
    <p:sldId id="280" r:id="rId16"/>
    <p:sldId id="281" r:id="rId17"/>
    <p:sldId id="282" r:id="rId18"/>
    <p:sldId id="283" r:id="rId19"/>
    <p:sldId id="337" r:id="rId20"/>
    <p:sldId id="285" r:id="rId21"/>
    <p:sldId id="286" r:id="rId22"/>
    <p:sldId id="322" r:id="rId23"/>
    <p:sldId id="327" r:id="rId24"/>
    <p:sldId id="344" r:id="rId25"/>
    <p:sldId id="287" r:id="rId26"/>
    <p:sldId id="288" r:id="rId27"/>
    <p:sldId id="328" r:id="rId28"/>
    <p:sldId id="292" r:id="rId29"/>
    <p:sldId id="324" r:id="rId30"/>
    <p:sldId id="290" r:id="rId31"/>
    <p:sldId id="339" r:id="rId32"/>
    <p:sldId id="347" r:id="rId33"/>
    <p:sldId id="345" r:id="rId34"/>
    <p:sldId id="294" r:id="rId35"/>
    <p:sldId id="295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398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ieu\ILL\Documents%20scientifiques%20et%20techniques\MultiGrid%20detectors\projet%20proto%20IN5\Enceinte\m&#233;trolog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42"/>
  <c:chart>
    <c:title>
      <c:tx>
        <c:rich>
          <a:bodyPr/>
          <a:lstStyle/>
          <a:p>
            <a:pPr>
              <a:defRPr/>
            </a:pPr>
            <a:r>
              <a:rPr lang="fr-FR" baseline="0" dirty="0" err="1" smtClean="0"/>
              <a:t>mapping</a:t>
            </a:r>
            <a:r>
              <a:rPr lang="fr-FR" baseline="0" dirty="0" smtClean="0"/>
              <a:t> of the surface</a:t>
            </a:r>
            <a:endParaRPr lang="fr-FR" dirty="0"/>
          </a:p>
        </c:rich>
      </c:tx>
      <c:layout/>
    </c:title>
    <c:view3D>
      <c:rotX val="30"/>
      <c:rotY val="30"/>
      <c:perspective val="30"/>
    </c:view3D>
    <c:plotArea>
      <c:layout>
        <c:manualLayout>
          <c:layoutTarget val="inner"/>
          <c:xMode val="edge"/>
          <c:yMode val="edge"/>
          <c:x val="4.2941017019224301E-2"/>
          <c:y val="4.8211139030512537E-2"/>
          <c:w val="0.84074209486367779"/>
          <c:h val="0.92861973797243802"/>
        </c:manualLayout>
      </c:layout>
      <c:surface3DChart>
        <c:ser>
          <c:idx val="0"/>
          <c:order val="0"/>
          <c:tx>
            <c:strRef>
              <c:f>Feuil1!$W$60</c:f>
              <c:strCache>
                <c:ptCount val="1"/>
                <c:pt idx="0">
                  <c:v>100</c:v>
                </c:pt>
              </c:strCache>
            </c:strRef>
          </c:tx>
          <c:cat>
            <c:numRef>
              <c:f>Feuil1!$V$61:$V$74</c:f>
              <c:numCache>
                <c:formatCode>0</c:formatCode>
                <c:ptCount val="14"/>
                <c:pt idx="0">
                  <c:v>295</c:v>
                </c:pt>
                <c:pt idx="1">
                  <c:v>480</c:v>
                </c:pt>
                <c:pt idx="2">
                  <c:v>663</c:v>
                </c:pt>
                <c:pt idx="3">
                  <c:v>847</c:v>
                </c:pt>
                <c:pt idx="4">
                  <c:v>1037</c:v>
                </c:pt>
                <c:pt idx="5">
                  <c:v>1218</c:v>
                </c:pt>
                <c:pt idx="6">
                  <c:v>1400</c:v>
                </c:pt>
                <c:pt idx="7">
                  <c:v>1588</c:v>
                </c:pt>
                <c:pt idx="8">
                  <c:v>1770</c:v>
                </c:pt>
                <c:pt idx="9">
                  <c:v>1958</c:v>
                </c:pt>
                <c:pt idx="10">
                  <c:v>2140</c:v>
                </c:pt>
                <c:pt idx="11">
                  <c:v>2323</c:v>
                </c:pt>
                <c:pt idx="12">
                  <c:v>2505</c:v>
                </c:pt>
                <c:pt idx="13">
                  <c:v>2690</c:v>
                </c:pt>
              </c:numCache>
            </c:numRef>
          </c:cat>
          <c:val>
            <c:numRef>
              <c:f>Feuil1!$W$61:$W$74</c:f>
              <c:numCache>
                <c:formatCode>General</c:formatCode>
                <c:ptCount val="14"/>
                <c:pt idx="0">
                  <c:v>0</c:v>
                </c:pt>
                <c:pt idx="1">
                  <c:v>0.17999999999999994</c:v>
                </c:pt>
                <c:pt idx="2">
                  <c:v>0.39999999999999991</c:v>
                </c:pt>
                <c:pt idx="3">
                  <c:v>0.5</c:v>
                </c:pt>
                <c:pt idx="4">
                  <c:v>0.55000000000000004</c:v>
                </c:pt>
                <c:pt idx="5">
                  <c:v>0.64500000000000002</c:v>
                </c:pt>
                <c:pt idx="6">
                  <c:v>0.65500000000000003</c:v>
                </c:pt>
                <c:pt idx="7">
                  <c:v>0.64500000000000002</c:v>
                </c:pt>
                <c:pt idx="8">
                  <c:v>0.58499999999999996</c:v>
                </c:pt>
                <c:pt idx="9">
                  <c:v>0.51</c:v>
                </c:pt>
                <c:pt idx="10">
                  <c:v>0.43999999999999995</c:v>
                </c:pt>
                <c:pt idx="11">
                  <c:v>0.31000000000000005</c:v>
                </c:pt>
                <c:pt idx="12">
                  <c:v>0.16999999999999993</c:v>
                </c:pt>
                <c:pt idx="13">
                  <c:v>-4.9999999999998934E-3</c:v>
                </c:pt>
              </c:numCache>
            </c:numRef>
          </c:val>
        </c:ser>
        <c:ser>
          <c:idx val="1"/>
          <c:order val="1"/>
          <c:tx>
            <c:strRef>
              <c:f>Feuil1!$X$60</c:f>
              <c:strCache>
                <c:ptCount val="1"/>
                <c:pt idx="0">
                  <c:v>200</c:v>
                </c:pt>
              </c:strCache>
            </c:strRef>
          </c:tx>
          <c:cat>
            <c:numRef>
              <c:f>Feuil1!$V$61:$V$74</c:f>
              <c:numCache>
                <c:formatCode>0</c:formatCode>
                <c:ptCount val="14"/>
                <c:pt idx="0">
                  <c:v>295</c:v>
                </c:pt>
                <c:pt idx="1">
                  <c:v>480</c:v>
                </c:pt>
                <c:pt idx="2">
                  <c:v>663</c:v>
                </c:pt>
                <c:pt idx="3">
                  <c:v>847</c:v>
                </c:pt>
                <c:pt idx="4">
                  <c:v>1037</c:v>
                </c:pt>
                <c:pt idx="5">
                  <c:v>1218</c:v>
                </c:pt>
                <c:pt idx="6">
                  <c:v>1400</c:v>
                </c:pt>
                <c:pt idx="7">
                  <c:v>1588</c:v>
                </c:pt>
                <c:pt idx="8">
                  <c:v>1770</c:v>
                </c:pt>
                <c:pt idx="9">
                  <c:v>1958</c:v>
                </c:pt>
                <c:pt idx="10">
                  <c:v>2140</c:v>
                </c:pt>
                <c:pt idx="11">
                  <c:v>2323</c:v>
                </c:pt>
                <c:pt idx="12">
                  <c:v>2505</c:v>
                </c:pt>
                <c:pt idx="13">
                  <c:v>2690</c:v>
                </c:pt>
              </c:numCache>
            </c:numRef>
          </c:cat>
          <c:val>
            <c:numRef>
              <c:f>Feuil1!$X$61:$X$74</c:f>
              <c:numCache>
                <c:formatCode>General</c:formatCode>
                <c:ptCount val="14"/>
                <c:pt idx="0">
                  <c:v>0</c:v>
                </c:pt>
                <c:pt idx="1">
                  <c:v>0.17000000000000015</c:v>
                </c:pt>
                <c:pt idx="2">
                  <c:v>0.42000000000000015</c:v>
                </c:pt>
                <c:pt idx="3">
                  <c:v>0.48500000000000021</c:v>
                </c:pt>
                <c:pt idx="4">
                  <c:v>0.54000000000000015</c:v>
                </c:pt>
                <c:pt idx="5">
                  <c:v>0.68500000000000016</c:v>
                </c:pt>
                <c:pt idx="6">
                  <c:v>0.7200000000000002</c:v>
                </c:pt>
                <c:pt idx="7">
                  <c:v>0.71500000000000008</c:v>
                </c:pt>
                <c:pt idx="8">
                  <c:v>0.64000000000000012</c:v>
                </c:pt>
                <c:pt idx="9">
                  <c:v>0.52000000000000013</c:v>
                </c:pt>
                <c:pt idx="10">
                  <c:v>0.4850000000000001</c:v>
                </c:pt>
                <c:pt idx="11">
                  <c:v>0.38500000000000023</c:v>
                </c:pt>
                <c:pt idx="12">
                  <c:v>0.19000000000000017</c:v>
                </c:pt>
                <c:pt idx="13">
                  <c:v>7.5000000000000178E-2</c:v>
                </c:pt>
              </c:numCache>
            </c:numRef>
          </c:val>
        </c:ser>
        <c:ser>
          <c:idx val="2"/>
          <c:order val="2"/>
          <c:tx>
            <c:strRef>
              <c:f>Feuil1!$Y$60</c:f>
              <c:strCache>
                <c:ptCount val="1"/>
                <c:pt idx="0">
                  <c:v>300</c:v>
                </c:pt>
              </c:strCache>
            </c:strRef>
          </c:tx>
          <c:cat>
            <c:numRef>
              <c:f>Feuil1!$V$61:$V$74</c:f>
              <c:numCache>
                <c:formatCode>0</c:formatCode>
                <c:ptCount val="14"/>
                <c:pt idx="0">
                  <c:v>295</c:v>
                </c:pt>
                <c:pt idx="1">
                  <c:v>480</c:v>
                </c:pt>
                <c:pt idx="2">
                  <c:v>663</c:v>
                </c:pt>
                <c:pt idx="3">
                  <c:v>847</c:v>
                </c:pt>
                <c:pt idx="4">
                  <c:v>1037</c:v>
                </c:pt>
                <c:pt idx="5">
                  <c:v>1218</c:v>
                </c:pt>
                <c:pt idx="6">
                  <c:v>1400</c:v>
                </c:pt>
                <c:pt idx="7">
                  <c:v>1588</c:v>
                </c:pt>
                <c:pt idx="8">
                  <c:v>1770</c:v>
                </c:pt>
                <c:pt idx="9">
                  <c:v>1958</c:v>
                </c:pt>
                <c:pt idx="10">
                  <c:v>2140</c:v>
                </c:pt>
                <c:pt idx="11">
                  <c:v>2323</c:v>
                </c:pt>
                <c:pt idx="12">
                  <c:v>2505</c:v>
                </c:pt>
                <c:pt idx="13">
                  <c:v>2690</c:v>
                </c:pt>
              </c:numCache>
            </c:numRef>
          </c:cat>
          <c:val>
            <c:numRef>
              <c:f>Feuil1!$Y$61:$Y$74</c:f>
              <c:numCache>
                <c:formatCode>General</c:formatCode>
                <c:ptCount val="14"/>
                <c:pt idx="0">
                  <c:v>0</c:v>
                </c:pt>
                <c:pt idx="1">
                  <c:v>0.19000000000000039</c:v>
                </c:pt>
                <c:pt idx="2">
                  <c:v>0.45500000000000007</c:v>
                </c:pt>
                <c:pt idx="3">
                  <c:v>0.62999999999999989</c:v>
                </c:pt>
                <c:pt idx="4">
                  <c:v>0.62999999999999989</c:v>
                </c:pt>
                <c:pt idx="5">
                  <c:v>0.77000000000000046</c:v>
                </c:pt>
                <c:pt idx="6">
                  <c:v>0.77000000000000046</c:v>
                </c:pt>
                <c:pt idx="7">
                  <c:v>0.70000000000000018</c:v>
                </c:pt>
                <c:pt idx="8">
                  <c:v>0.66000000000000014</c:v>
                </c:pt>
                <c:pt idx="9">
                  <c:v>0.62500000000000089</c:v>
                </c:pt>
                <c:pt idx="10">
                  <c:v>0.54999999999999982</c:v>
                </c:pt>
                <c:pt idx="11">
                  <c:v>0.37999999999999989</c:v>
                </c:pt>
                <c:pt idx="12">
                  <c:v>0.21999999999999975</c:v>
                </c:pt>
                <c:pt idx="13">
                  <c:v>4.9999999999999822E-2</c:v>
                </c:pt>
              </c:numCache>
            </c:numRef>
          </c:val>
        </c:ser>
        <c:ser>
          <c:idx val="3"/>
          <c:order val="3"/>
          <c:tx>
            <c:strRef>
              <c:f>Feuil1!$Z$60</c:f>
              <c:strCache>
                <c:ptCount val="1"/>
                <c:pt idx="0">
                  <c:v>400</c:v>
                </c:pt>
              </c:strCache>
            </c:strRef>
          </c:tx>
          <c:cat>
            <c:numRef>
              <c:f>Feuil1!$V$61:$V$74</c:f>
              <c:numCache>
                <c:formatCode>0</c:formatCode>
                <c:ptCount val="14"/>
                <c:pt idx="0">
                  <c:v>295</c:v>
                </c:pt>
                <c:pt idx="1">
                  <c:v>480</c:v>
                </c:pt>
                <c:pt idx="2">
                  <c:v>663</c:v>
                </c:pt>
                <c:pt idx="3">
                  <c:v>847</c:v>
                </c:pt>
                <c:pt idx="4">
                  <c:v>1037</c:v>
                </c:pt>
                <c:pt idx="5">
                  <c:v>1218</c:v>
                </c:pt>
                <c:pt idx="6">
                  <c:v>1400</c:v>
                </c:pt>
                <c:pt idx="7">
                  <c:v>1588</c:v>
                </c:pt>
                <c:pt idx="8">
                  <c:v>1770</c:v>
                </c:pt>
                <c:pt idx="9">
                  <c:v>1958</c:v>
                </c:pt>
                <c:pt idx="10">
                  <c:v>2140</c:v>
                </c:pt>
                <c:pt idx="11">
                  <c:v>2323</c:v>
                </c:pt>
                <c:pt idx="12">
                  <c:v>2505</c:v>
                </c:pt>
                <c:pt idx="13">
                  <c:v>2690</c:v>
                </c:pt>
              </c:numCache>
            </c:numRef>
          </c:cat>
          <c:val>
            <c:numRef>
              <c:f>Feuil1!$Z$61:$Z$74</c:f>
              <c:numCache>
                <c:formatCode>General</c:formatCode>
                <c:ptCount val="14"/>
                <c:pt idx="0">
                  <c:v>0</c:v>
                </c:pt>
                <c:pt idx="1">
                  <c:v>0.24500000000000011</c:v>
                </c:pt>
                <c:pt idx="2">
                  <c:v>0.5600000000000005</c:v>
                </c:pt>
                <c:pt idx="3">
                  <c:v>0.67999999999999972</c:v>
                </c:pt>
                <c:pt idx="4">
                  <c:v>0.71</c:v>
                </c:pt>
                <c:pt idx="5">
                  <c:v>0.84999999999999964</c:v>
                </c:pt>
                <c:pt idx="6">
                  <c:v>0.85000000000000053</c:v>
                </c:pt>
                <c:pt idx="7">
                  <c:v>0.85500000000000043</c:v>
                </c:pt>
                <c:pt idx="8">
                  <c:v>0.83000000000000007</c:v>
                </c:pt>
                <c:pt idx="9">
                  <c:v>0.82500000000000018</c:v>
                </c:pt>
                <c:pt idx="10">
                  <c:v>0.72500000000000053</c:v>
                </c:pt>
                <c:pt idx="11">
                  <c:v>0.57500000000000018</c:v>
                </c:pt>
                <c:pt idx="12">
                  <c:v>0.38499999999999979</c:v>
                </c:pt>
                <c:pt idx="13">
                  <c:v>0.23500000000000121</c:v>
                </c:pt>
              </c:numCache>
            </c:numRef>
          </c:val>
        </c:ser>
        <c:ser>
          <c:idx val="4"/>
          <c:order val="4"/>
          <c:tx>
            <c:strRef>
              <c:f>Feuil1!$AA$60</c:f>
              <c:strCache>
                <c:ptCount val="1"/>
                <c:pt idx="0">
                  <c:v>500</c:v>
                </c:pt>
              </c:strCache>
            </c:strRef>
          </c:tx>
          <c:cat>
            <c:numRef>
              <c:f>Feuil1!$V$61:$V$74</c:f>
              <c:numCache>
                <c:formatCode>0</c:formatCode>
                <c:ptCount val="14"/>
                <c:pt idx="0">
                  <c:v>295</c:v>
                </c:pt>
                <c:pt idx="1">
                  <c:v>480</c:v>
                </c:pt>
                <c:pt idx="2">
                  <c:v>663</c:v>
                </c:pt>
                <c:pt idx="3">
                  <c:v>847</c:v>
                </c:pt>
                <c:pt idx="4">
                  <c:v>1037</c:v>
                </c:pt>
                <c:pt idx="5">
                  <c:v>1218</c:v>
                </c:pt>
                <c:pt idx="6">
                  <c:v>1400</c:v>
                </c:pt>
                <c:pt idx="7">
                  <c:v>1588</c:v>
                </c:pt>
                <c:pt idx="8">
                  <c:v>1770</c:v>
                </c:pt>
                <c:pt idx="9">
                  <c:v>1958</c:v>
                </c:pt>
                <c:pt idx="10">
                  <c:v>2140</c:v>
                </c:pt>
                <c:pt idx="11">
                  <c:v>2323</c:v>
                </c:pt>
                <c:pt idx="12">
                  <c:v>2505</c:v>
                </c:pt>
                <c:pt idx="13">
                  <c:v>2690</c:v>
                </c:pt>
              </c:numCache>
            </c:numRef>
          </c:cat>
          <c:val>
            <c:numRef>
              <c:f>Feuil1!$AA$61:$AA$74</c:f>
              <c:numCache>
                <c:formatCode>General</c:formatCode>
                <c:ptCount val="14"/>
                <c:pt idx="0">
                  <c:v>0</c:v>
                </c:pt>
                <c:pt idx="1">
                  <c:v>0.25499999999999989</c:v>
                </c:pt>
                <c:pt idx="2">
                  <c:v>0.55499999999999994</c:v>
                </c:pt>
                <c:pt idx="3">
                  <c:v>0.67999999999999994</c:v>
                </c:pt>
                <c:pt idx="4">
                  <c:v>0.65999999999999992</c:v>
                </c:pt>
                <c:pt idx="5">
                  <c:v>0.7649999999999999</c:v>
                </c:pt>
                <c:pt idx="6">
                  <c:v>0.78499999999999992</c:v>
                </c:pt>
                <c:pt idx="7">
                  <c:v>0.7649999999999999</c:v>
                </c:pt>
                <c:pt idx="8">
                  <c:v>0.72500000000000009</c:v>
                </c:pt>
                <c:pt idx="9">
                  <c:v>0.72</c:v>
                </c:pt>
                <c:pt idx="10">
                  <c:v>0.58999999999999986</c:v>
                </c:pt>
                <c:pt idx="11">
                  <c:v>0.40999999999999992</c:v>
                </c:pt>
                <c:pt idx="12">
                  <c:v>0.18000000000000016</c:v>
                </c:pt>
                <c:pt idx="13">
                  <c:v>7.0000000000000062E-2</c:v>
                </c:pt>
              </c:numCache>
            </c:numRef>
          </c:val>
        </c:ser>
        <c:ser>
          <c:idx val="5"/>
          <c:order val="5"/>
          <c:tx>
            <c:strRef>
              <c:f>Feuil1!$AB$60</c:f>
              <c:strCache>
                <c:ptCount val="1"/>
                <c:pt idx="0">
                  <c:v>600</c:v>
                </c:pt>
              </c:strCache>
            </c:strRef>
          </c:tx>
          <c:cat>
            <c:numRef>
              <c:f>Feuil1!$V$61:$V$74</c:f>
              <c:numCache>
                <c:formatCode>0</c:formatCode>
                <c:ptCount val="14"/>
                <c:pt idx="0">
                  <c:v>295</c:v>
                </c:pt>
                <c:pt idx="1">
                  <c:v>480</c:v>
                </c:pt>
                <c:pt idx="2">
                  <c:v>663</c:v>
                </c:pt>
                <c:pt idx="3">
                  <c:v>847</c:v>
                </c:pt>
                <c:pt idx="4">
                  <c:v>1037</c:v>
                </c:pt>
                <c:pt idx="5">
                  <c:v>1218</c:v>
                </c:pt>
                <c:pt idx="6">
                  <c:v>1400</c:v>
                </c:pt>
                <c:pt idx="7">
                  <c:v>1588</c:v>
                </c:pt>
                <c:pt idx="8">
                  <c:v>1770</c:v>
                </c:pt>
                <c:pt idx="9">
                  <c:v>1958</c:v>
                </c:pt>
                <c:pt idx="10">
                  <c:v>2140</c:v>
                </c:pt>
                <c:pt idx="11">
                  <c:v>2323</c:v>
                </c:pt>
                <c:pt idx="12">
                  <c:v>2505</c:v>
                </c:pt>
                <c:pt idx="13">
                  <c:v>2690</c:v>
                </c:pt>
              </c:numCache>
            </c:numRef>
          </c:cat>
          <c:val>
            <c:numRef>
              <c:f>Feuil1!$AB$61:$AB$74</c:f>
              <c:numCache>
                <c:formatCode>General</c:formatCode>
                <c:ptCount val="14"/>
                <c:pt idx="0">
                  <c:v>0</c:v>
                </c:pt>
                <c:pt idx="1">
                  <c:v>0.25499999999999989</c:v>
                </c:pt>
                <c:pt idx="2">
                  <c:v>0.53499999999999992</c:v>
                </c:pt>
                <c:pt idx="3">
                  <c:v>0.62499999999999978</c:v>
                </c:pt>
                <c:pt idx="4">
                  <c:v>0.59499999999999997</c:v>
                </c:pt>
                <c:pt idx="5">
                  <c:v>0.72</c:v>
                </c:pt>
                <c:pt idx="6">
                  <c:v>0.71499999999999986</c:v>
                </c:pt>
                <c:pt idx="7">
                  <c:v>0.71</c:v>
                </c:pt>
                <c:pt idx="8">
                  <c:v>0.66999999999999993</c:v>
                </c:pt>
                <c:pt idx="9">
                  <c:v>0.57499999999999996</c:v>
                </c:pt>
                <c:pt idx="10">
                  <c:v>0.47999999999999976</c:v>
                </c:pt>
                <c:pt idx="11">
                  <c:v>0.33000000000000007</c:v>
                </c:pt>
                <c:pt idx="12">
                  <c:v>0.11999999999999988</c:v>
                </c:pt>
                <c:pt idx="13">
                  <c:v>-6.5000000000000169E-2</c:v>
                </c:pt>
              </c:numCache>
            </c:numRef>
          </c:val>
        </c:ser>
        <c:ser>
          <c:idx val="6"/>
          <c:order val="6"/>
          <c:tx>
            <c:strRef>
              <c:f>Feuil1!$AC$60</c:f>
              <c:strCache>
                <c:ptCount val="1"/>
                <c:pt idx="0">
                  <c:v>700</c:v>
                </c:pt>
              </c:strCache>
            </c:strRef>
          </c:tx>
          <c:cat>
            <c:numRef>
              <c:f>Feuil1!$V$61:$V$74</c:f>
              <c:numCache>
                <c:formatCode>0</c:formatCode>
                <c:ptCount val="14"/>
                <c:pt idx="0">
                  <c:v>295</c:v>
                </c:pt>
                <c:pt idx="1">
                  <c:v>480</c:v>
                </c:pt>
                <c:pt idx="2">
                  <c:v>663</c:v>
                </c:pt>
                <c:pt idx="3">
                  <c:v>847</c:v>
                </c:pt>
                <c:pt idx="4">
                  <c:v>1037</c:v>
                </c:pt>
                <c:pt idx="5">
                  <c:v>1218</c:v>
                </c:pt>
                <c:pt idx="6">
                  <c:v>1400</c:v>
                </c:pt>
                <c:pt idx="7">
                  <c:v>1588</c:v>
                </c:pt>
                <c:pt idx="8">
                  <c:v>1770</c:v>
                </c:pt>
                <c:pt idx="9">
                  <c:v>1958</c:v>
                </c:pt>
                <c:pt idx="10">
                  <c:v>2140</c:v>
                </c:pt>
                <c:pt idx="11">
                  <c:v>2323</c:v>
                </c:pt>
                <c:pt idx="12">
                  <c:v>2505</c:v>
                </c:pt>
                <c:pt idx="13">
                  <c:v>2690</c:v>
                </c:pt>
              </c:numCache>
            </c:numRef>
          </c:cat>
          <c:val>
            <c:numRef>
              <c:f>Feuil1!$AC$61:$AC$74</c:f>
              <c:numCache>
                <c:formatCode>General</c:formatCode>
                <c:ptCount val="14"/>
                <c:pt idx="0">
                  <c:v>0</c:v>
                </c:pt>
                <c:pt idx="1">
                  <c:v>0.15999999999999992</c:v>
                </c:pt>
                <c:pt idx="2">
                  <c:v>0.37000000000000011</c:v>
                </c:pt>
                <c:pt idx="3">
                  <c:v>0.47</c:v>
                </c:pt>
                <c:pt idx="4">
                  <c:v>0.5149999999999999</c:v>
                </c:pt>
                <c:pt idx="5">
                  <c:v>0.59999999999999987</c:v>
                </c:pt>
                <c:pt idx="6">
                  <c:v>0.58000000000000007</c:v>
                </c:pt>
                <c:pt idx="7">
                  <c:v>0.58000000000000007</c:v>
                </c:pt>
                <c:pt idx="8">
                  <c:v>0.55999999999999983</c:v>
                </c:pt>
                <c:pt idx="9">
                  <c:v>0.42500000000000004</c:v>
                </c:pt>
                <c:pt idx="10">
                  <c:v>0.31999999999999984</c:v>
                </c:pt>
                <c:pt idx="11">
                  <c:v>0.15999999999999992</c:v>
                </c:pt>
                <c:pt idx="12">
                  <c:v>-5.0000000000000044E-2</c:v>
                </c:pt>
                <c:pt idx="13">
                  <c:v>-0.22500000000000009</c:v>
                </c:pt>
              </c:numCache>
            </c:numRef>
          </c:val>
        </c:ser>
        <c:bandFmts/>
        <c:axId val="97875456"/>
        <c:axId val="104956672"/>
        <c:axId val="149707840"/>
      </c:surface3DChart>
      <c:catAx>
        <c:axId val="978754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axe x</a:t>
                </a:r>
                <a:r>
                  <a:rPr lang="fr-FR" baseline="0"/>
                  <a:t> (mm)</a:t>
                </a:r>
                <a:endParaRPr lang="fr-FR"/>
              </a:p>
            </c:rich>
          </c:tx>
          <c:layout/>
        </c:title>
        <c:numFmt formatCode="0" sourceLinked="1"/>
        <c:tickLblPos val="nextTo"/>
        <c:crossAx val="104956672"/>
        <c:crosses val="autoZero"/>
        <c:auto val="1"/>
        <c:lblAlgn val="ctr"/>
        <c:lblOffset val="100"/>
      </c:catAx>
      <c:valAx>
        <c:axId val="1049566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axe z (mm)</a:t>
                </a:r>
              </a:p>
            </c:rich>
          </c:tx>
          <c:layout/>
        </c:title>
        <c:numFmt formatCode="General" sourceLinked="1"/>
        <c:tickLblPos val="nextTo"/>
        <c:crossAx val="97875456"/>
        <c:crosses val="autoZero"/>
        <c:crossBetween val="midCat"/>
      </c:valAx>
      <c:serAx>
        <c:axId val="149707840"/>
        <c:scaling>
          <c:orientation val="minMax"/>
        </c:scaling>
        <c:axPos val="b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axe y (mm)</a:t>
                </a:r>
              </a:p>
            </c:rich>
          </c:tx>
          <c:layout/>
        </c:title>
        <c:tickLblPos val="nextTo"/>
        <c:crossAx val="104956672"/>
        <c:crosses val="autoZero"/>
      </c:serAx>
    </c:plotArea>
    <c:legend>
      <c:legendPos val="r"/>
      <c:layout/>
      <c:txPr>
        <a:bodyPr/>
        <a:lstStyle/>
        <a:p>
          <a:pPr rtl="0">
            <a:defRPr/>
          </a:pPr>
          <a:endParaRPr lang="fr-FR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1D1C0-BDB3-49CF-A69B-23939FBEFD45}" type="datetimeFigureOut">
              <a:rPr lang="fr-FR" smtClean="0"/>
              <a:pPr/>
              <a:t>22/05/2014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69EA1-318F-4138-BCCA-2E6EBC15EA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14/10/2013 Workshop on Neutron Detection with MPGDs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22/05/2014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22/05/2014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22/05/2014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22/05/2014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212976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en-US" b="1" baseline="30000" dirty="0" smtClean="0"/>
              <a:t>10</a:t>
            </a:r>
            <a:r>
              <a:rPr lang="en-US" b="1" dirty="0" smtClean="0"/>
              <a:t>B-based MultiGrid detectors as an alternative to </a:t>
            </a:r>
            <a:r>
              <a:rPr lang="en-US" b="1" baseline="30000" dirty="0" smtClean="0"/>
              <a:t>3</a:t>
            </a:r>
            <a:r>
              <a:rPr lang="en-US" b="1" dirty="0" smtClean="0"/>
              <a:t>He: </a:t>
            </a:r>
            <a:br>
              <a:rPr lang="en-US" b="1" dirty="0" smtClean="0"/>
            </a:br>
            <a:r>
              <a:rPr lang="en-US" b="1" dirty="0" smtClean="0"/>
              <a:t>Achievements and construction of a large area </a:t>
            </a:r>
            <a:r>
              <a:rPr lang="en-US" b="1" dirty="0" smtClean="0"/>
              <a:t>demonstrator</a:t>
            </a:r>
            <a:endParaRPr lang="en-US" b="1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868144" y="5877272"/>
            <a:ext cx="302433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Mathieu FERRATON</a:t>
            </a:r>
            <a:endParaRPr lang="en-US" sz="2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ILL, Neutron Detector Group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920" y="548680"/>
            <a:ext cx="1870232" cy="99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LinkUniv_staende_eng_sv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1347710" cy="107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Mathieu\ILL\Documents scientifiques et techniques\B4C multicouche\logo_I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20688"/>
            <a:ext cx="1024539" cy="911746"/>
          </a:xfrm>
          <a:prstGeom prst="rect">
            <a:avLst/>
          </a:prstGeom>
          <a:noFill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2699792" y="1844824"/>
            <a:ext cx="3600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ESS Detector Group seminar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47664" y="5949280"/>
            <a:ext cx="6336704" cy="5847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ctr"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-&gt; optimized design of the MultiGrid (square tubes, minimized dead space) lead to an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efficiency acceptable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from the point of view of users</a:t>
            </a:r>
          </a:p>
        </p:txBody>
      </p:sp>
      <p:pic>
        <p:nvPicPr>
          <p:cNvPr id="20" name="Picture 5" descr="C:\Users\ferraton\Data_analysis\Test_proto_IN6\Spectra\130219_14bits\position_spectrum_4_1_solid_a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1"/>
            <a:ext cx="2304256" cy="1875655"/>
          </a:xfrm>
          <a:prstGeom prst="rect">
            <a:avLst/>
          </a:prstGeom>
          <a:noFill/>
        </p:spPr>
      </p:pic>
      <p:pic>
        <p:nvPicPr>
          <p:cNvPr id="23" name="Picture 4" descr="C:\Users\ferraton\Data_analysis\Test_proto_IN6\Spectra\130219_14bits\position_spectrum_4_6_solid_an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628800"/>
            <a:ext cx="2160240" cy="1758427"/>
          </a:xfrm>
          <a:prstGeom prst="rect">
            <a:avLst/>
          </a:prstGeom>
          <a:noFill/>
        </p:spPr>
      </p:pic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>
          <a:xfrm>
            <a:off x="611560" y="4365104"/>
            <a:ext cx="4860032" cy="1080120"/>
          </a:xfrm>
        </p:spPr>
        <p:txBody>
          <a:bodyPr>
            <a:noAutofit/>
          </a:bodyPr>
          <a:lstStyle/>
          <a:p>
            <a:r>
              <a:rPr lang="en-US" sz="1600" b="1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He tubes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have higher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intrinsic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efficiency</a:t>
            </a:r>
          </a:p>
          <a:p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600" b="1" baseline="30000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B Multi-Grid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have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less dead spaces thanks to optimized geometry</a:t>
            </a:r>
          </a:p>
        </p:txBody>
      </p:sp>
      <p:pic>
        <p:nvPicPr>
          <p:cNvPr id="29" name="Picture 1" descr="He3_vs_B10_efficiency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861048"/>
            <a:ext cx="2880320" cy="2024573"/>
          </a:xfrm>
          <a:prstGeom prst="rect">
            <a:avLst/>
          </a:prstGeom>
        </p:spPr>
      </p:pic>
      <p:cxnSp>
        <p:nvCxnSpPr>
          <p:cNvPr id="30" name="Connecteur droit 29"/>
          <p:cNvCxnSpPr/>
          <p:nvPr/>
        </p:nvCxnSpPr>
        <p:spPr>
          <a:xfrm flipV="1">
            <a:off x="6300192" y="4005065"/>
            <a:ext cx="0" cy="165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372200" y="4005065"/>
            <a:ext cx="0" cy="165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5"/>
          <p:cNvSpPr txBox="1"/>
          <p:nvPr/>
        </p:nvSpPr>
        <p:spPr>
          <a:xfrm>
            <a:off x="1043608" y="1412777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err="1" smtClean="0">
                <a:latin typeface="Calibri" pitchFamily="34" charset="0"/>
                <a:cs typeface="Calibri" pitchFamily="34" charset="0"/>
              </a:rPr>
              <a:t>YGarnet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 @4.1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Å</a:t>
            </a:r>
            <a:endParaRPr lang="fr-F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ZoneTexte 6"/>
          <p:cNvSpPr txBox="1"/>
          <p:nvPr/>
        </p:nvSpPr>
        <p:spPr>
          <a:xfrm>
            <a:off x="3563888" y="1412777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>
                <a:latin typeface="Calibri" pitchFamily="34" charset="0"/>
                <a:cs typeface="Calibri" pitchFamily="34" charset="0"/>
              </a:rPr>
              <a:t>Si @4.6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Å</a:t>
            </a:r>
            <a:endParaRPr lang="fr-F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itre 3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4000" dirty="0" smtClean="0">
                <a:solidFill>
                  <a:srgbClr val="0070C0"/>
                </a:solidFill>
              </a:rPr>
              <a:t>The IN6 measurement campaign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Efficiency comparison with IN6 tubes</a:t>
            </a:r>
            <a:endParaRPr lang="fr-FR" sz="2800" dirty="0"/>
          </a:p>
        </p:txBody>
      </p:sp>
      <p:pic>
        <p:nvPicPr>
          <p:cNvPr id="38" name="Image 37" descr="S:\DETECTEURS\Detecteur Multigrille Bore10\Proto MB10-V2 sur IN6\Photos IN6\P10001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340768"/>
            <a:ext cx="18002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39552" y="3501008"/>
            <a:ext cx="2088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rate(</a:t>
            </a:r>
            <a:r>
              <a:rPr lang="en-US" sz="1200" baseline="30000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) / rate(</a:t>
            </a:r>
            <a:r>
              <a:rPr lang="en-US" sz="1400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He) = 1.08</a:t>
            </a:r>
            <a:endParaRPr lang="fr-FR" sz="1400" dirty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323528" y="980728"/>
            <a:ext cx="52920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Bragg peaks in the detector -&gt; well defined wavelength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3848" y="3501008"/>
            <a:ext cx="1829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rate(</a:t>
            </a:r>
            <a:r>
              <a:rPr lang="en-US" sz="1200" baseline="30000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) / rate(</a:t>
            </a:r>
            <a:r>
              <a:rPr lang="en-US" sz="1200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He) = 0.97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ferraton\Data_analysis\Test_proto_IN6\Spectra\121127_IN6_insitu\time_vs_HV_l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4941168"/>
            <a:ext cx="4872625" cy="1552761"/>
          </a:xfrm>
          <a:prstGeom prst="rect">
            <a:avLst/>
          </a:prstGeom>
          <a:noFill/>
        </p:spPr>
      </p:pic>
      <p:pic>
        <p:nvPicPr>
          <p:cNvPr id="3080" name="Picture 8" descr="C:\Users\ferraton\Data_analysis\Test_proto_IN6\Spectra\121130_IN6_insitu_8bit_NaI_thresh30\time_spect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3284170"/>
            <a:ext cx="4686123" cy="1481568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1403648" y="3429000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Time spectrum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NaI</a:t>
            </a:r>
            <a:endParaRPr lang="en-US" sz="11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31640" y="5085184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Time spectrum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multigrid</a:t>
            </a:r>
            <a:endParaRPr lang="en-US" sz="11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Image 16" descr="he3ph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2376264" cy="185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0" descr="b10phsDIFFthicknessG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4256" y="1124745"/>
            <a:ext cx="239415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The IN6 measurement campaign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Gamma sensitivity</a:t>
            </a:r>
            <a:endParaRPr lang="en-US" sz="20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9592" y="980729"/>
            <a:ext cx="13195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He (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gas converter)</a:t>
            </a:r>
            <a:endParaRPr lang="fr-F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31840" y="980729"/>
            <a:ext cx="13324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aseline="30000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B (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solid converter)</a:t>
            </a:r>
            <a:endParaRPr lang="fr-F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576064" y="1700808"/>
            <a:ext cx="144016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50" dirty="0" smtClean="0">
                <a:latin typeface="Calibri" pitchFamily="34" charset="0"/>
                <a:cs typeface="Calibri" pitchFamily="34" charset="0"/>
              </a:rPr>
              <a:t>gammas and fission fragments well separated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648072" y="2132856"/>
            <a:ext cx="216024" cy="432048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3851920" y="1412777"/>
            <a:ext cx="144016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50" dirty="0" smtClean="0">
                <a:latin typeface="Calibri" pitchFamily="34" charset="0"/>
                <a:cs typeface="Calibri" pitchFamily="34" charset="0"/>
              </a:rPr>
              <a:t>gamma and fission fragment spectra widely overlapping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2880320" y="1988841"/>
            <a:ext cx="1187624" cy="432047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88024" y="5085184"/>
            <a:ext cx="40679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Multi-Grid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detector: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-&gt; a similar time structure is observed for large values of the high voltage (above 900 V)</a:t>
            </a:r>
          </a:p>
          <a:p>
            <a:pPr lvl="1"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-&gt; no sign of this structure down from 900V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88024" y="3789040"/>
            <a:ext cx="3851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NaI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scintillator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-&gt; Strong gamma background from IN6 (see spectrum)</a:t>
            </a:r>
          </a:p>
          <a:p>
            <a:pPr lvl="1">
              <a:buNone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-&gt; well defined time structure</a:t>
            </a:r>
          </a:p>
        </p:txBody>
      </p:sp>
      <p:grpSp>
        <p:nvGrpSpPr>
          <p:cNvPr id="23" name="Groupe 41"/>
          <p:cNvGrpSpPr/>
          <p:nvPr/>
        </p:nvGrpSpPr>
        <p:grpSpPr>
          <a:xfrm>
            <a:off x="6444208" y="1700808"/>
            <a:ext cx="1944216" cy="1827973"/>
            <a:chOff x="2699792" y="8973616"/>
            <a:chExt cx="1440160" cy="1354054"/>
          </a:xfrm>
        </p:grpSpPr>
        <p:pic>
          <p:nvPicPr>
            <p:cNvPr id="32" name="Image 31" descr="plateau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99792" y="8973616"/>
              <a:ext cx="1440160" cy="1354054"/>
            </a:xfrm>
            <a:prstGeom prst="rect">
              <a:avLst/>
            </a:prstGeom>
          </p:spPr>
        </p:pic>
        <p:cxnSp>
          <p:nvCxnSpPr>
            <p:cNvPr id="33" name="Connecteur droit 32"/>
            <p:cNvCxnSpPr/>
            <p:nvPr/>
          </p:nvCxnSpPr>
          <p:spPr>
            <a:xfrm flipV="1">
              <a:off x="3059832" y="9045624"/>
              <a:ext cx="0" cy="11521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ZoneTexte 5"/>
          <p:cNvSpPr txBox="1"/>
          <p:nvPr/>
        </p:nvSpPr>
        <p:spPr>
          <a:xfrm>
            <a:off x="6948264" y="256490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 smtClean="0">
                <a:latin typeface="Calibri" pitchFamily="34" charset="0"/>
                <a:cs typeface="Calibri" pitchFamily="34" charset="0"/>
              </a:rPr>
              <a:t>Gamma efficiency measurement </a:t>
            </a:r>
          </a:p>
          <a:p>
            <a:pPr algn="ctr"/>
            <a:r>
              <a:rPr lang="en-US" sz="800" dirty="0" smtClean="0">
                <a:latin typeface="Calibri" pitchFamily="34" charset="0"/>
                <a:cs typeface="Calibri" pitchFamily="34" charset="0"/>
              </a:rPr>
              <a:t>(662 </a:t>
            </a:r>
            <a:r>
              <a:rPr lang="en-US" sz="800" dirty="0" err="1" smtClean="0">
                <a:latin typeface="Calibri" pitchFamily="34" charset="0"/>
                <a:cs typeface="Calibri" pitchFamily="34" charset="0"/>
              </a:rPr>
              <a:t>keV</a:t>
            </a:r>
            <a:r>
              <a:rPr lang="en-US" sz="800" dirty="0" smtClean="0">
                <a:latin typeface="Calibri" pitchFamily="34" charset="0"/>
                <a:cs typeface="Calibri" pitchFamily="34" charset="0"/>
              </a:rPr>
              <a:t> 137Cs source)</a:t>
            </a:r>
            <a:endParaRPr lang="en-US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96136" y="980728"/>
            <a:ext cx="302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Gamma efficiency below 10</a:t>
            </a:r>
            <a:r>
              <a:rPr lang="en-US" sz="1200" baseline="30000" dirty="0" smtClean="0">
                <a:latin typeface="Calibri" pitchFamily="34" charset="0"/>
                <a:cs typeface="Calibri" pitchFamily="34" charset="0"/>
              </a:rPr>
              <a:t>-7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at normal operating voltage was measured (compatible with 3He standards)</a:t>
            </a:r>
            <a:endParaRPr lang="en-US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63888" y="1700809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2843808" y="1700809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aseline="30000" dirty="0" smtClean="0"/>
              <a:t>7</a:t>
            </a:r>
            <a:r>
              <a:rPr lang="fr-FR" dirty="0" smtClean="0"/>
              <a:t>Li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ferraton\Data_analysis\Test_proto_IN6\Spectra\130219_14bits\time_vs_depth_2D_4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340768"/>
            <a:ext cx="2880321" cy="2496970"/>
          </a:xfrm>
          <a:prstGeom prst="rect">
            <a:avLst/>
          </a:prstGeom>
          <a:noFill/>
        </p:spPr>
      </p:pic>
      <p:pic>
        <p:nvPicPr>
          <p:cNvPr id="6" name="Picture 3" descr="C:\Users\ferraton\Data_analysis\Test_proto_IN6\Spectra\130219_14bits\time_correction_elast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276872"/>
            <a:ext cx="2016224" cy="173082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The IN6 measurement campaign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Time resolution</a:t>
            </a:r>
            <a:endParaRPr lang="en-US" sz="28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5904656" cy="1080119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Measured </a:t>
            </a:r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ToF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depends on the interaction depth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 the detector</a:t>
            </a:r>
          </a:p>
          <a:p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ToF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value of interest is at the entrance window of the detector</a:t>
            </a:r>
          </a:p>
          <a:p>
            <a:pPr lvl="1"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-&gt; </a:t>
            </a:r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ToF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value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has to be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corrected for depth</a:t>
            </a:r>
          </a:p>
        </p:txBody>
      </p:sp>
      <p:pic>
        <p:nvPicPr>
          <p:cNvPr id="5" name="Picture 2" descr="C:\Users\ferraton\Data_analysis\Test_proto_IN6\Spectra\130219_14bits\time_correc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276872"/>
            <a:ext cx="2016224" cy="1730822"/>
          </a:xfrm>
          <a:prstGeom prst="rect">
            <a:avLst/>
          </a:prstGeom>
          <a:noFill/>
        </p:spPr>
      </p:pic>
      <p:pic>
        <p:nvPicPr>
          <p:cNvPr id="7" name="Picture 2" descr="C:\Users\ferraton\Data_analysis\Test_proto_IN6\Spectra\121205_IN6_13bit_position_energy\chargediv_vs_energ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05064"/>
            <a:ext cx="4074596" cy="1940660"/>
          </a:xfrm>
          <a:prstGeom prst="rect">
            <a:avLst/>
          </a:prstGeom>
          <a:noFill/>
        </p:spPr>
      </p:pic>
      <p:pic>
        <p:nvPicPr>
          <p:cNvPr id="7172" name="Picture 4" descr="C:\Users\ferraton\Data_analysis\Test_proto_IN6\Spectra\130219_14bits\elastic_peak_fit_4_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005064"/>
            <a:ext cx="2171869" cy="1487962"/>
          </a:xfrm>
          <a:prstGeom prst="rect">
            <a:avLst/>
          </a:prstGeom>
          <a:noFill/>
        </p:spPr>
      </p:pic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539552" y="5733256"/>
          <a:ext cx="3168352" cy="771525"/>
        </p:xfrm>
        <a:graphic>
          <a:graphicData uri="http://schemas.openxmlformats.org/drawingml/2006/table">
            <a:tbl>
              <a:tblPr/>
              <a:tblGrid>
                <a:gridCol w="1003016"/>
                <a:gridCol w="576990"/>
                <a:gridCol w="576990"/>
                <a:gridCol w="1011356"/>
              </a:tblGrid>
              <a:tr h="1288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Wavelength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(Å)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FWHM (µs)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fr-FR" sz="105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 -</a:t>
                      </a:r>
                      <a:r>
                        <a:rPr lang="fr-FR" sz="105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He) / </a:t>
                      </a:r>
                      <a:r>
                        <a:rPr lang="fr-FR" sz="105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86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86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195736" y="4365104"/>
            <a:ext cx="8290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aseline="30000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fr-FR" sz="1200" dirty="0" smtClean="0">
                <a:latin typeface="Calibri" pitchFamily="34" charset="0"/>
                <a:cs typeface="Calibri" pitchFamily="34" charset="0"/>
              </a:rPr>
              <a:t>B@4.6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Å</a:t>
            </a:r>
            <a:endParaRPr lang="fr-F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Flèche vers le bas 16"/>
          <p:cNvSpPr/>
          <p:nvPr/>
        </p:nvSpPr>
        <p:spPr>
          <a:xfrm>
            <a:off x="1943200" y="544522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20072" y="6021288"/>
            <a:ext cx="3672408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fr-FR" sz="1100" dirty="0" err="1" smtClean="0">
                <a:latin typeface="Calibri" pitchFamily="34" charset="0"/>
                <a:cs typeface="Calibri" pitchFamily="34" charset="0"/>
              </a:rPr>
              <a:t>depth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 = 1cm </a:t>
            </a:r>
            <a:r>
              <a:rPr lang="fr-FR" sz="1200" dirty="0" smtClean="0">
                <a:latin typeface="Calibri" pitchFamily="34" charset="0"/>
                <a:cs typeface="Calibri" pitchFamily="34" charset="0"/>
              </a:rPr>
              <a:t>→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fr-FR" sz="1100" dirty="0" err="1" smtClean="0">
                <a:latin typeface="Calibri" pitchFamily="34" charset="0"/>
                <a:cs typeface="Calibri" pitchFamily="34" charset="0"/>
              </a:rPr>
              <a:t>ToF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 = 8.6 µs (@4.6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Å)</a:t>
            </a:r>
            <a:endParaRPr lang="fr-FR" sz="16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6156176" y="2420888"/>
            <a:ext cx="1224136" cy="1224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364088" y="3645024"/>
            <a:ext cx="10935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Calibri" pitchFamily="34" charset="0"/>
                <a:cs typeface="Calibri" pitchFamily="34" charset="0"/>
              </a:rPr>
              <a:t>Elastic neutrons</a:t>
            </a:r>
            <a:endParaRPr lang="fr-FR" sz="11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146"/>
          <p:cNvGrpSpPr/>
          <p:nvPr/>
        </p:nvGrpSpPr>
        <p:grpSpPr>
          <a:xfrm>
            <a:off x="2483768" y="5085184"/>
            <a:ext cx="1944216" cy="1455564"/>
            <a:chOff x="2483768" y="5085184"/>
            <a:chExt cx="1944216" cy="1455564"/>
          </a:xfrm>
        </p:grpSpPr>
        <p:pic>
          <p:nvPicPr>
            <p:cNvPr id="30723" name="Picture 3" descr="C:\Users\Mathieu\ILL\Data_analysis_copy\Test_proto_IN6\Spectra\130219_14bits\time_z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83768" y="5085184"/>
              <a:ext cx="1944216" cy="1455564"/>
            </a:xfrm>
            <a:prstGeom prst="rect">
              <a:avLst/>
            </a:prstGeom>
            <a:noFill/>
          </p:spPr>
        </p:pic>
        <p:sp>
          <p:nvSpPr>
            <p:cNvPr id="145" name="Rectangle 144"/>
            <p:cNvSpPr/>
            <p:nvPr/>
          </p:nvSpPr>
          <p:spPr>
            <a:xfrm>
              <a:off x="3617715" y="5229200"/>
              <a:ext cx="47801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>
                  <a:latin typeface="Calibri" pitchFamily="34" charset="0"/>
                  <a:cs typeface="Calibri" pitchFamily="34" charset="0"/>
                </a:rPr>
                <a:t>4.6 Å</a:t>
              </a:r>
            </a:p>
            <a:p>
              <a:pPr algn="ctr"/>
              <a:r>
                <a:rPr lang="en-US" sz="1100" dirty="0" smtClean="0">
                  <a:latin typeface="Calibri" pitchFamily="34" charset="0"/>
                  <a:cs typeface="Calibri" pitchFamily="34" charset="0"/>
                </a:rPr>
                <a:t>z = 6</a:t>
              </a:r>
              <a:endParaRPr lang="fr-FR" sz="1100" dirty="0">
                <a:latin typeface="Calibri" pitchFamily="34" charset="0"/>
              </a:endParaRPr>
            </a:p>
          </p:txBody>
        </p:sp>
      </p:grpSp>
      <p:grpSp>
        <p:nvGrpSpPr>
          <p:cNvPr id="6" name="Groupe 145"/>
          <p:cNvGrpSpPr/>
          <p:nvPr/>
        </p:nvGrpSpPr>
        <p:grpSpPr>
          <a:xfrm>
            <a:off x="611560" y="5085570"/>
            <a:ext cx="1925188" cy="1441315"/>
            <a:chOff x="611560" y="5085570"/>
            <a:chExt cx="1925188" cy="1441315"/>
          </a:xfrm>
        </p:grpSpPr>
        <p:pic>
          <p:nvPicPr>
            <p:cNvPr id="30722" name="Picture 2" descr="C:\Users\Mathieu\ILL\Data_analysis_copy\Test_proto_IN6\Spectra\130219_14bits\time_z1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5085570"/>
              <a:ext cx="1925188" cy="1441315"/>
            </a:xfrm>
            <a:prstGeom prst="rect">
              <a:avLst/>
            </a:prstGeom>
            <a:noFill/>
          </p:spPr>
        </p:pic>
        <p:sp>
          <p:nvSpPr>
            <p:cNvPr id="144" name="Rectangle 143"/>
            <p:cNvSpPr/>
            <p:nvPr/>
          </p:nvSpPr>
          <p:spPr>
            <a:xfrm>
              <a:off x="1755927" y="5229200"/>
              <a:ext cx="52931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>
                  <a:latin typeface="Calibri" pitchFamily="34" charset="0"/>
                  <a:cs typeface="Calibri" pitchFamily="34" charset="0"/>
                </a:rPr>
                <a:t>4.6 Å</a:t>
              </a:r>
            </a:p>
            <a:p>
              <a:pPr algn="ctr"/>
              <a:r>
                <a:rPr lang="en-US" sz="1100" dirty="0" smtClean="0">
                  <a:latin typeface="Calibri" pitchFamily="34" charset="0"/>
                  <a:cs typeface="Calibri" pitchFamily="34" charset="0"/>
                </a:rPr>
                <a:t>z = 12</a:t>
              </a:r>
              <a:endParaRPr lang="fr-FR" sz="1100" dirty="0">
                <a:latin typeface="Calibri" pitchFamily="34" charset="0"/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92696"/>
            <a:ext cx="6516216" cy="2160240"/>
          </a:xfrm>
        </p:spPr>
        <p:txBody>
          <a:bodyPr>
            <a:normAutofit/>
          </a:bodyPr>
          <a:lstStyle/>
          <a:p>
            <a:pPr marL="342900" lvl="1" indent="-342900">
              <a:buFontTx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24 h dedicated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beam time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Bragg peaks in the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detector,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well defined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wavelength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400" dirty="0" smtClean="0">
                <a:latin typeface="Calibri" pitchFamily="34" charset="0"/>
                <a:cs typeface="Calibri" pitchFamily="34" charset="0"/>
              </a:rPr>
              <a:t>2 wavelengths and 2 samples (YGarnet@4.1 Å, Si@4.6 Å) </a:t>
            </a:r>
          </a:p>
          <a:p>
            <a:pPr lvl="1"/>
            <a:r>
              <a:rPr lang="en-US" sz="1400" dirty="0" smtClean="0">
                <a:latin typeface="Calibri" pitchFamily="34" charset="0"/>
                <a:cs typeface="Calibri" pitchFamily="34" charset="0"/>
              </a:rPr>
              <a:t>Bragg scattering angles :</a:t>
            </a:r>
          </a:p>
          <a:p>
            <a:pPr lvl="2"/>
            <a:r>
              <a:rPr lang="en-US" sz="1400" dirty="0" smtClean="0">
                <a:latin typeface="Calibri" pitchFamily="34" charset="0"/>
                <a:cs typeface="Calibri" pitchFamily="34" charset="0"/>
              </a:rPr>
              <a:t>4.1 Å : 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θ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= 122°</a:t>
            </a:r>
          </a:p>
          <a:p>
            <a:pPr lvl="2"/>
            <a:r>
              <a:rPr lang="en-US" sz="1400" dirty="0" smtClean="0">
                <a:latin typeface="Calibri" pitchFamily="34" charset="0"/>
                <a:cs typeface="Calibri" pitchFamily="34" charset="0"/>
              </a:rPr>
              <a:t>4.6 Å : 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θ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= 160°</a:t>
            </a:r>
          </a:p>
          <a:p>
            <a:pPr lvl="1"/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3131840" y="2420888"/>
            <a:ext cx="72008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</a:endParaRPr>
          </a:p>
        </p:txBody>
      </p:sp>
      <p:pic>
        <p:nvPicPr>
          <p:cNvPr id="11265" name="Picture 1" descr="C:\Users\ferraton\Data_analysis\Test_proto_IN6\Spectra\130219_14bits\time_vs_depth_2D_3wavelength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852936"/>
            <a:ext cx="8136904" cy="223711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The IN6 measurement campaign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Scattering in aluminum</a:t>
            </a:r>
            <a:endParaRPr lang="en-US" sz="32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 rot="1149806">
            <a:off x="4947301" y="3079529"/>
            <a:ext cx="387368" cy="191324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 rot="1746390">
            <a:off x="2628867" y="4199671"/>
            <a:ext cx="389109" cy="6975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2915816" y="2564904"/>
            <a:ext cx="57606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 flipV="1">
            <a:off x="3275856" y="2132856"/>
            <a:ext cx="216024" cy="4320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588224" y="1412776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588224" y="1700808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588224" y="1988840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588224" y="2276872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732240" y="2276872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732240" y="1412776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732240" y="1700808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732240" y="1988840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876256" y="1412776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876256" y="1700808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876256" y="1988840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876256" y="2276872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020272" y="2276872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020272" y="1412776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020272" y="1700808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020272" y="1988840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164288" y="2276872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164288" y="1412776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164288" y="1700808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164288" y="1988840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308304" y="1412776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308304" y="1700808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308304" y="1988840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308304" y="2276872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452320" y="2276872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452320" y="1412776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452320" y="1700808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452320" y="1988840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596336" y="1412776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596336" y="1700808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596336" y="1988840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596336" y="2276872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740352" y="2276872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7740352" y="1412776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740352" y="1700808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7740352" y="1988840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884368" y="2276872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884368" y="1412776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884368" y="1700808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7884368" y="1988840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8028384" y="1412776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8028384" y="1700808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8028384" y="1988840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028384" y="2276872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172400" y="2276872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172400" y="1412776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8172400" y="1700808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8172400" y="1988840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8316416" y="1412776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8316416" y="1700808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8316416" y="1988840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8316416" y="2276872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8460432" y="2276872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8460432" y="1412776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8460432" y="1700808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8460432" y="1988840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8604448" y="2276872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8604448" y="1412776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8604448" y="1700808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8604448" y="1988840"/>
            <a:ext cx="144016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5" name="Connecteur droit avec flèche 204"/>
          <p:cNvCxnSpPr/>
          <p:nvPr/>
        </p:nvCxnSpPr>
        <p:spPr>
          <a:xfrm>
            <a:off x="6300192" y="2132856"/>
            <a:ext cx="1728192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avec flèche 205"/>
          <p:cNvCxnSpPr>
            <a:endCxn id="108" idx="0"/>
          </p:cNvCxnSpPr>
          <p:nvPr/>
        </p:nvCxnSpPr>
        <p:spPr>
          <a:xfrm flipH="1" flipV="1">
            <a:off x="7380312" y="1412776"/>
            <a:ext cx="648072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avec flèche 211"/>
          <p:cNvCxnSpPr/>
          <p:nvPr/>
        </p:nvCxnSpPr>
        <p:spPr>
          <a:xfrm flipH="1" flipV="1">
            <a:off x="7020272" y="1772816"/>
            <a:ext cx="1008112" cy="36004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cteur droit avec flèche 222"/>
          <p:cNvCxnSpPr/>
          <p:nvPr/>
        </p:nvCxnSpPr>
        <p:spPr>
          <a:xfrm>
            <a:off x="3347864" y="2564904"/>
            <a:ext cx="792088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 rot="16200000" flipV="1">
            <a:off x="3131840" y="2276872"/>
            <a:ext cx="576064" cy="576064"/>
          </a:xfrm>
          <a:prstGeom prst="arc">
            <a:avLst>
              <a:gd name="adj1" fmla="val 16200000"/>
              <a:gd name="adj2" fmla="val 8253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63888" y="2204864"/>
            <a:ext cx="2664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latin typeface="Calibri" pitchFamily="34" charset="0"/>
                <a:cs typeface="Calibri" pitchFamily="34" charset="0"/>
              </a:rPr>
              <a:t>θ</a:t>
            </a:r>
            <a:endParaRPr lang="fr-FR" sz="1200" dirty="0">
              <a:latin typeface="Calibri" pitchFamily="34" charset="0"/>
            </a:endParaRPr>
          </a:p>
        </p:txBody>
      </p:sp>
      <p:cxnSp>
        <p:nvCxnSpPr>
          <p:cNvPr id="229" name="Connecteur droit 228"/>
          <p:cNvCxnSpPr/>
          <p:nvPr/>
        </p:nvCxnSpPr>
        <p:spPr>
          <a:xfrm flipH="1">
            <a:off x="6588224" y="1412776"/>
            <a:ext cx="2160240" cy="0"/>
          </a:xfrm>
          <a:prstGeom prst="line">
            <a:avLst/>
          </a:prstGeom>
          <a:ln w="254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cteur droit 229"/>
          <p:cNvCxnSpPr/>
          <p:nvPr/>
        </p:nvCxnSpPr>
        <p:spPr>
          <a:xfrm flipH="1">
            <a:off x="6588224" y="2564904"/>
            <a:ext cx="2160240" cy="0"/>
          </a:xfrm>
          <a:prstGeom prst="line">
            <a:avLst/>
          </a:prstGeom>
          <a:ln w="254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avec flèche 231"/>
          <p:cNvCxnSpPr>
            <a:endCxn id="130" idx="0"/>
          </p:cNvCxnSpPr>
          <p:nvPr/>
        </p:nvCxnSpPr>
        <p:spPr>
          <a:xfrm flipH="1">
            <a:off x="8100392" y="1124744"/>
            <a:ext cx="144016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ctangle 234"/>
          <p:cNvSpPr/>
          <p:nvPr/>
        </p:nvSpPr>
        <p:spPr>
          <a:xfrm>
            <a:off x="8028384" y="908720"/>
            <a:ext cx="873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>
                <a:latin typeface="Calibri" pitchFamily="34" charset="0"/>
                <a:cs typeface="Calibri" pitchFamily="34" charset="0"/>
              </a:rPr>
              <a:t>Cd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shielding</a:t>
            </a:r>
            <a:endParaRPr lang="fr-FR" sz="1100" dirty="0">
              <a:latin typeface="Calibri" pitchFamily="34" charset="0"/>
            </a:endParaRPr>
          </a:p>
        </p:txBody>
      </p:sp>
      <p:sp>
        <p:nvSpPr>
          <p:cNvPr id="142" name="Ellipse 141"/>
          <p:cNvSpPr/>
          <p:nvPr/>
        </p:nvSpPr>
        <p:spPr>
          <a:xfrm>
            <a:off x="1619672" y="5805264"/>
            <a:ext cx="407976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" name="Ellipse 142"/>
          <p:cNvSpPr/>
          <p:nvPr/>
        </p:nvSpPr>
        <p:spPr>
          <a:xfrm>
            <a:off x="3563888" y="5949280"/>
            <a:ext cx="407976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572000" y="56612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0" dirty="0" smtClean="0">
                <a:latin typeface="Calibri" pitchFamily="34" charset="0"/>
                <a:cs typeface="Calibri" pitchFamily="34" charset="0"/>
              </a:rPr>
              <a:t>-&gt; Shielding </a:t>
            </a:r>
            <a:r>
              <a:rPr lang="en-US" sz="1600" b="1" kern="0" dirty="0" smtClean="0">
                <a:latin typeface="Calibri" pitchFamily="34" charset="0"/>
                <a:cs typeface="Calibri" pitchFamily="34" charset="0"/>
              </a:rPr>
              <a:t>the back of the detector will suppress the </a:t>
            </a:r>
            <a:r>
              <a:rPr lang="en-US" sz="1600" b="1" kern="0" dirty="0" smtClean="0">
                <a:latin typeface="Calibri" pitchFamily="34" charset="0"/>
                <a:cs typeface="Calibri" pitchFamily="34" charset="0"/>
              </a:rPr>
              <a:t>bump we observed in </a:t>
            </a:r>
            <a:r>
              <a:rPr lang="en-US" sz="1600" b="1" kern="0" dirty="0" smtClean="0">
                <a:latin typeface="Calibri" pitchFamily="34" charset="0"/>
                <a:cs typeface="Calibri" pitchFamily="34" charset="0"/>
              </a:rPr>
              <a:t>time-of-flight spectra</a:t>
            </a:r>
            <a:endParaRPr lang="en-US" sz="16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ferraton\Documents\Documents scientifiques et techniques\B4C multicouche\IN6_proto\figures\PHS_beam_on_off_reactor stopp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789040"/>
            <a:ext cx="3282645" cy="2614439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3610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The IN6 measurement campaign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Background</a:t>
            </a:r>
            <a:endParaRPr lang="en-US" sz="32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7632848" cy="936104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4.4 Hz flat background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(30 times higher than IN6’s) was observed (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no time structure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None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-&gt; independent of the IN6 instrument</a:t>
            </a:r>
          </a:p>
          <a:p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51520" y="4149080"/>
            <a:ext cx="5400600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Energy structure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of the background (Pulse Height Spectrum measured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on wires) 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significant rate up to more than 3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MeV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(excluding neutrons and gammas)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background energy spectrum overlaps fission fragments spectrum (no threshold discrimination possible)</a:t>
            </a:r>
          </a:p>
        </p:txBody>
      </p:sp>
      <p:pic>
        <p:nvPicPr>
          <p:cNvPr id="2051" name="Picture 3" descr="C:\Users\ferraton\Data_analysis\Test_proto_IN6\Spectra\130219_14bits\time_3He_vs_10B_5_1_line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6840760" cy="184602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403648" y="1844824"/>
            <a:ext cx="17347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err="1" smtClean="0">
                <a:latin typeface="Calibri" pitchFamily="34" charset="0"/>
                <a:cs typeface="Calibri" pitchFamily="34" charset="0"/>
              </a:rPr>
              <a:t>ToF</a:t>
            </a:r>
            <a:r>
              <a:rPr lang="fr-FR" sz="1100" dirty="0" smtClean="0">
                <a:latin typeface="Calibri" pitchFamily="34" charset="0"/>
                <a:cs typeface="Calibri" pitchFamily="34" charset="0"/>
              </a:rPr>
              <a:t> Spectrum (ZnO@5.1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Å)</a:t>
            </a:r>
            <a:endParaRPr lang="fr-FR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907704" y="6021288"/>
            <a:ext cx="4968552" cy="459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What is the source of this background?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6296" y="4509120"/>
            <a:ext cx="1394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  <a:cs typeface="Calibri" pitchFamily="34" charset="0"/>
              </a:rPr>
              <a:t>PHS measured on wires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US" baseline="30000" dirty="0" smtClean="0">
                <a:solidFill>
                  <a:srgbClr val="0070C0"/>
                </a:solidFill>
              </a:rPr>
              <a:t>10</a:t>
            </a:r>
            <a:r>
              <a:rPr lang="en-US" dirty="0" smtClean="0">
                <a:solidFill>
                  <a:srgbClr val="0070C0"/>
                </a:solidFill>
              </a:rPr>
              <a:t>B MultiGrid detectors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Background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" name="Picture 3" descr="C:\Users\ferraton\Documents\Documents scientifiques et techniques\B4C multicouche\Présentations\PHS_bkg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509120"/>
            <a:ext cx="2965599" cy="2166917"/>
          </a:xfrm>
          <a:prstGeom prst="rect">
            <a:avLst/>
          </a:prstGeom>
          <a:noFill/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4788024" cy="1944216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Aluminum is known to be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contaminated by alpha emitters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600" baseline="30000" dirty="0" smtClean="0">
                <a:latin typeface="Calibri" pitchFamily="34" charset="0"/>
                <a:cs typeface="Calibri" pitchFamily="34" charset="0"/>
              </a:rPr>
              <a:t>238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U, </a:t>
            </a:r>
            <a:r>
              <a:rPr lang="en-US" sz="1600" baseline="30000" dirty="0" smtClean="0">
                <a:latin typeface="Calibri" pitchFamily="34" charset="0"/>
                <a:cs typeface="Calibri" pitchFamily="34" charset="0"/>
              </a:rPr>
              <a:t>232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 and daughters)</a:t>
            </a:r>
          </a:p>
          <a:p>
            <a:pPr lvl="1"/>
            <a:r>
              <a:rPr lang="en-US" sz="1400" dirty="0" smtClean="0">
                <a:latin typeface="Calibri" pitchFamily="34" charset="0"/>
                <a:cs typeface="Calibri" pitchFamily="34" charset="0"/>
              </a:rPr>
              <a:t>Emission rate at the surface: 0.05 to 0.25 cm</a:t>
            </a:r>
            <a:r>
              <a:rPr lang="en-US" sz="1400" baseline="30000" dirty="0" smtClean="0">
                <a:latin typeface="Calibri" pitchFamily="34" charset="0"/>
                <a:cs typeface="Calibri" pitchFamily="34" charset="0"/>
              </a:rPr>
              <a:t>-2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.h</a:t>
            </a:r>
            <a:r>
              <a:rPr lang="en-US" sz="1400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lvl="1"/>
            <a:r>
              <a:rPr lang="en-US" sz="1400" dirty="0" smtClean="0">
                <a:latin typeface="Calibri" pitchFamily="34" charset="0"/>
                <a:cs typeface="Calibri" pitchFamily="34" charset="0"/>
              </a:rPr>
              <a:t>our detector is made of 360 tubes, 192 cm² each </a:t>
            </a:r>
          </a:p>
          <a:p>
            <a:pPr lvl="1">
              <a:buNone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-&gt;  expected total rate between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0.96 Hz and 4.8 Hz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(whole detector)</a:t>
            </a:r>
          </a:p>
          <a:p>
            <a:pPr lvl="1">
              <a:buNone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-&gt;  the measured 4.4 Hz background rate is coherent with these values</a:t>
            </a: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" descr="C:\Users\ferraton\Documents\Documents scientifiques et techniques\B4C multicouche\IN6_proto\alpha_spectra_M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780928"/>
            <a:ext cx="2736304" cy="1429939"/>
          </a:xfrm>
          <a:prstGeom prst="rect">
            <a:avLst/>
          </a:prstGeom>
          <a:noFill/>
        </p:spPr>
      </p:pic>
      <p:pic>
        <p:nvPicPr>
          <p:cNvPr id="16" name="Picture 3" descr="C:\Users\ferraton\Documents\Documents scientifiques et techniques\B4C multicouche\IN6_proto\alpha_intensity_vs_energ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908720"/>
            <a:ext cx="2518146" cy="1872208"/>
          </a:xfrm>
          <a:prstGeom prst="rect">
            <a:avLst/>
          </a:prstGeom>
          <a:noFill/>
        </p:spPr>
      </p:pic>
      <p:sp>
        <p:nvSpPr>
          <p:cNvPr id="18" name="Espace réservé du contenu 2"/>
          <p:cNvSpPr txBox="1">
            <a:spLocks/>
          </p:cNvSpPr>
          <p:nvPr/>
        </p:nvSpPr>
        <p:spPr>
          <a:xfrm>
            <a:off x="251520" y="3212976"/>
            <a:ext cx="486003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Two solutions have been investigated  with the 12-grid prototype: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Ni layer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(thickness &gt; 23 µm) deposited at the Al surface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-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ultra-pure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Al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(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U,Th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concentration &lt; 1 ppb)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5736" y="5373216"/>
            <a:ext cx="1537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Background PHS on wires </a:t>
            </a:r>
          </a:p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(no B</a:t>
            </a:r>
            <a:r>
              <a:rPr lang="en-US" sz="1000" baseline="-25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C coating)</a:t>
            </a:r>
            <a:endParaRPr lang="fr-FR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88285" y="2931448"/>
            <a:ext cx="13516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 smtClean="0">
                <a:latin typeface="Calibri" pitchFamily="34" charset="0"/>
                <a:cs typeface="Calibri" pitchFamily="34" charset="0"/>
              </a:rPr>
              <a:t>alpha energy </a:t>
            </a:r>
          </a:p>
          <a:p>
            <a:pPr algn="ctr"/>
            <a:r>
              <a:rPr lang="en-US" sz="1050" dirty="0" smtClean="0">
                <a:latin typeface="Calibri" pitchFamily="34" charset="0"/>
                <a:cs typeface="Calibri" pitchFamily="34" charset="0"/>
              </a:rPr>
              <a:t>(from MC simulation)</a:t>
            </a:r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11960" y="6309320"/>
            <a:ext cx="4536504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ctr"/>
            <a:r>
              <a:rPr lang="en-US" dirty="0" smtClean="0">
                <a:latin typeface="Calibri" pitchFamily="34" charset="0"/>
                <a:cs typeface="Calibri" pitchFamily="34" charset="0"/>
              </a:rPr>
              <a:t>-&gt;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Background reduced by a factor of 20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4572000" y="4581128"/>
            <a:ext cx="2232248" cy="1422158"/>
            <a:chOff x="2699792" y="3861048"/>
            <a:chExt cx="3456384" cy="2592288"/>
          </a:xfrm>
        </p:grpSpPr>
        <p:grpSp>
          <p:nvGrpSpPr>
            <p:cNvPr id="27" name="Groupe 32"/>
            <p:cNvGrpSpPr/>
            <p:nvPr/>
          </p:nvGrpSpPr>
          <p:grpSpPr>
            <a:xfrm>
              <a:off x="2699792" y="3861048"/>
              <a:ext cx="3456384" cy="2592288"/>
              <a:chOff x="0" y="0"/>
              <a:chExt cx="8160000" cy="6120000"/>
            </a:xfrm>
          </p:grpSpPr>
          <p:pic>
            <p:nvPicPr>
              <p:cNvPr id="29" name="Picture 4" descr="25um_4_5.JP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8160000" cy="6120000"/>
              </a:xfrm>
              <a:prstGeom prst="rect">
                <a:avLst/>
              </a:prstGeom>
            </p:spPr>
          </p:pic>
          <p:grpSp>
            <p:nvGrpSpPr>
              <p:cNvPr id="30" name="Group 5"/>
              <p:cNvGrpSpPr/>
              <p:nvPr/>
            </p:nvGrpSpPr>
            <p:grpSpPr>
              <a:xfrm>
                <a:off x="6562181" y="4792507"/>
                <a:ext cx="1489925" cy="850142"/>
                <a:chOff x="6562181" y="4792507"/>
                <a:chExt cx="1489925" cy="850142"/>
              </a:xfrm>
            </p:grpSpPr>
            <p:cxnSp>
              <p:nvCxnSpPr>
                <p:cNvPr id="31" name="Straight Connector 6"/>
                <p:cNvCxnSpPr/>
                <p:nvPr/>
              </p:nvCxnSpPr>
              <p:spPr>
                <a:xfrm rot="5700000">
                  <a:off x="7204673" y="5358697"/>
                  <a:ext cx="45590" cy="522314"/>
                </a:xfrm>
                <a:prstGeom prst="line">
                  <a:avLst/>
                </a:prstGeom>
                <a:ln w="762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7"/>
                <p:cNvSpPr txBox="1"/>
                <p:nvPr/>
              </p:nvSpPr>
              <p:spPr>
                <a:xfrm>
                  <a:off x="6562181" y="4792507"/>
                  <a:ext cx="1489925" cy="6679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10 </a:t>
                  </a:r>
                  <a:r>
                    <a:rPr lang="en-US" sz="900" b="1" dirty="0" smtClean="0">
                      <a:solidFill>
                        <a:schemeClr val="bg1"/>
                      </a:solidFill>
                      <a:latin typeface="Symbol" charset="2"/>
                      <a:cs typeface="Symbol" charset="2"/>
                    </a:rPr>
                    <a:t>m</a:t>
                  </a:r>
                  <a:r>
                    <a:rPr lang="en-US" sz="900" b="1" dirty="0" smtClean="0">
                      <a:solidFill>
                        <a:schemeClr val="bg1"/>
                      </a:solidFill>
                    </a:rPr>
                    <a:t>m</a:t>
                  </a:r>
                  <a:endParaRPr lang="en-US" sz="9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28" name="Connecteur droit avec flèche 27"/>
            <p:cNvCxnSpPr/>
            <p:nvPr/>
          </p:nvCxnSpPr>
          <p:spPr>
            <a:xfrm flipV="1">
              <a:off x="4427984" y="4779834"/>
              <a:ext cx="278741" cy="449367"/>
            </a:xfrm>
            <a:prstGeom prst="straightConnector1">
              <a:avLst/>
            </a:prstGeom>
            <a:ln w="222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Toward </a:t>
            </a:r>
            <a:r>
              <a:rPr lang="en-US" dirty="0" smtClean="0">
                <a:solidFill>
                  <a:srgbClr val="0070C0"/>
                </a:solidFill>
              </a:rPr>
              <a:t>large </a:t>
            </a:r>
            <a:r>
              <a:rPr lang="en-US" dirty="0" smtClean="0">
                <a:solidFill>
                  <a:srgbClr val="0070C0"/>
                </a:solidFill>
              </a:rPr>
              <a:t>area </a:t>
            </a:r>
            <a:r>
              <a:rPr lang="en-US" dirty="0" smtClean="0">
                <a:solidFill>
                  <a:srgbClr val="0070C0"/>
                </a:solidFill>
              </a:rPr>
              <a:t>MultiGrid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detectors 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043608" y="2060848"/>
            <a:ext cx="6912768" cy="324036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Good performances of MultiGrid detectors are now well established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Our capacity to up-scale the technology still needs to be demonstrated </a:t>
            </a:r>
          </a:p>
          <a:p>
            <a:pPr algn="ctr">
              <a:buNone/>
            </a:pPr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195736" y="4653136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-&gt; a large area detector is now under fabrication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IN5 </a:t>
            </a:r>
            <a:r>
              <a:rPr lang="en-US" dirty="0" smtClean="0">
                <a:solidFill>
                  <a:srgbClr val="0070C0"/>
                </a:solidFill>
              </a:rPr>
              <a:t>demonstrator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251520" y="1196752"/>
            <a:ext cx="6120680" cy="5328592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IN5 chosen as a benchmark for the construction of a large area demonstrator (largest detector @ILL)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buNone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	-&gt; same dimensions as an IN5 module (1/12 of the instrument detector) : 3 x 0.8 m²</a:t>
            </a:r>
          </a:p>
          <a:p>
            <a:pPr lvl="0">
              <a:lnSpc>
                <a:spcPct val="120000"/>
              </a:lnSpc>
              <a:buNone/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Challenges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Up-scaling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means much more grids, blades, B4C coating, readout channels,… (an order of magnitude larger than the largest prototypes ever built)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Mass production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of the parts (grids, blades, inner mechanics,…)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Optimized design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to facilitate mounting</a:t>
            </a:r>
            <a:endParaRPr lang="en-US" sz="16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Operation inside a vacuum chamber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: outer pressure variation from vacuum to atmospheric pressure should not affect the detector 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strong pressure vessel required to stand these mechanical constraints</a:t>
            </a:r>
          </a:p>
          <a:p>
            <a:pPr lvl="1">
              <a:lnSpc>
                <a:spcPct val="120000"/>
              </a:lnSpc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endParaRPr lang="fr-FR" sz="4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C:\Users\Mathieu\ILL\Documents scientifiques et techniques\B4C multicouche\IN6_proto\IN5_chamb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4458" y="4293096"/>
            <a:ext cx="2689542" cy="1781203"/>
          </a:xfrm>
          <a:prstGeom prst="rect">
            <a:avLst/>
          </a:prstGeom>
          <a:noFill/>
        </p:spPr>
      </p:pic>
      <p:pic>
        <p:nvPicPr>
          <p:cNvPr id="6" name="Picture 2" descr="C:\Users\ferraton\Documents\Documents scientifiques et techniques\B4C multicouche\projet proto IN5\images\in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412776"/>
            <a:ext cx="2544475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IN5 </a:t>
            </a:r>
            <a:r>
              <a:rPr lang="en-US" dirty="0" smtClean="0">
                <a:solidFill>
                  <a:srgbClr val="0070C0"/>
                </a:solidFill>
              </a:rPr>
              <a:t>demonstrator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39552" y="1412776"/>
            <a:ext cx="4608512" cy="468052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Pressure vessel as large as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an IN5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module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8 columns, 128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grids each (1024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grids)with new design (thinner walls)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less scattering/absorption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34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C layers in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depth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More efficiency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buNone/>
              <a:defRPr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544 anode wires, 3m long (~ 1.6 km of 20 µm diameter wire) </a:t>
            </a:r>
          </a:p>
          <a:p>
            <a:pPr lvl="0">
              <a:lnSpc>
                <a:spcPct val="120000"/>
              </a:lnSpc>
              <a:defRPr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1500 readout channels</a:t>
            </a:r>
            <a:endParaRPr lang="fr-FR" sz="4400" dirty="0"/>
          </a:p>
        </p:txBody>
      </p:sp>
      <p:pic>
        <p:nvPicPr>
          <p:cNvPr id="9" name="Espace réservé du contenu 7" descr="multigrid IN5 in sit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5796136" y="1052736"/>
            <a:ext cx="1728192" cy="205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ferraton\Documents\Documents scientifiques et techniques\B4C multicouche\projet proto IN5\images\colon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013176"/>
            <a:ext cx="2014421" cy="1532495"/>
          </a:xfrm>
          <a:prstGeom prst="rect">
            <a:avLst/>
          </a:prstGeom>
          <a:noFill/>
        </p:spPr>
      </p:pic>
      <p:pic>
        <p:nvPicPr>
          <p:cNvPr id="8" name="Picture 4" descr="C:\Users\ferraton\Documents\Documents scientifiques et techniques\B4C multicouche\projet proto IN5\images\encein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56992"/>
            <a:ext cx="2088232" cy="1232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Resolution of IN6’s problems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Scattering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11560" y="1052736"/>
            <a:ext cx="7992888" cy="5400600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Backscattering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2 possible solutions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Cadmium: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blades after (of instead of) the last blade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Gadolinium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: epoxy/Gd2O3 painting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Cd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is heavy, expensive, and toxic -&gt;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Gd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painting was chosen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Test measurement at LLB (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Saclay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)  </a:t>
            </a:r>
          </a:p>
          <a:p>
            <a:pPr lvl="2">
              <a:lnSpc>
                <a:spcPct val="120000"/>
              </a:lnSpc>
              <a:buNone/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-&gt; efficiency of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Gd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painting as a neutron shielding</a:t>
            </a:r>
          </a:p>
          <a:p>
            <a:pPr lvl="2">
              <a:lnSpc>
                <a:spcPct val="120000"/>
              </a:lnSpc>
              <a:buNone/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-&gt; determination of the optimum amount of Gd2O3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Scattering in the walls of the vessel (IN6 was shielded with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Cd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foils)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large surface -&gt; Gd2O3 painting is more convenient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Wall painting -&gt;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0.5 mm thick layer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successfully tested in a 3m long tube (not in the IN5 vessel…) 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800" dirty="0" smtClean="0">
                <a:latin typeface="Calibri" pitchFamily="34" charset="0"/>
                <a:cs typeface="Calibri" pitchFamily="34" charset="0"/>
              </a:rPr>
              <a:t>insertion </a:t>
            </a:r>
            <a:r>
              <a:rPr lang="en-US" sz="800" dirty="0" smtClean="0">
                <a:latin typeface="Calibri" pitchFamily="34" charset="0"/>
                <a:cs typeface="Calibri" pitchFamily="34" charset="0"/>
              </a:rPr>
              <a:t>could be forbidden by this additional thickness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Side of the multi-part grid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will be painted directly </a:t>
            </a: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  <a:defRPr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Background: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Combination of Ni-plating and pure Al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Ni-plating on one part frames (Al is far to expensive)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Blades: ½ Ni plated, ½ made of pure Al (cost effective solution?)</a:t>
            </a:r>
            <a:endParaRPr lang="en-US" sz="12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Outline</a:t>
            </a:r>
            <a:endParaRPr lang="en-US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556792"/>
            <a:ext cx="6552728" cy="4525963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Basic principles and design </a:t>
            </a:r>
            <a:r>
              <a:rPr lang="en-US" sz="2000" dirty="0" smtClean="0"/>
              <a:t>of MultiGrid detectors</a:t>
            </a:r>
            <a:endParaRPr lang="en-US" sz="2000" dirty="0" smtClean="0"/>
          </a:p>
          <a:p>
            <a:pPr lvl="1" algn="ctr"/>
            <a:endParaRPr lang="en-US" sz="16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Achievements with previous prototypes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The IN5 d</a:t>
            </a:r>
            <a:r>
              <a:rPr lang="en-US" sz="2000" dirty="0" smtClean="0"/>
              <a:t>emonstrator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IN5 demonstrator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Pressure vessel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Image 3" descr="plan soud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340768"/>
            <a:ext cx="3563888" cy="2381267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251520" y="1124744"/>
            <a:ext cx="4248472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Requirements: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‒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Small dead spaces (strong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constraints on mechanical tolerances)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‒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Thin entrance window for transparency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‒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Strength against pressure constraints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-&gt; the last 2 pull in opposite directions!!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Design: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 mm thick entrance window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 mm thick walls between columns to help standing the pressure constraints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25 mm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thick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backplate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hold the grids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Electron beam welding -&gt; minimum deformation of the parts due to heat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total weight of the vessel: 350 kg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5589240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-&gt; long awaited but now we have it!!</a:t>
            </a:r>
            <a:endParaRPr lang="fr-FR" sz="2400" b="1" dirty="0"/>
          </a:p>
        </p:txBody>
      </p:sp>
      <p:pic>
        <p:nvPicPr>
          <p:cNvPr id="4099" name="Picture 3" descr="C:\Users\Mathieu\ILL\Documents scientifiques et techniques\MultiGrid detectors\projet proto IN5\images\enceinte\P1030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7088" y="3869668"/>
            <a:ext cx="3636912" cy="2727684"/>
          </a:xfrm>
          <a:prstGeom prst="rect">
            <a:avLst/>
          </a:prstGeom>
          <a:noFill/>
        </p:spPr>
      </p:pic>
      <p:pic>
        <p:nvPicPr>
          <p:cNvPr id="4098" name="Picture 2" descr="C:\Users\Mathieu\ILL\Documents scientifiques et techniques\MultiGrid detectors\projet proto IN5\images\enceinte\P1030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556792"/>
            <a:ext cx="3744417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IN5 demonstrator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Production </a:t>
            </a:r>
            <a:r>
              <a:rPr lang="en-US" sz="2700" dirty="0" smtClean="0">
                <a:solidFill>
                  <a:srgbClr val="0070C0"/>
                </a:solidFill>
              </a:rPr>
              <a:t>of the </a:t>
            </a:r>
            <a:r>
              <a:rPr lang="en-US" sz="2700" dirty="0" smtClean="0">
                <a:solidFill>
                  <a:srgbClr val="0070C0"/>
                </a:solidFill>
              </a:rPr>
              <a:t>blades @Linköping University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9512" y="1628800"/>
            <a:ext cx="4896544" cy="4248472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Blades:</a:t>
            </a:r>
          </a:p>
          <a:p>
            <a:pPr lvl="1"/>
            <a:r>
              <a:rPr lang="en-US" sz="1600" dirty="0" smtClean="0">
                <a:latin typeface="Calibri" pitchFamily="34" charset="0"/>
              </a:rPr>
              <a:t>0.5 </a:t>
            </a:r>
            <a:r>
              <a:rPr lang="en-US" sz="1600" dirty="0" smtClean="0">
                <a:latin typeface="Calibri" pitchFamily="34" charset="0"/>
              </a:rPr>
              <a:t>mm thick aluminum blades</a:t>
            </a:r>
            <a:endParaRPr lang="en-US" sz="1600" b="1" dirty="0" smtClean="0">
              <a:latin typeface="Calibri" pitchFamily="34" charset="0"/>
            </a:endParaRPr>
          </a:p>
          <a:p>
            <a:pPr lvl="2"/>
            <a:r>
              <a:rPr lang="en-US" sz="1600" dirty="0" smtClean="0">
                <a:latin typeface="Calibri" pitchFamily="34" charset="0"/>
              </a:rPr>
              <a:t>1/2 from purified Al alloy </a:t>
            </a:r>
          </a:p>
          <a:p>
            <a:pPr lvl="2"/>
            <a:r>
              <a:rPr lang="en-US" sz="1600" dirty="0" smtClean="0">
                <a:latin typeface="Calibri" pitchFamily="34" charset="0"/>
              </a:rPr>
              <a:t>1/2 from standard Al plated with 25 µm Ni</a:t>
            </a:r>
            <a:br>
              <a:rPr lang="en-US" sz="1600" dirty="0" smtClean="0">
                <a:latin typeface="Calibri" pitchFamily="34" charset="0"/>
              </a:rPr>
            </a:br>
            <a:endParaRPr lang="en-US" sz="1600" dirty="0" smtClean="0">
              <a:latin typeface="Calibri" pitchFamily="34" charset="0"/>
            </a:endParaRPr>
          </a:p>
          <a:p>
            <a:pPr lvl="2"/>
            <a:endParaRPr lang="en-US" sz="1600" b="1" dirty="0" smtClean="0">
              <a:latin typeface="Calibri" pitchFamily="34" charset="0"/>
            </a:endParaRPr>
          </a:p>
          <a:p>
            <a:r>
              <a:rPr lang="en-US" sz="1600" b="1" dirty="0" smtClean="0">
                <a:latin typeface="Calibri" pitchFamily="34" charset="0"/>
              </a:rPr>
              <a:t>B4C </a:t>
            </a:r>
            <a:r>
              <a:rPr lang="en-US" sz="1600" b="1" dirty="0" smtClean="0">
                <a:latin typeface="Calibri" pitchFamily="34" charset="0"/>
              </a:rPr>
              <a:t>layer </a:t>
            </a:r>
            <a:r>
              <a:rPr lang="en-US" sz="1600" b="1" dirty="0" smtClean="0">
                <a:latin typeface="Calibri" pitchFamily="34" charset="0"/>
              </a:rPr>
              <a:t>coated in </a:t>
            </a:r>
            <a:r>
              <a:rPr lang="en-US" sz="1600" b="1" dirty="0" smtClean="0">
                <a:latin typeface="Calibri" pitchFamily="34" charset="0"/>
              </a:rPr>
              <a:t>the “Samson” PVD reactor at Linköping University :</a:t>
            </a:r>
            <a:endParaRPr lang="en-US" sz="1600" b="1" dirty="0" smtClean="0">
              <a:latin typeface="Calibri" pitchFamily="34" charset="0"/>
            </a:endParaRPr>
          </a:p>
          <a:p>
            <a:pPr lvl="1"/>
            <a:r>
              <a:rPr lang="en-US" sz="1600" dirty="0" smtClean="0">
                <a:latin typeface="Calibri" pitchFamily="34" charset="0"/>
              </a:rPr>
              <a:t>3 </a:t>
            </a:r>
            <a:r>
              <a:rPr lang="en-US" sz="1600" dirty="0" smtClean="0">
                <a:latin typeface="Calibri" pitchFamily="34" charset="0"/>
              </a:rPr>
              <a:t>different coating thicknesses (0.75 µm, 1 µm and 1.5 µm)</a:t>
            </a:r>
          </a:p>
          <a:p>
            <a:pPr lvl="1"/>
            <a:r>
              <a:rPr lang="en-US" sz="1600" b="1" dirty="0" smtClean="0">
                <a:latin typeface="Calibri" pitchFamily="34" charset="0"/>
              </a:rPr>
              <a:t>8 </a:t>
            </a:r>
            <a:r>
              <a:rPr lang="en-US" sz="1600" b="1" dirty="0" smtClean="0">
                <a:latin typeface="Calibri" pitchFamily="34" charset="0"/>
              </a:rPr>
              <a:t>week fulltime operation </a:t>
            </a:r>
            <a:r>
              <a:rPr lang="en-US" sz="1600" dirty="0" smtClean="0">
                <a:latin typeface="Calibri" pitchFamily="34" charset="0"/>
              </a:rPr>
              <a:t>of the Samson deposition machine @Linkoping </a:t>
            </a:r>
            <a:r>
              <a:rPr lang="en-US" sz="1600" dirty="0" smtClean="0">
                <a:latin typeface="Calibri" pitchFamily="34" charset="0"/>
              </a:rPr>
              <a:t>University</a:t>
            </a:r>
          </a:p>
        </p:txBody>
      </p:sp>
      <p:pic>
        <p:nvPicPr>
          <p:cNvPr id="9" name="Picture 3" descr="C:\Users\ferraton\Documents\Documents scientifiques et techniques\MultiGrid detectors\Présentations\meeting NMI3 140326\images\deposition sys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980728"/>
            <a:ext cx="2310634" cy="1584176"/>
          </a:xfrm>
          <a:prstGeom prst="rect">
            <a:avLst/>
          </a:prstGeom>
          <a:noFill/>
        </p:spPr>
      </p:pic>
      <p:pic>
        <p:nvPicPr>
          <p:cNvPr id="6146" name="Picture 2" descr="C:\Users\Mathieu\ILL\Documents scientifiques et techniques\MultiGrid detectors\projet proto IN5\images\B4C dépôt Linköping\Agne and Olof are prepa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708920"/>
            <a:ext cx="2520280" cy="1890210"/>
          </a:xfrm>
          <a:prstGeom prst="rect">
            <a:avLst/>
          </a:prstGeom>
          <a:noFill/>
        </p:spPr>
      </p:pic>
      <p:pic>
        <p:nvPicPr>
          <p:cNvPr id="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264" y="980728"/>
            <a:ext cx="1978452" cy="1584176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Rectangle 6"/>
          <p:cNvSpPr/>
          <p:nvPr/>
        </p:nvSpPr>
        <p:spPr>
          <a:xfrm>
            <a:off x="323528" y="5517232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People working hard in Linköping at changing/</a:t>
            </a:r>
            <a:r>
              <a:rPr lang="en-US" sz="2000" b="1" dirty="0" smtClean="0"/>
              <a:t> packing</a:t>
            </a:r>
            <a:r>
              <a:rPr lang="en-US" sz="2000" b="1" dirty="0" smtClean="0"/>
              <a:t> samples, sandblasting,…</a:t>
            </a:r>
            <a:endParaRPr lang="fr-FR" sz="2000" b="1" dirty="0"/>
          </a:p>
        </p:txBody>
      </p:sp>
      <p:pic>
        <p:nvPicPr>
          <p:cNvPr id="40961" name="Picture 1" descr="C:\Users\Mathieu\ILL\Documents scientifiques et techniques\MultiGrid detectors\projet proto IN5\images\B4C dépôt Linköping\IMG_1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797152"/>
            <a:ext cx="2459765" cy="184482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67544" y="1052736"/>
            <a:ext cx="5112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>
                <a:latin typeface="Calibri" pitchFamily="34" charset="0"/>
              </a:rPr>
              <a:t>More than 17000 </a:t>
            </a:r>
            <a:r>
              <a:rPr lang="en-US" sz="1600" dirty="0" smtClean="0">
                <a:latin typeface="Calibri" pitchFamily="34" charset="0"/>
              </a:rPr>
              <a:t>blades have to be produced</a:t>
            </a:r>
            <a:endParaRPr lang="en-US" sz="16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IN5 demonstrator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Production </a:t>
            </a:r>
            <a:r>
              <a:rPr lang="en-US" sz="2700" dirty="0" smtClean="0">
                <a:solidFill>
                  <a:srgbClr val="0070C0"/>
                </a:solidFill>
              </a:rPr>
              <a:t>of </a:t>
            </a:r>
            <a:r>
              <a:rPr lang="en-US" sz="2700" dirty="0" smtClean="0">
                <a:solidFill>
                  <a:srgbClr val="0070C0"/>
                </a:solidFill>
              </a:rPr>
              <a:t>the </a:t>
            </a:r>
            <a:r>
              <a:rPr lang="en-US" sz="2700" dirty="0" smtClean="0">
                <a:solidFill>
                  <a:srgbClr val="0070C0"/>
                </a:solidFill>
              </a:rPr>
              <a:t>grids @ESS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9512" y="1457400"/>
            <a:ext cx="5832648" cy="5400600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1024 frames to machine/assemble and mount with blades </a:t>
            </a:r>
          </a:p>
          <a:p>
            <a:endParaRPr lang="en-US" sz="1600" b="1" dirty="0" smtClean="0">
              <a:latin typeface="Calibri" pitchFamily="34" charset="0"/>
            </a:endParaRPr>
          </a:p>
          <a:p>
            <a:r>
              <a:rPr lang="en-US" sz="1600" b="1" dirty="0" smtClean="0">
                <a:latin typeface="Calibri" pitchFamily="34" charset="0"/>
              </a:rPr>
              <a:t>Frames</a:t>
            </a:r>
            <a:r>
              <a:rPr lang="en-US" sz="1600" b="1" dirty="0" smtClean="0">
                <a:latin typeface="Calibri" pitchFamily="34" charset="0"/>
              </a:rPr>
              <a:t>:</a:t>
            </a:r>
          </a:p>
          <a:p>
            <a:pPr lvl="1"/>
            <a:r>
              <a:rPr lang="en-US" sz="1600" dirty="0" smtClean="0">
                <a:latin typeface="Calibri" pitchFamily="34" charset="0"/>
              </a:rPr>
              <a:t>512 frames machined from standard aluminum alloy (spark erosion</a:t>
            </a:r>
            <a:r>
              <a:rPr lang="en-US" sz="1600" dirty="0" smtClean="0">
                <a:latin typeface="Calibri" pitchFamily="34" charset="0"/>
              </a:rPr>
              <a:t>)</a:t>
            </a:r>
          </a:p>
          <a:p>
            <a:pPr lvl="1"/>
            <a:r>
              <a:rPr lang="en-US" sz="1600" dirty="0" smtClean="0">
                <a:latin typeface="Calibri" pitchFamily="34" charset="0"/>
              </a:rPr>
              <a:t>512 </a:t>
            </a:r>
            <a:r>
              <a:rPr lang="en-US" sz="1600" dirty="0" smtClean="0">
                <a:latin typeface="Calibri" pitchFamily="34" charset="0"/>
              </a:rPr>
              <a:t>frames assembled from several standard parts </a:t>
            </a:r>
            <a:r>
              <a:rPr lang="en-US" sz="1600" dirty="0" smtClean="0">
                <a:latin typeface="Calibri" pitchFamily="34" charset="0"/>
              </a:rPr>
              <a:t>(good mechanical properties</a:t>
            </a:r>
          </a:p>
          <a:p>
            <a:pPr lvl="1"/>
            <a:r>
              <a:rPr lang="en-US" sz="1600" dirty="0" smtClean="0">
                <a:latin typeface="Calibri" pitchFamily="34" charset="0"/>
              </a:rPr>
              <a:t>Chemical </a:t>
            </a:r>
            <a:r>
              <a:rPr lang="en-US" sz="1600" dirty="0" smtClean="0">
                <a:latin typeface="Calibri" pitchFamily="34" charset="0"/>
              </a:rPr>
              <a:t>Ni-plating (25 µm Ni layer</a:t>
            </a:r>
            <a:r>
              <a:rPr lang="en-US" sz="1600" dirty="0" smtClean="0">
                <a:latin typeface="Calibri" pitchFamily="34" charset="0"/>
              </a:rPr>
              <a:t>)</a:t>
            </a:r>
          </a:p>
          <a:p>
            <a:pPr lvl="1"/>
            <a:r>
              <a:rPr lang="en-US" sz="1600" dirty="0" smtClean="0">
                <a:latin typeface="Calibri" pitchFamily="34" charset="0"/>
              </a:rPr>
              <a:t>Gd2O3/epoxy painting to prevent from scattering</a:t>
            </a:r>
          </a:p>
          <a:p>
            <a:pPr lvl="2"/>
            <a:r>
              <a:rPr lang="en-US" sz="1200" dirty="0" smtClean="0">
                <a:latin typeface="Calibri" pitchFamily="34" charset="0"/>
              </a:rPr>
              <a:t>back of the frames</a:t>
            </a:r>
          </a:p>
          <a:p>
            <a:pPr lvl="2"/>
            <a:r>
              <a:rPr lang="en-US" sz="1200" dirty="0" smtClean="0">
                <a:latin typeface="Calibri" pitchFamily="34" charset="0"/>
              </a:rPr>
              <a:t>Side of the multipart frames </a:t>
            </a:r>
            <a:endParaRPr lang="en-US" sz="1200" dirty="0" smtClean="0">
              <a:latin typeface="Calibri" pitchFamily="34" charset="0"/>
            </a:endParaRPr>
          </a:p>
          <a:p>
            <a:endParaRPr lang="en-US" sz="1600" b="1" dirty="0" smtClean="0">
              <a:latin typeface="Calibri" pitchFamily="34" charset="0"/>
            </a:endParaRPr>
          </a:p>
          <a:p>
            <a:endParaRPr lang="en-US" sz="1600" b="1" dirty="0" smtClean="0">
              <a:latin typeface="Calibri" pitchFamily="34" charset="0"/>
            </a:endParaRPr>
          </a:p>
          <a:p>
            <a:r>
              <a:rPr lang="en-US" sz="1600" b="1" dirty="0" smtClean="0">
                <a:latin typeface="Calibri" pitchFamily="34" charset="0"/>
              </a:rPr>
              <a:t>Mounting </a:t>
            </a:r>
            <a:r>
              <a:rPr lang="en-US" sz="1600" b="1" dirty="0" smtClean="0">
                <a:latin typeface="Calibri" pitchFamily="34" charset="0"/>
              </a:rPr>
              <a:t>of </a:t>
            </a:r>
            <a:r>
              <a:rPr lang="en-US" sz="1600" b="1" dirty="0" smtClean="0">
                <a:latin typeface="Calibri" pitchFamily="34" charset="0"/>
              </a:rPr>
              <a:t>the grids</a:t>
            </a:r>
            <a:endParaRPr lang="en-US" sz="1600" b="1" dirty="0" smtClean="0">
              <a:latin typeface="Calibri" pitchFamily="34" charset="0"/>
            </a:endParaRP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Blades mounted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 Lund</a:t>
            </a: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128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grids delivered so far @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ILL, 128 more next week</a:t>
            </a:r>
          </a:p>
          <a:p>
            <a:pPr lvl="1"/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Users\ferraton\Documents\Documents scientifiques et techniques\MultiGrid detectors\Présentations\meeting NMI3 140326\images\mécanique interne\P1030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412776"/>
            <a:ext cx="1584176" cy="1188065"/>
          </a:xfrm>
          <a:prstGeom prst="rect">
            <a:avLst/>
          </a:prstGeom>
          <a:noFill/>
        </p:spPr>
      </p:pic>
      <p:pic>
        <p:nvPicPr>
          <p:cNvPr id="39937" name="Picture 1" descr="C:\Users\Mathieu\ILL\Documents scientifiques et techniques\MultiGrid detectors\projet proto IN5\images\grille\multipart grids\P1030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852936"/>
            <a:ext cx="1584176" cy="1188132"/>
          </a:xfrm>
          <a:prstGeom prst="rect">
            <a:avLst/>
          </a:prstGeom>
          <a:noFill/>
        </p:spPr>
      </p:pic>
      <p:pic>
        <p:nvPicPr>
          <p:cNvPr id="39938" name="Picture 2" descr="C:\Users\Mathieu\ILL\Documents scientifiques et techniques\MultiGrid detectors\projet proto IN5\images\pr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437112"/>
            <a:ext cx="1952261" cy="1464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athieu\ILL\Documents scientifiques et techniques\MultiGrid detectors\projet proto IN5\images\electronique\P1030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229200"/>
            <a:ext cx="1835695" cy="137677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IN5 demonstrator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Readout 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23528" y="980728"/>
            <a:ext cx="4176464" cy="5661248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More than 1500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channels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for the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whole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detector, 64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for an IN5 3He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module (factor of 25)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Same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principles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as for the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IN6 prototype are applied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Wires: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Charge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division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readout,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34 channel connected together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  <a:buNone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-&gt;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only 32 channel (instead of 544)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Grids: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connected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4 by 4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horizontally </a:t>
            </a:r>
          </a:p>
          <a:p>
            <a:pPr lvl="1">
              <a:lnSpc>
                <a:spcPct val="120000"/>
              </a:lnSpc>
              <a:buNone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		-&gt;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“only” 256 channels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(instead of 1024)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grids have to be connected across the inner walls of the vessel -&gt; mechanism mounted on backbones pushing some mobile PCBs through slits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52320" y="764704"/>
            <a:ext cx="288032" cy="8640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380312" y="692696"/>
            <a:ext cx="1512168" cy="864096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812360" y="764704"/>
            <a:ext cx="288032" cy="8640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172400" y="764704"/>
            <a:ext cx="288032" cy="8640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8532440" y="764704"/>
            <a:ext cx="288032" cy="8640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>
            <a:off x="7596336" y="1556792"/>
            <a:ext cx="0" cy="30963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380312" y="1628800"/>
            <a:ext cx="1512168" cy="864096"/>
          </a:xfrm>
          <a:prstGeom prst="rect">
            <a:avLst/>
          </a:prstGeom>
          <a:noFill/>
          <a:ln w="317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380312" y="2564904"/>
            <a:ext cx="1512168" cy="864096"/>
          </a:xfrm>
          <a:prstGeom prst="rect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380312" y="3501008"/>
            <a:ext cx="1512168" cy="864096"/>
          </a:xfrm>
          <a:prstGeom prst="rect">
            <a:avLst/>
          </a:prstGeom>
          <a:noFill/>
          <a:ln w="317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>
            <a:off x="7956376" y="2492896"/>
            <a:ext cx="0" cy="216024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8316416" y="3429000"/>
            <a:ext cx="0" cy="1224136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8676456" y="4365104"/>
            <a:ext cx="0" cy="288032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58" name="Picture 2" descr="C:\Users\Mathieu\ILL\Documents scientifiques et techniques\MultiGrid detectors\projet proto IN5\images\electronique\P1030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373216"/>
            <a:ext cx="1752250" cy="1080120"/>
          </a:xfrm>
          <a:prstGeom prst="rect">
            <a:avLst/>
          </a:prstGeom>
          <a:noFill/>
        </p:spPr>
      </p:pic>
      <p:pic>
        <p:nvPicPr>
          <p:cNvPr id="45060" name="Picture 4" descr="C:\Users\Mathieu\ILL\Documents scientifiques et techniques\MultiGrid detectors\projet proto IN5\images\PCBs\P10304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564904"/>
            <a:ext cx="1584176" cy="1188132"/>
          </a:xfrm>
          <a:prstGeom prst="rect">
            <a:avLst/>
          </a:prstGeom>
          <a:noFill/>
        </p:spPr>
      </p:pic>
      <p:pic>
        <p:nvPicPr>
          <p:cNvPr id="46" name="Picture 2" descr="C:\Users\ferraton\Documents\Documents scientifiques et techniques\MultiGrid detectors\Présentations\meeting NMI3 140326\images\électronique\CAO électroniqu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869160"/>
            <a:ext cx="1872208" cy="1653280"/>
          </a:xfrm>
          <a:prstGeom prst="rect">
            <a:avLst/>
          </a:prstGeom>
          <a:noFill/>
        </p:spPr>
      </p:pic>
      <p:pic>
        <p:nvPicPr>
          <p:cNvPr id="47" name="Image 46" descr="plan soud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3" y="1052736"/>
            <a:ext cx="2088232" cy="1395285"/>
          </a:xfrm>
          <a:prstGeom prst="rect">
            <a:avLst/>
          </a:prstGeom>
        </p:spPr>
      </p:pic>
      <p:sp>
        <p:nvSpPr>
          <p:cNvPr id="48" name="Accolade ouvrante 47"/>
          <p:cNvSpPr/>
          <p:nvPr/>
        </p:nvSpPr>
        <p:spPr>
          <a:xfrm>
            <a:off x="7092280" y="692696"/>
            <a:ext cx="144016" cy="8640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6228184" y="1052736"/>
            <a:ext cx="8338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Calibri" pitchFamily="34" charset="0"/>
                <a:cs typeface="Calibri" pitchFamily="34" charset="0"/>
              </a:rPr>
              <a:t>32 x 4 grids</a:t>
            </a:r>
            <a:endParaRPr lang="fr-FR" sz="1050" dirty="0"/>
          </a:p>
        </p:txBody>
      </p:sp>
      <p:pic>
        <p:nvPicPr>
          <p:cNvPr id="45061" name="Picture 5" descr="C:\Users\Mathieu\ILL\Documents scientifiques et techniques\MultiGrid detectors\projet proto IN5\images\PCBs\P10304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861048"/>
            <a:ext cx="1235629" cy="926722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7452320" y="1628800"/>
            <a:ext cx="288032" cy="8640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7812360" y="1628800"/>
            <a:ext cx="288032" cy="8640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8172400" y="1628800"/>
            <a:ext cx="288032" cy="8640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8532440" y="1628800"/>
            <a:ext cx="288032" cy="8640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7452320" y="2492896"/>
            <a:ext cx="288032" cy="8640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7812360" y="2492896"/>
            <a:ext cx="288032" cy="8640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8172400" y="2492896"/>
            <a:ext cx="288032" cy="8640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8532440" y="2492896"/>
            <a:ext cx="288032" cy="8640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7452320" y="3356992"/>
            <a:ext cx="288032" cy="8640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7812360" y="3356992"/>
            <a:ext cx="288032" cy="8640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8172400" y="3356992"/>
            <a:ext cx="288032" cy="8640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8532440" y="3356992"/>
            <a:ext cx="288032" cy="8640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IN5 demonstrator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Mounting procedure of the </a:t>
            </a:r>
            <a:r>
              <a:rPr lang="en-US" sz="2700" dirty="0" smtClean="0">
                <a:solidFill>
                  <a:srgbClr val="0070C0"/>
                </a:solidFill>
              </a:rPr>
              <a:t>grid columns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123" name="Picture 3" descr="C:\Users\Mathieu\ILL\Documents scientifiques et techniques\MultiGrid detectors\projet proto IN5\images\Montage\Mathieu_a trier\P1030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861047"/>
            <a:ext cx="2088232" cy="2784309"/>
          </a:xfrm>
          <a:prstGeom prst="rect">
            <a:avLst/>
          </a:prstGeom>
          <a:noFill/>
        </p:spPr>
      </p:pic>
      <p:pic>
        <p:nvPicPr>
          <p:cNvPr id="5125" name="Picture 5" descr="C:\Users\Mathieu\ILL\Documents scientifiques et techniques\MultiGrid detectors\projet proto IN5\images\Montage\Mathieu_a trier\P1030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861048"/>
            <a:ext cx="2496277" cy="1872208"/>
          </a:xfrm>
          <a:prstGeom prst="rect">
            <a:avLst/>
          </a:prstGeom>
          <a:noFill/>
        </p:spPr>
      </p:pic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3672408" cy="3816424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Grids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128 grids/column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gap between two grids: 0.5 mm</a:t>
            </a:r>
          </a:p>
          <a:p>
            <a:pPr lvl="1">
              <a:lnSpc>
                <a:spcPct val="120000"/>
              </a:lnSpc>
              <a:buNone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-&gt; Spacers between grids to keep them insulated </a:t>
            </a:r>
          </a:p>
          <a:p>
            <a:pPr lvl="1">
              <a:lnSpc>
                <a:spcPct val="120000"/>
              </a:lnSpc>
              <a:defRPr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buNone/>
              <a:defRPr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8" name="Picture 8" descr="C:\Users\Mathieu\ILL\Documents scientifiques et techniques\MultiGrid detectors\projet proto IN5\images\Montage\Francesco_ a trier\Mounting1stCol\photo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340768"/>
            <a:ext cx="1404156" cy="1872208"/>
          </a:xfrm>
          <a:prstGeom prst="rect">
            <a:avLst/>
          </a:prstGeom>
          <a:noFill/>
        </p:spPr>
      </p:pic>
      <p:pic>
        <p:nvPicPr>
          <p:cNvPr id="5129" name="Picture 9" descr="C:\Users\Mathieu\ILL\Documents scientifiques et techniques\MultiGrid detectors\projet proto IN5\images\Montage\Francesco_ a trier\Mounting1stCol\IMG_05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833918" y="1574794"/>
            <a:ext cx="1872210" cy="1404158"/>
          </a:xfrm>
          <a:prstGeom prst="rect">
            <a:avLst/>
          </a:prstGeom>
          <a:noFill/>
        </p:spPr>
      </p:pic>
      <p:pic>
        <p:nvPicPr>
          <p:cNvPr id="5130" name="Picture 10" descr="C:\Users\Mathieu\ILL\Documents scientifiques et techniques\MultiGrid detectors\projet proto IN5\images\Montage\Francesco_ a trier\Mounting1stCol\IMG_05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340768"/>
            <a:ext cx="1404156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IN5 demonstrator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Wire mounting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126" name="Picture 6" descr="C:\Users\Mathieu\ILL\Documents scientifiques et techniques\MultiGrid detectors\projet proto IN5\images\Montage\Mathieu_a trier\P1030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852936"/>
            <a:ext cx="2232248" cy="2976501"/>
          </a:xfrm>
          <a:prstGeom prst="rect">
            <a:avLst/>
          </a:prstGeom>
          <a:noFill/>
        </p:spPr>
      </p:pic>
      <p:pic>
        <p:nvPicPr>
          <p:cNvPr id="5127" name="Picture 7" descr="C:\Users\Mathieu\ILL\Documents scientifiques et techniques\MultiGrid detectors\projet proto IN5\images\Montage\Francesco_ a trier\Mounting1stCol\photo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8960"/>
            <a:ext cx="3515883" cy="2636912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67544" y="1124744"/>
            <a:ext cx="5904656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3 m long, 20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µm diameter W/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80 g tension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544 wires will be inserted in the tubes (1.6 km)</a:t>
            </a: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will probably break some (we bought 5 km)</a:t>
            </a: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IN5 demonstrator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Insertion of a column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122" name="Picture 2" descr="C:\Users\Mathieu\ILL\Documents scientifiques et techniques\MultiGrid detectors\projet proto IN5\images\enceinte\P1030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790818"/>
            <a:ext cx="2483768" cy="1862826"/>
          </a:xfrm>
          <a:prstGeom prst="rect">
            <a:avLst/>
          </a:prstGeom>
          <a:noFill/>
        </p:spPr>
      </p:pic>
      <p:pic>
        <p:nvPicPr>
          <p:cNvPr id="7170" name="Picture 2" descr="C:\Users\Mathieu\ILL\Documents scientifiques et techniques\MultiGrid detectors\projet proto IN5\images\Montage\Mathieu_a trier\P1030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72816"/>
            <a:ext cx="1458162" cy="1944216"/>
          </a:xfrm>
          <a:prstGeom prst="rect">
            <a:avLst/>
          </a:prstGeom>
          <a:noFill/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5040560" cy="5184576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First insertion test in the IN5 vessel</a:t>
            </a:r>
          </a:p>
          <a:p>
            <a:pPr lvl="0"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2" name="Picture 4" descr="C:\Users\Mathieu\ILL\Documents scientifiques et techniques\MultiGrid detectors\projet proto IN5\images\Montage\Mathieu_a trier\P1030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77072"/>
            <a:ext cx="2424412" cy="1818205"/>
          </a:xfrm>
          <a:prstGeom prst="rect">
            <a:avLst/>
          </a:prstGeom>
          <a:noFill/>
        </p:spPr>
      </p:pic>
      <p:pic>
        <p:nvPicPr>
          <p:cNvPr id="7173" name="Picture 5" descr="C:\Users\Mathieu\ILL\Documents scientifiques et techniques\MultiGrid detectors\projet proto IN5\images\Montage\Mathieu_a trier\P1030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72816"/>
            <a:ext cx="1458079" cy="1944216"/>
          </a:xfrm>
          <a:prstGeom prst="rect">
            <a:avLst/>
          </a:prstGeom>
          <a:noFill/>
        </p:spPr>
      </p:pic>
      <p:pic>
        <p:nvPicPr>
          <p:cNvPr id="7174" name="Picture 6" descr="C:\Users\Mathieu\ILL\Documents scientifiques et techniques\MultiGrid detectors\projet proto IN5\images\Montage\Mathieu_a trier\P10306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772816"/>
            <a:ext cx="2520280" cy="1890210"/>
          </a:xfrm>
          <a:prstGeom prst="rect">
            <a:avLst/>
          </a:prstGeom>
          <a:noFill/>
        </p:spPr>
      </p:pic>
      <p:pic>
        <p:nvPicPr>
          <p:cNvPr id="7175" name="Picture 7" descr="C:\Users\Mathieu\ILL\Documents scientifiques et techniques\MultiGrid detectors\projet proto IN5\images\Montage\Mathieu_a trier\P10306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067690"/>
            <a:ext cx="2448272" cy="1836204"/>
          </a:xfrm>
          <a:prstGeom prst="rect">
            <a:avLst/>
          </a:prstGeom>
          <a:noFill/>
        </p:spPr>
      </p:pic>
      <p:pic>
        <p:nvPicPr>
          <p:cNvPr id="7176" name="Picture 8" descr="C:\Users\Mathieu\ILL\Documents scientifiques et techniques\MultiGrid detectors\projet proto IN5\images\Montage\Mathieu_a trier\P10306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077072"/>
            <a:ext cx="2400272" cy="1800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IN5 demonstrator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Mechanical precision: vessel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512" y="1268760"/>
            <a:ext cx="4680520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Mechanical precision is a key parameter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proper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mounting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good detection performances (gain homogeneity)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 smtClean="0">
              <a:latin typeface="Calibri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Mechanical precision of the vessel </a:t>
            </a:r>
            <a:r>
              <a:rPr lang="en-US" sz="1600" b="1" dirty="0" smtClean="0">
                <a:latin typeface="Calibri" pitchFamily="34" charset="0"/>
              </a:rPr>
              <a:t>guarantee the possibility to insert the column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</a:t>
            </a:r>
          </a:p>
          <a:p>
            <a:pPr marL="1257300" lvl="2" indent="-342900">
              <a:spcBef>
                <a:spcPct val="20000"/>
              </a:spcBef>
              <a:buFont typeface="Calibri" pitchFamily="34" charset="0"/>
              <a:buChar char="‒"/>
              <a:defRPr/>
            </a:pPr>
            <a:r>
              <a:rPr lang="en-US" sz="1600" dirty="0" smtClean="0">
                <a:latin typeface="Calibri" pitchFamily="34" charset="0"/>
              </a:rPr>
              <a:t>Flatness of the back plate </a:t>
            </a:r>
          </a:p>
          <a:p>
            <a:pPr marL="1257300" lvl="2" indent="-342900">
              <a:spcBef>
                <a:spcPct val="20000"/>
              </a:spcBef>
              <a:buFont typeface="Calibri" pitchFamily="34" charset="0"/>
              <a:buChar char="‒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Dimension of the tube (only 1.25 mm space between grids an wall)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latin typeface="Calibri" pitchFamily="34" charset="0"/>
              </a:rPr>
              <a:t>	-&gt; deformation was measured along the columns direction maximum deformation 0.8 mm (over 3m long!!)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Tubes globally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respect the specified tolerances (+/- 0.5 mm) except for the edge ones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aseline="0" dirty="0" smtClean="0">
                <a:latin typeface="Calibri" pitchFamily="34" charset="0"/>
              </a:rPr>
              <a:t>	-&gt; Some</a:t>
            </a:r>
            <a:r>
              <a:rPr lang="en-US" sz="1600" dirty="0" smtClean="0">
                <a:latin typeface="Calibri" pitchFamily="34" charset="0"/>
              </a:rPr>
              <a:t> simple tools will help guiding the insertion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8" name="Graphique 7"/>
          <p:cNvGraphicFramePr>
            <a:graphicFrameLocks noGrp="1"/>
          </p:cNvGraphicFramePr>
          <p:nvPr/>
        </p:nvGraphicFramePr>
        <p:xfrm>
          <a:off x="4922222" y="1412776"/>
          <a:ext cx="4221778" cy="181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6012160" y="3429000"/>
            <a:ext cx="2232248" cy="3212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8" name="Groupe 77"/>
          <p:cNvGrpSpPr/>
          <p:nvPr/>
        </p:nvGrpSpPr>
        <p:grpSpPr>
          <a:xfrm rot="16200000">
            <a:off x="5642611" y="4194085"/>
            <a:ext cx="2970330" cy="1584176"/>
            <a:chOff x="4355976" y="5373216"/>
            <a:chExt cx="2160240" cy="1152128"/>
          </a:xfrm>
        </p:grpSpPr>
        <p:sp>
          <p:nvSpPr>
            <p:cNvPr id="10" name="Rectangle 9"/>
            <p:cNvSpPr/>
            <p:nvPr/>
          </p:nvSpPr>
          <p:spPr>
            <a:xfrm>
              <a:off x="4355976" y="5373216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55976" y="5661248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55976" y="5949280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55976" y="6237312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99992" y="6237312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99992" y="5373216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99992" y="5661248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99992" y="5949280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44008" y="5373216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44008" y="5661248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44008" y="5949280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4008" y="6237312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88024" y="6237312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88024" y="5373216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88024" y="5661248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88024" y="5949280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932040" y="6237312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32040" y="5373216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32040" y="5661248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32040" y="5949280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76056" y="5373216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76056" y="5661248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076056" y="5949280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76056" y="6237312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20072" y="6237312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220072" y="5373216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220072" y="5661248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220072" y="5949280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64088" y="5373216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364088" y="5661248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64088" y="5949280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64088" y="6237312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508104" y="6237312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508104" y="5373216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508104" y="5661248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508104" y="5949280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52120" y="6237312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52120" y="5373216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52120" y="5661248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652120" y="5949280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796136" y="5373216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796136" y="5661248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796136" y="5949280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796136" y="6237312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940152" y="6237312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940152" y="5373216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940152" y="5661248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940152" y="5949280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084168" y="5373216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084168" y="5661248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084168" y="5949280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084168" y="6237312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228184" y="6237312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228184" y="5373216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228184" y="5661248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228184" y="5949280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372200" y="6237312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372200" y="5373216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372200" y="5661248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372200" y="5949280"/>
              <a:ext cx="144016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76" name="Connecteur droit avec flèche 75"/>
          <p:cNvCxnSpPr/>
          <p:nvPr/>
        </p:nvCxnSpPr>
        <p:spPr>
          <a:xfrm flipH="1">
            <a:off x="6012160" y="6453336"/>
            <a:ext cx="216024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5220072" y="609329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/>
          <p:nvPr/>
        </p:nvCxnSpPr>
        <p:spPr>
          <a:xfrm flipH="1">
            <a:off x="6228184" y="6453336"/>
            <a:ext cx="144016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flipH="1">
            <a:off x="6012160" y="5877272"/>
            <a:ext cx="360040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5940152" y="5661248"/>
            <a:ext cx="42030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latin typeface="Calibri" pitchFamily="34" charset="0"/>
              </a:rPr>
              <a:t>2.5 mm</a:t>
            </a:r>
            <a:endParaRPr lang="fr-FR" sz="600" dirty="0"/>
          </a:p>
        </p:txBody>
      </p:sp>
      <p:sp>
        <p:nvSpPr>
          <p:cNvPr id="104" name="Rectangle 103"/>
          <p:cNvSpPr/>
          <p:nvPr/>
        </p:nvSpPr>
        <p:spPr>
          <a:xfrm>
            <a:off x="5940152" y="6237312"/>
            <a:ext cx="45878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latin typeface="Calibri" pitchFamily="34" charset="0"/>
              </a:rPr>
              <a:t>1.25 mm</a:t>
            </a:r>
            <a:endParaRPr lang="fr-FR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IN5 demonstrator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 Mechanical </a:t>
            </a:r>
            <a:r>
              <a:rPr lang="en-US" sz="2700" dirty="0" smtClean="0">
                <a:solidFill>
                  <a:srgbClr val="0070C0"/>
                </a:solidFill>
              </a:rPr>
              <a:t>precision: backbones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4680520" cy="2808312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Some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backbones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show bending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beyond tolerances (&gt;1mm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lnSpc>
                <a:spcPct val="120000"/>
              </a:lnSpc>
              <a:buNone/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 descr="C:\Users\Mathieu\ILL\Documents scientifiques et techniques\MultiGrid detectors\projet proto IN5\images\Montage\Francesco_ a trier\problems\IMG_0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1599642" cy="2132856"/>
          </a:xfrm>
          <a:prstGeom prst="rect">
            <a:avLst/>
          </a:prstGeom>
          <a:noFill/>
        </p:spPr>
      </p:pic>
      <p:pic>
        <p:nvPicPr>
          <p:cNvPr id="9219" name="Picture 3" descr="C:\Users\Mathieu\ILL\Documents scientifiques et techniques\MultiGrid detectors\projet proto IN5\images\Montage\Francesco_ a trier\problems\IMG_0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340768"/>
            <a:ext cx="2459765" cy="1844824"/>
          </a:xfrm>
          <a:prstGeom prst="rect">
            <a:avLst/>
          </a:prstGeom>
          <a:noFill/>
        </p:spPr>
      </p:pic>
      <p:cxnSp>
        <p:nvCxnSpPr>
          <p:cNvPr id="9" name="Connecteur droit 8"/>
          <p:cNvCxnSpPr/>
          <p:nvPr/>
        </p:nvCxnSpPr>
        <p:spPr>
          <a:xfrm>
            <a:off x="899592" y="3356992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899592" y="3356992"/>
            <a:ext cx="7200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827584" y="3645024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827584" y="3501008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1331640" y="3501008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1187624" y="3501008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827584" y="3501008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1187624" y="3356992"/>
            <a:ext cx="7200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971600" y="3429000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1187624" y="3429000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1331640" y="2636912"/>
            <a:ext cx="108012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1331640" y="2492896"/>
            <a:ext cx="108012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1187624" y="2492896"/>
            <a:ext cx="108012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1259632" y="2348880"/>
            <a:ext cx="108012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899592" y="2348880"/>
            <a:ext cx="108012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827584" y="3429000"/>
            <a:ext cx="7200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1979712" y="2348880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V="1">
            <a:off x="2411760" y="2492896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2267744" y="2492896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V="1">
            <a:off x="2267744" y="2348880"/>
            <a:ext cx="7200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V="1">
            <a:off x="2267744" y="2420888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avec flèche 133"/>
          <p:cNvCxnSpPr/>
          <p:nvPr/>
        </p:nvCxnSpPr>
        <p:spPr>
          <a:xfrm>
            <a:off x="611560" y="4077072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/>
          <p:cNvCxnSpPr/>
          <p:nvPr/>
        </p:nvCxnSpPr>
        <p:spPr>
          <a:xfrm flipV="1">
            <a:off x="611560" y="2852936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Arc 137"/>
          <p:cNvSpPr/>
          <p:nvPr/>
        </p:nvSpPr>
        <p:spPr>
          <a:xfrm>
            <a:off x="1475656" y="2852936"/>
            <a:ext cx="1368152" cy="4005064"/>
          </a:xfrm>
          <a:prstGeom prst="arc">
            <a:avLst>
              <a:gd name="adj1" fmla="val 17023480"/>
              <a:gd name="adj2" fmla="val 459545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1" name="Connecteur droit 140"/>
          <p:cNvCxnSpPr/>
          <p:nvPr/>
        </p:nvCxnSpPr>
        <p:spPr>
          <a:xfrm flipH="1">
            <a:off x="2555776" y="3068960"/>
            <a:ext cx="1" cy="3573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avec flèche 149"/>
          <p:cNvCxnSpPr/>
          <p:nvPr/>
        </p:nvCxnSpPr>
        <p:spPr>
          <a:xfrm>
            <a:off x="2555776" y="4869160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>
            <a:off x="2555776" y="5013176"/>
            <a:ext cx="5132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Calibri" pitchFamily="34" charset="0"/>
              </a:rPr>
              <a:t>5 mm</a:t>
            </a:r>
            <a:endParaRPr lang="fr-FR" sz="1100" dirty="0"/>
          </a:p>
        </p:txBody>
      </p:sp>
      <p:sp>
        <p:nvSpPr>
          <p:cNvPr id="153" name="Rectangle 152"/>
          <p:cNvSpPr/>
          <p:nvPr/>
        </p:nvSpPr>
        <p:spPr>
          <a:xfrm>
            <a:off x="1763688" y="4005064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</a:t>
            </a:r>
            <a:endParaRPr lang="fr-FR" dirty="0"/>
          </a:p>
        </p:txBody>
      </p:sp>
      <p:sp>
        <p:nvSpPr>
          <p:cNvPr id="156" name="Rectangle 155"/>
          <p:cNvSpPr/>
          <p:nvPr/>
        </p:nvSpPr>
        <p:spPr>
          <a:xfrm>
            <a:off x="395536" y="2492896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y</a:t>
            </a:r>
            <a:endParaRPr lang="fr-FR" dirty="0"/>
          </a:p>
        </p:txBody>
      </p:sp>
      <p:sp>
        <p:nvSpPr>
          <p:cNvPr id="158" name="Espace réservé du contenu 2"/>
          <p:cNvSpPr txBox="1">
            <a:spLocks/>
          </p:cNvSpPr>
          <p:nvPr/>
        </p:nvSpPr>
        <p:spPr>
          <a:xfrm>
            <a:off x="3779912" y="3501008"/>
            <a:ext cx="5112568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Two cases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Bending in the y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direction-&gt; not a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problem (thinner -&gt; more flexible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). We can unbend them at ILL.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Bending in the x direction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-&gt; no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proper insertion possible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-&gt;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at the moment, we only have 2 “good” backbones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-&gt; discussion ongoing with the supplier to solve this problem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159" name="Connecteur droit avec flèche 158"/>
          <p:cNvCxnSpPr/>
          <p:nvPr/>
        </p:nvCxnSpPr>
        <p:spPr>
          <a:xfrm flipV="1">
            <a:off x="2267744" y="5733256"/>
            <a:ext cx="288032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1331640" y="6165304"/>
            <a:ext cx="10807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Calibri" pitchFamily="34" charset="0"/>
              </a:rPr>
              <a:t>Expected shape</a:t>
            </a:r>
            <a:endParaRPr lang="fr-FR" sz="1100" dirty="0"/>
          </a:p>
        </p:txBody>
      </p:sp>
      <p:sp>
        <p:nvSpPr>
          <p:cNvPr id="162" name="Rectangle 161"/>
          <p:cNvSpPr/>
          <p:nvPr/>
        </p:nvSpPr>
        <p:spPr>
          <a:xfrm>
            <a:off x="2699792" y="6165304"/>
            <a:ext cx="1385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Calibri" pitchFamily="34" charset="0"/>
              </a:rPr>
              <a:t>Actual bended shape</a:t>
            </a:r>
            <a:endParaRPr lang="fr-FR" sz="1100" dirty="0"/>
          </a:p>
        </p:txBody>
      </p:sp>
      <p:cxnSp>
        <p:nvCxnSpPr>
          <p:cNvPr id="164" name="Connecteur droit avec flèche 163"/>
          <p:cNvCxnSpPr/>
          <p:nvPr/>
        </p:nvCxnSpPr>
        <p:spPr>
          <a:xfrm flipH="1" flipV="1">
            <a:off x="2708176" y="5885656"/>
            <a:ext cx="351656" cy="279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IN5 demonstrator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The flaking problem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23528" y="1052736"/>
            <a:ext cx="4680520" cy="54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Flaking of the Ni-plating on blades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Probably due to heating during deposition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process (it was never observed on frames)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Flaking triggered when the blade is inserted in the frame (friction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)?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Possible consequences: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Efficiency reduced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Short-circuits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between grids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Discharges in the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detector</a:t>
            </a:r>
          </a:p>
          <a:p>
            <a:pPr lvl="1">
              <a:lnSpc>
                <a:spcPct val="120000"/>
              </a:lnSpc>
              <a:defRPr/>
            </a:pPr>
            <a:endParaRPr lang="en-US" sz="15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  <a:buNone/>
              <a:defRPr/>
            </a:pPr>
            <a:endParaRPr lang="en-US" sz="16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  <a:buNone/>
              <a:defRPr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	Pure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Al blades do not flake!!!</a:t>
            </a:r>
          </a:p>
          <a:p>
            <a:pPr lvl="1">
              <a:lnSpc>
                <a:spcPct val="120000"/>
              </a:lnSpc>
              <a:defRPr/>
            </a:pPr>
            <a:endParaRPr lang="en-US" sz="15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  <a:buNone/>
              <a:defRPr/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-&gt; they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 might be used for most of the detector (the coating team is working on it)</a:t>
            </a:r>
            <a:endParaRPr lang="en-US" sz="15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  <a:buNone/>
              <a:defRPr/>
            </a:pP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		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21" name="Picture 5" descr="C:\Users\Mathieu\ILL\Documents scientifiques et techniques\MultiGrid detectors\projet proto IN5\images\Montage\Mathieu_a trier\P1030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717032"/>
            <a:ext cx="2123728" cy="2831637"/>
          </a:xfrm>
          <a:prstGeom prst="rect">
            <a:avLst/>
          </a:prstGeom>
          <a:noFill/>
        </p:spPr>
      </p:pic>
      <p:pic>
        <p:nvPicPr>
          <p:cNvPr id="9222" name="Picture 6" descr="C:\Users\Mathieu\ILL\Documents scientifiques et techniques\MultiGrid detectors\projet proto IN5\images\Montage\modif\IMG_0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183620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Autofit/>
          </a:bodyPr>
          <a:lstStyle/>
          <a:p>
            <a:r>
              <a:rPr lang="en-US" sz="4000" baseline="30000" dirty="0" smtClean="0">
                <a:solidFill>
                  <a:srgbClr val="0070C0"/>
                </a:solidFill>
              </a:rPr>
              <a:t>3</a:t>
            </a:r>
            <a:r>
              <a:rPr lang="en-US" sz="4000" dirty="0" smtClean="0">
                <a:solidFill>
                  <a:srgbClr val="0070C0"/>
                </a:solidFill>
              </a:rPr>
              <a:t>He crisis and need for alternatives</a:t>
            </a:r>
            <a:endParaRPr lang="en-US" sz="6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08720"/>
            <a:ext cx="8208912" cy="4680520"/>
          </a:xfrm>
        </p:spPr>
        <p:txBody>
          <a:bodyPr>
            <a:normAutofit fontScale="70000" lnSpcReduction="20000"/>
          </a:bodyPr>
          <a:lstStyle/>
          <a:p>
            <a:r>
              <a:rPr lang="en-US" sz="2400" baseline="30000" dirty="0" smtClean="0"/>
              <a:t>3</a:t>
            </a:r>
            <a:r>
              <a:rPr lang="en-US" sz="2400" dirty="0" smtClean="0"/>
              <a:t>He gas detector </a:t>
            </a:r>
          </a:p>
          <a:p>
            <a:pPr lvl="1"/>
            <a:r>
              <a:rPr lang="en-US" sz="2000" dirty="0" smtClean="0"/>
              <a:t>demonstrated performance</a:t>
            </a:r>
          </a:p>
          <a:p>
            <a:pPr lvl="1"/>
            <a:r>
              <a:rPr lang="en-US" sz="2000" dirty="0" smtClean="0"/>
              <a:t>relatively simple use</a:t>
            </a:r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baseline="30000" dirty="0" smtClean="0"/>
              <a:t>3</a:t>
            </a:r>
            <a:r>
              <a:rPr lang="en-US" sz="2400" dirty="0" smtClean="0"/>
              <a:t>He is a byproduct of nuclear industry and nuclear weapons </a:t>
            </a:r>
          </a:p>
          <a:p>
            <a:pPr lvl="1"/>
            <a:r>
              <a:rPr lang="en-US" sz="2000" dirty="0" smtClean="0"/>
              <a:t>Product of tritium beta-decay (T</a:t>
            </a:r>
            <a:r>
              <a:rPr lang="en-US" sz="2000" baseline="-25000" dirty="0" smtClean="0"/>
              <a:t>1/2</a:t>
            </a:r>
            <a:r>
              <a:rPr lang="en-US" sz="2000" dirty="0" smtClean="0"/>
              <a:t> ~ 12 years)</a:t>
            </a:r>
          </a:p>
          <a:p>
            <a:pPr lvl="1"/>
            <a:r>
              <a:rPr lang="en-US" sz="2000" dirty="0" smtClean="0"/>
              <a:t>available quantity is limited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Around 2008</a:t>
            </a:r>
            <a:r>
              <a:rPr lang="en-US" sz="2400" dirty="0" smtClean="0"/>
              <a:t>, USA government began to keep their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 stock for Homeland Security Department</a:t>
            </a:r>
          </a:p>
          <a:p>
            <a:pPr>
              <a:buNone/>
            </a:pPr>
            <a:r>
              <a:rPr lang="en-US" sz="2400" dirty="0" smtClean="0"/>
              <a:t>		-&gt;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 shortage </a:t>
            </a:r>
            <a:r>
              <a:rPr lang="en-US" sz="2400" dirty="0" smtClean="0"/>
              <a:t>for scientific applications</a:t>
            </a:r>
            <a:endParaRPr lang="en-US" sz="1600" dirty="0" smtClean="0"/>
          </a:p>
          <a:p>
            <a:pPr>
              <a:buNone/>
            </a:pPr>
            <a:r>
              <a:rPr lang="en-US" sz="2300" dirty="0" smtClean="0"/>
              <a:t>		-&gt; cost of </a:t>
            </a:r>
            <a:r>
              <a:rPr lang="en-US" sz="2300" baseline="30000" dirty="0" smtClean="0"/>
              <a:t>3</a:t>
            </a:r>
            <a:r>
              <a:rPr lang="en-US" sz="2300" dirty="0" smtClean="0"/>
              <a:t>He increased by a factor ~40 (from ~100€/L to ~4000€/L)</a:t>
            </a:r>
          </a:p>
          <a:p>
            <a:pPr>
              <a:buNone/>
            </a:pPr>
            <a:r>
              <a:rPr lang="en-US" sz="2300" dirty="0" smtClean="0"/>
              <a:t>		-&gt; </a:t>
            </a:r>
            <a:r>
              <a:rPr lang="en-US" sz="2300" dirty="0" smtClean="0"/>
              <a:t>a new </a:t>
            </a:r>
            <a:r>
              <a:rPr lang="en-US" sz="2300" dirty="0" smtClean="0"/>
              <a:t>IN5 </a:t>
            </a:r>
            <a:r>
              <a:rPr lang="en-US" sz="2300" dirty="0" smtClean="0"/>
              <a:t>detector </a:t>
            </a:r>
            <a:r>
              <a:rPr lang="en-US" sz="2300" dirty="0" smtClean="0"/>
              <a:t>(the </a:t>
            </a:r>
            <a:r>
              <a:rPr lang="en-US" sz="2300" dirty="0" smtClean="0"/>
              <a:t>largest at ILL) would </a:t>
            </a:r>
            <a:r>
              <a:rPr lang="en-US" sz="2300" dirty="0" smtClean="0"/>
              <a:t>cost about 10M€ just for the gas itself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ESS and other neutron scattering science facilities need </a:t>
            </a:r>
            <a:r>
              <a:rPr lang="en-US" sz="2400" dirty="0" smtClean="0"/>
              <a:t>hundreds (thousands) </a:t>
            </a:r>
            <a:r>
              <a:rPr lang="en-US" sz="2400" dirty="0" smtClean="0"/>
              <a:t>of square meters active area </a:t>
            </a:r>
            <a:r>
              <a:rPr lang="en-US" sz="2400" dirty="0" smtClean="0"/>
              <a:t>detectors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</a:t>
            </a:r>
          </a:p>
          <a:p>
            <a:pPr>
              <a:buNone/>
            </a:pPr>
            <a:r>
              <a:rPr lang="en-US" sz="2400" dirty="0" smtClean="0"/>
              <a:t>		-&gt;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 is not an option anymore for the largest detectors </a:t>
            </a:r>
          </a:p>
          <a:p>
            <a:pPr>
              <a:buNone/>
            </a:pPr>
            <a:r>
              <a:rPr lang="en-US" sz="2400" dirty="0" smtClean="0"/>
              <a:t>		-&gt; alternative technologies are needed shortly!!</a:t>
            </a:r>
          </a:p>
          <a:p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55776" y="5949280"/>
            <a:ext cx="4232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1" dirty="0" smtClean="0"/>
              <a:t>We have a solution!!!!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IN5 demonstrator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First tests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3672408" cy="720080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Single-column vessel</a:t>
            </a:r>
          </a:p>
          <a:p>
            <a:pPr lvl="0"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 descr="C:\Users\Mathieu\ILL\Documents scientifiques et techniques\MultiGrid detectors\projet proto IN5\images\enceinte mono-colonne\P1030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852936"/>
            <a:ext cx="2088232" cy="1566174"/>
          </a:xfrm>
          <a:prstGeom prst="rect">
            <a:avLst/>
          </a:prstGeom>
          <a:noFill/>
        </p:spPr>
      </p:pic>
      <p:pic>
        <p:nvPicPr>
          <p:cNvPr id="8195" name="Picture 3" descr="C:\Users\Mathieu\ILL\Documents scientifiques et techniques\MultiGrid detectors\projet proto IN5\images\enceinte mono-colonne\P1030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78" y="1700809"/>
            <a:ext cx="1242067" cy="1656184"/>
          </a:xfrm>
          <a:prstGeom prst="rect">
            <a:avLst/>
          </a:prstGeom>
          <a:noFill/>
        </p:spPr>
      </p:pic>
      <p:pic>
        <p:nvPicPr>
          <p:cNvPr id="8196" name="Picture 4" descr="C:\Users\Mathieu\ILL\Documents scientifiques et techniques\MultiGrid detectors\projet proto IN5\images\enceinte mono-colonne\P10306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08920"/>
            <a:ext cx="2208246" cy="1656184"/>
          </a:xfrm>
          <a:prstGeom prst="rect">
            <a:avLst/>
          </a:prstGeom>
          <a:noFill/>
        </p:spPr>
      </p:pic>
      <p:pic>
        <p:nvPicPr>
          <p:cNvPr id="8198" name="Picture 6" descr="C:\Users\Mathieu\ILL\Documents scientifiques et techniques\MultiGrid detectors\projet proto IN5\images\enceinte mono-colonne\P10306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501008"/>
            <a:ext cx="1242138" cy="1656184"/>
          </a:xfrm>
          <a:prstGeom prst="rect">
            <a:avLst/>
          </a:prstGeom>
          <a:noFill/>
        </p:spPr>
      </p:pic>
      <p:pic>
        <p:nvPicPr>
          <p:cNvPr id="16" name="Picture 4" descr="C:\Users\ferraton\Documents\Documents scientifiques et techniques\MultiGrid detectors\Présentations\meeting NMI3 140326\images\788-99-08-001-Ensemble Enceinte de test 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052736"/>
            <a:ext cx="2447113" cy="1440160"/>
          </a:xfrm>
          <a:prstGeom prst="rect">
            <a:avLst/>
          </a:prstGeom>
          <a:noFill/>
        </p:spPr>
      </p:pic>
      <p:sp>
        <p:nvSpPr>
          <p:cNvPr id="17" name="Espace réservé du contenu 2"/>
          <p:cNvSpPr txBox="1">
            <a:spLocks/>
          </p:cNvSpPr>
          <p:nvPr/>
        </p:nvSpPr>
        <p:spPr>
          <a:xfrm>
            <a:off x="2771800" y="5085184"/>
            <a:ext cx="583264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Mounting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the vessel last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Friday (only a few wires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latin typeface="Calibri" pitchFamily="34" charset="0"/>
              </a:rPr>
              <a:t>Gas flushed from Monday</a:t>
            </a:r>
            <a:endParaRPr kumimoji="0" lang="en-US" sz="16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latin typeface="Calibri" pitchFamily="34" charset="0"/>
              </a:rPr>
              <a:t>Detector successfully biased </a:t>
            </a:r>
            <a:r>
              <a:rPr lang="en-US" sz="1600" dirty="0" smtClean="0">
                <a:latin typeface="Calibri" pitchFamily="34" charset="0"/>
              </a:rPr>
              <a:t>up to 1400V (standard operating voltage is only 900-1000V)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noProof="0" dirty="0" smtClean="0">
                <a:latin typeface="Calibri" pitchFamily="34" charset="0"/>
              </a:rPr>
              <a:t>-&gt; First neutrons detected </a:t>
            </a:r>
            <a:r>
              <a:rPr lang="en-US" sz="2400" b="1" noProof="0" dirty="0" smtClean="0">
                <a:latin typeface="Calibri" pitchFamily="34" charset="0"/>
              </a:rPr>
              <a:t>2 day ago!!!!!!!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IN5 demonstrator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Test campaign at ILL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827584" y="1268760"/>
            <a:ext cx="7992888" cy="4779912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An IN5 measurement appears to be impossible: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weight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Our detector will weigh almost 900 kg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The mounting rail of IN5 is designed for the 350 kg of its 3He modules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Gas flow system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IN5 is not equipped with flanges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Strength of the vessel under vacuum constraints still to be demonstrated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CT2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beamline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(2.5A only)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3 different thicknesses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-&gt; further check reliability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calculations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Other measurements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Background  with the 2 uncoated columns (no need of a neutron shielding)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Gamma sensitivity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homogeneity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When we are done, we need to test the vessel strength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IN5 demonstrator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700" dirty="0" smtClean="0">
                <a:solidFill>
                  <a:srgbClr val="0070C0"/>
                </a:solidFill>
              </a:rPr>
              <a:t>And more tests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151112" y="1988840"/>
            <a:ext cx="6733256" cy="36724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 IN6 measurement highlighted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interest of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pulsed monochromatic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beam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for characterization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Scattering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Time resolution</a:t>
            </a: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We need to find such a beam line in a NSS facility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IN5 demonstrator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3100" dirty="0" smtClean="0">
                <a:solidFill>
                  <a:srgbClr val="0070C0"/>
                </a:solidFill>
              </a:rPr>
              <a:t>Where </a:t>
            </a:r>
            <a:r>
              <a:rPr lang="en-US" sz="3100" dirty="0" smtClean="0">
                <a:solidFill>
                  <a:srgbClr val="0070C0"/>
                </a:solidFill>
              </a:rPr>
              <a:t>are we now?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39552" y="1412776"/>
            <a:ext cx="8352928" cy="5040560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Production phase still going on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Coating is almost done @Linköping University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Production of frames and mounting of blades will last for another few months @ESS</a:t>
            </a:r>
          </a:p>
          <a:p>
            <a:pPr lvl="1">
              <a:lnSpc>
                <a:spcPct val="120000"/>
              </a:lnSpc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Mounting of the detector going on at ILL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The bending problem need solution soon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We still have a few problems to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solve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Our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detector can detect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neutrons</a:t>
            </a:r>
          </a:p>
          <a:p>
            <a:pPr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Many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tests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will be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carried out</a:t>
            </a:r>
          </a:p>
          <a:p>
            <a:pPr lvl="0"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Conclusion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7992888" cy="4896544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Construction of this large area demonstrator is the final phase of a huge research and engineering program that lasted for more than 5 years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Many and more people have been involved at all stages of its development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Theoretical studies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Mechanical design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Development of the coating process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Prototyping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Test campaigns</a:t>
            </a: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This last phase requires a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strong collaboration between the 3 labs involved, and huge efforts from everybody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Coating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is almost done @Linköping University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Production of frames and mounting of blades will last for another few months @ESS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Mounting is going in at ILL as soon as grids are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available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The success of this project will sho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w the Neutron Scattering Science community that we have a reliable and performing alternative to 3He, and that we can build it in a large scale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619672" y="5877272"/>
            <a:ext cx="5832648" cy="459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noProof="0" dirty="0" smtClean="0">
                <a:latin typeface="Calibri" pitchFamily="34" charset="0"/>
              </a:rPr>
              <a:t>We will make it work</a:t>
            </a:r>
            <a:r>
              <a:rPr lang="en-US" sz="2400" b="1" dirty="0" smtClean="0">
                <a:latin typeface="Calibri" pitchFamily="34" charset="0"/>
              </a:rPr>
              <a:t>!!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Thank you for attention!!!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23528" y="2492896"/>
            <a:ext cx="1440160" cy="1872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Basic principles of MultiGrid detectors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Gas neutron detectors based on solid </a:t>
            </a:r>
            <a:r>
              <a:rPr lang="en-US" sz="2000" dirty="0" smtClean="0">
                <a:solidFill>
                  <a:srgbClr val="0070C0"/>
                </a:solidFill>
              </a:rPr>
              <a:t>10B </a:t>
            </a:r>
            <a:r>
              <a:rPr lang="en-US" sz="2000" dirty="0" smtClean="0">
                <a:solidFill>
                  <a:srgbClr val="0070C0"/>
                </a:solidFill>
              </a:rPr>
              <a:t>converters</a:t>
            </a:r>
            <a:endParaRPr lang="en-US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27576" y="1268760"/>
            <a:ext cx="3816424" cy="3096344"/>
          </a:xfrm>
        </p:spPr>
        <p:txBody>
          <a:bodyPr>
            <a:noAutofit/>
          </a:bodyPr>
          <a:lstStyle/>
          <a:p>
            <a:r>
              <a:rPr lang="en-US" sz="1400" dirty="0" smtClean="0"/>
              <a:t>Solid </a:t>
            </a:r>
            <a:r>
              <a:rPr lang="en-US" sz="1400" baseline="30000" dirty="0" smtClean="0"/>
              <a:t>10</a:t>
            </a:r>
            <a:r>
              <a:rPr lang="en-US" sz="1400" dirty="0" smtClean="0"/>
              <a:t>B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C layers are used as neutron </a:t>
            </a:r>
            <a:r>
              <a:rPr lang="en-US" sz="1400" dirty="0" smtClean="0"/>
              <a:t>converters, coupled with a </a:t>
            </a:r>
            <a:r>
              <a:rPr lang="en-US" sz="1400" dirty="0" smtClean="0"/>
              <a:t>gas amplification system </a:t>
            </a:r>
            <a:r>
              <a:rPr lang="en-US" sz="1400" dirty="0" smtClean="0"/>
              <a:t>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Unlike 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He gas detectors, the </a:t>
            </a:r>
            <a:r>
              <a:rPr lang="en-US" sz="1400" dirty="0" smtClean="0"/>
              <a:t>neutron converter is not the amplification </a:t>
            </a:r>
            <a:r>
              <a:rPr lang="en-US" sz="1400" dirty="0" smtClean="0"/>
              <a:t>medium</a:t>
            </a:r>
            <a:endParaRPr lang="en-US" sz="1400" dirty="0" smtClean="0"/>
          </a:p>
          <a:p>
            <a:endParaRPr lang="en-US" sz="1400" dirty="0" smtClean="0"/>
          </a:p>
          <a:p>
            <a:pPr marL="285750" indent="-285750"/>
            <a:r>
              <a:rPr lang="en-US" sz="1400" dirty="0" smtClean="0"/>
              <a:t>~40 µm of </a:t>
            </a:r>
            <a:r>
              <a:rPr lang="en-US" sz="1400" baseline="30000" dirty="0" smtClean="0"/>
              <a:t>10</a:t>
            </a:r>
            <a:r>
              <a:rPr lang="en-US" sz="1400" dirty="0" smtClean="0"/>
              <a:t>B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C is required to convert 90% of thermal neutrons</a:t>
            </a:r>
          </a:p>
          <a:p>
            <a:pPr marL="285750" indent="-285750"/>
            <a:endParaRPr lang="en-US" sz="1400" dirty="0" smtClean="0"/>
          </a:p>
          <a:p>
            <a:pPr marL="285750" indent="-285750"/>
            <a:r>
              <a:rPr lang="en-US" sz="1400" dirty="0" smtClean="0"/>
              <a:t>Ranges of fragments between 1.7 and 3.3 µm</a:t>
            </a:r>
          </a:p>
          <a:p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619672" y="2492896"/>
            <a:ext cx="2232248" cy="18722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851920" y="2492896"/>
            <a:ext cx="1080120" cy="18722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3212976"/>
            <a:ext cx="16088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neutron</a:t>
            </a:r>
          </a:p>
        </p:txBody>
      </p:sp>
      <p:sp>
        <p:nvSpPr>
          <p:cNvPr id="11" name="Ellipse 10"/>
          <p:cNvSpPr/>
          <p:nvPr/>
        </p:nvSpPr>
        <p:spPr>
          <a:xfrm>
            <a:off x="1224136" y="2852936"/>
            <a:ext cx="1296144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051720" y="2708920"/>
            <a:ext cx="50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baseline="30000" dirty="0" smtClean="0">
                <a:solidFill>
                  <a:srgbClr val="FF0000"/>
                </a:solidFill>
              </a:rPr>
              <a:t>4</a:t>
            </a:r>
            <a:r>
              <a:rPr lang="en-US" sz="1400" b="1" dirty="0" smtClean="0">
                <a:solidFill>
                  <a:srgbClr val="FF0000"/>
                </a:solidFill>
              </a:rPr>
              <a:t>He</a:t>
            </a:r>
          </a:p>
        </p:txBody>
      </p:sp>
      <p:cxnSp>
        <p:nvCxnSpPr>
          <p:cNvPr id="19" name="Connecteur droit avec flèche 18"/>
          <p:cNvCxnSpPr>
            <a:endCxn id="15" idx="3"/>
          </p:cNvCxnSpPr>
          <p:nvPr/>
        </p:nvCxnSpPr>
        <p:spPr>
          <a:xfrm flipH="1">
            <a:off x="1573860" y="3501008"/>
            <a:ext cx="333846" cy="30673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691680" y="3573016"/>
            <a:ext cx="50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baseline="30000" dirty="0" smtClean="0">
                <a:solidFill>
                  <a:srgbClr val="7030A0"/>
                </a:solidFill>
              </a:rPr>
              <a:t>7</a:t>
            </a:r>
            <a:r>
              <a:rPr lang="en-US" sz="1400" b="1" dirty="0" smtClean="0">
                <a:solidFill>
                  <a:srgbClr val="7030A0"/>
                </a:solidFill>
              </a:rPr>
              <a:t>Li</a:t>
            </a:r>
          </a:p>
        </p:txBody>
      </p:sp>
      <p:sp>
        <p:nvSpPr>
          <p:cNvPr id="15" name="Ellipse 14"/>
          <p:cNvSpPr/>
          <p:nvPr/>
        </p:nvSpPr>
        <p:spPr>
          <a:xfrm>
            <a:off x="1448544" y="3077344"/>
            <a:ext cx="855712" cy="85571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>
            <a:endCxn id="11" idx="7"/>
          </p:cNvCxnSpPr>
          <p:nvPr/>
        </p:nvCxnSpPr>
        <p:spPr>
          <a:xfrm flipV="1">
            <a:off x="1907704" y="3042752"/>
            <a:ext cx="422760" cy="4582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23528" y="2492896"/>
            <a:ext cx="129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Amplification gas</a:t>
            </a:r>
            <a:endParaRPr lang="fr-FR" sz="1400" dirty="0"/>
          </a:p>
        </p:txBody>
      </p:sp>
      <p:sp>
        <p:nvSpPr>
          <p:cNvPr id="49" name="Rectangle 48"/>
          <p:cNvSpPr/>
          <p:nvPr/>
        </p:nvSpPr>
        <p:spPr>
          <a:xfrm>
            <a:off x="1907704" y="2492896"/>
            <a:ext cx="14401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aseline="30000" dirty="0" smtClean="0"/>
              <a:t>10</a:t>
            </a:r>
            <a:r>
              <a:rPr lang="en-US" sz="1400" dirty="0" smtClean="0"/>
              <a:t>B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C layer</a:t>
            </a:r>
            <a:endParaRPr lang="fr-FR" sz="1400" dirty="0"/>
          </a:p>
        </p:txBody>
      </p:sp>
      <p:sp>
        <p:nvSpPr>
          <p:cNvPr id="50" name="Rectangle 49"/>
          <p:cNvSpPr/>
          <p:nvPr/>
        </p:nvSpPr>
        <p:spPr>
          <a:xfrm>
            <a:off x="3851920" y="2492896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substrate</a:t>
            </a: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86" name="Groupe 85"/>
          <p:cNvGrpSpPr/>
          <p:nvPr/>
        </p:nvGrpSpPr>
        <p:grpSpPr>
          <a:xfrm>
            <a:off x="1691680" y="2636912"/>
            <a:ext cx="2232248" cy="1512168"/>
            <a:chOff x="1691680" y="2492896"/>
            <a:chExt cx="2232248" cy="1512168"/>
          </a:xfrm>
        </p:grpSpPr>
        <p:sp>
          <p:nvSpPr>
            <p:cNvPr id="29" name="Ellipse 28"/>
            <p:cNvSpPr/>
            <p:nvPr/>
          </p:nvSpPr>
          <p:spPr>
            <a:xfrm>
              <a:off x="2627784" y="2708920"/>
              <a:ext cx="1296144" cy="12961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47864" y="2492896"/>
              <a:ext cx="50405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baseline="30000" dirty="0" smtClean="0">
                  <a:solidFill>
                    <a:srgbClr val="FF0000"/>
                  </a:solidFill>
                </a:rPr>
                <a:t>4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He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59832" y="3429000"/>
              <a:ext cx="50405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baseline="30000" dirty="0" smtClean="0">
                  <a:solidFill>
                    <a:srgbClr val="7030A0"/>
                  </a:solidFill>
                </a:rPr>
                <a:t>7</a:t>
              </a:r>
              <a:r>
                <a:rPr lang="en-US" sz="1400" b="1" dirty="0" smtClean="0">
                  <a:solidFill>
                    <a:srgbClr val="7030A0"/>
                  </a:solidFill>
                </a:rPr>
                <a:t>Li</a:t>
              </a:r>
            </a:p>
          </p:txBody>
        </p:sp>
        <p:sp>
          <p:nvSpPr>
            <p:cNvPr id="33" name="Ellipse 32"/>
            <p:cNvSpPr/>
            <p:nvPr/>
          </p:nvSpPr>
          <p:spPr>
            <a:xfrm>
              <a:off x="2843808" y="2924944"/>
              <a:ext cx="855712" cy="855712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0" name="Connecteur droit avec flèche 59"/>
            <p:cNvCxnSpPr>
              <a:endCxn id="33" idx="3"/>
            </p:cNvCxnSpPr>
            <p:nvPr/>
          </p:nvCxnSpPr>
          <p:spPr>
            <a:xfrm flipH="1">
              <a:off x="2969124" y="3356992"/>
              <a:ext cx="306732" cy="29834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/>
            <p:cNvCxnSpPr>
              <a:endCxn id="29" idx="7"/>
            </p:cNvCxnSpPr>
            <p:nvPr/>
          </p:nvCxnSpPr>
          <p:spPr>
            <a:xfrm flipV="1">
              <a:off x="3275856" y="2898736"/>
              <a:ext cx="458256" cy="4582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>
              <a:off x="1691680" y="3356992"/>
              <a:ext cx="1584176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e 100"/>
          <p:cNvGrpSpPr/>
          <p:nvPr/>
        </p:nvGrpSpPr>
        <p:grpSpPr>
          <a:xfrm>
            <a:off x="5580112" y="4217465"/>
            <a:ext cx="3152565" cy="2640535"/>
            <a:chOff x="5148064" y="3356992"/>
            <a:chExt cx="3152565" cy="2640535"/>
          </a:xfrm>
        </p:grpSpPr>
        <p:pic>
          <p:nvPicPr>
            <p:cNvPr id="87" name="Image 86" descr="PHS vs thicknes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8064" y="3356992"/>
              <a:ext cx="2664296" cy="2640535"/>
            </a:xfrm>
            <a:prstGeom prst="rect">
              <a:avLst/>
            </a:prstGeom>
          </p:spPr>
        </p:pic>
        <p:cxnSp>
          <p:nvCxnSpPr>
            <p:cNvPr id="88" name="Connecteur droit avec flèche 87"/>
            <p:cNvCxnSpPr/>
            <p:nvPr/>
          </p:nvCxnSpPr>
          <p:spPr>
            <a:xfrm flipH="1">
              <a:off x="7092280" y="4293096"/>
              <a:ext cx="576064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7452320" y="3933056"/>
              <a:ext cx="848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/>
                <a:t>α</a:t>
              </a:r>
              <a:r>
                <a:rPr lang="fr-FR" dirty="0" smtClean="0"/>
                <a:t> (</a:t>
              </a:r>
              <a:r>
                <a:rPr lang="fr-FR" baseline="30000" dirty="0" smtClean="0"/>
                <a:t>4</a:t>
              </a:r>
              <a:r>
                <a:rPr lang="fr-FR" dirty="0" smtClean="0"/>
                <a:t>He)</a:t>
              </a:r>
              <a:endParaRPr lang="fr-FR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940152" y="3789040"/>
              <a:ext cx="4138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aseline="30000" dirty="0" smtClean="0"/>
                <a:t>7</a:t>
              </a:r>
              <a:r>
                <a:rPr lang="fr-FR" dirty="0" smtClean="0"/>
                <a:t>Li</a:t>
              </a:r>
              <a:endParaRPr lang="fr-FR" dirty="0"/>
            </a:p>
          </p:txBody>
        </p:sp>
        <p:cxnSp>
          <p:nvCxnSpPr>
            <p:cNvPr id="95" name="Connecteur droit avec flèche 94"/>
            <p:cNvCxnSpPr/>
            <p:nvPr/>
          </p:nvCxnSpPr>
          <p:spPr>
            <a:xfrm>
              <a:off x="6156176" y="4221088"/>
              <a:ext cx="72008" cy="7920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ctangle 97"/>
          <p:cNvSpPr/>
          <p:nvPr/>
        </p:nvSpPr>
        <p:spPr>
          <a:xfrm>
            <a:off x="251520" y="4653136"/>
            <a:ext cx="4572000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 smtClean="0"/>
              <a:t>Fragments need to reach the gas to produce a signal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400" dirty="0" smtClean="0"/>
              <a:t>thinner layers (~1µm) increase the probability for the fragments to reach the gas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lang="en-US" sz="14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400" dirty="0" smtClean="0"/>
              <a:t>At least 30 layers (1 µm thick) to reach a good efficiency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1600" dirty="0" smtClean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09550" y="1341438"/>
          <a:ext cx="4476750" cy="688975"/>
        </p:xfrm>
        <a:graphic>
          <a:graphicData uri="http://schemas.openxmlformats.org/presentationml/2006/ole">
            <p:oleObj spid="_x0000_s10243" name="Équation" r:id="rId4" imgW="3390840" imgH="482400" progId="Equation.3">
              <p:embed/>
            </p:oleObj>
          </a:graphicData>
        </a:graphic>
      </p:graphicFrame>
      <p:cxnSp>
        <p:nvCxnSpPr>
          <p:cNvPr id="8" name="Connecteur droit avec flèche 7"/>
          <p:cNvCxnSpPr/>
          <p:nvPr/>
        </p:nvCxnSpPr>
        <p:spPr>
          <a:xfrm>
            <a:off x="0" y="3501008"/>
            <a:ext cx="190770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Basic principles of MultiGrid detectors 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The MultiGrid concept</a:t>
            </a:r>
            <a:endParaRPr lang="en-US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3672408" cy="3312368"/>
          </a:xfrm>
        </p:spPr>
        <p:txBody>
          <a:bodyPr>
            <a:noAutofit/>
          </a:bodyPr>
          <a:lstStyle/>
          <a:p>
            <a:r>
              <a:rPr lang="en-US" sz="1400" dirty="0" smtClean="0"/>
              <a:t>aluminum samples (blades) are coated on both sides with </a:t>
            </a:r>
            <a:r>
              <a:rPr lang="en-US" sz="1400" baseline="30000" dirty="0" smtClean="0"/>
              <a:t>10</a:t>
            </a:r>
            <a:r>
              <a:rPr lang="en-US" sz="1400" dirty="0" smtClean="0"/>
              <a:t>B-enriched B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C layers (~1 µm thick) </a:t>
            </a:r>
          </a:p>
          <a:p>
            <a:endParaRPr lang="en-US" sz="1400" dirty="0" smtClean="0"/>
          </a:p>
          <a:p>
            <a:r>
              <a:rPr lang="en-US" sz="1400" dirty="0" smtClean="0"/>
              <a:t>15 blades (or more) are mounted on a frame, orthogonally to the incident neutron direction -&gt; grid </a:t>
            </a:r>
          </a:p>
          <a:p>
            <a:endParaRPr lang="en-US" sz="1400" dirty="0" smtClean="0"/>
          </a:p>
          <a:p>
            <a:r>
              <a:rPr lang="en-US" sz="1400" dirty="0" smtClean="0"/>
              <a:t>1 grid is made of ~60 </a:t>
            </a:r>
            <a:r>
              <a:rPr lang="en-US" sz="1400" dirty="0" err="1" smtClean="0"/>
              <a:t>voxels</a:t>
            </a:r>
            <a:r>
              <a:rPr lang="en-US" sz="1400" dirty="0" smtClean="0"/>
              <a:t> (2 x 2 x 1 cm3)</a:t>
            </a:r>
          </a:p>
          <a:p>
            <a:pPr>
              <a:buNone/>
            </a:pPr>
            <a:r>
              <a:rPr lang="en-US" sz="1400" dirty="0" smtClean="0"/>
              <a:t>	 -&gt; active area = size of one blade (~10x2 cm²)</a:t>
            </a:r>
          </a:p>
          <a:p>
            <a:pPr>
              <a:buNone/>
            </a:pPr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pPr lvl="1"/>
            <a:endParaRPr lang="en-US" sz="1400" dirty="0" smtClean="0"/>
          </a:p>
        </p:txBody>
      </p:sp>
      <p:pic>
        <p:nvPicPr>
          <p:cNvPr id="4" name="Image 3" descr="MG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384848"/>
            <a:ext cx="1944216" cy="1576753"/>
          </a:xfrm>
          <a:prstGeom prst="rect">
            <a:avLst/>
          </a:prstGeom>
        </p:spPr>
      </p:pic>
      <p:pic>
        <p:nvPicPr>
          <p:cNvPr id="5" name="Image 4" descr="gr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054" y="1268760"/>
            <a:ext cx="2438947" cy="1584176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1187624" y="4286219"/>
            <a:ext cx="0" cy="115212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MGB-V2-01-001-Sous ensemble Gril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525383" y="883331"/>
            <a:ext cx="1728192" cy="2211019"/>
          </a:xfrm>
          <a:prstGeom prst="rect">
            <a:avLst/>
          </a:prstGeom>
          <a:effectLst>
            <a:outerShdw blurRad="50800" dist="50800" dir="2400000" algn="ctr" rotWithShape="0">
              <a:srgbClr val="000000">
                <a:alpha val="75000"/>
              </a:srgbClr>
            </a:outerShdw>
          </a:effectLst>
        </p:spPr>
      </p:pic>
      <p:cxnSp>
        <p:nvCxnSpPr>
          <p:cNvPr id="8" name="Connecteur droit avec flèche 7"/>
          <p:cNvCxnSpPr/>
          <p:nvPr/>
        </p:nvCxnSpPr>
        <p:spPr>
          <a:xfrm flipH="1">
            <a:off x="4716018" y="1916832"/>
            <a:ext cx="1656183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148065" y="1556792"/>
            <a:ext cx="977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neutrons</a:t>
            </a:r>
            <a:endParaRPr lang="fr-FR" sz="1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499992" y="3356992"/>
            <a:ext cx="4464496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Grids are stacked in column to increase the sensitive area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(and kept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insulated from each other)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/>
              <a:t>Superimposed unit cells from different grids form rectangular tubes, mounted with anode wires (20 µm diameter)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1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-&gt; proportional counters (gas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amplification in 1 bar 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/CO2)</a:t>
            </a:r>
          </a:p>
        </p:txBody>
      </p:sp>
      <p:pic>
        <p:nvPicPr>
          <p:cNvPr id="20" name="Image 19" descr="tub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4240832"/>
            <a:ext cx="1152128" cy="1536171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 flipH="1" flipV="1">
            <a:off x="7308305" y="1700808"/>
            <a:ext cx="1656184" cy="64807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187624" y="596902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Stack of grids</a:t>
            </a:r>
            <a:endParaRPr lang="en-US" sz="1400" dirty="0"/>
          </a:p>
        </p:txBody>
      </p:sp>
      <p:cxnSp>
        <p:nvCxnSpPr>
          <p:cNvPr id="27" name="Connecteur droit avec flèche 26"/>
          <p:cNvCxnSpPr>
            <a:stCxn id="26" idx="0"/>
          </p:cNvCxnSpPr>
          <p:nvPr/>
        </p:nvCxnSpPr>
        <p:spPr>
          <a:xfrm flipH="1" flipV="1">
            <a:off x="1403648" y="5392960"/>
            <a:ext cx="43204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38" idx="0"/>
          </p:cNvCxnSpPr>
          <p:nvPr/>
        </p:nvCxnSpPr>
        <p:spPr>
          <a:xfrm flipV="1">
            <a:off x="3203848" y="5635605"/>
            <a:ext cx="288032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38" idx="0"/>
          </p:cNvCxnSpPr>
          <p:nvPr/>
        </p:nvCxnSpPr>
        <p:spPr>
          <a:xfrm flipH="1" flipV="1">
            <a:off x="3131840" y="5680993"/>
            <a:ext cx="72008" cy="5306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 flipV="1">
            <a:off x="2843808" y="5635605"/>
            <a:ext cx="36004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2483768" y="621166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Rectangular tubes (mounted with 20 µm diameter wires)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4283968" y="5733256"/>
            <a:ext cx="4572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dirty="0" smtClean="0"/>
              <a:t>Position sensitive detector: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dirty="0" smtClean="0"/>
              <a:t>-&gt; coincidences between wire and grid signals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dirty="0" smtClean="0"/>
              <a:t>(position resolution = size of a </a:t>
            </a:r>
            <a:r>
              <a:rPr lang="en-US" dirty="0" err="1" smtClean="0"/>
              <a:t>voxel</a:t>
            </a:r>
            <a:r>
              <a:rPr lang="en-US" dirty="0" smtClean="0"/>
              <a:t>) </a:t>
            </a:r>
          </a:p>
        </p:txBody>
      </p:sp>
      <p:cxnSp>
        <p:nvCxnSpPr>
          <p:cNvPr id="23" name="Connecteur droit avec flèche 22"/>
          <p:cNvCxnSpPr>
            <a:stCxn id="38" idx="0"/>
          </p:cNvCxnSpPr>
          <p:nvPr/>
        </p:nvCxnSpPr>
        <p:spPr>
          <a:xfrm flipV="1">
            <a:off x="3203848" y="5680993"/>
            <a:ext cx="432048" cy="5306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en-US" sz="3600" baseline="30000" dirty="0" smtClean="0">
                <a:solidFill>
                  <a:srgbClr val="0070C0"/>
                </a:solidFill>
              </a:rPr>
              <a:t>10</a:t>
            </a:r>
            <a:r>
              <a:rPr lang="en-US" sz="3600" dirty="0" smtClean="0">
                <a:solidFill>
                  <a:srgbClr val="0070C0"/>
                </a:solidFill>
              </a:rPr>
              <a:t>B MultiGrid prototypes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Previous versions of MultiGrid prototypes</a:t>
            </a:r>
            <a:endParaRPr lang="en-US" sz="36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5" name="Image 34" descr="MG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717032"/>
            <a:ext cx="1440160" cy="1167965"/>
          </a:xfrm>
          <a:prstGeom prst="rect">
            <a:avLst/>
          </a:prstGeom>
        </p:spPr>
      </p:pic>
      <p:pic>
        <p:nvPicPr>
          <p:cNvPr id="37" name="Picture 2" descr="S:\REPERTOIRES PERSONNELS\Boron Team\Proto96_Photo\P1020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068960"/>
            <a:ext cx="1824203" cy="1368152"/>
          </a:xfrm>
          <a:prstGeom prst="rect">
            <a:avLst/>
          </a:prstGeom>
          <a:noFill/>
        </p:spPr>
      </p:pic>
      <p:cxnSp>
        <p:nvCxnSpPr>
          <p:cNvPr id="38" name="Connecteur droit 37"/>
          <p:cNvCxnSpPr/>
          <p:nvPr/>
        </p:nvCxnSpPr>
        <p:spPr>
          <a:xfrm>
            <a:off x="4788024" y="1916832"/>
            <a:ext cx="0" cy="47525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S:\REPERTOIRES PERSONNELS\Boron Team\Proto96_Photo\P1100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068960"/>
            <a:ext cx="1859360" cy="1394520"/>
          </a:xfrm>
          <a:prstGeom prst="rect">
            <a:avLst/>
          </a:prstGeom>
          <a:noFill/>
        </p:spPr>
      </p:pic>
      <p:sp>
        <p:nvSpPr>
          <p:cNvPr id="43" name="Espace réservé du contenu 2"/>
          <p:cNvSpPr txBox="1">
            <a:spLocks/>
          </p:cNvSpPr>
          <p:nvPr/>
        </p:nvSpPr>
        <p:spPr>
          <a:xfrm>
            <a:off x="323528" y="1628800"/>
            <a:ext cx="367240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12-grids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prototype (2010)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8x24 cm² active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area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aseline="0" dirty="0" smtClean="0">
                <a:latin typeface="Calibri" pitchFamily="34" charset="0"/>
                <a:cs typeface="Calibri" pitchFamily="34" charset="0"/>
              </a:rPr>
              <a:t>60 anode wires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400" kern="0" dirty="0" smtClean="0">
                <a:latin typeface="Calibri" pitchFamily="34" charset="0"/>
                <a:cs typeface="Calibri" pitchFamily="34" charset="0"/>
              </a:rPr>
              <a:t>optimized for the 2.5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Å neutrons from the </a:t>
            </a:r>
            <a:r>
              <a:rPr lang="en-US" sz="1400" kern="0" dirty="0" smtClean="0">
                <a:latin typeface="Calibri" pitchFamily="34" charset="0"/>
                <a:cs typeface="Calibri" pitchFamily="34" charset="0"/>
              </a:rPr>
              <a:t>CT1 test beam-line at ILL</a:t>
            </a:r>
            <a:r>
              <a:rPr lang="fr-FR" sz="1400" kern="0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fr-FR" sz="1400" kern="0" dirty="0" smtClean="0">
                <a:latin typeface="Calibri" pitchFamily="34" charset="0"/>
                <a:cs typeface="Calibri" pitchFamily="34" charset="0"/>
              </a:rPr>
              <a:t>		-&gt;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30 layers, 1 µm of </a:t>
            </a:r>
            <a:r>
              <a:rPr lang="en-US" sz="1400" kern="0" baseline="30000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en-US" sz="1400" kern="0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sz="1400" kern="0" baseline="-25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1400" kern="0" dirty="0" smtClean="0">
                <a:latin typeface="Calibri" pitchFamily="34" charset="0"/>
                <a:cs typeface="Calibri" pitchFamily="34" charset="0"/>
              </a:rPr>
              <a:t>C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each</a:t>
            </a:r>
            <a:endParaRPr lang="en-US" sz="1400" kern="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400" baseline="0" dirty="0" smtClean="0"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>
          <a:xfrm>
            <a:off x="5327576" y="1700808"/>
            <a:ext cx="381642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96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-grids prototype (2011)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Stack of 96 grids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8x200 cm² active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area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432048"/>
          </a:xfrm>
        </p:spPr>
        <p:txBody>
          <a:bodyPr>
            <a:normAutofit/>
          </a:bodyPr>
          <a:lstStyle/>
          <a:p>
            <a:pPr lvl="0"/>
            <a:r>
              <a:rPr lang="en-US" sz="1600" dirty="0" smtClean="0"/>
              <a:t>Several prototypes were tested to show that performances are compatible with 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He standards</a:t>
            </a:r>
          </a:p>
        </p:txBody>
      </p:sp>
      <p:sp>
        <p:nvSpPr>
          <p:cNvPr id="45" name="Espace réservé du contenu 2"/>
          <p:cNvSpPr txBox="1">
            <a:spLocks/>
          </p:cNvSpPr>
          <p:nvPr/>
        </p:nvSpPr>
        <p:spPr bwMode="auto">
          <a:xfrm>
            <a:off x="251520" y="4797152"/>
            <a:ext cx="442798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Neutron efficiency @2.5 Å well predicted by 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MC calculation:</a:t>
            </a: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Calculation: 53.5%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Measurement: 53.1 %</a:t>
            </a:r>
            <a:endParaRPr lang="en-US" sz="1200" kern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6" name="Image 45" descr="efficiency 2_5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696279" cy="1656184"/>
          </a:xfrm>
          <a:prstGeom prst="rect">
            <a:avLst/>
          </a:prstGeom>
        </p:spPr>
      </p:pic>
      <p:sp>
        <p:nvSpPr>
          <p:cNvPr id="48" name="ZoneTexte 5"/>
          <p:cNvSpPr txBox="1"/>
          <p:nvPr/>
        </p:nvSpPr>
        <p:spPr>
          <a:xfrm>
            <a:off x="1043608" y="3573017"/>
            <a:ext cx="133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Neutron efficiency measurement @</a:t>
            </a:r>
            <a:r>
              <a:rPr lang="en-US" sz="1000" kern="0" dirty="0" smtClean="0">
                <a:latin typeface="Calibri" pitchFamily="34" charset="0"/>
                <a:cs typeface="Calibri" pitchFamily="34" charset="0"/>
              </a:rPr>
              <a:t>2.5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Å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04048" y="5085184"/>
            <a:ext cx="3672408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Proved the feasibility of larger detectors with the MultiGrid technique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-&gt; first step toward up-scaling the Multi-Grid 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en-US" sz="3600" baseline="30000" dirty="0" smtClean="0">
                <a:solidFill>
                  <a:srgbClr val="0070C0"/>
                </a:solidFill>
              </a:rPr>
              <a:t>10</a:t>
            </a:r>
            <a:r>
              <a:rPr lang="en-US" sz="3600" dirty="0" smtClean="0">
                <a:solidFill>
                  <a:srgbClr val="0070C0"/>
                </a:solidFill>
              </a:rPr>
              <a:t>B MultiGrid prototypes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 Previous versions of MultiGrid prototypes</a:t>
            </a:r>
            <a:endParaRPr lang="en-US" sz="36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5" name="Picture 5" descr="C:\Users\ferraton\Documents\Documents scientifiques et techniques\B4C multicouche\IN6_proto\Photos\PA221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77072"/>
            <a:ext cx="2160240" cy="1620394"/>
          </a:xfrm>
          <a:prstGeom prst="rect">
            <a:avLst/>
          </a:prstGeom>
          <a:noFill/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899592" y="1268760"/>
            <a:ext cx="4680520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	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The IN6 prototype  (2012-2013):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Designed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to be mounted on the IN6 time-of-flight spectrometer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at ILL (replacing part 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of the 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regular </a:t>
            </a:r>
            <a:r>
              <a:rPr kumimoji="0" lang="en-US" sz="140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3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He tubes)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96 frames arranged as 6 stacks of 16 frames (sensitive area 32 x 48 cm²)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60 anode wires per stack (total 360 wires)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Gas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(1 bar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Ar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/CO</a:t>
            </a:r>
            <a:r>
              <a:rPr lang="en-US" sz="14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flushed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in the vessel to avoid contamination due to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outgasing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(detector is not 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456 channels to read out the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detector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-&gt;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a strategy had to be found to reduce this large number of channels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747814" y="4797151"/>
            <a:ext cx="1080120" cy="21602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rot="20842698">
            <a:off x="6200926" y="4516962"/>
            <a:ext cx="761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neutrons</a:t>
            </a:r>
            <a:endParaRPr lang="fr-FR" sz="1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4" descr="C:\Users\ferraton\Documents\Documents scientifiques et techniques\B4C multicouche\Présentations\Photos\P1000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628800"/>
            <a:ext cx="2160240" cy="1620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ferraton\Documents\Documents scientifiques et techniques\B4C multicouche\IN6_proto\Photos\P9211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437112"/>
            <a:ext cx="1728296" cy="129614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Autofit/>
          </a:bodyPr>
          <a:lstStyle/>
          <a:p>
            <a:r>
              <a:rPr lang="en-US" sz="3600" baseline="30000" dirty="0" smtClean="0">
                <a:solidFill>
                  <a:srgbClr val="0070C0"/>
                </a:solidFill>
              </a:rPr>
              <a:t>10</a:t>
            </a:r>
            <a:r>
              <a:rPr lang="en-US" sz="3600" dirty="0" smtClean="0">
                <a:solidFill>
                  <a:srgbClr val="0070C0"/>
                </a:solidFill>
              </a:rPr>
              <a:t>B MultiGrid prototypes 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Toward the reduction of channel number</a:t>
            </a:r>
            <a:endParaRPr lang="en-US" sz="36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1" y="1271428"/>
            <a:ext cx="5040560" cy="4104456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Reduction of channel number :</a:t>
            </a: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30 wires connected together via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resistive networks </a:t>
            </a:r>
          </a:p>
          <a:p>
            <a:pPr lvl="1"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-&gt;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charge division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allows determination of the targeted wire</a:t>
            </a:r>
          </a:p>
          <a:p>
            <a:pPr lvl="2"/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2"/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2"/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2"/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2"/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US" sz="1600" dirty="0" smtClean="0">
                <a:latin typeface="Calibri" pitchFamily="34" charset="0"/>
                <a:cs typeface="Calibri" pitchFamily="34" charset="0"/>
              </a:rPr>
              <a:t>12 resistive networks × 2 ends =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24 readout channels</a:t>
            </a:r>
          </a:p>
          <a:p>
            <a:pPr lvl="1"/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3 frames connected together horizontally</a:t>
            </a:r>
          </a:p>
          <a:p>
            <a:pPr lvl="2"/>
            <a:r>
              <a:rPr lang="en-US" sz="1600" dirty="0" smtClean="0">
                <a:latin typeface="Calibri" pitchFamily="34" charset="0"/>
                <a:cs typeface="Calibri" pitchFamily="34" charset="0"/>
              </a:rPr>
              <a:t>96 / 3 =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32 readout channels</a:t>
            </a:r>
          </a:p>
          <a:p>
            <a:pPr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81421">
            <a:off x="6157363" y="5176077"/>
            <a:ext cx="717708" cy="639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 descr="C:\Users\ferraton\Documents\Documents scientifiques et techniques\B4C multicouche\grille_charge_di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268760"/>
            <a:ext cx="2555609" cy="1301480"/>
          </a:xfrm>
          <a:prstGeom prst="rect">
            <a:avLst/>
          </a:prstGeom>
          <a:noFill/>
        </p:spPr>
      </p:pic>
      <p:pic>
        <p:nvPicPr>
          <p:cNvPr id="8" name="Image 7" descr="C:\Users\ferraton\Data_analysis\Test_proto_IN6\Spectra\121129_IN6_insitu_18bit\charge_division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708920"/>
            <a:ext cx="34563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195736" y="5877272"/>
            <a:ext cx="4572000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-&gt; 56 readout channels to determine position and depth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(reduction by a factor 8)</a:t>
            </a:r>
          </a:p>
        </p:txBody>
      </p:sp>
      <p:grpSp>
        <p:nvGrpSpPr>
          <p:cNvPr id="4" name="Groupe 168"/>
          <p:cNvGrpSpPr/>
          <p:nvPr/>
        </p:nvGrpSpPr>
        <p:grpSpPr>
          <a:xfrm>
            <a:off x="539552" y="2924944"/>
            <a:ext cx="4113350" cy="1182325"/>
            <a:chOff x="467544" y="3356992"/>
            <a:chExt cx="4113350" cy="1182325"/>
          </a:xfrm>
        </p:grpSpPr>
        <p:grpSp>
          <p:nvGrpSpPr>
            <p:cNvPr id="5" name="Groupe 156"/>
            <p:cNvGrpSpPr/>
            <p:nvPr/>
          </p:nvGrpSpPr>
          <p:grpSpPr>
            <a:xfrm>
              <a:off x="467544" y="3356992"/>
              <a:ext cx="4113350" cy="1182325"/>
              <a:chOff x="251520" y="4149080"/>
              <a:chExt cx="4113350" cy="1182325"/>
            </a:xfrm>
          </p:grpSpPr>
          <p:cxnSp>
            <p:nvCxnSpPr>
              <p:cNvPr id="23" name="Connecteur droit 22"/>
              <p:cNvCxnSpPr/>
              <p:nvPr/>
            </p:nvCxnSpPr>
            <p:spPr>
              <a:xfrm>
                <a:off x="366909" y="4293096"/>
                <a:ext cx="32403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323528" y="4869160"/>
                <a:ext cx="43204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>
                <a:off x="323528" y="4293096"/>
                <a:ext cx="43204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>
                <a:stCxn id="43" idx="3"/>
                <a:endCxn id="49" idx="1"/>
              </p:cNvCxnSpPr>
              <p:nvPr/>
            </p:nvCxnSpPr>
            <p:spPr>
              <a:xfrm>
                <a:off x="1043608" y="4293096"/>
                <a:ext cx="504056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>
                <a:stCxn id="49" idx="3"/>
                <a:endCxn id="58" idx="1"/>
              </p:cNvCxnSpPr>
              <p:nvPr/>
            </p:nvCxnSpPr>
            <p:spPr>
              <a:xfrm>
                <a:off x="1835696" y="4293096"/>
                <a:ext cx="576064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riangle isocèle 59"/>
              <p:cNvSpPr/>
              <p:nvPr/>
            </p:nvSpPr>
            <p:spPr>
              <a:xfrm rot="5400000">
                <a:off x="2897814" y="4167082"/>
                <a:ext cx="288032" cy="25202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70" name="Connecteur droit 69"/>
              <p:cNvCxnSpPr>
                <a:stCxn id="58" idx="3"/>
                <a:endCxn id="60" idx="3"/>
              </p:cNvCxnSpPr>
              <p:nvPr/>
            </p:nvCxnSpPr>
            <p:spPr>
              <a:xfrm>
                <a:off x="2699792" y="4293096"/>
                <a:ext cx="21602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>
                <a:stCxn id="60" idx="0"/>
              </p:cNvCxnSpPr>
              <p:nvPr/>
            </p:nvCxnSpPr>
            <p:spPr>
              <a:xfrm>
                <a:off x="3167844" y="4293096"/>
                <a:ext cx="39604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1547664" y="4797152"/>
                <a:ext cx="288032" cy="144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800" dirty="0" smtClean="0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endParaRPr lang="fr-FR" sz="8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16200000">
                <a:off x="179512" y="4509120"/>
                <a:ext cx="288032" cy="144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600" dirty="0" smtClean="0">
                    <a:solidFill>
                      <a:schemeClr val="tx1"/>
                    </a:solidFill>
                    <a:latin typeface="Calibri" pitchFamily="34" charset="0"/>
                  </a:rPr>
                  <a:t>2R</a:t>
                </a:r>
                <a:endParaRPr lang="fr-FR" sz="8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55576" y="4221088"/>
                <a:ext cx="288032" cy="144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800" dirty="0" smtClean="0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endParaRPr lang="fr-FR" sz="8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547664" y="4221088"/>
                <a:ext cx="288032" cy="144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800" dirty="0" smtClean="0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endParaRPr lang="fr-FR" sz="8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411760" y="4221088"/>
                <a:ext cx="288032" cy="144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800" dirty="0" smtClean="0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endParaRPr lang="fr-FR" sz="8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39552" y="4437112"/>
                <a:ext cx="83227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>
                    <a:latin typeface="Calibri" pitchFamily="34" charset="0"/>
                    <a:cs typeface="Calibri" pitchFamily="34" charset="0"/>
                  </a:rPr>
                  <a:t>anode wires</a:t>
                </a:r>
                <a:endParaRPr lang="fr-FR" sz="1000" dirty="0">
                  <a:latin typeface="Calibri" pitchFamily="34" charset="0"/>
                </a:endParaRPr>
              </a:p>
            </p:txBody>
          </p:sp>
          <p:cxnSp>
            <p:nvCxnSpPr>
              <p:cNvPr id="74" name="Connecteur droit avec flèche 73"/>
              <p:cNvCxnSpPr/>
              <p:nvPr/>
            </p:nvCxnSpPr>
            <p:spPr>
              <a:xfrm flipV="1">
                <a:off x="1115616" y="4293096"/>
                <a:ext cx="144016" cy="2160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avec flèche 76"/>
              <p:cNvCxnSpPr/>
              <p:nvPr/>
            </p:nvCxnSpPr>
            <p:spPr>
              <a:xfrm>
                <a:off x="1115616" y="4653136"/>
                <a:ext cx="144016" cy="2160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le 88"/>
              <p:cNvSpPr/>
              <p:nvPr/>
            </p:nvSpPr>
            <p:spPr>
              <a:xfrm>
                <a:off x="3131840" y="5085184"/>
                <a:ext cx="123303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>
                    <a:latin typeface="Calibri" pitchFamily="34" charset="0"/>
                    <a:cs typeface="Calibri" pitchFamily="34" charset="0"/>
                  </a:rPr>
                  <a:t>Charge Preamplifier</a:t>
                </a:r>
                <a:endParaRPr lang="fr-FR" sz="1000" dirty="0">
                  <a:latin typeface="Calibri" pitchFamily="34" charset="0"/>
                </a:endParaRPr>
              </a:p>
            </p:txBody>
          </p:sp>
          <p:cxnSp>
            <p:nvCxnSpPr>
              <p:cNvPr id="98" name="Connecteur droit avec flèche 97"/>
              <p:cNvCxnSpPr/>
              <p:nvPr/>
            </p:nvCxnSpPr>
            <p:spPr>
              <a:xfrm flipH="1" flipV="1">
                <a:off x="3131840" y="4437112"/>
                <a:ext cx="144016" cy="6480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Rectangle 103"/>
              <p:cNvSpPr/>
              <p:nvPr/>
            </p:nvSpPr>
            <p:spPr>
              <a:xfrm>
                <a:off x="755576" y="4797152"/>
                <a:ext cx="288032" cy="144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800" dirty="0" smtClean="0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endParaRPr lang="fr-FR" sz="8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05" name="Triangle isocèle 104"/>
              <p:cNvSpPr/>
              <p:nvPr/>
            </p:nvSpPr>
            <p:spPr>
              <a:xfrm rot="5400000">
                <a:off x="2897814" y="4743146"/>
                <a:ext cx="288032" cy="25202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106" name="Connecteur droit 105"/>
              <p:cNvCxnSpPr/>
              <p:nvPr/>
            </p:nvCxnSpPr>
            <p:spPr>
              <a:xfrm flipV="1">
                <a:off x="323528" y="4293096"/>
                <a:ext cx="1" cy="1440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>
                <a:endCxn id="27" idx="1"/>
              </p:cNvCxnSpPr>
              <p:nvPr/>
            </p:nvCxnSpPr>
            <p:spPr>
              <a:xfrm>
                <a:off x="1043608" y="4869160"/>
                <a:ext cx="504056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/>
              <p:cNvCxnSpPr/>
              <p:nvPr/>
            </p:nvCxnSpPr>
            <p:spPr>
              <a:xfrm flipV="1">
                <a:off x="323528" y="4725144"/>
                <a:ext cx="1" cy="1440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>
                <a:stCxn id="105" idx="0"/>
              </p:cNvCxnSpPr>
              <p:nvPr/>
            </p:nvCxnSpPr>
            <p:spPr>
              <a:xfrm>
                <a:off x="3167844" y="4869160"/>
                <a:ext cx="39604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/>
              <p:cNvCxnSpPr>
                <a:stCxn id="135" idx="3"/>
                <a:endCxn id="105" idx="3"/>
              </p:cNvCxnSpPr>
              <p:nvPr/>
            </p:nvCxnSpPr>
            <p:spPr>
              <a:xfrm>
                <a:off x="2699792" y="4869160"/>
                <a:ext cx="21602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Rectangle 134"/>
              <p:cNvSpPr/>
              <p:nvPr/>
            </p:nvSpPr>
            <p:spPr>
              <a:xfrm>
                <a:off x="2411760" y="4797152"/>
                <a:ext cx="288032" cy="144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800" dirty="0" smtClean="0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endParaRPr lang="fr-FR" sz="8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141" name="Connecteur droit 140"/>
              <p:cNvCxnSpPr>
                <a:stCxn id="27" idx="3"/>
                <a:endCxn id="135" idx="1"/>
              </p:cNvCxnSpPr>
              <p:nvPr/>
            </p:nvCxnSpPr>
            <p:spPr>
              <a:xfrm>
                <a:off x="1835696" y="4869160"/>
                <a:ext cx="576064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Rectangle 151"/>
              <p:cNvSpPr/>
              <p:nvPr/>
            </p:nvSpPr>
            <p:spPr>
              <a:xfrm>
                <a:off x="3563888" y="4149080"/>
                <a:ext cx="648072" cy="864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Charge division card</a:t>
                </a:r>
                <a:endParaRPr lang="en-US" sz="105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154" name="Connecteur droit avec flèche 153"/>
              <p:cNvCxnSpPr/>
              <p:nvPr/>
            </p:nvCxnSpPr>
            <p:spPr>
              <a:xfrm flipH="1" flipV="1">
                <a:off x="3131840" y="5013176"/>
                <a:ext cx="144016" cy="7200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2" name="Connecteur droit avec flèche 161"/>
            <p:cNvCxnSpPr/>
            <p:nvPr/>
          </p:nvCxnSpPr>
          <p:spPr>
            <a:xfrm flipH="1" flipV="1">
              <a:off x="755576" y="3501010"/>
              <a:ext cx="144016" cy="2160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Flèche droite 174"/>
          <p:cNvSpPr/>
          <p:nvPr/>
        </p:nvSpPr>
        <p:spPr>
          <a:xfrm>
            <a:off x="4499992" y="3068960"/>
            <a:ext cx="648072" cy="576064"/>
          </a:xfrm>
          <a:prstGeom prst="rightArrow">
            <a:avLst>
              <a:gd name="adj1" fmla="val 50000"/>
              <a:gd name="adj2" fmla="val 47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ll.eu/fileadmin/users_files/media/instruments/IN6/img/in6-descript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3987480" cy="2766613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The IN6 measurement campaign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The IN6 time-of-flight spectrometer</a:t>
            </a:r>
            <a:endParaRPr lang="en-US" sz="36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67544" y="4985792"/>
            <a:ext cx="5292080" cy="187220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1600" dirty="0" smtClean="0">
                <a:latin typeface="Calibri" pitchFamily="34" charset="0"/>
                <a:cs typeface="Calibri" pitchFamily="34" charset="0"/>
              </a:rPr>
              <a:t>Measurement </a:t>
            </a:r>
          </a:p>
          <a:p>
            <a:pPr lvl="1"/>
            <a:r>
              <a:rPr lang="en-US" sz="1500" dirty="0" smtClean="0">
                <a:latin typeface="Calibri" pitchFamily="34" charset="0"/>
                <a:cs typeface="Calibri" pitchFamily="34" charset="0"/>
              </a:rPr>
              <a:t>3 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weeks measurement with users’ samples</a:t>
            </a:r>
          </a:p>
          <a:p>
            <a:pPr lvl="1"/>
            <a:r>
              <a:rPr lang="en-US" sz="1500" dirty="0" smtClean="0">
                <a:latin typeface="Calibri" pitchFamily="34" charset="0"/>
                <a:cs typeface="Calibri" pitchFamily="34" charset="0"/>
              </a:rPr>
              <a:t>24 h dedicated beam 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time</a:t>
            </a:r>
          </a:p>
          <a:p>
            <a:pPr lvl="0">
              <a:defRPr/>
            </a:pPr>
            <a:endParaRPr lang="en-US" sz="1600" b="1" dirty="0" smtClean="0">
              <a:latin typeface="Calibri" pitchFamily="34" charset="0"/>
              <a:cs typeface="Calibri" pitchFamily="34" charset="0"/>
            </a:endParaRPr>
          </a:p>
          <a:p>
            <a:pPr lvl="0">
              <a:defRPr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Side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by side comparison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of performances </a:t>
            </a:r>
          </a:p>
          <a:p>
            <a:pPr lvl="0"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0">
              <a:defRPr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Timing information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from the IN6 chopper -&gt; much more observables</a:t>
            </a:r>
          </a:p>
          <a:p>
            <a:pPr lvl="1"/>
            <a:endParaRPr lang="en-US" sz="1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C:\Users\ferraton\Documents\Documents scientifiques et techniques\B4C multicouche\IN6_proto\Photos\IN6_nak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672" y="1484784"/>
            <a:ext cx="3079982" cy="2088232"/>
          </a:xfrm>
          <a:prstGeom prst="rect">
            <a:avLst/>
          </a:prstGeom>
          <a:noFill/>
        </p:spPr>
      </p:pic>
      <p:pic>
        <p:nvPicPr>
          <p:cNvPr id="5" name="Image 4" descr="S:\DETECTEURS\Detecteur Multigrille Bore10\Proto MB10-V2 sur IN6\Photos IN6\P10001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8752" y="3933056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848872" y="2996952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44816" y="5013176"/>
            <a:ext cx="72008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7344816" y="3068960"/>
            <a:ext cx="504056" cy="1944216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8064896" y="3429000"/>
            <a:ext cx="216024" cy="216024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ferraton\Documents\Documents scientifiques et techniques\B4C multicouche\IN6_proto\P10208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4456" y="2132856"/>
            <a:ext cx="737228" cy="2088232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4176464" y="4581128"/>
            <a:ext cx="16561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He tubes (3 bar, diameter 3.2 cm, length 30 cm)</a:t>
            </a:r>
            <a:endParaRPr lang="fr-FR" sz="1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4" name="Connecteur droit avec flèche 33"/>
          <p:cNvCxnSpPr>
            <a:stCxn id="33" idx="0"/>
          </p:cNvCxnSpPr>
          <p:nvPr/>
        </p:nvCxnSpPr>
        <p:spPr>
          <a:xfrm flipH="1" flipV="1">
            <a:off x="4536504" y="3573016"/>
            <a:ext cx="468052" cy="1008112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33" idx="0"/>
          </p:cNvCxnSpPr>
          <p:nvPr/>
        </p:nvCxnSpPr>
        <p:spPr>
          <a:xfrm flipH="1" flipV="1">
            <a:off x="4752528" y="3501008"/>
            <a:ext cx="252028" cy="1080120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395536" y="908720"/>
            <a:ext cx="529208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ToF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spectrometer in the range of thermal/cold neutrons (incident wavelengths : 4.1, 4.6, 5.1, 5.6 Å)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Detection system : 337 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3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He tubes (sensitive area 4 m²)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899592" y="5949280"/>
            <a:ext cx="529208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7742</TotalTime>
  <Words>2337</Words>
  <Application>Microsoft Office PowerPoint</Application>
  <PresentationFormat>Affichage à l'écran (4:3)</PresentationFormat>
  <Paragraphs>473</Paragraphs>
  <Slides>35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7" baseType="lpstr">
      <vt:lpstr>Thème Office</vt:lpstr>
      <vt:lpstr>Équation</vt:lpstr>
      <vt:lpstr>10B-based MultiGrid detectors as an alternative to 3He:  Achievements and construction of a large area demonstrator</vt:lpstr>
      <vt:lpstr>Outline</vt:lpstr>
      <vt:lpstr>3He crisis and need for alternatives</vt:lpstr>
      <vt:lpstr>Basic principles of MultiGrid detectors Gas neutron detectors based on solid 10B converters</vt:lpstr>
      <vt:lpstr>Basic principles of MultiGrid detectors  The MultiGrid concept</vt:lpstr>
      <vt:lpstr>10B MultiGrid prototypes Previous versions of MultiGrid prototypes</vt:lpstr>
      <vt:lpstr>10B MultiGrid prototypes  Previous versions of MultiGrid prototypes</vt:lpstr>
      <vt:lpstr>10B MultiGrid prototypes  Toward the reduction of channel number</vt:lpstr>
      <vt:lpstr>The IN6 measurement campaign The IN6 time-of-flight spectrometer</vt:lpstr>
      <vt:lpstr>The IN6 measurement campaign Efficiency comparison with IN6 tubes</vt:lpstr>
      <vt:lpstr>The IN6 measurement campaign Gamma sensitivity</vt:lpstr>
      <vt:lpstr>The IN6 measurement campaign Time resolution</vt:lpstr>
      <vt:lpstr>The IN6 measurement campaign Scattering in aluminum</vt:lpstr>
      <vt:lpstr>The IN6 measurement campaign Background</vt:lpstr>
      <vt:lpstr>10B MultiGrid detectors Background</vt:lpstr>
      <vt:lpstr>Toward large area MultiGrid detectors </vt:lpstr>
      <vt:lpstr>The IN5 demonstrator</vt:lpstr>
      <vt:lpstr>The IN5 demonstrator</vt:lpstr>
      <vt:lpstr>Resolution of IN6’s problems Scattering</vt:lpstr>
      <vt:lpstr>The IN5 demonstrator  Pressure vessel</vt:lpstr>
      <vt:lpstr>The IN5 demonstrator  Production of the blades @Linköping University</vt:lpstr>
      <vt:lpstr>The IN5 demonstrator  Production of the grids @ESS</vt:lpstr>
      <vt:lpstr>The IN5 demonstrator  Readout </vt:lpstr>
      <vt:lpstr>The IN5 demonstrator  Mounting procedure of the grid columns</vt:lpstr>
      <vt:lpstr>The IN5 demonstrator  Wire mounting</vt:lpstr>
      <vt:lpstr>The IN5 demonstrator  Insertion of a column</vt:lpstr>
      <vt:lpstr>The IN5 demonstrator  Mechanical precision: vessel</vt:lpstr>
      <vt:lpstr>The IN5 demonstrator   Mechanical precision: backbones</vt:lpstr>
      <vt:lpstr>The IN5 demonstrator  The flaking problem</vt:lpstr>
      <vt:lpstr>The IN5 demonstrator  First tests</vt:lpstr>
      <vt:lpstr>The IN5 demonstrator  Test campaign at ILL</vt:lpstr>
      <vt:lpstr>The IN5 demonstrator  And more tests</vt:lpstr>
      <vt:lpstr>The IN5 demonstrator  Where are we now?</vt:lpstr>
      <vt:lpstr>Conclusion</vt:lpstr>
      <vt:lpstr>Thank you for attention!!!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MultiGrid detectors as an alternative to 3He</dc:title>
  <dc:creator>Mathieu Ferraton</dc:creator>
  <cp:lastModifiedBy>Mathieu</cp:lastModifiedBy>
  <cp:revision>1374</cp:revision>
  <dcterms:created xsi:type="dcterms:W3CDTF">2014-05-15T13:56:57Z</dcterms:created>
  <dcterms:modified xsi:type="dcterms:W3CDTF">2014-05-23T11:54:58Z</dcterms:modified>
</cp:coreProperties>
</file>