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20" r:id="rId4"/>
  </p:sldMasterIdLst>
  <p:notesMasterIdLst>
    <p:notesMasterId r:id="rId40"/>
  </p:notesMasterIdLst>
  <p:sldIdLst>
    <p:sldId id="256" r:id="rId5"/>
    <p:sldId id="370" r:id="rId6"/>
    <p:sldId id="369" r:id="rId7"/>
    <p:sldId id="372" r:id="rId8"/>
    <p:sldId id="373" r:id="rId9"/>
    <p:sldId id="374" r:id="rId10"/>
    <p:sldId id="375" r:id="rId11"/>
    <p:sldId id="376" r:id="rId12"/>
    <p:sldId id="385" r:id="rId13"/>
    <p:sldId id="378" r:id="rId14"/>
    <p:sldId id="379" r:id="rId15"/>
    <p:sldId id="380" r:id="rId16"/>
    <p:sldId id="377" r:id="rId17"/>
    <p:sldId id="390" r:id="rId18"/>
    <p:sldId id="344" r:id="rId19"/>
    <p:sldId id="382" r:id="rId20"/>
    <p:sldId id="350" r:id="rId21"/>
    <p:sldId id="383" r:id="rId22"/>
    <p:sldId id="387" r:id="rId23"/>
    <p:sldId id="397" r:id="rId24"/>
    <p:sldId id="391" r:id="rId25"/>
    <p:sldId id="404" r:id="rId26"/>
    <p:sldId id="405" r:id="rId27"/>
    <p:sldId id="399" r:id="rId28"/>
    <p:sldId id="392" r:id="rId29"/>
    <p:sldId id="393" r:id="rId30"/>
    <p:sldId id="401" r:id="rId31"/>
    <p:sldId id="402" r:id="rId32"/>
    <p:sldId id="396" r:id="rId33"/>
    <p:sldId id="389" r:id="rId34"/>
    <p:sldId id="384" r:id="rId35"/>
    <p:sldId id="388" r:id="rId36"/>
    <p:sldId id="395" r:id="rId37"/>
    <p:sldId id="400" r:id="rId38"/>
    <p:sldId id="364" r:id="rId3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60000"/>
    <a:srgbClr val="C40000"/>
    <a:srgbClr val="AF0000"/>
    <a:srgbClr val="950000"/>
    <a:srgbClr val="812C9E"/>
    <a:srgbClr val="66247B"/>
    <a:srgbClr val="3B1547"/>
    <a:srgbClr val="A32B8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46" autoAdjust="0"/>
    <p:restoredTop sz="94660"/>
  </p:normalViewPr>
  <p:slideViewPr>
    <p:cSldViewPr>
      <p:cViewPr>
        <p:scale>
          <a:sx n="90" d="100"/>
          <a:sy n="90" d="100"/>
        </p:scale>
        <p:origin x="-2208" y="-22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1" Type="http://schemas.openxmlformats.org/officeDocument/2006/relationships/slide" Target="slides/slide17.xml"/><Relationship Id="rId22" Type="http://schemas.openxmlformats.org/officeDocument/2006/relationships/slide" Target="slides/slide18.xml"/><Relationship Id="rId23" Type="http://schemas.openxmlformats.org/officeDocument/2006/relationships/slide" Target="slides/slide19.xml"/><Relationship Id="rId24" Type="http://schemas.openxmlformats.org/officeDocument/2006/relationships/slide" Target="slides/slide20.xml"/><Relationship Id="rId25" Type="http://schemas.openxmlformats.org/officeDocument/2006/relationships/slide" Target="slides/slide21.xml"/><Relationship Id="rId26" Type="http://schemas.openxmlformats.org/officeDocument/2006/relationships/slide" Target="slides/slide22.xml"/><Relationship Id="rId27" Type="http://schemas.openxmlformats.org/officeDocument/2006/relationships/slide" Target="slides/slide23.xml"/><Relationship Id="rId28" Type="http://schemas.openxmlformats.org/officeDocument/2006/relationships/slide" Target="slides/slide24.xml"/><Relationship Id="rId29" Type="http://schemas.openxmlformats.org/officeDocument/2006/relationships/slide" Target="slides/slide2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30" Type="http://schemas.openxmlformats.org/officeDocument/2006/relationships/slide" Target="slides/slide26.xml"/><Relationship Id="rId31" Type="http://schemas.openxmlformats.org/officeDocument/2006/relationships/slide" Target="slides/slide27.xml"/><Relationship Id="rId32" Type="http://schemas.openxmlformats.org/officeDocument/2006/relationships/slide" Target="slides/slide28.xml"/><Relationship Id="rId9" Type="http://schemas.openxmlformats.org/officeDocument/2006/relationships/slide" Target="slides/slide5.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33" Type="http://schemas.openxmlformats.org/officeDocument/2006/relationships/slide" Target="slides/slide29.xml"/><Relationship Id="rId34" Type="http://schemas.openxmlformats.org/officeDocument/2006/relationships/slide" Target="slides/slide30.xml"/><Relationship Id="rId35" Type="http://schemas.openxmlformats.org/officeDocument/2006/relationships/slide" Target="slides/slide31.xml"/><Relationship Id="rId36" Type="http://schemas.openxmlformats.org/officeDocument/2006/relationships/slide" Target="slides/slide32.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37" Type="http://schemas.openxmlformats.org/officeDocument/2006/relationships/slide" Target="slides/slide33.xml"/><Relationship Id="rId38" Type="http://schemas.openxmlformats.org/officeDocument/2006/relationships/slide" Target="slides/slide34.xml"/><Relationship Id="rId39" Type="http://schemas.openxmlformats.org/officeDocument/2006/relationships/slide" Target="slides/slide35.xml"/><Relationship Id="rId40" Type="http://schemas.openxmlformats.org/officeDocument/2006/relationships/notesMaster" Target="notesMasters/notesMaster1.xml"/><Relationship Id="rId41" Type="http://schemas.openxmlformats.org/officeDocument/2006/relationships/printerSettings" Target="printerSettings/printerSettings1.bin"/><Relationship Id="rId42" Type="http://schemas.openxmlformats.org/officeDocument/2006/relationships/presProps" Target="presProps.xml"/><Relationship Id="rId43" Type="http://schemas.openxmlformats.org/officeDocument/2006/relationships/viewProps" Target="viewProps.xml"/><Relationship Id="rId44" Type="http://schemas.openxmlformats.org/officeDocument/2006/relationships/theme" Target="theme/theme1.xml"/><Relationship Id="rId4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27FE823D-1244-4E8A-9F25-806694E36F57}" type="datetimeFigureOut">
              <a:rPr lang="en-GB" smtClean="0"/>
              <a:t>20/05/2014</a:t>
            </a:fld>
            <a:endParaRPr lang="en-GB"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EB4FF39-58B4-4CAF-A13F-D2DC47EB52EC}" type="slidenum">
              <a:rPr lang="en-GB" smtClean="0"/>
              <a:t>‹#›</a:t>
            </a:fld>
            <a:endParaRPr lang="en-GB" dirty="0"/>
          </a:p>
        </p:txBody>
      </p:sp>
    </p:spTree>
    <p:extLst>
      <p:ext uri="{BB962C8B-B14F-4D97-AF65-F5344CB8AC3E}">
        <p14:creationId xmlns:p14="http://schemas.microsoft.com/office/powerpoint/2010/main" val="1785613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7" name="Rectangle 6"/>
          <p:cNvSpPr/>
          <p:nvPr/>
        </p:nvSpPr>
        <p:spPr bwMode="white">
          <a:xfrm>
            <a:off x="0" y="5971032"/>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9144" y="6053328"/>
            <a:ext cx="2249424"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1" name="Rectangle 10"/>
          <p:cNvSpPr/>
          <p:nvPr/>
        </p:nvSpPr>
        <p:spPr>
          <a:xfrm>
            <a:off x="2359152" y="6044184"/>
            <a:ext cx="6784848"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Title 7"/>
          <p:cNvSpPr>
            <a:spLocks noGrp="1"/>
          </p:cNvSpPr>
          <p:nvPr>
            <p:ph type="ctrTitle"/>
          </p:nvPr>
        </p:nvSpPr>
        <p:spPr>
          <a:xfrm>
            <a:off x="2362200" y="4038600"/>
            <a:ext cx="6477000" cy="1828800"/>
          </a:xfrm>
        </p:spPr>
        <p:txBody>
          <a:bodyPr anchor="b"/>
          <a:lstStyle>
            <a:lvl1pPr>
              <a:defRPr cap="all" baseline="0"/>
            </a:lvl1pPr>
          </a:lstStyle>
          <a:p>
            <a:r>
              <a:rPr kumimoji="0" lang="en-US" smtClean="0"/>
              <a:t>Click to edit Master title style</a:t>
            </a:r>
            <a:endParaRPr kumimoji="0" lang="en-US"/>
          </a:p>
        </p:txBody>
      </p:sp>
      <p:sp>
        <p:nvSpPr>
          <p:cNvPr id="9" name="Subtitle 8"/>
          <p:cNvSpPr>
            <a:spLocks noGrp="1"/>
          </p:cNvSpPr>
          <p:nvPr>
            <p:ph type="subTitle" idx="1"/>
          </p:nvPr>
        </p:nvSpPr>
        <p:spPr>
          <a:xfrm>
            <a:off x="2362200" y="6050037"/>
            <a:ext cx="6705600" cy="685800"/>
          </a:xfrm>
        </p:spPr>
        <p:txBody>
          <a:bodyPr anchor="ctr">
            <a:normAutofit/>
          </a:bodyPr>
          <a:lstStyle>
            <a:lvl1pPr marL="0" indent="0" algn="l">
              <a:buNone/>
              <a:defRPr sz="2600">
                <a:solidFill>
                  <a:srgbClr val="FFFFFF"/>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a:xfrm>
            <a:off x="76200" y="6068699"/>
            <a:ext cx="2057400" cy="685800"/>
          </a:xfrm>
        </p:spPr>
        <p:txBody>
          <a:bodyPr>
            <a:noAutofit/>
          </a:bodyPr>
          <a:lstStyle>
            <a:lvl1pPr algn="ctr">
              <a:defRPr sz="2000">
                <a:solidFill>
                  <a:srgbClr val="FFFFFF"/>
                </a:solidFill>
              </a:defRPr>
            </a:lvl1pPr>
          </a:lstStyle>
          <a:p>
            <a:r>
              <a:rPr lang="en-US" dirty="0" smtClean="0"/>
              <a:t>Dorothea Pfeiffer</a:t>
            </a:r>
            <a:endParaRPr lang="en-GB" dirty="0"/>
          </a:p>
        </p:txBody>
      </p:sp>
      <p:sp>
        <p:nvSpPr>
          <p:cNvPr id="17" name="Footer Placeholder 16"/>
          <p:cNvSpPr>
            <a:spLocks noGrp="1"/>
          </p:cNvSpPr>
          <p:nvPr>
            <p:ph type="ftr" sz="quarter" idx="11"/>
          </p:nvPr>
        </p:nvSpPr>
        <p:spPr>
          <a:xfrm>
            <a:off x="2085393" y="236538"/>
            <a:ext cx="5867400" cy="365125"/>
          </a:xfrm>
        </p:spPr>
        <p:txBody>
          <a:bodyPr/>
          <a:lstStyle>
            <a:lvl1pPr algn="r">
              <a:defRPr>
                <a:solidFill>
                  <a:schemeClr val="tx2"/>
                </a:solidFill>
              </a:defRPr>
            </a:lvl1pPr>
          </a:lstStyle>
          <a:p>
            <a:r>
              <a:rPr lang="en-GB" dirty="0" smtClean="0"/>
              <a:t>29.06.2012</a:t>
            </a:r>
            <a:endParaRPr lang="en-GB" dirty="0"/>
          </a:p>
        </p:txBody>
      </p:sp>
      <p:sp>
        <p:nvSpPr>
          <p:cNvPr id="29" name="Slide Number Placeholder 28"/>
          <p:cNvSpPr>
            <a:spLocks noGrp="1"/>
          </p:cNvSpPr>
          <p:nvPr>
            <p:ph type="sldNum" sz="quarter" idx="12"/>
          </p:nvPr>
        </p:nvSpPr>
        <p:spPr>
          <a:xfrm>
            <a:off x="8001000" y="228600"/>
            <a:ext cx="838200" cy="381000"/>
          </a:xfrm>
        </p:spPr>
        <p:txBody>
          <a:bodyPr/>
          <a:lstStyle>
            <a:lvl1pPr>
              <a:defRPr>
                <a:solidFill>
                  <a:schemeClr val="tx2"/>
                </a:solidFill>
              </a:defRPr>
            </a:lvl1pPr>
          </a:lstStyle>
          <a:p>
            <a:fld id="{083EDD99-8D7F-4555-B1F8-00CDF4A366AB}" type="slidenum">
              <a:rPr lang="en-GB" smtClean="0"/>
              <a:t>‹#›</a:t>
            </a:fld>
            <a:endParaRPr lang="en-GB" dirty="0"/>
          </a:p>
        </p:txBody>
      </p:sp>
    </p:spTree>
  </p:cSld>
  <p:clrMapOvr>
    <a:overrideClrMapping bg1="dk1" tx1="lt1" bg2="dk2" tx2="lt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r>
              <a:rPr lang="en-US" dirty="0" smtClean="0"/>
              <a:t>Dorothea Pfeiffer</a:t>
            </a:r>
            <a:endParaRPr lang="en-GB" dirty="0"/>
          </a:p>
        </p:txBody>
      </p:sp>
      <p:sp>
        <p:nvSpPr>
          <p:cNvPr id="5" name="Footer Placeholder 4"/>
          <p:cNvSpPr>
            <a:spLocks noGrp="1"/>
          </p:cNvSpPr>
          <p:nvPr>
            <p:ph type="ftr" sz="quarter" idx="11"/>
          </p:nvPr>
        </p:nvSpPr>
        <p:spPr/>
        <p:txBody>
          <a:bodyPr/>
          <a:lstStyle/>
          <a:p>
            <a:r>
              <a:rPr lang="en-GB" dirty="0" smtClean="0"/>
              <a:t>29.06.2012</a:t>
            </a:r>
            <a:endParaRPr lang="en-GB" dirty="0"/>
          </a:p>
        </p:txBody>
      </p:sp>
      <p:sp>
        <p:nvSpPr>
          <p:cNvPr id="6" name="Slide Number Placeholder 5"/>
          <p:cNvSpPr>
            <a:spLocks noGrp="1"/>
          </p:cNvSpPr>
          <p:nvPr>
            <p:ph type="sldNum" sz="quarter" idx="12"/>
          </p:nvPr>
        </p:nvSpPr>
        <p:spPr/>
        <p:txBody>
          <a:bodyPr/>
          <a:lstStyle/>
          <a:p>
            <a:fld id="{083EDD99-8D7F-4555-B1F8-00CDF4A366AB}" type="slidenum">
              <a:rPr lang="en-GB" smtClean="0"/>
              <a:t>‹#›</a:t>
            </a:fld>
            <a:endParaRPr lang="en-GB"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1"/>
      </p:bgRef>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53200" y="609600"/>
            <a:ext cx="2057400" cy="55165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609600"/>
            <a:ext cx="5562600" cy="5516564"/>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a:xfrm>
            <a:off x="6553200" y="6248402"/>
            <a:ext cx="2209800" cy="365125"/>
          </a:xfrm>
        </p:spPr>
        <p:txBody>
          <a:bodyPr/>
          <a:lstStyle/>
          <a:p>
            <a:r>
              <a:rPr lang="en-US" dirty="0" smtClean="0"/>
              <a:t>Dorothea Pfeiffer</a:t>
            </a:r>
            <a:endParaRPr lang="en-GB" dirty="0"/>
          </a:p>
        </p:txBody>
      </p:sp>
      <p:sp>
        <p:nvSpPr>
          <p:cNvPr id="5" name="Footer Placeholder 4"/>
          <p:cNvSpPr>
            <a:spLocks noGrp="1"/>
          </p:cNvSpPr>
          <p:nvPr>
            <p:ph type="ftr" sz="quarter" idx="11"/>
          </p:nvPr>
        </p:nvSpPr>
        <p:spPr>
          <a:xfrm>
            <a:off x="457201" y="6248207"/>
            <a:ext cx="5573483" cy="365125"/>
          </a:xfrm>
        </p:spPr>
        <p:txBody>
          <a:bodyPr/>
          <a:lstStyle/>
          <a:p>
            <a:r>
              <a:rPr lang="en-GB" dirty="0" smtClean="0"/>
              <a:t>29.06.2012</a:t>
            </a:r>
            <a:endParaRPr lang="en-GB" dirty="0"/>
          </a:p>
        </p:txBody>
      </p:sp>
      <p:sp>
        <p:nvSpPr>
          <p:cNvPr id="7" name="Rectangle 6"/>
          <p:cNvSpPr/>
          <p:nvPr/>
        </p:nvSpPr>
        <p:spPr bwMode="white">
          <a:xfrm>
            <a:off x="6096318" y="0"/>
            <a:ext cx="320040" cy="6858000"/>
          </a:xfrm>
          <a:prstGeom prst="rect">
            <a:avLst/>
          </a:prstGeom>
          <a:solidFill>
            <a:srgbClr val="FFFFFF"/>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8" name="Rectangle 7"/>
          <p:cNvSpPr/>
          <p:nvPr/>
        </p:nvSpPr>
        <p:spPr>
          <a:xfrm>
            <a:off x="6142038" y="609600"/>
            <a:ext cx="228600" cy="6248400"/>
          </a:xfrm>
          <a:prstGeom prst="rect">
            <a:avLst/>
          </a:prstGeom>
          <a:solidFill>
            <a:schemeClr val="accent1"/>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9" name="Rectangle 8"/>
          <p:cNvSpPr/>
          <p:nvPr/>
        </p:nvSpPr>
        <p:spPr>
          <a:xfrm>
            <a:off x="6142038" y="0"/>
            <a:ext cx="228600" cy="533400"/>
          </a:xfrm>
          <a:prstGeom prst="rect">
            <a:avLst/>
          </a:prstGeom>
          <a:solidFill>
            <a:schemeClr val="accent2"/>
          </a:solidFill>
          <a:ln w="1905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6" name="Slide Number Placeholder 5"/>
          <p:cNvSpPr>
            <a:spLocks noGrp="1"/>
          </p:cNvSpPr>
          <p:nvPr>
            <p:ph type="sldNum" sz="quarter" idx="12"/>
          </p:nvPr>
        </p:nvSpPr>
        <p:spPr>
          <a:xfrm rot="5400000">
            <a:off x="5989638" y="144462"/>
            <a:ext cx="533400" cy="244476"/>
          </a:xfrm>
        </p:spPr>
        <p:txBody>
          <a:bodyPr/>
          <a:lstStyle/>
          <a:p>
            <a:fld id="{083EDD99-8D7F-4555-B1F8-00CDF4A366AB}" type="slidenum">
              <a:rPr lang="en-GB" smtClean="0"/>
              <a:t>‹#›</a:t>
            </a:fld>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2648" y="228600"/>
            <a:ext cx="8153400" cy="990600"/>
          </a:xfrm>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pPr algn="r"/>
            <a:r>
              <a:rPr lang="en-GB" dirty="0" smtClean="0"/>
              <a:t>29.06.2012</a:t>
            </a:r>
          </a:p>
        </p:txBody>
      </p:sp>
      <p:sp>
        <p:nvSpPr>
          <p:cNvPr id="5" name="Footer Placeholder 4"/>
          <p:cNvSpPr>
            <a:spLocks noGrp="1"/>
          </p:cNvSpPr>
          <p:nvPr>
            <p:ph type="ftr" sz="quarter" idx="11"/>
          </p:nvPr>
        </p:nvSpPr>
        <p:spPr/>
        <p:txBody>
          <a:bodyPr/>
          <a:lstStyle/>
          <a:p>
            <a:pPr algn="l"/>
            <a:r>
              <a:rPr lang="de-DE" dirty="0" smtClean="0"/>
              <a:t>Dorothea Pfeiffer</a:t>
            </a:r>
            <a:endParaRPr lang="en-GB" dirty="0"/>
          </a:p>
        </p:txBody>
      </p:sp>
      <p:sp>
        <p:nvSpPr>
          <p:cNvPr id="6" name="Slide Number Placeholder 5"/>
          <p:cNvSpPr>
            <a:spLocks noGrp="1"/>
          </p:cNvSpPr>
          <p:nvPr>
            <p:ph type="sldNum" sz="quarter" idx="12"/>
          </p:nvPr>
        </p:nvSpPr>
        <p:spPr/>
        <p:txBody>
          <a:bodyPr/>
          <a:lstStyle>
            <a:lvl1pPr>
              <a:defRPr>
                <a:solidFill>
                  <a:srgbClr val="FFFFFF"/>
                </a:solidFill>
              </a:defRPr>
            </a:lvl1pPr>
          </a:lstStyle>
          <a:p>
            <a:fld id="{083EDD99-8D7F-4555-B1F8-00CDF4A366AB}" type="slidenum">
              <a:rPr lang="en-GB" smtClean="0"/>
              <a:t>‹#›</a:t>
            </a:fld>
            <a:endParaRPr lang="en-GB" dirty="0"/>
          </a:p>
        </p:txBody>
      </p:sp>
      <p:sp>
        <p:nvSpPr>
          <p:cNvPr id="8" name="Content Placeholder 7"/>
          <p:cNvSpPr>
            <a:spLocks noGrp="1"/>
          </p:cNvSpPr>
          <p:nvPr>
            <p:ph sz="quarter" idx="1"/>
          </p:nvPr>
        </p:nvSpPr>
        <p:spPr>
          <a:xfrm>
            <a:off x="612648" y="1600200"/>
            <a:ext cx="8153400" cy="44958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71600" y="2743200"/>
            <a:ext cx="7123113" cy="1673225"/>
          </a:xfrm>
        </p:spPr>
        <p:txBody>
          <a:bodyPr anchor="t"/>
          <a:lstStyle>
            <a:lvl1pPr marL="0" indent="0">
              <a:buNone/>
              <a:defRPr sz="280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7" name="Rectangle 6"/>
          <p:cNvSpPr/>
          <p:nvPr/>
        </p:nvSpPr>
        <p:spPr bwMode="white">
          <a:xfrm>
            <a:off x="0" y="1524000"/>
            <a:ext cx="9144000" cy="114300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600200"/>
            <a:ext cx="1295400" cy="990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1371600" y="1600200"/>
            <a:ext cx="7772400" cy="990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371600" y="1600200"/>
            <a:ext cx="7620000" cy="990600"/>
          </a:xfrm>
        </p:spPr>
        <p:txBody>
          <a:bodyPr/>
          <a:lstStyle>
            <a:lvl1pPr algn="l">
              <a:buNone/>
              <a:defRPr sz="4400" b="0" cap="none">
                <a:solidFill>
                  <a:srgbClr val="FFFFFF"/>
                </a:solidFill>
              </a:defRPr>
            </a:lvl1pPr>
          </a:lstStyle>
          <a:p>
            <a:r>
              <a:rPr kumimoji="0" lang="en-US" smtClean="0"/>
              <a:t>Click to edit Master title style</a:t>
            </a:r>
            <a:endParaRPr kumimoji="0" lang="en-US"/>
          </a:p>
        </p:txBody>
      </p:sp>
      <p:sp>
        <p:nvSpPr>
          <p:cNvPr id="12" name="Date Placeholder 11"/>
          <p:cNvSpPr>
            <a:spLocks noGrp="1"/>
          </p:cNvSpPr>
          <p:nvPr>
            <p:ph type="dt" sz="half" idx="10"/>
          </p:nvPr>
        </p:nvSpPr>
        <p:spPr/>
        <p:txBody>
          <a:bodyPr/>
          <a:lstStyle/>
          <a:p>
            <a:r>
              <a:rPr lang="en-US" dirty="0" smtClean="0"/>
              <a:t>Dorothea Pfeiffer</a:t>
            </a:r>
            <a:endParaRPr lang="en-GB" dirty="0"/>
          </a:p>
        </p:txBody>
      </p:sp>
      <p:sp>
        <p:nvSpPr>
          <p:cNvPr id="13" name="Slide Number Placeholder 12"/>
          <p:cNvSpPr>
            <a:spLocks noGrp="1"/>
          </p:cNvSpPr>
          <p:nvPr>
            <p:ph type="sldNum" sz="quarter" idx="11"/>
          </p:nvPr>
        </p:nvSpPr>
        <p:spPr>
          <a:xfrm>
            <a:off x="0" y="1752600"/>
            <a:ext cx="1295400" cy="701676"/>
          </a:xfrm>
        </p:spPr>
        <p:txBody>
          <a:bodyPr>
            <a:noAutofit/>
          </a:bodyPr>
          <a:lstStyle>
            <a:lvl1pPr>
              <a:defRPr sz="2400">
                <a:solidFill>
                  <a:srgbClr val="FFFFFF"/>
                </a:solidFill>
              </a:defRPr>
            </a:lvl1pPr>
          </a:lstStyle>
          <a:p>
            <a:fld id="{083EDD99-8D7F-4555-B1F8-00CDF4A366AB}" type="slidenum">
              <a:rPr lang="en-GB" smtClean="0"/>
              <a:t>‹#›</a:t>
            </a:fld>
            <a:endParaRPr lang="en-GB" dirty="0"/>
          </a:p>
        </p:txBody>
      </p:sp>
      <p:sp>
        <p:nvSpPr>
          <p:cNvPr id="14" name="Footer Placeholder 13"/>
          <p:cNvSpPr>
            <a:spLocks noGrp="1"/>
          </p:cNvSpPr>
          <p:nvPr>
            <p:ph type="ftr" sz="quarter" idx="12"/>
          </p:nvPr>
        </p:nvSpPr>
        <p:spPr/>
        <p:txBody>
          <a:bodyPr/>
          <a:lstStyle/>
          <a:p>
            <a:r>
              <a:rPr lang="en-GB" dirty="0" smtClean="0"/>
              <a:t>29.06.2012</a:t>
            </a:r>
            <a:endParaRPr lang="en-GB" dirty="0"/>
          </a:p>
        </p:txBody>
      </p:sp>
    </p:spTree>
  </p:cSld>
  <p:clrMapOvr>
    <a:overrideClrMapping bg1="lt1" tx1="dk1" bg2="lt2" tx2="dk2" accent1="accent1" accent2="accent2" accent3="accent3" accent4="accent4" accent5="accent5" accent6="accent6" hlink="hlink" folHlink="folHlink"/>
  </p:clrMapOvr>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9" name="Content Placeholder 8"/>
          <p:cNvSpPr>
            <a:spLocks noGrp="1"/>
          </p:cNvSpPr>
          <p:nvPr>
            <p:ph sz="quarter" idx="1"/>
          </p:nvPr>
        </p:nvSpPr>
        <p:spPr>
          <a:xfrm>
            <a:off x="609600"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844901" y="1589567"/>
            <a:ext cx="38862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8" name="Date Placeholder 7"/>
          <p:cNvSpPr>
            <a:spLocks noGrp="1"/>
          </p:cNvSpPr>
          <p:nvPr>
            <p:ph type="dt" sz="half" idx="15"/>
          </p:nvPr>
        </p:nvSpPr>
        <p:spPr/>
        <p:txBody>
          <a:bodyPr rtlCol="0"/>
          <a:lstStyle/>
          <a:p>
            <a:r>
              <a:rPr lang="en-US" dirty="0" smtClean="0"/>
              <a:t>Dorothea Pfeiffer</a:t>
            </a:r>
            <a:endParaRPr lang="en-GB" dirty="0"/>
          </a:p>
        </p:txBody>
      </p:sp>
      <p:sp>
        <p:nvSpPr>
          <p:cNvPr id="10" name="Slide Number Placeholder 9"/>
          <p:cNvSpPr>
            <a:spLocks noGrp="1"/>
          </p:cNvSpPr>
          <p:nvPr>
            <p:ph type="sldNum" sz="quarter" idx="16"/>
          </p:nvPr>
        </p:nvSpPr>
        <p:spPr/>
        <p:txBody>
          <a:bodyPr rtlCol="0"/>
          <a:lstStyle/>
          <a:p>
            <a:fld id="{083EDD99-8D7F-4555-B1F8-00CDF4A366AB}" type="slidenum">
              <a:rPr lang="en-GB" smtClean="0"/>
              <a:t>‹#›</a:t>
            </a:fld>
            <a:endParaRPr lang="en-GB" dirty="0"/>
          </a:p>
        </p:txBody>
      </p:sp>
      <p:sp>
        <p:nvSpPr>
          <p:cNvPr id="12" name="Footer Placeholder 11"/>
          <p:cNvSpPr>
            <a:spLocks noGrp="1"/>
          </p:cNvSpPr>
          <p:nvPr>
            <p:ph type="ftr" sz="quarter" idx="17"/>
          </p:nvPr>
        </p:nvSpPr>
        <p:spPr/>
        <p:txBody>
          <a:bodyPr rtlCol="0"/>
          <a:lstStyle/>
          <a:p>
            <a:r>
              <a:rPr lang="en-GB" dirty="0" smtClean="0"/>
              <a:t>29.06.2012</a:t>
            </a:r>
            <a:endParaRPr lang="en-GB" dirty="0"/>
          </a:p>
        </p:txBody>
      </p:sp>
    </p:spTree>
  </p:cSld>
  <p:clrMapOvr>
    <a:masterClrMapping/>
  </p:clrMapOvr>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3400" y="273050"/>
            <a:ext cx="8153400" cy="869950"/>
          </a:xfrm>
        </p:spPr>
        <p:txBody>
          <a:bodyPr anchor="ctr"/>
          <a:lstStyle>
            <a:lvl1pPr>
              <a:defRPr/>
            </a:lvl1pPr>
          </a:lstStyle>
          <a:p>
            <a:r>
              <a:rPr kumimoji="0" lang="en-US" smtClean="0"/>
              <a:t>Click to edit Master title style</a:t>
            </a:r>
            <a:endParaRPr kumimoji="0" lang="en-US"/>
          </a:p>
        </p:txBody>
      </p:sp>
      <p:sp>
        <p:nvSpPr>
          <p:cNvPr id="11" name="Content Placeholder 10"/>
          <p:cNvSpPr>
            <a:spLocks noGrp="1"/>
          </p:cNvSpPr>
          <p:nvPr>
            <p:ph sz="quarter" idx="2"/>
          </p:nvPr>
        </p:nvSpPr>
        <p:spPr>
          <a:xfrm>
            <a:off x="609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800600" y="2438400"/>
            <a:ext cx="3886200" cy="35814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Date Placeholder 9"/>
          <p:cNvSpPr>
            <a:spLocks noGrp="1"/>
          </p:cNvSpPr>
          <p:nvPr>
            <p:ph type="dt" sz="half" idx="15"/>
          </p:nvPr>
        </p:nvSpPr>
        <p:spPr/>
        <p:txBody>
          <a:bodyPr rtlCol="0"/>
          <a:lstStyle/>
          <a:p>
            <a:r>
              <a:rPr lang="en-US" dirty="0" smtClean="0"/>
              <a:t>Dorothea Pfeiffer</a:t>
            </a:r>
            <a:endParaRPr lang="en-GB" dirty="0"/>
          </a:p>
        </p:txBody>
      </p:sp>
      <p:sp>
        <p:nvSpPr>
          <p:cNvPr id="12" name="Slide Number Placeholder 11"/>
          <p:cNvSpPr>
            <a:spLocks noGrp="1"/>
          </p:cNvSpPr>
          <p:nvPr>
            <p:ph type="sldNum" sz="quarter" idx="16"/>
          </p:nvPr>
        </p:nvSpPr>
        <p:spPr/>
        <p:txBody>
          <a:bodyPr rtlCol="0"/>
          <a:lstStyle/>
          <a:p>
            <a:fld id="{083EDD99-8D7F-4555-B1F8-00CDF4A366AB}" type="slidenum">
              <a:rPr lang="en-GB" smtClean="0"/>
              <a:t>‹#›</a:t>
            </a:fld>
            <a:endParaRPr lang="en-GB" dirty="0"/>
          </a:p>
        </p:txBody>
      </p:sp>
      <p:sp>
        <p:nvSpPr>
          <p:cNvPr id="14" name="Footer Placeholder 13"/>
          <p:cNvSpPr>
            <a:spLocks noGrp="1"/>
          </p:cNvSpPr>
          <p:nvPr>
            <p:ph type="ftr" sz="quarter" idx="17"/>
          </p:nvPr>
        </p:nvSpPr>
        <p:spPr/>
        <p:txBody>
          <a:bodyPr rtlCol="0"/>
          <a:lstStyle/>
          <a:p>
            <a:r>
              <a:rPr lang="en-GB" dirty="0" smtClean="0"/>
              <a:t>29.06.2012</a:t>
            </a:r>
            <a:endParaRPr lang="en-GB" dirty="0"/>
          </a:p>
        </p:txBody>
      </p:sp>
      <p:sp>
        <p:nvSpPr>
          <p:cNvPr id="16" name="Text Placeholder 15"/>
          <p:cNvSpPr>
            <a:spLocks noGrp="1"/>
          </p:cNvSpPr>
          <p:nvPr>
            <p:ph type="body" sz="quarter" idx="1"/>
          </p:nvPr>
        </p:nvSpPr>
        <p:spPr>
          <a:xfrm>
            <a:off x="609600" y="1752600"/>
            <a:ext cx="3886200" cy="640080"/>
          </a:xfrm>
          <a:solidFill>
            <a:schemeClr val="accent2"/>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5" name="Text Placeholder 14"/>
          <p:cNvSpPr>
            <a:spLocks noGrp="1"/>
          </p:cNvSpPr>
          <p:nvPr>
            <p:ph type="body" sz="quarter" idx="3"/>
          </p:nvPr>
        </p:nvSpPr>
        <p:spPr>
          <a:xfrm>
            <a:off x="4800600" y="1752600"/>
            <a:ext cx="3886200" cy="640080"/>
          </a:xfrm>
          <a:solidFill>
            <a:schemeClr val="accent4"/>
          </a:solidFill>
        </p:spPr>
        <p:txBody>
          <a:bodyPr rtlCol="0" anchor="ct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r>
              <a:rPr lang="en-US" dirty="0" smtClean="0"/>
              <a:t>Dorothea Pfeiffer</a:t>
            </a:r>
            <a:endParaRPr lang="en-GB" dirty="0"/>
          </a:p>
        </p:txBody>
      </p:sp>
      <p:sp>
        <p:nvSpPr>
          <p:cNvPr id="4" name="Footer Placeholder 3"/>
          <p:cNvSpPr>
            <a:spLocks noGrp="1"/>
          </p:cNvSpPr>
          <p:nvPr>
            <p:ph type="ftr" sz="quarter" idx="11"/>
          </p:nvPr>
        </p:nvSpPr>
        <p:spPr/>
        <p:txBody>
          <a:bodyPr/>
          <a:lstStyle/>
          <a:p>
            <a:r>
              <a:rPr lang="en-GB" dirty="0" smtClean="0"/>
              <a:t>29.06.2012</a:t>
            </a:r>
            <a:endParaRPr lang="en-GB" dirty="0"/>
          </a:p>
        </p:txBody>
      </p:sp>
      <p:sp>
        <p:nvSpPr>
          <p:cNvPr id="5" name="Slide Number Placeholder 4"/>
          <p:cNvSpPr>
            <a:spLocks noGrp="1"/>
          </p:cNvSpPr>
          <p:nvPr>
            <p:ph type="sldNum" sz="quarter" idx="12"/>
          </p:nvPr>
        </p:nvSpPr>
        <p:spPr/>
        <p:txBody>
          <a:bodyPr/>
          <a:lstStyle>
            <a:lvl1pPr>
              <a:defRPr>
                <a:solidFill>
                  <a:srgbClr val="FFFFFF"/>
                </a:solidFill>
              </a:defRPr>
            </a:lvl1pPr>
          </a:lstStyle>
          <a:p>
            <a:fld id="{083EDD99-8D7F-4555-B1F8-00CDF4A366AB}" type="slidenum">
              <a:rPr lang="en-GB" smtClean="0"/>
              <a:t>‹#›</a:t>
            </a:fld>
            <a:endParaRPr lang="en-GB"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dirty="0" smtClean="0"/>
              <a:t>Dorothea Pfeiffer</a:t>
            </a:r>
            <a:endParaRPr lang="en-GB" dirty="0"/>
          </a:p>
        </p:txBody>
      </p:sp>
      <p:sp>
        <p:nvSpPr>
          <p:cNvPr id="3" name="Footer Placeholder 2"/>
          <p:cNvSpPr>
            <a:spLocks noGrp="1"/>
          </p:cNvSpPr>
          <p:nvPr>
            <p:ph type="ftr" sz="quarter" idx="11"/>
          </p:nvPr>
        </p:nvSpPr>
        <p:spPr/>
        <p:txBody>
          <a:bodyPr/>
          <a:lstStyle/>
          <a:p>
            <a:r>
              <a:rPr lang="en-GB" dirty="0" smtClean="0"/>
              <a:t>29.06.2012</a:t>
            </a:r>
            <a:endParaRPr lang="en-GB" dirty="0"/>
          </a:p>
        </p:txBody>
      </p:sp>
      <p:sp>
        <p:nvSpPr>
          <p:cNvPr id="4" name="Slide Number Placeholder 3"/>
          <p:cNvSpPr>
            <a:spLocks noGrp="1"/>
          </p:cNvSpPr>
          <p:nvPr>
            <p:ph type="sldNum" sz="quarter" idx="12"/>
          </p:nvPr>
        </p:nvSpPr>
        <p:spPr>
          <a:xfrm>
            <a:off x="0" y="6248400"/>
            <a:ext cx="533400" cy="381000"/>
          </a:xfrm>
        </p:spPr>
        <p:txBody>
          <a:bodyPr/>
          <a:lstStyle>
            <a:lvl1pPr>
              <a:defRPr>
                <a:solidFill>
                  <a:schemeClr val="tx2"/>
                </a:solidFill>
              </a:defRPr>
            </a:lvl1pPr>
          </a:lstStyle>
          <a:p>
            <a:fld id="{083EDD99-8D7F-4555-B1F8-00CDF4A366AB}" type="slidenum">
              <a:rPr lang="en-GB" smtClean="0"/>
              <a:t>‹#›</a:t>
            </a:fld>
            <a:endParaRPr lang="en-GB"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3050"/>
            <a:ext cx="8077200" cy="869950"/>
          </a:xfrm>
        </p:spPr>
        <p:txBody>
          <a:bodyPr anchor="ctr"/>
          <a:lstStyle>
            <a:lvl1pPr algn="l">
              <a:buNone/>
              <a:defRPr sz="4400" b="0"/>
            </a:lvl1p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r>
              <a:rPr lang="en-US" dirty="0" smtClean="0"/>
              <a:t>Dorothea Pfeiffer</a:t>
            </a:r>
            <a:endParaRPr lang="en-GB" dirty="0"/>
          </a:p>
        </p:txBody>
      </p:sp>
      <p:sp>
        <p:nvSpPr>
          <p:cNvPr id="6" name="Footer Placeholder 5"/>
          <p:cNvSpPr>
            <a:spLocks noGrp="1"/>
          </p:cNvSpPr>
          <p:nvPr>
            <p:ph type="ftr" sz="quarter" idx="11"/>
          </p:nvPr>
        </p:nvSpPr>
        <p:spPr/>
        <p:txBody>
          <a:bodyPr/>
          <a:lstStyle/>
          <a:p>
            <a:r>
              <a:rPr lang="en-GB" dirty="0" smtClean="0"/>
              <a:t>29.06.2012</a:t>
            </a:r>
            <a:endParaRPr lang="en-GB" dirty="0"/>
          </a:p>
        </p:txBody>
      </p:sp>
      <p:sp>
        <p:nvSpPr>
          <p:cNvPr id="7" name="Slide Number Placeholder 6"/>
          <p:cNvSpPr>
            <a:spLocks noGrp="1"/>
          </p:cNvSpPr>
          <p:nvPr>
            <p:ph type="sldNum" sz="quarter" idx="12"/>
          </p:nvPr>
        </p:nvSpPr>
        <p:spPr/>
        <p:txBody>
          <a:bodyPr/>
          <a:lstStyle>
            <a:lvl1pPr>
              <a:defRPr>
                <a:solidFill>
                  <a:srgbClr val="FFFFFF"/>
                </a:solidFill>
              </a:defRPr>
            </a:lvl1pPr>
          </a:lstStyle>
          <a:p>
            <a:fld id="{083EDD99-8D7F-4555-B1F8-00CDF4A366AB}" type="slidenum">
              <a:rPr lang="en-GB" smtClean="0"/>
              <a:t>‹#›</a:t>
            </a:fld>
            <a:endParaRPr lang="en-GB" dirty="0"/>
          </a:p>
        </p:txBody>
      </p:sp>
      <p:sp>
        <p:nvSpPr>
          <p:cNvPr id="3" name="Text Placeholder 2"/>
          <p:cNvSpPr>
            <a:spLocks noGrp="1"/>
          </p:cNvSpPr>
          <p:nvPr>
            <p:ph type="body" idx="2"/>
          </p:nvPr>
        </p:nvSpPr>
        <p:spPr>
          <a:xfrm>
            <a:off x="609600" y="1752600"/>
            <a:ext cx="1600200" cy="4343400"/>
          </a:xfrm>
          <a:ln w="50800" cap="sq" cmpd="dbl" algn="ctr">
            <a:solidFill>
              <a:schemeClr val="accent2"/>
            </a:solidFill>
            <a:prstDash val="solid"/>
            <a:miter lim="800000"/>
          </a:ln>
          <a:effectLst/>
        </p:spPr>
        <p:style>
          <a:lnRef idx="3">
            <a:schemeClr val="lt1"/>
          </a:lnRef>
          <a:fillRef idx="1">
            <a:schemeClr val="accent2"/>
          </a:fillRef>
          <a:effectRef idx="1">
            <a:schemeClr val="accent2"/>
          </a:effectRef>
          <a:fontRef idx="minor">
            <a:schemeClr val="lt1"/>
          </a:fontRef>
        </p:style>
        <p:txBody>
          <a:bodyPr lIns="137160" tIns="182880" rIns="137160" bIns="91440"/>
          <a:lstStyle>
            <a:lvl1pPr marL="0" indent="0">
              <a:spcAft>
                <a:spcPts val="1000"/>
              </a:spcAft>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9" name="Content Placeholder 8"/>
          <p:cNvSpPr>
            <a:spLocks noGrp="1"/>
          </p:cNvSpPr>
          <p:nvPr>
            <p:ph sz="quarter" idx="1"/>
          </p:nvPr>
        </p:nvSpPr>
        <p:spPr>
          <a:xfrm>
            <a:off x="2362200" y="1752600"/>
            <a:ext cx="6400800" cy="44196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bg>
      <p:bgRef idx="1003">
        <a:schemeClr val="bg2"/>
      </p:bgRef>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600200" y="5486400"/>
            <a:ext cx="7315200" cy="685800"/>
          </a:xfrm>
        </p:spPr>
        <p:txBody>
          <a:bodyPr/>
          <a:lstStyle>
            <a:lvl1pPr marL="0" indent="0">
              <a:buFontTx/>
              <a:buNone/>
              <a:defRPr sz="1700"/>
            </a:lvl1pPr>
            <a:lvl2pPr>
              <a:buFontTx/>
              <a:buNone/>
              <a:defRPr sz="1200"/>
            </a:lvl2pPr>
            <a:lvl3pPr>
              <a:buFontTx/>
              <a:buNone/>
              <a:defRPr sz="1000"/>
            </a:lvl3pPr>
            <a:lvl4pPr>
              <a:buFontTx/>
              <a:buNone/>
              <a:defRPr sz="900"/>
            </a:lvl4pPr>
            <a:lvl5pPr>
              <a:buFontTx/>
              <a:buNone/>
              <a:defRPr sz="900"/>
            </a:lvl5pPr>
          </a:lstStyle>
          <a:p>
            <a:pPr lvl="0" eaLnBrk="1" latinLnBrk="0" hangingPunct="1"/>
            <a:r>
              <a:rPr kumimoji="0" lang="en-US" smtClean="0"/>
              <a:t>Click to edit Master text styles</a:t>
            </a:r>
          </a:p>
        </p:txBody>
      </p:sp>
      <p:sp>
        <p:nvSpPr>
          <p:cNvPr id="8" name="Rectangle 7"/>
          <p:cNvSpPr/>
          <p:nvPr/>
        </p:nvSpPr>
        <p:spPr bwMode="white">
          <a:xfrm>
            <a:off x="-9144" y="4572000"/>
            <a:ext cx="9144000" cy="886968"/>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9144" y="4663440"/>
            <a:ext cx="1463040" cy="713232"/>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0" name="Rectangle 9"/>
          <p:cNvSpPr/>
          <p:nvPr/>
        </p:nvSpPr>
        <p:spPr>
          <a:xfrm>
            <a:off x="1545336" y="4654296"/>
            <a:ext cx="7598664" cy="713232"/>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a:off x="1600200" y="4648200"/>
            <a:ext cx="7315200" cy="685800"/>
          </a:xfrm>
        </p:spPr>
        <p:txBody>
          <a:bodyPr anchor="ctr"/>
          <a:lstStyle>
            <a:lvl1pPr algn="l">
              <a:buNone/>
              <a:defRPr sz="2800" b="0">
                <a:solidFill>
                  <a:srgbClr val="FFFFFF"/>
                </a:solidFill>
              </a:defRPr>
            </a:lvl1pPr>
          </a:lstStyle>
          <a:p>
            <a:r>
              <a:rPr kumimoji="0" lang="en-US" smtClean="0"/>
              <a:t>Click to edit Master title style</a:t>
            </a:r>
            <a:endParaRPr kumimoji="0" lang="en-US"/>
          </a:p>
        </p:txBody>
      </p:sp>
      <p:sp>
        <p:nvSpPr>
          <p:cNvPr id="11" name="Rectangle 10"/>
          <p:cNvSpPr/>
          <p:nvPr/>
        </p:nvSpPr>
        <p:spPr bwMode="white">
          <a:xfrm>
            <a:off x="1447800" y="0"/>
            <a:ext cx="100584" cy="6867144"/>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2" name="Date Placeholder 11"/>
          <p:cNvSpPr>
            <a:spLocks noGrp="1"/>
          </p:cNvSpPr>
          <p:nvPr>
            <p:ph type="dt" sz="half" idx="10"/>
          </p:nvPr>
        </p:nvSpPr>
        <p:spPr>
          <a:xfrm>
            <a:off x="6248400" y="6248400"/>
            <a:ext cx="2667000" cy="365125"/>
          </a:xfrm>
        </p:spPr>
        <p:txBody>
          <a:bodyPr rtlCol="0"/>
          <a:lstStyle/>
          <a:p>
            <a:r>
              <a:rPr lang="en-US" dirty="0" smtClean="0"/>
              <a:t>Dorothea Pfeiffer</a:t>
            </a:r>
            <a:endParaRPr lang="en-GB" dirty="0"/>
          </a:p>
        </p:txBody>
      </p:sp>
      <p:sp>
        <p:nvSpPr>
          <p:cNvPr id="13" name="Slide Number Placeholder 12"/>
          <p:cNvSpPr>
            <a:spLocks noGrp="1"/>
          </p:cNvSpPr>
          <p:nvPr>
            <p:ph type="sldNum" sz="quarter" idx="11"/>
          </p:nvPr>
        </p:nvSpPr>
        <p:spPr>
          <a:xfrm>
            <a:off x="0" y="4667249"/>
            <a:ext cx="1447800" cy="663578"/>
          </a:xfrm>
        </p:spPr>
        <p:txBody>
          <a:bodyPr rtlCol="0"/>
          <a:lstStyle>
            <a:lvl1pPr>
              <a:defRPr sz="2800"/>
            </a:lvl1pPr>
          </a:lstStyle>
          <a:p>
            <a:fld id="{083EDD99-8D7F-4555-B1F8-00CDF4A366AB}" type="slidenum">
              <a:rPr lang="en-GB" smtClean="0"/>
              <a:t>‹#›</a:t>
            </a:fld>
            <a:endParaRPr lang="en-GB" dirty="0"/>
          </a:p>
        </p:txBody>
      </p:sp>
      <p:sp>
        <p:nvSpPr>
          <p:cNvPr id="14" name="Footer Placeholder 13"/>
          <p:cNvSpPr>
            <a:spLocks noGrp="1"/>
          </p:cNvSpPr>
          <p:nvPr>
            <p:ph type="ftr" sz="quarter" idx="12"/>
          </p:nvPr>
        </p:nvSpPr>
        <p:spPr>
          <a:xfrm>
            <a:off x="1600200" y="6248206"/>
            <a:ext cx="4572000" cy="365125"/>
          </a:xfrm>
        </p:spPr>
        <p:txBody>
          <a:bodyPr rtlCol="0"/>
          <a:lstStyle/>
          <a:p>
            <a:r>
              <a:rPr lang="en-GB" dirty="0" smtClean="0"/>
              <a:t>29.06.2012</a:t>
            </a:r>
            <a:endParaRPr lang="en-GB" dirty="0"/>
          </a:p>
        </p:txBody>
      </p:sp>
      <p:sp>
        <p:nvSpPr>
          <p:cNvPr id="3" name="Picture Placeholder 2"/>
          <p:cNvSpPr>
            <a:spLocks noGrp="1"/>
          </p:cNvSpPr>
          <p:nvPr>
            <p:ph type="pic" idx="1"/>
          </p:nvPr>
        </p:nvSpPr>
        <p:spPr>
          <a:xfrm>
            <a:off x="1560576" y="0"/>
            <a:ext cx="7583424" cy="4568952"/>
          </a:xfrm>
          <a:solidFill>
            <a:schemeClr val="accent1">
              <a:tint val="40000"/>
            </a:schemeClr>
          </a:solidFill>
          <a:ln>
            <a:noFill/>
          </a:ln>
        </p:spPr>
        <p:txBody>
          <a:bodyPr/>
          <a:lstStyle>
            <a:lvl1pPr marL="0" indent="0">
              <a:buNone/>
              <a:defRPr sz="3200"/>
            </a:lvl1pPr>
          </a:lstStyle>
          <a:p>
            <a:r>
              <a:rPr kumimoji="0" lang="en-US" dirty="0" smtClean="0"/>
              <a:t>Click icon to add picture</a:t>
            </a:r>
            <a:endParaRPr kumimoji="0" lang="en-US" dirty="0"/>
          </a:p>
        </p:txBody>
      </p:sp>
    </p:spTree>
  </p:cSld>
  <p:clrMapOvr>
    <a:overrideClrMapping bg1="lt1" tx1="dk1" bg2="lt2" tx2="dk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609600" y="228600"/>
            <a:ext cx="8153400" cy="990600"/>
          </a:xfrm>
          <a:prstGeom prst="rect">
            <a:avLst/>
          </a:prstGeom>
        </p:spPr>
        <p:txBody>
          <a:bodyPr vert="horz" anchor="ctr">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612648" y="1600200"/>
            <a:ext cx="8153400" cy="452628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096000" y="6248400"/>
            <a:ext cx="2667000" cy="365125"/>
          </a:xfrm>
          <a:prstGeom prst="rect">
            <a:avLst/>
          </a:prstGeom>
        </p:spPr>
        <p:txBody>
          <a:bodyPr vert="horz" anchor="ctr" anchorCtr="0"/>
          <a:lstStyle>
            <a:lvl1pPr algn="l" eaLnBrk="1" latinLnBrk="0" hangingPunct="1">
              <a:defRPr kumimoji="0" sz="1400">
                <a:solidFill>
                  <a:schemeClr val="tx2"/>
                </a:solidFill>
              </a:defRPr>
            </a:lvl1pPr>
          </a:lstStyle>
          <a:p>
            <a:r>
              <a:rPr lang="en-US" dirty="0" smtClean="0"/>
              <a:t>Dorothea Pfeiffer</a:t>
            </a:r>
            <a:endParaRPr lang="en-GB" dirty="0"/>
          </a:p>
        </p:txBody>
      </p:sp>
      <p:sp>
        <p:nvSpPr>
          <p:cNvPr id="3" name="Footer Placeholder 2"/>
          <p:cNvSpPr>
            <a:spLocks noGrp="1"/>
          </p:cNvSpPr>
          <p:nvPr>
            <p:ph type="ftr" sz="quarter" idx="3"/>
          </p:nvPr>
        </p:nvSpPr>
        <p:spPr>
          <a:xfrm>
            <a:off x="609600" y="6248206"/>
            <a:ext cx="5421083" cy="365125"/>
          </a:xfrm>
          <a:prstGeom prst="rect">
            <a:avLst/>
          </a:prstGeom>
        </p:spPr>
        <p:txBody>
          <a:bodyPr vert="horz" anchor="ctr"/>
          <a:lstStyle>
            <a:lvl1pPr algn="r" eaLnBrk="1" latinLnBrk="0" hangingPunct="1">
              <a:defRPr kumimoji="0" sz="1400">
                <a:solidFill>
                  <a:schemeClr val="tx2"/>
                </a:solidFill>
              </a:defRPr>
            </a:lvl1pPr>
          </a:lstStyle>
          <a:p>
            <a:r>
              <a:rPr lang="en-GB" dirty="0" smtClean="0"/>
              <a:t>29.06.2012</a:t>
            </a:r>
            <a:endParaRPr lang="en-GB" dirty="0"/>
          </a:p>
        </p:txBody>
      </p:sp>
      <p:sp>
        <p:nvSpPr>
          <p:cNvPr id="7" name="Rectangle 6"/>
          <p:cNvSpPr/>
          <p:nvPr/>
        </p:nvSpPr>
        <p:spPr bwMode="white">
          <a:xfrm>
            <a:off x="0" y="1234440"/>
            <a:ext cx="9144000" cy="320040"/>
          </a:xfrm>
          <a:prstGeom prst="rect">
            <a:avLst/>
          </a:prstGeom>
          <a:solidFill>
            <a:srgbClr val="FFFFFF"/>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8" name="Rectangle 7"/>
          <p:cNvSpPr/>
          <p:nvPr/>
        </p:nvSpPr>
        <p:spPr>
          <a:xfrm>
            <a:off x="0" y="1280160"/>
            <a:ext cx="533400" cy="228600"/>
          </a:xfrm>
          <a:prstGeom prst="rect">
            <a:avLst/>
          </a:prstGeom>
          <a:solidFill>
            <a:schemeClr val="accent2">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9" name="Rectangle 8"/>
          <p:cNvSpPr/>
          <p:nvPr/>
        </p:nvSpPr>
        <p:spPr>
          <a:xfrm>
            <a:off x="590550" y="1280160"/>
            <a:ext cx="8553450" cy="228600"/>
          </a:xfrm>
          <a:prstGeom prst="rect">
            <a:avLst/>
          </a:prstGeom>
          <a:solidFill>
            <a:schemeClr val="accent1">
              <a:alpha val="100000"/>
            </a:schemeClr>
          </a:solidFill>
          <a:ln w="50800" cap="rnd" cmpd="dbl"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0" y="1272222"/>
            <a:ext cx="533400" cy="244476"/>
          </a:xfrm>
          <a:prstGeom prst="rect">
            <a:avLst/>
          </a:prstGeom>
        </p:spPr>
        <p:txBody>
          <a:bodyPr vert="horz" anchor="ctr" anchorCtr="0">
            <a:normAutofit/>
          </a:bodyPr>
          <a:lstStyle>
            <a:lvl1pPr algn="ctr" eaLnBrk="1" latinLnBrk="0" hangingPunct="1">
              <a:defRPr kumimoji="0" sz="1400" b="1">
                <a:solidFill>
                  <a:srgbClr val="FFFFFF"/>
                </a:solidFill>
              </a:defRPr>
            </a:lvl1pPr>
          </a:lstStyle>
          <a:p>
            <a:fld id="{083EDD99-8D7F-4555-B1F8-00CDF4A366AB}" type="slidenum">
              <a:rPr lang="en-GB" smtClean="0"/>
              <a:t>‹#›</a:t>
            </a:fld>
            <a:endParaRPr lang="en-GB" dirty="0"/>
          </a:p>
        </p:txBody>
      </p:sp>
    </p:spTree>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iming>
    <p:tnLst>
      <p:par>
        <p:cTn xmlns:p14="http://schemas.microsoft.com/office/powerpoint/2010/main" id="1" dur="indefinite" restart="never" nodeType="tmRoot"/>
      </p:par>
    </p:tnLst>
  </p:timing>
  <p:hf hdr="0"/>
  <p:txStyles>
    <p:titleStyle>
      <a:lvl1pPr algn="l" rtl="0" eaLnBrk="1" latinLnBrk="0" hangingPunct="1">
        <a:spcBef>
          <a:spcPct val="0"/>
        </a:spcBef>
        <a:buNone/>
        <a:defRPr kumimoji="0" sz="4400" kern="1200">
          <a:solidFill>
            <a:schemeClr val="tx2"/>
          </a:solidFill>
          <a:latin typeface="+mj-lt"/>
          <a:ea typeface="+mj-ea"/>
          <a:cs typeface="+mj-cs"/>
        </a:defRPr>
      </a:lvl1pPr>
    </p:titleStyle>
    <p:bodyStyle>
      <a:lvl1pPr marL="320040" indent="-320040" algn="l" rtl="0" eaLnBrk="1" latinLnBrk="0" hangingPunct="1">
        <a:spcBef>
          <a:spcPts val="700"/>
        </a:spcBef>
        <a:buClr>
          <a:schemeClr val="accent2"/>
        </a:buClr>
        <a:buSzPct val="60000"/>
        <a:buFont typeface="Wingdings"/>
        <a:buChar char=""/>
        <a:defRPr kumimoji="0" sz="2900" kern="1200">
          <a:solidFill>
            <a:schemeClr val="tx1"/>
          </a:solidFill>
          <a:latin typeface="+mn-lt"/>
          <a:ea typeface="+mn-ea"/>
          <a:cs typeface="+mn-cs"/>
        </a:defRPr>
      </a:lvl1pPr>
      <a:lvl2pPr marL="640080" indent="-274320" algn="l" rtl="0" eaLnBrk="1" latinLnBrk="0" hangingPunct="1">
        <a:spcBef>
          <a:spcPts val="550"/>
        </a:spcBef>
        <a:buClr>
          <a:schemeClr val="accent1"/>
        </a:buClr>
        <a:buSzPct val="70000"/>
        <a:buFont typeface="Wingdings 2"/>
        <a:buChar char=""/>
        <a:defRPr kumimoji="0" sz="2600" kern="1200">
          <a:solidFill>
            <a:schemeClr val="tx1"/>
          </a:solidFill>
          <a:latin typeface="+mn-lt"/>
          <a:ea typeface="+mn-ea"/>
          <a:cs typeface="+mn-cs"/>
        </a:defRPr>
      </a:lvl2pPr>
      <a:lvl3pPr marL="914400" indent="-228600" algn="l" rtl="0" eaLnBrk="1" latinLnBrk="0" hangingPunct="1">
        <a:spcBef>
          <a:spcPts val="500"/>
        </a:spcBef>
        <a:buClr>
          <a:schemeClr val="accent2"/>
        </a:buClr>
        <a:buSzPct val="75000"/>
        <a:buFont typeface="Wingdings"/>
        <a:buChar char=""/>
        <a:defRPr kumimoji="0" sz="2300" kern="1200">
          <a:solidFill>
            <a:schemeClr val="tx1"/>
          </a:solidFill>
          <a:latin typeface="+mn-lt"/>
          <a:ea typeface="+mn-ea"/>
          <a:cs typeface="+mn-cs"/>
        </a:defRPr>
      </a:lvl3pPr>
      <a:lvl4pPr marL="1371600" indent="-228600" algn="l" rtl="0" eaLnBrk="1" latinLnBrk="0" hangingPunct="1">
        <a:spcBef>
          <a:spcPts val="400"/>
        </a:spcBef>
        <a:buClr>
          <a:schemeClr val="accent3"/>
        </a:buClr>
        <a:buSzPct val="75000"/>
        <a:buFont typeface="Wingdings"/>
        <a:buChar char=""/>
        <a:defRPr kumimoji="0" sz="2000" kern="1200">
          <a:solidFill>
            <a:schemeClr val="tx1"/>
          </a:solidFill>
          <a:latin typeface="+mn-lt"/>
          <a:ea typeface="+mn-ea"/>
          <a:cs typeface="+mn-cs"/>
        </a:defRPr>
      </a:lvl4pPr>
      <a:lvl5pPr marL="1828800" indent="-228600" algn="l" rtl="0" eaLnBrk="1" latinLnBrk="0" hangingPunct="1">
        <a:spcBef>
          <a:spcPts val="400"/>
        </a:spcBef>
        <a:buClr>
          <a:schemeClr val="accent4"/>
        </a:buClr>
        <a:buSzPct val="65000"/>
        <a:buFont typeface="Wingdings"/>
        <a:buChar char=""/>
        <a:defRPr kumimoji="0" sz="2000" kern="1200">
          <a:solidFill>
            <a:schemeClr val="tx1"/>
          </a:solidFill>
          <a:latin typeface="+mn-lt"/>
          <a:ea typeface="+mn-ea"/>
          <a:cs typeface="+mn-cs"/>
        </a:defRPr>
      </a:lvl5pPr>
      <a:lvl6pPr marL="2103120" indent="-228600" algn="l" rtl="0" eaLnBrk="1" latinLnBrk="0" hangingPunct="1">
        <a:spcBef>
          <a:spcPct val="20000"/>
        </a:spcBef>
        <a:buClr>
          <a:schemeClr val="accent1"/>
        </a:buClr>
        <a:buFont typeface="Wingdings"/>
        <a:buChar char="§"/>
        <a:defRPr kumimoji="0" sz="1800" kern="1200" baseline="0">
          <a:solidFill>
            <a:schemeClr val="tx1"/>
          </a:solidFill>
          <a:latin typeface="+mn-lt"/>
          <a:ea typeface="+mn-ea"/>
          <a:cs typeface="+mn-cs"/>
        </a:defRPr>
      </a:lvl6pPr>
      <a:lvl7pPr marL="2377440" indent="-228600" algn="l" rtl="0" eaLnBrk="1" latinLnBrk="0" hangingPunct="1">
        <a:spcBef>
          <a:spcPct val="20000"/>
        </a:spcBef>
        <a:buClr>
          <a:schemeClr val="accent2"/>
        </a:buClr>
        <a:buFont typeface="Wingdings"/>
        <a:buChar char="§"/>
        <a:defRPr kumimoji="0" sz="1800" kern="1200" baseline="0">
          <a:solidFill>
            <a:schemeClr val="tx1"/>
          </a:solidFill>
          <a:latin typeface="+mn-lt"/>
          <a:ea typeface="+mn-ea"/>
          <a:cs typeface="+mn-cs"/>
        </a:defRPr>
      </a:lvl7pPr>
      <a:lvl8pPr marL="2651760" indent="-228600" algn="l" rtl="0" eaLnBrk="1" latinLnBrk="0" hangingPunct="1">
        <a:spcBef>
          <a:spcPct val="20000"/>
        </a:spcBef>
        <a:buClr>
          <a:schemeClr val="accent3"/>
        </a:buClr>
        <a:buFont typeface="Wingdings"/>
        <a:buChar char="§"/>
        <a:defRPr kumimoji="0" sz="1800" kern="1200" baseline="0">
          <a:solidFill>
            <a:schemeClr val="tx1"/>
          </a:solidFill>
          <a:latin typeface="+mn-lt"/>
          <a:ea typeface="+mn-ea"/>
          <a:cs typeface="+mn-cs"/>
        </a:defRPr>
      </a:lvl8pPr>
      <a:lvl9pPr marL="2926080" indent="-228600" algn="l" rtl="0" eaLnBrk="1" latinLnBrk="0" hangingPunct="1">
        <a:spcBef>
          <a:spcPct val="20000"/>
        </a:spcBef>
        <a:buClr>
          <a:schemeClr val="accent4"/>
        </a:buClr>
        <a:buFont typeface="Wingdings"/>
        <a:buChar char="§"/>
        <a:defRPr kumimoji="0" sz="18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4" Type="http://schemas.openxmlformats.org/officeDocument/2006/relationships/image" Target="../media/image5.jpeg"/><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5.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jpeg"/><Relationship Id="rId3" Type="http://schemas.openxmlformats.org/officeDocument/2006/relationships/image" Target="../media/image5.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png"/><Relationship Id="rId3" Type="http://schemas.openxmlformats.org/officeDocument/2006/relationships/image" Target="../media/image5.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png"/><Relationship Id="rId3" Type="http://schemas.openxmlformats.org/officeDocument/2006/relationships/image" Target="../media/image5.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 Id="rId3" Type="http://schemas.openxmlformats.org/officeDocument/2006/relationships/image" Target="../media/image5.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eg"/><Relationship Id="rId3" Type="http://schemas.openxmlformats.org/officeDocument/2006/relationships/image" Target="../media/image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9.png"/></Relationships>
</file>

<file path=ppt/slides/_rels/slide17.xml.rels><?xml version="1.0" encoding="UTF-8" standalone="yes"?>
<Relationships xmlns="http://schemas.openxmlformats.org/package/2006/relationships"><Relationship Id="rId3" Type="http://schemas.openxmlformats.org/officeDocument/2006/relationships/hyperlink" Target="http://dx.doi.org/10.1016/j.nima.2013.05.111" TargetMode="External"/><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hyperlink" Target="http://www.sciencedirect.com/science/journal/01689002/732/supp/C" TargetMode="Externa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21.jpeg"/><Relationship Id="rId4" Type="http://schemas.openxmlformats.org/officeDocument/2006/relationships/image" Target="../media/image22.jpeg"/><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3.png"/><Relationship Id="rId3" Type="http://schemas.openxmlformats.org/officeDocument/2006/relationships/image" Target="../media/image5.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4.png"/><Relationship Id="rId3" Type="http://schemas.openxmlformats.org/officeDocument/2006/relationships/image" Target="../media/image5.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5.png"/><Relationship Id="rId3" Type="http://schemas.openxmlformats.org/officeDocument/2006/relationships/image" Target="../media/image5.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6.png"/><Relationship Id="rId3" Type="http://schemas.openxmlformats.org/officeDocument/2006/relationships/image" Target="../media/image5.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27.png"/><Relationship Id="rId3" Type="http://schemas.openxmlformats.org/officeDocument/2006/relationships/image" Target="../media/image5.jpeg"/></Relationships>
</file>

<file path=ppt/slides/_rels/slide27.xml.rels><?xml version="1.0" encoding="UTF-8" standalone="yes"?>
<Relationships xmlns="http://schemas.openxmlformats.org/package/2006/relationships"><Relationship Id="rId3" Type="http://schemas.openxmlformats.org/officeDocument/2006/relationships/image" Target="../media/image29.emf"/><Relationship Id="rId4" Type="http://schemas.openxmlformats.org/officeDocument/2006/relationships/image" Target="../media/image5.jpeg"/><Relationship Id="rId1" Type="http://schemas.openxmlformats.org/officeDocument/2006/relationships/slideLayout" Target="../slideLayouts/slideLayout4.xml"/><Relationship Id="rId2" Type="http://schemas.openxmlformats.org/officeDocument/2006/relationships/image" Target="../media/image28.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30.emf"/><Relationship Id="rId3" Type="http://schemas.openxmlformats.org/officeDocument/2006/relationships/image" Target="../media/image5.jpe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31.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 Id="rId3" Type="http://schemas.openxmlformats.org/officeDocument/2006/relationships/image" Target="../media/image32.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5.jpe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pn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9.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 Id="rId3"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jpeg"/><Relationship Id="rId5" Type="http://schemas.openxmlformats.org/officeDocument/2006/relationships/image" Target="../media/image13.jpeg"/><Relationship Id="rId1" Type="http://schemas.openxmlformats.org/officeDocument/2006/relationships/slideLayout" Target="../slideLayouts/slideLayout2.xml"/><Relationship Id="rId2" Type="http://schemas.openxmlformats.org/officeDocument/2006/relationships/image" Target="../media/image5.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95536" y="-459432"/>
            <a:ext cx="8496944" cy="1828800"/>
          </a:xfrm>
        </p:spPr>
        <p:txBody>
          <a:bodyPr>
            <a:normAutofit/>
          </a:bodyPr>
          <a:lstStyle/>
          <a:p>
            <a:pPr algn="ctr"/>
            <a:r>
              <a:rPr lang="en-GB" sz="3200" dirty="0" smtClean="0"/>
              <a:t/>
            </a:r>
            <a:br>
              <a:rPr lang="en-GB" sz="3200" dirty="0" smtClean="0"/>
            </a:br>
            <a:r>
              <a:rPr lang="en-US" sz="3200" dirty="0"/>
              <a:t>ESS-</a:t>
            </a:r>
            <a:r>
              <a:rPr lang="en-US" sz="3200" dirty="0" err="1"/>
              <a:t>Cern</a:t>
            </a:r>
            <a:r>
              <a:rPr lang="en-US" sz="3200" dirty="0"/>
              <a:t> work on MPGDs for NMX instruments</a:t>
            </a:r>
            <a:endParaRPr lang="en-GB" sz="3200" dirty="0"/>
          </a:p>
        </p:txBody>
      </p:sp>
      <p:sp>
        <p:nvSpPr>
          <p:cNvPr id="3" name="Subtitle 2"/>
          <p:cNvSpPr>
            <a:spLocks noGrp="1"/>
          </p:cNvSpPr>
          <p:nvPr>
            <p:ph type="subTitle" idx="1"/>
          </p:nvPr>
        </p:nvSpPr>
        <p:spPr>
          <a:xfrm>
            <a:off x="3298304" y="6050037"/>
            <a:ext cx="4442048" cy="685800"/>
          </a:xfrm>
        </p:spPr>
        <p:txBody>
          <a:bodyPr>
            <a:normAutofit fontScale="85000" lnSpcReduction="20000"/>
          </a:bodyPr>
          <a:lstStyle/>
          <a:p>
            <a:endParaRPr lang="en-GB" sz="2400" b="1" dirty="0" smtClean="0">
              <a:solidFill>
                <a:schemeClr val="accent4"/>
              </a:solidFill>
            </a:endParaRPr>
          </a:p>
          <a:p>
            <a:pPr algn="r"/>
            <a:r>
              <a:rPr lang="en-GB" sz="2400" b="1" dirty="0" smtClean="0">
                <a:solidFill>
                  <a:srgbClr val="C00000"/>
                </a:solidFill>
              </a:rPr>
              <a:t>Dorothea Pfeiffer</a:t>
            </a:r>
            <a:endParaRPr lang="en-GB" sz="2400" b="1" dirty="0">
              <a:solidFill>
                <a:srgbClr val="C00000"/>
              </a:solidFill>
            </a:endParaRPr>
          </a:p>
          <a:p>
            <a:endParaRPr lang="en-GB" dirty="0"/>
          </a:p>
        </p:txBody>
      </p:sp>
      <p:sp>
        <p:nvSpPr>
          <p:cNvPr id="5" name="Rectangle 4"/>
          <p:cNvSpPr/>
          <p:nvPr/>
        </p:nvSpPr>
        <p:spPr>
          <a:xfrm>
            <a:off x="323528" y="6165304"/>
            <a:ext cx="1284727" cy="369332"/>
          </a:xfrm>
          <a:prstGeom prst="rect">
            <a:avLst/>
          </a:prstGeom>
        </p:spPr>
        <p:txBody>
          <a:bodyPr wrap="none">
            <a:spAutoFit/>
          </a:bodyPr>
          <a:lstStyle/>
          <a:p>
            <a:r>
              <a:rPr lang="de-DE" b="1" dirty="0" smtClean="0">
                <a:solidFill>
                  <a:srgbClr val="C00000"/>
                </a:solidFill>
              </a:rPr>
              <a:t>20.05.2014</a:t>
            </a:r>
            <a:endParaRPr lang="en-GB" b="1" dirty="0">
              <a:solidFill>
                <a:srgbClr val="C00000"/>
              </a:solidFill>
            </a:endParaRPr>
          </a:p>
        </p:txBody>
      </p:sp>
      <p:pic>
        <p:nvPicPr>
          <p:cNvPr id="8" name="Picture 7"/>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8538841" y="6093296"/>
            <a:ext cx="569663" cy="576064"/>
          </a:xfrm>
          <a:prstGeom prst="rect">
            <a:avLst/>
          </a:prstGeom>
        </p:spPr>
      </p:pic>
      <p:pic>
        <p:nvPicPr>
          <p:cNvPr id="4" name="Picture 3"/>
          <p:cNvPicPr>
            <a:picLocks noChangeAspect="1"/>
          </p:cNvPicPr>
          <p:nvPr/>
        </p:nvPicPr>
        <p:blipFill>
          <a:blip r:embed="rId3"/>
          <a:stretch>
            <a:fillRect/>
          </a:stretch>
        </p:blipFill>
        <p:spPr>
          <a:xfrm>
            <a:off x="3357656" y="2132857"/>
            <a:ext cx="2208629" cy="1944216"/>
          </a:xfrm>
          <a:prstGeom prst="rect">
            <a:avLst/>
          </a:prstGeom>
        </p:spPr>
      </p:pic>
      <p:pic>
        <p:nvPicPr>
          <p:cNvPr id="6" name="Picture 5" descr="ESS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7884368" y="6093296"/>
            <a:ext cx="576064" cy="576064"/>
          </a:xfrm>
          <a:prstGeom prst="rect">
            <a:avLst/>
          </a:prstGeom>
        </p:spPr>
      </p:pic>
    </p:spTree>
    <p:extLst>
      <p:ext uri="{BB962C8B-B14F-4D97-AF65-F5344CB8AC3E}">
        <p14:creationId xmlns:p14="http://schemas.microsoft.com/office/powerpoint/2010/main" val="1939391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2-17 at 10.08.56 .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1600" y="1628800"/>
            <a:ext cx="6912768" cy="4459223"/>
          </a:xfrm>
          <a:prstGeom prst="rect">
            <a:avLst/>
          </a:prstGeom>
        </p:spPr>
      </p:pic>
      <p:sp>
        <p:nvSpPr>
          <p:cNvPr id="4" name="Rectangle 3"/>
          <p:cNvSpPr/>
          <p:nvPr/>
        </p:nvSpPr>
        <p:spPr>
          <a:xfrm>
            <a:off x="3131840" y="2017062"/>
            <a:ext cx="4392488" cy="142563"/>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de-DE" sz="2800" dirty="0" smtClean="0"/>
              <a:t>Triple GEM </a:t>
            </a:r>
            <a:r>
              <a:rPr lang="de-DE" sz="2800" dirty="0" err="1" smtClean="0"/>
              <a:t>with</a:t>
            </a:r>
            <a:r>
              <a:rPr lang="de-DE" sz="2800" dirty="0" smtClean="0"/>
              <a:t> Boron</a:t>
            </a:r>
            <a:r>
              <a:rPr lang="de-DE" sz="2800" dirty="0"/>
              <a:t>-</a:t>
            </a:r>
            <a:r>
              <a:rPr lang="de-DE" sz="2800" dirty="0" smtClean="0"/>
              <a:t>10 </a:t>
            </a:r>
            <a:r>
              <a:rPr lang="de-DE" sz="2800" dirty="0" err="1" smtClean="0"/>
              <a:t>converter</a:t>
            </a:r>
            <a:r>
              <a:rPr lang="de-DE" sz="2800" dirty="0" smtClean="0"/>
              <a:t> (variant 1)</a:t>
            </a:r>
            <a:endParaRPr lang="en-GB" sz="2800" dirty="0"/>
          </a:p>
        </p:txBody>
      </p:sp>
      <p:sp>
        <p:nvSpPr>
          <p:cNvPr id="14" name="Slide Number Placeholder 13"/>
          <p:cNvSpPr>
            <a:spLocks noGrp="1"/>
          </p:cNvSpPr>
          <p:nvPr>
            <p:ph type="sldNum" sz="quarter" idx="12"/>
          </p:nvPr>
        </p:nvSpPr>
        <p:spPr/>
        <p:txBody>
          <a:bodyPr>
            <a:normAutofit fontScale="85000" lnSpcReduction="20000"/>
          </a:bodyPr>
          <a:lstStyle/>
          <a:p>
            <a:fld id="{083EDD99-8D7F-4555-B1F8-00CDF4A366AB}" type="slidenum">
              <a:rPr lang="en-GB" smtClean="0"/>
              <a:t>10</a:t>
            </a:fld>
            <a:endParaRPr lang="en-GB" dirty="0"/>
          </a:p>
        </p:txBody>
      </p:sp>
      <p:sp>
        <p:nvSpPr>
          <p:cNvPr id="5" name="TextBox 4"/>
          <p:cNvSpPr txBox="1"/>
          <p:nvPr/>
        </p:nvSpPr>
        <p:spPr>
          <a:xfrm>
            <a:off x="7812360" y="2420888"/>
            <a:ext cx="936104" cy="369332"/>
          </a:xfrm>
          <a:prstGeom prst="rect">
            <a:avLst/>
          </a:prstGeom>
          <a:noFill/>
        </p:spPr>
        <p:txBody>
          <a:bodyPr wrap="square" rtlCol="0">
            <a:spAutoFit/>
          </a:bodyPr>
          <a:lstStyle/>
          <a:p>
            <a:r>
              <a:rPr lang="en-US" dirty="0" smtClean="0"/>
              <a:t>3 mm</a:t>
            </a:r>
            <a:endParaRPr lang="en-US" dirty="0"/>
          </a:p>
        </p:txBody>
      </p:sp>
      <p:sp>
        <p:nvSpPr>
          <p:cNvPr id="10" name="TextBox 9"/>
          <p:cNvSpPr txBox="1"/>
          <p:nvPr/>
        </p:nvSpPr>
        <p:spPr>
          <a:xfrm>
            <a:off x="7812360" y="3284984"/>
            <a:ext cx="936104" cy="369332"/>
          </a:xfrm>
          <a:prstGeom prst="rect">
            <a:avLst/>
          </a:prstGeom>
          <a:noFill/>
        </p:spPr>
        <p:txBody>
          <a:bodyPr wrap="square" rtlCol="0">
            <a:spAutoFit/>
          </a:bodyPr>
          <a:lstStyle/>
          <a:p>
            <a:r>
              <a:rPr lang="en-US" dirty="0"/>
              <a:t>2</a:t>
            </a:r>
            <a:r>
              <a:rPr lang="en-US" dirty="0" smtClean="0"/>
              <a:t> mm</a:t>
            </a:r>
            <a:endParaRPr lang="en-US" dirty="0"/>
          </a:p>
        </p:txBody>
      </p:sp>
      <p:sp>
        <p:nvSpPr>
          <p:cNvPr id="11" name="TextBox 10"/>
          <p:cNvSpPr txBox="1"/>
          <p:nvPr/>
        </p:nvSpPr>
        <p:spPr>
          <a:xfrm>
            <a:off x="7812360" y="3861048"/>
            <a:ext cx="936104" cy="369332"/>
          </a:xfrm>
          <a:prstGeom prst="rect">
            <a:avLst/>
          </a:prstGeom>
          <a:noFill/>
        </p:spPr>
        <p:txBody>
          <a:bodyPr wrap="square" rtlCol="0">
            <a:spAutoFit/>
          </a:bodyPr>
          <a:lstStyle/>
          <a:p>
            <a:r>
              <a:rPr lang="en-US" dirty="0"/>
              <a:t>2</a:t>
            </a:r>
            <a:r>
              <a:rPr lang="en-US" dirty="0" smtClean="0"/>
              <a:t> mm</a:t>
            </a:r>
            <a:endParaRPr lang="en-US" dirty="0"/>
          </a:p>
        </p:txBody>
      </p:sp>
      <p:sp>
        <p:nvSpPr>
          <p:cNvPr id="13" name="TextBox 12"/>
          <p:cNvSpPr txBox="1"/>
          <p:nvPr/>
        </p:nvSpPr>
        <p:spPr>
          <a:xfrm>
            <a:off x="7812360" y="4365104"/>
            <a:ext cx="936104" cy="369332"/>
          </a:xfrm>
          <a:prstGeom prst="rect">
            <a:avLst/>
          </a:prstGeom>
          <a:noFill/>
        </p:spPr>
        <p:txBody>
          <a:bodyPr wrap="square" rtlCol="0">
            <a:spAutoFit/>
          </a:bodyPr>
          <a:lstStyle/>
          <a:p>
            <a:r>
              <a:rPr lang="en-US" dirty="0"/>
              <a:t>2</a:t>
            </a:r>
            <a:r>
              <a:rPr lang="en-US" dirty="0" smtClean="0"/>
              <a:t> mm</a:t>
            </a:r>
            <a:endParaRPr lang="en-US" dirty="0"/>
          </a:p>
        </p:txBody>
      </p:sp>
      <p:sp>
        <p:nvSpPr>
          <p:cNvPr id="20" name="TextBox 19"/>
          <p:cNvSpPr txBox="1"/>
          <p:nvPr/>
        </p:nvSpPr>
        <p:spPr>
          <a:xfrm>
            <a:off x="1013933" y="1844824"/>
            <a:ext cx="2160240" cy="1200329"/>
          </a:xfrm>
          <a:prstGeom prst="rect">
            <a:avLst/>
          </a:prstGeom>
          <a:solidFill>
            <a:schemeClr val="bg1"/>
          </a:solidFill>
        </p:spPr>
        <p:txBody>
          <a:bodyPr wrap="square" rtlCol="0">
            <a:spAutoFit/>
          </a:bodyPr>
          <a:lstStyle/>
          <a:p>
            <a:r>
              <a:rPr lang="en-US" b="1" dirty="0" smtClean="0"/>
              <a:t>Drift cathode:</a:t>
            </a:r>
            <a:r>
              <a:rPr lang="en-US" dirty="0" smtClean="0"/>
              <a:t> </a:t>
            </a:r>
          </a:p>
          <a:p>
            <a:r>
              <a:rPr lang="en-US" dirty="0" smtClean="0"/>
              <a:t>300 um Al coated with 1 um10B4C on both sides </a:t>
            </a:r>
            <a:endParaRPr lang="en-US" dirty="0"/>
          </a:p>
        </p:txBody>
      </p:sp>
      <p:cxnSp>
        <p:nvCxnSpPr>
          <p:cNvPr id="21" name="Straight Arrow Connector 20"/>
          <p:cNvCxnSpPr/>
          <p:nvPr/>
        </p:nvCxnSpPr>
        <p:spPr>
          <a:xfrm>
            <a:off x="2555776" y="2060848"/>
            <a:ext cx="43204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171352" y="2210342"/>
            <a:ext cx="4392488"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4" name="Rectangle 23"/>
          <p:cNvSpPr/>
          <p:nvPr/>
        </p:nvSpPr>
        <p:spPr>
          <a:xfrm>
            <a:off x="3154420" y="1916832"/>
            <a:ext cx="4392488"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9" name="Footer Placeholder 3"/>
          <p:cNvSpPr>
            <a:spLocks noGrp="1"/>
          </p:cNvSpPr>
          <p:nvPr>
            <p:ph type="ftr" sz="quarter" idx="11"/>
          </p:nvPr>
        </p:nvSpPr>
        <p:spPr>
          <a:xfrm>
            <a:off x="609600" y="6248206"/>
            <a:ext cx="5421083" cy="365125"/>
          </a:xfrm>
        </p:spPr>
        <p:txBody>
          <a:bodyPr/>
          <a:lstStyle/>
          <a:p>
            <a:pPr algn="l"/>
            <a:r>
              <a:rPr lang="de-DE" dirty="0" smtClean="0"/>
              <a:t>Dorothea Pfeiffer</a:t>
            </a:r>
            <a:endParaRPr lang="en-GB" dirty="0"/>
          </a:p>
        </p:txBody>
      </p:sp>
      <p:sp>
        <p:nvSpPr>
          <p:cNvPr id="17"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11804657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3200" dirty="0" err="1" smtClean="0"/>
              <a:t>Boron</a:t>
            </a:r>
            <a:r>
              <a:rPr lang="de-DE" sz="3200" dirty="0" smtClean="0"/>
              <a:t> GEM3: </a:t>
            </a:r>
            <a:r>
              <a:rPr lang="de-DE" sz="3200" dirty="0" err="1" smtClean="0"/>
              <a:t>detector</a:t>
            </a:r>
            <a:r>
              <a:rPr lang="de-DE" sz="3200" dirty="0" smtClean="0"/>
              <a:t> </a:t>
            </a:r>
            <a:r>
              <a:rPr lang="de-DE" sz="3200" dirty="0" err="1" smtClean="0"/>
              <a:t>and</a:t>
            </a:r>
            <a:r>
              <a:rPr lang="de-DE" sz="3200" dirty="0" smtClean="0"/>
              <a:t> </a:t>
            </a:r>
            <a:r>
              <a:rPr lang="de-DE" sz="3200" dirty="0" err="1" smtClean="0"/>
              <a:t>support</a:t>
            </a:r>
            <a:endParaRPr lang="en-GB" sz="3200" dirty="0"/>
          </a:p>
        </p:txBody>
      </p:sp>
      <p:sp>
        <p:nvSpPr>
          <p:cNvPr id="14" name="Slide Number Placeholder 13"/>
          <p:cNvSpPr>
            <a:spLocks noGrp="1"/>
          </p:cNvSpPr>
          <p:nvPr>
            <p:ph type="sldNum" sz="quarter" idx="12"/>
          </p:nvPr>
        </p:nvSpPr>
        <p:spPr/>
        <p:txBody>
          <a:bodyPr>
            <a:normAutofit fontScale="85000" lnSpcReduction="20000"/>
          </a:bodyPr>
          <a:lstStyle/>
          <a:p>
            <a:fld id="{083EDD99-8D7F-4555-B1F8-00CDF4A366AB}" type="slidenum">
              <a:rPr lang="en-GB" smtClean="0"/>
              <a:t>11</a:t>
            </a:fld>
            <a:endParaRPr lang="en-GB" dirty="0"/>
          </a:p>
        </p:txBody>
      </p:sp>
      <p:sp>
        <p:nvSpPr>
          <p:cNvPr id="11" name="TextBox 10"/>
          <p:cNvSpPr txBox="1"/>
          <p:nvPr/>
        </p:nvSpPr>
        <p:spPr>
          <a:xfrm>
            <a:off x="-21988" y="3140968"/>
            <a:ext cx="2232248" cy="338554"/>
          </a:xfrm>
          <a:prstGeom prst="rect">
            <a:avLst/>
          </a:prstGeom>
          <a:noFill/>
        </p:spPr>
        <p:txBody>
          <a:bodyPr wrap="square" rtlCol="0">
            <a:spAutoFit/>
          </a:bodyPr>
          <a:lstStyle/>
          <a:p>
            <a:r>
              <a:rPr lang="en-US" sz="1600" dirty="0" smtClean="0"/>
              <a:t>Drift with10B4C</a:t>
            </a:r>
            <a:endParaRPr lang="en-US" sz="1600" dirty="0"/>
          </a:p>
        </p:txBody>
      </p:sp>
      <p:pic>
        <p:nvPicPr>
          <p:cNvPr id="6" name="Picture 5" descr="GEM3_300umAl_Boron10_Drift_2.jp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1619672" y="1556792"/>
            <a:ext cx="5544616" cy="4158462"/>
          </a:xfrm>
          <a:prstGeom prst="rect">
            <a:avLst/>
          </a:prstGeom>
        </p:spPr>
      </p:pic>
      <p:sp>
        <p:nvSpPr>
          <p:cNvPr id="17" name="TextBox 16"/>
          <p:cNvSpPr txBox="1"/>
          <p:nvPr/>
        </p:nvSpPr>
        <p:spPr>
          <a:xfrm>
            <a:off x="6894937" y="1556792"/>
            <a:ext cx="2232248" cy="830997"/>
          </a:xfrm>
          <a:prstGeom prst="rect">
            <a:avLst/>
          </a:prstGeom>
          <a:noFill/>
        </p:spPr>
        <p:txBody>
          <a:bodyPr wrap="square" rtlCol="0">
            <a:spAutoFit/>
          </a:bodyPr>
          <a:lstStyle/>
          <a:p>
            <a:pPr algn="r"/>
            <a:r>
              <a:rPr lang="en-US" sz="1600" dirty="0" smtClean="0"/>
              <a:t>Readout for integrated signal induced at </a:t>
            </a:r>
          </a:p>
          <a:p>
            <a:pPr algn="r"/>
            <a:r>
              <a:rPr lang="en-US" sz="1600" dirty="0" smtClean="0"/>
              <a:t>bottom of third GEM</a:t>
            </a:r>
            <a:endParaRPr lang="en-US" sz="1600" dirty="0"/>
          </a:p>
        </p:txBody>
      </p:sp>
      <p:sp>
        <p:nvSpPr>
          <p:cNvPr id="18" name="TextBox 17"/>
          <p:cNvSpPr txBox="1"/>
          <p:nvPr/>
        </p:nvSpPr>
        <p:spPr>
          <a:xfrm>
            <a:off x="7524328" y="3861048"/>
            <a:ext cx="5472608" cy="830997"/>
          </a:xfrm>
          <a:prstGeom prst="rect">
            <a:avLst/>
          </a:prstGeom>
          <a:noFill/>
        </p:spPr>
        <p:txBody>
          <a:bodyPr wrap="square" rtlCol="0">
            <a:spAutoFit/>
          </a:bodyPr>
          <a:lstStyle/>
          <a:p>
            <a:r>
              <a:rPr lang="en-US" sz="1600" dirty="0" smtClean="0"/>
              <a:t>Voltage divider </a:t>
            </a:r>
            <a:br>
              <a:rPr lang="en-US" sz="1600" dirty="0" smtClean="0"/>
            </a:br>
            <a:r>
              <a:rPr lang="en-US" sz="1600" dirty="0" smtClean="0"/>
              <a:t>for HV for drift </a:t>
            </a:r>
            <a:br>
              <a:rPr lang="en-US" sz="1600" dirty="0" smtClean="0"/>
            </a:br>
            <a:r>
              <a:rPr lang="en-US" sz="1600" dirty="0" smtClean="0"/>
              <a:t>and 3 GEM foils</a:t>
            </a:r>
            <a:endParaRPr lang="en-US" sz="1600" dirty="0"/>
          </a:p>
        </p:txBody>
      </p:sp>
      <p:sp>
        <p:nvSpPr>
          <p:cNvPr id="19" name="TextBox 18"/>
          <p:cNvSpPr txBox="1"/>
          <p:nvPr/>
        </p:nvSpPr>
        <p:spPr>
          <a:xfrm>
            <a:off x="6901160" y="2564904"/>
            <a:ext cx="2232248" cy="338554"/>
          </a:xfrm>
          <a:prstGeom prst="rect">
            <a:avLst/>
          </a:prstGeom>
          <a:noFill/>
        </p:spPr>
        <p:txBody>
          <a:bodyPr wrap="square" rtlCol="0">
            <a:spAutoFit/>
          </a:bodyPr>
          <a:lstStyle/>
          <a:p>
            <a:pPr algn="r"/>
            <a:r>
              <a:rPr lang="en-US" sz="1600" dirty="0" smtClean="0"/>
              <a:t>Gas flow (in)</a:t>
            </a:r>
            <a:endParaRPr lang="en-US" sz="1600" dirty="0"/>
          </a:p>
        </p:txBody>
      </p:sp>
      <p:sp>
        <p:nvSpPr>
          <p:cNvPr id="20" name="TextBox 19"/>
          <p:cNvSpPr txBox="1"/>
          <p:nvPr/>
        </p:nvSpPr>
        <p:spPr>
          <a:xfrm>
            <a:off x="-7876" y="5301208"/>
            <a:ext cx="2232248" cy="338554"/>
          </a:xfrm>
          <a:prstGeom prst="rect">
            <a:avLst/>
          </a:prstGeom>
          <a:noFill/>
        </p:spPr>
        <p:txBody>
          <a:bodyPr wrap="square" rtlCol="0">
            <a:spAutoFit/>
          </a:bodyPr>
          <a:lstStyle/>
          <a:p>
            <a:r>
              <a:rPr lang="en-US" sz="1600" dirty="0" smtClean="0"/>
              <a:t>Gas flow (out)</a:t>
            </a:r>
            <a:endParaRPr lang="en-US" sz="1600" dirty="0"/>
          </a:p>
        </p:txBody>
      </p:sp>
      <p:sp>
        <p:nvSpPr>
          <p:cNvPr id="21" name="TextBox 20"/>
          <p:cNvSpPr txBox="1"/>
          <p:nvPr/>
        </p:nvSpPr>
        <p:spPr>
          <a:xfrm>
            <a:off x="-64734" y="1556792"/>
            <a:ext cx="2232248" cy="338554"/>
          </a:xfrm>
          <a:prstGeom prst="rect">
            <a:avLst/>
          </a:prstGeom>
          <a:noFill/>
        </p:spPr>
        <p:txBody>
          <a:bodyPr wrap="square" rtlCol="0">
            <a:spAutoFit/>
          </a:bodyPr>
          <a:lstStyle/>
          <a:p>
            <a:r>
              <a:rPr lang="en-US" sz="1600" dirty="0" smtClean="0"/>
              <a:t>Readout x direction</a:t>
            </a:r>
            <a:endParaRPr lang="en-US" sz="1600" dirty="0"/>
          </a:p>
        </p:txBody>
      </p:sp>
      <p:sp>
        <p:nvSpPr>
          <p:cNvPr id="22" name="TextBox 21"/>
          <p:cNvSpPr txBox="1"/>
          <p:nvPr/>
        </p:nvSpPr>
        <p:spPr>
          <a:xfrm>
            <a:off x="-80298" y="2204864"/>
            <a:ext cx="2232248" cy="338554"/>
          </a:xfrm>
          <a:prstGeom prst="rect">
            <a:avLst/>
          </a:prstGeom>
          <a:noFill/>
        </p:spPr>
        <p:txBody>
          <a:bodyPr wrap="square" rtlCol="0">
            <a:spAutoFit/>
          </a:bodyPr>
          <a:lstStyle/>
          <a:p>
            <a:r>
              <a:rPr lang="en-US" sz="1600" dirty="0" smtClean="0"/>
              <a:t>Readout y direction</a:t>
            </a:r>
            <a:endParaRPr lang="en-US" sz="1600" dirty="0"/>
          </a:p>
        </p:txBody>
      </p:sp>
      <p:cxnSp>
        <p:nvCxnSpPr>
          <p:cNvPr id="8" name="Straight Arrow Connector 7"/>
          <p:cNvCxnSpPr/>
          <p:nvPr/>
        </p:nvCxnSpPr>
        <p:spPr>
          <a:xfrm flipV="1">
            <a:off x="1475656" y="1628800"/>
            <a:ext cx="2736304" cy="216024"/>
          </a:xfrm>
          <a:prstGeom prst="straightConnector1">
            <a:avLst/>
          </a:prstGeom>
          <a:ln w="381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a:off x="1619672" y="2492896"/>
            <a:ext cx="720080" cy="504056"/>
          </a:xfrm>
          <a:prstGeom prst="straightConnector1">
            <a:avLst/>
          </a:prstGeom>
          <a:ln w="381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27" name="Straight Arrow Connector 26"/>
          <p:cNvCxnSpPr/>
          <p:nvPr/>
        </p:nvCxnSpPr>
        <p:spPr>
          <a:xfrm>
            <a:off x="1331640" y="5445224"/>
            <a:ext cx="1296144" cy="72008"/>
          </a:xfrm>
          <a:prstGeom prst="straightConnector1">
            <a:avLst/>
          </a:prstGeom>
          <a:ln w="381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2" name="Straight Arrow Connector 31"/>
          <p:cNvCxnSpPr/>
          <p:nvPr/>
        </p:nvCxnSpPr>
        <p:spPr>
          <a:xfrm>
            <a:off x="1403648" y="3356992"/>
            <a:ext cx="2880320" cy="0"/>
          </a:xfrm>
          <a:prstGeom prst="straightConnector1">
            <a:avLst/>
          </a:prstGeom>
          <a:ln w="381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sp>
        <p:nvSpPr>
          <p:cNvPr id="34" name="TextBox 33"/>
          <p:cNvSpPr txBox="1"/>
          <p:nvPr/>
        </p:nvSpPr>
        <p:spPr>
          <a:xfrm>
            <a:off x="0" y="3789040"/>
            <a:ext cx="2232248" cy="584776"/>
          </a:xfrm>
          <a:prstGeom prst="rect">
            <a:avLst/>
          </a:prstGeom>
          <a:noFill/>
        </p:spPr>
        <p:txBody>
          <a:bodyPr wrap="square" rtlCol="0">
            <a:spAutoFit/>
          </a:bodyPr>
          <a:lstStyle/>
          <a:p>
            <a:r>
              <a:rPr lang="en-US" sz="1600" dirty="0" smtClean="0"/>
              <a:t>Support with </a:t>
            </a:r>
          </a:p>
          <a:p>
            <a:r>
              <a:rPr lang="en-US" sz="1600" dirty="0" smtClean="0"/>
              <a:t>O-ring</a:t>
            </a:r>
            <a:endParaRPr lang="en-US" sz="1600" dirty="0"/>
          </a:p>
        </p:txBody>
      </p:sp>
      <p:cxnSp>
        <p:nvCxnSpPr>
          <p:cNvPr id="35" name="Straight Arrow Connector 34"/>
          <p:cNvCxnSpPr/>
          <p:nvPr/>
        </p:nvCxnSpPr>
        <p:spPr>
          <a:xfrm>
            <a:off x="1187624" y="4005064"/>
            <a:ext cx="1440160" cy="360040"/>
          </a:xfrm>
          <a:prstGeom prst="straightConnector1">
            <a:avLst/>
          </a:prstGeom>
          <a:ln w="381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39" name="Straight Arrow Connector 38"/>
          <p:cNvCxnSpPr/>
          <p:nvPr/>
        </p:nvCxnSpPr>
        <p:spPr>
          <a:xfrm flipH="1">
            <a:off x="6444208" y="1916832"/>
            <a:ext cx="1080120" cy="360040"/>
          </a:xfrm>
          <a:prstGeom prst="straightConnector1">
            <a:avLst/>
          </a:prstGeom>
          <a:ln w="381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2" name="Straight Arrow Connector 41"/>
          <p:cNvCxnSpPr/>
          <p:nvPr/>
        </p:nvCxnSpPr>
        <p:spPr>
          <a:xfrm flipH="1" flipV="1">
            <a:off x="6876256" y="2204864"/>
            <a:ext cx="1008112" cy="504056"/>
          </a:xfrm>
          <a:prstGeom prst="straightConnector1">
            <a:avLst/>
          </a:prstGeom>
          <a:ln w="381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5" name="Straight Arrow Connector 44"/>
          <p:cNvCxnSpPr/>
          <p:nvPr/>
        </p:nvCxnSpPr>
        <p:spPr>
          <a:xfrm flipH="1" flipV="1">
            <a:off x="6660232" y="3861048"/>
            <a:ext cx="1008112" cy="504056"/>
          </a:xfrm>
          <a:prstGeom prst="straightConnector1">
            <a:avLst/>
          </a:prstGeom>
          <a:ln w="381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cxnSp>
        <p:nvCxnSpPr>
          <p:cNvPr id="46" name="Straight Arrow Connector 45"/>
          <p:cNvCxnSpPr/>
          <p:nvPr/>
        </p:nvCxnSpPr>
        <p:spPr>
          <a:xfrm flipH="1">
            <a:off x="5292080" y="4437112"/>
            <a:ext cx="2304256" cy="1152128"/>
          </a:xfrm>
          <a:prstGeom prst="straightConnector1">
            <a:avLst/>
          </a:prstGeom>
          <a:ln w="38100" cmpd="sng">
            <a:solidFill>
              <a:srgbClr val="FF0000"/>
            </a:solidFill>
            <a:prstDash val="sysDash"/>
            <a:tailEnd type="arrow"/>
          </a:ln>
        </p:spPr>
        <p:style>
          <a:lnRef idx="2">
            <a:schemeClr val="accent1"/>
          </a:lnRef>
          <a:fillRef idx="0">
            <a:schemeClr val="accent1"/>
          </a:fillRef>
          <a:effectRef idx="1">
            <a:schemeClr val="accent1"/>
          </a:effectRef>
          <a:fontRef idx="minor">
            <a:schemeClr val="tx1"/>
          </a:fontRef>
        </p:style>
      </p:cxnSp>
      <p:pic>
        <p:nvPicPr>
          <p:cNvPr id="48" name="Picture 47" desc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Tree>
    <p:extLst>
      <p:ext uri="{BB962C8B-B14F-4D97-AF65-F5344CB8AC3E}">
        <p14:creationId xmlns:p14="http://schemas.microsoft.com/office/powerpoint/2010/main" val="366135799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2800" dirty="0" err="1" smtClean="0"/>
              <a:t>Spectrum</a:t>
            </a:r>
            <a:r>
              <a:rPr lang="de-DE" sz="2800" dirty="0" smtClean="0"/>
              <a:t> 241Am </a:t>
            </a:r>
            <a:r>
              <a:rPr lang="de-DE" sz="2800" dirty="0" err="1" smtClean="0"/>
              <a:t>Be</a:t>
            </a:r>
            <a:r>
              <a:rPr lang="de-DE" sz="2800" dirty="0" smtClean="0"/>
              <a:t> </a:t>
            </a:r>
            <a:r>
              <a:rPr lang="de-DE" sz="2800" dirty="0" err="1" smtClean="0"/>
              <a:t>source</a:t>
            </a:r>
            <a:r>
              <a:rPr lang="de-DE" sz="2800" dirty="0" smtClean="0"/>
              <a:t>: 1 cm </a:t>
            </a:r>
            <a:r>
              <a:rPr lang="de-DE" sz="2800" dirty="0" err="1" smtClean="0"/>
              <a:t>lead</a:t>
            </a:r>
            <a:r>
              <a:rPr lang="de-DE" sz="2800" dirty="0" smtClean="0"/>
              <a:t>, </a:t>
            </a:r>
            <a:r>
              <a:rPr lang="de-DE" sz="2800" dirty="0" err="1" smtClean="0"/>
              <a:t>gain</a:t>
            </a:r>
            <a:r>
              <a:rPr lang="de-DE" sz="2800" dirty="0" smtClean="0"/>
              <a:t> ~200</a:t>
            </a:r>
            <a:endParaRPr lang="en-GB" sz="2800" dirty="0"/>
          </a:p>
        </p:txBody>
      </p:sp>
      <p:sp>
        <p:nvSpPr>
          <p:cNvPr id="14" name="Slide Number Placeholder 13"/>
          <p:cNvSpPr>
            <a:spLocks noGrp="1"/>
          </p:cNvSpPr>
          <p:nvPr>
            <p:ph type="sldNum" sz="quarter" idx="12"/>
          </p:nvPr>
        </p:nvSpPr>
        <p:spPr/>
        <p:txBody>
          <a:bodyPr>
            <a:normAutofit fontScale="85000" lnSpcReduction="20000"/>
          </a:bodyPr>
          <a:lstStyle/>
          <a:p>
            <a:fld id="{083EDD99-8D7F-4555-B1F8-00CDF4A366AB}" type="slidenum">
              <a:rPr lang="en-GB" smtClean="0"/>
              <a:t>12</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39552" y="1526768"/>
            <a:ext cx="8064896" cy="5323502"/>
          </a:xfrm>
          <a:prstGeom prst="rect">
            <a:avLst/>
          </a:prstGeom>
        </p:spPr>
      </p:pic>
      <p:pic>
        <p:nvPicPr>
          <p:cNvPr id="8" name="Picture 7" desc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3" name="TextBox 2"/>
          <p:cNvSpPr txBox="1"/>
          <p:nvPr/>
        </p:nvSpPr>
        <p:spPr>
          <a:xfrm>
            <a:off x="5580112" y="3140968"/>
            <a:ext cx="2304256" cy="646331"/>
          </a:xfrm>
          <a:prstGeom prst="rect">
            <a:avLst/>
          </a:prstGeom>
          <a:noFill/>
        </p:spPr>
        <p:txBody>
          <a:bodyPr wrap="square" rtlCol="0">
            <a:spAutoFit/>
          </a:bodyPr>
          <a:lstStyle/>
          <a:p>
            <a:r>
              <a:rPr lang="en-US" dirty="0" smtClean="0"/>
              <a:t>Peak position: 5200</a:t>
            </a:r>
            <a:br>
              <a:rPr lang="en-US" dirty="0" smtClean="0"/>
            </a:br>
            <a:r>
              <a:rPr lang="en-US" dirty="0" smtClean="0"/>
              <a:t>Rate in peak: 4.1 Hz</a:t>
            </a:r>
            <a:endParaRPr lang="en-US" dirty="0"/>
          </a:p>
        </p:txBody>
      </p:sp>
      <p:cxnSp>
        <p:nvCxnSpPr>
          <p:cNvPr id="7" name="Straight Connector 6"/>
          <p:cNvCxnSpPr/>
          <p:nvPr/>
        </p:nvCxnSpPr>
        <p:spPr>
          <a:xfrm>
            <a:off x="5076056" y="1556792"/>
            <a:ext cx="0" cy="4824536"/>
          </a:xfrm>
          <a:prstGeom prst="line">
            <a:avLst/>
          </a:prstGeom>
          <a:ln w="28575" cmpd="sng">
            <a:solidFill>
              <a:schemeClr val="tx1"/>
            </a:solidFill>
            <a:prstDash val="dash"/>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3203848" y="2348880"/>
            <a:ext cx="72008" cy="4104456"/>
          </a:xfrm>
          <a:prstGeom prst="line">
            <a:avLst/>
          </a:prstGeom>
          <a:ln w="28575"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1475656" y="1700808"/>
            <a:ext cx="2232248" cy="646331"/>
          </a:xfrm>
          <a:prstGeom prst="rect">
            <a:avLst/>
          </a:prstGeom>
          <a:noFill/>
        </p:spPr>
        <p:txBody>
          <a:bodyPr wrap="square" rtlCol="0">
            <a:spAutoFit/>
          </a:bodyPr>
          <a:lstStyle/>
          <a:p>
            <a:r>
              <a:rPr lang="en-US" dirty="0" smtClean="0"/>
              <a:t>Peak position: 2650</a:t>
            </a:r>
            <a:br>
              <a:rPr lang="en-US" dirty="0" smtClean="0"/>
            </a:br>
            <a:r>
              <a:rPr lang="en-US" dirty="0" smtClean="0"/>
              <a:t>Rate in peak: 3.9 Hz</a:t>
            </a:r>
            <a:endParaRPr lang="en-US" dirty="0"/>
          </a:p>
        </p:txBody>
      </p:sp>
    </p:spTree>
    <p:extLst>
      <p:ext uri="{BB962C8B-B14F-4D97-AF65-F5344CB8AC3E}">
        <p14:creationId xmlns:p14="http://schemas.microsoft.com/office/powerpoint/2010/main" val="3425067106"/>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Shot 2014-02-17 at 10.08.56 .pn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971600" y="1628800"/>
            <a:ext cx="6912768" cy="4459223"/>
          </a:xfrm>
          <a:prstGeom prst="rect">
            <a:avLst/>
          </a:prstGeom>
        </p:spPr>
      </p:pic>
      <p:sp>
        <p:nvSpPr>
          <p:cNvPr id="4" name="Rectangle 3"/>
          <p:cNvSpPr/>
          <p:nvPr/>
        </p:nvSpPr>
        <p:spPr>
          <a:xfrm>
            <a:off x="3131840" y="1916832"/>
            <a:ext cx="4392488" cy="142563"/>
          </a:xfrm>
          <a:prstGeom prst="rect">
            <a:avLst/>
          </a:prstGeom>
          <a:solidFill>
            <a:srgbClr val="008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a:bodyPr>
          <a:lstStyle/>
          <a:p>
            <a:r>
              <a:rPr lang="de-DE" sz="2800" dirty="0" smtClean="0"/>
              <a:t>Triple GEM </a:t>
            </a:r>
            <a:r>
              <a:rPr lang="de-DE" sz="2800" dirty="0" err="1" smtClean="0"/>
              <a:t>with</a:t>
            </a:r>
            <a:r>
              <a:rPr lang="de-DE" sz="2800" dirty="0" smtClean="0"/>
              <a:t> Boron</a:t>
            </a:r>
            <a:r>
              <a:rPr lang="de-DE" sz="2800" dirty="0"/>
              <a:t>-</a:t>
            </a:r>
            <a:r>
              <a:rPr lang="de-DE" sz="2800" dirty="0" smtClean="0"/>
              <a:t>10 </a:t>
            </a:r>
            <a:r>
              <a:rPr lang="de-DE" sz="2800" dirty="0" err="1" smtClean="0"/>
              <a:t>converter</a:t>
            </a:r>
            <a:r>
              <a:rPr lang="de-DE" sz="2800" dirty="0" smtClean="0"/>
              <a:t> (variant 2)</a:t>
            </a:r>
            <a:endParaRPr lang="en-GB" sz="2800" dirty="0"/>
          </a:p>
        </p:txBody>
      </p:sp>
      <p:sp>
        <p:nvSpPr>
          <p:cNvPr id="14" name="Slide Number Placeholder 13"/>
          <p:cNvSpPr>
            <a:spLocks noGrp="1"/>
          </p:cNvSpPr>
          <p:nvPr>
            <p:ph type="sldNum" sz="quarter" idx="12"/>
          </p:nvPr>
        </p:nvSpPr>
        <p:spPr/>
        <p:txBody>
          <a:bodyPr>
            <a:normAutofit fontScale="85000" lnSpcReduction="20000"/>
          </a:bodyPr>
          <a:lstStyle/>
          <a:p>
            <a:fld id="{083EDD99-8D7F-4555-B1F8-00CDF4A366AB}" type="slidenum">
              <a:rPr lang="en-GB" smtClean="0"/>
              <a:t>13</a:t>
            </a:fld>
            <a:endParaRPr lang="en-GB" dirty="0"/>
          </a:p>
        </p:txBody>
      </p:sp>
      <p:sp>
        <p:nvSpPr>
          <p:cNvPr id="5" name="TextBox 4"/>
          <p:cNvSpPr txBox="1"/>
          <p:nvPr/>
        </p:nvSpPr>
        <p:spPr>
          <a:xfrm>
            <a:off x="7812360" y="2420888"/>
            <a:ext cx="936104" cy="369332"/>
          </a:xfrm>
          <a:prstGeom prst="rect">
            <a:avLst/>
          </a:prstGeom>
          <a:noFill/>
        </p:spPr>
        <p:txBody>
          <a:bodyPr wrap="square" rtlCol="0">
            <a:spAutoFit/>
          </a:bodyPr>
          <a:lstStyle/>
          <a:p>
            <a:r>
              <a:rPr lang="en-US" dirty="0" smtClean="0"/>
              <a:t>8 mm</a:t>
            </a:r>
            <a:endParaRPr lang="en-US" dirty="0"/>
          </a:p>
        </p:txBody>
      </p:sp>
      <p:sp>
        <p:nvSpPr>
          <p:cNvPr id="10" name="TextBox 9"/>
          <p:cNvSpPr txBox="1"/>
          <p:nvPr/>
        </p:nvSpPr>
        <p:spPr>
          <a:xfrm>
            <a:off x="7812360" y="3284984"/>
            <a:ext cx="936104" cy="369332"/>
          </a:xfrm>
          <a:prstGeom prst="rect">
            <a:avLst/>
          </a:prstGeom>
          <a:noFill/>
        </p:spPr>
        <p:txBody>
          <a:bodyPr wrap="square" rtlCol="0">
            <a:spAutoFit/>
          </a:bodyPr>
          <a:lstStyle/>
          <a:p>
            <a:r>
              <a:rPr lang="en-US" dirty="0"/>
              <a:t>2</a:t>
            </a:r>
            <a:r>
              <a:rPr lang="en-US" dirty="0" smtClean="0"/>
              <a:t> mm</a:t>
            </a:r>
            <a:endParaRPr lang="en-US" dirty="0"/>
          </a:p>
        </p:txBody>
      </p:sp>
      <p:sp>
        <p:nvSpPr>
          <p:cNvPr id="11" name="TextBox 10"/>
          <p:cNvSpPr txBox="1"/>
          <p:nvPr/>
        </p:nvSpPr>
        <p:spPr>
          <a:xfrm>
            <a:off x="7812360" y="3861048"/>
            <a:ext cx="936104" cy="369332"/>
          </a:xfrm>
          <a:prstGeom prst="rect">
            <a:avLst/>
          </a:prstGeom>
          <a:noFill/>
        </p:spPr>
        <p:txBody>
          <a:bodyPr wrap="square" rtlCol="0">
            <a:spAutoFit/>
          </a:bodyPr>
          <a:lstStyle/>
          <a:p>
            <a:r>
              <a:rPr lang="en-US" dirty="0"/>
              <a:t>2</a:t>
            </a:r>
            <a:r>
              <a:rPr lang="en-US" dirty="0" smtClean="0"/>
              <a:t> mm</a:t>
            </a:r>
            <a:endParaRPr lang="en-US" dirty="0"/>
          </a:p>
        </p:txBody>
      </p:sp>
      <p:sp>
        <p:nvSpPr>
          <p:cNvPr id="13" name="TextBox 12"/>
          <p:cNvSpPr txBox="1"/>
          <p:nvPr/>
        </p:nvSpPr>
        <p:spPr>
          <a:xfrm>
            <a:off x="7812360" y="4365104"/>
            <a:ext cx="936104" cy="369332"/>
          </a:xfrm>
          <a:prstGeom prst="rect">
            <a:avLst/>
          </a:prstGeom>
          <a:noFill/>
        </p:spPr>
        <p:txBody>
          <a:bodyPr wrap="square" rtlCol="0">
            <a:spAutoFit/>
          </a:bodyPr>
          <a:lstStyle/>
          <a:p>
            <a:r>
              <a:rPr lang="en-US" dirty="0"/>
              <a:t>2</a:t>
            </a:r>
            <a:r>
              <a:rPr lang="en-US" dirty="0" smtClean="0"/>
              <a:t> mm</a:t>
            </a:r>
            <a:endParaRPr lang="en-US" dirty="0"/>
          </a:p>
        </p:txBody>
      </p:sp>
      <p:sp>
        <p:nvSpPr>
          <p:cNvPr id="20" name="TextBox 19"/>
          <p:cNvSpPr txBox="1"/>
          <p:nvPr/>
        </p:nvSpPr>
        <p:spPr>
          <a:xfrm>
            <a:off x="1013933" y="1844824"/>
            <a:ext cx="2160240" cy="1200329"/>
          </a:xfrm>
          <a:prstGeom prst="rect">
            <a:avLst/>
          </a:prstGeom>
          <a:solidFill>
            <a:schemeClr val="bg1"/>
          </a:solidFill>
        </p:spPr>
        <p:txBody>
          <a:bodyPr wrap="square" rtlCol="0">
            <a:spAutoFit/>
          </a:bodyPr>
          <a:lstStyle/>
          <a:p>
            <a:r>
              <a:rPr lang="en-US" b="1" dirty="0" smtClean="0"/>
              <a:t>Drift cathode:</a:t>
            </a:r>
            <a:r>
              <a:rPr lang="en-US" dirty="0" smtClean="0"/>
              <a:t> </a:t>
            </a:r>
          </a:p>
          <a:p>
            <a:r>
              <a:rPr lang="en-US" dirty="0" smtClean="0"/>
              <a:t>18 um Al foil coated with 1.3 um10B4C one  side </a:t>
            </a:r>
            <a:endParaRPr lang="en-US" dirty="0"/>
          </a:p>
        </p:txBody>
      </p:sp>
      <p:cxnSp>
        <p:nvCxnSpPr>
          <p:cNvPr id="21" name="Straight Arrow Connector 20"/>
          <p:cNvCxnSpPr/>
          <p:nvPr/>
        </p:nvCxnSpPr>
        <p:spPr>
          <a:xfrm>
            <a:off x="2555776" y="2060848"/>
            <a:ext cx="432048" cy="0"/>
          </a:xfrm>
          <a:prstGeom prst="straightConnector1">
            <a:avLst/>
          </a:prstGeom>
          <a:ln>
            <a:solidFill>
              <a:schemeClr val="tx1"/>
            </a:solidFill>
            <a:tailEnd type="arrow"/>
          </a:ln>
        </p:spPr>
        <p:style>
          <a:lnRef idx="2">
            <a:schemeClr val="accent1"/>
          </a:lnRef>
          <a:fillRef idx="0">
            <a:schemeClr val="accent1"/>
          </a:fillRef>
          <a:effectRef idx="1">
            <a:schemeClr val="accent1"/>
          </a:effectRef>
          <a:fontRef idx="minor">
            <a:schemeClr val="tx1"/>
          </a:fontRef>
        </p:style>
      </p:cxnSp>
      <p:sp>
        <p:nvSpPr>
          <p:cNvPr id="23" name="Rectangle 22"/>
          <p:cNvSpPr/>
          <p:nvPr/>
        </p:nvSpPr>
        <p:spPr>
          <a:xfrm>
            <a:off x="3171352" y="2060848"/>
            <a:ext cx="4392488" cy="72008"/>
          </a:xfrm>
          <a:prstGeom prst="rect">
            <a:avLst/>
          </a:prstGeom>
          <a:solidFill>
            <a:srgbClr val="FF0000"/>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25" name="Picture 24" desc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8" name="Footer Placeholder 3"/>
          <p:cNvSpPr>
            <a:spLocks noGrp="1"/>
          </p:cNvSpPr>
          <p:nvPr>
            <p:ph type="ftr" sz="quarter" idx="11"/>
          </p:nvPr>
        </p:nvSpPr>
        <p:spPr>
          <a:xfrm>
            <a:off x="609600" y="6248206"/>
            <a:ext cx="5421083" cy="365125"/>
          </a:xfrm>
        </p:spPr>
        <p:txBody>
          <a:bodyPr/>
          <a:lstStyle/>
          <a:p>
            <a:pPr algn="l"/>
            <a:r>
              <a:rPr lang="de-DE" dirty="0" smtClean="0"/>
              <a:t>Dorothea Pfeiffer</a:t>
            </a:r>
            <a:endParaRPr lang="en-GB" dirty="0"/>
          </a:p>
        </p:txBody>
      </p:sp>
      <p:sp>
        <p:nvSpPr>
          <p:cNvPr id="19"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2125429694"/>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PHS_241AmBe.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0" y="1484784"/>
            <a:ext cx="9144000" cy="4906127"/>
          </a:xfrm>
          <a:prstGeom prst="rect">
            <a:avLst/>
          </a:prstGeom>
        </p:spPr>
      </p:pic>
      <p:sp>
        <p:nvSpPr>
          <p:cNvPr id="2" name="Title 1"/>
          <p:cNvSpPr>
            <a:spLocks noGrp="1"/>
          </p:cNvSpPr>
          <p:nvPr>
            <p:ph type="title"/>
          </p:nvPr>
        </p:nvSpPr>
        <p:spPr/>
        <p:txBody>
          <a:bodyPr>
            <a:normAutofit/>
          </a:bodyPr>
          <a:lstStyle/>
          <a:p>
            <a:r>
              <a:rPr lang="de-DE" sz="2400" dirty="0" smtClean="0"/>
              <a:t>241 </a:t>
            </a:r>
            <a:r>
              <a:rPr lang="de-DE" sz="2400" dirty="0" err="1" smtClean="0"/>
              <a:t>AmBe</a:t>
            </a:r>
            <a:r>
              <a:rPr lang="de-DE" sz="2400" dirty="0" smtClean="0"/>
              <a:t> </a:t>
            </a:r>
            <a:r>
              <a:rPr lang="de-DE" sz="2400" dirty="0" err="1" smtClean="0"/>
              <a:t>spectrum</a:t>
            </a:r>
            <a:r>
              <a:rPr lang="de-DE" sz="2400" dirty="0" smtClean="0"/>
              <a:t>, </a:t>
            </a:r>
            <a:r>
              <a:rPr lang="de-DE" sz="2400" dirty="0" err="1" smtClean="0"/>
              <a:t>drift</a:t>
            </a:r>
            <a:r>
              <a:rPr lang="de-DE" sz="2400" dirty="0" smtClean="0"/>
              <a:t> </a:t>
            </a:r>
            <a:r>
              <a:rPr lang="de-DE" sz="2400" dirty="0" err="1" smtClean="0"/>
              <a:t>gap</a:t>
            </a:r>
            <a:r>
              <a:rPr lang="de-DE" sz="2400" dirty="0" smtClean="0"/>
              <a:t> 8 mm, </a:t>
            </a:r>
            <a:r>
              <a:rPr lang="de-DE" sz="2400" dirty="0" err="1" smtClean="0"/>
              <a:t>gain</a:t>
            </a:r>
            <a:r>
              <a:rPr lang="de-DE" sz="2400" dirty="0" smtClean="0"/>
              <a:t> ~ 200</a:t>
            </a:r>
            <a:endParaRPr lang="en-GB" sz="2400" dirty="0"/>
          </a:p>
        </p:txBody>
      </p:sp>
      <p:sp>
        <p:nvSpPr>
          <p:cNvPr id="14" name="Slide Number Placeholder 13"/>
          <p:cNvSpPr>
            <a:spLocks noGrp="1"/>
          </p:cNvSpPr>
          <p:nvPr>
            <p:ph type="sldNum" sz="quarter" idx="12"/>
          </p:nvPr>
        </p:nvSpPr>
        <p:spPr/>
        <p:txBody>
          <a:bodyPr>
            <a:normAutofit fontScale="85000" lnSpcReduction="20000"/>
          </a:bodyPr>
          <a:lstStyle/>
          <a:p>
            <a:fld id="{083EDD99-8D7F-4555-B1F8-00CDF4A366AB}" type="slidenum">
              <a:rPr lang="en-GB" smtClean="0"/>
              <a:t>14</a:t>
            </a:fld>
            <a:endParaRPr lang="en-GB" dirty="0"/>
          </a:p>
        </p:txBody>
      </p:sp>
      <p:pic>
        <p:nvPicPr>
          <p:cNvPr id="8" name="Picture 7" desc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TextBox 9"/>
          <p:cNvSpPr txBox="1"/>
          <p:nvPr/>
        </p:nvSpPr>
        <p:spPr>
          <a:xfrm>
            <a:off x="3131840" y="3429000"/>
            <a:ext cx="504056" cy="369332"/>
          </a:xfrm>
          <a:prstGeom prst="rect">
            <a:avLst/>
          </a:prstGeom>
          <a:noFill/>
        </p:spPr>
        <p:txBody>
          <a:bodyPr wrap="square" rtlCol="0">
            <a:spAutoFit/>
          </a:bodyPr>
          <a:lstStyle/>
          <a:p>
            <a:r>
              <a:rPr lang="en-US" baseline="30000" dirty="0"/>
              <a:t>7</a:t>
            </a:r>
            <a:r>
              <a:rPr lang="en-US" dirty="0"/>
              <a:t>Li</a:t>
            </a:r>
          </a:p>
        </p:txBody>
      </p:sp>
      <p:sp>
        <p:nvSpPr>
          <p:cNvPr id="15" name="TextBox 14"/>
          <p:cNvSpPr txBox="1"/>
          <p:nvPr/>
        </p:nvSpPr>
        <p:spPr>
          <a:xfrm>
            <a:off x="5004048" y="3429000"/>
            <a:ext cx="2232248" cy="369332"/>
          </a:xfrm>
          <a:prstGeom prst="rect">
            <a:avLst/>
          </a:prstGeom>
          <a:noFill/>
        </p:spPr>
        <p:txBody>
          <a:bodyPr wrap="square" rtlCol="0">
            <a:spAutoFit/>
          </a:bodyPr>
          <a:lstStyle/>
          <a:p>
            <a:r>
              <a:rPr lang="en-US" dirty="0">
                <a:latin typeface="Symbol" charset="2"/>
                <a:cs typeface="Symbol" charset="2"/>
              </a:rPr>
              <a:t>a</a:t>
            </a:r>
            <a:endParaRPr lang="en-US" dirty="0"/>
          </a:p>
        </p:txBody>
      </p:sp>
      <p:sp>
        <p:nvSpPr>
          <p:cNvPr id="11" name="TextBox 10"/>
          <p:cNvSpPr txBox="1"/>
          <p:nvPr/>
        </p:nvSpPr>
        <p:spPr>
          <a:xfrm>
            <a:off x="1763688" y="1916832"/>
            <a:ext cx="6336704" cy="646331"/>
          </a:xfrm>
          <a:prstGeom prst="rect">
            <a:avLst/>
          </a:prstGeom>
          <a:noFill/>
        </p:spPr>
        <p:txBody>
          <a:bodyPr wrap="square" rtlCol="0">
            <a:spAutoFit/>
          </a:bodyPr>
          <a:lstStyle/>
          <a:p>
            <a:r>
              <a:rPr lang="en-US" dirty="0"/>
              <a:t>C</a:t>
            </a:r>
            <a:r>
              <a:rPr lang="en-US" dirty="0" smtClean="0"/>
              <a:t>apture of thermal neutrons in Boron-10:</a:t>
            </a:r>
          </a:p>
          <a:p>
            <a:r>
              <a:rPr lang="en-US" dirty="0" smtClean="0"/>
              <a:t>n </a:t>
            </a:r>
            <a:r>
              <a:rPr lang="en-US" dirty="0"/>
              <a:t>+ </a:t>
            </a:r>
            <a:r>
              <a:rPr lang="en-US" baseline="30000" dirty="0" smtClean="0"/>
              <a:t>10</a:t>
            </a:r>
            <a:r>
              <a:rPr lang="en-US" dirty="0" smtClean="0"/>
              <a:t>B     </a:t>
            </a:r>
            <a:r>
              <a:rPr lang="en-US" baseline="30000" smtClean="0"/>
              <a:t>7</a:t>
            </a:r>
            <a:r>
              <a:rPr lang="en-US" smtClean="0"/>
              <a:t>Li* (</a:t>
            </a:r>
            <a:r>
              <a:rPr lang="en-US" dirty="0"/>
              <a:t>0.84 MeV) + </a:t>
            </a:r>
            <a:r>
              <a:rPr lang="en-US" dirty="0">
                <a:latin typeface="Symbol" charset="2"/>
                <a:cs typeface="Symbol" charset="2"/>
              </a:rPr>
              <a:t>a</a:t>
            </a:r>
            <a:r>
              <a:rPr lang="en-US" dirty="0"/>
              <a:t> (1.47 MeV) + </a:t>
            </a:r>
            <a:r>
              <a:rPr lang="en-US" dirty="0">
                <a:latin typeface="Symbol" charset="2"/>
                <a:cs typeface="Symbol" charset="2"/>
              </a:rPr>
              <a:t>g</a:t>
            </a:r>
            <a:r>
              <a:rPr lang="en-US" dirty="0"/>
              <a:t> (0.48 MeV) </a:t>
            </a:r>
            <a:r>
              <a:rPr lang="en-US" dirty="0" smtClean="0"/>
              <a:t> </a:t>
            </a:r>
            <a:endParaRPr lang="en-US" dirty="0"/>
          </a:p>
        </p:txBody>
      </p:sp>
      <p:cxnSp>
        <p:nvCxnSpPr>
          <p:cNvPr id="5" name="Straight Arrow Connector 4"/>
          <p:cNvCxnSpPr/>
          <p:nvPr/>
        </p:nvCxnSpPr>
        <p:spPr>
          <a:xfrm>
            <a:off x="2555776" y="2348880"/>
            <a:ext cx="216024" cy="0"/>
          </a:xfrm>
          <a:prstGeom prst="straightConnector1">
            <a:avLst/>
          </a:prstGeom>
          <a:ln>
            <a:solidFill>
              <a:schemeClr val="tx1"/>
            </a:solidFill>
            <a:tailEnd type="arrow"/>
          </a:ln>
          <a:effectLst/>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05922842"/>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prstGeom prst="rect">
            <a:avLst/>
          </a:prstGeom>
        </p:spPr>
        <p:txBody>
          <a:bodyPr>
            <a:normAutofit/>
          </a:bodyPr>
          <a:lstStyle/>
          <a:p>
            <a:r>
              <a:rPr lang="de-DE" sz="3200" dirty="0" err="1" smtClean="0"/>
              <a:t>Boron</a:t>
            </a:r>
            <a:r>
              <a:rPr lang="de-DE" sz="3200" dirty="0" smtClean="0"/>
              <a:t> GEM3: </a:t>
            </a:r>
            <a:r>
              <a:rPr lang="de-DE" sz="3200" dirty="0" err="1" smtClean="0"/>
              <a:t>Four</a:t>
            </a:r>
            <a:r>
              <a:rPr lang="de-DE" sz="3200" dirty="0" smtClean="0"/>
              <a:t> </a:t>
            </a:r>
            <a:r>
              <a:rPr lang="de-DE" sz="3200" dirty="0" err="1" smtClean="0"/>
              <a:t>sectors</a:t>
            </a:r>
            <a:r>
              <a:rPr lang="de-DE" sz="3200" dirty="0" smtClean="0"/>
              <a:t> </a:t>
            </a:r>
            <a:endParaRPr lang="en-GB" sz="3200" dirty="0"/>
          </a:p>
        </p:txBody>
      </p:sp>
      <p:sp>
        <p:nvSpPr>
          <p:cNvPr id="14" name="Slide Number Placeholder 13"/>
          <p:cNvSpPr>
            <a:spLocks noGrp="1"/>
          </p:cNvSpPr>
          <p:nvPr>
            <p:ph type="sldNum" sz="quarter" idx="12"/>
          </p:nvPr>
        </p:nvSpPr>
        <p:spPr/>
        <p:txBody>
          <a:bodyPr>
            <a:normAutofit fontScale="85000" lnSpcReduction="20000"/>
          </a:bodyPr>
          <a:lstStyle/>
          <a:p>
            <a:fld id="{083EDD99-8D7F-4555-B1F8-00CDF4A366AB}" type="slidenum">
              <a:rPr lang="en-GB" smtClean="0"/>
              <a:t>15</a:t>
            </a:fld>
            <a:endParaRPr lang="en-GB" dirty="0"/>
          </a:p>
        </p:txBody>
      </p:sp>
      <p:pic>
        <p:nvPicPr>
          <p:cNvPr id="6" name="Picture 5"/>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2555776" y="1556792"/>
            <a:ext cx="3827675" cy="5103567"/>
          </a:xfrm>
          <a:prstGeom prst="rect">
            <a:avLst/>
          </a:prstGeom>
        </p:spPr>
      </p:pic>
      <p:sp>
        <p:nvSpPr>
          <p:cNvPr id="18" name="TextBox 17"/>
          <p:cNvSpPr txBox="1"/>
          <p:nvPr/>
        </p:nvSpPr>
        <p:spPr>
          <a:xfrm>
            <a:off x="0" y="2996952"/>
            <a:ext cx="1440160" cy="369332"/>
          </a:xfrm>
          <a:prstGeom prst="rect">
            <a:avLst/>
          </a:prstGeom>
          <a:noFill/>
        </p:spPr>
        <p:txBody>
          <a:bodyPr wrap="square" rtlCol="0">
            <a:spAutoFit/>
          </a:bodyPr>
          <a:lstStyle/>
          <a:p>
            <a:r>
              <a:rPr lang="en-US" dirty="0" smtClean="0"/>
              <a:t>1 cm of lead</a:t>
            </a:r>
            <a:endParaRPr lang="en-US" dirty="0"/>
          </a:p>
        </p:txBody>
      </p:sp>
      <p:pic>
        <p:nvPicPr>
          <p:cNvPr id="48" name="Picture 47" desc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5" name="Rectangle 4"/>
          <p:cNvSpPr/>
          <p:nvPr/>
        </p:nvSpPr>
        <p:spPr>
          <a:xfrm rot="180000">
            <a:off x="3609610" y="2954124"/>
            <a:ext cx="844836" cy="1769351"/>
          </a:xfrm>
          <a:prstGeom prst="rect">
            <a:avLst/>
          </a:prstGeom>
          <a:solidFill>
            <a:schemeClr val="tx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2" name="Rectangle 21"/>
          <p:cNvSpPr/>
          <p:nvPr/>
        </p:nvSpPr>
        <p:spPr>
          <a:xfrm>
            <a:off x="4139952" y="5949280"/>
            <a:ext cx="2771800" cy="646331"/>
          </a:xfrm>
          <a:prstGeom prst="rect">
            <a:avLst/>
          </a:prstGeom>
        </p:spPr>
        <p:txBody>
          <a:bodyPr wrap="square">
            <a:spAutoFit/>
          </a:bodyPr>
          <a:lstStyle/>
          <a:p>
            <a:r>
              <a:rPr lang="en-US" sz="3600" dirty="0" smtClean="0">
                <a:solidFill>
                  <a:srgbClr val="FFFF00"/>
                </a:solidFill>
              </a:rPr>
              <a:t>x</a:t>
            </a:r>
            <a:endParaRPr lang="en-US" sz="3600" dirty="0">
              <a:solidFill>
                <a:srgbClr val="FFFF00"/>
              </a:solidFill>
            </a:endParaRPr>
          </a:p>
        </p:txBody>
      </p:sp>
      <p:sp>
        <p:nvSpPr>
          <p:cNvPr id="23" name="Rectangle 22"/>
          <p:cNvSpPr/>
          <p:nvPr/>
        </p:nvSpPr>
        <p:spPr>
          <a:xfrm>
            <a:off x="6012160" y="3645024"/>
            <a:ext cx="2771800" cy="646331"/>
          </a:xfrm>
          <a:prstGeom prst="rect">
            <a:avLst/>
          </a:prstGeom>
        </p:spPr>
        <p:txBody>
          <a:bodyPr wrap="square">
            <a:spAutoFit/>
          </a:bodyPr>
          <a:lstStyle/>
          <a:p>
            <a:r>
              <a:rPr lang="en-US" sz="3600" dirty="0">
                <a:solidFill>
                  <a:srgbClr val="FFFF00"/>
                </a:solidFill>
              </a:rPr>
              <a:t>y</a:t>
            </a:r>
          </a:p>
        </p:txBody>
      </p:sp>
      <p:sp>
        <p:nvSpPr>
          <p:cNvPr id="9" name="Rectangle 8"/>
          <p:cNvSpPr/>
          <p:nvPr/>
        </p:nvSpPr>
        <p:spPr>
          <a:xfrm rot="180000">
            <a:off x="1504704" y="2752898"/>
            <a:ext cx="4464496" cy="1226968"/>
          </a:xfrm>
          <a:prstGeom prst="rect">
            <a:avLst/>
          </a:prstGeom>
          <a:noFill/>
          <a:ln w="38100" cap="rnd" cmpd="sng">
            <a:solidFill>
              <a:srgbClr val="FF0000"/>
            </a:solidFill>
            <a:prstDash val="solid"/>
            <a:round/>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8" name="Rectangle 37"/>
          <p:cNvSpPr/>
          <p:nvPr/>
        </p:nvSpPr>
        <p:spPr>
          <a:xfrm>
            <a:off x="6597375" y="1556792"/>
            <a:ext cx="2520280" cy="646331"/>
          </a:xfrm>
          <a:prstGeom prst="rect">
            <a:avLst/>
          </a:prstGeom>
        </p:spPr>
        <p:txBody>
          <a:bodyPr wrap="square">
            <a:spAutoFit/>
          </a:bodyPr>
          <a:lstStyle/>
          <a:p>
            <a:r>
              <a:rPr lang="en-US" b="1" dirty="0" smtClean="0"/>
              <a:t>Sector 1: free (normal GEM)</a:t>
            </a:r>
            <a:endParaRPr lang="en-US" b="1" dirty="0"/>
          </a:p>
        </p:txBody>
      </p:sp>
      <p:sp>
        <p:nvSpPr>
          <p:cNvPr id="39" name="Rectangle 38"/>
          <p:cNvSpPr/>
          <p:nvPr/>
        </p:nvSpPr>
        <p:spPr>
          <a:xfrm>
            <a:off x="6597375" y="2204864"/>
            <a:ext cx="2520280" cy="369332"/>
          </a:xfrm>
          <a:prstGeom prst="rect">
            <a:avLst/>
          </a:prstGeom>
        </p:spPr>
        <p:txBody>
          <a:bodyPr wrap="square">
            <a:spAutoFit/>
          </a:bodyPr>
          <a:lstStyle/>
          <a:p>
            <a:r>
              <a:rPr lang="en-US" b="1" dirty="0" smtClean="0"/>
              <a:t>Sector 2: 1 cm lead</a:t>
            </a:r>
            <a:endParaRPr lang="en-US" b="1" dirty="0"/>
          </a:p>
        </p:txBody>
      </p:sp>
      <p:sp>
        <p:nvSpPr>
          <p:cNvPr id="40" name="Rectangle 39"/>
          <p:cNvSpPr/>
          <p:nvPr/>
        </p:nvSpPr>
        <p:spPr>
          <a:xfrm>
            <a:off x="6597375" y="2564904"/>
            <a:ext cx="2520280" cy="646331"/>
          </a:xfrm>
          <a:prstGeom prst="rect">
            <a:avLst/>
          </a:prstGeom>
        </p:spPr>
        <p:txBody>
          <a:bodyPr wrap="square">
            <a:spAutoFit/>
          </a:bodyPr>
          <a:lstStyle/>
          <a:p>
            <a:r>
              <a:rPr lang="en-US" b="1" dirty="0" smtClean="0"/>
              <a:t>Sector 3: 10B4C converter</a:t>
            </a:r>
            <a:endParaRPr lang="en-US" b="1" dirty="0"/>
          </a:p>
        </p:txBody>
      </p:sp>
      <p:sp>
        <p:nvSpPr>
          <p:cNvPr id="41" name="Rectangle 40"/>
          <p:cNvSpPr/>
          <p:nvPr/>
        </p:nvSpPr>
        <p:spPr>
          <a:xfrm>
            <a:off x="6597375" y="3212976"/>
            <a:ext cx="2520280" cy="646331"/>
          </a:xfrm>
          <a:prstGeom prst="rect">
            <a:avLst/>
          </a:prstGeom>
        </p:spPr>
        <p:txBody>
          <a:bodyPr wrap="square">
            <a:spAutoFit/>
          </a:bodyPr>
          <a:lstStyle/>
          <a:p>
            <a:r>
              <a:rPr lang="en-US" b="1" dirty="0" smtClean="0"/>
              <a:t>Sector 4: 10B4C converter and 1 cm lead</a:t>
            </a:r>
            <a:endParaRPr lang="en-US" b="1" dirty="0"/>
          </a:p>
        </p:txBody>
      </p:sp>
      <p:sp>
        <p:nvSpPr>
          <p:cNvPr id="19" name="Footer Placeholder 3"/>
          <p:cNvSpPr>
            <a:spLocks noGrp="1"/>
          </p:cNvSpPr>
          <p:nvPr>
            <p:ph type="ftr" sz="quarter" idx="11"/>
          </p:nvPr>
        </p:nvSpPr>
        <p:spPr>
          <a:xfrm>
            <a:off x="609600" y="6248206"/>
            <a:ext cx="5421083" cy="365125"/>
          </a:xfrm>
        </p:spPr>
        <p:txBody>
          <a:bodyPr/>
          <a:lstStyle/>
          <a:p>
            <a:pPr algn="l"/>
            <a:r>
              <a:rPr lang="de-DE" dirty="0" smtClean="0"/>
              <a:t>Dorothea Pfeiffer</a:t>
            </a:r>
            <a:endParaRPr lang="en-GB" dirty="0"/>
          </a:p>
        </p:txBody>
      </p:sp>
      <p:sp>
        <p:nvSpPr>
          <p:cNvPr id="17"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102232438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2800" dirty="0" err="1"/>
              <a:t>Boron</a:t>
            </a:r>
            <a:r>
              <a:rPr lang="de-DE" sz="2800" dirty="0"/>
              <a:t> GEM3: </a:t>
            </a:r>
            <a:r>
              <a:rPr lang="de-DE" sz="2800" dirty="0" err="1" smtClean="0"/>
              <a:t>four</a:t>
            </a:r>
            <a:r>
              <a:rPr lang="de-DE" sz="2800" dirty="0" smtClean="0"/>
              <a:t> </a:t>
            </a:r>
            <a:r>
              <a:rPr lang="de-DE" sz="2800" dirty="0" err="1" smtClean="0"/>
              <a:t>sectors</a:t>
            </a:r>
            <a:r>
              <a:rPr lang="de-DE" sz="2800" dirty="0" smtClean="0"/>
              <a:t> – 241AmBe </a:t>
            </a:r>
            <a:r>
              <a:rPr lang="de-DE" sz="2800" dirty="0" err="1" smtClean="0"/>
              <a:t>source</a:t>
            </a:r>
            <a:endParaRPr lang="en-GB" sz="2800" dirty="0"/>
          </a:p>
        </p:txBody>
      </p:sp>
      <p:sp>
        <p:nvSpPr>
          <p:cNvPr id="14" name="Slide Number Placeholder 13"/>
          <p:cNvSpPr>
            <a:spLocks noGrp="1"/>
          </p:cNvSpPr>
          <p:nvPr>
            <p:ph type="sldNum" sz="quarter" idx="12"/>
          </p:nvPr>
        </p:nvSpPr>
        <p:spPr/>
        <p:txBody>
          <a:bodyPr>
            <a:normAutofit fontScale="85000" lnSpcReduction="20000"/>
          </a:bodyPr>
          <a:lstStyle/>
          <a:p>
            <a:fld id="{083EDD99-8D7F-4555-B1F8-00CDF4A366AB}" type="slidenum">
              <a:rPr lang="en-GB" smtClean="0"/>
              <a:t>16</a:t>
            </a:fld>
            <a:endParaRPr lang="en-GB" dirty="0"/>
          </a:p>
        </p:txBody>
      </p:sp>
      <p:pic>
        <p:nvPicPr>
          <p:cNvPr id="8" name="Picture 7"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TextBox 9"/>
          <p:cNvSpPr txBox="1"/>
          <p:nvPr/>
        </p:nvSpPr>
        <p:spPr>
          <a:xfrm>
            <a:off x="2555776" y="2060848"/>
            <a:ext cx="4392488" cy="646331"/>
          </a:xfrm>
          <a:prstGeom prst="rect">
            <a:avLst/>
          </a:prstGeom>
          <a:noFill/>
        </p:spPr>
        <p:txBody>
          <a:bodyPr wrap="square" rtlCol="0">
            <a:spAutoFit/>
          </a:bodyPr>
          <a:lstStyle/>
          <a:p>
            <a:r>
              <a:rPr lang="en-US" dirty="0" smtClean="0"/>
              <a:t>Looks similar to our spectrum, also only one peak (not two peaks for alpha and Li ion)</a:t>
            </a: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556792"/>
            <a:ext cx="7817034" cy="5301207"/>
          </a:xfrm>
          <a:prstGeom prst="rect">
            <a:avLst/>
          </a:prstGeom>
        </p:spPr>
      </p:pic>
      <p:sp>
        <p:nvSpPr>
          <p:cNvPr id="4" name="Rectangle 3"/>
          <p:cNvSpPr/>
          <p:nvPr/>
        </p:nvSpPr>
        <p:spPr>
          <a:xfrm>
            <a:off x="4716016" y="2060848"/>
            <a:ext cx="3096344" cy="4248472"/>
          </a:xfrm>
          <a:prstGeom prst="rect">
            <a:avLst/>
          </a:prstGeom>
          <a:noFill/>
          <a:ln w="3810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Rectangle 8"/>
          <p:cNvSpPr/>
          <p:nvPr/>
        </p:nvSpPr>
        <p:spPr>
          <a:xfrm>
            <a:off x="1835696" y="2204864"/>
            <a:ext cx="504056" cy="646331"/>
          </a:xfrm>
          <a:prstGeom prst="rect">
            <a:avLst/>
          </a:prstGeom>
        </p:spPr>
        <p:txBody>
          <a:bodyPr wrap="square">
            <a:spAutoFit/>
          </a:bodyPr>
          <a:lstStyle/>
          <a:p>
            <a:endParaRPr lang="en-US" sz="3600" dirty="0">
              <a:solidFill>
                <a:srgbClr val="FF0000"/>
              </a:solidFill>
            </a:endParaRPr>
          </a:p>
        </p:txBody>
      </p:sp>
      <p:sp>
        <p:nvSpPr>
          <p:cNvPr id="11" name="Rectangle 10"/>
          <p:cNvSpPr/>
          <p:nvPr/>
        </p:nvSpPr>
        <p:spPr>
          <a:xfrm>
            <a:off x="4860032" y="2204864"/>
            <a:ext cx="504056" cy="646331"/>
          </a:xfrm>
          <a:prstGeom prst="rect">
            <a:avLst/>
          </a:prstGeom>
        </p:spPr>
        <p:txBody>
          <a:bodyPr wrap="square">
            <a:spAutoFit/>
          </a:bodyPr>
          <a:lstStyle/>
          <a:p>
            <a:endParaRPr lang="en-US" sz="3600" dirty="0">
              <a:solidFill>
                <a:srgbClr val="FF0000"/>
              </a:solidFill>
            </a:endParaRPr>
          </a:p>
        </p:txBody>
      </p:sp>
      <p:sp>
        <p:nvSpPr>
          <p:cNvPr id="12" name="Rectangle 11"/>
          <p:cNvSpPr/>
          <p:nvPr/>
        </p:nvSpPr>
        <p:spPr>
          <a:xfrm>
            <a:off x="1619672" y="4149080"/>
            <a:ext cx="6184304" cy="2096616"/>
          </a:xfrm>
          <a:prstGeom prst="rect">
            <a:avLst/>
          </a:prstGeom>
          <a:noFill/>
          <a:ln w="38100" cmpd="sng">
            <a:solidFill>
              <a:srgbClr val="FFFF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3" name="Rectangle 12"/>
          <p:cNvSpPr/>
          <p:nvPr/>
        </p:nvSpPr>
        <p:spPr>
          <a:xfrm>
            <a:off x="5940152" y="5229200"/>
            <a:ext cx="1368152" cy="646331"/>
          </a:xfrm>
          <a:prstGeom prst="rect">
            <a:avLst/>
          </a:prstGeom>
        </p:spPr>
        <p:txBody>
          <a:bodyPr wrap="square">
            <a:spAutoFit/>
          </a:bodyPr>
          <a:lstStyle/>
          <a:p>
            <a:r>
              <a:rPr lang="en-US" sz="3600" dirty="0" smtClean="0">
                <a:solidFill>
                  <a:srgbClr val="FF0000"/>
                </a:solidFill>
              </a:rPr>
              <a:t>Boron</a:t>
            </a:r>
            <a:endParaRPr lang="en-US" sz="3600" dirty="0">
              <a:solidFill>
                <a:srgbClr val="FF0000"/>
              </a:solidFill>
            </a:endParaRPr>
          </a:p>
        </p:txBody>
      </p:sp>
      <p:sp>
        <p:nvSpPr>
          <p:cNvPr id="15" name="Rectangle 14"/>
          <p:cNvSpPr/>
          <p:nvPr/>
        </p:nvSpPr>
        <p:spPr>
          <a:xfrm>
            <a:off x="3707904" y="5085184"/>
            <a:ext cx="1368152" cy="646331"/>
          </a:xfrm>
          <a:prstGeom prst="rect">
            <a:avLst/>
          </a:prstGeom>
        </p:spPr>
        <p:txBody>
          <a:bodyPr wrap="square">
            <a:spAutoFit/>
          </a:bodyPr>
          <a:lstStyle/>
          <a:p>
            <a:r>
              <a:rPr lang="en-US" sz="3600" dirty="0" smtClean="0">
                <a:solidFill>
                  <a:srgbClr val="FFFF00"/>
                </a:solidFill>
              </a:rPr>
              <a:t>lead</a:t>
            </a:r>
            <a:endParaRPr lang="en-US" sz="3600" dirty="0">
              <a:solidFill>
                <a:srgbClr val="FFFF00"/>
              </a:solidFill>
            </a:endParaRPr>
          </a:p>
        </p:txBody>
      </p:sp>
    </p:spTree>
    <p:extLst>
      <p:ext uri="{BB962C8B-B14F-4D97-AF65-F5344CB8AC3E}">
        <p14:creationId xmlns:p14="http://schemas.microsoft.com/office/powerpoint/2010/main" val="2640768190"/>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2800" dirty="0" err="1"/>
              <a:t>Boron</a:t>
            </a:r>
            <a:r>
              <a:rPr lang="de-DE" sz="2800" dirty="0"/>
              <a:t> </a:t>
            </a:r>
            <a:r>
              <a:rPr lang="de-DE" sz="2800" dirty="0" smtClean="0"/>
              <a:t>GEMs</a:t>
            </a:r>
            <a:endParaRPr lang="en-GB" sz="2800" dirty="0"/>
          </a:p>
        </p:txBody>
      </p:sp>
      <p:sp>
        <p:nvSpPr>
          <p:cNvPr id="5" name="Content Placeholder 4"/>
          <p:cNvSpPr>
            <a:spLocks noGrp="1"/>
          </p:cNvSpPr>
          <p:nvPr>
            <p:ph sz="quarter" idx="1"/>
          </p:nvPr>
        </p:nvSpPr>
        <p:spPr>
          <a:xfrm>
            <a:off x="609600" y="1589567"/>
            <a:ext cx="8066856" cy="4572000"/>
          </a:xfrm>
        </p:spPr>
        <p:txBody>
          <a:bodyPr>
            <a:noAutofit/>
          </a:bodyPr>
          <a:lstStyle/>
          <a:p>
            <a:r>
              <a:rPr lang="en-US" sz="1800" dirty="0" smtClean="0"/>
              <a:t>It is quite straightforward to create a neutron detector with a 10B4C coated cathode that has an efficiency of about 2%</a:t>
            </a:r>
          </a:p>
          <a:p>
            <a:r>
              <a:rPr lang="en-US" sz="1800" dirty="0" smtClean="0"/>
              <a:t>The </a:t>
            </a:r>
            <a:r>
              <a:rPr lang="en-US" sz="1800" dirty="0" err="1" smtClean="0"/>
              <a:t>bGEM</a:t>
            </a:r>
            <a:r>
              <a:rPr lang="en-US" sz="1800" dirty="0" smtClean="0"/>
              <a:t> of the Milano group has already been used at a neutron scattering experiment at ISIS and was able to reconstruct the TOF spectrum in similar quality as the He3 tubes (G. </a:t>
            </a:r>
            <a:r>
              <a:rPr lang="en-US" sz="1800" dirty="0" err="1" smtClean="0"/>
              <a:t>Croci</a:t>
            </a:r>
            <a:r>
              <a:rPr lang="en-US" sz="1800" dirty="0" smtClean="0"/>
              <a:t> et al.: </a:t>
            </a:r>
            <a:r>
              <a:rPr lang="en-US" sz="1800" dirty="0"/>
              <a:t>GEM-based thermal neutron beam monitors for spallation </a:t>
            </a:r>
            <a:r>
              <a:rPr lang="en-US" sz="1800" dirty="0" smtClean="0"/>
              <a:t>sources, NIM A, </a:t>
            </a:r>
            <a:r>
              <a:rPr lang="en-US" sz="1800" dirty="0">
                <a:hlinkClick r:id="rId2" tooltip="Go to table of contents for this volume/issue"/>
              </a:rPr>
              <a:t>Volume 732</a:t>
            </a:r>
            <a:r>
              <a:rPr lang="en-US" sz="1800" dirty="0"/>
              <a:t>, 21 December 2013, Pages 217–</a:t>
            </a:r>
            <a:r>
              <a:rPr lang="en-US" sz="1800" dirty="0" smtClean="0"/>
              <a:t>22, </a:t>
            </a:r>
            <a:r>
              <a:rPr lang="hr-HR" sz="1800" dirty="0">
                <a:hlinkClick r:id="rId3"/>
              </a:rPr>
              <a:t>http://dx.doi.org/10.1016/j.nima.</a:t>
            </a:r>
            <a:r>
              <a:rPr lang="hr-HR" sz="1800" dirty="0" smtClean="0">
                <a:hlinkClick r:id="rId3"/>
              </a:rPr>
              <a:t>2013.05.111</a:t>
            </a:r>
            <a:r>
              <a:rPr lang="hr-HR" sz="1800" dirty="0" smtClean="0"/>
              <a:t>)</a:t>
            </a:r>
            <a:endParaRPr lang="en-US" sz="1800" dirty="0" smtClean="0"/>
          </a:p>
          <a:p>
            <a:r>
              <a:rPr lang="en-US" sz="1800" dirty="0" smtClean="0"/>
              <a:t>For higher efficiencies, different geometries are required, just putting a large stack of 10B4C coated GEM foils in the detector is not a efficient solution (CASCADE approach)</a:t>
            </a:r>
          </a:p>
          <a:p>
            <a:r>
              <a:rPr lang="en-US" sz="1800" dirty="0" smtClean="0"/>
              <a:t>A promising </a:t>
            </a:r>
            <a:r>
              <a:rPr lang="en-US" sz="1800" dirty="0" smtClean="0"/>
              <a:t>approach is the “lamella detector” of the Milano group. Detector uses inclined 10B4C coated lamellas and will have 50% efficiency and a spatial resolution in the mm range</a:t>
            </a:r>
          </a:p>
          <a:p>
            <a:r>
              <a:rPr lang="en-US" sz="1800" dirty="0" smtClean="0"/>
              <a:t>Visit in Milano in April helped to align efforts for neutron GEM R&amp;D and make sure they are complimentary</a:t>
            </a:r>
          </a:p>
          <a:p>
            <a:endParaRPr lang="en-US" sz="2000" dirty="0" smtClean="0"/>
          </a:p>
          <a:p>
            <a:endParaRPr lang="en-US" sz="2000" dirty="0"/>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17</a:t>
            </a:fld>
            <a:endParaRPr lang="en-GB" dirty="0"/>
          </a:p>
        </p:txBody>
      </p:sp>
      <p:pic>
        <p:nvPicPr>
          <p:cNvPr id="8" name="Picture 7" descr="ES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9" name="Footer Placeholder 3"/>
          <p:cNvSpPr>
            <a:spLocks noGrp="1"/>
          </p:cNvSpPr>
          <p:nvPr>
            <p:ph type="ftr" sz="quarter" idx="4294967295"/>
          </p:nvPr>
        </p:nvSpPr>
        <p:spPr>
          <a:xfrm>
            <a:off x="609600" y="6248206"/>
            <a:ext cx="5421083" cy="365125"/>
          </a:xfrm>
          <a:prstGeom prst="rect">
            <a:avLst/>
          </a:prstGeom>
        </p:spPr>
        <p:txBody>
          <a:bodyPr/>
          <a:lstStyle/>
          <a:p>
            <a:pPr algn="l"/>
            <a:r>
              <a:rPr lang="de-DE" dirty="0" smtClean="0"/>
              <a:t>Dorothea Pfeiffer</a:t>
            </a:r>
            <a:endParaRPr lang="en-GB" dirty="0"/>
          </a:p>
        </p:txBody>
      </p:sp>
      <p:sp>
        <p:nvSpPr>
          <p:cNvPr id="9"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327337499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err="1" smtClean="0"/>
              <a:t>Gd</a:t>
            </a:r>
            <a:r>
              <a:rPr lang="de-DE" sz="4000" dirty="0"/>
              <a:t>-</a:t>
            </a:r>
            <a:r>
              <a:rPr lang="de-DE" sz="4000" dirty="0" smtClean="0"/>
              <a:t>GEM</a:t>
            </a:r>
            <a:endParaRPr lang="en-GB" sz="4000" dirty="0"/>
          </a:p>
        </p:txBody>
      </p:sp>
      <p:sp>
        <p:nvSpPr>
          <p:cNvPr id="5" name="Content Placeholder 4"/>
          <p:cNvSpPr>
            <a:spLocks noGrp="1"/>
          </p:cNvSpPr>
          <p:nvPr>
            <p:ph sz="quarter" idx="1"/>
          </p:nvPr>
        </p:nvSpPr>
        <p:spPr>
          <a:xfrm>
            <a:off x="609600" y="1589567"/>
            <a:ext cx="7994848" cy="4572000"/>
          </a:xfrm>
        </p:spPr>
        <p:txBody>
          <a:bodyPr>
            <a:normAutofit/>
          </a:bodyPr>
          <a:lstStyle/>
          <a:p>
            <a:r>
              <a:rPr lang="en-US" sz="2400" dirty="0" smtClean="0"/>
              <a:t>For ESS macromolecular crystallography instrument (NMX) at </a:t>
            </a:r>
            <a:r>
              <a:rPr lang="en-US" sz="2400" dirty="0"/>
              <a:t>least three movable detectors of 60 cm x 60 cm </a:t>
            </a:r>
            <a:r>
              <a:rPr lang="en-US" sz="2400" dirty="0" smtClean="0"/>
              <a:t>with100 um spatial resolution and ~50 % detection efficiency required</a:t>
            </a:r>
          </a:p>
          <a:p>
            <a:r>
              <a:rPr lang="en-US" sz="2400" dirty="0" smtClean="0"/>
              <a:t>Parameters difficult to achieve with 10B4C assuming normal neutron incidence</a:t>
            </a:r>
          </a:p>
          <a:p>
            <a:r>
              <a:rPr lang="en-US" sz="2400" dirty="0" smtClean="0"/>
              <a:t>Started investigating </a:t>
            </a:r>
            <a:r>
              <a:rPr lang="en-US" sz="2400" dirty="0" err="1" smtClean="0"/>
              <a:t>Gd</a:t>
            </a:r>
            <a:r>
              <a:rPr lang="en-US" sz="2400" dirty="0" smtClean="0"/>
              <a:t> GEM </a:t>
            </a:r>
            <a:r>
              <a:rPr lang="en-US" sz="2400" dirty="0" smtClean="0"/>
              <a:t>option</a:t>
            </a:r>
          </a:p>
          <a:p>
            <a:endParaRPr lang="en-US" sz="2400" dirty="0" smtClean="0"/>
          </a:p>
          <a:p>
            <a:endParaRPr lang="en-US" sz="2400" dirty="0" smtClean="0"/>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18</a:t>
            </a:fld>
            <a:endParaRPr lang="en-GB" dirty="0"/>
          </a:p>
        </p:txBody>
      </p:sp>
      <p:pic>
        <p:nvPicPr>
          <p:cNvPr id="8" name="Picture 7"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pic>
        <p:nvPicPr>
          <p:cNvPr id="4" name="Picture 3" descr="Screen Shot 2014-04-10 at 15.35.59 .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 y="4005064"/>
            <a:ext cx="9144001" cy="2379160"/>
          </a:xfrm>
          <a:prstGeom prst="rect">
            <a:avLst/>
          </a:prstGeom>
        </p:spPr>
      </p:pic>
      <p:sp>
        <p:nvSpPr>
          <p:cNvPr id="21"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10"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119942813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err="1" smtClean="0"/>
              <a:t>Gd</a:t>
            </a:r>
            <a:r>
              <a:rPr lang="de-DE" sz="4000" dirty="0"/>
              <a:t>-</a:t>
            </a:r>
            <a:r>
              <a:rPr lang="de-DE" sz="4000" dirty="0" smtClean="0"/>
              <a:t>GEM</a:t>
            </a:r>
            <a:endParaRPr lang="en-GB" sz="4000" dirty="0"/>
          </a:p>
        </p:txBody>
      </p:sp>
      <p:sp>
        <p:nvSpPr>
          <p:cNvPr id="5" name="Content Placeholder 4"/>
          <p:cNvSpPr>
            <a:spLocks noGrp="1"/>
          </p:cNvSpPr>
          <p:nvPr>
            <p:ph sz="quarter" idx="1"/>
          </p:nvPr>
        </p:nvSpPr>
        <p:spPr>
          <a:xfrm>
            <a:off x="609600" y="1589567"/>
            <a:ext cx="4538464" cy="4572000"/>
          </a:xfrm>
        </p:spPr>
        <p:txBody>
          <a:bodyPr>
            <a:normAutofit fontScale="92500" lnSpcReduction="10000"/>
          </a:bodyPr>
          <a:lstStyle/>
          <a:p>
            <a:r>
              <a:rPr lang="en-US" sz="2400" dirty="0" smtClean="0"/>
              <a:t>Received order of 5 13 cm x 13 cm large </a:t>
            </a:r>
            <a:r>
              <a:rPr lang="en-US" sz="2400" dirty="0"/>
              <a:t>25um </a:t>
            </a:r>
            <a:r>
              <a:rPr lang="en-US" sz="2400" dirty="0" err="1"/>
              <a:t>Aluminium</a:t>
            </a:r>
            <a:r>
              <a:rPr lang="en-US" sz="2400" dirty="0"/>
              <a:t> </a:t>
            </a:r>
            <a:r>
              <a:rPr lang="en-US" sz="2400" dirty="0" smtClean="0"/>
              <a:t>foils coated </a:t>
            </a:r>
            <a:r>
              <a:rPr lang="en-US" sz="2400" dirty="0"/>
              <a:t>on one side with 12.5um Gd2O3 </a:t>
            </a:r>
            <a:r>
              <a:rPr lang="en-US" sz="2400" dirty="0" smtClean="0"/>
              <a:t>from Euro </a:t>
            </a:r>
            <a:r>
              <a:rPr lang="en-US" sz="2400" dirty="0" smtClean="0"/>
              <a:t>Collimator</a:t>
            </a:r>
          </a:p>
          <a:p>
            <a:r>
              <a:rPr lang="en-US" sz="2400" dirty="0" smtClean="0"/>
              <a:t>Why are companies unable to wrap up their products in a proper way?</a:t>
            </a:r>
            <a:endParaRPr lang="en-US" sz="2400" dirty="0" smtClean="0"/>
          </a:p>
          <a:p>
            <a:r>
              <a:rPr lang="en-US" sz="2400" dirty="0" smtClean="0"/>
              <a:t>Possibility to add </a:t>
            </a:r>
            <a:r>
              <a:rPr lang="en-US" sz="2400" dirty="0" err="1" smtClean="0"/>
              <a:t>CsI</a:t>
            </a:r>
            <a:r>
              <a:rPr lang="en-US" sz="2400" dirty="0" smtClean="0"/>
              <a:t> coating at CERN</a:t>
            </a:r>
          </a:p>
          <a:p>
            <a:r>
              <a:rPr lang="en-US" sz="2400" dirty="0" smtClean="0"/>
              <a:t>Since </a:t>
            </a:r>
            <a:r>
              <a:rPr lang="en-US" sz="2400" dirty="0" err="1" smtClean="0"/>
              <a:t>CsI</a:t>
            </a:r>
            <a:r>
              <a:rPr lang="en-US" sz="2400" dirty="0" smtClean="0"/>
              <a:t> is </a:t>
            </a:r>
            <a:r>
              <a:rPr lang="en-US" sz="2400" dirty="0"/>
              <a:t>very </a:t>
            </a:r>
            <a:r>
              <a:rPr lang="en-US" sz="2400" dirty="0" smtClean="0"/>
              <a:t>hygroscopic, an enclosed and controlled testing environment is advantageous</a:t>
            </a:r>
          </a:p>
          <a:p>
            <a:r>
              <a:rPr lang="en-US" sz="2400" dirty="0" smtClean="0"/>
              <a:t>Started Geant4 simulations of </a:t>
            </a:r>
            <a:r>
              <a:rPr lang="en-US" sz="2400" dirty="0" err="1" smtClean="0"/>
              <a:t>Gd</a:t>
            </a:r>
            <a:r>
              <a:rPr lang="en-US" sz="2400" dirty="0" smtClean="0"/>
              <a:t>-GEM</a:t>
            </a:r>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19</a:t>
            </a:fld>
            <a:endParaRPr lang="en-GB" dirty="0"/>
          </a:p>
        </p:txBody>
      </p:sp>
      <p:pic>
        <p:nvPicPr>
          <p:cNvPr id="8" name="Picture 7"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9"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pic>
        <p:nvPicPr>
          <p:cNvPr id="3" name="Picture 2" descr="IMG_0512.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92080" y="1556792"/>
            <a:ext cx="2376264" cy="3168352"/>
          </a:xfrm>
          <a:prstGeom prst="rect">
            <a:avLst/>
          </a:prstGeom>
        </p:spPr>
      </p:pic>
      <p:pic>
        <p:nvPicPr>
          <p:cNvPr id="12" name="Pictur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2080" y="4725144"/>
            <a:ext cx="2376264" cy="1782198"/>
          </a:xfrm>
          <a:prstGeom prst="rect">
            <a:avLst/>
          </a:prstGeom>
        </p:spPr>
      </p:pic>
    </p:spTree>
    <p:extLst>
      <p:ext uri="{BB962C8B-B14F-4D97-AF65-F5344CB8AC3E}">
        <p14:creationId xmlns:p14="http://schemas.microsoft.com/office/powerpoint/2010/main" val="318644027"/>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Content</a:t>
            </a:r>
            <a:endParaRPr lang="en-US" dirty="0"/>
          </a:p>
        </p:txBody>
      </p:sp>
      <p:sp>
        <p:nvSpPr>
          <p:cNvPr id="4" name="Footer Placeholder 3"/>
          <p:cNvSpPr>
            <a:spLocks noGrp="1"/>
          </p:cNvSpPr>
          <p:nvPr>
            <p:ph type="ftr" sz="quarter" idx="11"/>
          </p:nvPr>
        </p:nvSpPr>
        <p:spPr/>
        <p:txBody>
          <a:bodyPr/>
          <a:lstStyle/>
          <a:p>
            <a:pPr algn="l"/>
            <a:r>
              <a:rPr lang="de-DE" dirty="0" smtClean="0"/>
              <a:t>Dorothea Pfeiffer</a:t>
            </a:r>
            <a:endParaRPr lang="en-GB" dirty="0"/>
          </a:p>
        </p:txBody>
      </p:sp>
      <p:sp>
        <p:nvSpPr>
          <p:cNvPr id="5" name="Slide Number Placeholder 4"/>
          <p:cNvSpPr>
            <a:spLocks noGrp="1"/>
          </p:cNvSpPr>
          <p:nvPr>
            <p:ph type="sldNum" sz="quarter" idx="12"/>
          </p:nvPr>
        </p:nvSpPr>
        <p:spPr/>
        <p:txBody>
          <a:bodyPr>
            <a:normAutofit fontScale="85000" lnSpcReduction="20000"/>
          </a:bodyPr>
          <a:lstStyle/>
          <a:p>
            <a:fld id="{083EDD99-8D7F-4555-B1F8-00CDF4A366AB}" type="slidenum">
              <a:rPr lang="en-GB" smtClean="0"/>
              <a:t>2</a:t>
            </a:fld>
            <a:endParaRPr lang="en-GB" dirty="0"/>
          </a:p>
        </p:txBody>
      </p:sp>
      <p:sp>
        <p:nvSpPr>
          <p:cNvPr id="6" name="Content Placeholder 5"/>
          <p:cNvSpPr>
            <a:spLocks noGrp="1"/>
          </p:cNvSpPr>
          <p:nvPr>
            <p:ph sz="quarter" idx="1"/>
          </p:nvPr>
        </p:nvSpPr>
        <p:spPr/>
        <p:txBody>
          <a:bodyPr>
            <a:normAutofit/>
          </a:bodyPr>
          <a:lstStyle/>
          <a:p>
            <a:r>
              <a:rPr lang="en-US" sz="3600" dirty="0"/>
              <a:t>L</a:t>
            </a:r>
            <a:r>
              <a:rPr lang="en-US" sz="3600" dirty="0" smtClean="0"/>
              <a:t>ab for neutron detector R&amp;D</a:t>
            </a:r>
          </a:p>
          <a:p>
            <a:r>
              <a:rPr lang="en-US" sz="3600" dirty="0" smtClean="0"/>
              <a:t>Detectors for thermal neutrons</a:t>
            </a:r>
          </a:p>
          <a:p>
            <a:pPr marL="777240" lvl="1" indent="-457200"/>
            <a:r>
              <a:rPr lang="en-US" sz="3300" dirty="0" smtClean="0"/>
              <a:t>Boron-GEM </a:t>
            </a:r>
            <a:endParaRPr lang="en-US" sz="3300" dirty="0"/>
          </a:p>
          <a:p>
            <a:pPr marL="777240" lvl="1" indent="-457200"/>
            <a:r>
              <a:rPr lang="en-US" sz="3300" dirty="0" err="1" smtClean="0"/>
              <a:t>Gd</a:t>
            </a:r>
            <a:r>
              <a:rPr lang="en-US" sz="3300" dirty="0"/>
              <a:t>-</a:t>
            </a:r>
            <a:r>
              <a:rPr lang="en-US" sz="3300" dirty="0" smtClean="0"/>
              <a:t>GEM</a:t>
            </a:r>
          </a:p>
          <a:p>
            <a:r>
              <a:rPr lang="en-US" sz="3600" dirty="0" err="1" smtClean="0"/>
              <a:t>uTPC</a:t>
            </a:r>
            <a:endParaRPr lang="en-US" sz="3600" dirty="0" smtClean="0"/>
          </a:p>
          <a:p>
            <a:r>
              <a:rPr lang="en-US" sz="3600" dirty="0" smtClean="0"/>
              <a:t>Geant4</a:t>
            </a:r>
            <a:r>
              <a:rPr lang="en-US" sz="3600" dirty="0"/>
              <a:t>/Garfield </a:t>
            </a:r>
            <a:r>
              <a:rPr lang="en-US" sz="3600" dirty="0" smtClean="0"/>
              <a:t>interface</a:t>
            </a:r>
          </a:p>
          <a:p>
            <a:r>
              <a:rPr lang="en-US" sz="3600" dirty="0" smtClean="0"/>
              <a:t>Schedule</a:t>
            </a:r>
            <a:endParaRPr lang="en-US" sz="3600" dirty="0"/>
          </a:p>
        </p:txBody>
      </p:sp>
      <p:pic>
        <p:nvPicPr>
          <p:cNvPr id="7" name="Picture 6"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8"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3748475448"/>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a:blip r:embed="rId2" cstate="print">
            <a:extLst>
              <a:ext uri="{28A0092B-C50C-407E-A947-70E740481C1C}">
                <a14:useLocalDpi xmlns:a14="http://schemas.microsoft.com/office/drawing/2010/main"/>
              </a:ext>
            </a:extLst>
          </a:blip>
          <a:stretch>
            <a:fillRect/>
          </a:stretch>
        </p:blipFill>
        <p:spPr>
          <a:xfrm>
            <a:off x="644312" y="1556791"/>
            <a:ext cx="8320176" cy="5286115"/>
          </a:xfrm>
        </p:spPr>
      </p:pic>
      <p:sp>
        <p:nvSpPr>
          <p:cNvPr id="2" name="Title 1"/>
          <p:cNvSpPr>
            <a:spLocks noGrp="1"/>
          </p:cNvSpPr>
          <p:nvPr>
            <p:ph type="title"/>
          </p:nvPr>
        </p:nvSpPr>
        <p:spPr/>
        <p:txBody>
          <a:bodyPr>
            <a:normAutofit/>
          </a:bodyPr>
          <a:lstStyle/>
          <a:p>
            <a:r>
              <a:rPr lang="de-DE" sz="3600" dirty="0" smtClean="0"/>
              <a:t>Gadolinium </a:t>
            </a:r>
            <a:r>
              <a:rPr lang="de-DE" sz="3600" dirty="0" err="1" smtClean="0"/>
              <a:t>neutron</a:t>
            </a:r>
            <a:r>
              <a:rPr lang="de-DE" sz="3600" dirty="0" smtClean="0"/>
              <a:t> </a:t>
            </a:r>
            <a:r>
              <a:rPr lang="de-DE" sz="3600" dirty="0" err="1" smtClean="0"/>
              <a:t>capture</a:t>
            </a:r>
            <a:r>
              <a:rPr lang="de-DE" sz="3600" dirty="0" smtClean="0"/>
              <a:t> 25 </a:t>
            </a:r>
            <a:r>
              <a:rPr lang="de-DE" sz="3600" dirty="0" err="1" smtClean="0"/>
              <a:t>meV</a:t>
            </a:r>
            <a:endParaRPr lang="en-GB" sz="3600" dirty="0"/>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20</a:t>
            </a:fld>
            <a:endParaRPr lang="en-GB" dirty="0"/>
          </a:p>
        </p:txBody>
      </p:sp>
      <p:pic>
        <p:nvPicPr>
          <p:cNvPr id="8" name="Picture 7" desc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9"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334077435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659670" y="1556791"/>
            <a:ext cx="8289458" cy="5286115"/>
          </a:xfrm>
        </p:spPr>
      </p:pic>
      <p:sp>
        <p:nvSpPr>
          <p:cNvPr id="2" name="Title 1"/>
          <p:cNvSpPr>
            <a:spLocks noGrp="1"/>
          </p:cNvSpPr>
          <p:nvPr>
            <p:ph type="title"/>
          </p:nvPr>
        </p:nvSpPr>
        <p:spPr/>
        <p:txBody>
          <a:bodyPr>
            <a:normAutofit/>
          </a:bodyPr>
          <a:lstStyle/>
          <a:p>
            <a:r>
              <a:rPr lang="de-DE" sz="4000" dirty="0" smtClean="0"/>
              <a:t>Natural </a:t>
            </a:r>
            <a:r>
              <a:rPr lang="de-DE" sz="4000" dirty="0" err="1" smtClean="0"/>
              <a:t>Gd</a:t>
            </a:r>
            <a:r>
              <a:rPr lang="de-DE" sz="4000" dirty="0" smtClean="0"/>
              <a:t> - </a:t>
            </a:r>
            <a:r>
              <a:rPr lang="de-DE" sz="4000" dirty="0" err="1" smtClean="0"/>
              <a:t>conversion</a:t>
            </a:r>
            <a:r>
              <a:rPr lang="de-DE" sz="4000" dirty="0" smtClean="0"/>
              <a:t> </a:t>
            </a:r>
            <a:r>
              <a:rPr lang="de-DE" sz="4000" dirty="0" err="1" smtClean="0"/>
              <a:t>electrons</a:t>
            </a:r>
            <a:endParaRPr lang="en-GB" sz="4000" dirty="0"/>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21</a:t>
            </a:fld>
            <a:endParaRPr lang="en-GB" dirty="0"/>
          </a:p>
        </p:txBody>
      </p:sp>
      <p:pic>
        <p:nvPicPr>
          <p:cNvPr id="8" name="Picture 7" desc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9"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1769984156"/>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55576" y="1556792"/>
            <a:ext cx="8217449" cy="4971557"/>
          </a:xfrm>
        </p:spPr>
      </p:pic>
      <p:sp>
        <p:nvSpPr>
          <p:cNvPr id="2" name="Title 1"/>
          <p:cNvSpPr>
            <a:spLocks noGrp="1"/>
          </p:cNvSpPr>
          <p:nvPr>
            <p:ph type="title"/>
          </p:nvPr>
        </p:nvSpPr>
        <p:spPr/>
        <p:txBody>
          <a:bodyPr>
            <a:normAutofit/>
          </a:bodyPr>
          <a:lstStyle/>
          <a:p>
            <a:r>
              <a:rPr lang="de-DE" sz="3200" dirty="0" smtClean="0"/>
              <a:t>Natural </a:t>
            </a:r>
            <a:r>
              <a:rPr lang="de-DE" sz="3200" dirty="0" err="1" smtClean="0"/>
              <a:t>Gd</a:t>
            </a:r>
            <a:r>
              <a:rPr lang="de-DE" sz="3200" dirty="0" smtClean="0"/>
              <a:t> – </a:t>
            </a:r>
            <a:r>
              <a:rPr lang="de-DE" sz="3200" dirty="0" err="1" smtClean="0"/>
              <a:t>spectrum</a:t>
            </a:r>
            <a:r>
              <a:rPr lang="de-DE" sz="3200" dirty="0" smtClean="0"/>
              <a:t> </a:t>
            </a:r>
            <a:r>
              <a:rPr lang="de-DE" sz="3200" dirty="0" err="1" smtClean="0"/>
              <a:t>conversion</a:t>
            </a:r>
            <a:r>
              <a:rPr lang="de-DE" sz="3200" dirty="0" smtClean="0"/>
              <a:t> </a:t>
            </a:r>
            <a:r>
              <a:rPr lang="de-DE" sz="3200" dirty="0" err="1" smtClean="0"/>
              <a:t>electrons</a:t>
            </a:r>
            <a:endParaRPr lang="en-GB" sz="3200" dirty="0"/>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22</a:t>
            </a:fld>
            <a:endParaRPr lang="en-GB" dirty="0"/>
          </a:p>
        </p:txBody>
      </p:sp>
      <p:pic>
        <p:nvPicPr>
          <p:cNvPr id="8" name="Picture 7" desc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9"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
        <p:nvSpPr>
          <p:cNvPr id="4" name="TextBox 3"/>
          <p:cNvSpPr txBox="1"/>
          <p:nvPr/>
        </p:nvSpPr>
        <p:spPr>
          <a:xfrm>
            <a:off x="827584" y="3717032"/>
            <a:ext cx="285768" cy="369332"/>
          </a:xfrm>
          <a:prstGeom prst="rect">
            <a:avLst/>
          </a:prstGeom>
          <a:noFill/>
        </p:spPr>
        <p:txBody>
          <a:bodyPr wrap="none" rtlCol="0">
            <a:spAutoFit/>
          </a:bodyPr>
          <a:lstStyle/>
          <a:p>
            <a:r>
              <a:rPr lang="en-US" dirty="0" smtClean="0"/>
              <a:t>n</a:t>
            </a:r>
            <a:endParaRPr lang="en-US" dirty="0"/>
          </a:p>
        </p:txBody>
      </p:sp>
      <p:sp>
        <p:nvSpPr>
          <p:cNvPr id="11" name="TextBox 10"/>
          <p:cNvSpPr txBox="1"/>
          <p:nvPr/>
        </p:nvSpPr>
        <p:spPr>
          <a:xfrm>
            <a:off x="4658573" y="6165304"/>
            <a:ext cx="633507" cy="369332"/>
          </a:xfrm>
          <a:prstGeom prst="rect">
            <a:avLst/>
          </a:prstGeom>
          <a:noFill/>
        </p:spPr>
        <p:txBody>
          <a:bodyPr wrap="none" rtlCol="0">
            <a:spAutoFit/>
          </a:bodyPr>
          <a:lstStyle/>
          <a:p>
            <a:r>
              <a:rPr lang="en-US" dirty="0" smtClean="0"/>
              <a:t>MeV</a:t>
            </a:r>
            <a:endParaRPr lang="en-US" dirty="0"/>
          </a:p>
        </p:txBody>
      </p:sp>
      <p:sp>
        <p:nvSpPr>
          <p:cNvPr id="13" name="TextBox 12"/>
          <p:cNvSpPr txBox="1"/>
          <p:nvPr/>
        </p:nvSpPr>
        <p:spPr>
          <a:xfrm>
            <a:off x="2627784" y="1556792"/>
            <a:ext cx="4375717" cy="523220"/>
          </a:xfrm>
          <a:prstGeom prst="rect">
            <a:avLst/>
          </a:prstGeom>
          <a:noFill/>
        </p:spPr>
        <p:txBody>
          <a:bodyPr wrap="none" rtlCol="0">
            <a:spAutoFit/>
          </a:bodyPr>
          <a:lstStyle/>
          <a:p>
            <a:r>
              <a:rPr lang="en-US" sz="2800" dirty="0" smtClean="0"/>
              <a:t>Electrons created in converter</a:t>
            </a:r>
            <a:endParaRPr lang="en-US" sz="2800" dirty="0"/>
          </a:p>
        </p:txBody>
      </p:sp>
    </p:spTree>
    <p:extLst>
      <p:ext uri="{BB962C8B-B14F-4D97-AF65-F5344CB8AC3E}">
        <p14:creationId xmlns:p14="http://schemas.microsoft.com/office/powerpoint/2010/main" val="418138238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755576" y="1556792"/>
            <a:ext cx="8217449" cy="4971557"/>
          </a:xfrm>
        </p:spPr>
      </p:pic>
      <p:sp>
        <p:nvSpPr>
          <p:cNvPr id="2" name="Title 1"/>
          <p:cNvSpPr>
            <a:spLocks noGrp="1"/>
          </p:cNvSpPr>
          <p:nvPr>
            <p:ph type="title"/>
          </p:nvPr>
        </p:nvSpPr>
        <p:spPr/>
        <p:txBody>
          <a:bodyPr>
            <a:normAutofit/>
          </a:bodyPr>
          <a:lstStyle/>
          <a:p>
            <a:r>
              <a:rPr lang="de-DE" sz="3200" dirty="0" smtClean="0"/>
              <a:t>Natural </a:t>
            </a:r>
            <a:r>
              <a:rPr lang="de-DE" sz="3200" dirty="0" err="1" smtClean="0"/>
              <a:t>Gd</a:t>
            </a:r>
            <a:r>
              <a:rPr lang="de-DE" sz="3200" dirty="0" smtClean="0"/>
              <a:t> – </a:t>
            </a:r>
            <a:r>
              <a:rPr lang="de-DE" sz="3200" dirty="0" err="1" smtClean="0"/>
              <a:t>spectrum</a:t>
            </a:r>
            <a:r>
              <a:rPr lang="de-DE" sz="3200" dirty="0" smtClean="0"/>
              <a:t> </a:t>
            </a:r>
            <a:r>
              <a:rPr lang="de-DE" sz="3200" dirty="0" err="1" smtClean="0"/>
              <a:t>conversion</a:t>
            </a:r>
            <a:r>
              <a:rPr lang="de-DE" sz="3200" dirty="0" smtClean="0"/>
              <a:t> </a:t>
            </a:r>
            <a:r>
              <a:rPr lang="de-DE" sz="3200" dirty="0" err="1" smtClean="0"/>
              <a:t>electrons</a:t>
            </a:r>
            <a:endParaRPr lang="en-GB" sz="3200" dirty="0"/>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23</a:t>
            </a:fld>
            <a:endParaRPr lang="en-GB" dirty="0"/>
          </a:p>
        </p:txBody>
      </p:sp>
      <p:pic>
        <p:nvPicPr>
          <p:cNvPr id="8" name="Picture 7" desc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9"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
        <p:nvSpPr>
          <p:cNvPr id="4" name="TextBox 3"/>
          <p:cNvSpPr txBox="1"/>
          <p:nvPr/>
        </p:nvSpPr>
        <p:spPr>
          <a:xfrm>
            <a:off x="827584" y="3717032"/>
            <a:ext cx="285768" cy="369332"/>
          </a:xfrm>
          <a:prstGeom prst="rect">
            <a:avLst/>
          </a:prstGeom>
          <a:noFill/>
        </p:spPr>
        <p:txBody>
          <a:bodyPr wrap="none" rtlCol="0">
            <a:spAutoFit/>
          </a:bodyPr>
          <a:lstStyle/>
          <a:p>
            <a:r>
              <a:rPr lang="en-US" dirty="0" smtClean="0"/>
              <a:t>n</a:t>
            </a:r>
            <a:endParaRPr lang="en-US" dirty="0"/>
          </a:p>
        </p:txBody>
      </p:sp>
      <p:sp>
        <p:nvSpPr>
          <p:cNvPr id="11" name="TextBox 10"/>
          <p:cNvSpPr txBox="1"/>
          <p:nvPr/>
        </p:nvSpPr>
        <p:spPr>
          <a:xfrm>
            <a:off x="4658573" y="6165304"/>
            <a:ext cx="633507" cy="369332"/>
          </a:xfrm>
          <a:prstGeom prst="rect">
            <a:avLst/>
          </a:prstGeom>
          <a:noFill/>
        </p:spPr>
        <p:txBody>
          <a:bodyPr wrap="none" rtlCol="0">
            <a:spAutoFit/>
          </a:bodyPr>
          <a:lstStyle/>
          <a:p>
            <a:r>
              <a:rPr lang="en-US" dirty="0" smtClean="0"/>
              <a:t>MeV</a:t>
            </a:r>
            <a:endParaRPr lang="en-US" dirty="0"/>
          </a:p>
        </p:txBody>
      </p:sp>
      <p:sp>
        <p:nvSpPr>
          <p:cNvPr id="12" name="TextBox 11"/>
          <p:cNvSpPr txBox="1"/>
          <p:nvPr/>
        </p:nvSpPr>
        <p:spPr>
          <a:xfrm>
            <a:off x="2627784" y="1556792"/>
            <a:ext cx="3594629" cy="523220"/>
          </a:xfrm>
          <a:prstGeom prst="rect">
            <a:avLst/>
          </a:prstGeom>
          <a:noFill/>
        </p:spPr>
        <p:txBody>
          <a:bodyPr wrap="none" rtlCol="0">
            <a:spAutoFit/>
          </a:bodyPr>
          <a:lstStyle/>
          <a:p>
            <a:r>
              <a:rPr lang="en-US" sz="2800" dirty="0" smtClean="0"/>
              <a:t>Electrons arrived in drift</a:t>
            </a:r>
            <a:endParaRPr lang="en-US" sz="2800" dirty="0"/>
          </a:p>
        </p:txBody>
      </p:sp>
    </p:spTree>
    <p:extLst>
      <p:ext uri="{BB962C8B-B14F-4D97-AF65-F5344CB8AC3E}">
        <p14:creationId xmlns:p14="http://schemas.microsoft.com/office/powerpoint/2010/main" val="107060943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err="1" smtClean="0"/>
              <a:t>Gd</a:t>
            </a:r>
            <a:r>
              <a:rPr lang="de-DE" sz="4000" dirty="0" smtClean="0"/>
              <a:t> GEM – </a:t>
            </a:r>
            <a:r>
              <a:rPr lang="de-DE" sz="4000" dirty="0" err="1" smtClean="0"/>
              <a:t>next</a:t>
            </a:r>
            <a:r>
              <a:rPr lang="de-DE" sz="4000" dirty="0" smtClean="0"/>
              <a:t> </a:t>
            </a:r>
            <a:r>
              <a:rPr lang="de-DE" sz="4000" dirty="0" err="1" smtClean="0"/>
              <a:t>steps</a:t>
            </a:r>
            <a:endParaRPr lang="en-GB" sz="4000" dirty="0"/>
          </a:p>
        </p:txBody>
      </p:sp>
      <p:sp>
        <p:nvSpPr>
          <p:cNvPr id="5" name="Content Placeholder 4"/>
          <p:cNvSpPr>
            <a:spLocks noGrp="1"/>
          </p:cNvSpPr>
          <p:nvPr>
            <p:ph sz="quarter" idx="1"/>
          </p:nvPr>
        </p:nvSpPr>
        <p:spPr>
          <a:xfrm>
            <a:off x="609600" y="1589567"/>
            <a:ext cx="7994848" cy="4572000"/>
          </a:xfrm>
        </p:spPr>
        <p:txBody>
          <a:bodyPr>
            <a:normAutofit/>
          </a:bodyPr>
          <a:lstStyle/>
          <a:p>
            <a:r>
              <a:rPr lang="en-US" sz="2400" dirty="0" smtClean="0"/>
              <a:t>Look at other materials (157Gd, Gd2O3, Gd2O2S)</a:t>
            </a:r>
          </a:p>
          <a:p>
            <a:r>
              <a:rPr lang="en-US" sz="2400" dirty="0" smtClean="0"/>
              <a:t>Simulate additional layer of </a:t>
            </a:r>
            <a:r>
              <a:rPr lang="en-US" sz="2400" dirty="0" err="1" smtClean="0"/>
              <a:t>CsI</a:t>
            </a:r>
            <a:r>
              <a:rPr lang="en-US" sz="2400" dirty="0" smtClean="0"/>
              <a:t> or other SEE</a:t>
            </a:r>
          </a:p>
          <a:p>
            <a:r>
              <a:rPr lang="en-US" sz="2400" dirty="0" smtClean="0"/>
              <a:t>Modify drift field (so far 1000 V/cm)</a:t>
            </a:r>
          </a:p>
          <a:p>
            <a:r>
              <a:rPr lang="en-US" sz="2400" dirty="0"/>
              <a:t>Determination of optimal thickness of converter to extract conversion electrons and optimum thickness of </a:t>
            </a:r>
            <a:r>
              <a:rPr lang="en-US" sz="2400" dirty="0" err="1"/>
              <a:t>CsI</a:t>
            </a:r>
            <a:r>
              <a:rPr lang="en-US" sz="2400" dirty="0"/>
              <a:t> to create largest possible number of electrons per neutron.</a:t>
            </a:r>
          </a:p>
          <a:p>
            <a:r>
              <a:rPr lang="en-US" sz="2400" dirty="0" smtClean="0"/>
              <a:t>Compare with simulations from Berlin?</a:t>
            </a:r>
          </a:p>
          <a:p>
            <a:r>
              <a:rPr lang="en-US" sz="2400" dirty="0" smtClean="0"/>
              <a:t>Build </a:t>
            </a:r>
            <a:r>
              <a:rPr lang="en-US" sz="2400" dirty="0" err="1" smtClean="0"/>
              <a:t>Gd</a:t>
            </a:r>
            <a:r>
              <a:rPr lang="en-US" sz="2400" dirty="0" smtClean="0"/>
              <a:t> GEM with the 5 foils from Euro Collimator</a:t>
            </a:r>
          </a:p>
          <a:p>
            <a:r>
              <a:rPr lang="en-US" sz="2400" dirty="0" smtClean="0"/>
              <a:t>Test without and with </a:t>
            </a:r>
            <a:r>
              <a:rPr lang="en-US" sz="2400" dirty="0" err="1" smtClean="0"/>
              <a:t>CsI</a:t>
            </a:r>
            <a:endParaRPr lang="en-US" sz="2400" dirty="0" smtClean="0"/>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24</a:t>
            </a:fld>
            <a:endParaRPr lang="en-GB" dirty="0"/>
          </a:p>
        </p:txBody>
      </p:sp>
      <p:pic>
        <p:nvPicPr>
          <p:cNvPr id="8" name="Picture 7"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9"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3876079546"/>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err="1" smtClean="0"/>
              <a:t>uTPC</a:t>
            </a:r>
            <a:endParaRPr lang="en-GB" sz="4000" dirty="0"/>
          </a:p>
        </p:txBody>
      </p:sp>
      <p:sp>
        <p:nvSpPr>
          <p:cNvPr id="5" name="Content Placeholder 4"/>
          <p:cNvSpPr>
            <a:spLocks noGrp="1"/>
          </p:cNvSpPr>
          <p:nvPr>
            <p:ph sz="quarter" idx="1"/>
          </p:nvPr>
        </p:nvSpPr>
        <p:spPr>
          <a:xfrm>
            <a:off x="609600" y="1589567"/>
            <a:ext cx="7994848" cy="4572000"/>
          </a:xfrm>
        </p:spPr>
        <p:txBody>
          <a:bodyPr>
            <a:normAutofit lnSpcReduction="10000"/>
          </a:bodyPr>
          <a:lstStyle/>
          <a:p>
            <a:r>
              <a:rPr lang="en-US" sz="2400" dirty="0" smtClean="0"/>
              <a:t>SRS, the readout and data acquisition system for MPGDs, stores the raw data on disk</a:t>
            </a:r>
          </a:p>
          <a:p>
            <a:r>
              <a:rPr lang="en-US" sz="2400" dirty="0" smtClean="0"/>
              <a:t>Raw data contains timing information. Granularity depends on the read-out chip: APV25 (25 ns), VMM (1 ns)</a:t>
            </a:r>
          </a:p>
          <a:p>
            <a:r>
              <a:rPr lang="en-US" sz="2400" dirty="0" smtClean="0"/>
              <a:t>ATLAS team among George </a:t>
            </a:r>
            <a:r>
              <a:rPr lang="en-US" sz="2400" dirty="0" err="1" smtClean="0"/>
              <a:t>Iakovidis</a:t>
            </a:r>
            <a:r>
              <a:rPr lang="en-US" sz="2400" dirty="0" smtClean="0"/>
              <a:t> developed </a:t>
            </a:r>
            <a:r>
              <a:rPr lang="en-US" sz="2400" dirty="0" err="1" smtClean="0"/>
              <a:t>uTPC</a:t>
            </a:r>
            <a:r>
              <a:rPr lang="en-US" sz="2400" dirty="0" smtClean="0"/>
              <a:t> type analysis using this timing information and fitting algorithms to determine start, center and end of track</a:t>
            </a:r>
          </a:p>
          <a:p>
            <a:r>
              <a:rPr lang="en-US" sz="2400" dirty="0" smtClean="0"/>
              <a:t>So far this analysis if offline, but an online implementation in the FPGA of the SRS FEC card should be possible</a:t>
            </a:r>
          </a:p>
          <a:p>
            <a:r>
              <a:rPr lang="en-US" sz="2400" dirty="0"/>
              <a:t>A quick analysis of the data of the Boron-GEM shows the potential of this </a:t>
            </a:r>
            <a:r>
              <a:rPr lang="en-US" sz="2400" dirty="0" smtClean="0"/>
              <a:t>method. First time such type of analysis has been done for neutrons</a:t>
            </a:r>
            <a:endParaRPr lang="en-US" sz="2400" dirty="0"/>
          </a:p>
          <a:p>
            <a:endParaRPr lang="en-US" sz="2400" dirty="0" smtClean="0"/>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25</a:t>
            </a:fld>
            <a:endParaRPr lang="en-GB" dirty="0"/>
          </a:p>
        </p:txBody>
      </p:sp>
      <p:pic>
        <p:nvPicPr>
          <p:cNvPr id="8" name="Picture 7"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11" name="Date Placeholder 2"/>
          <p:cNvSpPr>
            <a:spLocks noGrp="1"/>
          </p:cNvSpPr>
          <p:nvPr>
            <p:ph type="dt" sz="half" idx="4294967295"/>
          </p:nvPr>
        </p:nvSpPr>
        <p:spPr>
          <a:xfrm>
            <a:off x="6096000" y="6248400"/>
            <a:ext cx="2667000" cy="365125"/>
          </a:xfrm>
          <a:prstGeom prst="rect">
            <a:avLst/>
          </a:prstGeom>
        </p:spPr>
        <p:txBody>
          <a:bodyPr/>
          <a:lstStyle/>
          <a:p>
            <a:pPr algn="r"/>
            <a:r>
              <a:rPr lang="en-GB" sz="1400" dirty="0" smtClean="0"/>
              <a:t>05.05.2014</a:t>
            </a:r>
          </a:p>
        </p:txBody>
      </p:sp>
    </p:spTree>
    <p:extLst>
      <p:ext uri="{BB962C8B-B14F-4D97-AF65-F5344CB8AC3E}">
        <p14:creationId xmlns:p14="http://schemas.microsoft.com/office/powerpoint/2010/main" val="249729283"/>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err="1" smtClean="0"/>
              <a:t>uTPC</a:t>
            </a:r>
            <a:r>
              <a:rPr lang="de-DE" sz="4000" dirty="0" smtClean="0"/>
              <a:t> – </a:t>
            </a:r>
            <a:r>
              <a:rPr lang="de-DE" sz="4000" dirty="0" err="1" smtClean="0"/>
              <a:t>alpha</a:t>
            </a:r>
            <a:r>
              <a:rPr lang="de-DE" sz="4000" dirty="0" smtClean="0"/>
              <a:t> </a:t>
            </a:r>
            <a:r>
              <a:rPr lang="de-DE" sz="4000" dirty="0" err="1" smtClean="0"/>
              <a:t>particle</a:t>
            </a:r>
            <a:endParaRPr lang="en-GB" sz="4000" dirty="0"/>
          </a:p>
        </p:txBody>
      </p:sp>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a:ext>
            </a:extLst>
          </a:blip>
          <a:stretch>
            <a:fillRect/>
          </a:stretch>
        </p:blipFill>
        <p:spPr>
          <a:xfrm>
            <a:off x="899592" y="1556792"/>
            <a:ext cx="7632848" cy="4823733"/>
          </a:xfrm>
        </p:spPr>
      </p:pic>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26</a:t>
            </a:fld>
            <a:endParaRPr lang="en-GB" dirty="0"/>
          </a:p>
        </p:txBody>
      </p:sp>
      <p:pic>
        <p:nvPicPr>
          <p:cNvPr id="8" name="Picture 7" desc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4" name="TextBox 3"/>
          <p:cNvSpPr txBox="1"/>
          <p:nvPr/>
        </p:nvSpPr>
        <p:spPr>
          <a:xfrm>
            <a:off x="0" y="3275692"/>
            <a:ext cx="1152128" cy="646331"/>
          </a:xfrm>
          <a:prstGeom prst="rect">
            <a:avLst/>
          </a:prstGeom>
          <a:noFill/>
        </p:spPr>
        <p:txBody>
          <a:bodyPr wrap="square" rtlCol="0">
            <a:spAutoFit/>
          </a:bodyPr>
          <a:lstStyle/>
          <a:p>
            <a:r>
              <a:rPr lang="en-US" dirty="0" smtClean="0"/>
              <a:t>Drift time</a:t>
            </a:r>
          </a:p>
          <a:p>
            <a:r>
              <a:rPr lang="en-US" dirty="0" smtClean="0"/>
              <a:t>[25 ns bin]</a:t>
            </a:r>
            <a:endParaRPr lang="en-US" dirty="0"/>
          </a:p>
        </p:txBody>
      </p:sp>
      <p:sp>
        <p:nvSpPr>
          <p:cNvPr id="11" name="TextBox 10"/>
          <p:cNvSpPr txBox="1"/>
          <p:nvPr/>
        </p:nvSpPr>
        <p:spPr>
          <a:xfrm>
            <a:off x="3707904" y="6309320"/>
            <a:ext cx="2592288" cy="369332"/>
          </a:xfrm>
          <a:prstGeom prst="rect">
            <a:avLst/>
          </a:prstGeom>
          <a:noFill/>
        </p:spPr>
        <p:txBody>
          <a:bodyPr wrap="square" rtlCol="0">
            <a:spAutoFit/>
          </a:bodyPr>
          <a:lstStyle/>
          <a:p>
            <a:r>
              <a:rPr lang="en-US" dirty="0" smtClean="0"/>
              <a:t>Channel number</a:t>
            </a:r>
            <a:endParaRPr lang="en-US" dirty="0"/>
          </a:p>
        </p:txBody>
      </p:sp>
      <p:sp>
        <p:nvSpPr>
          <p:cNvPr id="13"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2285860460"/>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1835696" y="1556793"/>
            <a:ext cx="3393918" cy="4914179"/>
          </a:xfrm>
        </p:spPr>
      </p:pic>
      <p:sp>
        <p:nvSpPr>
          <p:cNvPr id="2" name="Title 1"/>
          <p:cNvSpPr>
            <a:spLocks noGrp="1"/>
          </p:cNvSpPr>
          <p:nvPr>
            <p:ph type="title"/>
          </p:nvPr>
        </p:nvSpPr>
        <p:spPr/>
        <p:txBody>
          <a:bodyPr>
            <a:normAutofit/>
          </a:bodyPr>
          <a:lstStyle/>
          <a:p>
            <a:r>
              <a:rPr lang="de-DE" sz="4000" dirty="0" err="1" smtClean="0"/>
              <a:t>uTPC</a:t>
            </a:r>
            <a:r>
              <a:rPr lang="de-DE" sz="4000" dirty="0" smtClean="0"/>
              <a:t> – </a:t>
            </a:r>
            <a:r>
              <a:rPr lang="de-DE" sz="4000" dirty="0" err="1" smtClean="0"/>
              <a:t>alpha</a:t>
            </a:r>
            <a:r>
              <a:rPr lang="de-DE" sz="4000" dirty="0" smtClean="0"/>
              <a:t> </a:t>
            </a:r>
            <a:r>
              <a:rPr lang="de-DE" sz="4000" dirty="0" err="1" smtClean="0"/>
              <a:t>and</a:t>
            </a:r>
            <a:r>
              <a:rPr lang="de-DE" sz="4000" dirty="0" smtClean="0"/>
              <a:t> </a:t>
            </a:r>
            <a:r>
              <a:rPr lang="de-DE" sz="4000" dirty="0" err="1" smtClean="0"/>
              <a:t>gamma</a:t>
            </a:r>
            <a:endParaRPr lang="en-GB" sz="4000" dirty="0"/>
          </a:p>
        </p:txBody>
      </p:sp>
      <p:pic>
        <p:nvPicPr>
          <p:cNvPr id="3" name="Content Placeholder 2"/>
          <p:cNvPicPr>
            <a:picLocks noGrp="1" noChangeAspect="1"/>
          </p:cNvPicPr>
          <p:nvPr>
            <p:ph sz="quarter" idx="1"/>
          </p:nvPr>
        </p:nvPicPr>
        <p:blipFill>
          <a:blip r:embed="rId3">
            <a:extLst>
              <a:ext uri="{28A0092B-C50C-407E-A947-70E740481C1C}">
                <a14:useLocalDpi xmlns:a14="http://schemas.microsoft.com/office/drawing/2010/main" val="0"/>
              </a:ext>
            </a:extLst>
          </a:blip>
          <a:stretch>
            <a:fillRect/>
          </a:stretch>
        </p:blipFill>
        <p:spPr>
          <a:xfrm>
            <a:off x="5580112" y="1539155"/>
            <a:ext cx="3393918" cy="4914181"/>
          </a:xfrm>
        </p:spPr>
      </p:pic>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27</a:t>
            </a:fld>
            <a:endParaRPr lang="en-GB" dirty="0"/>
          </a:p>
        </p:txBody>
      </p:sp>
      <p:pic>
        <p:nvPicPr>
          <p:cNvPr id="8" name="Picture 7" descr="ESSjp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11" name="TextBox 10"/>
          <p:cNvSpPr txBox="1"/>
          <p:nvPr/>
        </p:nvSpPr>
        <p:spPr>
          <a:xfrm>
            <a:off x="35496" y="3140968"/>
            <a:ext cx="1152128" cy="646331"/>
          </a:xfrm>
          <a:prstGeom prst="rect">
            <a:avLst/>
          </a:prstGeom>
          <a:noFill/>
        </p:spPr>
        <p:txBody>
          <a:bodyPr wrap="square" rtlCol="0">
            <a:spAutoFit/>
          </a:bodyPr>
          <a:lstStyle/>
          <a:p>
            <a:r>
              <a:rPr lang="en-US" dirty="0" smtClean="0"/>
              <a:t>Drift time</a:t>
            </a:r>
          </a:p>
          <a:p>
            <a:r>
              <a:rPr lang="en-US" dirty="0" smtClean="0"/>
              <a:t>[25 ns bin]</a:t>
            </a:r>
            <a:endParaRPr lang="en-US" dirty="0"/>
          </a:p>
        </p:txBody>
      </p:sp>
      <p:sp>
        <p:nvSpPr>
          <p:cNvPr id="12" name="TextBox 11"/>
          <p:cNvSpPr txBox="1"/>
          <p:nvPr/>
        </p:nvSpPr>
        <p:spPr>
          <a:xfrm>
            <a:off x="3707904" y="6309320"/>
            <a:ext cx="2592288" cy="369332"/>
          </a:xfrm>
          <a:prstGeom prst="rect">
            <a:avLst/>
          </a:prstGeom>
          <a:noFill/>
        </p:spPr>
        <p:txBody>
          <a:bodyPr wrap="square" rtlCol="0">
            <a:spAutoFit/>
          </a:bodyPr>
          <a:lstStyle/>
          <a:p>
            <a:r>
              <a:rPr lang="en-US" dirty="0" smtClean="0"/>
              <a:t>Channel number</a:t>
            </a:r>
            <a:endParaRPr lang="en-US" dirty="0"/>
          </a:p>
        </p:txBody>
      </p:sp>
      <p:sp>
        <p:nvSpPr>
          <p:cNvPr id="13" name="Date Placeholder 2"/>
          <p:cNvSpPr>
            <a:spLocks noGrp="1"/>
          </p:cNvSpPr>
          <p:nvPr>
            <p:ph type="dt" sz="half" idx="4294967295"/>
          </p:nvPr>
        </p:nvSpPr>
        <p:spPr>
          <a:xfrm>
            <a:off x="6096000" y="6248400"/>
            <a:ext cx="2667000" cy="365125"/>
          </a:xfrm>
          <a:prstGeom prst="rect">
            <a:avLst/>
          </a:prstGeom>
        </p:spPr>
        <p:txBody>
          <a:bodyPr/>
          <a:lstStyle/>
          <a:p>
            <a:pPr algn="r"/>
            <a:r>
              <a:rPr lang="en-GB" sz="1400" dirty="0" smtClean="0"/>
              <a:t>05.05.2014</a:t>
            </a:r>
          </a:p>
        </p:txBody>
      </p:sp>
    </p:spTree>
    <p:extLst>
      <p:ext uri="{BB962C8B-B14F-4D97-AF65-F5344CB8AC3E}">
        <p14:creationId xmlns:p14="http://schemas.microsoft.com/office/powerpoint/2010/main" val="686997756"/>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err="1" smtClean="0"/>
              <a:t>uTPC</a:t>
            </a:r>
            <a:r>
              <a:rPr lang="de-DE" sz="4000" dirty="0" smtClean="0"/>
              <a:t> – </a:t>
            </a:r>
            <a:r>
              <a:rPr lang="de-DE" sz="4000" dirty="0" smtClean="0"/>
              <a:t>3D </a:t>
            </a:r>
            <a:r>
              <a:rPr lang="de-DE" sz="4000" dirty="0" err="1" smtClean="0"/>
              <a:t>reconstruction</a:t>
            </a:r>
            <a:endParaRPr lang="en-GB" sz="4000" dirty="0"/>
          </a:p>
        </p:txBody>
      </p:sp>
      <p:pic>
        <p:nvPicPr>
          <p:cNvPr id="3" name="Content Placeholder 2"/>
          <p:cNvPicPr>
            <a:picLocks noGrp="1" noChangeAspect="1"/>
          </p:cNvPicPr>
          <p:nvPr>
            <p:ph sz="quarter" idx="1"/>
          </p:nvPr>
        </p:nvPicPr>
        <p:blipFill>
          <a:blip r:embed="rId2">
            <a:extLst>
              <a:ext uri="{28A0092B-C50C-407E-A947-70E740481C1C}">
                <a14:useLocalDpi xmlns:a14="http://schemas.microsoft.com/office/drawing/2010/main" val="0"/>
              </a:ext>
            </a:extLst>
          </a:blip>
          <a:stretch>
            <a:fillRect/>
          </a:stretch>
        </p:blipFill>
        <p:spPr>
          <a:xfrm>
            <a:off x="971600" y="1045134"/>
            <a:ext cx="7920880" cy="5544616"/>
          </a:xfrm>
        </p:spPr>
      </p:pic>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28</a:t>
            </a:fld>
            <a:endParaRPr lang="en-GB" dirty="0"/>
          </a:p>
        </p:txBody>
      </p:sp>
      <p:pic>
        <p:nvPicPr>
          <p:cNvPr id="8" name="Picture 7" descr="ESSjp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4" name="TextBox 3"/>
          <p:cNvSpPr txBox="1"/>
          <p:nvPr/>
        </p:nvSpPr>
        <p:spPr>
          <a:xfrm>
            <a:off x="755576" y="3284984"/>
            <a:ext cx="1152128" cy="646331"/>
          </a:xfrm>
          <a:prstGeom prst="rect">
            <a:avLst/>
          </a:prstGeom>
          <a:noFill/>
        </p:spPr>
        <p:txBody>
          <a:bodyPr wrap="square" rtlCol="0">
            <a:spAutoFit/>
          </a:bodyPr>
          <a:lstStyle/>
          <a:p>
            <a:r>
              <a:rPr lang="en-US" dirty="0" smtClean="0"/>
              <a:t>Drift time</a:t>
            </a:r>
          </a:p>
          <a:p>
            <a:r>
              <a:rPr lang="en-US" dirty="0" smtClean="0"/>
              <a:t>[25 ns bin]</a:t>
            </a:r>
            <a:endParaRPr lang="en-US" dirty="0"/>
          </a:p>
        </p:txBody>
      </p:sp>
      <p:sp>
        <p:nvSpPr>
          <p:cNvPr id="11" name="TextBox 10"/>
          <p:cNvSpPr txBox="1"/>
          <p:nvPr/>
        </p:nvSpPr>
        <p:spPr>
          <a:xfrm>
            <a:off x="4932040" y="5445224"/>
            <a:ext cx="2592288" cy="369332"/>
          </a:xfrm>
          <a:prstGeom prst="rect">
            <a:avLst/>
          </a:prstGeom>
          <a:noFill/>
        </p:spPr>
        <p:txBody>
          <a:bodyPr wrap="square" rtlCol="0">
            <a:spAutoFit/>
          </a:bodyPr>
          <a:lstStyle/>
          <a:p>
            <a:r>
              <a:rPr lang="en-US" dirty="0" smtClean="0"/>
              <a:t>Channel number</a:t>
            </a:r>
            <a:endParaRPr lang="en-US" dirty="0"/>
          </a:p>
        </p:txBody>
      </p:sp>
      <p:sp>
        <p:nvSpPr>
          <p:cNvPr id="13"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221567569"/>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err="1" smtClean="0"/>
              <a:t>uTPC</a:t>
            </a:r>
            <a:r>
              <a:rPr lang="de-DE" sz="4000" dirty="0" smtClean="0"/>
              <a:t> – large potential</a:t>
            </a:r>
            <a:endParaRPr lang="en-GB" sz="4000" dirty="0"/>
          </a:p>
        </p:txBody>
      </p:sp>
      <p:sp>
        <p:nvSpPr>
          <p:cNvPr id="5" name="Content Placeholder 4"/>
          <p:cNvSpPr>
            <a:spLocks noGrp="1"/>
          </p:cNvSpPr>
          <p:nvPr>
            <p:ph sz="quarter" idx="1"/>
          </p:nvPr>
        </p:nvSpPr>
        <p:spPr>
          <a:xfrm>
            <a:off x="609600" y="1589567"/>
            <a:ext cx="7994848" cy="4572000"/>
          </a:xfrm>
        </p:spPr>
        <p:txBody>
          <a:bodyPr>
            <a:normAutofit fontScale="92500" lnSpcReduction="20000"/>
          </a:bodyPr>
          <a:lstStyle/>
          <a:p>
            <a:r>
              <a:rPr lang="en-US" sz="3200" dirty="0" smtClean="0"/>
              <a:t>As we have seen, this method has a large potential to increase the spatial resolution </a:t>
            </a:r>
            <a:r>
              <a:rPr lang="en-US" sz="3200" dirty="0" smtClean="0"/>
              <a:t>compared to a centroid approach</a:t>
            </a:r>
            <a:endParaRPr lang="en-US" sz="3200" dirty="0" smtClean="0"/>
          </a:p>
          <a:p>
            <a:r>
              <a:rPr lang="en-US" sz="3200" dirty="0" smtClean="0"/>
              <a:t>Method offers potentially both pattern discrimination and enhancement of position resolution</a:t>
            </a:r>
          </a:p>
          <a:p>
            <a:r>
              <a:rPr lang="en-US" sz="3200" dirty="0" smtClean="0"/>
              <a:t>With the Boron data it was also easy to distinguish between tracks created by gammas and </a:t>
            </a:r>
            <a:r>
              <a:rPr lang="en-US" sz="3200" dirty="0" smtClean="0"/>
              <a:t>alphas (amplitude AND shape)</a:t>
            </a:r>
            <a:endParaRPr lang="en-US" sz="3200" dirty="0" smtClean="0"/>
          </a:p>
          <a:p>
            <a:r>
              <a:rPr lang="en-US" sz="3200" dirty="0" smtClean="0"/>
              <a:t>Real test case will be the </a:t>
            </a:r>
            <a:r>
              <a:rPr lang="en-US" sz="3200" dirty="0" err="1" smtClean="0"/>
              <a:t>Gd</a:t>
            </a:r>
            <a:r>
              <a:rPr lang="en-US" sz="3200" dirty="0" smtClean="0"/>
              <a:t> data and the discrimination between gammas and electrons</a:t>
            </a:r>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29</a:t>
            </a:fld>
            <a:endParaRPr lang="en-GB" dirty="0"/>
          </a:p>
        </p:txBody>
      </p:sp>
      <p:pic>
        <p:nvPicPr>
          <p:cNvPr id="8" name="Picture 7"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2"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13"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3373063240"/>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Procurement of neutron source</a:t>
            </a:r>
            <a:endParaRPr lang="en-US" dirty="0"/>
          </a:p>
        </p:txBody>
      </p:sp>
      <p:sp>
        <p:nvSpPr>
          <p:cNvPr id="5" name="Slide Number Placeholder 4"/>
          <p:cNvSpPr>
            <a:spLocks noGrp="1"/>
          </p:cNvSpPr>
          <p:nvPr>
            <p:ph type="sldNum" sz="quarter" idx="12"/>
          </p:nvPr>
        </p:nvSpPr>
        <p:spPr/>
        <p:txBody>
          <a:bodyPr>
            <a:normAutofit fontScale="85000" lnSpcReduction="20000"/>
          </a:bodyPr>
          <a:lstStyle/>
          <a:p>
            <a:fld id="{083EDD99-8D7F-4555-B1F8-00CDF4A366AB}" type="slidenum">
              <a:rPr lang="en-GB" smtClean="0"/>
              <a:t>3</a:t>
            </a:fld>
            <a:endParaRPr lang="en-GB" dirty="0"/>
          </a:p>
        </p:txBody>
      </p:sp>
      <p:sp>
        <p:nvSpPr>
          <p:cNvPr id="6" name="Content Placeholder 5"/>
          <p:cNvSpPr>
            <a:spLocks noGrp="1"/>
          </p:cNvSpPr>
          <p:nvPr>
            <p:ph sz="quarter" idx="1"/>
          </p:nvPr>
        </p:nvSpPr>
        <p:spPr>
          <a:xfrm>
            <a:off x="612648" y="1600200"/>
            <a:ext cx="5327504" cy="4495800"/>
          </a:xfrm>
        </p:spPr>
        <p:txBody>
          <a:bodyPr>
            <a:normAutofit fontScale="70000" lnSpcReduction="20000"/>
          </a:bodyPr>
          <a:lstStyle/>
          <a:p>
            <a:r>
              <a:rPr lang="en-US" sz="3600" dirty="0" smtClean="0"/>
              <a:t>Investigation of different types of source (252 </a:t>
            </a:r>
            <a:r>
              <a:rPr lang="en-US" sz="3600" dirty="0" err="1" smtClean="0"/>
              <a:t>Cf</a:t>
            </a:r>
            <a:r>
              <a:rPr lang="en-US" sz="3600" dirty="0" smtClean="0"/>
              <a:t> or 241 </a:t>
            </a:r>
            <a:r>
              <a:rPr lang="en-US" sz="3600" dirty="0" err="1" smtClean="0"/>
              <a:t>AmBe</a:t>
            </a:r>
            <a:r>
              <a:rPr lang="en-US" sz="3600" dirty="0" smtClean="0"/>
              <a:t>)</a:t>
            </a:r>
          </a:p>
          <a:p>
            <a:r>
              <a:rPr lang="en-US" sz="3600" dirty="0" smtClean="0"/>
              <a:t>Due to high price of 252 </a:t>
            </a:r>
            <a:r>
              <a:rPr lang="en-US" sz="3600" dirty="0" err="1" smtClean="0"/>
              <a:t>Cf</a:t>
            </a:r>
            <a:r>
              <a:rPr lang="en-US" sz="3600" dirty="0" smtClean="0"/>
              <a:t> decision to buy a 370 </a:t>
            </a:r>
            <a:r>
              <a:rPr lang="en-US" sz="3600" dirty="0" err="1" smtClean="0"/>
              <a:t>MBq</a:t>
            </a:r>
            <a:r>
              <a:rPr lang="en-US" sz="3600" dirty="0" smtClean="0"/>
              <a:t> 241 </a:t>
            </a:r>
            <a:r>
              <a:rPr lang="en-US" sz="3600" dirty="0" err="1" smtClean="0"/>
              <a:t>AmBe</a:t>
            </a:r>
            <a:r>
              <a:rPr lang="en-US" sz="3600" dirty="0" smtClean="0"/>
              <a:t> source</a:t>
            </a:r>
          </a:p>
          <a:p>
            <a:r>
              <a:rPr lang="en-US" sz="3600" dirty="0" smtClean="0"/>
              <a:t>Cost is about 4000 CHF for the source, plus cost for PE moderator. Delivery of source (combined order for several sources by CERN RP) in June 2014</a:t>
            </a:r>
          </a:p>
          <a:p>
            <a:r>
              <a:rPr lang="en-US" sz="3600" dirty="0" smtClean="0"/>
              <a:t>ETH </a:t>
            </a:r>
            <a:r>
              <a:rPr lang="en-US" sz="3600" dirty="0" err="1" smtClean="0"/>
              <a:t>Zuerich</a:t>
            </a:r>
            <a:r>
              <a:rPr lang="en-US" sz="3600" dirty="0" smtClean="0"/>
              <a:t> group at CERN lent us their 370 </a:t>
            </a:r>
            <a:r>
              <a:rPr lang="en-US" sz="3600" dirty="0" err="1" smtClean="0"/>
              <a:t>MBq</a:t>
            </a:r>
            <a:r>
              <a:rPr lang="en-US" sz="3600" dirty="0" smtClean="0"/>
              <a:t> 241 </a:t>
            </a:r>
            <a:r>
              <a:rPr lang="en-US" sz="3600" dirty="0" err="1" smtClean="0"/>
              <a:t>AmBe</a:t>
            </a:r>
            <a:r>
              <a:rPr lang="en-US" sz="3600" dirty="0" smtClean="0"/>
              <a:t> source (March/April 2014)</a:t>
            </a:r>
          </a:p>
        </p:txBody>
      </p:sp>
      <p:pic>
        <p:nvPicPr>
          <p:cNvPr id="7" name="Picture 6"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0" name="Footer Placeholder 3"/>
          <p:cNvSpPr>
            <a:spLocks noGrp="1"/>
          </p:cNvSpPr>
          <p:nvPr>
            <p:ph type="ftr" sz="quarter" idx="11"/>
          </p:nvPr>
        </p:nvSpPr>
        <p:spPr>
          <a:xfrm>
            <a:off x="609600" y="6248206"/>
            <a:ext cx="5421083" cy="365125"/>
          </a:xfrm>
        </p:spPr>
        <p:txBody>
          <a:bodyPr/>
          <a:lstStyle/>
          <a:p>
            <a:pPr algn="l"/>
            <a:r>
              <a:rPr lang="de-DE" dirty="0" smtClean="0"/>
              <a:t>Dorothea Pfeiffer</a:t>
            </a:r>
            <a:endParaRPr lang="en-GB" dirty="0"/>
          </a:p>
        </p:txBody>
      </p:sp>
      <p:pic>
        <p:nvPicPr>
          <p:cNvPr id="8" name="Content Placeholder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5767406" y="1628800"/>
            <a:ext cx="3348372" cy="4464496"/>
          </a:xfrm>
          <a:prstGeom prst="rect">
            <a:avLst/>
          </a:prstGeom>
        </p:spPr>
      </p:pic>
      <p:sp>
        <p:nvSpPr>
          <p:cNvPr id="9"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53059812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smtClean="0"/>
              <a:t>Geant4 </a:t>
            </a:r>
            <a:r>
              <a:rPr lang="de-DE" sz="4000" dirty="0" err="1" smtClean="0"/>
              <a:t>simulation</a:t>
            </a:r>
            <a:r>
              <a:rPr lang="de-DE" sz="4000" dirty="0" smtClean="0"/>
              <a:t> </a:t>
            </a:r>
            <a:r>
              <a:rPr lang="de-DE" sz="4000" dirty="0" err="1" smtClean="0"/>
              <a:t>framework</a:t>
            </a:r>
            <a:endParaRPr lang="en-GB" sz="4000" dirty="0"/>
          </a:p>
        </p:txBody>
      </p:sp>
      <p:sp>
        <p:nvSpPr>
          <p:cNvPr id="5" name="Content Placeholder 4"/>
          <p:cNvSpPr>
            <a:spLocks noGrp="1"/>
          </p:cNvSpPr>
          <p:nvPr>
            <p:ph sz="quarter" idx="1"/>
          </p:nvPr>
        </p:nvSpPr>
        <p:spPr>
          <a:xfrm>
            <a:off x="609600" y="1484784"/>
            <a:ext cx="8354888" cy="4676782"/>
          </a:xfrm>
        </p:spPr>
        <p:txBody>
          <a:bodyPr>
            <a:normAutofit/>
          </a:bodyPr>
          <a:lstStyle/>
          <a:p>
            <a:pPr marL="0" indent="0">
              <a:buNone/>
            </a:pPr>
            <a:r>
              <a:rPr lang="en-US" sz="2400" dirty="0" smtClean="0"/>
              <a:t>Thomas </a:t>
            </a:r>
            <a:r>
              <a:rPr lang="en-US" sz="2400" dirty="0" err="1" smtClean="0"/>
              <a:t>Kittelmann</a:t>
            </a:r>
            <a:r>
              <a:rPr lang="en-US" sz="2400" dirty="0"/>
              <a:t> et al., http://</a:t>
            </a:r>
            <a:r>
              <a:rPr lang="en-US" sz="2400" dirty="0" err="1"/>
              <a:t>arxiv.org</a:t>
            </a:r>
            <a:r>
              <a:rPr lang="en-US" sz="2400" dirty="0"/>
              <a:t>/abs/1311.1009</a:t>
            </a:r>
            <a:endParaRPr lang="en-US" sz="2400" dirty="0" smtClean="0"/>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30</a:t>
            </a:fld>
            <a:endParaRPr lang="en-GB" dirty="0"/>
          </a:p>
        </p:txBody>
      </p:sp>
      <p:pic>
        <p:nvPicPr>
          <p:cNvPr id="8" name="Picture 7"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pic>
        <p:nvPicPr>
          <p:cNvPr id="3" name="Picture 2" descr="Screen Shot 2014-04-10 at 15.50.19 .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827584" y="1988840"/>
            <a:ext cx="6912768" cy="4314783"/>
          </a:xfrm>
          <a:prstGeom prst="rect">
            <a:avLst/>
          </a:prstGeom>
        </p:spPr>
      </p:pic>
      <p:sp>
        <p:nvSpPr>
          <p:cNvPr id="12"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10" name="Date Placeholder 2"/>
          <p:cNvSpPr>
            <a:spLocks noGrp="1"/>
          </p:cNvSpPr>
          <p:nvPr>
            <p:ph type="dt" sz="half" idx="4294967295"/>
          </p:nvPr>
        </p:nvSpPr>
        <p:spPr>
          <a:xfrm>
            <a:off x="6248400" y="64008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29424076"/>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smtClean="0"/>
              <a:t>Geant4 </a:t>
            </a:r>
            <a:r>
              <a:rPr lang="de-DE" sz="4000" dirty="0" err="1" smtClean="0"/>
              <a:t>simulation</a:t>
            </a:r>
            <a:r>
              <a:rPr lang="de-DE" sz="4000" dirty="0" smtClean="0"/>
              <a:t> </a:t>
            </a:r>
            <a:r>
              <a:rPr lang="de-DE" sz="4000" dirty="0" err="1" smtClean="0"/>
              <a:t>framework</a:t>
            </a:r>
            <a:endParaRPr lang="en-GB" sz="4000" dirty="0"/>
          </a:p>
        </p:txBody>
      </p:sp>
      <p:sp>
        <p:nvSpPr>
          <p:cNvPr id="5" name="Content Placeholder 4"/>
          <p:cNvSpPr>
            <a:spLocks noGrp="1"/>
          </p:cNvSpPr>
          <p:nvPr>
            <p:ph sz="quarter" idx="1"/>
          </p:nvPr>
        </p:nvSpPr>
        <p:spPr>
          <a:xfrm>
            <a:off x="609600" y="1628801"/>
            <a:ext cx="3026296" cy="4532766"/>
          </a:xfrm>
        </p:spPr>
        <p:txBody>
          <a:bodyPr>
            <a:normAutofit fontScale="92500" lnSpcReduction="10000"/>
          </a:bodyPr>
          <a:lstStyle/>
          <a:p>
            <a:r>
              <a:rPr lang="en-US" sz="2400" dirty="0" smtClean="0"/>
              <a:t>Includes description of neutron diffraction in </a:t>
            </a:r>
            <a:r>
              <a:rPr lang="en-US" sz="2400" dirty="0" err="1" smtClean="0"/>
              <a:t>polychristals</a:t>
            </a:r>
            <a:endParaRPr lang="en-US" sz="2400" dirty="0" smtClean="0"/>
          </a:p>
          <a:p>
            <a:r>
              <a:rPr lang="en-US" sz="2400" dirty="0"/>
              <a:t>For simulations of neutron gas detectors it is desirable to use Geant4 and Garfield in the same </a:t>
            </a:r>
            <a:r>
              <a:rPr lang="en-US" sz="2400" dirty="0" smtClean="0"/>
              <a:t>simulation</a:t>
            </a:r>
          </a:p>
          <a:p>
            <a:r>
              <a:rPr lang="en-US" sz="2400" dirty="0" smtClean="0"/>
              <a:t>Discussions with Heinrich Schindler and Rob </a:t>
            </a:r>
            <a:r>
              <a:rPr lang="en-US" sz="2400" dirty="0" err="1" smtClean="0"/>
              <a:t>Veenhof</a:t>
            </a:r>
            <a:r>
              <a:rPr lang="en-US" sz="2400" dirty="0" smtClean="0"/>
              <a:t> resulted in a strategy to achieve a Geant4/Garfield++ interface</a:t>
            </a:r>
          </a:p>
          <a:p>
            <a:endParaRPr lang="en-US" sz="2400" dirty="0" smtClean="0"/>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31</a:t>
            </a:fld>
            <a:endParaRPr lang="en-GB" dirty="0"/>
          </a:p>
        </p:txBody>
      </p:sp>
      <p:pic>
        <p:nvPicPr>
          <p:cNvPr id="8" name="Picture 7"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pic>
        <p:nvPicPr>
          <p:cNvPr id="4" name="Picture 3" descr="Screen Shot 2014-04-10 at 15.50.47 .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3707904" y="1628800"/>
            <a:ext cx="5298208" cy="3810992"/>
          </a:xfrm>
          <a:prstGeom prst="rect">
            <a:avLst/>
          </a:prstGeom>
        </p:spPr>
      </p:pic>
      <p:sp>
        <p:nvSpPr>
          <p:cNvPr id="10"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11"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778954894"/>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smtClean="0"/>
              <a:t>Geant4/Garfield++ </a:t>
            </a:r>
            <a:r>
              <a:rPr lang="de-DE" sz="4000" dirty="0" err="1" smtClean="0"/>
              <a:t>interface</a:t>
            </a:r>
            <a:endParaRPr lang="en-GB" sz="4000" dirty="0"/>
          </a:p>
        </p:txBody>
      </p:sp>
      <p:sp>
        <p:nvSpPr>
          <p:cNvPr id="5" name="Content Placeholder 4"/>
          <p:cNvSpPr>
            <a:spLocks noGrp="1"/>
          </p:cNvSpPr>
          <p:nvPr>
            <p:ph sz="quarter" idx="1"/>
          </p:nvPr>
        </p:nvSpPr>
        <p:spPr>
          <a:xfrm>
            <a:off x="609600" y="1589567"/>
            <a:ext cx="7994848" cy="4572000"/>
          </a:xfrm>
        </p:spPr>
        <p:txBody>
          <a:bodyPr>
            <a:noAutofit/>
          </a:bodyPr>
          <a:lstStyle/>
          <a:p>
            <a:r>
              <a:rPr lang="en-US" sz="2000" dirty="0" smtClean="0"/>
              <a:t>The idea is to use Geant4 for the neutron capture and the creation of the prompt gammas and conversion electrons in Gadolinium and for the secondary electron creation in </a:t>
            </a:r>
            <a:r>
              <a:rPr lang="en-US" sz="2000" dirty="0" err="1" smtClean="0"/>
              <a:t>CsI</a:t>
            </a:r>
            <a:endParaRPr lang="en-US" sz="2000" dirty="0" smtClean="0"/>
          </a:p>
          <a:p>
            <a:r>
              <a:rPr lang="en-US" sz="2000" dirty="0" smtClean="0"/>
              <a:t>The secondary electrons that arrive in the gas are then treated with Garfield/Heed. First Heed is used to create ionization clusters, then subsequently Garfield for the avalanches and the signal in the read-out</a:t>
            </a:r>
          </a:p>
          <a:p>
            <a:r>
              <a:rPr lang="en-US" sz="2000" dirty="0" smtClean="0"/>
              <a:t>With </a:t>
            </a:r>
            <a:r>
              <a:rPr lang="en-US" sz="2000" dirty="0" err="1" smtClean="0"/>
              <a:t>Gd</a:t>
            </a:r>
            <a:r>
              <a:rPr lang="en-US" sz="2000" dirty="0" smtClean="0"/>
              <a:t> and conversion electrons &gt; </a:t>
            </a:r>
            <a:r>
              <a:rPr lang="en-US" sz="2000" dirty="0" smtClean="0"/>
              <a:t>50 </a:t>
            </a:r>
            <a:r>
              <a:rPr lang="en-US" sz="2000" dirty="0" err="1" smtClean="0"/>
              <a:t>keV</a:t>
            </a:r>
            <a:r>
              <a:rPr lang="en-US" sz="2000" dirty="0" smtClean="0"/>
              <a:t> this approach should work well, but for Boron10 and the resulting alpha particles it is not so easy</a:t>
            </a:r>
          </a:p>
          <a:p>
            <a:r>
              <a:rPr lang="en-US" sz="2000" dirty="0" smtClean="0"/>
              <a:t>The alpha particles from the neutron capture have an energy &lt; 1.47 MeV and are thus not relativistic. Heed works only for relativistic charged particles, the PAI is not applicable for slower particles. Geant4 is also not able to simulate the ionization of the gas by alpha particles</a:t>
            </a:r>
          </a:p>
          <a:p>
            <a:r>
              <a:rPr lang="en-US" sz="2000" dirty="0" smtClean="0"/>
              <a:t>Solution: </a:t>
            </a:r>
            <a:r>
              <a:rPr lang="en-US" sz="2000" dirty="0" smtClean="0"/>
              <a:t>Get the deposited energy in each step in Geant4, then create delta electrons in Heed</a:t>
            </a:r>
          </a:p>
          <a:p>
            <a:endParaRPr lang="en-US" sz="2000" dirty="0" smtClean="0"/>
          </a:p>
          <a:p>
            <a:endParaRPr lang="en-US" sz="2000" dirty="0" smtClean="0"/>
          </a:p>
          <a:p>
            <a:endParaRPr lang="en-US" sz="2000" dirty="0"/>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32</a:t>
            </a:fld>
            <a:endParaRPr lang="en-GB" dirty="0"/>
          </a:p>
        </p:txBody>
      </p:sp>
      <p:pic>
        <p:nvPicPr>
          <p:cNvPr id="8" name="Picture 7"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9"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12"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1473346197"/>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smtClean="0"/>
              <a:t>Geant4/Garfield++ </a:t>
            </a:r>
            <a:r>
              <a:rPr lang="de-DE" sz="4000" dirty="0" err="1" smtClean="0"/>
              <a:t>interface</a:t>
            </a:r>
            <a:endParaRPr lang="en-GB" sz="4000" dirty="0"/>
          </a:p>
        </p:txBody>
      </p:sp>
      <p:sp>
        <p:nvSpPr>
          <p:cNvPr id="5" name="Content Placeholder 4"/>
          <p:cNvSpPr>
            <a:spLocks noGrp="1"/>
          </p:cNvSpPr>
          <p:nvPr>
            <p:ph sz="quarter" idx="1"/>
          </p:nvPr>
        </p:nvSpPr>
        <p:spPr>
          <a:xfrm>
            <a:off x="609600" y="1589567"/>
            <a:ext cx="7994848" cy="4572000"/>
          </a:xfrm>
        </p:spPr>
        <p:txBody>
          <a:bodyPr>
            <a:noAutofit/>
          </a:bodyPr>
          <a:lstStyle/>
          <a:p>
            <a:r>
              <a:rPr lang="en-US" sz="2000" dirty="0" smtClean="0"/>
              <a:t>Technical implementation:</a:t>
            </a:r>
          </a:p>
          <a:p>
            <a:pPr lvl="1"/>
            <a:r>
              <a:rPr lang="en-US" sz="2000" dirty="0" smtClean="0"/>
              <a:t>Create </a:t>
            </a:r>
            <a:r>
              <a:rPr lang="en-US" sz="2000" dirty="0"/>
              <a:t>region or parallel world with region in Geant4. In </a:t>
            </a:r>
            <a:r>
              <a:rPr lang="en-US" sz="2000" dirty="0" smtClean="0"/>
              <a:t>our case the region </a:t>
            </a:r>
            <a:r>
              <a:rPr lang="en-US" sz="2000" dirty="0"/>
              <a:t>is the GEM detector below the </a:t>
            </a:r>
            <a:r>
              <a:rPr lang="en-US" sz="2000" dirty="0" smtClean="0"/>
              <a:t>cathode with the neutron converter</a:t>
            </a:r>
          </a:p>
          <a:p>
            <a:pPr lvl="1"/>
            <a:r>
              <a:rPr lang="en-US" sz="2000" dirty="0" smtClean="0"/>
              <a:t>Create </a:t>
            </a:r>
            <a:r>
              <a:rPr lang="en-US" sz="2000" dirty="0"/>
              <a:t>Garfield model class derived from G4VFastSimulationModel. </a:t>
            </a:r>
            <a:r>
              <a:rPr lang="en-US" sz="2000" dirty="0" smtClean="0"/>
              <a:t>The Garfield </a:t>
            </a:r>
            <a:r>
              <a:rPr lang="en-US" sz="2000" dirty="0"/>
              <a:t>model is applicable for </a:t>
            </a:r>
            <a:r>
              <a:rPr lang="en-US" sz="2000" dirty="0" smtClean="0"/>
              <a:t>e.g. conversion electrons, </a:t>
            </a:r>
            <a:r>
              <a:rPr lang="en-US" sz="2000" dirty="0"/>
              <a:t>kills the Geant4 </a:t>
            </a:r>
            <a:r>
              <a:rPr lang="en-US" sz="2000" dirty="0" smtClean="0"/>
              <a:t>primary track and </a:t>
            </a:r>
            <a:r>
              <a:rPr lang="en-US" sz="2000" dirty="0"/>
              <a:t>uses the position, momentum and momentum direction </a:t>
            </a:r>
            <a:r>
              <a:rPr lang="en-US" sz="2000" dirty="0" smtClean="0"/>
              <a:t>to </a:t>
            </a:r>
            <a:r>
              <a:rPr lang="en-US" sz="2000" dirty="0"/>
              <a:t>create a heed track </a:t>
            </a:r>
            <a:r>
              <a:rPr lang="en-US" sz="2000" dirty="0" smtClean="0"/>
              <a:t>(</a:t>
            </a:r>
            <a:r>
              <a:rPr lang="en-US" sz="2000" dirty="0" err="1" smtClean="0"/>
              <a:t>ionisation</a:t>
            </a:r>
            <a:r>
              <a:rPr lang="en-US" sz="2000" dirty="0" smtClean="0"/>
              <a:t> </a:t>
            </a:r>
            <a:r>
              <a:rPr lang="en-US" sz="2000" dirty="0"/>
              <a:t>clusters)</a:t>
            </a:r>
            <a:r>
              <a:rPr lang="en-US" sz="2000" dirty="0" smtClean="0"/>
              <a:t>. Subsequent steps are like in normal Garfield++ simulation</a:t>
            </a:r>
          </a:p>
          <a:p>
            <a:pPr lvl="1"/>
            <a:r>
              <a:rPr lang="en-US" sz="2000" dirty="0" smtClean="0"/>
              <a:t>Attach </a:t>
            </a:r>
            <a:r>
              <a:rPr lang="en-US" sz="2000" dirty="0"/>
              <a:t>the Garfield Model to the </a:t>
            </a:r>
            <a:r>
              <a:rPr lang="en-US" sz="2000" dirty="0" smtClean="0"/>
              <a:t>region</a:t>
            </a:r>
          </a:p>
          <a:p>
            <a:pPr lvl="1"/>
            <a:r>
              <a:rPr lang="en-US" sz="2000" dirty="0"/>
              <a:t>Add </a:t>
            </a:r>
            <a:r>
              <a:rPr lang="en-US" sz="2000" dirty="0" err="1"/>
              <a:t>parametrisation</a:t>
            </a:r>
            <a:r>
              <a:rPr lang="en-US" sz="2000" dirty="0"/>
              <a:t> to physics list. </a:t>
            </a:r>
            <a:r>
              <a:rPr lang="en-US" sz="2000" dirty="0" smtClean="0"/>
              <a:t>Create G4FastSimulationManagerProcess </a:t>
            </a:r>
            <a:r>
              <a:rPr lang="en-US" sz="2000" dirty="0"/>
              <a:t>for the </a:t>
            </a:r>
            <a:r>
              <a:rPr lang="en-US" sz="2000" dirty="0" smtClean="0"/>
              <a:t>G4VFastSimulationModel</a:t>
            </a:r>
          </a:p>
          <a:p>
            <a:pPr lvl="1"/>
            <a:r>
              <a:rPr lang="en-US" sz="2000" dirty="0" smtClean="0"/>
              <a:t>Update </a:t>
            </a:r>
            <a:r>
              <a:rPr lang="en-US" sz="2000" dirty="0" err="1" smtClean="0"/>
              <a:t>CMakeLists.txt</a:t>
            </a:r>
            <a:r>
              <a:rPr lang="en-US" sz="2000" dirty="0" smtClean="0"/>
              <a:t> to include Garfield++ sources and includes and link against library</a:t>
            </a:r>
            <a:endParaRPr lang="en-US" sz="2000" dirty="0"/>
          </a:p>
          <a:p>
            <a:endParaRPr lang="en-US" sz="2000" dirty="0"/>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33</a:t>
            </a:fld>
            <a:endParaRPr lang="en-GB" dirty="0"/>
          </a:p>
        </p:txBody>
      </p:sp>
      <p:pic>
        <p:nvPicPr>
          <p:cNvPr id="8" name="Picture 7"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9"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12"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1245434431"/>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4000" dirty="0" smtClean="0"/>
              <a:t>Schedule</a:t>
            </a:r>
            <a:endParaRPr lang="en-GB" sz="4000" dirty="0"/>
          </a:p>
        </p:txBody>
      </p:sp>
      <p:sp>
        <p:nvSpPr>
          <p:cNvPr id="5" name="Content Placeholder 4"/>
          <p:cNvSpPr>
            <a:spLocks noGrp="1"/>
          </p:cNvSpPr>
          <p:nvPr>
            <p:ph sz="quarter" idx="1"/>
          </p:nvPr>
        </p:nvSpPr>
        <p:spPr>
          <a:xfrm>
            <a:off x="609600" y="1589567"/>
            <a:ext cx="7994848" cy="4572000"/>
          </a:xfrm>
        </p:spPr>
        <p:txBody>
          <a:bodyPr>
            <a:noAutofit/>
          </a:bodyPr>
          <a:lstStyle/>
          <a:p>
            <a:r>
              <a:rPr lang="en-US" sz="2000" b="1" dirty="0"/>
              <a:t>N</a:t>
            </a:r>
            <a:r>
              <a:rPr lang="en-US" sz="2000" b="1" dirty="0" smtClean="0"/>
              <a:t>ext </a:t>
            </a:r>
            <a:r>
              <a:rPr lang="en-US" sz="2000" b="1" dirty="0"/>
              <a:t>two weeks: </a:t>
            </a:r>
            <a:r>
              <a:rPr lang="en-US" sz="2000" dirty="0"/>
              <a:t>Improve Boron-GEM (test with one GEM foil, as </a:t>
            </a:r>
            <a:r>
              <a:rPr lang="en-US" sz="2000" dirty="0" smtClean="0"/>
              <a:t>ionization chamber</a:t>
            </a:r>
            <a:r>
              <a:rPr lang="en-US" sz="2000" dirty="0" smtClean="0"/>
              <a:t>)</a:t>
            </a:r>
          </a:p>
          <a:p>
            <a:r>
              <a:rPr lang="en-US" sz="2000" dirty="0" smtClean="0"/>
              <a:t> </a:t>
            </a:r>
            <a:r>
              <a:rPr lang="en-US" sz="2000" b="1" dirty="0" smtClean="0"/>
              <a:t>3 </a:t>
            </a:r>
            <a:r>
              <a:rPr lang="en-US" sz="2000" b="1" dirty="0"/>
              <a:t>to 7 weeks: </a:t>
            </a:r>
            <a:r>
              <a:rPr lang="en-US" sz="2000" dirty="0"/>
              <a:t>Build first </a:t>
            </a:r>
            <a:r>
              <a:rPr lang="en-US" sz="2000" dirty="0" err="1"/>
              <a:t>Gd</a:t>
            </a:r>
            <a:r>
              <a:rPr lang="en-US" sz="2000" dirty="0"/>
              <a:t> GEM with foils from Euro Collimator</a:t>
            </a:r>
            <a:r>
              <a:rPr lang="en-US" sz="2000" dirty="0" smtClean="0"/>
              <a:t>, experiment </a:t>
            </a:r>
            <a:r>
              <a:rPr lang="en-US" sz="2000" dirty="0"/>
              <a:t>with </a:t>
            </a:r>
            <a:r>
              <a:rPr lang="en-US" sz="2000" dirty="0" err="1"/>
              <a:t>CsI</a:t>
            </a:r>
            <a:r>
              <a:rPr lang="en-US" sz="2000" dirty="0"/>
              <a:t>, Simulate optimum geometry, </a:t>
            </a:r>
            <a:r>
              <a:rPr lang="en-US" sz="2000" dirty="0" smtClean="0"/>
              <a:t>thickness, FIRST </a:t>
            </a:r>
            <a:r>
              <a:rPr lang="en-US" sz="2000" dirty="0"/>
              <a:t>SIGNALS WITH </a:t>
            </a:r>
            <a:r>
              <a:rPr lang="en-US" sz="2000" dirty="0" smtClean="0"/>
              <a:t>SOURCE CHARACTERISE </a:t>
            </a:r>
            <a:r>
              <a:rPr lang="en-US" sz="2000" dirty="0"/>
              <a:t>SIGNALS. </a:t>
            </a:r>
          </a:p>
          <a:p>
            <a:r>
              <a:rPr lang="en-US" sz="2000" b="1" dirty="0" smtClean="0"/>
              <a:t>After </a:t>
            </a:r>
            <a:r>
              <a:rPr lang="en-US" sz="2000" b="1" dirty="0"/>
              <a:t>summer</a:t>
            </a:r>
            <a:r>
              <a:rPr lang="en-US" sz="2000" b="1" dirty="0" smtClean="0"/>
              <a:t>: </a:t>
            </a:r>
            <a:r>
              <a:rPr lang="en-US" sz="2000" dirty="0" smtClean="0"/>
              <a:t>refine </a:t>
            </a:r>
            <a:r>
              <a:rPr lang="en-US" sz="2000" dirty="0" err="1"/>
              <a:t>Gd</a:t>
            </a:r>
            <a:r>
              <a:rPr lang="en-US" sz="2000" dirty="0"/>
              <a:t> GEM by applying the simulation results to get a prototype </a:t>
            </a:r>
            <a:r>
              <a:rPr lang="en-US" sz="2000" dirty="0" smtClean="0"/>
              <a:t>that can </a:t>
            </a:r>
            <a:r>
              <a:rPr lang="en-US" sz="2000" dirty="0"/>
              <a:t>go to a test beam, together with the Boron GEM (problem is </a:t>
            </a:r>
            <a:r>
              <a:rPr lang="en-US" sz="2000" dirty="0" smtClean="0"/>
              <a:t>the procurement </a:t>
            </a:r>
            <a:r>
              <a:rPr lang="en-US" sz="2000" dirty="0"/>
              <a:t>of </a:t>
            </a:r>
            <a:r>
              <a:rPr lang="en-US" sz="2000" dirty="0" err="1"/>
              <a:t>Gd</a:t>
            </a:r>
            <a:r>
              <a:rPr lang="en-US" sz="2000" dirty="0"/>
              <a:t> foils </a:t>
            </a:r>
            <a:r>
              <a:rPr lang="en-US" sz="2000" dirty="0" err="1"/>
              <a:t>etc</a:t>
            </a:r>
            <a:r>
              <a:rPr lang="en-US" sz="2000" dirty="0"/>
              <a:t>)</a:t>
            </a:r>
          </a:p>
          <a:p>
            <a:r>
              <a:rPr lang="en-US" sz="2000" b="1" dirty="0" smtClean="0"/>
              <a:t>Late </a:t>
            </a:r>
            <a:r>
              <a:rPr lang="en-US" sz="2000" b="1" dirty="0"/>
              <a:t>f</a:t>
            </a:r>
            <a:r>
              <a:rPr lang="en-US" sz="2000" b="1" dirty="0" smtClean="0"/>
              <a:t>all/</a:t>
            </a:r>
            <a:r>
              <a:rPr lang="en-US" sz="2000" b="1" dirty="0"/>
              <a:t>w</a:t>
            </a:r>
            <a:r>
              <a:rPr lang="en-US" sz="2000" b="1" dirty="0" smtClean="0"/>
              <a:t>inter:</a:t>
            </a:r>
            <a:r>
              <a:rPr lang="en-US" sz="2000" dirty="0" smtClean="0"/>
              <a:t> Have </a:t>
            </a:r>
            <a:r>
              <a:rPr lang="en-US" sz="2000" dirty="0"/>
              <a:t>2 prototypes and readout crate: Boron GEM and </a:t>
            </a:r>
            <a:r>
              <a:rPr lang="en-US" sz="2000" dirty="0" err="1"/>
              <a:t>Gd</a:t>
            </a:r>
            <a:r>
              <a:rPr lang="en-US" sz="2000" dirty="0"/>
              <a:t> </a:t>
            </a:r>
            <a:r>
              <a:rPr lang="en-US" sz="2000" dirty="0" smtClean="0"/>
              <a:t>Gem. Ready </a:t>
            </a:r>
            <a:r>
              <a:rPr lang="en-US" sz="2000" dirty="0"/>
              <a:t>to take to </a:t>
            </a:r>
            <a:r>
              <a:rPr lang="en-US" sz="2000" dirty="0" err="1"/>
              <a:t>testbeam</a:t>
            </a:r>
            <a:r>
              <a:rPr lang="en-US" sz="2000" dirty="0"/>
              <a:t>. a) IFE or Berlin - definitely. b) Los Alamos if possible</a:t>
            </a:r>
            <a:r>
              <a:rPr lang="en-US" sz="2000" dirty="0" smtClean="0"/>
              <a:t>? </a:t>
            </a:r>
            <a:r>
              <a:rPr lang="en-US" sz="2000" dirty="0"/>
              <a:t>NMX line would be very helpful. </a:t>
            </a:r>
          </a:p>
          <a:p>
            <a:r>
              <a:rPr lang="en-US" sz="2000" b="1" dirty="0"/>
              <a:t>Q1 </a:t>
            </a:r>
            <a:r>
              <a:rPr lang="en-US" sz="2000" b="1" dirty="0" smtClean="0"/>
              <a:t>2015:  </a:t>
            </a:r>
            <a:r>
              <a:rPr lang="en-US" sz="2000" dirty="0" smtClean="0"/>
              <a:t>Determine </a:t>
            </a:r>
            <a:r>
              <a:rPr lang="en-US" sz="2000" dirty="0"/>
              <a:t>in which ways the </a:t>
            </a:r>
            <a:r>
              <a:rPr lang="en-US" sz="2000" dirty="0" err="1"/>
              <a:t>prototye</a:t>
            </a:r>
            <a:r>
              <a:rPr lang="en-US" sz="2000" dirty="0"/>
              <a:t> has to be improved, decide whether </a:t>
            </a:r>
            <a:r>
              <a:rPr lang="en-US" sz="2000" dirty="0" err="1" smtClean="0"/>
              <a:t>Gd</a:t>
            </a:r>
            <a:r>
              <a:rPr lang="en-US" sz="2000" dirty="0" smtClean="0"/>
              <a:t> is </a:t>
            </a:r>
            <a:r>
              <a:rPr lang="en-US" sz="2000" dirty="0"/>
              <a:t>feasible; what path to proceed down. </a:t>
            </a:r>
          </a:p>
        </p:txBody>
      </p:sp>
      <p:sp>
        <p:nvSpPr>
          <p:cNvPr id="14" name="Slide Number Placeholder 13"/>
          <p:cNvSpPr>
            <a:spLocks noGrp="1"/>
          </p:cNvSpPr>
          <p:nvPr>
            <p:ph type="sldNum" sz="quarter" idx="16"/>
          </p:nvPr>
        </p:nvSpPr>
        <p:spPr/>
        <p:txBody>
          <a:bodyPr>
            <a:normAutofit fontScale="85000" lnSpcReduction="20000"/>
          </a:bodyPr>
          <a:lstStyle/>
          <a:p>
            <a:fld id="{083EDD99-8D7F-4555-B1F8-00CDF4A366AB}" type="slidenum">
              <a:rPr lang="en-GB" smtClean="0"/>
              <a:t>34</a:t>
            </a:fld>
            <a:endParaRPr lang="en-GB" dirty="0"/>
          </a:p>
        </p:txBody>
      </p:sp>
      <p:pic>
        <p:nvPicPr>
          <p:cNvPr id="8" name="Picture 7"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1" name="Footer Placeholder 3"/>
          <p:cNvSpPr>
            <a:spLocks noGrp="1"/>
          </p:cNvSpPr>
          <p:nvPr>
            <p:ph type="ftr" sz="quarter" idx="4294967295"/>
          </p:nvPr>
        </p:nvSpPr>
        <p:spPr>
          <a:xfrm>
            <a:off x="609600" y="6248206"/>
            <a:ext cx="5421083" cy="365125"/>
          </a:xfrm>
          <a:prstGeom prst="rect">
            <a:avLst/>
          </a:prstGeom>
        </p:spPr>
        <p:txBody>
          <a:bodyPr/>
          <a:lstStyle/>
          <a:p>
            <a:pPr algn="l"/>
            <a:r>
              <a:rPr lang="de-DE" sz="1400" dirty="0" smtClean="0"/>
              <a:t>Dorothea Pfeiffer</a:t>
            </a:r>
            <a:endParaRPr lang="en-GB" sz="1400" dirty="0"/>
          </a:p>
        </p:txBody>
      </p:sp>
      <p:sp>
        <p:nvSpPr>
          <p:cNvPr id="12"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1394769593"/>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Sp="0">
  <p:cSld>
    <p:bg>
      <p:bgPr>
        <a:solidFill>
          <a:srgbClr val="D60000"/>
        </a:solid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1547664" y="332656"/>
            <a:ext cx="6369272" cy="6369272"/>
          </a:xfrm>
          <a:prstGeom prst="rect">
            <a:avLst/>
          </a:prstGeom>
        </p:spPr>
      </p:pic>
    </p:spTree>
    <p:extLst>
      <p:ext uri="{BB962C8B-B14F-4D97-AF65-F5344CB8AC3E}">
        <p14:creationId xmlns:p14="http://schemas.microsoft.com/office/powerpoint/2010/main" val="405555390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t>241 </a:t>
            </a:r>
            <a:r>
              <a:rPr lang="en-US" dirty="0" err="1" smtClean="0"/>
              <a:t>AmBe</a:t>
            </a:r>
            <a:r>
              <a:rPr lang="en-US" dirty="0" smtClean="0"/>
              <a:t> 370 </a:t>
            </a:r>
            <a:r>
              <a:rPr lang="en-US" dirty="0" err="1" smtClean="0"/>
              <a:t>MBq</a:t>
            </a:r>
            <a:r>
              <a:rPr lang="en-US" dirty="0" smtClean="0"/>
              <a:t> source</a:t>
            </a:r>
            <a:endParaRPr lang="en-US" dirty="0"/>
          </a:p>
        </p:txBody>
      </p:sp>
      <p:sp>
        <p:nvSpPr>
          <p:cNvPr id="4" name="Footer Placeholder 3"/>
          <p:cNvSpPr>
            <a:spLocks noGrp="1"/>
          </p:cNvSpPr>
          <p:nvPr>
            <p:ph type="ftr" sz="quarter" idx="11"/>
          </p:nvPr>
        </p:nvSpPr>
        <p:spPr/>
        <p:txBody>
          <a:bodyPr/>
          <a:lstStyle/>
          <a:p>
            <a:pPr algn="l"/>
            <a:r>
              <a:rPr lang="de-DE" smtClean="0"/>
              <a:t>Dorothea Pfeiffer</a:t>
            </a:r>
            <a:endParaRPr lang="en-GB" dirty="0"/>
          </a:p>
        </p:txBody>
      </p:sp>
      <p:sp>
        <p:nvSpPr>
          <p:cNvPr id="5" name="Slide Number Placeholder 4"/>
          <p:cNvSpPr>
            <a:spLocks noGrp="1"/>
          </p:cNvSpPr>
          <p:nvPr>
            <p:ph type="sldNum" sz="quarter" idx="12"/>
          </p:nvPr>
        </p:nvSpPr>
        <p:spPr/>
        <p:txBody>
          <a:bodyPr>
            <a:normAutofit fontScale="85000" lnSpcReduction="20000"/>
          </a:bodyPr>
          <a:lstStyle/>
          <a:p>
            <a:fld id="{083EDD99-8D7F-4555-B1F8-00CDF4A366AB}" type="slidenum">
              <a:rPr lang="en-GB" smtClean="0"/>
              <a:t>4</a:t>
            </a:fld>
            <a:endParaRPr lang="en-GB" dirty="0"/>
          </a:p>
        </p:txBody>
      </p:sp>
      <p:sp>
        <p:nvSpPr>
          <p:cNvPr id="6" name="Content Placeholder 5"/>
          <p:cNvSpPr>
            <a:spLocks noGrp="1"/>
          </p:cNvSpPr>
          <p:nvPr>
            <p:ph sz="quarter" idx="1"/>
          </p:nvPr>
        </p:nvSpPr>
        <p:spPr>
          <a:xfrm>
            <a:off x="612648" y="1600200"/>
            <a:ext cx="5831560" cy="4495800"/>
          </a:xfrm>
        </p:spPr>
        <p:txBody>
          <a:bodyPr>
            <a:normAutofit/>
          </a:bodyPr>
          <a:lstStyle/>
          <a:p>
            <a:r>
              <a:rPr lang="en-US" dirty="0" smtClean="0"/>
              <a:t>370 </a:t>
            </a:r>
            <a:r>
              <a:rPr lang="en-US" dirty="0" err="1" smtClean="0"/>
              <a:t>MBq</a:t>
            </a:r>
            <a:r>
              <a:rPr lang="en-US" dirty="0" smtClean="0"/>
              <a:t> = 0.01 Curie [</a:t>
            </a:r>
            <a:r>
              <a:rPr lang="en-US" dirty="0" err="1" smtClean="0"/>
              <a:t>Ci</a:t>
            </a:r>
            <a:r>
              <a:rPr lang="en-US" dirty="0" smtClean="0"/>
              <a:t>]</a:t>
            </a:r>
          </a:p>
          <a:p>
            <a:r>
              <a:rPr lang="en-US" dirty="0" smtClean="0"/>
              <a:t>241 Am Be sources emit  2.28E+06 neutrons per second per </a:t>
            </a:r>
            <a:r>
              <a:rPr lang="en-US" dirty="0" err="1" smtClean="0"/>
              <a:t>Ci</a:t>
            </a:r>
            <a:endParaRPr lang="en-US" dirty="0" smtClean="0"/>
          </a:p>
          <a:p>
            <a:pPr lvl="1"/>
            <a:r>
              <a:rPr lang="en-US" dirty="0" smtClean="0"/>
              <a:t>Remainder of activity is due to gamma emission</a:t>
            </a:r>
          </a:p>
          <a:p>
            <a:r>
              <a:rPr lang="en-US" dirty="0" smtClean="0"/>
              <a:t>Our source emits hence ca. 22800 neutrons per second</a:t>
            </a:r>
          </a:p>
          <a:p>
            <a:r>
              <a:rPr lang="en-US" dirty="0" smtClean="0"/>
              <a:t>Source is shielded by 5 cm – 10 cm of PE</a:t>
            </a:r>
          </a:p>
          <a:p>
            <a:endParaRPr lang="en-US" dirty="0" smtClean="0"/>
          </a:p>
          <a:p>
            <a:endParaRPr lang="en-US" dirty="0" smtClean="0"/>
          </a:p>
          <a:p>
            <a:endParaRPr lang="en-US" dirty="0"/>
          </a:p>
        </p:txBody>
      </p:sp>
      <p:pic>
        <p:nvPicPr>
          <p:cNvPr id="7" name="Picture 6"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6372200" y="3092963"/>
            <a:ext cx="2520280" cy="3360373"/>
          </a:xfrm>
          <a:prstGeom prst="rect">
            <a:avLst/>
          </a:prstGeom>
        </p:spPr>
      </p:pic>
      <p:sp>
        <p:nvSpPr>
          <p:cNvPr id="10" name="TextBox 9"/>
          <p:cNvSpPr txBox="1"/>
          <p:nvPr/>
        </p:nvSpPr>
        <p:spPr>
          <a:xfrm>
            <a:off x="7956376" y="3573016"/>
            <a:ext cx="618491" cy="369332"/>
          </a:xfrm>
          <a:prstGeom prst="rect">
            <a:avLst/>
          </a:prstGeom>
          <a:noFill/>
        </p:spPr>
        <p:txBody>
          <a:bodyPr wrap="none" rtlCol="0">
            <a:spAutoFit/>
          </a:bodyPr>
          <a:lstStyle/>
          <a:p>
            <a:r>
              <a:rPr lang="en-US" dirty="0">
                <a:solidFill>
                  <a:srgbClr val="000000"/>
                </a:solidFill>
              </a:rPr>
              <a:t>5</a:t>
            </a:r>
            <a:r>
              <a:rPr lang="en-US" dirty="0" smtClean="0">
                <a:solidFill>
                  <a:srgbClr val="000000"/>
                </a:solidFill>
              </a:rPr>
              <a:t> cm</a:t>
            </a:r>
            <a:endParaRPr lang="en-US" dirty="0">
              <a:solidFill>
                <a:srgbClr val="000000"/>
              </a:solidFill>
            </a:endParaRPr>
          </a:p>
        </p:txBody>
      </p:sp>
      <p:sp>
        <p:nvSpPr>
          <p:cNvPr id="11" name="TextBox 10"/>
          <p:cNvSpPr txBox="1"/>
          <p:nvPr/>
        </p:nvSpPr>
        <p:spPr>
          <a:xfrm>
            <a:off x="7668344" y="4077072"/>
            <a:ext cx="745855" cy="369332"/>
          </a:xfrm>
          <a:prstGeom prst="rect">
            <a:avLst/>
          </a:prstGeom>
          <a:noFill/>
        </p:spPr>
        <p:txBody>
          <a:bodyPr wrap="none" rtlCol="0">
            <a:spAutoFit/>
          </a:bodyPr>
          <a:lstStyle/>
          <a:p>
            <a:r>
              <a:rPr lang="en-US" dirty="0" smtClean="0"/>
              <a:t>10 cm</a:t>
            </a:r>
            <a:endParaRPr lang="en-US" dirty="0"/>
          </a:p>
        </p:txBody>
      </p:sp>
      <p:pic>
        <p:nvPicPr>
          <p:cNvPr id="12" name="Picture 11" descr="Screen Shot 2014-02-27 at 10.14.23 .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6273262" y="1556792"/>
            <a:ext cx="2835242" cy="2088232"/>
          </a:xfrm>
          <a:prstGeom prst="rect">
            <a:avLst/>
          </a:prstGeom>
        </p:spPr>
      </p:pic>
      <p:cxnSp>
        <p:nvCxnSpPr>
          <p:cNvPr id="14" name="Straight Arrow Connector 13"/>
          <p:cNvCxnSpPr/>
          <p:nvPr/>
        </p:nvCxnSpPr>
        <p:spPr>
          <a:xfrm>
            <a:off x="7668344" y="4077072"/>
            <a:ext cx="0" cy="432048"/>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2" name="Straight Arrow Connector 21"/>
          <p:cNvCxnSpPr/>
          <p:nvPr/>
        </p:nvCxnSpPr>
        <p:spPr>
          <a:xfrm>
            <a:off x="7884368" y="3573016"/>
            <a:ext cx="0" cy="328682"/>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24" name="Straight Arrow Connector 23"/>
          <p:cNvCxnSpPr/>
          <p:nvPr/>
        </p:nvCxnSpPr>
        <p:spPr>
          <a:xfrm flipH="1">
            <a:off x="6660232" y="3933056"/>
            <a:ext cx="720080" cy="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26" name="TextBox 25"/>
          <p:cNvSpPr txBox="1"/>
          <p:nvPr/>
        </p:nvSpPr>
        <p:spPr>
          <a:xfrm>
            <a:off x="6588224" y="3861048"/>
            <a:ext cx="745855" cy="369332"/>
          </a:xfrm>
          <a:prstGeom prst="rect">
            <a:avLst/>
          </a:prstGeom>
          <a:noFill/>
        </p:spPr>
        <p:txBody>
          <a:bodyPr wrap="none" rtlCol="0">
            <a:spAutoFit/>
          </a:bodyPr>
          <a:lstStyle/>
          <a:p>
            <a:r>
              <a:rPr lang="en-US" dirty="0" smtClean="0"/>
              <a:t>10 cm</a:t>
            </a:r>
            <a:endParaRPr lang="en-US" dirty="0"/>
          </a:p>
        </p:txBody>
      </p:sp>
    </p:spTree>
    <p:extLst>
      <p:ext uri="{BB962C8B-B14F-4D97-AF65-F5344CB8AC3E}">
        <p14:creationId xmlns:p14="http://schemas.microsoft.com/office/powerpoint/2010/main" val="1961398942"/>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Geant4 simulation of source</a:t>
            </a:r>
            <a:endParaRPr lang="en-US" sz="3600" dirty="0"/>
          </a:p>
        </p:txBody>
      </p:sp>
      <p:sp>
        <p:nvSpPr>
          <p:cNvPr id="5" name="Slide Number Placeholder 4"/>
          <p:cNvSpPr>
            <a:spLocks noGrp="1"/>
          </p:cNvSpPr>
          <p:nvPr>
            <p:ph type="sldNum" sz="quarter" idx="12"/>
          </p:nvPr>
        </p:nvSpPr>
        <p:spPr/>
        <p:txBody>
          <a:bodyPr>
            <a:normAutofit fontScale="85000" lnSpcReduction="20000"/>
          </a:bodyPr>
          <a:lstStyle/>
          <a:p>
            <a:fld id="{083EDD99-8D7F-4555-B1F8-00CDF4A366AB}" type="slidenum">
              <a:rPr lang="en-GB" smtClean="0"/>
              <a:t>5</a:t>
            </a:fld>
            <a:endParaRPr lang="en-GB" dirty="0"/>
          </a:p>
        </p:txBody>
      </p:sp>
      <p:sp>
        <p:nvSpPr>
          <p:cNvPr id="6" name="Content Placeholder 5"/>
          <p:cNvSpPr>
            <a:spLocks noGrp="1"/>
          </p:cNvSpPr>
          <p:nvPr>
            <p:ph sz="quarter" idx="1"/>
          </p:nvPr>
        </p:nvSpPr>
        <p:spPr>
          <a:xfrm>
            <a:off x="612648" y="1600200"/>
            <a:ext cx="8135816" cy="4495800"/>
          </a:xfrm>
        </p:spPr>
        <p:txBody>
          <a:bodyPr>
            <a:normAutofit fontScale="85000" lnSpcReduction="20000"/>
          </a:bodyPr>
          <a:lstStyle/>
          <a:p>
            <a:r>
              <a:rPr lang="en-US" dirty="0" smtClean="0"/>
              <a:t>Physics list QGSP_BERT_HP</a:t>
            </a:r>
          </a:p>
          <a:p>
            <a:pPr lvl="1"/>
            <a:r>
              <a:rPr lang="en-US" dirty="0" smtClean="0"/>
              <a:t>QGSP: </a:t>
            </a:r>
            <a:r>
              <a:rPr lang="en-US" dirty="0"/>
              <a:t>quark gluon string model for high energy interactions of protons, neutrons, </a:t>
            </a:r>
            <a:r>
              <a:rPr lang="en-US" dirty="0" err="1"/>
              <a:t>pions</a:t>
            </a:r>
            <a:r>
              <a:rPr lang="en-US" dirty="0"/>
              <a:t>, and </a:t>
            </a:r>
            <a:r>
              <a:rPr lang="en-US" dirty="0" err="1"/>
              <a:t>Kaons</a:t>
            </a:r>
            <a:r>
              <a:rPr lang="en-US" dirty="0"/>
              <a:t> and </a:t>
            </a:r>
            <a:r>
              <a:rPr lang="en-US" dirty="0" smtClean="0"/>
              <a:t>nuclei</a:t>
            </a:r>
          </a:p>
          <a:p>
            <a:pPr lvl="1"/>
            <a:r>
              <a:rPr lang="en-US" dirty="0" smtClean="0"/>
              <a:t>BERT: </a:t>
            </a:r>
            <a:r>
              <a:rPr lang="en-US" dirty="0" err="1"/>
              <a:t>Bertini</a:t>
            </a:r>
            <a:r>
              <a:rPr lang="en-US" dirty="0"/>
              <a:t> cascade for primary protons, neutrons, </a:t>
            </a:r>
            <a:r>
              <a:rPr lang="en-US" dirty="0" err="1"/>
              <a:t>pions</a:t>
            </a:r>
            <a:r>
              <a:rPr lang="en-US" dirty="0"/>
              <a:t> and </a:t>
            </a:r>
            <a:r>
              <a:rPr lang="en-US" dirty="0" err="1"/>
              <a:t>Kaons</a:t>
            </a:r>
            <a:r>
              <a:rPr lang="en-US" dirty="0"/>
              <a:t> below ~</a:t>
            </a:r>
            <a:r>
              <a:rPr lang="en-US" dirty="0" smtClean="0"/>
              <a:t>10GeV</a:t>
            </a:r>
          </a:p>
          <a:p>
            <a:pPr lvl="1"/>
            <a:r>
              <a:rPr lang="en-US" dirty="0" smtClean="0"/>
              <a:t>HP: </a:t>
            </a:r>
            <a:r>
              <a:rPr lang="en-US" dirty="0"/>
              <a:t>data driven high precision neutron package (</a:t>
            </a:r>
            <a:r>
              <a:rPr lang="en-US" dirty="0" err="1"/>
              <a:t>NeutronHP</a:t>
            </a:r>
            <a:r>
              <a:rPr lang="en-US" dirty="0"/>
              <a:t>) to transport neutrons below 20 MeV down to thermal energies</a:t>
            </a:r>
            <a:endParaRPr lang="en-US" dirty="0" smtClean="0"/>
          </a:p>
          <a:p>
            <a:r>
              <a:rPr lang="en-US" dirty="0" smtClean="0"/>
              <a:t>10</a:t>
            </a:r>
            <a:r>
              <a:rPr lang="en-US" baseline="30000" dirty="0" smtClean="0"/>
              <a:t>6 </a:t>
            </a:r>
            <a:r>
              <a:rPr lang="en-US" dirty="0" smtClean="0"/>
              <a:t>primaries (neutrons) simulated</a:t>
            </a:r>
            <a:r>
              <a:rPr lang="en-US" dirty="0"/>
              <a:t>, </a:t>
            </a:r>
            <a:r>
              <a:rPr lang="en-US" dirty="0" smtClean="0"/>
              <a:t>spectrum from ISO-DIS-8529 </a:t>
            </a:r>
            <a:r>
              <a:rPr lang="en-US" sz="1800" dirty="0"/>
              <a:t>http://</a:t>
            </a:r>
            <a:r>
              <a:rPr lang="en-US" sz="1800" dirty="0" err="1"/>
              <a:t>dpnc.unige.ch</a:t>
            </a:r>
            <a:r>
              <a:rPr lang="en-US" sz="1800" dirty="0"/>
              <a:t>/~</a:t>
            </a:r>
            <a:r>
              <a:rPr lang="en-US" sz="1800" dirty="0" err="1"/>
              <a:t>rapin</a:t>
            </a:r>
            <a:r>
              <a:rPr lang="en-US" sz="1800" dirty="0"/>
              <a:t>/</a:t>
            </a:r>
            <a:r>
              <a:rPr lang="en-US" sz="1800" dirty="0" err="1"/>
              <a:t>AmBe</a:t>
            </a:r>
            <a:r>
              <a:rPr lang="en-US" sz="1800" dirty="0"/>
              <a:t>/Neutron-ISO-DIS-8529-1.pdf</a:t>
            </a:r>
            <a:endParaRPr lang="en-US" sz="1800" dirty="0" smtClean="0"/>
          </a:p>
          <a:p>
            <a:r>
              <a:rPr lang="en-US" dirty="0" smtClean="0"/>
              <a:t>Assumption: Source is a cylindrical volume source that emits isotropic radiation</a:t>
            </a:r>
          </a:p>
          <a:p>
            <a:r>
              <a:rPr lang="en-US" dirty="0" smtClean="0"/>
              <a:t>PE thermalizes the higher energetic neutrons by elastic scattering</a:t>
            </a:r>
          </a:p>
          <a:p>
            <a:endParaRPr lang="en-US" dirty="0" smtClean="0"/>
          </a:p>
          <a:p>
            <a:endParaRPr lang="en-US" dirty="0" smtClean="0"/>
          </a:p>
          <a:p>
            <a:endParaRPr lang="en-US" dirty="0"/>
          </a:p>
        </p:txBody>
      </p:sp>
      <p:pic>
        <p:nvPicPr>
          <p:cNvPr id="7" name="Picture 6"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9" name="Footer Placeholder 3"/>
          <p:cNvSpPr>
            <a:spLocks noGrp="1"/>
          </p:cNvSpPr>
          <p:nvPr>
            <p:ph type="ftr" sz="quarter" idx="11"/>
          </p:nvPr>
        </p:nvSpPr>
        <p:spPr>
          <a:xfrm>
            <a:off x="609600" y="6248206"/>
            <a:ext cx="5421083" cy="365125"/>
          </a:xfrm>
        </p:spPr>
        <p:txBody>
          <a:bodyPr/>
          <a:lstStyle/>
          <a:p>
            <a:pPr algn="l"/>
            <a:r>
              <a:rPr lang="de-DE" dirty="0" smtClean="0"/>
              <a:t>Dorothea Pfeiffer</a:t>
            </a:r>
            <a:endParaRPr lang="en-GB" dirty="0"/>
          </a:p>
        </p:txBody>
      </p:sp>
      <p:sp>
        <p:nvSpPr>
          <p:cNvPr id="8"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3540442986"/>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Neutron emission of 241 </a:t>
            </a:r>
            <a:r>
              <a:rPr lang="en-US" sz="3600" dirty="0" err="1" smtClean="0"/>
              <a:t>AmBe</a:t>
            </a:r>
            <a:r>
              <a:rPr lang="en-US" sz="3600" dirty="0" smtClean="0"/>
              <a:t> source</a:t>
            </a:r>
            <a:endParaRPr lang="en-US" sz="3600" dirty="0"/>
          </a:p>
        </p:txBody>
      </p:sp>
      <p:sp>
        <p:nvSpPr>
          <p:cNvPr id="5" name="Slide Number Placeholder 4"/>
          <p:cNvSpPr>
            <a:spLocks noGrp="1"/>
          </p:cNvSpPr>
          <p:nvPr>
            <p:ph type="sldNum" sz="quarter" idx="12"/>
          </p:nvPr>
        </p:nvSpPr>
        <p:spPr/>
        <p:txBody>
          <a:bodyPr>
            <a:normAutofit fontScale="85000" lnSpcReduction="20000"/>
          </a:bodyPr>
          <a:lstStyle/>
          <a:p>
            <a:fld id="{083EDD99-8D7F-4555-B1F8-00CDF4A366AB}" type="slidenum">
              <a:rPr lang="en-GB" smtClean="0"/>
              <a:t>6</a:t>
            </a:fld>
            <a:endParaRPr lang="en-GB" dirty="0"/>
          </a:p>
        </p:txBody>
      </p:sp>
      <p:sp>
        <p:nvSpPr>
          <p:cNvPr id="6" name="Content Placeholder 5"/>
          <p:cNvSpPr>
            <a:spLocks noGrp="1"/>
          </p:cNvSpPr>
          <p:nvPr>
            <p:ph sz="quarter" idx="1"/>
          </p:nvPr>
        </p:nvSpPr>
        <p:spPr/>
        <p:txBody>
          <a:bodyPr>
            <a:normAutofit/>
          </a:bodyPr>
          <a:lstStyle/>
          <a:p>
            <a:endParaRPr lang="en-US" dirty="0" smtClean="0"/>
          </a:p>
          <a:p>
            <a:endParaRPr lang="en-US" dirty="0"/>
          </a:p>
        </p:txBody>
      </p:sp>
      <p:pic>
        <p:nvPicPr>
          <p:cNvPr id="7" name="Picture 6"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pic>
        <p:nvPicPr>
          <p:cNvPr id="8" name="Picture 7" descr="Energy_Source.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556792"/>
            <a:ext cx="7056784" cy="4785635"/>
          </a:xfrm>
          <a:prstGeom prst="rect">
            <a:avLst/>
          </a:prstGeom>
        </p:spPr>
      </p:pic>
      <p:sp>
        <p:nvSpPr>
          <p:cNvPr id="11" name="Footer Placeholder 3"/>
          <p:cNvSpPr>
            <a:spLocks noGrp="1"/>
          </p:cNvSpPr>
          <p:nvPr>
            <p:ph type="ftr" sz="quarter" idx="11"/>
          </p:nvPr>
        </p:nvSpPr>
        <p:spPr>
          <a:xfrm>
            <a:off x="609600" y="6248206"/>
            <a:ext cx="5421083" cy="365125"/>
          </a:xfrm>
        </p:spPr>
        <p:txBody>
          <a:bodyPr/>
          <a:lstStyle/>
          <a:p>
            <a:pPr algn="l"/>
            <a:r>
              <a:rPr lang="de-DE" dirty="0" smtClean="0"/>
              <a:t>Dorothea Pfeiffer</a:t>
            </a:r>
            <a:endParaRPr lang="en-GB" dirty="0"/>
          </a:p>
        </p:txBody>
      </p:sp>
      <p:sp>
        <p:nvSpPr>
          <p:cNvPr id="3" name="TextBox 2"/>
          <p:cNvSpPr txBox="1"/>
          <p:nvPr/>
        </p:nvSpPr>
        <p:spPr>
          <a:xfrm>
            <a:off x="251520" y="1988840"/>
            <a:ext cx="1512168" cy="954107"/>
          </a:xfrm>
          <a:prstGeom prst="rect">
            <a:avLst/>
          </a:prstGeom>
          <a:solidFill>
            <a:schemeClr val="bg1"/>
          </a:solidFill>
        </p:spPr>
        <p:txBody>
          <a:bodyPr wrap="square" rtlCol="0">
            <a:spAutoFit/>
          </a:bodyPr>
          <a:lstStyle/>
          <a:p>
            <a:pPr algn="r"/>
            <a:r>
              <a:rPr lang="en-US" sz="1400" dirty="0" smtClean="0"/>
              <a:t>Neutrons [Hz/</a:t>
            </a:r>
            <a:r>
              <a:rPr lang="en-US" sz="1400" dirty="0" err="1" smtClean="0"/>
              <a:t>keV</a:t>
            </a:r>
            <a:r>
              <a:rPr lang="en-US" sz="1400" dirty="0" smtClean="0"/>
              <a:t>]</a:t>
            </a:r>
          </a:p>
          <a:p>
            <a:pPr algn="r"/>
            <a:endParaRPr lang="en-US" sz="1400" dirty="0"/>
          </a:p>
          <a:p>
            <a:pPr algn="r"/>
            <a:endParaRPr lang="en-US" sz="1400" dirty="0" smtClean="0"/>
          </a:p>
          <a:p>
            <a:pPr algn="r"/>
            <a:endParaRPr lang="en-US" sz="1400" dirty="0"/>
          </a:p>
        </p:txBody>
      </p:sp>
      <p:sp>
        <p:nvSpPr>
          <p:cNvPr id="10"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1301069125"/>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Thermal neutron flux at detector</a:t>
            </a:r>
            <a:endParaRPr lang="en-US" sz="3600" dirty="0"/>
          </a:p>
        </p:txBody>
      </p:sp>
      <p:sp>
        <p:nvSpPr>
          <p:cNvPr id="5" name="Slide Number Placeholder 4"/>
          <p:cNvSpPr>
            <a:spLocks noGrp="1"/>
          </p:cNvSpPr>
          <p:nvPr>
            <p:ph type="sldNum" sz="quarter" idx="12"/>
          </p:nvPr>
        </p:nvSpPr>
        <p:spPr/>
        <p:txBody>
          <a:bodyPr>
            <a:normAutofit fontScale="85000" lnSpcReduction="20000"/>
          </a:bodyPr>
          <a:lstStyle/>
          <a:p>
            <a:fld id="{083EDD99-8D7F-4555-B1F8-00CDF4A366AB}" type="slidenum">
              <a:rPr lang="en-GB" smtClean="0"/>
              <a:t>7</a:t>
            </a:fld>
            <a:endParaRPr lang="en-GB" dirty="0"/>
          </a:p>
        </p:txBody>
      </p:sp>
      <p:sp>
        <p:nvSpPr>
          <p:cNvPr id="6" name="Content Placeholder 5"/>
          <p:cNvSpPr>
            <a:spLocks noGrp="1"/>
          </p:cNvSpPr>
          <p:nvPr>
            <p:ph sz="quarter" idx="1"/>
          </p:nvPr>
        </p:nvSpPr>
        <p:spPr/>
        <p:txBody>
          <a:bodyPr>
            <a:normAutofit/>
          </a:bodyPr>
          <a:lstStyle/>
          <a:p>
            <a:endParaRPr lang="en-US" dirty="0" smtClean="0"/>
          </a:p>
          <a:p>
            <a:endParaRPr lang="en-US" dirty="0"/>
          </a:p>
        </p:txBody>
      </p:sp>
      <p:pic>
        <p:nvPicPr>
          <p:cNvPr id="7" name="Picture 6"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pic>
        <p:nvPicPr>
          <p:cNvPr id="8" name="Picture 7"/>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043608" y="1556792"/>
            <a:ext cx="7056783" cy="4785635"/>
          </a:xfrm>
          <a:prstGeom prst="rect">
            <a:avLst/>
          </a:prstGeom>
        </p:spPr>
      </p:pic>
      <p:sp>
        <p:nvSpPr>
          <p:cNvPr id="9" name="TextBox 8"/>
          <p:cNvSpPr txBox="1"/>
          <p:nvPr/>
        </p:nvSpPr>
        <p:spPr>
          <a:xfrm>
            <a:off x="2987824" y="2996952"/>
            <a:ext cx="4968552" cy="923330"/>
          </a:xfrm>
          <a:prstGeom prst="rect">
            <a:avLst/>
          </a:prstGeom>
          <a:noFill/>
        </p:spPr>
        <p:txBody>
          <a:bodyPr wrap="square" rtlCol="0">
            <a:spAutoFit/>
          </a:bodyPr>
          <a:lstStyle/>
          <a:p>
            <a:r>
              <a:rPr lang="en-US" b="1" dirty="0" smtClean="0">
                <a:solidFill>
                  <a:srgbClr val="3366FF"/>
                </a:solidFill>
              </a:rPr>
              <a:t>Flux of neutrons with E &lt;= 25 </a:t>
            </a:r>
            <a:r>
              <a:rPr lang="en-US" b="1" dirty="0" err="1" smtClean="0">
                <a:solidFill>
                  <a:srgbClr val="3366FF"/>
                </a:solidFill>
              </a:rPr>
              <a:t>meV</a:t>
            </a:r>
            <a:r>
              <a:rPr lang="en-US" b="1" dirty="0" smtClean="0">
                <a:solidFill>
                  <a:srgbClr val="3366FF"/>
                </a:solidFill>
              </a:rPr>
              <a:t>: 85 Hz</a:t>
            </a:r>
          </a:p>
          <a:p>
            <a:r>
              <a:rPr lang="en-US" b="1" dirty="0">
                <a:solidFill>
                  <a:srgbClr val="3366FF"/>
                </a:solidFill>
              </a:rPr>
              <a:t>Flux of neutrons with E &lt;= </a:t>
            </a:r>
            <a:r>
              <a:rPr lang="en-US" b="1" dirty="0" smtClean="0">
                <a:solidFill>
                  <a:srgbClr val="3366FF"/>
                </a:solidFill>
              </a:rPr>
              <a:t>50 </a:t>
            </a:r>
            <a:r>
              <a:rPr lang="en-US" b="1" dirty="0" err="1">
                <a:solidFill>
                  <a:srgbClr val="3366FF"/>
                </a:solidFill>
              </a:rPr>
              <a:t>meV</a:t>
            </a:r>
            <a:r>
              <a:rPr lang="en-US" b="1" dirty="0">
                <a:solidFill>
                  <a:srgbClr val="3366FF"/>
                </a:solidFill>
              </a:rPr>
              <a:t>: </a:t>
            </a:r>
            <a:r>
              <a:rPr lang="en-US" b="1" dirty="0" smtClean="0">
                <a:solidFill>
                  <a:srgbClr val="3366FF"/>
                </a:solidFill>
              </a:rPr>
              <a:t>200 </a:t>
            </a:r>
            <a:r>
              <a:rPr lang="en-US" b="1" dirty="0">
                <a:solidFill>
                  <a:srgbClr val="3366FF"/>
                </a:solidFill>
              </a:rPr>
              <a:t>Hz</a:t>
            </a:r>
          </a:p>
          <a:p>
            <a:endParaRPr lang="en-US" b="1" dirty="0">
              <a:solidFill>
                <a:srgbClr val="3366FF"/>
              </a:solidFill>
            </a:endParaRPr>
          </a:p>
        </p:txBody>
      </p:sp>
      <p:cxnSp>
        <p:nvCxnSpPr>
          <p:cNvPr id="11" name="Straight Connector 10"/>
          <p:cNvCxnSpPr/>
          <p:nvPr/>
        </p:nvCxnSpPr>
        <p:spPr>
          <a:xfrm>
            <a:off x="2267744" y="1988840"/>
            <a:ext cx="0" cy="4032448"/>
          </a:xfrm>
          <a:prstGeom prst="line">
            <a:avLst/>
          </a:prstGeom>
          <a:ln w="28575" cmpd="sng">
            <a:solidFill>
              <a:schemeClr val="tx1"/>
            </a:solidFill>
            <a:prstDash val="dash"/>
          </a:ln>
        </p:spPr>
        <p:style>
          <a:lnRef idx="2">
            <a:schemeClr val="accent1"/>
          </a:lnRef>
          <a:fillRef idx="0">
            <a:schemeClr val="accent1"/>
          </a:fillRef>
          <a:effectRef idx="1">
            <a:schemeClr val="accent1"/>
          </a:effectRef>
          <a:fontRef idx="minor">
            <a:schemeClr val="tx1"/>
          </a:fontRef>
        </p:style>
      </p:cxnSp>
      <p:sp>
        <p:nvSpPr>
          <p:cNvPr id="12" name="TextBox 11"/>
          <p:cNvSpPr txBox="1"/>
          <p:nvPr/>
        </p:nvSpPr>
        <p:spPr>
          <a:xfrm>
            <a:off x="1691680" y="5949280"/>
            <a:ext cx="1008112" cy="369332"/>
          </a:xfrm>
          <a:prstGeom prst="rect">
            <a:avLst/>
          </a:prstGeom>
          <a:noFill/>
        </p:spPr>
        <p:txBody>
          <a:bodyPr wrap="square" rtlCol="0">
            <a:spAutoFit/>
          </a:bodyPr>
          <a:lstStyle/>
          <a:p>
            <a:r>
              <a:rPr lang="en-US" b="1" dirty="0" smtClean="0">
                <a:solidFill>
                  <a:srgbClr val="3366FF"/>
                </a:solidFill>
              </a:rPr>
              <a:t>25 </a:t>
            </a:r>
            <a:r>
              <a:rPr lang="en-US" b="1" dirty="0" err="1" smtClean="0">
                <a:solidFill>
                  <a:srgbClr val="3366FF"/>
                </a:solidFill>
              </a:rPr>
              <a:t>meV</a:t>
            </a:r>
            <a:endParaRPr lang="en-US" b="1" dirty="0">
              <a:solidFill>
                <a:srgbClr val="3366FF"/>
              </a:solidFill>
            </a:endParaRPr>
          </a:p>
        </p:txBody>
      </p:sp>
      <p:sp>
        <p:nvSpPr>
          <p:cNvPr id="15" name="Footer Placeholder 3"/>
          <p:cNvSpPr>
            <a:spLocks noGrp="1"/>
          </p:cNvSpPr>
          <p:nvPr>
            <p:ph type="ftr" sz="quarter" idx="11"/>
          </p:nvPr>
        </p:nvSpPr>
        <p:spPr>
          <a:xfrm>
            <a:off x="609600" y="6248206"/>
            <a:ext cx="5421083" cy="365125"/>
          </a:xfrm>
        </p:spPr>
        <p:txBody>
          <a:bodyPr/>
          <a:lstStyle/>
          <a:p>
            <a:pPr algn="l"/>
            <a:r>
              <a:rPr lang="de-DE" dirty="0" smtClean="0"/>
              <a:t>Dorothea Pfeiffer</a:t>
            </a:r>
            <a:endParaRPr lang="en-GB" dirty="0"/>
          </a:p>
        </p:txBody>
      </p:sp>
      <p:sp>
        <p:nvSpPr>
          <p:cNvPr id="13" name="TextBox 12"/>
          <p:cNvSpPr txBox="1"/>
          <p:nvPr/>
        </p:nvSpPr>
        <p:spPr>
          <a:xfrm>
            <a:off x="251520" y="1988840"/>
            <a:ext cx="1512168" cy="954107"/>
          </a:xfrm>
          <a:prstGeom prst="rect">
            <a:avLst/>
          </a:prstGeom>
          <a:solidFill>
            <a:schemeClr val="bg1"/>
          </a:solidFill>
        </p:spPr>
        <p:txBody>
          <a:bodyPr wrap="square" rtlCol="0">
            <a:spAutoFit/>
          </a:bodyPr>
          <a:lstStyle/>
          <a:p>
            <a:pPr algn="r"/>
            <a:r>
              <a:rPr lang="en-US" sz="1400" dirty="0" smtClean="0"/>
              <a:t>Neutrons [Hz/</a:t>
            </a:r>
            <a:r>
              <a:rPr lang="en-US" sz="1400" dirty="0" err="1" smtClean="0"/>
              <a:t>eV</a:t>
            </a:r>
            <a:r>
              <a:rPr lang="en-US" sz="1400" dirty="0" smtClean="0"/>
              <a:t>]</a:t>
            </a:r>
          </a:p>
          <a:p>
            <a:pPr algn="r"/>
            <a:endParaRPr lang="en-US" sz="1400" dirty="0"/>
          </a:p>
          <a:p>
            <a:pPr algn="r"/>
            <a:endParaRPr lang="en-US" sz="1400" dirty="0" smtClean="0"/>
          </a:p>
          <a:p>
            <a:pPr algn="r"/>
            <a:endParaRPr lang="en-US" sz="1400" dirty="0"/>
          </a:p>
        </p:txBody>
      </p:sp>
      <p:sp>
        <p:nvSpPr>
          <p:cNvPr id="14"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4103632340"/>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smtClean="0"/>
              <a:t>Our lab</a:t>
            </a:r>
            <a:endParaRPr lang="en-US" sz="3600" dirty="0"/>
          </a:p>
        </p:txBody>
      </p:sp>
      <p:sp>
        <p:nvSpPr>
          <p:cNvPr id="5" name="Slide Number Placeholder 4"/>
          <p:cNvSpPr>
            <a:spLocks noGrp="1"/>
          </p:cNvSpPr>
          <p:nvPr>
            <p:ph type="sldNum" sz="quarter" idx="12"/>
          </p:nvPr>
        </p:nvSpPr>
        <p:spPr/>
        <p:txBody>
          <a:bodyPr>
            <a:normAutofit fontScale="85000" lnSpcReduction="20000"/>
          </a:bodyPr>
          <a:lstStyle/>
          <a:p>
            <a:fld id="{083EDD99-8D7F-4555-B1F8-00CDF4A366AB}" type="slidenum">
              <a:rPr lang="en-GB" smtClean="0"/>
              <a:t>8</a:t>
            </a:fld>
            <a:endParaRPr lang="en-GB" dirty="0"/>
          </a:p>
        </p:txBody>
      </p:sp>
      <p:pic>
        <p:nvPicPr>
          <p:cNvPr id="7" name="Picture 6"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985502" y="1628800"/>
            <a:ext cx="4128458" cy="3096344"/>
          </a:xfrm>
          <a:prstGeom prst="rect">
            <a:avLst/>
          </a:prstGeom>
        </p:spPr>
      </p:pic>
      <p:pic>
        <p:nvPicPr>
          <p:cNvPr id="4" name="Picture 3" descr="IMG_0470.jpg"/>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35496" y="1628801"/>
            <a:ext cx="2376264" cy="3168352"/>
          </a:xfrm>
          <a:prstGeom prst="rect">
            <a:avLst/>
          </a:prstGeom>
        </p:spPr>
      </p:pic>
      <p:pic>
        <p:nvPicPr>
          <p:cNvPr id="6" name="Picture 5" descr="IMG_0469.jpg"/>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2483768" y="1628800"/>
            <a:ext cx="2376264" cy="3168352"/>
          </a:xfrm>
          <a:prstGeom prst="rect">
            <a:avLst/>
          </a:prstGeom>
        </p:spPr>
      </p:pic>
      <p:sp>
        <p:nvSpPr>
          <p:cNvPr id="12" name="Content Placeholder 5"/>
          <p:cNvSpPr>
            <a:spLocks noGrp="1"/>
          </p:cNvSpPr>
          <p:nvPr>
            <p:ph sz="quarter" idx="1"/>
          </p:nvPr>
        </p:nvSpPr>
        <p:spPr>
          <a:xfrm>
            <a:off x="612648" y="4869160"/>
            <a:ext cx="8153400" cy="1800200"/>
          </a:xfrm>
        </p:spPr>
        <p:txBody>
          <a:bodyPr>
            <a:normAutofit fontScale="92500"/>
          </a:bodyPr>
          <a:lstStyle/>
          <a:p>
            <a:r>
              <a:rPr lang="en-US" sz="3600" dirty="0" smtClean="0"/>
              <a:t>Substantial dose rates measured</a:t>
            </a:r>
          </a:p>
          <a:p>
            <a:r>
              <a:rPr lang="en-US" sz="3600" dirty="0" smtClean="0"/>
              <a:t>Shielding and relocation </a:t>
            </a:r>
            <a:r>
              <a:rPr lang="en-US" sz="3600" dirty="0" smtClean="0"/>
              <a:t>efforts were needed</a:t>
            </a:r>
            <a:endParaRPr lang="en-US" sz="3600" dirty="0" smtClean="0"/>
          </a:p>
          <a:p>
            <a:r>
              <a:rPr lang="en-US" sz="3600" dirty="0" smtClean="0"/>
              <a:t>Now shielded with flexible </a:t>
            </a:r>
            <a:r>
              <a:rPr lang="en-US" sz="3600" dirty="0" err="1" smtClean="0"/>
              <a:t>boronated</a:t>
            </a:r>
            <a:r>
              <a:rPr lang="en-US" sz="3600" dirty="0" smtClean="0"/>
              <a:t> PE</a:t>
            </a:r>
            <a:endParaRPr lang="en-US" sz="3600" dirty="0"/>
          </a:p>
        </p:txBody>
      </p:sp>
      <p:sp>
        <p:nvSpPr>
          <p:cNvPr id="13" name="TextBox 12"/>
          <p:cNvSpPr txBox="1"/>
          <p:nvPr/>
        </p:nvSpPr>
        <p:spPr>
          <a:xfrm>
            <a:off x="251520" y="2132856"/>
            <a:ext cx="1942734" cy="1200329"/>
          </a:xfrm>
          <a:prstGeom prst="rect">
            <a:avLst/>
          </a:prstGeom>
          <a:noFill/>
        </p:spPr>
        <p:txBody>
          <a:bodyPr wrap="none" rtlCol="0">
            <a:spAutoFit/>
          </a:bodyPr>
          <a:lstStyle/>
          <a:p>
            <a:r>
              <a:rPr lang="en-US" dirty="0" smtClean="0"/>
              <a:t>Gamma: 0.5 </a:t>
            </a:r>
            <a:r>
              <a:rPr lang="en-US" dirty="0" err="1" smtClean="0"/>
              <a:t>uSv</a:t>
            </a:r>
            <a:r>
              <a:rPr lang="en-US" dirty="0" smtClean="0"/>
              <a:t>/h</a:t>
            </a:r>
          </a:p>
          <a:p>
            <a:r>
              <a:rPr lang="en-US" dirty="0" smtClean="0"/>
              <a:t>Neutron: 4 </a:t>
            </a:r>
            <a:r>
              <a:rPr lang="en-US" dirty="0" err="1" smtClean="0"/>
              <a:t>uSv</a:t>
            </a:r>
            <a:r>
              <a:rPr lang="en-US" dirty="0" smtClean="0"/>
              <a:t>/h</a:t>
            </a:r>
          </a:p>
          <a:p>
            <a:endParaRPr lang="en-US" dirty="0" smtClean="0"/>
          </a:p>
          <a:p>
            <a:endParaRPr lang="en-US" dirty="0"/>
          </a:p>
        </p:txBody>
      </p:sp>
      <p:sp>
        <p:nvSpPr>
          <p:cNvPr id="14" name="TextBox 13"/>
          <p:cNvSpPr txBox="1"/>
          <p:nvPr/>
        </p:nvSpPr>
        <p:spPr>
          <a:xfrm>
            <a:off x="7164288" y="2636912"/>
            <a:ext cx="1815371" cy="923330"/>
          </a:xfrm>
          <a:prstGeom prst="rect">
            <a:avLst/>
          </a:prstGeom>
          <a:noFill/>
        </p:spPr>
        <p:txBody>
          <a:bodyPr wrap="none" rtlCol="0">
            <a:spAutoFit/>
          </a:bodyPr>
          <a:lstStyle/>
          <a:p>
            <a:r>
              <a:rPr lang="en-US" dirty="0" smtClean="0">
                <a:solidFill>
                  <a:srgbClr val="FFFF00"/>
                </a:solidFill>
              </a:rPr>
              <a:t>Gamma: 3 </a:t>
            </a:r>
            <a:r>
              <a:rPr lang="en-US" dirty="0" err="1" smtClean="0">
                <a:solidFill>
                  <a:srgbClr val="FFFF00"/>
                </a:solidFill>
              </a:rPr>
              <a:t>uSv</a:t>
            </a:r>
            <a:r>
              <a:rPr lang="en-US" dirty="0" smtClean="0">
                <a:solidFill>
                  <a:srgbClr val="FFFF00"/>
                </a:solidFill>
              </a:rPr>
              <a:t>/h</a:t>
            </a:r>
          </a:p>
          <a:p>
            <a:r>
              <a:rPr lang="en-US" dirty="0" smtClean="0">
                <a:solidFill>
                  <a:srgbClr val="FFFF00"/>
                </a:solidFill>
              </a:rPr>
              <a:t>Neutron: 8 </a:t>
            </a:r>
            <a:r>
              <a:rPr lang="en-US" dirty="0" err="1" smtClean="0">
                <a:solidFill>
                  <a:srgbClr val="FFFF00"/>
                </a:solidFill>
              </a:rPr>
              <a:t>uSv</a:t>
            </a:r>
            <a:r>
              <a:rPr lang="en-US" dirty="0" smtClean="0">
                <a:solidFill>
                  <a:srgbClr val="FFFF00"/>
                </a:solidFill>
              </a:rPr>
              <a:t>/h</a:t>
            </a:r>
          </a:p>
          <a:p>
            <a:endParaRPr lang="en-US" dirty="0">
              <a:solidFill>
                <a:srgbClr val="FFFF00"/>
              </a:solidFill>
            </a:endParaRPr>
          </a:p>
        </p:txBody>
      </p:sp>
      <p:sp>
        <p:nvSpPr>
          <p:cNvPr id="15" name="TextBox 14"/>
          <p:cNvSpPr txBox="1"/>
          <p:nvPr/>
        </p:nvSpPr>
        <p:spPr>
          <a:xfrm>
            <a:off x="2699792" y="2276872"/>
            <a:ext cx="1942734" cy="1200329"/>
          </a:xfrm>
          <a:prstGeom prst="rect">
            <a:avLst/>
          </a:prstGeom>
          <a:noFill/>
        </p:spPr>
        <p:txBody>
          <a:bodyPr wrap="none" rtlCol="0">
            <a:spAutoFit/>
          </a:bodyPr>
          <a:lstStyle/>
          <a:p>
            <a:r>
              <a:rPr lang="en-US" dirty="0" smtClean="0"/>
              <a:t>Gamma: 0.1 </a:t>
            </a:r>
            <a:r>
              <a:rPr lang="en-US" dirty="0" err="1" smtClean="0"/>
              <a:t>uSv</a:t>
            </a:r>
            <a:r>
              <a:rPr lang="en-US" dirty="0" smtClean="0"/>
              <a:t>/h</a:t>
            </a:r>
          </a:p>
          <a:p>
            <a:r>
              <a:rPr lang="en-US" dirty="0" smtClean="0"/>
              <a:t>Neutron: 1 </a:t>
            </a:r>
            <a:r>
              <a:rPr lang="en-US" dirty="0" err="1" smtClean="0"/>
              <a:t>uSv</a:t>
            </a:r>
            <a:r>
              <a:rPr lang="en-US" dirty="0" smtClean="0"/>
              <a:t>/h</a:t>
            </a:r>
          </a:p>
          <a:p>
            <a:endParaRPr lang="en-US" dirty="0" smtClean="0"/>
          </a:p>
          <a:p>
            <a:endParaRPr lang="en-US" dirty="0"/>
          </a:p>
        </p:txBody>
      </p:sp>
    </p:spTree>
    <p:extLst>
      <p:ext uri="{BB962C8B-B14F-4D97-AF65-F5344CB8AC3E}">
        <p14:creationId xmlns:p14="http://schemas.microsoft.com/office/powerpoint/2010/main" val="3653806364"/>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de-DE" sz="2800" dirty="0" err="1" smtClean="0"/>
              <a:t>Detectors</a:t>
            </a:r>
            <a:r>
              <a:rPr lang="de-DE" sz="2800" dirty="0" smtClean="0"/>
              <a:t> </a:t>
            </a:r>
            <a:r>
              <a:rPr lang="de-DE" sz="2800" dirty="0" err="1" smtClean="0"/>
              <a:t>for</a:t>
            </a:r>
            <a:r>
              <a:rPr lang="de-DE" sz="2800" dirty="0" smtClean="0"/>
              <a:t> thermal </a:t>
            </a:r>
            <a:r>
              <a:rPr lang="de-DE" sz="2800" dirty="0" err="1" smtClean="0"/>
              <a:t>neutrons</a:t>
            </a:r>
            <a:endParaRPr lang="en-GB" sz="3200" dirty="0"/>
          </a:p>
        </p:txBody>
      </p:sp>
      <p:sp>
        <p:nvSpPr>
          <p:cNvPr id="14" name="Slide Number Placeholder 13"/>
          <p:cNvSpPr>
            <a:spLocks noGrp="1"/>
          </p:cNvSpPr>
          <p:nvPr>
            <p:ph type="sldNum" sz="quarter" idx="12"/>
          </p:nvPr>
        </p:nvSpPr>
        <p:spPr/>
        <p:txBody>
          <a:bodyPr>
            <a:normAutofit fontScale="85000" lnSpcReduction="20000"/>
          </a:bodyPr>
          <a:lstStyle/>
          <a:p>
            <a:fld id="{083EDD99-8D7F-4555-B1F8-00CDF4A366AB}" type="slidenum">
              <a:rPr lang="en-GB" smtClean="0"/>
              <a:t>9</a:t>
            </a:fld>
            <a:endParaRPr lang="en-GB" dirty="0"/>
          </a:p>
        </p:txBody>
      </p:sp>
      <p:graphicFrame>
        <p:nvGraphicFramePr>
          <p:cNvPr id="4" name="Table 3"/>
          <p:cNvGraphicFramePr>
            <a:graphicFrameLocks noGrp="1"/>
          </p:cNvGraphicFramePr>
          <p:nvPr>
            <p:extLst>
              <p:ext uri="{D42A27DB-BD31-4B8C-83A1-F6EECF244321}">
                <p14:modId xmlns:p14="http://schemas.microsoft.com/office/powerpoint/2010/main" val="1717931855"/>
              </p:ext>
            </p:extLst>
          </p:nvPr>
        </p:nvGraphicFramePr>
        <p:xfrm>
          <a:off x="179511" y="1556792"/>
          <a:ext cx="8856985" cy="3573532"/>
        </p:xfrm>
        <a:graphic>
          <a:graphicData uri="http://schemas.openxmlformats.org/drawingml/2006/table">
            <a:tbl>
              <a:tblPr firstRow="1" bandRow="1">
                <a:tableStyleId>{3C2FFA5D-87B4-456A-9821-1D502468CF0F}</a:tableStyleId>
              </a:tblPr>
              <a:tblGrid>
                <a:gridCol w="792089"/>
                <a:gridCol w="1296144"/>
                <a:gridCol w="5184576"/>
                <a:gridCol w="1584176"/>
              </a:tblGrid>
              <a:tr h="648072">
                <a:tc>
                  <a:txBody>
                    <a:bodyPr/>
                    <a:lstStyle/>
                    <a:p>
                      <a:r>
                        <a:rPr lang="en-US" sz="1600" dirty="0" smtClean="0"/>
                        <a:t>Isotope</a:t>
                      </a:r>
                      <a:endParaRPr lang="en-US" sz="1600" dirty="0"/>
                    </a:p>
                  </a:txBody>
                  <a:tcPr/>
                </a:tc>
                <a:tc>
                  <a:txBody>
                    <a:bodyPr/>
                    <a:lstStyle/>
                    <a:p>
                      <a:r>
                        <a:rPr lang="en-US" sz="1600" dirty="0" err="1" smtClean="0"/>
                        <a:t>Crosssection</a:t>
                      </a:r>
                      <a:r>
                        <a:rPr lang="en-US" sz="1600" dirty="0" smtClean="0"/>
                        <a:t> [barns]</a:t>
                      </a:r>
                      <a:endParaRPr lang="en-US" sz="1600" dirty="0"/>
                    </a:p>
                  </a:txBody>
                  <a:tcPr/>
                </a:tc>
                <a:tc>
                  <a:txBody>
                    <a:bodyPr/>
                    <a:lstStyle/>
                    <a:p>
                      <a:r>
                        <a:rPr lang="en-US" sz="1600" dirty="0" smtClean="0"/>
                        <a:t>Reaction</a:t>
                      </a:r>
                      <a:endParaRPr lang="en-US" sz="1600" dirty="0"/>
                    </a:p>
                  </a:txBody>
                  <a:tcPr/>
                </a:tc>
                <a:tc>
                  <a:txBody>
                    <a:bodyPr/>
                    <a:lstStyle/>
                    <a:p>
                      <a:r>
                        <a:rPr lang="en-US" sz="1600" dirty="0" smtClean="0"/>
                        <a:t>Range</a:t>
                      </a:r>
                      <a:endParaRPr lang="en-US" sz="1600" dirty="0"/>
                    </a:p>
                  </a:txBody>
                  <a:tcPr/>
                </a:tc>
              </a:tr>
              <a:tr h="513036">
                <a:tc>
                  <a:txBody>
                    <a:bodyPr/>
                    <a:lstStyle/>
                    <a:p>
                      <a:r>
                        <a:rPr lang="en-US" sz="1600" baseline="30000" dirty="0" smtClean="0"/>
                        <a:t>3</a:t>
                      </a:r>
                      <a:r>
                        <a:rPr lang="en-US" sz="1600" dirty="0" smtClean="0"/>
                        <a:t>He</a:t>
                      </a:r>
                      <a:endParaRPr lang="en-US" sz="1600" dirty="0"/>
                    </a:p>
                  </a:txBody>
                  <a:tcPr/>
                </a:tc>
                <a:tc>
                  <a:txBody>
                    <a:bodyPr/>
                    <a:lstStyle/>
                    <a:p>
                      <a:r>
                        <a:rPr lang="en-US" sz="1600" dirty="0" smtClean="0"/>
                        <a:t>5333</a:t>
                      </a:r>
                      <a:endParaRPr lang="en-US" sz="1600" dirty="0"/>
                    </a:p>
                  </a:txBody>
                  <a:tcPr/>
                </a:tc>
                <a:tc>
                  <a:txBody>
                    <a:bodyPr/>
                    <a:lstStyle/>
                    <a:p>
                      <a:r>
                        <a:rPr lang="en-US" sz="1600" dirty="0" smtClean="0"/>
                        <a:t>n + </a:t>
                      </a:r>
                      <a:r>
                        <a:rPr lang="en-US" sz="1600" baseline="30000" dirty="0" smtClean="0"/>
                        <a:t>3</a:t>
                      </a:r>
                      <a:r>
                        <a:rPr lang="en-US" sz="1600" dirty="0" smtClean="0"/>
                        <a:t>He -&gt; </a:t>
                      </a:r>
                      <a:r>
                        <a:rPr lang="en-US" sz="1600" baseline="30000" dirty="0" smtClean="0"/>
                        <a:t>3</a:t>
                      </a:r>
                      <a:r>
                        <a:rPr lang="en-US" sz="1600" dirty="0" smtClean="0"/>
                        <a:t>H (191 </a:t>
                      </a:r>
                      <a:r>
                        <a:rPr lang="en-US" sz="1600" dirty="0" err="1" smtClean="0"/>
                        <a:t>keV</a:t>
                      </a:r>
                      <a:r>
                        <a:rPr lang="en-US" sz="1600" dirty="0" smtClean="0"/>
                        <a:t>) + </a:t>
                      </a:r>
                      <a:r>
                        <a:rPr lang="en-US" sz="1600" baseline="30000" dirty="0" smtClean="0"/>
                        <a:t>1</a:t>
                      </a:r>
                      <a:r>
                        <a:rPr lang="en-US" sz="1600" dirty="0" smtClean="0"/>
                        <a:t>H (573 </a:t>
                      </a:r>
                      <a:r>
                        <a:rPr lang="en-US" sz="1600" dirty="0" err="1" smtClean="0"/>
                        <a:t>keV</a:t>
                      </a:r>
                      <a:r>
                        <a:rPr lang="en-US" sz="1600" dirty="0" smtClean="0"/>
                        <a:t>)  Q= 0.76MeV</a:t>
                      </a:r>
                      <a:endParaRPr lang="en-US" sz="1600" dirty="0"/>
                    </a:p>
                  </a:txBody>
                  <a:tcPr/>
                </a:tc>
                <a:tc>
                  <a:txBody>
                    <a:bodyPr/>
                    <a:lstStyle/>
                    <a:p>
                      <a:r>
                        <a:rPr lang="en-US" sz="1600" dirty="0" err="1" smtClean="0"/>
                        <a:t>R</a:t>
                      </a:r>
                      <a:r>
                        <a:rPr lang="en-US" sz="1600" baseline="-25000" dirty="0" err="1" smtClean="0">
                          <a:latin typeface="+mn-lt"/>
                          <a:cs typeface="Symbol" charset="2"/>
                        </a:rPr>
                        <a:t>p</a:t>
                      </a:r>
                      <a:r>
                        <a:rPr lang="en-US" sz="1600" dirty="0" smtClean="0"/>
                        <a:t> = 5.7</a:t>
                      </a:r>
                      <a:r>
                        <a:rPr lang="en-US" sz="1600" baseline="0" dirty="0" smtClean="0"/>
                        <a:t> bar cm</a:t>
                      </a:r>
                      <a:endParaRPr lang="en-US" sz="1600" dirty="0"/>
                    </a:p>
                  </a:txBody>
                  <a:tcPr/>
                </a:tc>
              </a:tr>
              <a:tr h="513036">
                <a:tc>
                  <a:txBody>
                    <a:bodyPr/>
                    <a:lstStyle/>
                    <a:p>
                      <a:r>
                        <a:rPr lang="en-US" sz="1600" baseline="30000" dirty="0" smtClean="0"/>
                        <a:t>6</a:t>
                      </a:r>
                      <a:r>
                        <a:rPr lang="en-US" sz="1600" dirty="0" smtClean="0"/>
                        <a:t>Li</a:t>
                      </a:r>
                      <a:endParaRPr lang="en-US" sz="1600" dirty="0"/>
                    </a:p>
                  </a:txBody>
                  <a:tcPr/>
                </a:tc>
                <a:tc>
                  <a:txBody>
                    <a:bodyPr/>
                    <a:lstStyle/>
                    <a:p>
                      <a:r>
                        <a:rPr lang="en-US" sz="1600" dirty="0" smtClean="0"/>
                        <a:t>940</a:t>
                      </a:r>
                      <a:endParaRPr lang="en-US" sz="1600" dirty="0"/>
                    </a:p>
                  </a:txBody>
                  <a:tcPr/>
                </a:tc>
                <a:tc>
                  <a:txBody>
                    <a:bodyPr/>
                    <a:lstStyle/>
                    <a:p>
                      <a:r>
                        <a:rPr lang="en-US" sz="1600" dirty="0" smtClean="0"/>
                        <a:t>n + </a:t>
                      </a:r>
                      <a:r>
                        <a:rPr lang="en-US" sz="1600" baseline="30000" dirty="0" smtClean="0"/>
                        <a:t>6</a:t>
                      </a:r>
                      <a:r>
                        <a:rPr lang="en-US" sz="1600" dirty="0" smtClean="0"/>
                        <a:t>Li -&gt; </a:t>
                      </a:r>
                      <a:r>
                        <a:rPr lang="en-US" sz="1600" baseline="0" dirty="0" smtClean="0">
                          <a:latin typeface="Symbol" charset="2"/>
                          <a:cs typeface="Symbol" charset="2"/>
                        </a:rPr>
                        <a:t>a</a:t>
                      </a:r>
                      <a:r>
                        <a:rPr lang="en-US" sz="1600" dirty="0" smtClean="0"/>
                        <a:t> (2.06 MeV) + </a:t>
                      </a:r>
                      <a:r>
                        <a:rPr lang="en-US" sz="1600" baseline="30000" dirty="0" smtClean="0"/>
                        <a:t>3</a:t>
                      </a:r>
                      <a:r>
                        <a:rPr lang="en-US" sz="1600" dirty="0" smtClean="0"/>
                        <a:t>H (2.73 MeV)  Q = 4.79 MeV</a:t>
                      </a:r>
                      <a:endParaRPr lang="en-US" sz="1600" dirty="0"/>
                    </a:p>
                  </a:txBody>
                  <a:tcPr/>
                </a:tc>
                <a:tc>
                  <a:txBody>
                    <a:bodyPr/>
                    <a:lstStyle/>
                    <a:p>
                      <a:r>
                        <a:rPr lang="en-US" sz="1600" dirty="0" err="1" smtClean="0"/>
                        <a:t>R</a:t>
                      </a:r>
                      <a:r>
                        <a:rPr lang="en-US" sz="1600" baseline="-25000" dirty="0" err="1" smtClean="0"/>
                        <a:t>t</a:t>
                      </a:r>
                      <a:r>
                        <a:rPr lang="en-US" sz="1600" dirty="0" smtClean="0"/>
                        <a:t>=130 </a:t>
                      </a:r>
                      <a:r>
                        <a:rPr lang="en-US" sz="1600" dirty="0" smtClean="0">
                          <a:latin typeface="Symbol" charset="2"/>
                          <a:cs typeface="Symbol" charset="2"/>
                        </a:rPr>
                        <a:t>m</a:t>
                      </a:r>
                      <a:r>
                        <a:rPr lang="en-US" sz="1600" dirty="0" smtClean="0"/>
                        <a:t>m</a:t>
                      </a:r>
                      <a:endParaRPr lang="en-US" sz="1600" dirty="0"/>
                    </a:p>
                  </a:txBody>
                  <a:tcPr/>
                </a:tc>
              </a:tr>
              <a:tr h="1234602">
                <a:tc>
                  <a:txBody>
                    <a:bodyPr/>
                    <a:lstStyle/>
                    <a:p>
                      <a:r>
                        <a:rPr lang="en-US" sz="1600" baseline="30000" dirty="0" smtClean="0"/>
                        <a:t>10</a:t>
                      </a:r>
                      <a:r>
                        <a:rPr lang="en-US" sz="1600" dirty="0" smtClean="0"/>
                        <a:t>B</a:t>
                      </a:r>
                      <a:endParaRPr lang="en-US" sz="1600" dirty="0"/>
                    </a:p>
                  </a:txBody>
                  <a:tcPr/>
                </a:tc>
                <a:tc>
                  <a:txBody>
                    <a:bodyPr/>
                    <a:lstStyle/>
                    <a:p>
                      <a:r>
                        <a:rPr lang="en-US" sz="1600" dirty="0" smtClean="0"/>
                        <a:t>3835</a:t>
                      </a:r>
                      <a:endParaRPr lang="en-US" sz="1600" dirty="0"/>
                    </a:p>
                  </a:txBody>
                  <a:tcPr/>
                </a:tc>
                <a:tc>
                  <a:txBody>
                    <a:bodyPr/>
                    <a:lstStyle/>
                    <a:p>
                      <a:r>
                        <a:rPr lang="en-US" sz="1600" dirty="0" smtClean="0"/>
                        <a:t>n + </a:t>
                      </a:r>
                      <a:r>
                        <a:rPr lang="en-US" sz="1600" baseline="30000" dirty="0" smtClean="0"/>
                        <a:t>10</a:t>
                      </a:r>
                      <a:r>
                        <a:rPr lang="en-US" sz="1600" dirty="0" smtClean="0"/>
                        <a:t>B </a:t>
                      </a:r>
                    </a:p>
                    <a:p>
                      <a:r>
                        <a:rPr lang="en-US" sz="1600" dirty="0" smtClean="0"/>
                        <a:t>-&gt; </a:t>
                      </a:r>
                      <a:r>
                        <a:rPr lang="en-US" sz="1600" baseline="30000" dirty="0" smtClean="0"/>
                        <a:t>7</a:t>
                      </a:r>
                      <a:r>
                        <a:rPr lang="en-US" sz="1600" dirty="0" smtClean="0"/>
                        <a:t>Li*(0.84</a:t>
                      </a:r>
                      <a:r>
                        <a:rPr lang="en-US" sz="1600" baseline="0" dirty="0" smtClean="0"/>
                        <a:t> </a:t>
                      </a:r>
                      <a:r>
                        <a:rPr lang="en-US" sz="1600" dirty="0" smtClean="0"/>
                        <a:t>MeV) + </a:t>
                      </a:r>
                      <a:r>
                        <a:rPr lang="en-US" sz="1600" baseline="0" dirty="0" smtClean="0">
                          <a:latin typeface="Symbol" charset="2"/>
                          <a:cs typeface="Symbol" charset="2"/>
                        </a:rPr>
                        <a:t>a</a:t>
                      </a:r>
                      <a:r>
                        <a:rPr lang="en-US" sz="1600" dirty="0" smtClean="0"/>
                        <a:t> (1.47 MeV)</a:t>
                      </a:r>
                      <a:r>
                        <a:rPr lang="en-US" sz="1600" baseline="0" dirty="0" smtClean="0"/>
                        <a:t> + </a:t>
                      </a:r>
                      <a:r>
                        <a:rPr lang="en-US" sz="1600" dirty="0" smtClean="0">
                          <a:latin typeface="Symbol" charset="2"/>
                          <a:cs typeface="Symbol" charset="2"/>
                        </a:rPr>
                        <a:t>g</a:t>
                      </a:r>
                      <a:r>
                        <a:rPr lang="en-US" sz="1600" dirty="0" smtClean="0"/>
                        <a:t> (0.48 MeV)</a:t>
                      </a:r>
                      <a:r>
                        <a:rPr lang="en-US" sz="1600" baseline="0" dirty="0" smtClean="0"/>
                        <a:t>  (93%)  </a:t>
                      </a:r>
                      <a:br>
                        <a:rPr lang="en-US" sz="1600" baseline="0" dirty="0" smtClean="0"/>
                      </a:br>
                      <a:r>
                        <a:rPr lang="en-US" sz="1600" baseline="0" dirty="0" smtClean="0"/>
                        <a:t>Q=2.3 MeV</a:t>
                      </a:r>
                      <a:endParaRPr lang="en-US" sz="1600" dirty="0" smtClean="0"/>
                    </a:p>
                    <a:p>
                      <a:r>
                        <a:rPr lang="en-US" sz="1600" dirty="0" smtClean="0"/>
                        <a:t>-&gt;</a:t>
                      </a:r>
                      <a:r>
                        <a:rPr lang="en-US" sz="1600" baseline="0" dirty="0" smtClean="0"/>
                        <a:t> </a:t>
                      </a:r>
                      <a:r>
                        <a:rPr lang="en-US" sz="1600" baseline="30000" dirty="0" smtClean="0"/>
                        <a:t>7</a:t>
                      </a:r>
                      <a:r>
                        <a:rPr lang="en-US" sz="1600" baseline="0" dirty="0" smtClean="0"/>
                        <a:t>Li (1.16 MeV) + </a:t>
                      </a:r>
                      <a:r>
                        <a:rPr lang="en-US" sz="1600" baseline="0" dirty="0" smtClean="0">
                          <a:latin typeface="Symbol" charset="2"/>
                          <a:cs typeface="Symbol" charset="2"/>
                        </a:rPr>
                        <a:t>a</a:t>
                      </a:r>
                      <a:r>
                        <a:rPr lang="en-US" sz="1600" baseline="0" dirty="0" smtClean="0"/>
                        <a:t> (1.78 MeV) (7%) Q=2.79 MeV</a:t>
                      </a:r>
                      <a:endParaRPr lang="en-US" sz="1600" dirty="0"/>
                    </a:p>
                  </a:txBody>
                  <a:tcPr/>
                </a:tc>
                <a:tc>
                  <a:txBody>
                    <a:bodyPr/>
                    <a:lstStyle/>
                    <a:p>
                      <a:r>
                        <a:rPr lang="en-US" sz="1600" dirty="0" smtClean="0"/>
                        <a:t>R</a:t>
                      </a:r>
                      <a:r>
                        <a:rPr lang="en-US" sz="1600" baseline="-25000" dirty="0" smtClean="0">
                          <a:latin typeface="Symbol" charset="2"/>
                          <a:cs typeface="Symbol" charset="2"/>
                        </a:rPr>
                        <a:t>a</a:t>
                      </a:r>
                      <a:r>
                        <a:rPr lang="en-US" sz="1600" dirty="0" smtClean="0"/>
                        <a:t> = 3.14 </a:t>
                      </a:r>
                      <a:r>
                        <a:rPr lang="en-US" sz="1600" dirty="0" smtClean="0">
                          <a:latin typeface="Symbol" charset="2"/>
                          <a:cs typeface="Symbol" charset="2"/>
                        </a:rPr>
                        <a:t>m</a:t>
                      </a:r>
                      <a:r>
                        <a:rPr lang="en-US" sz="1600" dirty="0" smtClean="0"/>
                        <a:t>m</a:t>
                      </a:r>
                      <a:endParaRPr lang="en-US" sz="1600" dirty="0"/>
                    </a:p>
                  </a:txBody>
                  <a:tcPr/>
                </a:tc>
              </a:tr>
              <a:tr h="664786">
                <a:tc>
                  <a:txBody>
                    <a:bodyPr/>
                    <a:lstStyle/>
                    <a:p>
                      <a:r>
                        <a:rPr lang="en-US" sz="1600" baseline="30000" dirty="0" smtClean="0"/>
                        <a:t>157</a:t>
                      </a:r>
                      <a:r>
                        <a:rPr lang="en-US" sz="1600" dirty="0" smtClean="0"/>
                        <a:t>Gd</a:t>
                      </a:r>
                      <a:endParaRPr lang="en-US" sz="1600" dirty="0"/>
                    </a:p>
                  </a:txBody>
                  <a:tcPr/>
                </a:tc>
                <a:tc>
                  <a:txBody>
                    <a:bodyPr/>
                    <a:lstStyle/>
                    <a:p>
                      <a:r>
                        <a:rPr lang="en-US" sz="1600" dirty="0" smtClean="0"/>
                        <a:t>259000</a:t>
                      </a:r>
                      <a:endParaRPr lang="en-US" sz="1600" dirty="0"/>
                    </a:p>
                  </a:txBody>
                  <a:tcPr/>
                </a:tc>
                <a:tc>
                  <a:txBody>
                    <a:bodyPr/>
                    <a:lstStyle/>
                    <a:p>
                      <a:r>
                        <a:rPr lang="en-US" sz="1600" dirty="0" smtClean="0"/>
                        <a:t>n + </a:t>
                      </a:r>
                      <a:r>
                        <a:rPr lang="en-US" sz="1600" baseline="30000" dirty="0" smtClean="0"/>
                        <a:t>157</a:t>
                      </a:r>
                      <a:r>
                        <a:rPr lang="en-US" sz="1600" dirty="0" smtClean="0"/>
                        <a:t>Gd</a:t>
                      </a:r>
                      <a:r>
                        <a:rPr lang="en-US" sz="1600" baseline="0" dirty="0" smtClean="0"/>
                        <a:t> -&gt; </a:t>
                      </a:r>
                      <a:r>
                        <a:rPr lang="en-US" sz="1600" baseline="30000" dirty="0" smtClean="0"/>
                        <a:t>158</a:t>
                      </a:r>
                      <a:r>
                        <a:rPr lang="en-US" sz="1600" baseline="0" dirty="0" smtClean="0"/>
                        <a:t>Gd + </a:t>
                      </a:r>
                      <a:r>
                        <a:rPr lang="en-US" sz="1600" dirty="0" smtClean="0">
                          <a:latin typeface="Symbol" charset="2"/>
                          <a:cs typeface="Symbol" charset="2"/>
                        </a:rPr>
                        <a:t>g </a:t>
                      </a:r>
                      <a:r>
                        <a:rPr lang="en-US" sz="1600" dirty="0" smtClean="0"/>
                        <a:t>(79, 181,  944</a:t>
                      </a:r>
                      <a:r>
                        <a:rPr lang="en-US" sz="1600" baseline="0" dirty="0" smtClean="0"/>
                        <a:t> </a:t>
                      </a:r>
                      <a:r>
                        <a:rPr lang="en-US" sz="1600" baseline="0" dirty="0" err="1" smtClean="0"/>
                        <a:t>k</a:t>
                      </a:r>
                      <a:r>
                        <a:rPr lang="en-US" sz="1600" dirty="0" err="1" smtClean="0"/>
                        <a:t>eV</a:t>
                      </a:r>
                      <a:r>
                        <a:rPr lang="en-US" sz="1600" dirty="0" smtClean="0"/>
                        <a:t>)</a:t>
                      </a:r>
                      <a:r>
                        <a:rPr lang="en-US" sz="1600" baseline="0" dirty="0" smtClean="0"/>
                        <a:t> + conversion electron spectrum (29-182 </a:t>
                      </a:r>
                      <a:r>
                        <a:rPr lang="en-US" sz="1600" baseline="0" dirty="0" err="1" smtClean="0"/>
                        <a:t>keV</a:t>
                      </a:r>
                      <a:r>
                        <a:rPr lang="en-US" sz="1600" baseline="0" dirty="0" smtClean="0"/>
                        <a:t>) Q=7.94 MeV</a:t>
                      </a:r>
                      <a:endParaRPr lang="en-US" sz="1600" dirty="0"/>
                    </a:p>
                  </a:txBody>
                  <a:tcPr/>
                </a:tc>
                <a:tc>
                  <a:txBody>
                    <a:bodyPr/>
                    <a:lstStyle/>
                    <a:p>
                      <a:r>
                        <a:rPr lang="en-US" sz="1600" dirty="0" err="1" smtClean="0">
                          <a:latin typeface="Symbol" charset="2"/>
                          <a:cs typeface="Symbol" charset="2"/>
                        </a:rPr>
                        <a:t>l</a:t>
                      </a:r>
                      <a:r>
                        <a:rPr lang="en-US" sz="1600" baseline="-25000" dirty="0" err="1" smtClean="0"/>
                        <a:t>ce</a:t>
                      </a:r>
                      <a:r>
                        <a:rPr lang="en-US" sz="1600" dirty="0" smtClean="0"/>
                        <a:t> = 11.6 </a:t>
                      </a:r>
                      <a:r>
                        <a:rPr lang="en-US" sz="1600" dirty="0" smtClean="0">
                          <a:latin typeface="Symbol" charset="2"/>
                          <a:cs typeface="Symbol" charset="2"/>
                        </a:rPr>
                        <a:t>m</a:t>
                      </a:r>
                      <a:r>
                        <a:rPr lang="en-US" sz="1600" dirty="0" smtClean="0"/>
                        <a:t>m</a:t>
                      </a:r>
                      <a:endParaRPr lang="en-US" sz="1600" dirty="0"/>
                    </a:p>
                  </a:txBody>
                  <a:tcPr/>
                </a:tc>
              </a:tr>
            </a:tbl>
          </a:graphicData>
        </a:graphic>
      </p:graphicFrame>
      <p:sp>
        <p:nvSpPr>
          <p:cNvPr id="8" name="TextBox 7"/>
          <p:cNvSpPr txBox="1"/>
          <p:nvPr/>
        </p:nvSpPr>
        <p:spPr>
          <a:xfrm>
            <a:off x="179512" y="5229200"/>
            <a:ext cx="8856984" cy="923330"/>
          </a:xfrm>
          <a:prstGeom prst="rect">
            <a:avLst/>
          </a:prstGeom>
          <a:noFill/>
        </p:spPr>
        <p:txBody>
          <a:bodyPr wrap="square" rtlCol="0">
            <a:spAutoFit/>
          </a:bodyPr>
          <a:lstStyle/>
          <a:p>
            <a:r>
              <a:rPr lang="en-US" b="1" dirty="0" smtClean="0">
                <a:solidFill>
                  <a:srgbClr val="FF0000"/>
                </a:solidFill>
              </a:rPr>
              <a:t>Conversion efficiency of 1um of 10B4C: about 1-2% at E</a:t>
            </a:r>
            <a:r>
              <a:rPr lang="en-US" b="1" baseline="-25000" dirty="0" smtClean="0">
                <a:solidFill>
                  <a:srgbClr val="FF0000"/>
                </a:solidFill>
              </a:rPr>
              <a:t>n</a:t>
            </a:r>
            <a:r>
              <a:rPr lang="en-US" b="1" dirty="0" smtClean="0">
                <a:solidFill>
                  <a:srgbClr val="FF0000"/>
                </a:solidFill>
              </a:rPr>
              <a:t> = 25 </a:t>
            </a:r>
            <a:r>
              <a:rPr lang="en-US" b="1" dirty="0" err="1" smtClean="0">
                <a:solidFill>
                  <a:srgbClr val="FF0000"/>
                </a:solidFill>
              </a:rPr>
              <a:t>meV</a:t>
            </a:r>
            <a:r>
              <a:rPr lang="en-US" b="1" dirty="0" smtClean="0">
                <a:solidFill>
                  <a:srgbClr val="FF0000"/>
                </a:solidFill>
              </a:rPr>
              <a:t> </a:t>
            </a:r>
            <a:br>
              <a:rPr lang="en-US" b="1" dirty="0" smtClean="0">
                <a:solidFill>
                  <a:srgbClr val="FF0000"/>
                </a:solidFill>
              </a:rPr>
            </a:br>
            <a:r>
              <a:rPr lang="en-US" b="1" dirty="0" smtClean="0">
                <a:solidFill>
                  <a:srgbClr val="FF0000"/>
                </a:solidFill>
              </a:rPr>
              <a:t>=&gt; using the simulated rates of 85-200Hz thermal neutrons, the rate of charged particles from neutron conversion should be between 1 Hz and 4 Hz</a:t>
            </a:r>
            <a:endParaRPr lang="en-US" b="1" dirty="0">
              <a:solidFill>
                <a:srgbClr val="FF0000"/>
              </a:solidFill>
            </a:endParaRPr>
          </a:p>
        </p:txBody>
      </p:sp>
      <p:pic>
        <p:nvPicPr>
          <p:cNvPr id="10" name="Picture 9" descr="ESS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7898479" y="30512"/>
            <a:ext cx="1235341" cy="1235341"/>
          </a:xfrm>
          <a:prstGeom prst="rect">
            <a:avLst/>
          </a:prstGeom>
        </p:spPr>
      </p:pic>
      <p:sp>
        <p:nvSpPr>
          <p:cNvPr id="13" name="Footer Placeholder 3"/>
          <p:cNvSpPr>
            <a:spLocks noGrp="1"/>
          </p:cNvSpPr>
          <p:nvPr>
            <p:ph type="ftr" sz="quarter" idx="11"/>
          </p:nvPr>
        </p:nvSpPr>
        <p:spPr>
          <a:xfrm>
            <a:off x="609600" y="6248206"/>
            <a:ext cx="5421083" cy="365125"/>
          </a:xfrm>
        </p:spPr>
        <p:txBody>
          <a:bodyPr/>
          <a:lstStyle/>
          <a:p>
            <a:pPr algn="l"/>
            <a:r>
              <a:rPr lang="de-DE" dirty="0" smtClean="0"/>
              <a:t>Dorothea Pfeiffer</a:t>
            </a:r>
            <a:endParaRPr lang="en-GB" dirty="0"/>
          </a:p>
        </p:txBody>
      </p:sp>
      <p:sp>
        <p:nvSpPr>
          <p:cNvPr id="11" name="Date Placeholder 2"/>
          <p:cNvSpPr>
            <a:spLocks noGrp="1"/>
          </p:cNvSpPr>
          <p:nvPr>
            <p:ph type="dt" sz="half" idx="4294967295"/>
          </p:nvPr>
        </p:nvSpPr>
        <p:spPr>
          <a:xfrm>
            <a:off x="6096000" y="6248400"/>
            <a:ext cx="2667000" cy="365125"/>
          </a:xfrm>
          <a:prstGeom prst="rect">
            <a:avLst/>
          </a:prstGeom>
        </p:spPr>
        <p:txBody>
          <a:bodyPr/>
          <a:lstStyle/>
          <a:p>
            <a:pPr algn="r"/>
            <a:r>
              <a:rPr lang="en-GB" dirty="0" smtClean="0"/>
              <a:t>20</a:t>
            </a:r>
            <a:r>
              <a:rPr lang="en-GB" sz="1400" dirty="0" smtClean="0"/>
              <a:t>.05.2014</a:t>
            </a:r>
          </a:p>
        </p:txBody>
      </p:sp>
    </p:spTree>
    <p:extLst>
      <p:ext uri="{BB962C8B-B14F-4D97-AF65-F5344CB8AC3E}">
        <p14:creationId xmlns:p14="http://schemas.microsoft.com/office/powerpoint/2010/main" val="2534308927"/>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Median">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Median">
      <a:maj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w Cen MT"/>
        <a:ea typeface=""/>
        <a:cs typeface=""/>
        <a:font script="Grek" typeface="Calibri"/>
        <a:font script="Cyrl" typeface="Calibri"/>
        <a:font script="Jpan" typeface="HGPｺﾞｼｯｸE"/>
        <a:font script="Hang" typeface="HY얕은샘물M"/>
        <a:font script="Hans" typeface="华文仿宋"/>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Median">
      <a:fillStyleLst>
        <a:solidFill>
          <a:schemeClr val="phClr"/>
        </a:solidFill>
        <a:solidFill>
          <a:schemeClr val="phClr">
            <a:tint val="50000"/>
          </a:schemeClr>
        </a:solidFill>
        <a:solidFill>
          <a:schemeClr val="phClr"/>
        </a:solidFill>
      </a:fillStyleLst>
      <a:lnStyleLst>
        <a:ln w="10000" cap="flat" cmpd="sng" algn="ctr">
          <a:solidFill>
            <a:schemeClr val="phClr"/>
          </a:solidFill>
          <a:prstDash val="solid"/>
        </a:ln>
        <a:ln w="19050" cap="flat" cmpd="sng" algn="ctr">
          <a:solidFill>
            <a:schemeClr val="phClr"/>
          </a:solidFill>
          <a:prstDash val="solid"/>
        </a:ln>
        <a:ln w="47625" cap="flat" cmpd="dbl" algn="ctr">
          <a:solidFill>
            <a:schemeClr val="phClr"/>
          </a:solidFill>
          <a:prstDash val="solid"/>
        </a:ln>
      </a:lnStyleLst>
      <a:effectStyleLst>
        <a:effectStyle>
          <a:effectLst>
            <a:outerShdw blurRad="38100" dist="30000" dir="5400000" rotWithShape="0">
              <a:srgbClr val="000000">
                <a:alpha val="45000"/>
              </a:srgbClr>
            </a:outerShdw>
          </a:effectLst>
        </a:effectStyle>
        <a:effectStyle>
          <a:effectLst>
            <a:outerShdw blurRad="38100" dist="30000" dir="5400000" rotWithShape="0">
              <a:srgbClr val="000000">
                <a:alpha val="45000"/>
              </a:srgbClr>
            </a:outerShdw>
          </a:effectLst>
        </a:effectStyle>
        <a:effectStyle>
          <a:effectLst>
            <a:outerShdw blurRad="38100" dist="25400" dir="5400000" rotWithShape="0">
              <a:srgbClr val="000000">
                <a:alpha val="35000"/>
              </a:srgbClr>
            </a:outerShdw>
          </a:effectLst>
          <a:scene3d>
            <a:camera prst="isometricTopDown" fov="0">
              <a:rot lat="0" lon="0" rev="0"/>
            </a:camera>
            <a:lightRig rig="balanced" dir="t">
              <a:rot lat="0" lon="0" rev="13800000"/>
            </a:lightRig>
          </a:scene3d>
          <a:sp3d extrusionH="12700" prstMaterial="plastic">
            <a:bevelT w="38100" h="25400" prst="softRound"/>
            <a:contourClr>
              <a:schemeClr val="phClr"/>
            </a:contourClr>
          </a:sp3d>
        </a:effectStyle>
      </a:effectStyleLst>
      <a:bgFillStyleLst>
        <a:solidFill>
          <a:schemeClr val="phClr"/>
        </a:solidFill>
        <a:blipFill>
          <a:blip xmlns:r="http://schemas.openxmlformats.org/officeDocument/2006/relationships" r:embed="rId1">
            <a:duotone>
              <a:schemeClr val="phClr">
                <a:shade val="90000"/>
                <a:satMod val="140000"/>
              </a:schemeClr>
              <a:schemeClr val="phClr">
                <a:satMod val="120000"/>
              </a:schemeClr>
            </a:duotone>
          </a:blip>
          <a:tile tx="0" ty="0" sx="100000" sy="100000" flip="none" algn="tl"/>
        </a:blipFill>
        <a:blipFill>
          <a:blip xmlns:r="http://schemas.openxmlformats.org/officeDocument/2006/relationships" r:embed="rId2">
            <a:duotone>
              <a:schemeClr val="phClr">
                <a:shade val="90000"/>
                <a:satMod val="140000"/>
              </a:schemeClr>
              <a:schemeClr val="phClr">
                <a:satMod val="12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0D27924C60414D41A195D4A1E6152CE1" ma:contentTypeVersion="0" ma:contentTypeDescription="Create a new document." ma:contentTypeScope="" ma:versionID="37b4ee3ac9b439d1865bec2e045abfd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00C2F62-D7E7-472E-8DD6-C90EED51B45A}">
  <ds:schemaRefs>
    <ds:schemaRef ds:uri="http://schemas.microsoft.com/sharepoint/v3/contenttype/forms"/>
  </ds:schemaRefs>
</ds:datastoreItem>
</file>

<file path=customXml/itemProps2.xml><?xml version="1.0" encoding="utf-8"?>
<ds:datastoreItem xmlns:ds="http://schemas.openxmlformats.org/officeDocument/2006/customXml" ds:itemID="{20CFD458-56C5-418E-A0E9-69BF7F62E5F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customXml/itemProps3.xml><?xml version="1.0" encoding="utf-8"?>
<ds:datastoreItem xmlns:ds="http://schemas.openxmlformats.org/officeDocument/2006/customXml" ds:itemID="{1C2C622D-61EE-43C7-ADC2-0379C84D1B42}">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Median</Template>
  <TotalTime>7932</TotalTime>
  <Words>2071</Words>
  <Application>Microsoft Macintosh PowerPoint</Application>
  <PresentationFormat>On-screen Show (4:3)</PresentationFormat>
  <Paragraphs>295</Paragraphs>
  <Slides>35</Slides>
  <Notes>0</Notes>
  <HiddenSlides>0</HiddenSlides>
  <MMClips>0</MMClips>
  <ScaleCrop>false</ScaleCrop>
  <HeadingPairs>
    <vt:vector size="4" baseType="variant">
      <vt:variant>
        <vt:lpstr>Theme</vt:lpstr>
      </vt:variant>
      <vt:variant>
        <vt:i4>1</vt:i4>
      </vt:variant>
      <vt:variant>
        <vt:lpstr>Slide Titles</vt:lpstr>
      </vt:variant>
      <vt:variant>
        <vt:i4>35</vt:i4>
      </vt:variant>
    </vt:vector>
  </HeadingPairs>
  <TitlesOfParts>
    <vt:vector size="36" baseType="lpstr">
      <vt:lpstr>Median</vt:lpstr>
      <vt:lpstr> ESS-Cern work on MPGDs for NMX instruments</vt:lpstr>
      <vt:lpstr>Content</vt:lpstr>
      <vt:lpstr>Procurement of neutron source</vt:lpstr>
      <vt:lpstr>241 AmBe 370 MBq source</vt:lpstr>
      <vt:lpstr>Geant4 simulation of source</vt:lpstr>
      <vt:lpstr>Neutron emission of 241 AmBe source</vt:lpstr>
      <vt:lpstr>Thermal neutron flux at detector</vt:lpstr>
      <vt:lpstr>Our lab</vt:lpstr>
      <vt:lpstr>Detectors for thermal neutrons</vt:lpstr>
      <vt:lpstr>Triple GEM with Boron-10 converter (variant 1)</vt:lpstr>
      <vt:lpstr>Boron GEM3: detector and support</vt:lpstr>
      <vt:lpstr>Spectrum 241Am Be source: 1 cm lead, gain ~200</vt:lpstr>
      <vt:lpstr>Triple GEM with Boron-10 converter (variant 2)</vt:lpstr>
      <vt:lpstr>241 AmBe spectrum, drift gap 8 mm, gain ~ 200</vt:lpstr>
      <vt:lpstr>Boron GEM3: Four sectors </vt:lpstr>
      <vt:lpstr>Boron GEM3: four sectors – 241AmBe source</vt:lpstr>
      <vt:lpstr>Boron GEMs</vt:lpstr>
      <vt:lpstr>Gd-GEM</vt:lpstr>
      <vt:lpstr>Gd-GEM</vt:lpstr>
      <vt:lpstr>Gadolinium neutron capture 25 meV</vt:lpstr>
      <vt:lpstr>Natural Gd - conversion electrons</vt:lpstr>
      <vt:lpstr>Natural Gd – spectrum conversion electrons</vt:lpstr>
      <vt:lpstr>Natural Gd – spectrum conversion electrons</vt:lpstr>
      <vt:lpstr>Gd GEM – next steps</vt:lpstr>
      <vt:lpstr>uTPC</vt:lpstr>
      <vt:lpstr>uTPC – alpha particle</vt:lpstr>
      <vt:lpstr>uTPC – alpha and gamma</vt:lpstr>
      <vt:lpstr>uTPC – 3D reconstruction</vt:lpstr>
      <vt:lpstr>uTPC – large potential</vt:lpstr>
      <vt:lpstr>Geant4 simulation framework</vt:lpstr>
      <vt:lpstr>Geant4 simulation framework</vt:lpstr>
      <vt:lpstr>Geant4/Garfield++ interface</vt:lpstr>
      <vt:lpstr>Geant4/Garfield++ interface</vt:lpstr>
      <vt:lpstr>Schedule</vt:lpstr>
      <vt:lpstr>PowerPoint Presentation</vt:lpstr>
    </vt:vector>
  </TitlesOfParts>
  <Company>CERN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Dorothea Pfeiffer</dc:creator>
  <cp:lastModifiedBy>Dorothea Pfeiffer</cp:lastModifiedBy>
  <cp:revision>452</cp:revision>
  <dcterms:created xsi:type="dcterms:W3CDTF">2012-06-28T13:53:04Z</dcterms:created>
  <dcterms:modified xsi:type="dcterms:W3CDTF">2014-05-20T07:54:26Z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0x0101000D27924C60414D41A195D4A1E6152CE1</vt:lpwstr>
  </property>
</Properties>
</file>