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20" r:id="rId1"/>
    <p:sldMasterId id="2147483732" r:id="rId2"/>
  </p:sldMasterIdLst>
  <p:notesMasterIdLst>
    <p:notesMasterId r:id="rId56"/>
  </p:notesMasterIdLst>
  <p:sldIdLst>
    <p:sldId id="256" r:id="rId3"/>
    <p:sldId id="455" r:id="rId4"/>
    <p:sldId id="508" r:id="rId5"/>
    <p:sldId id="453" r:id="rId6"/>
    <p:sldId id="432" r:id="rId7"/>
    <p:sldId id="533" r:id="rId8"/>
    <p:sldId id="534" r:id="rId9"/>
    <p:sldId id="535" r:id="rId10"/>
    <p:sldId id="457" r:id="rId11"/>
    <p:sldId id="462" r:id="rId12"/>
    <p:sldId id="509" r:id="rId13"/>
    <p:sldId id="454" r:id="rId14"/>
    <p:sldId id="532" r:id="rId15"/>
    <p:sldId id="458" r:id="rId16"/>
    <p:sldId id="459" r:id="rId17"/>
    <p:sldId id="519" r:id="rId18"/>
    <p:sldId id="460" r:id="rId19"/>
    <p:sldId id="461" r:id="rId20"/>
    <p:sldId id="330" r:id="rId21"/>
    <p:sldId id="484" r:id="rId22"/>
    <p:sldId id="482" r:id="rId23"/>
    <p:sldId id="483" r:id="rId24"/>
    <p:sldId id="463" r:id="rId25"/>
    <p:sldId id="485" r:id="rId26"/>
    <p:sldId id="486" r:id="rId27"/>
    <p:sldId id="468" r:id="rId28"/>
    <p:sldId id="520" r:id="rId29"/>
    <p:sldId id="487" r:id="rId30"/>
    <p:sldId id="498" r:id="rId31"/>
    <p:sldId id="496" r:id="rId32"/>
    <p:sldId id="497" r:id="rId33"/>
    <p:sldId id="500" r:id="rId34"/>
    <p:sldId id="501" r:id="rId35"/>
    <p:sldId id="521" r:id="rId36"/>
    <p:sldId id="510" r:id="rId37"/>
    <p:sldId id="511" r:id="rId38"/>
    <p:sldId id="512" r:id="rId39"/>
    <p:sldId id="513" r:id="rId40"/>
    <p:sldId id="514" r:id="rId41"/>
    <p:sldId id="515" r:id="rId42"/>
    <p:sldId id="522" r:id="rId43"/>
    <p:sldId id="523" r:id="rId44"/>
    <p:sldId id="525" r:id="rId45"/>
    <p:sldId id="526" r:id="rId46"/>
    <p:sldId id="502" r:id="rId47"/>
    <p:sldId id="504" r:id="rId48"/>
    <p:sldId id="505" r:id="rId49"/>
    <p:sldId id="527" r:id="rId50"/>
    <p:sldId id="529" r:id="rId51"/>
    <p:sldId id="528" r:id="rId52"/>
    <p:sldId id="530" r:id="rId53"/>
    <p:sldId id="531" r:id="rId54"/>
    <p:sldId id="499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100" autoAdjust="0"/>
    <p:restoredTop sz="99840" autoAdjust="0"/>
  </p:normalViewPr>
  <p:slideViewPr>
    <p:cSldViewPr>
      <p:cViewPr>
        <p:scale>
          <a:sx n="90" d="100"/>
          <a:sy n="90" d="100"/>
        </p:scale>
        <p:origin x="-2200" y="-4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50" Type="http://schemas.openxmlformats.org/officeDocument/2006/relationships/slide" Target="slides/slide48.xml"/><Relationship Id="rId51" Type="http://schemas.openxmlformats.org/officeDocument/2006/relationships/slide" Target="slides/slide49.xml"/><Relationship Id="rId52" Type="http://schemas.openxmlformats.org/officeDocument/2006/relationships/slide" Target="slides/slide50.xml"/><Relationship Id="rId53" Type="http://schemas.openxmlformats.org/officeDocument/2006/relationships/slide" Target="slides/slide51.xml"/><Relationship Id="rId54" Type="http://schemas.openxmlformats.org/officeDocument/2006/relationships/slide" Target="slides/slide52.xml"/><Relationship Id="rId55" Type="http://schemas.openxmlformats.org/officeDocument/2006/relationships/slide" Target="slides/slide53.xml"/><Relationship Id="rId56" Type="http://schemas.openxmlformats.org/officeDocument/2006/relationships/notesMaster" Target="notesMasters/notes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slide" Target="slides/slide40.xml"/><Relationship Id="rId43" Type="http://schemas.openxmlformats.org/officeDocument/2006/relationships/slide" Target="slides/slide41.xml"/><Relationship Id="rId44" Type="http://schemas.openxmlformats.org/officeDocument/2006/relationships/slide" Target="slides/slide42.xml"/><Relationship Id="rId45" Type="http://schemas.openxmlformats.org/officeDocument/2006/relationships/slide" Target="slides/slide43.xml"/><Relationship Id="rId46" Type="http://schemas.openxmlformats.org/officeDocument/2006/relationships/slide" Target="slides/slide44.xml"/><Relationship Id="rId47" Type="http://schemas.openxmlformats.org/officeDocument/2006/relationships/slide" Target="slides/slide45.xml"/><Relationship Id="rId48" Type="http://schemas.openxmlformats.org/officeDocument/2006/relationships/slide" Target="slides/slide46.xml"/><Relationship Id="rId49" Type="http://schemas.openxmlformats.org/officeDocument/2006/relationships/slide" Target="slides/slide4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FE823D-1244-4E8A-9F25-806694E36F57}" type="datetimeFigureOut">
              <a:rPr lang="en-GB" smtClean="0"/>
              <a:t>18/06/2014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EB4FF39-58B4-4CAF-A13F-D2DC47EB52EC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561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29.06.2012</a:t>
            </a:r>
            <a:endParaRPr lang="en-GB" dirty="0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29.06.2012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GB" dirty="0" smtClean="0"/>
              <a:t>29.06.2012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r>
              <a:rPr lang="en-US" dirty="0" smtClean="0">
                <a:latin typeface="Tw Cen MT"/>
              </a:rPr>
              <a:t>Dorothea Pfeiffer</a:t>
            </a:r>
            <a:endParaRPr lang="en-GB" dirty="0">
              <a:latin typeface="Tw Cen MT"/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r>
              <a:rPr lang="en-GB" dirty="0" smtClean="0">
                <a:solidFill>
                  <a:srgbClr val="DDE9EC"/>
                </a:solidFill>
                <a:latin typeface="Tw Cen MT"/>
              </a:rPr>
              <a:t>29.06.2012</a:t>
            </a:r>
            <a:endParaRPr lang="en-GB" dirty="0">
              <a:solidFill>
                <a:srgbClr val="DDE9EC"/>
              </a:solidFill>
              <a:latin typeface="Tw Cen MT"/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3EDD99-8D7F-4555-B1F8-00CDF4A366AB}" type="slidenum">
              <a:rPr lang="en-GB" smtClean="0">
                <a:solidFill>
                  <a:srgbClr val="DDE9EC"/>
                </a:solidFill>
                <a:latin typeface="Tw Cen MT"/>
              </a:rPr>
              <a:pPr/>
              <a:t>‹#›</a:t>
            </a:fld>
            <a:endParaRPr lang="en-GB" dirty="0">
              <a:solidFill>
                <a:srgbClr val="DDE9EC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9968129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97765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211837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844145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40832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40606739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3EDD99-8D7F-4555-B1F8-00CDF4A366AB}" type="slidenum">
              <a:rPr lang="en-GB" smtClean="0">
                <a:solidFill>
                  <a:srgbClr val="464653"/>
                </a:solidFill>
                <a:latin typeface="Tw Cen MT"/>
              </a:rPr>
              <a:pPr/>
              <a:t>‹#›</a:t>
            </a:fld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26021183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14570532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GB" dirty="0" smtClean="0"/>
              <a:t>29.06.2012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r>
              <a:rPr lang="de-DE" dirty="0" smtClean="0"/>
              <a:t>Dorothea Pfeiffer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  <p:extLst>
      <p:ext uri="{BB962C8B-B14F-4D97-AF65-F5344CB8AC3E}">
        <p14:creationId xmlns:p14="http://schemas.microsoft.com/office/powerpoint/2010/main" val="798963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7156832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3442568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29.06.2012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GB" dirty="0" smtClean="0"/>
              <a:t>29.06.2012</a:t>
            </a:r>
            <a:endParaRPr lang="en-GB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r>
              <a:rPr lang="en-GB" dirty="0" smtClean="0"/>
              <a:t>29.06.2012</a:t>
            </a:r>
            <a:endParaRPr lang="en-GB" dirty="0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29.06.2012</a:t>
            </a:r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29.06.2012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 dirty="0" smtClean="0"/>
              <a:t>29.06.2012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r>
              <a:rPr lang="en-GB" dirty="0" smtClean="0"/>
              <a:t>29.06.2012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dirty="0" smtClean="0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Dorothea Pfeiffer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29.06.2012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464653"/>
                </a:solidFill>
                <a:latin typeface="Tw Cen MT"/>
              </a:rPr>
              <a:t>Dorothea Pfeiffer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lang="en-GB" dirty="0" smtClean="0">
                <a:solidFill>
                  <a:srgbClr val="464653"/>
                </a:solidFill>
                <a:latin typeface="Tw Cen MT"/>
              </a:rPr>
              <a:t>29.06.2012</a:t>
            </a:r>
            <a:endParaRPr lang="en-GB" dirty="0">
              <a:solidFill>
                <a:srgbClr val="464653"/>
              </a:solidFill>
              <a:latin typeface="Tw Cen MT"/>
            </a:endParaRPr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endParaRPr lang="en-US" dirty="0">
              <a:solidFill>
                <a:prstClr val="white"/>
              </a:solidFill>
              <a:latin typeface="Tw Cen MT"/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083EDD99-8D7F-4555-B1F8-00CDF4A366AB}" type="slidenum">
              <a:rPr lang="en-GB" smtClean="0">
                <a:latin typeface="Tw Cen MT"/>
              </a:rPr>
              <a:pPr/>
              <a:t>‹#›</a:t>
            </a:fld>
            <a:endParaRPr lang="en-GB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87197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xmlns:p14="http://schemas.microsoft.com/office/powerpoint/2010/main" id="1" dur="indefinite" restart="never" nodeType="tmRoot"/>
      </p:par>
    </p:tnLst>
  </p:timing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3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6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jpeg"/><Relationship Id="rId8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6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jpeg"/><Relationship Id="rId5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Relationship Id="rId3" Type="http://schemas.openxmlformats.org/officeDocument/2006/relationships/image" Target="../media/image4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4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4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66.png"/><Relationship Id="rId12" Type="http://schemas.openxmlformats.org/officeDocument/2006/relationships/image" Target="../media/image67.png"/><Relationship Id="rId13" Type="http://schemas.openxmlformats.org/officeDocument/2006/relationships/image" Target="../media/image68.png"/><Relationship Id="rId14" Type="http://schemas.openxmlformats.org/officeDocument/2006/relationships/image" Target="../media/image69.jpeg"/><Relationship Id="rId15" Type="http://schemas.openxmlformats.org/officeDocument/2006/relationships/image" Target="../media/image70.png"/><Relationship Id="rId16" Type="http://schemas.openxmlformats.org/officeDocument/2006/relationships/image" Target="../media/image71.jpeg"/><Relationship Id="rId17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8.jpeg"/><Relationship Id="rId4" Type="http://schemas.openxmlformats.org/officeDocument/2006/relationships/image" Target="../media/image59.jpeg"/><Relationship Id="rId5" Type="http://schemas.openxmlformats.org/officeDocument/2006/relationships/image" Target="../media/image60.jpeg"/><Relationship Id="rId6" Type="http://schemas.openxmlformats.org/officeDocument/2006/relationships/image" Target="../media/image61.png"/><Relationship Id="rId7" Type="http://schemas.openxmlformats.org/officeDocument/2006/relationships/image" Target="../media/image62.jpeg"/><Relationship Id="rId8" Type="http://schemas.openxmlformats.org/officeDocument/2006/relationships/image" Target="../media/image63.png"/><Relationship Id="rId9" Type="http://schemas.openxmlformats.org/officeDocument/2006/relationships/image" Target="../media/image64.jpeg"/><Relationship Id="rId10" Type="http://schemas.openxmlformats.org/officeDocument/2006/relationships/image" Target="../media/image6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6" Type="http://schemas.openxmlformats.org/officeDocument/2006/relationships/image" Target="../media/image50.jpeg"/><Relationship Id="rId7" Type="http://schemas.openxmlformats.org/officeDocument/2006/relationships/image" Target="../media/image77.png"/><Relationship Id="rId8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75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7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5" Type="http://schemas.openxmlformats.org/officeDocument/2006/relationships/image" Target="../media/image82.png"/><Relationship Id="rId6" Type="http://schemas.openxmlformats.org/officeDocument/2006/relationships/hyperlink" Target="https://edms.cern.ch" TargetMode="External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4" Type="http://schemas.openxmlformats.org/officeDocument/2006/relationships/image" Target="../media/image8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7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8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9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Relationship Id="rId3" Type="http://schemas.openxmlformats.org/officeDocument/2006/relationships/image" Target="../media/image9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9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4.gi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4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5536" y="-459432"/>
            <a:ext cx="8496944" cy="1828800"/>
          </a:xfrm>
        </p:spPr>
        <p:txBody>
          <a:bodyPr>
            <a:normAutofit/>
          </a:bodyPr>
          <a:lstStyle/>
          <a:p>
            <a:pPr algn="ctr"/>
            <a:r>
              <a:rPr lang="en-GB" sz="3200" dirty="0" smtClean="0">
                <a:solidFill>
                  <a:schemeClr val="bg2"/>
                </a:solidFill>
              </a:rPr>
              <a:t/>
            </a:r>
            <a:br>
              <a:rPr lang="en-GB" sz="3200" dirty="0" smtClean="0">
                <a:solidFill>
                  <a:schemeClr val="bg2"/>
                </a:solidFill>
              </a:rPr>
            </a:br>
            <a:r>
              <a:rPr lang="en-US" sz="3200" dirty="0">
                <a:solidFill>
                  <a:schemeClr val="bg2"/>
                </a:solidFill>
              </a:rPr>
              <a:t>A new irradiation facility </a:t>
            </a:r>
            <a:r>
              <a:rPr lang="en-US" sz="3200" dirty="0" smtClean="0">
                <a:solidFill>
                  <a:schemeClr val="bg2"/>
                </a:solidFill>
              </a:rPr>
              <a:t>FOR the test </a:t>
            </a:r>
            <a:r>
              <a:rPr lang="en-US" sz="3200" dirty="0">
                <a:solidFill>
                  <a:schemeClr val="bg2"/>
                </a:solidFill>
              </a:rPr>
              <a:t/>
            </a:r>
            <a:br>
              <a:rPr lang="en-US" sz="3200" dirty="0">
                <a:solidFill>
                  <a:schemeClr val="bg2"/>
                </a:solidFill>
              </a:rPr>
            </a:br>
            <a:r>
              <a:rPr lang="en-US" sz="3200" dirty="0" smtClean="0">
                <a:solidFill>
                  <a:schemeClr val="bg2"/>
                </a:solidFill>
              </a:rPr>
              <a:t>of large</a:t>
            </a:r>
            <a:r>
              <a:rPr lang="en-US" sz="3200" dirty="0">
                <a:solidFill>
                  <a:schemeClr val="bg2"/>
                </a:solidFill>
              </a:rPr>
              <a:t>-area particle </a:t>
            </a:r>
            <a:r>
              <a:rPr lang="en-US" sz="3200" dirty="0" smtClean="0">
                <a:solidFill>
                  <a:schemeClr val="bg2"/>
                </a:solidFill>
              </a:rPr>
              <a:t>detectors</a:t>
            </a:r>
            <a:endParaRPr lang="en-GB" sz="3200" dirty="0">
              <a:solidFill>
                <a:schemeClr val="bg2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98304" y="6050037"/>
            <a:ext cx="5090120" cy="685800"/>
          </a:xfrm>
        </p:spPr>
        <p:txBody>
          <a:bodyPr>
            <a:normAutofit fontScale="85000" lnSpcReduction="20000"/>
          </a:bodyPr>
          <a:lstStyle/>
          <a:p>
            <a:endParaRPr lang="en-GB" sz="2400" b="1" dirty="0" smtClean="0">
              <a:solidFill>
                <a:schemeClr val="accent4"/>
              </a:solidFill>
            </a:endParaRPr>
          </a:p>
          <a:p>
            <a:pPr algn="r"/>
            <a:r>
              <a:rPr lang="en-GB" sz="2400" b="1" dirty="0" smtClean="0">
                <a:solidFill>
                  <a:srgbClr val="C00000"/>
                </a:solidFill>
              </a:rPr>
              <a:t>Dorothea Pfeiffer</a:t>
            </a:r>
            <a:endParaRPr lang="en-GB" sz="2400" b="1" dirty="0">
              <a:solidFill>
                <a:srgbClr val="C00000"/>
              </a:solidFill>
            </a:endParaRPr>
          </a:p>
          <a:p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-8400" y="6093296"/>
            <a:ext cx="18261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Detector </a:t>
            </a:r>
            <a:r>
              <a:rPr lang="en-GB" b="1" dirty="0" smtClean="0">
                <a:solidFill>
                  <a:srgbClr val="C00000"/>
                </a:solidFill>
              </a:rPr>
              <a:t>Seminar </a:t>
            </a:r>
          </a:p>
          <a:p>
            <a:r>
              <a:rPr lang="de-DE" b="1" dirty="0" smtClean="0">
                <a:solidFill>
                  <a:srgbClr val="C00000"/>
                </a:solidFill>
              </a:rPr>
              <a:t>19.06.2014</a:t>
            </a:r>
            <a:endParaRPr lang="en-GB" b="1" dirty="0">
              <a:solidFill>
                <a:srgbClr val="C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8841" y="6093296"/>
            <a:ext cx="569663" cy="5760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276872"/>
            <a:ext cx="4566182" cy="273630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251520" y="4797152"/>
            <a:ext cx="8496944" cy="964704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 cap="all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000" cap="none" dirty="0" smtClean="0">
                <a:solidFill>
                  <a:srgbClr val="DDE9EC"/>
                </a:solidFill>
              </a:rPr>
              <a:t>Thanks to: </a:t>
            </a:r>
            <a:br>
              <a:rPr lang="en-GB" sz="2000" cap="none" dirty="0" smtClean="0">
                <a:solidFill>
                  <a:srgbClr val="DDE9EC"/>
                </a:solidFill>
              </a:rPr>
            </a:br>
            <a:r>
              <a:rPr lang="en-GB" sz="2000" cap="none" dirty="0" smtClean="0">
                <a:solidFill>
                  <a:srgbClr val="DDE9EC"/>
                </a:solidFill>
              </a:rPr>
              <a:t>Martin </a:t>
            </a:r>
            <a:r>
              <a:rPr lang="en-GB" sz="2000" cap="none" dirty="0">
                <a:solidFill>
                  <a:srgbClr val="DDE9EC"/>
                </a:solidFill>
              </a:rPr>
              <a:t>J</a:t>
            </a:r>
            <a:r>
              <a:rPr lang="en-GB" sz="2000" cap="none" dirty="0" smtClean="0">
                <a:solidFill>
                  <a:srgbClr val="DDE9EC"/>
                </a:solidFill>
              </a:rPr>
              <a:t>aekel</a:t>
            </a:r>
            <a:r>
              <a:rPr lang="en-GB" sz="2000" cap="none" dirty="0" smtClean="0">
                <a:solidFill>
                  <a:srgbClr val="DDE9EC"/>
                </a:solidFill>
              </a:rPr>
              <a:t>, </a:t>
            </a:r>
            <a:r>
              <a:rPr lang="en-GB" sz="2000" cap="none" dirty="0">
                <a:solidFill>
                  <a:srgbClr val="DDE9EC"/>
                </a:solidFill>
              </a:rPr>
              <a:t>F</a:t>
            </a:r>
            <a:r>
              <a:rPr lang="en-GB" sz="2000" cap="none" dirty="0" smtClean="0">
                <a:solidFill>
                  <a:srgbClr val="DDE9EC"/>
                </a:solidFill>
              </a:rPr>
              <a:t>ederico </a:t>
            </a:r>
            <a:r>
              <a:rPr lang="en-GB" sz="2000" cap="none" dirty="0">
                <a:solidFill>
                  <a:srgbClr val="DDE9EC"/>
                </a:solidFill>
              </a:rPr>
              <a:t>R</a:t>
            </a:r>
            <a:r>
              <a:rPr lang="en-GB" sz="2000" cap="none" dirty="0" smtClean="0">
                <a:solidFill>
                  <a:srgbClr val="DDE9EC"/>
                </a:solidFill>
              </a:rPr>
              <a:t>avotti</a:t>
            </a:r>
            <a:r>
              <a:rPr lang="en-GB" sz="2000" cap="none" dirty="0" smtClean="0">
                <a:solidFill>
                  <a:srgbClr val="DDE9EC"/>
                </a:solidFill>
              </a:rPr>
              <a:t> and </a:t>
            </a:r>
            <a:r>
              <a:rPr lang="en-GB" sz="2000" cap="none" dirty="0">
                <a:solidFill>
                  <a:srgbClr val="DDE9EC"/>
                </a:solidFill>
              </a:rPr>
              <a:t>A</a:t>
            </a:r>
            <a:r>
              <a:rPr lang="en-GB" sz="2000" cap="none" dirty="0" smtClean="0">
                <a:solidFill>
                  <a:srgbClr val="DDE9EC"/>
                </a:solidFill>
              </a:rPr>
              <a:t>drian </a:t>
            </a:r>
            <a:r>
              <a:rPr lang="en-GB" sz="2000" cap="none" dirty="0">
                <a:solidFill>
                  <a:srgbClr val="DDE9EC"/>
                </a:solidFill>
              </a:rPr>
              <a:t>F</a:t>
            </a:r>
            <a:r>
              <a:rPr lang="en-GB" sz="2000" cap="none" dirty="0" smtClean="0">
                <a:solidFill>
                  <a:srgbClr val="DDE9EC"/>
                </a:solidFill>
              </a:rPr>
              <a:t>abich</a:t>
            </a:r>
            <a:r>
              <a:rPr lang="en-GB" sz="2000" cap="none" dirty="0" smtClean="0">
                <a:solidFill>
                  <a:srgbClr val="DDE9EC"/>
                </a:solidFill>
              </a:rPr>
              <a:t> for pictures and other material</a:t>
            </a:r>
            <a:endParaRPr lang="en-GB" sz="2000" cap="none" dirty="0">
              <a:solidFill>
                <a:srgbClr val="DDE9E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3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/>
          <a:lstStyle/>
          <a:p>
            <a:pPr eaLnBrk="1" hangingPunct="1">
              <a:defRPr/>
            </a:pPr>
            <a:r>
              <a:rPr lang="en-US" dirty="0" smtClean="0"/>
              <a:t>GIF++ Dose Simulation</a:t>
            </a:r>
          </a:p>
        </p:txBody>
      </p:sp>
      <p:sp>
        <p:nvSpPr>
          <p:cNvPr id="43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9DFE177D-CF7A-1941-8C19-8B3936E1CE6C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4891" y="1412776"/>
            <a:ext cx="469599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0" y="1558378"/>
            <a:ext cx="4717256" cy="2907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Group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0317182"/>
              </p:ext>
            </p:extLst>
          </p:nvPr>
        </p:nvGraphicFramePr>
        <p:xfrm>
          <a:off x="1259632" y="4581128"/>
          <a:ext cx="6912768" cy="1838269"/>
        </p:xfrm>
        <a:graphic>
          <a:graphicData uri="http://schemas.openxmlformats.org/drawingml/2006/table">
            <a:tbl>
              <a:tblPr/>
              <a:tblGrid>
                <a:gridCol w="3430070"/>
                <a:gridCol w="3482698"/>
              </a:tblGrid>
              <a:tr h="6251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Max. expected doses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at sLHC </a:t>
                      </a:r>
                    </a:p>
                  </a:txBody>
                  <a:tcPr marL="26789" marR="26789" marT="26789" marB="2678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Equivalent time at GIF++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(~ 50 cm from source)</a:t>
                      </a:r>
                    </a:p>
                  </a:txBody>
                  <a:tcPr marL="26789" marR="26789" marT="26789" marB="2678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/>
                    </a:solidFill>
                  </a:tcPr>
                </a:tc>
              </a:tr>
              <a:tr h="389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Si-trackers: ~ MGy/y</a:t>
                      </a:r>
                    </a:p>
                  </a:txBody>
                  <a:tcPr marL="26789" marR="26789" marT="26789" marB="2678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&gt;&gt; years</a:t>
                      </a:r>
                    </a:p>
                  </a:txBody>
                  <a:tcPr marL="26789" marR="26789" marT="26789" marB="2678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  <a:tr h="3954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Calorimeters: ~ 20 kGy/y</a:t>
                      </a:r>
                    </a:p>
                  </a:txBody>
                  <a:tcPr marL="26789" marR="26789" marT="26789" marB="2678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&lt; 1 year</a:t>
                      </a:r>
                    </a:p>
                  </a:txBody>
                  <a:tcPr marL="26789" marR="26789" marT="26789" marB="2678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F2F8"/>
                    </a:solidFill>
                  </a:tcPr>
                </a:tc>
              </a:tr>
              <a:tr h="38980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Muon systems: ~ 0.1 Gy/y</a:t>
                      </a:r>
                    </a:p>
                  </a:txBody>
                  <a:tcPr marL="26789" marR="26789" marT="26789" marB="2678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Pct val="124000"/>
                        <a:buFontTx/>
                        <a:buNone/>
                        <a:tabLst>
                          <a:tab pos="914400" algn="l"/>
                        </a:tabLst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libri" charset="0"/>
                          <a:ea typeface="ヒラギノ角ゴ ProN W3" charset="0"/>
                          <a:cs typeface="Calibri" charset="0"/>
                          <a:sym typeface="Calibri" charset="0"/>
                        </a:rPr>
                        <a:t>~  minutes</a:t>
                      </a:r>
                    </a:p>
                  </a:txBody>
                  <a:tcPr marL="26789" marR="26789" marT="26789" marB="26789" horzOverflow="overflow">
                    <a:lnL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AE4F1"/>
                    </a:solidFill>
                  </a:tcPr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82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11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ctr">
            <a:noAutofit/>
          </a:bodyPr>
          <a:lstStyle/>
          <a:p>
            <a:pPr marL="0" indent="0" algn="ctr">
              <a:buSzPct val="108000"/>
              <a:buNone/>
            </a:pPr>
            <a:r>
              <a:rPr lang="en-US" sz="6000" dirty="0" smtClean="0"/>
              <a:t>Layout of the facility</a:t>
            </a:r>
            <a:endParaRPr lang="en-US" sz="6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20543041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12</a:t>
            </a:fld>
            <a:endParaRPr lang="en-GB" dirty="0"/>
          </a:p>
        </p:txBody>
      </p:sp>
      <p:pic>
        <p:nvPicPr>
          <p:cNvPr id="3" name="Content Placeholder 2" descr="EHN1.png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17" b="11017"/>
          <a:stretch>
            <a:fillRect/>
          </a:stretch>
        </p:blipFill>
        <p:spPr>
          <a:xfrm>
            <a:off x="35496" y="1556792"/>
            <a:ext cx="9141354" cy="504056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/>
              <a:t>SPS North Area: EHN1 </a:t>
            </a:r>
            <a:endParaRPr lang="en-GB" sz="4000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87338" y="-4973638"/>
            <a:ext cx="2036255" cy="144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EHN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" y="1556792"/>
            <a:ext cx="9144000" cy="5031124"/>
          </a:xfrm>
          <a:prstGeom prst="rect">
            <a:avLst/>
          </a:prstGeom>
        </p:spPr>
      </p:pic>
      <p:sp>
        <p:nvSpPr>
          <p:cNvPr id="16" name="Line 2"/>
          <p:cNvSpPr>
            <a:spLocks noChangeShapeType="1"/>
          </p:cNvSpPr>
          <p:nvPr/>
        </p:nvSpPr>
        <p:spPr bwMode="auto">
          <a:xfrm rot="10800000" flipH="1">
            <a:off x="1" y="3645023"/>
            <a:ext cx="9144000" cy="58235"/>
          </a:xfrm>
          <a:prstGeom prst="line">
            <a:avLst/>
          </a:prstGeom>
          <a:noFill/>
          <a:ln w="38100">
            <a:solidFill>
              <a:srgbClr val="D90B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8" name="Rectangle 3"/>
          <p:cNvSpPr>
            <a:spLocks/>
          </p:cNvSpPr>
          <p:nvPr/>
        </p:nvSpPr>
        <p:spPr bwMode="auto">
          <a:xfrm>
            <a:off x="971600" y="3212976"/>
            <a:ext cx="1816100" cy="4572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>
              <a:lnSpc>
                <a:spcPct val="80000"/>
              </a:lnSpc>
            </a:pPr>
            <a:r>
              <a:rPr lang="en-US" sz="2400" dirty="0">
                <a:solidFill>
                  <a:srgbClr val="D90B00"/>
                </a:solidFill>
                <a:ea typeface="ＭＳ Ｐゴシック" charset="0"/>
              </a:rPr>
              <a:t>H4 </a:t>
            </a:r>
            <a:r>
              <a:rPr lang="en-US" sz="2400" dirty="0" smtClean="0">
                <a:solidFill>
                  <a:srgbClr val="D90B00"/>
                </a:solidFill>
                <a:ea typeface="ＭＳ Ｐゴシック" charset="0"/>
              </a:rPr>
              <a:t>beam line</a:t>
            </a:r>
            <a:endParaRPr lang="en-US" sz="2400" dirty="0">
              <a:solidFill>
                <a:srgbClr val="D90B00"/>
              </a:solidFill>
              <a:ea typeface="ＭＳ Ｐゴシック" charset="0"/>
            </a:endParaRPr>
          </a:p>
        </p:txBody>
      </p:sp>
      <p:sp>
        <p:nvSpPr>
          <p:cNvPr id="19" name="Oval 4"/>
          <p:cNvSpPr>
            <a:spLocks/>
          </p:cNvSpPr>
          <p:nvPr/>
        </p:nvSpPr>
        <p:spPr bwMode="auto">
          <a:xfrm>
            <a:off x="3247553" y="2432472"/>
            <a:ext cx="2768600" cy="2578100"/>
          </a:xfrm>
          <a:prstGeom prst="ellipse">
            <a:avLst/>
          </a:prstGeom>
          <a:noFill/>
          <a:ln w="76200">
            <a:solidFill>
              <a:srgbClr val="FD9A0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0" name="Rectangle 5"/>
          <p:cNvSpPr>
            <a:spLocks/>
          </p:cNvSpPr>
          <p:nvPr/>
        </p:nvSpPr>
        <p:spPr bwMode="auto">
          <a:xfrm>
            <a:off x="6012160" y="1772816"/>
            <a:ext cx="100811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D9A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dirty="0" smtClean="0">
                <a:solidFill>
                  <a:srgbClr val="FD9A00"/>
                </a:solidFill>
                <a:ea typeface="ＭＳ Ｐゴシック" charset="0"/>
              </a:rPr>
              <a:t>GIF++</a:t>
            </a:r>
            <a:endParaRPr lang="en-US" sz="2400" dirty="0">
              <a:solidFill>
                <a:srgbClr val="FD9A00"/>
              </a:solidFill>
              <a:ea typeface="ＭＳ Ｐゴシック" charset="0"/>
            </a:endParaRPr>
          </a:p>
        </p:txBody>
      </p:sp>
      <p:sp>
        <p:nvSpPr>
          <p:cNvPr id="21" name="Line 6"/>
          <p:cNvSpPr>
            <a:spLocks noChangeShapeType="1"/>
          </p:cNvSpPr>
          <p:nvPr/>
        </p:nvSpPr>
        <p:spPr bwMode="auto">
          <a:xfrm rot="10800000" flipH="1">
            <a:off x="5565303" y="2204864"/>
            <a:ext cx="734889" cy="340320"/>
          </a:xfrm>
          <a:prstGeom prst="line">
            <a:avLst/>
          </a:prstGeom>
          <a:noFill/>
          <a:ln w="38100">
            <a:solidFill>
              <a:srgbClr val="FD9A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2" name="Rectangle 10"/>
          <p:cNvSpPr>
            <a:spLocks/>
          </p:cNvSpPr>
          <p:nvPr/>
        </p:nvSpPr>
        <p:spPr bwMode="auto">
          <a:xfrm>
            <a:off x="7467600" y="1844824"/>
            <a:ext cx="167640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44FE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300" dirty="0">
                <a:solidFill>
                  <a:srgbClr val="003DCC"/>
                </a:solidFill>
                <a:ea typeface="ＭＳ Ｐゴシック" charset="0"/>
              </a:rPr>
              <a:t>CMS / ECAL</a:t>
            </a:r>
          </a:p>
        </p:txBody>
      </p:sp>
      <p:sp>
        <p:nvSpPr>
          <p:cNvPr id="23" name="Line 11"/>
          <p:cNvSpPr>
            <a:spLocks noChangeShapeType="1"/>
          </p:cNvSpPr>
          <p:nvPr/>
        </p:nvSpPr>
        <p:spPr bwMode="auto">
          <a:xfrm rot="10800000" flipH="1">
            <a:off x="7236296" y="2348880"/>
            <a:ext cx="1080120" cy="372964"/>
          </a:xfrm>
          <a:prstGeom prst="line">
            <a:avLst/>
          </a:prstGeom>
          <a:noFill/>
          <a:ln w="38100">
            <a:solidFill>
              <a:srgbClr val="0044FE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4" name="Oval 12"/>
          <p:cNvSpPr>
            <a:spLocks/>
          </p:cNvSpPr>
          <p:nvPr/>
        </p:nvSpPr>
        <p:spPr bwMode="auto">
          <a:xfrm>
            <a:off x="6012160" y="2780928"/>
            <a:ext cx="2768600" cy="1574800"/>
          </a:xfrm>
          <a:prstGeom prst="ellipse">
            <a:avLst/>
          </a:prstGeom>
          <a:noFill/>
          <a:ln w="76200">
            <a:solidFill>
              <a:srgbClr val="0044FE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5" name="Rectangle 8"/>
          <p:cNvSpPr>
            <a:spLocks/>
          </p:cNvSpPr>
          <p:nvPr/>
        </p:nvSpPr>
        <p:spPr bwMode="auto">
          <a:xfrm>
            <a:off x="7258050" y="8147050"/>
            <a:ext cx="2667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D9A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600" dirty="0">
                <a:solidFill>
                  <a:srgbClr val="FD9A00"/>
                </a:solidFill>
                <a:ea typeface="ＭＳ Ｐゴシック" charset="0"/>
              </a:rPr>
              <a:t>GIF Control Room</a:t>
            </a:r>
          </a:p>
        </p:txBody>
      </p:sp>
      <p:sp>
        <p:nvSpPr>
          <p:cNvPr id="26" name="Line 9"/>
          <p:cNvSpPr>
            <a:spLocks noChangeShapeType="1"/>
          </p:cNvSpPr>
          <p:nvPr/>
        </p:nvSpPr>
        <p:spPr bwMode="auto">
          <a:xfrm flipH="1">
            <a:off x="8618538" y="7453313"/>
            <a:ext cx="290512" cy="676275"/>
          </a:xfrm>
          <a:prstGeom prst="line">
            <a:avLst/>
          </a:prstGeom>
          <a:noFill/>
          <a:ln w="38100">
            <a:solidFill>
              <a:srgbClr val="FD9A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7" name="Rectangle 8"/>
          <p:cNvSpPr>
            <a:spLocks/>
          </p:cNvSpPr>
          <p:nvPr/>
        </p:nvSpPr>
        <p:spPr bwMode="auto">
          <a:xfrm>
            <a:off x="7410450" y="8299450"/>
            <a:ext cx="2667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D9A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600" dirty="0">
                <a:solidFill>
                  <a:srgbClr val="FD9A00"/>
                </a:solidFill>
                <a:ea typeface="ＭＳ Ｐゴシック" charset="0"/>
              </a:rPr>
              <a:t>GIF Control Room</a:t>
            </a:r>
          </a:p>
        </p:txBody>
      </p:sp>
      <p:sp>
        <p:nvSpPr>
          <p:cNvPr id="28" name="Line 9"/>
          <p:cNvSpPr>
            <a:spLocks noChangeShapeType="1"/>
          </p:cNvSpPr>
          <p:nvPr/>
        </p:nvSpPr>
        <p:spPr bwMode="auto">
          <a:xfrm flipH="1">
            <a:off x="8770938" y="7605713"/>
            <a:ext cx="290512" cy="676275"/>
          </a:xfrm>
          <a:prstGeom prst="line">
            <a:avLst/>
          </a:prstGeom>
          <a:noFill/>
          <a:ln w="38100">
            <a:solidFill>
              <a:srgbClr val="FD9A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9" name="Rectangle 8"/>
          <p:cNvSpPr>
            <a:spLocks/>
          </p:cNvSpPr>
          <p:nvPr/>
        </p:nvSpPr>
        <p:spPr bwMode="auto">
          <a:xfrm>
            <a:off x="7562850" y="8451850"/>
            <a:ext cx="2667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D9A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600" dirty="0">
                <a:solidFill>
                  <a:srgbClr val="FD9A00"/>
                </a:solidFill>
                <a:ea typeface="ＭＳ Ｐゴシック" charset="0"/>
              </a:rPr>
              <a:t>GIF Control Room</a:t>
            </a:r>
          </a:p>
        </p:txBody>
      </p:sp>
      <p:sp>
        <p:nvSpPr>
          <p:cNvPr id="30" name="Line 9"/>
          <p:cNvSpPr>
            <a:spLocks noChangeShapeType="1"/>
          </p:cNvSpPr>
          <p:nvPr/>
        </p:nvSpPr>
        <p:spPr bwMode="auto">
          <a:xfrm flipH="1">
            <a:off x="8923338" y="7758113"/>
            <a:ext cx="290512" cy="676275"/>
          </a:xfrm>
          <a:prstGeom prst="line">
            <a:avLst/>
          </a:prstGeom>
          <a:noFill/>
          <a:ln w="38100">
            <a:solidFill>
              <a:srgbClr val="FD9A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" name="Rectangle 8"/>
          <p:cNvSpPr>
            <a:spLocks/>
          </p:cNvSpPr>
          <p:nvPr/>
        </p:nvSpPr>
        <p:spPr bwMode="auto">
          <a:xfrm>
            <a:off x="7715250" y="8604250"/>
            <a:ext cx="2667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D9A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600" dirty="0">
                <a:solidFill>
                  <a:srgbClr val="FD9A00"/>
                </a:solidFill>
                <a:ea typeface="ＭＳ Ｐゴシック" charset="0"/>
              </a:rPr>
              <a:t>GIF Control Room</a:t>
            </a:r>
          </a:p>
        </p:txBody>
      </p:sp>
      <p:sp>
        <p:nvSpPr>
          <p:cNvPr id="32" name="Line 9"/>
          <p:cNvSpPr>
            <a:spLocks noChangeShapeType="1"/>
          </p:cNvSpPr>
          <p:nvPr/>
        </p:nvSpPr>
        <p:spPr bwMode="auto">
          <a:xfrm flipH="1">
            <a:off x="9075738" y="7910513"/>
            <a:ext cx="290512" cy="676275"/>
          </a:xfrm>
          <a:prstGeom prst="line">
            <a:avLst/>
          </a:prstGeom>
          <a:noFill/>
          <a:ln w="38100">
            <a:solidFill>
              <a:srgbClr val="FD9A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3" name="Rectangle 8"/>
          <p:cNvSpPr>
            <a:spLocks/>
          </p:cNvSpPr>
          <p:nvPr/>
        </p:nvSpPr>
        <p:spPr bwMode="auto">
          <a:xfrm>
            <a:off x="7867650" y="8756650"/>
            <a:ext cx="2667000" cy="48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D9A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2600" dirty="0">
                <a:solidFill>
                  <a:srgbClr val="FD9A00"/>
                </a:solidFill>
                <a:ea typeface="ＭＳ Ｐゴシック" charset="0"/>
              </a:rPr>
              <a:t>GIF Control Room</a:t>
            </a:r>
          </a:p>
        </p:txBody>
      </p:sp>
      <p:sp>
        <p:nvSpPr>
          <p:cNvPr id="34" name="Line 9"/>
          <p:cNvSpPr>
            <a:spLocks noChangeShapeType="1"/>
          </p:cNvSpPr>
          <p:nvPr/>
        </p:nvSpPr>
        <p:spPr bwMode="auto">
          <a:xfrm flipH="1">
            <a:off x="9228138" y="8062913"/>
            <a:ext cx="290512" cy="676275"/>
          </a:xfrm>
          <a:prstGeom prst="line">
            <a:avLst/>
          </a:prstGeom>
          <a:noFill/>
          <a:ln w="38100">
            <a:solidFill>
              <a:srgbClr val="FD9A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5" name="Line 6"/>
          <p:cNvSpPr>
            <a:spLocks noChangeShapeType="1"/>
          </p:cNvSpPr>
          <p:nvPr/>
        </p:nvSpPr>
        <p:spPr bwMode="auto">
          <a:xfrm rot="10800000" flipH="1">
            <a:off x="5868144" y="5949280"/>
            <a:ext cx="734889" cy="340320"/>
          </a:xfrm>
          <a:prstGeom prst="line">
            <a:avLst/>
          </a:prstGeom>
          <a:noFill/>
          <a:ln w="38100">
            <a:solidFill>
              <a:srgbClr val="FD9A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6" name="Rectangle 5"/>
          <p:cNvSpPr>
            <a:spLocks/>
          </p:cNvSpPr>
          <p:nvPr/>
        </p:nvSpPr>
        <p:spPr bwMode="auto">
          <a:xfrm>
            <a:off x="5292080" y="5517232"/>
            <a:ext cx="316835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D9A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2400" dirty="0" smtClean="0">
                <a:solidFill>
                  <a:srgbClr val="FD9A00"/>
                </a:solidFill>
                <a:ea typeface="ＭＳ Ｐゴシック" charset="0"/>
              </a:rPr>
              <a:t>GIF++ control room</a:t>
            </a:r>
            <a:endParaRPr lang="en-US" sz="2400" dirty="0">
              <a:solidFill>
                <a:srgbClr val="FD9A00"/>
              </a:solidFill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0397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/>
      <p:bldP spid="19" grpId="0" animBg="1"/>
      <p:bldP spid="20" grpId="0"/>
      <p:bldP spid="21" grpId="0" animBg="1"/>
      <p:bldP spid="22" grpId="0"/>
      <p:bldP spid="23" grpId="0" animBg="1"/>
      <p:bldP spid="24" grpId="0" animBg="1"/>
      <p:bldP spid="35" grpId="0" animBg="1"/>
      <p:bldP spid="3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- Before construction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13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5" name="TextBox 94"/>
          <p:cNvSpPr txBox="1"/>
          <p:nvPr/>
        </p:nvSpPr>
        <p:spPr>
          <a:xfrm>
            <a:off x="1403648" y="177281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Services area: June 2014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976" y="1546568"/>
            <a:ext cx="6926400" cy="51948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15616" y="162880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EHN1: June 2012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9608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14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t">
            <a:noAutofit/>
          </a:bodyPr>
          <a:lstStyle/>
          <a:p>
            <a:pPr marL="0" indent="0">
              <a:buSzPct val="108000"/>
              <a:buNone/>
            </a:pPr>
            <a:endParaRPr lang="en-US" sz="2800" dirty="0" smtClean="0">
              <a:ea typeface="ＭＳ Ｐゴシック" charset="0"/>
              <a:sym typeface="Helvetica" charset="0"/>
            </a:endParaRPr>
          </a:p>
          <a:p>
            <a:pPr marL="0" indent="0">
              <a:buSzPct val="108000"/>
              <a:buNone/>
            </a:pP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GIF++ Facility Layout</a:t>
            </a:r>
            <a:endParaRPr lang="en-GB" sz="3600" dirty="0"/>
          </a:p>
        </p:txBody>
      </p:sp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18302" cy="5157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Rectangle 2"/>
          <p:cNvSpPr>
            <a:spLocks/>
          </p:cNvSpPr>
          <p:nvPr/>
        </p:nvSpPr>
        <p:spPr bwMode="auto">
          <a:xfrm>
            <a:off x="107504" y="1844824"/>
            <a:ext cx="1665464" cy="28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>
                <a:solidFill>
                  <a:schemeClr val="tx1"/>
                </a:solidFill>
                <a:ea typeface="ＭＳ Ｐゴシック" charset="0"/>
              </a:rPr>
              <a:t>Irradiation Area</a:t>
            </a:r>
          </a:p>
        </p:txBody>
      </p:sp>
      <p:sp>
        <p:nvSpPr>
          <p:cNvPr id="18" name="Line 3"/>
          <p:cNvSpPr>
            <a:spLocks noChangeShapeType="1"/>
          </p:cNvSpPr>
          <p:nvPr/>
        </p:nvSpPr>
        <p:spPr bwMode="auto">
          <a:xfrm rot="10800000">
            <a:off x="1403648" y="2060848"/>
            <a:ext cx="2160240" cy="79208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9" name="Rectangle 4"/>
          <p:cNvSpPr>
            <a:spLocks/>
          </p:cNvSpPr>
          <p:nvPr/>
        </p:nvSpPr>
        <p:spPr bwMode="auto">
          <a:xfrm>
            <a:off x="539552" y="6165304"/>
            <a:ext cx="1664510" cy="287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solidFill>
                  <a:schemeClr val="tx1"/>
                </a:solidFill>
                <a:ea typeface="ＭＳ Ｐゴシック" charset="0"/>
              </a:rPr>
              <a:t>Preparation Area</a:t>
            </a:r>
            <a:endParaRPr lang="en-US" sz="21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20" name="Line 5"/>
          <p:cNvSpPr>
            <a:spLocks noChangeShapeType="1"/>
          </p:cNvSpPr>
          <p:nvPr/>
        </p:nvSpPr>
        <p:spPr bwMode="auto">
          <a:xfrm flipH="1">
            <a:off x="1255710" y="5677461"/>
            <a:ext cx="750605" cy="41104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7483295" y="5013176"/>
            <a:ext cx="1665464" cy="50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>
                <a:solidFill>
                  <a:schemeClr val="tx1"/>
                </a:solidFill>
                <a:ea typeface="ＭＳ Ｐゴシック" charset="0"/>
              </a:rPr>
              <a:t>Service Area</a:t>
            </a:r>
          </a:p>
          <a:p>
            <a:r>
              <a:rPr lang="en-US" sz="2400" dirty="0">
                <a:solidFill>
                  <a:schemeClr val="tx1"/>
                </a:solidFill>
                <a:ea typeface="ＭＳ Ｐゴシック" charset="0"/>
              </a:rPr>
              <a:t>(Electronics)</a:t>
            </a:r>
          </a:p>
        </p:txBody>
      </p:sp>
      <p:sp>
        <p:nvSpPr>
          <p:cNvPr id="22" name="Line 7"/>
          <p:cNvSpPr>
            <a:spLocks noChangeShapeType="1"/>
          </p:cNvSpPr>
          <p:nvPr/>
        </p:nvSpPr>
        <p:spPr bwMode="auto">
          <a:xfrm>
            <a:off x="7092280" y="4581129"/>
            <a:ext cx="792088" cy="36004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3" name="Rectangle 8"/>
          <p:cNvSpPr>
            <a:spLocks/>
          </p:cNvSpPr>
          <p:nvPr/>
        </p:nvSpPr>
        <p:spPr bwMode="auto">
          <a:xfrm>
            <a:off x="8066949" y="1988840"/>
            <a:ext cx="1069565" cy="503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>
                <a:solidFill>
                  <a:schemeClr val="tx1"/>
                </a:solidFill>
                <a:ea typeface="ＭＳ Ｐゴシック" charset="0"/>
              </a:rPr>
              <a:t>Service Area</a:t>
            </a:r>
          </a:p>
          <a:p>
            <a:r>
              <a:rPr lang="en-US" sz="2400" dirty="0">
                <a:solidFill>
                  <a:schemeClr val="tx1"/>
                </a:solidFill>
                <a:ea typeface="ＭＳ Ｐゴシック" charset="0"/>
              </a:rPr>
              <a:t>(Gas)</a:t>
            </a:r>
          </a:p>
        </p:txBody>
      </p:sp>
      <p:sp>
        <p:nvSpPr>
          <p:cNvPr id="24" name="Line 9"/>
          <p:cNvSpPr>
            <a:spLocks noChangeShapeType="1"/>
          </p:cNvSpPr>
          <p:nvPr/>
        </p:nvSpPr>
        <p:spPr bwMode="auto">
          <a:xfrm rot="10800000" flipH="1">
            <a:off x="7740353" y="2780928"/>
            <a:ext cx="576064" cy="499510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5" name="Line 10"/>
          <p:cNvSpPr>
            <a:spLocks noChangeShapeType="1"/>
          </p:cNvSpPr>
          <p:nvPr/>
        </p:nvSpPr>
        <p:spPr bwMode="auto">
          <a:xfrm>
            <a:off x="4644008" y="5085184"/>
            <a:ext cx="1800200" cy="504056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6" name="Rectangle 11"/>
          <p:cNvSpPr>
            <a:spLocks/>
          </p:cNvSpPr>
          <p:nvPr/>
        </p:nvSpPr>
        <p:spPr bwMode="auto">
          <a:xfrm>
            <a:off x="6591341" y="5805264"/>
            <a:ext cx="2520280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ea typeface="ＭＳ Ｐゴシック" charset="0"/>
              </a:rPr>
              <a:t>SAS (Single person access system)</a:t>
            </a:r>
            <a:endParaRPr lang="en-US" sz="2400" dirty="0">
              <a:solidFill>
                <a:schemeClr val="tx1"/>
              </a:solidFill>
              <a:ea typeface="ＭＳ Ｐゴシック" charset="0"/>
            </a:endParaRPr>
          </a:p>
        </p:txBody>
      </p:sp>
      <p:sp>
        <p:nvSpPr>
          <p:cNvPr id="27" name="Rectangle 12"/>
          <p:cNvSpPr>
            <a:spLocks/>
          </p:cNvSpPr>
          <p:nvPr/>
        </p:nvSpPr>
        <p:spPr bwMode="auto">
          <a:xfrm>
            <a:off x="1979712" y="4005064"/>
            <a:ext cx="1665464" cy="32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>
                <a:solidFill>
                  <a:srgbClr val="FFFFFF"/>
                </a:solidFill>
                <a:ea typeface="ＭＳ Ｐゴシック" charset="0"/>
              </a:rPr>
              <a:t>Material Access</a:t>
            </a: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>
            <a:off x="3059832" y="3933056"/>
            <a:ext cx="920590" cy="285263"/>
          </a:xfrm>
          <a:prstGeom prst="line">
            <a:avLst/>
          </a:prstGeom>
          <a:noFill/>
          <a:ln w="38100">
            <a:solidFill>
              <a:srgbClr val="FFFFFF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9" name="Line 14"/>
          <p:cNvSpPr>
            <a:spLocks noChangeShapeType="1"/>
          </p:cNvSpPr>
          <p:nvPr/>
        </p:nvSpPr>
        <p:spPr bwMode="auto">
          <a:xfrm rot="10800000" flipH="1">
            <a:off x="4067944" y="2204864"/>
            <a:ext cx="1152128" cy="395664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rot="10800000">
            <a:off x="5796135" y="2204864"/>
            <a:ext cx="288033" cy="216024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" name="Rectangle 16"/>
          <p:cNvSpPr>
            <a:spLocks/>
          </p:cNvSpPr>
          <p:nvPr/>
        </p:nvSpPr>
        <p:spPr bwMode="auto">
          <a:xfrm>
            <a:off x="5292080" y="1700808"/>
            <a:ext cx="2808312" cy="360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558E28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 smtClean="0">
                <a:ea typeface="ＭＳ Ｐゴシック" charset="0"/>
              </a:rPr>
              <a:t>Removable Roof</a:t>
            </a:r>
            <a:endParaRPr lang="en-US" sz="2100" dirty="0">
              <a:ea typeface="ＭＳ Ｐゴシック" charset="0"/>
            </a:endParaRPr>
          </a:p>
        </p:txBody>
      </p:sp>
      <p:sp>
        <p:nvSpPr>
          <p:cNvPr id="33" name="Line 18"/>
          <p:cNvSpPr>
            <a:spLocks noChangeShapeType="1"/>
          </p:cNvSpPr>
          <p:nvPr/>
        </p:nvSpPr>
        <p:spPr bwMode="auto">
          <a:xfrm>
            <a:off x="3995936" y="5949280"/>
            <a:ext cx="141335" cy="252694"/>
          </a:xfrm>
          <a:prstGeom prst="line">
            <a:avLst/>
          </a:prstGeom>
          <a:noFill/>
          <a:ln w="15875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4" name="Rectangle 19"/>
          <p:cNvSpPr>
            <a:spLocks/>
          </p:cNvSpPr>
          <p:nvPr/>
        </p:nvSpPr>
        <p:spPr bwMode="auto">
          <a:xfrm>
            <a:off x="3347864" y="6257836"/>
            <a:ext cx="2808312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/>
          <a:p>
            <a:r>
              <a:rPr lang="en-US" sz="1300" dirty="0">
                <a:solidFill>
                  <a:schemeClr val="tx1"/>
                </a:solidFill>
                <a:ea typeface="ＭＳ Ｐゴシック" charset="0"/>
              </a:rPr>
              <a:t>raised floor </a:t>
            </a:r>
          </a:p>
          <a:p>
            <a:r>
              <a:rPr lang="en-US" sz="1300" dirty="0">
                <a:solidFill>
                  <a:schemeClr val="tx1"/>
                </a:solidFill>
                <a:ea typeface="ＭＳ Ｐゴシック" charset="0"/>
              </a:rPr>
              <a:t>throughout the facility</a:t>
            </a:r>
          </a:p>
          <a:p>
            <a:r>
              <a:rPr lang="en-US" sz="1300" dirty="0">
                <a:solidFill>
                  <a:schemeClr val="tx1"/>
                </a:solidFill>
                <a:ea typeface="ＭＳ Ｐゴシック" charset="0"/>
              </a:rPr>
              <a:t>(pipes, cable trays)</a:t>
            </a:r>
          </a:p>
        </p:txBody>
      </p:sp>
      <p:sp>
        <p:nvSpPr>
          <p:cNvPr id="35" name="Line 20"/>
          <p:cNvSpPr>
            <a:spLocks noChangeShapeType="1"/>
          </p:cNvSpPr>
          <p:nvPr/>
        </p:nvSpPr>
        <p:spPr bwMode="auto">
          <a:xfrm>
            <a:off x="4860032" y="5373216"/>
            <a:ext cx="144016" cy="432048"/>
          </a:xfrm>
          <a:prstGeom prst="line">
            <a:avLst/>
          </a:prstGeom>
          <a:noFill/>
          <a:ln w="3810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6" name="Rectangle 21"/>
          <p:cNvSpPr>
            <a:spLocks/>
          </p:cNvSpPr>
          <p:nvPr/>
        </p:nvSpPr>
        <p:spPr bwMode="auto">
          <a:xfrm>
            <a:off x="4716016" y="6021288"/>
            <a:ext cx="2169520" cy="215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>
                <a:solidFill>
                  <a:schemeClr val="tx1"/>
                </a:solidFill>
                <a:ea typeface="ＭＳ Ｐゴシック" charset="0"/>
              </a:rPr>
              <a:t>Small Material Access</a:t>
            </a:r>
          </a:p>
        </p:txBody>
      </p:sp>
    </p:spTree>
    <p:extLst>
      <p:ext uri="{BB962C8B-B14F-4D97-AF65-F5344CB8AC3E}">
        <p14:creationId xmlns:p14="http://schemas.microsoft.com/office/powerpoint/2010/main" val="17755734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>
          <a:xfrm>
            <a:off x="1259632" y="2060848"/>
            <a:ext cx="533400" cy="244476"/>
          </a:xfrm>
        </p:spPr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15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t">
            <a:noAutofit/>
          </a:bodyPr>
          <a:lstStyle/>
          <a:p>
            <a:pPr marL="0" indent="0">
              <a:buSzPct val="108000"/>
              <a:buNone/>
            </a:pPr>
            <a:endParaRPr lang="en-US" sz="2800" dirty="0" smtClean="0">
              <a:ea typeface="ＭＳ Ｐゴシック" charset="0"/>
              <a:sym typeface="Helvetica" charset="0"/>
            </a:endParaRPr>
          </a:p>
          <a:p>
            <a:pPr marL="0" indent="0">
              <a:buSzPct val="108000"/>
              <a:buNone/>
            </a:pP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GIF++ Irradiation Zone</a:t>
            </a:r>
            <a:endParaRPr lang="en-GB" sz="3600" dirty="0"/>
          </a:p>
        </p:txBody>
      </p:sp>
      <p:sp>
        <p:nvSpPr>
          <p:cNvPr id="27" name="Rectangle 12"/>
          <p:cNvSpPr>
            <a:spLocks/>
          </p:cNvSpPr>
          <p:nvPr/>
        </p:nvSpPr>
        <p:spPr bwMode="auto">
          <a:xfrm>
            <a:off x="1979712" y="4005064"/>
            <a:ext cx="1665464" cy="32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400" dirty="0">
                <a:solidFill>
                  <a:srgbClr val="FFFFFF"/>
                </a:solidFill>
                <a:ea typeface="ＭＳ Ｐゴシック" charset="0"/>
              </a:rPr>
              <a:t>Material Access</a:t>
            </a:r>
          </a:p>
        </p:txBody>
      </p:sp>
      <p:sp>
        <p:nvSpPr>
          <p:cNvPr id="28" name="Line 13"/>
          <p:cNvSpPr>
            <a:spLocks noChangeShapeType="1"/>
          </p:cNvSpPr>
          <p:nvPr/>
        </p:nvSpPr>
        <p:spPr bwMode="auto">
          <a:xfrm flipH="1">
            <a:off x="3059832" y="3933056"/>
            <a:ext cx="920590" cy="285263"/>
          </a:xfrm>
          <a:prstGeom prst="line">
            <a:avLst/>
          </a:prstGeom>
          <a:noFill/>
          <a:ln w="38100">
            <a:solidFill>
              <a:srgbClr val="FFFFFF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556791"/>
            <a:ext cx="9001000" cy="48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0" name="Line 3"/>
          <p:cNvSpPr>
            <a:spLocks noChangeShapeType="1"/>
          </p:cNvSpPr>
          <p:nvPr/>
        </p:nvSpPr>
        <p:spPr bwMode="auto">
          <a:xfrm>
            <a:off x="107504" y="4437112"/>
            <a:ext cx="8784976" cy="0"/>
          </a:xfrm>
          <a:prstGeom prst="line">
            <a:avLst/>
          </a:prstGeom>
          <a:noFill/>
          <a:ln w="38100" cap="flat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38100" dist="19999" dir="5400000" algn="ctr" rotWithShape="0">
              <a:schemeClr val="bg2">
                <a:alpha val="37999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pPr>
              <a:defRPr/>
            </a:pPr>
            <a:endParaRPr lang="en-US" dirty="0"/>
          </a:p>
        </p:txBody>
      </p:sp>
      <p:sp>
        <p:nvSpPr>
          <p:cNvPr id="41" name="Line 10"/>
          <p:cNvSpPr>
            <a:spLocks noChangeShapeType="1"/>
          </p:cNvSpPr>
          <p:nvPr/>
        </p:nvSpPr>
        <p:spPr bwMode="auto">
          <a:xfrm>
            <a:off x="4716016" y="3933056"/>
            <a:ext cx="0" cy="298773"/>
          </a:xfrm>
          <a:prstGeom prst="line">
            <a:avLst/>
          </a:prstGeom>
          <a:noFill/>
          <a:ln w="38100">
            <a:solidFill>
              <a:srgbClr val="D90B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2" name="Isosceles Triangle 1"/>
          <p:cNvSpPr/>
          <p:nvPr/>
        </p:nvSpPr>
        <p:spPr>
          <a:xfrm>
            <a:off x="6516216" y="2060848"/>
            <a:ext cx="504056" cy="72008"/>
          </a:xfrm>
          <a:prstGeom prst="triangl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Rectangle 4"/>
          <p:cNvSpPr>
            <a:spLocks/>
          </p:cNvSpPr>
          <p:nvPr/>
        </p:nvSpPr>
        <p:spPr bwMode="auto">
          <a:xfrm>
            <a:off x="2483768" y="4365104"/>
            <a:ext cx="518457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/>
            <a:r>
              <a:rPr lang="en-US" sz="2000" b="1" dirty="0">
                <a:solidFill>
                  <a:srgbClr val="FF0000"/>
                </a:solidFill>
                <a:latin typeface="Gill Sans MT" charset="0"/>
                <a:ea typeface="ＭＳ Ｐゴシック" charset="0"/>
                <a:sym typeface="Gill Sans MT" charset="0"/>
              </a:rPr>
              <a:t>Beam pipe (</a:t>
            </a:r>
            <a:r>
              <a:rPr lang="en-US" sz="2000" b="1" dirty="0" smtClean="0">
                <a:solidFill>
                  <a:srgbClr val="FF0000"/>
                </a:solidFill>
                <a:latin typeface="Gill Sans MT" charset="0"/>
                <a:ea typeface="ＭＳ Ｐゴシック" charset="0"/>
                <a:sym typeface="Gill Sans MT" charset="0"/>
              </a:rPr>
              <a:t>159 mm) for CMS ECAL</a:t>
            </a:r>
            <a:endParaRPr lang="en-US" sz="2000" b="1" dirty="0">
              <a:solidFill>
                <a:srgbClr val="FF0000"/>
              </a:solidFill>
              <a:latin typeface="Gill Sans MT" charset="0"/>
              <a:ea typeface="ＭＳ Ｐゴシック" charset="0"/>
              <a:sym typeface="Gill Sans MT" charset="0"/>
            </a:endParaRPr>
          </a:p>
        </p:txBody>
      </p:sp>
      <p:sp>
        <p:nvSpPr>
          <p:cNvPr id="44" name="Rectangle 4"/>
          <p:cNvSpPr>
            <a:spLocks/>
          </p:cNvSpPr>
          <p:nvPr/>
        </p:nvSpPr>
        <p:spPr bwMode="auto">
          <a:xfrm>
            <a:off x="2555776" y="3573016"/>
            <a:ext cx="5184576" cy="384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square" lIns="38100" tIns="38100" rIns="38100" bIns="38100">
            <a:spAutoFit/>
          </a:bodyPr>
          <a:lstStyle/>
          <a:p>
            <a:pPr algn="l"/>
            <a:r>
              <a:rPr lang="en-US" sz="2000" b="1" dirty="0" smtClean="0">
                <a:solidFill>
                  <a:srgbClr val="FF0000"/>
                </a:solidFill>
                <a:latin typeface="Gill Sans MT" charset="0"/>
                <a:ea typeface="ＭＳ Ｐゴシック" charset="0"/>
                <a:sym typeface="Gill Sans MT" charset="0"/>
              </a:rPr>
              <a:t>Irradiator can be moved by 150 cm</a:t>
            </a:r>
            <a:endParaRPr lang="en-US" sz="2000" b="1" dirty="0">
              <a:solidFill>
                <a:srgbClr val="FF0000"/>
              </a:solidFill>
              <a:latin typeface="Gill Sans MT" charset="0"/>
              <a:ea typeface="ＭＳ Ｐゴシック" charset="0"/>
              <a:sym typeface="Gill Sans M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432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3" grpId="0" autoUpdateAnimBg="0"/>
      <p:bldP spid="4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16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ctr">
            <a:noAutofit/>
          </a:bodyPr>
          <a:lstStyle/>
          <a:p>
            <a:pPr marL="0" indent="0" algn="ctr">
              <a:buSzPct val="108000"/>
              <a:buNone/>
            </a:pPr>
            <a:r>
              <a:rPr lang="en-US" sz="6000" dirty="0" smtClean="0"/>
              <a:t>Fixed infrastructure</a:t>
            </a:r>
            <a:endParaRPr lang="en-US" sz="6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825183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56792"/>
            <a:ext cx="942082" cy="19198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2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/>
          <a:lstStyle/>
          <a:p>
            <a:pPr eaLnBrk="1" hangingPunct="1">
              <a:defRPr/>
            </a:pPr>
            <a:r>
              <a:rPr lang="en-US" dirty="0" smtClean="0"/>
              <a:t>GIF++ Irradiator</a:t>
            </a:r>
          </a:p>
        </p:txBody>
      </p:sp>
      <p:pic>
        <p:nvPicPr>
          <p:cNvPr id="3072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5533" y="1568277"/>
            <a:ext cx="2980803" cy="5273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25" name="Rectangle 4"/>
          <p:cNvSpPr>
            <a:spLocks/>
          </p:cNvSpPr>
          <p:nvPr/>
        </p:nvSpPr>
        <p:spPr bwMode="auto">
          <a:xfrm>
            <a:off x="6929424" y="1844824"/>
            <a:ext cx="2223492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Attenuator</a:t>
            </a:r>
            <a:r>
              <a:rPr lang="en-US" sz="2000" dirty="0">
                <a:latin typeface="Helvetica" charset="0"/>
                <a:ea typeface="ＭＳ Ｐゴシック" charset="0"/>
                <a:sym typeface="Helvetica" charset="0"/>
              </a:rPr>
              <a:t> </a:t>
            </a:r>
          </a:p>
          <a:p>
            <a:r>
              <a:rPr lang="en-US" sz="1400" dirty="0">
                <a:latin typeface="Helvetica" charset="0"/>
                <a:ea typeface="ＭＳ Ｐゴシック" charset="0"/>
                <a:sym typeface="Helvetica" charset="0"/>
              </a:rPr>
              <a:t>3 planes of </a:t>
            </a:r>
            <a:r>
              <a:rPr lang="en-US" sz="1400" dirty="0">
                <a:latin typeface="Helvetica" charset="0"/>
                <a:ea typeface="ＭＳ Ｐゴシック" charset="0"/>
                <a:sym typeface="Helvetica" charset="0"/>
              </a:rPr>
              <a:t>Pb</a:t>
            </a:r>
            <a:r>
              <a:rPr lang="en-US" sz="1400" dirty="0">
                <a:latin typeface="Helvetica" charset="0"/>
                <a:ea typeface="ＭＳ Ｐゴシック" charset="0"/>
                <a:sym typeface="Helvetica" charset="0"/>
              </a:rPr>
              <a:t>/Fe plates</a:t>
            </a:r>
          </a:p>
          <a:p>
            <a:r>
              <a:rPr lang="en-US" sz="1400" dirty="0">
                <a:latin typeface="Helvetica" charset="0"/>
                <a:ea typeface="ＭＳ Ｐゴシック" charset="0"/>
                <a:sym typeface="Helvetica" charset="0"/>
              </a:rPr>
              <a:t>flexible</a:t>
            </a:r>
            <a:r>
              <a:rPr lang="en-US" sz="1400" dirty="0" smtClean="0">
                <a:latin typeface="Helvetica" charset="0"/>
                <a:ea typeface="ＭＳ Ｐゴシック" charset="0"/>
                <a:sym typeface="Helvetica" charset="0"/>
              </a:rPr>
              <a:t>, provide </a:t>
            </a:r>
            <a:r>
              <a:rPr lang="en-US" sz="1400" dirty="0">
                <a:latin typeface="Helvetica" charset="0"/>
                <a:ea typeface="ＭＳ Ｐゴシック" charset="0"/>
                <a:sym typeface="Helvetica" charset="0"/>
              </a:rPr>
              <a:t>up </a:t>
            </a:r>
            <a:r>
              <a:rPr lang="en-US" sz="1400" dirty="0" smtClean="0">
                <a:latin typeface="Helvetica" charset="0"/>
                <a:ea typeface="ＭＳ Ｐゴシック" charset="0"/>
                <a:sym typeface="Helvetica" charset="0"/>
              </a:rPr>
              <a:t>attenuation up to </a:t>
            </a:r>
            <a:r>
              <a:rPr lang="en-US" sz="1400" dirty="0" smtClean="0">
                <a:latin typeface="Helvetica" charset="0"/>
                <a:ea typeface="ＭＳ Ｐゴシック" charset="0"/>
                <a:sym typeface="Helvetica" charset="0"/>
              </a:rPr>
              <a:t>46400</a:t>
            </a:r>
            <a:endParaRPr lang="en-US" sz="1400" dirty="0">
              <a:latin typeface="Helvetica" charset="0"/>
              <a:ea typeface="ＭＳ Ｐゴシック" charset="0"/>
              <a:sym typeface="Helvetica" charset="0"/>
            </a:endParaRPr>
          </a:p>
          <a:p>
            <a:endParaRPr lang="en-US" sz="1400" dirty="0">
              <a:latin typeface="Helvetica" charset="0"/>
              <a:ea typeface="ＭＳ Ｐゴシック" charset="0"/>
              <a:sym typeface="Helvetica" charset="0"/>
            </a:endParaRPr>
          </a:p>
        </p:txBody>
      </p:sp>
      <p:sp>
        <p:nvSpPr>
          <p:cNvPr id="30726" name="Line 5"/>
          <p:cNvSpPr>
            <a:spLocks noChangeShapeType="1"/>
          </p:cNvSpPr>
          <p:nvPr/>
        </p:nvSpPr>
        <p:spPr bwMode="auto">
          <a:xfrm rot="10800000" flipH="1" flipV="1">
            <a:off x="6516217" y="3020911"/>
            <a:ext cx="936103" cy="48048"/>
          </a:xfrm>
          <a:prstGeom prst="line">
            <a:avLst/>
          </a:prstGeom>
          <a:noFill/>
          <a:ln w="19050">
            <a:solidFill>
              <a:srgbClr val="D90B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0727" name="Line 6"/>
          <p:cNvSpPr>
            <a:spLocks noChangeShapeType="1"/>
          </p:cNvSpPr>
          <p:nvPr/>
        </p:nvSpPr>
        <p:spPr bwMode="auto">
          <a:xfrm>
            <a:off x="6156176" y="2924944"/>
            <a:ext cx="1008112" cy="1800199"/>
          </a:xfrm>
          <a:prstGeom prst="line">
            <a:avLst/>
          </a:prstGeom>
          <a:noFill/>
          <a:ln w="19050">
            <a:solidFill>
              <a:srgbClr val="D90B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0728" name="Rectangle 7"/>
          <p:cNvSpPr>
            <a:spLocks/>
          </p:cNvSpPr>
          <p:nvPr/>
        </p:nvSpPr>
        <p:spPr bwMode="auto">
          <a:xfrm>
            <a:off x="6948264" y="4869160"/>
            <a:ext cx="2000961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Angular </a:t>
            </a:r>
          </a:p>
          <a:p>
            <a:r>
              <a:rPr lang="en-US" dirty="0">
                <a:latin typeface="Helvetica" charset="0"/>
                <a:ea typeface="ＭＳ Ｐゴシック" charset="0"/>
                <a:sym typeface="Helvetica" charset="0"/>
              </a:rPr>
              <a:t>correction filter (Fe)</a:t>
            </a:r>
          </a:p>
        </p:txBody>
      </p:sp>
      <p:sp>
        <p:nvSpPr>
          <p:cNvPr id="30729" name="Line 8"/>
          <p:cNvSpPr>
            <a:spLocks noChangeShapeType="1"/>
          </p:cNvSpPr>
          <p:nvPr/>
        </p:nvSpPr>
        <p:spPr bwMode="auto">
          <a:xfrm rot="10800000">
            <a:off x="3892227" y="2387576"/>
            <a:ext cx="1759892" cy="537368"/>
          </a:xfrm>
          <a:prstGeom prst="line">
            <a:avLst/>
          </a:prstGeom>
          <a:noFill/>
          <a:ln w="19050">
            <a:solidFill>
              <a:srgbClr val="D90B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0730" name="Rectangle 9"/>
          <p:cNvSpPr>
            <a:spLocks/>
          </p:cNvSpPr>
          <p:nvPr/>
        </p:nvSpPr>
        <p:spPr bwMode="auto">
          <a:xfrm>
            <a:off x="2726936" y="3501008"/>
            <a:ext cx="119699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>
                <a:ea typeface="ＭＳ Ｐゴシック" charset="0"/>
              </a:rPr>
              <a:t>14 </a:t>
            </a:r>
            <a:r>
              <a:rPr lang="en-US" dirty="0">
                <a:ea typeface="ＭＳ Ｐゴシック" charset="0"/>
              </a:rPr>
              <a:t>TBq</a:t>
            </a:r>
            <a:r>
              <a:rPr lang="en-US" dirty="0">
                <a:ea typeface="ＭＳ Ｐゴシック" charset="0"/>
              </a:rPr>
              <a:t> Cs</a:t>
            </a:r>
            <a:r>
              <a:rPr lang="en-US" baseline="32000" dirty="0">
                <a:ea typeface="ＭＳ Ｐゴシック" charset="0"/>
              </a:rPr>
              <a:t>137</a:t>
            </a:r>
          </a:p>
        </p:txBody>
      </p:sp>
      <p:sp>
        <p:nvSpPr>
          <p:cNvPr id="30731" name="Line 10"/>
          <p:cNvSpPr>
            <a:spLocks noChangeShapeType="1"/>
          </p:cNvSpPr>
          <p:nvPr/>
        </p:nvSpPr>
        <p:spPr bwMode="auto">
          <a:xfrm rot="10800000" flipH="1" flipV="1">
            <a:off x="6444208" y="2843956"/>
            <a:ext cx="936104" cy="8980"/>
          </a:xfrm>
          <a:prstGeom prst="line">
            <a:avLst/>
          </a:prstGeom>
          <a:noFill/>
          <a:ln w="19050">
            <a:solidFill>
              <a:srgbClr val="D90B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0732" name="Line 11"/>
          <p:cNvSpPr>
            <a:spLocks noChangeShapeType="1"/>
          </p:cNvSpPr>
          <p:nvPr/>
        </p:nvSpPr>
        <p:spPr bwMode="auto">
          <a:xfrm rot="10800000" flipH="1" flipV="1">
            <a:off x="6300192" y="2703834"/>
            <a:ext cx="1080120" cy="5086"/>
          </a:xfrm>
          <a:prstGeom prst="line">
            <a:avLst/>
          </a:prstGeom>
          <a:noFill/>
          <a:ln w="19050">
            <a:solidFill>
              <a:srgbClr val="D90B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0733" name="Line 12"/>
          <p:cNvSpPr>
            <a:spLocks noChangeShapeType="1"/>
          </p:cNvSpPr>
          <p:nvPr/>
        </p:nvSpPr>
        <p:spPr bwMode="auto">
          <a:xfrm>
            <a:off x="5749338" y="3068960"/>
            <a:ext cx="4465" cy="567035"/>
          </a:xfrm>
          <a:prstGeom prst="line">
            <a:avLst/>
          </a:prstGeom>
          <a:noFill/>
          <a:ln w="19050">
            <a:solidFill>
              <a:srgbClr val="AE00F0"/>
            </a:solidFill>
            <a:miter lim="800000"/>
            <a:headEnd type="stealth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30734" name="Picture 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" y="1556792"/>
            <a:ext cx="1887165" cy="5045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35" name="Rectangle 14"/>
          <p:cNvSpPr>
            <a:spLocks/>
          </p:cNvSpPr>
          <p:nvPr/>
        </p:nvSpPr>
        <p:spPr bwMode="auto">
          <a:xfrm>
            <a:off x="2715568" y="3764940"/>
            <a:ext cx="178442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1.Nov.2011 = 14.91 </a:t>
            </a:r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TBq</a:t>
            </a:r>
            <a:endParaRPr lang="en-US" sz="1300" dirty="0">
              <a:latin typeface="Helvetica" charset="0"/>
              <a:ea typeface="ＭＳ Ｐゴシック" charset="0"/>
              <a:sym typeface="Helvetica" charset="0"/>
            </a:endParaRPr>
          </a:p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260 µ</a:t>
            </a:r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Gy</a:t>
            </a:r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/s </a:t>
            </a:r>
            <a:r>
              <a:rPr lang="en-US" sz="1300" dirty="0" smtClean="0">
                <a:latin typeface="Helvetica" charset="0"/>
                <a:ea typeface="ＭＳ Ｐゴシック" charset="0"/>
                <a:sym typeface="Helvetica" charset="0"/>
              </a:rPr>
              <a:t>or 1 </a:t>
            </a:r>
            <a:r>
              <a:rPr lang="en-US" sz="1300" dirty="0" smtClean="0">
                <a:latin typeface="Helvetica" charset="0"/>
                <a:ea typeface="ＭＳ Ｐゴシック" charset="0"/>
                <a:sym typeface="Helvetica" charset="0"/>
              </a:rPr>
              <a:t>mSv</a:t>
            </a:r>
            <a:r>
              <a:rPr lang="en-US" sz="1300" dirty="0" smtClean="0">
                <a:latin typeface="Helvetica" charset="0"/>
                <a:ea typeface="ＭＳ Ｐゴシック" charset="0"/>
                <a:sym typeface="Helvetica" charset="0"/>
              </a:rPr>
              <a:t>/h </a:t>
            </a:r>
          </a:p>
          <a:p>
            <a:r>
              <a:rPr lang="en-US" sz="1300" dirty="0" smtClean="0">
                <a:latin typeface="Helvetica" charset="0"/>
                <a:ea typeface="ＭＳ Ｐゴシック" charset="0"/>
                <a:sym typeface="Helvetica" charset="0"/>
              </a:rPr>
              <a:t>at </a:t>
            </a:r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1 meter</a:t>
            </a:r>
          </a:p>
        </p:txBody>
      </p:sp>
      <p:sp>
        <p:nvSpPr>
          <p:cNvPr id="30737" name="Rectangle 16"/>
          <p:cNvSpPr>
            <a:spLocks/>
          </p:cNvSpPr>
          <p:nvPr/>
        </p:nvSpPr>
        <p:spPr bwMode="auto">
          <a:xfrm>
            <a:off x="2699792" y="4437112"/>
            <a:ext cx="2223492" cy="44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1300" dirty="0">
                <a:ea typeface="ＭＳ Ｐゴシック" charset="0"/>
              </a:rPr>
              <a:t>Source available in Prague </a:t>
            </a:r>
            <a:br>
              <a:rPr lang="en-US" sz="1300" dirty="0">
                <a:ea typeface="ＭＳ Ｐゴシック" charset="0"/>
              </a:rPr>
            </a:br>
            <a:r>
              <a:rPr lang="en-US" sz="1300" dirty="0">
                <a:ea typeface="ＭＳ Ｐゴシック" charset="0"/>
              </a:rPr>
              <a:t>hot-cell, certificate received.</a:t>
            </a:r>
          </a:p>
        </p:txBody>
      </p:sp>
      <p:pic>
        <p:nvPicPr>
          <p:cNvPr id="30741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6453336"/>
            <a:ext cx="1134070" cy="31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539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645024"/>
            <a:ext cx="788155" cy="2880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1"/>
          <p:cNvSpPr>
            <a:spLocks/>
          </p:cNvSpPr>
          <p:nvPr/>
        </p:nvSpPr>
        <p:spPr bwMode="auto">
          <a:xfrm>
            <a:off x="5143500" y="4134445"/>
            <a:ext cx="1446609" cy="2223492"/>
          </a:xfrm>
          <a:prstGeom prst="rect">
            <a:avLst/>
          </a:prstGeom>
          <a:solidFill>
            <a:srgbClr val="CADBFE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pic>
        <p:nvPicPr>
          <p:cNvPr id="3174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0000">
            <a:off x="15541" y="1556407"/>
            <a:ext cx="1886396" cy="52685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4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589509"/>
            <a:ext cx="1243459" cy="5223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0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0" r="64833"/>
          <a:stretch>
            <a:fillRect/>
          </a:stretch>
        </p:blipFill>
        <p:spPr bwMode="auto">
          <a:xfrm>
            <a:off x="1935926" y="1588102"/>
            <a:ext cx="366117" cy="5219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GIF++ Irradiator Filter System</a:t>
            </a:r>
            <a:endParaRPr lang="en-US" dirty="0"/>
          </a:p>
        </p:txBody>
      </p:sp>
      <p:pic>
        <p:nvPicPr>
          <p:cNvPr id="31754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561654"/>
            <a:ext cx="504056" cy="330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5" name="Line 10"/>
          <p:cNvSpPr>
            <a:spLocks noChangeShapeType="1"/>
          </p:cNvSpPr>
          <p:nvPr/>
        </p:nvSpPr>
        <p:spPr bwMode="auto">
          <a:xfrm rot="10800000" flipH="1">
            <a:off x="2771800" y="3212975"/>
            <a:ext cx="576064" cy="1274291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56" name="Rectangle 11"/>
          <p:cNvSpPr>
            <a:spLocks/>
          </p:cNvSpPr>
          <p:nvPr/>
        </p:nvSpPr>
        <p:spPr bwMode="auto">
          <a:xfrm>
            <a:off x="4607719" y="4188023"/>
            <a:ext cx="71438" cy="69651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57" name="Rectangle 12"/>
          <p:cNvSpPr>
            <a:spLocks/>
          </p:cNvSpPr>
          <p:nvPr/>
        </p:nvSpPr>
        <p:spPr bwMode="auto">
          <a:xfrm>
            <a:off x="4607719" y="4920258"/>
            <a:ext cx="71438" cy="696516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58" name="Rectangle 13"/>
          <p:cNvSpPr>
            <a:spLocks/>
          </p:cNvSpPr>
          <p:nvPr/>
        </p:nvSpPr>
        <p:spPr bwMode="auto">
          <a:xfrm>
            <a:off x="4607719" y="5652492"/>
            <a:ext cx="71438" cy="696516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59" name="Rectangle 14"/>
          <p:cNvSpPr>
            <a:spLocks/>
          </p:cNvSpPr>
          <p:nvPr/>
        </p:nvSpPr>
        <p:spPr bwMode="auto">
          <a:xfrm>
            <a:off x="4759523" y="5652492"/>
            <a:ext cx="71438" cy="696516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60" name="Rectangle 15"/>
          <p:cNvSpPr>
            <a:spLocks/>
          </p:cNvSpPr>
          <p:nvPr/>
        </p:nvSpPr>
        <p:spPr bwMode="auto">
          <a:xfrm>
            <a:off x="4911328" y="5652492"/>
            <a:ext cx="71438" cy="696516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61" name="Rectangle 16"/>
          <p:cNvSpPr>
            <a:spLocks/>
          </p:cNvSpPr>
          <p:nvPr/>
        </p:nvSpPr>
        <p:spPr bwMode="auto">
          <a:xfrm>
            <a:off x="4759523" y="4920258"/>
            <a:ext cx="71438" cy="696516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62" name="Rectangle 17"/>
          <p:cNvSpPr>
            <a:spLocks/>
          </p:cNvSpPr>
          <p:nvPr/>
        </p:nvSpPr>
        <p:spPr bwMode="auto">
          <a:xfrm>
            <a:off x="4911328" y="4920258"/>
            <a:ext cx="71438" cy="696516"/>
          </a:xfrm>
          <a:prstGeom prst="rect">
            <a:avLst/>
          </a:prstGeom>
          <a:blipFill dpi="0" rotWithShape="0">
            <a:blip r:embed="rId7"/>
            <a:srcRect/>
            <a:tile tx="0" ty="0" sx="100000" sy="100000" flip="none" algn="tl"/>
          </a:blip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63" name="Rectangle 18"/>
          <p:cNvSpPr>
            <a:spLocks/>
          </p:cNvSpPr>
          <p:nvPr/>
        </p:nvSpPr>
        <p:spPr bwMode="auto">
          <a:xfrm>
            <a:off x="4759523" y="4188023"/>
            <a:ext cx="71438" cy="69651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64" name="Rectangle 19"/>
          <p:cNvSpPr>
            <a:spLocks/>
          </p:cNvSpPr>
          <p:nvPr/>
        </p:nvSpPr>
        <p:spPr bwMode="auto">
          <a:xfrm>
            <a:off x="4911328" y="4188023"/>
            <a:ext cx="71438" cy="696516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65" name="Rectangle 20"/>
          <p:cNvSpPr>
            <a:spLocks/>
          </p:cNvSpPr>
          <p:nvPr/>
        </p:nvSpPr>
        <p:spPr bwMode="auto">
          <a:xfrm>
            <a:off x="5161359" y="5896258"/>
            <a:ext cx="27815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100</a:t>
            </a:r>
          </a:p>
        </p:txBody>
      </p:sp>
      <p:sp>
        <p:nvSpPr>
          <p:cNvPr id="31766" name="Rectangle 21"/>
          <p:cNvSpPr>
            <a:spLocks/>
          </p:cNvSpPr>
          <p:nvPr/>
        </p:nvSpPr>
        <p:spPr bwMode="auto">
          <a:xfrm>
            <a:off x="5616773" y="5896258"/>
            <a:ext cx="278152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100</a:t>
            </a:r>
          </a:p>
        </p:txBody>
      </p:sp>
      <p:sp>
        <p:nvSpPr>
          <p:cNvPr id="31767" name="Rectangle 22"/>
          <p:cNvSpPr>
            <a:spLocks/>
          </p:cNvSpPr>
          <p:nvPr/>
        </p:nvSpPr>
        <p:spPr bwMode="auto">
          <a:xfrm>
            <a:off x="6085582" y="5896258"/>
            <a:ext cx="32447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4.64</a:t>
            </a:r>
          </a:p>
        </p:txBody>
      </p:sp>
      <p:sp>
        <p:nvSpPr>
          <p:cNvPr id="31768" name="Rectangle 23"/>
          <p:cNvSpPr>
            <a:spLocks/>
          </p:cNvSpPr>
          <p:nvPr/>
        </p:nvSpPr>
        <p:spPr bwMode="auto">
          <a:xfrm>
            <a:off x="5223867" y="5164023"/>
            <a:ext cx="18543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10</a:t>
            </a:r>
          </a:p>
        </p:txBody>
      </p:sp>
      <p:sp>
        <p:nvSpPr>
          <p:cNvPr id="31769" name="Rectangle 24"/>
          <p:cNvSpPr>
            <a:spLocks/>
          </p:cNvSpPr>
          <p:nvPr/>
        </p:nvSpPr>
        <p:spPr bwMode="auto">
          <a:xfrm>
            <a:off x="5612309" y="5164023"/>
            <a:ext cx="32447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1.47</a:t>
            </a:r>
          </a:p>
        </p:txBody>
      </p:sp>
      <p:sp>
        <p:nvSpPr>
          <p:cNvPr id="31770" name="Rectangle 25"/>
          <p:cNvSpPr>
            <a:spLocks/>
          </p:cNvSpPr>
          <p:nvPr/>
        </p:nvSpPr>
        <p:spPr bwMode="auto">
          <a:xfrm>
            <a:off x="6103442" y="5164023"/>
            <a:ext cx="324470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2.15</a:t>
            </a:r>
          </a:p>
        </p:txBody>
      </p:sp>
      <p:sp>
        <p:nvSpPr>
          <p:cNvPr id="31771" name="Rectangle 26"/>
          <p:cNvSpPr>
            <a:spLocks/>
          </p:cNvSpPr>
          <p:nvPr/>
        </p:nvSpPr>
        <p:spPr bwMode="auto">
          <a:xfrm>
            <a:off x="5268516" y="4431789"/>
            <a:ext cx="9271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0</a:t>
            </a:r>
          </a:p>
        </p:txBody>
      </p:sp>
      <p:sp>
        <p:nvSpPr>
          <p:cNvPr id="31772" name="Rectangle 27"/>
          <p:cNvSpPr>
            <a:spLocks/>
          </p:cNvSpPr>
          <p:nvPr/>
        </p:nvSpPr>
        <p:spPr bwMode="auto">
          <a:xfrm>
            <a:off x="5723930" y="4431789"/>
            <a:ext cx="9271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0</a:t>
            </a:r>
          </a:p>
        </p:txBody>
      </p:sp>
      <p:sp>
        <p:nvSpPr>
          <p:cNvPr id="31773" name="Rectangle 28"/>
          <p:cNvSpPr>
            <a:spLocks/>
          </p:cNvSpPr>
          <p:nvPr/>
        </p:nvSpPr>
        <p:spPr bwMode="auto">
          <a:xfrm>
            <a:off x="6215063" y="4431789"/>
            <a:ext cx="92717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0</a:t>
            </a:r>
          </a:p>
        </p:txBody>
      </p:sp>
      <p:sp>
        <p:nvSpPr>
          <p:cNvPr id="31776" name="Line 31"/>
          <p:cNvSpPr>
            <a:spLocks noChangeShapeType="1"/>
          </p:cNvSpPr>
          <p:nvPr/>
        </p:nvSpPr>
        <p:spPr bwMode="auto">
          <a:xfrm>
            <a:off x="2915816" y="4869160"/>
            <a:ext cx="1512168" cy="0"/>
          </a:xfrm>
          <a:prstGeom prst="line">
            <a:avLst/>
          </a:prstGeom>
          <a:noFill/>
          <a:ln w="19050">
            <a:solidFill>
              <a:schemeClr val="tx1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31777" name="Rectangle 32"/>
          <p:cNvSpPr>
            <a:spLocks/>
          </p:cNvSpPr>
          <p:nvPr/>
        </p:nvSpPr>
        <p:spPr bwMode="auto">
          <a:xfrm>
            <a:off x="5232797" y="4154969"/>
            <a:ext cx="126027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Absorption factor</a:t>
            </a:r>
          </a:p>
        </p:txBody>
      </p:sp>
      <p:sp>
        <p:nvSpPr>
          <p:cNvPr id="31781" name="Rectangle 36"/>
          <p:cNvSpPr>
            <a:spLocks/>
          </p:cNvSpPr>
          <p:nvPr/>
        </p:nvSpPr>
        <p:spPr bwMode="auto">
          <a:xfrm>
            <a:off x="4545211" y="3958515"/>
            <a:ext cx="426305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A B C</a:t>
            </a:r>
          </a:p>
        </p:txBody>
      </p:sp>
      <p:sp>
        <p:nvSpPr>
          <p:cNvPr id="31784" name="Rectangle 39"/>
          <p:cNvSpPr>
            <a:spLocks/>
          </p:cNvSpPr>
          <p:nvPr/>
        </p:nvSpPr>
        <p:spPr bwMode="auto">
          <a:xfrm>
            <a:off x="7974211" y="5982891"/>
            <a:ext cx="580430" cy="169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700" dirty="0">
                <a:solidFill>
                  <a:srgbClr val="FFFFFF"/>
                </a:solidFill>
                <a:ea typeface="ＭＳ Ｐゴシック" charset="0"/>
              </a:rPr>
              <a:t>H. </a:t>
            </a:r>
            <a:r>
              <a:rPr lang="en-US" sz="700" dirty="0">
                <a:solidFill>
                  <a:srgbClr val="FFFFFF"/>
                </a:solidFill>
                <a:ea typeface="ＭＳ Ｐゴシック" charset="0"/>
              </a:rPr>
              <a:t>Reithler</a:t>
            </a:r>
            <a:endParaRPr lang="en-US" sz="700" dirty="0">
              <a:solidFill>
                <a:srgbClr val="FFFFFF"/>
              </a:solidFill>
              <a:ea typeface="ＭＳ Ｐゴシック" charset="0"/>
            </a:endParaRPr>
          </a:p>
        </p:txBody>
      </p:sp>
      <p:sp>
        <p:nvSpPr>
          <p:cNvPr id="31785" name="Rectangle 40"/>
          <p:cNvSpPr>
            <a:spLocks/>
          </p:cNvSpPr>
          <p:nvPr/>
        </p:nvSpPr>
        <p:spPr bwMode="auto">
          <a:xfrm>
            <a:off x="5137919" y="3860288"/>
            <a:ext cx="1065233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300" dirty="0">
                <a:latin typeface="Helvetica" charset="0"/>
                <a:ea typeface="ＭＳ Ｐゴシック" charset="0"/>
                <a:sym typeface="Helvetica" charset="0"/>
              </a:rPr>
              <a:t>Filter System :</a:t>
            </a:r>
          </a:p>
        </p:txBody>
      </p:sp>
      <p:sp>
        <p:nvSpPr>
          <p:cNvPr id="46" name="Content Placeholder 4"/>
          <p:cNvSpPr txBox="1">
            <a:spLocks/>
          </p:cNvSpPr>
          <p:nvPr/>
        </p:nvSpPr>
        <p:spPr>
          <a:xfrm>
            <a:off x="3779912" y="1556792"/>
            <a:ext cx="5364088" cy="2764904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20400" indent="-320400">
              <a:buSzPct val="108000"/>
            </a:pPr>
            <a:r>
              <a:rPr lang="en-US" sz="2000" dirty="0">
                <a:ea typeface="ＭＳ Ｐゴシック" charset="0"/>
                <a:sym typeface="Helvetica" charset="0"/>
              </a:rPr>
              <a:t> Angular correction filter provides uniform 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gamma distribution </a:t>
            </a:r>
            <a:r>
              <a:rPr lang="en-US" sz="2000" dirty="0">
                <a:ea typeface="ＭＳ Ｐゴシック" charset="0"/>
                <a:sym typeface="Helvetica" charset="0"/>
              </a:rPr>
              <a:t>for large area 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detectors in plane normal to irradiation direction</a:t>
            </a:r>
          </a:p>
          <a:p>
            <a:pPr marL="320400" indent="-320400">
              <a:buSzPct val="108000"/>
            </a:pPr>
            <a:r>
              <a:rPr lang="en-US" sz="2000" dirty="0">
                <a:ea typeface="ＭＳ Ｐゴシック" charset="0"/>
                <a:sym typeface="Helvetica" charset="0"/>
              </a:rPr>
              <a:t>Two identical attenuation systems each consisting of one angular correction filter (Fe) and 6 absorption filters 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allow attenuation between 1 and 46400</a:t>
            </a:r>
          </a:p>
          <a:p>
            <a:pPr marL="320400" indent="-320400">
              <a:buSzPct val="108000"/>
            </a:pPr>
            <a:endParaRPr lang="en-US" sz="2000" dirty="0" smtClean="0">
              <a:ea typeface="ＭＳ Ｐゴシック" charset="0"/>
              <a:sym typeface="Helvetica" charset="0"/>
            </a:endParaRPr>
          </a:p>
          <a:p>
            <a:pPr marL="0" indent="0">
              <a:buSzPct val="108000"/>
              <a:buFont typeface="Wingdings"/>
              <a:buNone/>
            </a:pPr>
            <a:endParaRPr lang="en-US" sz="2000" dirty="0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89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19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063808" cy="4495800"/>
          </a:xfrm>
        </p:spPr>
        <p:txBody>
          <a:bodyPr>
            <a:normAutofit/>
          </a:bodyPr>
          <a:lstStyle/>
          <a:p>
            <a:endParaRPr lang="en-US" sz="3600" dirty="0" smtClean="0"/>
          </a:p>
          <a:p>
            <a:pPr lvl="1"/>
            <a:endParaRPr lang="en-US" sz="18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sz="3200" dirty="0" smtClean="0"/>
          </a:p>
          <a:p>
            <a:pPr lvl="1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1867447"/>
            <a:ext cx="4536000" cy="2069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67447"/>
            <a:ext cx="4536000" cy="207916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328641"/>
            <a:ext cx="4536000" cy="2065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16811"/>
            <a:ext cx="4536000" cy="2076967"/>
          </a:xfrm>
          <a:prstGeom prst="rect">
            <a:avLst/>
          </a:prstGeom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Unattenuated</a:t>
            </a:r>
            <a:r>
              <a:rPr lang="en-US" sz="3200" dirty="0" smtClean="0"/>
              <a:t> </a:t>
            </a:r>
            <a:r>
              <a:rPr lang="en-US" sz="3200" dirty="0" smtClean="0"/>
              <a:t>γ</a:t>
            </a:r>
            <a:r>
              <a:rPr lang="en-US" sz="3200" dirty="0" smtClean="0"/>
              <a:t>- flux at source height</a:t>
            </a:r>
            <a:endParaRPr lang="en-GB" sz="3200" dirty="0"/>
          </a:p>
        </p:txBody>
      </p:sp>
      <p:sp>
        <p:nvSpPr>
          <p:cNvPr id="21" name="TextBox 20"/>
          <p:cNvSpPr txBox="1"/>
          <p:nvPr/>
        </p:nvSpPr>
        <p:spPr>
          <a:xfrm>
            <a:off x="395536" y="146562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E &gt;= 600 </a:t>
            </a:r>
            <a:r>
              <a:rPr lang="en-US" sz="2400" dirty="0" smtClean="0"/>
              <a:t>keV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395536" y="395404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200 </a:t>
            </a:r>
            <a:r>
              <a:rPr lang="en-US" sz="2400" dirty="0" smtClean="0"/>
              <a:t>keV</a:t>
            </a:r>
            <a:r>
              <a:rPr lang="en-US" sz="2400" dirty="0" smtClean="0"/>
              <a:t> &lt;= E &lt; </a:t>
            </a:r>
            <a:r>
              <a:rPr lang="en-US" sz="2400" dirty="0"/>
              <a:t>4</a:t>
            </a:r>
            <a:r>
              <a:rPr lang="en-US" sz="2400" dirty="0" smtClean="0"/>
              <a:t>00 </a:t>
            </a:r>
            <a:r>
              <a:rPr lang="en-US" sz="2400" dirty="0" smtClean="0"/>
              <a:t>keV</a:t>
            </a:r>
            <a:endParaRPr lang="en-US" sz="2400" dirty="0"/>
          </a:p>
        </p:txBody>
      </p:sp>
      <p:sp>
        <p:nvSpPr>
          <p:cNvPr id="23" name="TextBox 22"/>
          <p:cNvSpPr txBox="1"/>
          <p:nvPr/>
        </p:nvSpPr>
        <p:spPr>
          <a:xfrm>
            <a:off x="4932040" y="148478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400 </a:t>
            </a:r>
            <a:r>
              <a:rPr lang="en-US" sz="2400" dirty="0" smtClean="0"/>
              <a:t>keV</a:t>
            </a:r>
            <a:r>
              <a:rPr lang="en-US" sz="2400" dirty="0" smtClean="0"/>
              <a:t> &lt;= E &lt; 600 </a:t>
            </a:r>
            <a:r>
              <a:rPr lang="en-US" sz="2400" dirty="0" smtClean="0"/>
              <a:t>keV</a:t>
            </a:r>
            <a:endParaRPr lang="en-US" sz="2400" dirty="0"/>
          </a:p>
        </p:txBody>
      </p:sp>
      <p:sp>
        <p:nvSpPr>
          <p:cNvPr id="24" name="TextBox 23"/>
          <p:cNvSpPr txBox="1"/>
          <p:nvPr/>
        </p:nvSpPr>
        <p:spPr>
          <a:xfrm>
            <a:off x="4932040" y="393305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E &lt; </a:t>
            </a:r>
            <a:r>
              <a:rPr lang="en-US" sz="2400" dirty="0"/>
              <a:t>2</a:t>
            </a:r>
            <a:r>
              <a:rPr lang="en-US" sz="2400" dirty="0" smtClean="0"/>
              <a:t>00 </a:t>
            </a:r>
            <a:r>
              <a:rPr lang="en-US" sz="2400" dirty="0" smtClean="0"/>
              <a:t>keV</a:t>
            </a:r>
            <a:endParaRPr lang="en-US" sz="2400" dirty="0"/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295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2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t">
            <a:noAutofit/>
          </a:bodyPr>
          <a:lstStyle/>
          <a:p>
            <a:pPr marL="320400" indent="-320400">
              <a:buSzPct val="108000"/>
            </a:pPr>
            <a:r>
              <a:rPr lang="en-US" sz="2800" dirty="0" smtClean="0"/>
              <a:t> Motivation </a:t>
            </a:r>
            <a:r>
              <a:rPr lang="en-US" sz="2800" dirty="0"/>
              <a:t>for the </a:t>
            </a:r>
            <a:r>
              <a:rPr lang="en-US" sz="2800" dirty="0" smtClean="0"/>
              <a:t>new </a:t>
            </a:r>
            <a:r>
              <a:rPr lang="en-US" sz="2800" dirty="0" smtClean="0"/>
              <a:t>GIF++</a:t>
            </a:r>
            <a:endParaRPr lang="en-US" sz="2800" dirty="0" smtClean="0"/>
          </a:p>
          <a:p>
            <a:pPr marL="320400" indent="-320400">
              <a:buSzPct val="108000"/>
            </a:pPr>
            <a:r>
              <a:rPr lang="en-US" sz="2800" dirty="0" smtClean="0"/>
              <a:t> Layout of the facility </a:t>
            </a:r>
            <a:endParaRPr lang="en-US" sz="2800" dirty="0"/>
          </a:p>
          <a:p>
            <a:pPr marL="640440" lvl="1" indent="-320400">
              <a:buSzPct val="108000"/>
            </a:pPr>
            <a:r>
              <a:rPr lang="en-US" sz="2500" dirty="0" smtClean="0"/>
              <a:t> Fixed </a:t>
            </a:r>
            <a:r>
              <a:rPr lang="en-US" sz="2500" dirty="0" smtClean="0"/>
              <a:t>Infrastructure: Irradiator</a:t>
            </a:r>
            <a:r>
              <a:rPr lang="en-US" sz="2500" dirty="0"/>
              <a:t>, Controls, </a:t>
            </a:r>
            <a:r>
              <a:rPr lang="en-US" sz="2500" dirty="0" smtClean="0"/>
              <a:t>Attenuators, </a:t>
            </a:r>
            <a:r>
              <a:rPr lang="en-US" sz="2500" dirty="0"/>
              <a:t>Gas </a:t>
            </a:r>
            <a:r>
              <a:rPr lang="en-US" sz="2500" dirty="0" smtClean="0"/>
              <a:t> Systems </a:t>
            </a:r>
            <a:endParaRPr lang="en-US" sz="2500" dirty="0" smtClean="0"/>
          </a:p>
          <a:p>
            <a:pPr marL="640440" lvl="1" indent="-320400">
              <a:buSzPct val="108000"/>
            </a:pPr>
            <a:r>
              <a:rPr lang="en-US" sz="2500" dirty="0" smtClean="0"/>
              <a:t> Monitoring </a:t>
            </a:r>
            <a:r>
              <a:rPr lang="en-US" sz="2500" dirty="0" smtClean="0"/>
              <a:t>Infrastructure: Contributions </a:t>
            </a:r>
            <a:r>
              <a:rPr lang="en-US" sz="2500" dirty="0"/>
              <a:t>by AIDA </a:t>
            </a:r>
            <a:r>
              <a:rPr lang="en-US" sz="2500" dirty="0" smtClean="0"/>
              <a:t>collaboration</a:t>
            </a:r>
          </a:p>
          <a:p>
            <a:pPr marL="320400" indent="-320400">
              <a:buSzPct val="108000"/>
            </a:pPr>
            <a:r>
              <a:rPr lang="en-US" sz="2800" dirty="0" smtClean="0"/>
              <a:t> Project planning </a:t>
            </a:r>
            <a:r>
              <a:rPr lang="en-US" sz="2800" dirty="0" smtClean="0"/>
              <a:t>and </a:t>
            </a:r>
            <a:r>
              <a:rPr lang="en-US" sz="2800" dirty="0" smtClean="0"/>
              <a:t>responsibilities</a:t>
            </a:r>
          </a:p>
          <a:p>
            <a:pPr marL="320400" indent="-320400">
              <a:buSzPct val="108000"/>
            </a:pPr>
            <a:r>
              <a:rPr lang="en-US" sz="2800" dirty="0" smtClean="0"/>
              <a:t> Conclusion</a:t>
            </a: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 smtClean="0"/>
              <a:t>Overview</a:t>
            </a:r>
            <a:endParaRPr lang="en-GB" sz="5400" dirty="0"/>
          </a:p>
        </p:txBody>
      </p:sp>
    </p:spTree>
    <p:extLst>
      <p:ext uri="{BB962C8B-B14F-4D97-AF65-F5344CB8AC3E}">
        <p14:creationId xmlns:p14="http://schemas.microsoft.com/office/powerpoint/2010/main" val="27261352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20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063808" cy="4495800"/>
          </a:xfrm>
        </p:spPr>
        <p:txBody>
          <a:bodyPr>
            <a:normAutofit/>
          </a:bodyPr>
          <a:lstStyle/>
          <a:p>
            <a:endParaRPr lang="en-US" sz="3600" dirty="0" smtClean="0"/>
          </a:p>
          <a:p>
            <a:pPr lvl="1"/>
            <a:endParaRPr lang="en-US" sz="18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sz="3200" dirty="0" smtClean="0"/>
          </a:p>
          <a:p>
            <a:pPr lvl="1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2" y="1867447"/>
            <a:ext cx="4532720" cy="20695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872612"/>
            <a:ext cx="4536000" cy="206883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0" y="4328641"/>
            <a:ext cx="4527104" cy="206513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033" y="4316811"/>
            <a:ext cx="4531933" cy="2076967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5536" y="146562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E &gt;= 600 </a:t>
            </a:r>
            <a:r>
              <a:rPr lang="en-US" sz="2400" dirty="0" smtClean="0"/>
              <a:t>keV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95536" y="395404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200 </a:t>
            </a:r>
            <a:r>
              <a:rPr lang="en-US" sz="2400" dirty="0" smtClean="0"/>
              <a:t>keV</a:t>
            </a:r>
            <a:r>
              <a:rPr lang="en-US" sz="2400" dirty="0" smtClean="0"/>
              <a:t> &lt;= E &lt; </a:t>
            </a:r>
            <a:r>
              <a:rPr lang="en-US" sz="2400" dirty="0"/>
              <a:t>4</a:t>
            </a:r>
            <a:r>
              <a:rPr lang="en-US" sz="2400" dirty="0" smtClean="0"/>
              <a:t>00 </a:t>
            </a:r>
            <a:r>
              <a:rPr lang="en-US" sz="2400" dirty="0" smtClean="0"/>
              <a:t>keV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32040" y="148478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400 </a:t>
            </a:r>
            <a:r>
              <a:rPr lang="en-US" sz="2400" dirty="0" smtClean="0"/>
              <a:t>keV</a:t>
            </a:r>
            <a:r>
              <a:rPr lang="en-US" sz="2400" dirty="0" smtClean="0"/>
              <a:t> &lt;= E &lt; 600 </a:t>
            </a:r>
            <a:r>
              <a:rPr lang="en-US" sz="2400" dirty="0" smtClean="0"/>
              <a:t>keV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932040" y="393305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E &lt; </a:t>
            </a:r>
            <a:r>
              <a:rPr lang="en-US" sz="2400" dirty="0"/>
              <a:t>2</a:t>
            </a:r>
            <a:r>
              <a:rPr lang="en-US" sz="2400" dirty="0" smtClean="0"/>
              <a:t>00 </a:t>
            </a:r>
            <a:r>
              <a:rPr lang="en-US" sz="2400" dirty="0" smtClean="0"/>
              <a:t>keV</a:t>
            </a:r>
            <a:endParaRPr lang="en-US" sz="2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612648" y="228600"/>
            <a:ext cx="7055696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Unattenuated</a:t>
            </a:r>
            <a:r>
              <a:rPr lang="en-US" sz="3200" dirty="0" smtClean="0"/>
              <a:t> </a:t>
            </a:r>
            <a:r>
              <a:rPr lang="en-US" sz="3200" dirty="0" smtClean="0"/>
              <a:t>γ</a:t>
            </a:r>
            <a:r>
              <a:rPr lang="en-US" sz="3200" dirty="0" smtClean="0"/>
              <a:t>- flux at source height</a:t>
            </a:r>
            <a:endParaRPr lang="en-GB" sz="3200" dirty="0"/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41890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21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063808" cy="4495800"/>
          </a:xfrm>
        </p:spPr>
        <p:txBody>
          <a:bodyPr>
            <a:normAutofit/>
          </a:bodyPr>
          <a:lstStyle/>
          <a:p>
            <a:endParaRPr lang="en-US" sz="3600" dirty="0" smtClean="0"/>
          </a:p>
          <a:p>
            <a:pPr lvl="1"/>
            <a:endParaRPr lang="en-US" sz="18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sz="3200" dirty="0" smtClean="0"/>
          </a:p>
          <a:p>
            <a:pPr lvl="1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0" y="1880735"/>
            <a:ext cx="4444362" cy="2042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436" y="1883856"/>
            <a:ext cx="4469128" cy="2046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45" y="4337849"/>
            <a:ext cx="4474693" cy="20467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75" y="4337843"/>
            <a:ext cx="4452848" cy="203490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5536" y="146562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Unattenuated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95536" y="395404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Attenuation Factor 100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32040" y="148478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Attenuation Factor 10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932040" y="393305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Attenuation Factor 1000</a:t>
            </a:r>
            <a:endParaRPr lang="en-US" sz="2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539552" y="228600"/>
            <a:ext cx="6912768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Attenuated </a:t>
            </a:r>
            <a:r>
              <a:rPr lang="en-US" sz="3200" dirty="0" smtClean="0"/>
              <a:t>totalγ</a:t>
            </a:r>
            <a:r>
              <a:rPr lang="en-US" sz="3200" dirty="0" smtClean="0"/>
              <a:t>- flux at  source height </a:t>
            </a: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67053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22</a:t>
            </a:fld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063808" cy="4495800"/>
          </a:xfrm>
        </p:spPr>
        <p:txBody>
          <a:bodyPr>
            <a:normAutofit/>
          </a:bodyPr>
          <a:lstStyle/>
          <a:p>
            <a:endParaRPr lang="en-US" sz="3600" dirty="0" smtClean="0"/>
          </a:p>
          <a:p>
            <a:pPr lvl="1"/>
            <a:endParaRPr lang="en-US" sz="1800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sz="3200" dirty="0" smtClean="0"/>
          </a:p>
          <a:p>
            <a:pPr lvl="1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11" y="1880735"/>
            <a:ext cx="4453761" cy="204297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799" y="1883856"/>
            <a:ext cx="4456402" cy="204634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34" y="4337849"/>
            <a:ext cx="4452515" cy="204672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937" y="4336016"/>
            <a:ext cx="4448123" cy="203855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95536" y="1465620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Unattenuated</a:t>
            </a:r>
            <a:endParaRPr lang="en-US" sz="2400" dirty="0"/>
          </a:p>
        </p:txBody>
      </p:sp>
      <p:sp>
        <p:nvSpPr>
          <p:cNvPr id="20" name="TextBox 19"/>
          <p:cNvSpPr txBox="1"/>
          <p:nvPr/>
        </p:nvSpPr>
        <p:spPr>
          <a:xfrm>
            <a:off x="395536" y="3954041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Attenuation Factor 100</a:t>
            </a:r>
            <a:endParaRPr lang="en-US" sz="2400" dirty="0"/>
          </a:p>
        </p:txBody>
      </p:sp>
      <p:sp>
        <p:nvSpPr>
          <p:cNvPr id="21" name="TextBox 20"/>
          <p:cNvSpPr txBox="1"/>
          <p:nvPr/>
        </p:nvSpPr>
        <p:spPr>
          <a:xfrm>
            <a:off x="4932040" y="1484784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Attenuation Factor 10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4932040" y="3933056"/>
            <a:ext cx="39604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 smtClean="0"/>
              <a:t>Attenuation Factor 1000</a:t>
            </a:r>
            <a:endParaRPr lang="en-US" sz="2400" dirty="0"/>
          </a:p>
        </p:txBody>
      </p:sp>
      <p:sp>
        <p:nvSpPr>
          <p:cNvPr id="23" name="Title 1"/>
          <p:cNvSpPr txBox="1">
            <a:spLocks/>
          </p:cNvSpPr>
          <p:nvPr/>
        </p:nvSpPr>
        <p:spPr>
          <a:xfrm>
            <a:off x="395536" y="228600"/>
            <a:ext cx="7056784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/>
              <a:t>Attenuated </a:t>
            </a:r>
            <a:r>
              <a:rPr lang="en-US" sz="3200" dirty="0" smtClean="0"/>
              <a:t>totalγ</a:t>
            </a:r>
            <a:r>
              <a:rPr lang="en-US" sz="3200" dirty="0" smtClean="0"/>
              <a:t>- flux at source position</a:t>
            </a:r>
          </a:p>
        </p:txBody>
      </p:sp>
      <p:sp>
        <p:nvSpPr>
          <p:cNvPr id="1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89914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3800" dirty="0" smtClean="0"/>
              <a:t>GIF++ Preparation &amp; Service Zone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F22D65DA-D8E5-7C4C-90D9-1E5DCCBAF09E}" type="slidenum">
              <a:rPr lang="en-US"/>
              <a:pPr>
                <a:defRPr/>
              </a:pPr>
              <a:t>23</a:t>
            </a:fld>
            <a:endParaRPr lang="en-US" dirty="0"/>
          </a:p>
        </p:txBody>
      </p:sp>
      <p:pic>
        <p:nvPicPr>
          <p:cNvPr id="337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" t="2287" r="235" b="2786"/>
          <a:stretch>
            <a:fillRect/>
          </a:stretch>
        </p:blipFill>
        <p:spPr bwMode="auto">
          <a:xfrm>
            <a:off x="5076056" y="1556792"/>
            <a:ext cx="3528392" cy="2743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2" t="11829" r="243" b="4239"/>
          <a:stretch>
            <a:fillRect/>
          </a:stretch>
        </p:blipFill>
        <p:spPr bwMode="auto">
          <a:xfrm>
            <a:off x="631726" y="1550566"/>
            <a:ext cx="3652242" cy="274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79512" y="4365104"/>
            <a:ext cx="4320480" cy="2376264"/>
          </a:xfrm>
        </p:spPr>
        <p:txBody>
          <a:bodyPr>
            <a:normAutofit fontScale="55000" lnSpcReduction="20000"/>
          </a:bodyPr>
          <a:lstStyle/>
          <a:p>
            <a:r>
              <a:rPr lang="en-US" sz="3600" dirty="0"/>
              <a:t>Large Preparation Zone (≈ 80m2), equipped with gas lines, electricity &amp; network. Signal cables and HV/LV patch panels will be added during a first </a:t>
            </a:r>
            <a:r>
              <a:rPr lang="en-US" sz="3600" dirty="0" smtClean="0"/>
              <a:t>upgrade</a:t>
            </a:r>
            <a:endParaRPr lang="en-US" sz="3600" dirty="0"/>
          </a:p>
          <a:p>
            <a:r>
              <a:rPr lang="en-US" sz="3600" dirty="0"/>
              <a:t>Full size detectors can be </a:t>
            </a:r>
            <a:r>
              <a:rPr lang="en-US" sz="3600" dirty="0" smtClean="0"/>
              <a:t>set up </a:t>
            </a:r>
            <a:r>
              <a:rPr lang="en-US" sz="3600" dirty="0"/>
              <a:t>and commissioned before moved to the radiation zone, already connected to the final </a:t>
            </a:r>
            <a:r>
              <a:rPr lang="en-US" sz="3600" dirty="0" smtClean="0"/>
              <a:t>DAQ</a:t>
            </a:r>
            <a:endParaRPr lang="en-US" sz="3600" dirty="0"/>
          </a:p>
          <a:p>
            <a:endParaRPr lang="en-US" dirty="0"/>
          </a:p>
        </p:txBody>
      </p:sp>
      <p:sp>
        <p:nvSpPr>
          <p:cNvPr id="11" name="Content Placeholder 1"/>
          <p:cNvSpPr txBox="1">
            <a:spLocks/>
          </p:cNvSpPr>
          <p:nvPr/>
        </p:nvSpPr>
        <p:spPr>
          <a:xfrm>
            <a:off x="4644008" y="4365104"/>
            <a:ext cx="4320480" cy="2376264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/>
              <a:t>Ground floor: total of 17 electronic racks hosting the irradiator controls, DCS, user equipment, fire </a:t>
            </a:r>
            <a:r>
              <a:rPr lang="en-US" sz="2000" dirty="0" smtClean="0"/>
              <a:t>detection</a:t>
            </a:r>
            <a:endParaRPr lang="en-US" sz="2000" dirty="0"/>
          </a:p>
          <a:p>
            <a:r>
              <a:rPr lang="en-US" sz="2000" dirty="0"/>
              <a:t>Top Floor: 17 gas racks and distribution panels. 40 m2 net area</a:t>
            </a:r>
            <a:br>
              <a:rPr lang="en-US" sz="2000" dirty="0"/>
            </a:br>
            <a:endParaRPr lang="en-US" sz="20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366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GIF++ Gas Mixing Zone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F22D65DA-D8E5-7C4C-90D9-1E5DCCBAF09E}" type="slidenum">
              <a:rPr lang="en-US"/>
              <a:pPr>
                <a:defRPr/>
              </a:pPr>
              <a:t>24</a:t>
            </a:fld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79512" y="4509120"/>
            <a:ext cx="8856984" cy="2160240"/>
          </a:xfrm>
        </p:spPr>
        <p:txBody>
          <a:bodyPr>
            <a:noAutofit/>
          </a:bodyPr>
          <a:lstStyle/>
          <a:p>
            <a:r>
              <a:rPr lang="en-US" sz="2200" dirty="0"/>
              <a:t>The mixing zone will contain 6 panels for non-flammable gas and 2 panels for flammable </a:t>
            </a:r>
            <a:r>
              <a:rPr lang="en-US" sz="2200" dirty="0" smtClean="0"/>
              <a:t>gas</a:t>
            </a:r>
          </a:p>
          <a:p>
            <a:r>
              <a:rPr lang="en-US" sz="2200" dirty="0"/>
              <a:t>4 panels for non-flammable gas and one panel for flammable gas will be equipped with 3-way </a:t>
            </a:r>
            <a:r>
              <a:rPr lang="en-US" sz="2200" dirty="0" smtClean="0"/>
              <a:t>valves </a:t>
            </a:r>
            <a:r>
              <a:rPr lang="en-US" sz="2200" dirty="0"/>
              <a:t>to allow </a:t>
            </a:r>
            <a:r>
              <a:rPr lang="en-US" sz="2200" dirty="0" smtClean="0"/>
              <a:t>to supply </a:t>
            </a:r>
            <a:r>
              <a:rPr lang="en-US" sz="2200" dirty="0"/>
              <a:t>also the preparation </a:t>
            </a:r>
            <a:r>
              <a:rPr lang="en-US" sz="2200" dirty="0" smtClean="0"/>
              <a:t>area</a:t>
            </a:r>
            <a:endParaRPr lang="en-US" sz="2200" dirty="0"/>
          </a:p>
          <a:p>
            <a:r>
              <a:rPr lang="en-US" sz="2200" dirty="0"/>
              <a:t>All pipes are stainless steel, cleaned at CERN following standard cleaning procedures for gas distribution systems</a:t>
            </a:r>
          </a:p>
        </p:txBody>
      </p:sp>
      <p:sp>
        <p:nvSpPr>
          <p:cNvPr id="15" name="Slide Number Placeholder 3"/>
          <p:cNvSpPr txBox="1">
            <a:spLocks/>
          </p:cNvSpPr>
          <p:nvPr/>
        </p:nvSpPr>
        <p:spPr>
          <a:xfrm>
            <a:off x="398485" y="1637967"/>
            <a:ext cx="533400" cy="244476"/>
          </a:xfrm>
          <a:prstGeom prst="rect">
            <a:avLst/>
          </a:prstGeom>
        </p:spPr>
        <p:txBody>
          <a:bodyPr vert="horz" lIns="64291" tIns="32146" rIns="64291" bIns="32146" anchor="ctr" anchorCtr="0">
            <a:normAutofit fontScale="92500"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50530C9F-4EE9-7B43-B15D-725BA1442C90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  <p:grpSp>
        <p:nvGrpSpPr>
          <p:cNvPr id="16" name="Group 15"/>
          <p:cNvGrpSpPr/>
          <p:nvPr/>
        </p:nvGrpSpPr>
        <p:grpSpPr>
          <a:xfrm>
            <a:off x="409647" y="1633761"/>
            <a:ext cx="6893719" cy="2875359"/>
            <a:chOff x="11162" y="1268016"/>
            <a:chExt cx="6893719" cy="2875359"/>
          </a:xfrm>
        </p:grpSpPr>
        <p:pic>
          <p:nvPicPr>
            <p:cNvPr id="17" name="Picture 1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5964"/>
            <a:stretch>
              <a:fillRect/>
            </a:stretch>
          </p:blipFill>
          <p:spPr bwMode="auto">
            <a:xfrm>
              <a:off x="11162" y="1268016"/>
              <a:ext cx="6893719" cy="28753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" name="Rectangle 2"/>
            <p:cNvSpPr>
              <a:spLocks/>
            </p:cNvSpPr>
            <p:nvPr/>
          </p:nvSpPr>
          <p:spPr bwMode="auto">
            <a:xfrm>
              <a:off x="1017031" y="2250281"/>
              <a:ext cx="5162195" cy="1693292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rgbClr val="395E89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pic>
          <p:nvPicPr>
            <p:cNvPr id="19" name="Picture 3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2028" t="63965" r="16286" b="21671"/>
            <a:stretch>
              <a:fillRect/>
            </a:stretch>
          </p:blipFill>
          <p:spPr bwMode="auto">
            <a:xfrm>
              <a:off x="3598129" y="3455789"/>
              <a:ext cx="2184779" cy="4922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</p:grpSp>
      <p:sp>
        <p:nvSpPr>
          <p:cNvPr id="20" name="Rectangle 5"/>
          <p:cNvSpPr>
            <a:spLocks/>
          </p:cNvSpPr>
          <p:nvPr/>
        </p:nvSpPr>
        <p:spPr bwMode="auto">
          <a:xfrm>
            <a:off x="7646044" y="1745382"/>
            <a:ext cx="1197641" cy="654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300">
                <a:latin typeface="Calibri" charset="0"/>
                <a:ea typeface="ＭＳ Ｐゴシック" charset="0"/>
                <a:sym typeface="Calibri" charset="0"/>
              </a:rPr>
              <a:t>Gas supply panel </a:t>
            </a:r>
            <a:br>
              <a:rPr lang="en-US" sz="1300">
                <a:latin typeface="Calibri" charset="0"/>
                <a:ea typeface="ＭＳ Ｐゴシック" charset="0"/>
                <a:sym typeface="Calibri" charset="0"/>
              </a:rPr>
            </a:br>
            <a:r>
              <a:rPr lang="en-US" sz="1300">
                <a:latin typeface="Calibri" charset="0"/>
                <a:ea typeface="ＭＳ Ｐゴシック" charset="0"/>
                <a:sym typeface="Calibri" charset="0"/>
              </a:rPr>
              <a:t>neutral gases </a:t>
            </a:r>
            <a:br>
              <a:rPr lang="en-US" sz="1300">
                <a:latin typeface="Calibri" charset="0"/>
                <a:ea typeface="ＭＳ Ｐゴシック" charset="0"/>
                <a:sym typeface="Calibri" charset="0"/>
              </a:rPr>
            </a:br>
            <a:endParaRPr lang="en-US" sz="1300">
              <a:latin typeface="Calibri" charset="0"/>
              <a:ea typeface="ＭＳ Ｐゴシック" charset="0"/>
              <a:sym typeface="Calibri" charset="0"/>
            </a:endParaRPr>
          </a:p>
        </p:txBody>
      </p:sp>
      <p:sp>
        <p:nvSpPr>
          <p:cNvPr id="21" name="Rectangle 6"/>
          <p:cNvSpPr>
            <a:spLocks/>
          </p:cNvSpPr>
          <p:nvPr/>
        </p:nvSpPr>
        <p:spPr bwMode="auto">
          <a:xfrm>
            <a:off x="7644926" y="2175123"/>
            <a:ext cx="1197641" cy="4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300">
                <a:latin typeface="Calibri" charset="0"/>
                <a:ea typeface="ＭＳ Ｐゴシック" charset="0"/>
                <a:sym typeface="Calibri" charset="0"/>
              </a:rPr>
              <a:t>Gas supply panel </a:t>
            </a:r>
          </a:p>
          <a:p>
            <a:pPr algn="l"/>
            <a:r>
              <a:rPr lang="en-US" sz="1300">
                <a:latin typeface="Calibri" charset="0"/>
                <a:ea typeface="ＭＳ Ｐゴシック" charset="0"/>
                <a:sym typeface="Calibri" charset="0"/>
              </a:rPr>
              <a:t>flammable gases </a:t>
            </a:r>
          </a:p>
        </p:txBody>
      </p:sp>
      <p:sp>
        <p:nvSpPr>
          <p:cNvPr id="22" name="Rectangle 7"/>
          <p:cNvSpPr>
            <a:spLocks/>
          </p:cNvSpPr>
          <p:nvPr/>
        </p:nvSpPr>
        <p:spPr bwMode="auto">
          <a:xfrm>
            <a:off x="7620370" y="2686348"/>
            <a:ext cx="1416126" cy="454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300" dirty="0">
                <a:latin typeface="Calibri" charset="0"/>
                <a:ea typeface="ＭＳ Ｐゴシック" charset="0"/>
                <a:sym typeface="Calibri" charset="0"/>
              </a:rPr>
              <a:t>Mixture distribution </a:t>
            </a:r>
          </a:p>
          <a:p>
            <a:pPr algn="l"/>
            <a:r>
              <a:rPr lang="en-US" sz="1300" dirty="0">
                <a:latin typeface="Calibri" charset="0"/>
                <a:ea typeface="ＭＳ Ｐゴシック" charset="0"/>
                <a:sym typeface="Calibri" charset="0"/>
              </a:rPr>
              <a:t>panels</a:t>
            </a:r>
          </a:p>
        </p:txBody>
      </p:sp>
      <p:sp>
        <p:nvSpPr>
          <p:cNvPr id="23" name="Oval 8"/>
          <p:cNvSpPr>
            <a:spLocks/>
          </p:cNvSpPr>
          <p:nvPr/>
        </p:nvSpPr>
        <p:spPr bwMode="auto">
          <a:xfrm flipH="1">
            <a:off x="7147096" y="3415234"/>
            <a:ext cx="89297" cy="90413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4" name="Oval 9"/>
          <p:cNvSpPr>
            <a:spLocks/>
          </p:cNvSpPr>
          <p:nvPr/>
        </p:nvSpPr>
        <p:spPr bwMode="auto">
          <a:xfrm flipH="1">
            <a:off x="7148213" y="3594944"/>
            <a:ext cx="90413" cy="89297"/>
          </a:xfrm>
          <a:prstGeom prst="ellipse">
            <a:avLst/>
          </a:prstGeom>
          <a:solidFill>
            <a:srgbClr val="E36C0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5" name="Rectangle 10"/>
          <p:cNvSpPr>
            <a:spLocks/>
          </p:cNvSpPr>
          <p:nvPr/>
        </p:nvSpPr>
        <p:spPr bwMode="auto">
          <a:xfrm>
            <a:off x="7265415" y="3303612"/>
            <a:ext cx="1288812" cy="2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300">
                <a:latin typeface="Calibri" charset="0"/>
                <a:ea typeface="ＭＳ Ｐゴシック" charset="0"/>
                <a:sym typeface="Calibri" charset="0"/>
              </a:rPr>
              <a:t>Detection nC5H12</a:t>
            </a:r>
          </a:p>
        </p:txBody>
      </p:sp>
      <p:sp>
        <p:nvSpPr>
          <p:cNvPr id="26" name="Rectangle 11"/>
          <p:cNvSpPr>
            <a:spLocks/>
          </p:cNvSpPr>
          <p:nvPr/>
        </p:nvSpPr>
        <p:spPr bwMode="auto">
          <a:xfrm>
            <a:off x="7260950" y="3481090"/>
            <a:ext cx="1041549" cy="2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300">
                <a:latin typeface="Calibri" charset="0"/>
                <a:ea typeface="ＭＳ Ｐゴシック" charset="0"/>
                <a:sym typeface="Calibri" charset="0"/>
              </a:rPr>
              <a:t>Detection CH4</a:t>
            </a:r>
          </a:p>
        </p:txBody>
      </p:sp>
      <p:sp>
        <p:nvSpPr>
          <p:cNvPr id="27" name="AutoShape 12"/>
          <p:cNvSpPr>
            <a:spLocks/>
          </p:cNvSpPr>
          <p:nvPr/>
        </p:nvSpPr>
        <p:spPr bwMode="auto">
          <a:xfrm rot="16200000">
            <a:off x="4056867" y="2980469"/>
            <a:ext cx="391790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IR</a:t>
            </a:r>
          </a:p>
        </p:txBody>
      </p:sp>
      <p:sp>
        <p:nvSpPr>
          <p:cNvPr id="28" name="AutoShape 13"/>
          <p:cNvSpPr>
            <a:spLocks/>
          </p:cNvSpPr>
          <p:nvPr/>
        </p:nvSpPr>
        <p:spPr bwMode="auto">
          <a:xfrm rot="16200000">
            <a:off x="5411389" y="2977679"/>
            <a:ext cx="391790" cy="2645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CL2</a:t>
            </a:r>
          </a:p>
        </p:txBody>
      </p:sp>
      <p:sp>
        <p:nvSpPr>
          <p:cNvPr id="29" name="AutoShape 14"/>
          <p:cNvSpPr>
            <a:spLocks/>
          </p:cNvSpPr>
          <p:nvPr/>
        </p:nvSpPr>
        <p:spPr bwMode="auto">
          <a:xfrm rot="16200000">
            <a:off x="4861097" y="2977679"/>
            <a:ext cx="391790" cy="2645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CL1</a:t>
            </a:r>
          </a:p>
        </p:txBody>
      </p:sp>
      <p:sp>
        <p:nvSpPr>
          <p:cNvPr id="30" name="AutoShape 15"/>
          <p:cNvSpPr>
            <a:spLocks/>
          </p:cNvSpPr>
          <p:nvPr/>
        </p:nvSpPr>
        <p:spPr bwMode="auto">
          <a:xfrm rot="16200000">
            <a:off x="5969494" y="2977679"/>
            <a:ext cx="391790" cy="2645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CL3</a:t>
            </a:r>
          </a:p>
        </p:txBody>
      </p:sp>
      <p:sp>
        <p:nvSpPr>
          <p:cNvPr id="31" name="AutoShape 16"/>
          <p:cNvSpPr>
            <a:spLocks/>
          </p:cNvSpPr>
          <p:nvPr/>
        </p:nvSpPr>
        <p:spPr bwMode="auto">
          <a:xfrm rot="16200000">
            <a:off x="4324199" y="2977679"/>
            <a:ext cx="391790" cy="2645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000">
                <a:latin typeface="Calibri" charset="0"/>
                <a:ea typeface="ＭＳ Ｐゴシック" charset="0"/>
                <a:sym typeface="Calibri" charset="0"/>
              </a:rPr>
              <a:t>Spare</a:t>
            </a:r>
          </a:p>
        </p:txBody>
      </p:sp>
      <p:sp>
        <p:nvSpPr>
          <p:cNvPr id="32" name="Rectangle 17"/>
          <p:cNvSpPr>
            <a:spLocks/>
          </p:cNvSpPr>
          <p:nvPr/>
        </p:nvSpPr>
        <p:spPr bwMode="auto">
          <a:xfrm>
            <a:off x="5126754" y="2617143"/>
            <a:ext cx="335980" cy="136178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800">
                <a:latin typeface="Calibri" charset="0"/>
                <a:ea typeface="ＭＳ Ｐゴシック" charset="0"/>
                <a:sym typeface="Calibri" charset="0"/>
              </a:rPr>
              <a:t>sup</a:t>
            </a:r>
          </a:p>
        </p:txBody>
      </p:sp>
      <p:sp>
        <p:nvSpPr>
          <p:cNvPr id="33" name="Rectangle 18"/>
          <p:cNvSpPr>
            <a:spLocks/>
          </p:cNvSpPr>
          <p:nvPr/>
        </p:nvSpPr>
        <p:spPr bwMode="auto">
          <a:xfrm>
            <a:off x="5453805" y="2617143"/>
            <a:ext cx="335979" cy="136178"/>
          </a:xfrm>
          <a:prstGeom prst="rect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800">
                <a:latin typeface="Calibri" charset="0"/>
                <a:ea typeface="ＭＳ Ｐゴシック" charset="0"/>
                <a:sym typeface="Calibri" charset="0"/>
              </a:rPr>
              <a:t>sup</a:t>
            </a:r>
          </a:p>
        </p:txBody>
      </p:sp>
      <p:sp>
        <p:nvSpPr>
          <p:cNvPr id="34" name="Rectangle 19"/>
          <p:cNvSpPr>
            <a:spLocks/>
          </p:cNvSpPr>
          <p:nvPr/>
        </p:nvSpPr>
        <p:spPr bwMode="auto">
          <a:xfrm>
            <a:off x="4625576" y="2613794"/>
            <a:ext cx="254496" cy="13729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sp>
        <p:nvSpPr>
          <p:cNvPr id="35" name="Rectangle 20"/>
          <p:cNvSpPr>
            <a:spLocks/>
          </p:cNvSpPr>
          <p:nvPr/>
        </p:nvSpPr>
        <p:spPr bwMode="auto">
          <a:xfrm>
            <a:off x="3286123" y="2626073"/>
            <a:ext cx="337096" cy="136178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800">
                <a:latin typeface="Calibri" charset="0"/>
                <a:ea typeface="ＭＳ Ｐゴシック" charset="0"/>
                <a:sym typeface="Calibri" charset="0"/>
              </a:rPr>
              <a:t>sup</a:t>
            </a:r>
          </a:p>
        </p:txBody>
      </p:sp>
      <p:sp>
        <p:nvSpPr>
          <p:cNvPr id="36" name="AutoShape 21"/>
          <p:cNvSpPr>
            <a:spLocks/>
          </p:cNvSpPr>
          <p:nvPr/>
        </p:nvSpPr>
        <p:spPr bwMode="auto">
          <a:xfrm rot="16200000">
            <a:off x="2510357" y="2977679"/>
            <a:ext cx="391790" cy="2645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Mix1</a:t>
            </a:r>
          </a:p>
        </p:txBody>
      </p:sp>
      <p:sp>
        <p:nvSpPr>
          <p:cNvPr id="37" name="AutoShape 22"/>
          <p:cNvSpPr>
            <a:spLocks/>
          </p:cNvSpPr>
          <p:nvPr/>
        </p:nvSpPr>
        <p:spPr bwMode="auto">
          <a:xfrm rot="16200000">
            <a:off x="2774898" y="2977679"/>
            <a:ext cx="391790" cy="2645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Mix2</a:t>
            </a:r>
          </a:p>
        </p:txBody>
      </p:sp>
      <p:sp>
        <p:nvSpPr>
          <p:cNvPr id="38" name="AutoShape 23"/>
          <p:cNvSpPr>
            <a:spLocks/>
          </p:cNvSpPr>
          <p:nvPr/>
        </p:nvSpPr>
        <p:spPr bwMode="auto">
          <a:xfrm rot="16200000">
            <a:off x="2764294" y="3718285"/>
            <a:ext cx="391790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Anal</a:t>
            </a:r>
          </a:p>
        </p:txBody>
      </p:sp>
      <p:sp>
        <p:nvSpPr>
          <p:cNvPr id="39" name="AutoShape 24"/>
          <p:cNvSpPr>
            <a:spLocks/>
          </p:cNvSpPr>
          <p:nvPr/>
        </p:nvSpPr>
        <p:spPr bwMode="auto">
          <a:xfrm rot="16200000">
            <a:off x="2505334" y="3718285"/>
            <a:ext cx="391790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Ctrl</a:t>
            </a:r>
          </a:p>
        </p:txBody>
      </p:sp>
      <p:sp>
        <p:nvSpPr>
          <p:cNvPr id="40" name="AutoShape 25"/>
          <p:cNvSpPr>
            <a:spLocks/>
          </p:cNvSpPr>
          <p:nvPr/>
        </p:nvSpPr>
        <p:spPr bwMode="auto">
          <a:xfrm rot="16200000">
            <a:off x="3320726" y="2977679"/>
            <a:ext cx="391790" cy="264542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Mix3</a:t>
            </a:r>
          </a:p>
        </p:txBody>
      </p:sp>
      <p:sp>
        <p:nvSpPr>
          <p:cNvPr id="41" name="AutoShape 26"/>
          <p:cNvSpPr>
            <a:spLocks/>
          </p:cNvSpPr>
          <p:nvPr/>
        </p:nvSpPr>
        <p:spPr bwMode="auto">
          <a:xfrm rot="16200000">
            <a:off x="3585268" y="2978795"/>
            <a:ext cx="397371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000">
                <a:latin typeface="Calibri" charset="0"/>
                <a:ea typeface="ＭＳ Ｐゴシック" charset="0"/>
                <a:sym typeface="Calibri" charset="0"/>
              </a:rPr>
              <a:t>Spare</a:t>
            </a:r>
          </a:p>
        </p:txBody>
      </p:sp>
      <p:sp>
        <p:nvSpPr>
          <p:cNvPr id="42" name="Rectangle 27"/>
          <p:cNvSpPr>
            <a:spLocks/>
          </p:cNvSpPr>
          <p:nvPr/>
        </p:nvSpPr>
        <p:spPr bwMode="auto">
          <a:xfrm>
            <a:off x="3613173" y="2627189"/>
            <a:ext cx="337096" cy="137294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800">
                <a:latin typeface="Calibri" charset="0"/>
                <a:ea typeface="ＭＳ Ｐゴシック" charset="0"/>
                <a:sym typeface="Calibri" charset="0"/>
              </a:rPr>
              <a:t>sup</a:t>
            </a:r>
          </a:p>
        </p:txBody>
      </p:sp>
      <p:sp>
        <p:nvSpPr>
          <p:cNvPr id="43" name="AutoShape 28"/>
          <p:cNvSpPr>
            <a:spLocks/>
          </p:cNvSpPr>
          <p:nvPr/>
        </p:nvSpPr>
        <p:spPr bwMode="auto">
          <a:xfrm rot="16200000">
            <a:off x="3318493" y="3721075"/>
            <a:ext cx="397371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000">
                <a:latin typeface="Calibri" charset="0"/>
                <a:ea typeface="ＭＳ Ｐゴシック" charset="0"/>
                <a:sym typeface="Calibri" charset="0"/>
              </a:rPr>
              <a:t>Spare</a:t>
            </a:r>
          </a:p>
        </p:txBody>
      </p:sp>
      <p:sp>
        <p:nvSpPr>
          <p:cNvPr id="44" name="AutoShape 29"/>
          <p:cNvSpPr>
            <a:spLocks/>
          </p:cNvSpPr>
          <p:nvPr/>
        </p:nvSpPr>
        <p:spPr bwMode="auto">
          <a:xfrm rot="16200000">
            <a:off x="3585826" y="3720517"/>
            <a:ext cx="396255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000" dirty="0">
                <a:latin typeface="Calibri" charset="0"/>
                <a:ea typeface="ＭＳ Ｐゴシック" charset="0"/>
                <a:sym typeface="Calibri" charset="0"/>
              </a:rPr>
              <a:t>Spare</a:t>
            </a:r>
          </a:p>
        </p:txBody>
      </p:sp>
      <p:sp>
        <p:nvSpPr>
          <p:cNvPr id="45" name="Rectangle 30"/>
          <p:cNvSpPr>
            <a:spLocks/>
          </p:cNvSpPr>
          <p:nvPr/>
        </p:nvSpPr>
        <p:spPr bwMode="auto">
          <a:xfrm>
            <a:off x="2784944" y="2619375"/>
            <a:ext cx="254496" cy="13729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sp>
        <p:nvSpPr>
          <p:cNvPr id="46" name="Rectangle 31"/>
          <p:cNvSpPr>
            <a:spLocks/>
          </p:cNvSpPr>
          <p:nvPr/>
        </p:nvSpPr>
        <p:spPr bwMode="auto">
          <a:xfrm>
            <a:off x="3030510" y="2622724"/>
            <a:ext cx="254496" cy="13617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sp>
        <p:nvSpPr>
          <p:cNvPr id="47" name="Rectangle 32"/>
          <p:cNvSpPr>
            <a:spLocks/>
          </p:cNvSpPr>
          <p:nvPr/>
        </p:nvSpPr>
        <p:spPr bwMode="auto">
          <a:xfrm>
            <a:off x="3943571" y="2624956"/>
            <a:ext cx="254496" cy="13617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sp>
        <p:nvSpPr>
          <p:cNvPr id="48" name="Rectangle 33"/>
          <p:cNvSpPr>
            <a:spLocks/>
          </p:cNvSpPr>
          <p:nvPr/>
        </p:nvSpPr>
        <p:spPr bwMode="auto">
          <a:xfrm>
            <a:off x="4870026" y="2612678"/>
            <a:ext cx="255613" cy="137294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sp>
        <p:nvSpPr>
          <p:cNvPr id="49" name="AutoShape 34"/>
          <p:cNvSpPr>
            <a:spLocks/>
          </p:cNvSpPr>
          <p:nvPr/>
        </p:nvSpPr>
        <p:spPr bwMode="auto">
          <a:xfrm rot="16200000">
            <a:off x="1633014" y="2960936"/>
            <a:ext cx="392906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RPC1</a:t>
            </a:r>
          </a:p>
        </p:txBody>
      </p:sp>
      <p:sp>
        <p:nvSpPr>
          <p:cNvPr id="50" name="AutoShape 35"/>
          <p:cNvSpPr>
            <a:spLocks/>
          </p:cNvSpPr>
          <p:nvPr/>
        </p:nvSpPr>
        <p:spPr bwMode="auto">
          <a:xfrm rot="16200000">
            <a:off x="1896998" y="2960377"/>
            <a:ext cx="391790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100">
                <a:latin typeface="Calibri" charset="0"/>
                <a:ea typeface="ＭＳ Ｐゴシック" charset="0"/>
                <a:sym typeface="Calibri" charset="0"/>
              </a:rPr>
              <a:t>RPC2</a:t>
            </a:r>
          </a:p>
        </p:txBody>
      </p:sp>
      <p:sp>
        <p:nvSpPr>
          <p:cNvPr id="51" name="AutoShape 36"/>
          <p:cNvSpPr>
            <a:spLocks/>
          </p:cNvSpPr>
          <p:nvPr/>
        </p:nvSpPr>
        <p:spPr bwMode="auto">
          <a:xfrm rot="16200000">
            <a:off x="1896998" y="3718285"/>
            <a:ext cx="391790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000">
                <a:latin typeface="Calibri" charset="0"/>
                <a:ea typeface="ＭＳ Ｐゴシック" charset="0"/>
                <a:sym typeface="Calibri" charset="0"/>
              </a:rPr>
              <a:t>TGC1</a:t>
            </a:r>
          </a:p>
        </p:txBody>
      </p:sp>
      <p:sp>
        <p:nvSpPr>
          <p:cNvPr id="52" name="AutoShape 37"/>
          <p:cNvSpPr>
            <a:spLocks/>
          </p:cNvSpPr>
          <p:nvPr/>
        </p:nvSpPr>
        <p:spPr bwMode="auto">
          <a:xfrm rot="16200000">
            <a:off x="1633014" y="3718843"/>
            <a:ext cx="392906" cy="263426"/>
          </a:xfrm>
          <a:custGeom>
            <a:avLst/>
            <a:gdLst>
              <a:gd name="T0" fmla="*/ 0 w 21600"/>
              <a:gd name="T1" fmla="*/ 0 h 21600"/>
              <a:gd name="T2" fmla="*/ 21600 w 21600"/>
              <a:gd name="T3" fmla="*/ 21600 h 21600"/>
            </a:gdLst>
            <a:ahLst/>
            <a:cxnLst/>
            <a:rect l="T0" t="T1" r="T2" b="T3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  <a:moveTo>
                  <a:pt x="0" y="0"/>
                </a:moveTo>
              </a:path>
            </a:pathLst>
          </a:cu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1000">
                <a:latin typeface="Calibri" charset="0"/>
                <a:ea typeface="ＭＳ Ｐゴシック" charset="0"/>
                <a:sym typeface="Calibri" charset="0"/>
              </a:rPr>
              <a:t>Spare</a:t>
            </a:r>
          </a:p>
        </p:txBody>
      </p:sp>
      <p:sp>
        <p:nvSpPr>
          <p:cNvPr id="53" name="Rectangle 38"/>
          <p:cNvSpPr>
            <a:spLocks/>
          </p:cNvSpPr>
          <p:nvPr/>
        </p:nvSpPr>
        <p:spPr bwMode="auto">
          <a:xfrm>
            <a:off x="1783703" y="2611562"/>
            <a:ext cx="337096" cy="136178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 anchor="ctr"/>
          <a:lstStyle/>
          <a:p>
            <a:r>
              <a:rPr lang="en-US" sz="800">
                <a:latin typeface="Calibri" charset="0"/>
                <a:ea typeface="ＭＳ Ｐゴシック" charset="0"/>
                <a:sym typeface="Calibri" charset="0"/>
              </a:rPr>
              <a:t>sup</a:t>
            </a:r>
          </a:p>
        </p:txBody>
      </p:sp>
      <p:sp>
        <p:nvSpPr>
          <p:cNvPr id="54" name="Rectangle 39"/>
          <p:cNvSpPr>
            <a:spLocks/>
          </p:cNvSpPr>
          <p:nvPr/>
        </p:nvSpPr>
        <p:spPr bwMode="auto">
          <a:xfrm>
            <a:off x="1532555" y="2614911"/>
            <a:ext cx="254496" cy="136178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sp>
        <p:nvSpPr>
          <p:cNvPr id="55" name="Rectangle 40"/>
          <p:cNvSpPr>
            <a:spLocks/>
          </p:cNvSpPr>
          <p:nvPr/>
        </p:nvSpPr>
        <p:spPr bwMode="auto">
          <a:xfrm>
            <a:off x="2118567" y="2617143"/>
            <a:ext cx="255612" cy="136178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sp>
        <p:nvSpPr>
          <p:cNvPr id="56" name="Rectangle 41"/>
          <p:cNvSpPr>
            <a:spLocks/>
          </p:cNvSpPr>
          <p:nvPr/>
        </p:nvSpPr>
        <p:spPr bwMode="auto">
          <a:xfrm>
            <a:off x="5774157" y="2617143"/>
            <a:ext cx="254496" cy="136178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0" tIns="0" rIns="0" bIns="0" anchor="ctr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sp>
        <p:nvSpPr>
          <p:cNvPr id="57" name="Rectangle 42"/>
          <p:cNvSpPr>
            <a:spLocks/>
          </p:cNvSpPr>
          <p:nvPr/>
        </p:nvSpPr>
        <p:spPr bwMode="auto">
          <a:xfrm>
            <a:off x="1437678" y="3264545"/>
            <a:ext cx="1053703" cy="241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1000">
                <a:latin typeface="Calibri" charset="0"/>
                <a:ea typeface="ＭＳ Ｐゴシック" charset="0"/>
                <a:sym typeface="Calibri" charset="0"/>
              </a:rPr>
              <a:t>iC4H10, R134a, SF6 </a:t>
            </a:r>
          </a:p>
        </p:txBody>
      </p:sp>
      <p:sp>
        <p:nvSpPr>
          <p:cNvPr id="58" name="Rectangle 43"/>
          <p:cNvSpPr>
            <a:spLocks/>
          </p:cNvSpPr>
          <p:nvPr/>
        </p:nvSpPr>
        <p:spPr bwMode="auto">
          <a:xfrm>
            <a:off x="1502418" y="4063752"/>
            <a:ext cx="1071563" cy="267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26788" tIns="26788" rIns="26788" bIns="26788"/>
          <a:lstStyle/>
          <a:p>
            <a:pPr algn="l"/>
            <a:r>
              <a:rPr lang="en-US" sz="900">
                <a:latin typeface="Calibri" charset="0"/>
                <a:ea typeface="ＭＳ Ｐゴシック" charset="0"/>
                <a:sym typeface="Calibri" charset="0"/>
              </a:rPr>
              <a:t>nC5H12, CH4, CO2</a:t>
            </a:r>
          </a:p>
        </p:txBody>
      </p:sp>
      <p:sp>
        <p:nvSpPr>
          <p:cNvPr id="59" name="Oval 44"/>
          <p:cNvSpPr>
            <a:spLocks/>
          </p:cNvSpPr>
          <p:nvPr/>
        </p:nvSpPr>
        <p:spPr bwMode="auto">
          <a:xfrm>
            <a:off x="1799330" y="2454176"/>
            <a:ext cx="136178" cy="13729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0" name="Oval 45"/>
          <p:cNvSpPr>
            <a:spLocks/>
          </p:cNvSpPr>
          <p:nvPr/>
        </p:nvSpPr>
        <p:spPr bwMode="auto">
          <a:xfrm>
            <a:off x="1971227" y="2450828"/>
            <a:ext cx="136178" cy="137294"/>
          </a:xfrm>
          <a:prstGeom prst="ellipse">
            <a:avLst/>
          </a:prstGeom>
          <a:solidFill>
            <a:srgbClr val="E36C0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1" name="Oval 46"/>
          <p:cNvSpPr>
            <a:spLocks/>
          </p:cNvSpPr>
          <p:nvPr/>
        </p:nvSpPr>
        <p:spPr bwMode="auto">
          <a:xfrm flipH="1">
            <a:off x="1885278" y="3834929"/>
            <a:ext cx="136178" cy="136178"/>
          </a:xfrm>
          <a:prstGeom prst="ellipse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2" name="Oval 47"/>
          <p:cNvSpPr>
            <a:spLocks/>
          </p:cNvSpPr>
          <p:nvPr/>
        </p:nvSpPr>
        <p:spPr bwMode="auto">
          <a:xfrm flipH="1">
            <a:off x="1885278" y="3679776"/>
            <a:ext cx="136178" cy="136178"/>
          </a:xfrm>
          <a:prstGeom prst="ellipse">
            <a:avLst/>
          </a:prstGeom>
          <a:solidFill>
            <a:srgbClr val="E36C09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3" name="Oval 48"/>
          <p:cNvSpPr>
            <a:spLocks/>
          </p:cNvSpPr>
          <p:nvPr/>
        </p:nvSpPr>
        <p:spPr bwMode="auto">
          <a:xfrm flipH="1">
            <a:off x="1894208" y="3021211"/>
            <a:ext cx="136178" cy="137294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4" name="Oval 49"/>
          <p:cNvSpPr>
            <a:spLocks/>
          </p:cNvSpPr>
          <p:nvPr/>
        </p:nvSpPr>
        <p:spPr bwMode="auto">
          <a:xfrm flipH="1">
            <a:off x="7148213" y="3269010"/>
            <a:ext cx="90413" cy="89297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65" name="Rectangle 50"/>
          <p:cNvSpPr>
            <a:spLocks/>
          </p:cNvSpPr>
          <p:nvPr/>
        </p:nvSpPr>
        <p:spPr bwMode="auto">
          <a:xfrm>
            <a:off x="7267647" y="3157389"/>
            <a:ext cx="1239482" cy="2541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wrap="none" lIns="26788" tIns="26788" rIns="26788" bIns="26788">
            <a:spAutoFit/>
          </a:bodyPr>
          <a:lstStyle/>
          <a:p>
            <a:pPr algn="l"/>
            <a:r>
              <a:rPr lang="en-US" sz="1300">
                <a:latin typeface="Calibri" charset="0"/>
                <a:ea typeface="ＭＳ Ｐゴシック" charset="0"/>
                <a:sym typeface="Calibri" charset="0"/>
              </a:rPr>
              <a:t>Detection iC4H10</a:t>
            </a:r>
          </a:p>
        </p:txBody>
      </p:sp>
      <p:sp>
        <p:nvSpPr>
          <p:cNvPr id="66" name="Rectangle 57"/>
          <p:cNvSpPr>
            <a:spLocks/>
          </p:cNvSpPr>
          <p:nvPr/>
        </p:nvSpPr>
        <p:spPr bwMode="auto">
          <a:xfrm>
            <a:off x="7077891" y="1791147"/>
            <a:ext cx="445369" cy="180826"/>
          </a:xfrm>
          <a:prstGeom prst="rect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6788" tIns="26788" rIns="26788" bIns="26788" anchor="ctr"/>
          <a:lstStyle/>
          <a:p>
            <a:r>
              <a:rPr lang="en-US" sz="800">
                <a:latin typeface="Calibri" charset="0"/>
                <a:ea typeface="ＭＳ Ｐゴシック" charset="0"/>
                <a:sym typeface="Calibri" charset="0"/>
              </a:rPr>
              <a:t>sup</a:t>
            </a:r>
          </a:p>
        </p:txBody>
      </p:sp>
      <p:sp>
        <p:nvSpPr>
          <p:cNvPr id="67" name="Rectangle 58"/>
          <p:cNvSpPr>
            <a:spLocks/>
          </p:cNvSpPr>
          <p:nvPr/>
        </p:nvSpPr>
        <p:spPr bwMode="auto">
          <a:xfrm>
            <a:off x="7077891" y="2167310"/>
            <a:ext cx="445369" cy="180826"/>
          </a:xfrm>
          <a:prstGeom prst="rect">
            <a:avLst/>
          </a:prstGeom>
          <a:noFill/>
          <a:ln w="254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26788" tIns="26788" rIns="26788" bIns="26788" anchor="ctr"/>
          <a:lstStyle/>
          <a:p>
            <a:r>
              <a:rPr lang="en-US" sz="800">
                <a:latin typeface="Calibri" charset="0"/>
                <a:ea typeface="ＭＳ Ｐゴシック" charset="0"/>
                <a:sym typeface="Calibri" charset="0"/>
              </a:rPr>
              <a:t>sup</a:t>
            </a:r>
          </a:p>
        </p:txBody>
      </p:sp>
      <p:sp>
        <p:nvSpPr>
          <p:cNvPr id="68" name="Rectangle 59"/>
          <p:cNvSpPr>
            <a:spLocks/>
          </p:cNvSpPr>
          <p:nvPr/>
        </p:nvSpPr>
        <p:spPr bwMode="auto">
          <a:xfrm>
            <a:off x="7123656" y="2653978"/>
            <a:ext cx="337096" cy="17971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sp>
        <p:nvSpPr>
          <p:cNvPr id="69" name="Rectangle 60"/>
          <p:cNvSpPr>
            <a:spLocks/>
          </p:cNvSpPr>
          <p:nvPr/>
        </p:nvSpPr>
        <p:spPr bwMode="auto">
          <a:xfrm>
            <a:off x="7119192" y="2919636"/>
            <a:ext cx="337096" cy="179710"/>
          </a:xfrm>
          <a:prstGeom prst="rect">
            <a:avLst/>
          </a:prstGeom>
          <a:solidFill>
            <a:schemeClr val="accent1"/>
          </a:solidFill>
          <a:ln w="25400">
            <a:solidFill>
              <a:srgbClr val="FF0000"/>
            </a:solidFill>
            <a:round/>
            <a:headEnd/>
            <a:tailEnd/>
          </a:ln>
        </p:spPr>
        <p:txBody>
          <a:bodyPr lIns="26788" tIns="26788" rIns="26788" bIns="26788" anchor="ctr"/>
          <a:lstStyle/>
          <a:p>
            <a:r>
              <a:rPr lang="en-US" sz="600">
                <a:latin typeface="Calibri" charset="0"/>
                <a:ea typeface="ＭＳ Ｐゴシック" charset="0"/>
                <a:sym typeface="Calibri" charset="0"/>
              </a:rPr>
              <a:t>mix</a:t>
            </a:r>
          </a:p>
        </p:txBody>
      </p:sp>
      <p:pic>
        <p:nvPicPr>
          <p:cNvPr id="70" name="Picture 6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68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GIF++ Gas Panel Distribution</a:t>
            </a:r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F22D65DA-D8E5-7C4C-90D9-1E5DCCBAF09E}" type="slidenum">
              <a:rPr lang="en-US"/>
              <a:pPr>
                <a:defRPr/>
              </a:pPr>
              <a:t>25</a:t>
            </a:fld>
            <a:endParaRPr lang="en-US"/>
          </a:p>
        </p:txBody>
      </p:sp>
      <p:sp>
        <p:nvSpPr>
          <p:cNvPr id="33796" name="Rectangle 3"/>
          <p:cNvSpPr>
            <a:spLocks/>
          </p:cNvSpPr>
          <p:nvPr/>
        </p:nvSpPr>
        <p:spPr bwMode="auto">
          <a:xfrm rot="-701964">
            <a:off x="640012" y="3316813"/>
            <a:ext cx="1872157" cy="215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1400">
                <a:solidFill>
                  <a:srgbClr val="FFFFFF"/>
                </a:solidFill>
                <a:ea typeface="ＭＳ Ｐゴシック" charset="0"/>
              </a:rPr>
              <a:t>cabe trays to control room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179512" y="4869160"/>
            <a:ext cx="6840760" cy="1728192"/>
          </a:xfrm>
        </p:spPr>
        <p:txBody>
          <a:bodyPr>
            <a:noAutofit/>
          </a:bodyPr>
          <a:lstStyle/>
          <a:p>
            <a:r>
              <a:rPr lang="en-US" sz="2000" dirty="0"/>
              <a:t>6 panels for non-flammable gas (blue) and 2 panels for flammable gas (red) </a:t>
            </a:r>
            <a:r>
              <a:rPr lang="en-US" sz="2000" dirty="0" smtClean="0"/>
              <a:t>in bunker, 4 panels for non-flammable gas (blue) and 1 panel for flammable gas (red) in preparation zone</a:t>
            </a:r>
          </a:p>
          <a:p>
            <a:r>
              <a:rPr lang="en-US" sz="2000" dirty="0" smtClean="0"/>
              <a:t>In </a:t>
            </a:r>
            <a:r>
              <a:rPr lang="en-US" sz="2000" dirty="0"/>
              <a:t>total, 96 pipes are connecting the gas mixing zone with the bunker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grpSp>
        <p:nvGrpSpPr>
          <p:cNvPr id="126" name="Group 125"/>
          <p:cNvGrpSpPr/>
          <p:nvPr/>
        </p:nvGrpSpPr>
        <p:grpSpPr>
          <a:xfrm>
            <a:off x="125974" y="1628800"/>
            <a:ext cx="4459263" cy="3348633"/>
            <a:chOff x="267891" y="848320"/>
            <a:chExt cx="4459263" cy="3348633"/>
          </a:xfrm>
        </p:grpSpPr>
        <p:pic>
          <p:nvPicPr>
            <p:cNvPr id="127" name="Picture 25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0495"/>
            <a:stretch>
              <a:fillRect/>
            </a:stretch>
          </p:blipFill>
          <p:spPr bwMode="auto">
            <a:xfrm>
              <a:off x="734467" y="848320"/>
              <a:ext cx="3919017" cy="2973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28" name="Rectangle 26"/>
            <p:cNvSpPr>
              <a:spLocks/>
            </p:cNvSpPr>
            <p:nvPr/>
          </p:nvSpPr>
          <p:spPr bwMode="auto">
            <a:xfrm>
              <a:off x="1522512" y="1789287"/>
              <a:ext cx="139527" cy="72553"/>
            </a:xfrm>
            <a:prstGeom prst="rect">
              <a:avLst/>
            </a:prstGeom>
            <a:solidFill>
              <a:srgbClr val="0044FE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29" name="Rectangle 27"/>
            <p:cNvSpPr>
              <a:spLocks/>
            </p:cNvSpPr>
            <p:nvPr/>
          </p:nvSpPr>
          <p:spPr bwMode="auto">
            <a:xfrm>
              <a:off x="1677666" y="1788170"/>
              <a:ext cx="139526" cy="73670"/>
            </a:xfrm>
            <a:prstGeom prst="rect">
              <a:avLst/>
            </a:prstGeom>
            <a:solidFill>
              <a:srgbClr val="D90B00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0" name="Rectangle 28"/>
            <p:cNvSpPr>
              <a:spLocks/>
            </p:cNvSpPr>
            <p:nvPr/>
          </p:nvSpPr>
          <p:spPr bwMode="auto">
            <a:xfrm rot="10800000">
              <a:off x="1386334" y="2788295"/>
              <a:ext cx="139527" cy="72554"/>
            </a:xfrm>
            <a:prstGeom prst="rect">
              <a:avLst/>
            </a:prstGeom>
            <a:solidFill>
              <a:srgbClr val="003DCC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1" name="AutoShape 29"/>
            <p:cNvSpPr>
              <a:spLocks/>
            </p:cNvSpPr>
            <p:nvPr/>
          </p:nvSpPr>
          <p:spPr bwMode="auto">
            <a:xfrm rot="-5400000">
              <a:off x="3877160" y="1590043"/>
              <a:ext cx="139526" cy="7367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44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2" name="AutoShape 30"/>
            <p:cNvSpPr>
              <a:spLocks/>
            </p:cNvSpPr>
            <p:nvPr/>
          </p:nvSpPr>
          <p:spPr bwMode="auto">
            <a:xfrm rot="-5400000">
              <a:off x="3133763" y="2995352"/>
              <a:ext cx="139527" cy="7367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44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3" name="AutoShape 31"/>
            <p:cNvSpPr>
              <a:spLocks/>
            </p:cNvSpPr>
            <p:nvPr/>
          </p:nvSpPr>
          <p:spPr bwMode="auto">
            <a:xfrm rot="-5400000">
              <a:off x="3877717" y="3081859"/>
              <a:ext cx="139526" cy="72554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44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4" name="Rectangle 32"/>
            <p:cNvSpPr>
              <a:spLocks/>
            </p:cNvSpPr>
            <p:nvPr/>
          </p:nvSpPr>
          <p:spPr bwMode="auto">
            <a:xfrm>
              <a:off x="2261443" y="1891978"/>
              <a:ext cx="139527" cy="73670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5" name="AutoShape 33"/>
            <p:cNvSpPr>
              <a:spLocks/>
            </p:cNvSpPr>
            <p:nvPr/>
          </p:nvSpPr>
          <p:spPr bwMode="auto">
            <a:xfrm rot="-5400000">
              <a:off x="3874927" y="2948471"/>
              <a:ext cx="139527" cy="7367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D90B00"/>
            </a:solidFill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6" name="Rectangle 34"/>
            <p:cNvSpPr>
              <a:spLocks/>
            </p:cNvSpPr>
            <p:nvPr/>
          </p:nvSpPr>
          <p:spPr bwMode="auto">
            <a:xfrm>
              <a:off x="3905623" y="2537148"/>
              <a:ext cx="80367" cy="2556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7" name="Rectangle 35"/>
            <p:cNvSpPr>
              <a:spLocks/>
            </p:cNvSpPr>
            <p:nvPr/>
          </p:nvSpPr>
          <p:spPr bwMode="auto">
            <a:xfrm>
              <a:off x="1330524" y="2537148"/>
              <a:ext cx="80367" cy="255612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38" name="Rectangle 36"/>
            <p:cNvSpPr>
              <a:spLocks/>
            </p:cNvSpPr>
            <p:nvPr/>
          </p:nvSpPr>
          <p:spPr bwMode="auto">
            <a:xfrm>
              <a:off x="4019476" y="2394273"/>
              <a:ext cx="651867" cy="3482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>
                  <a:latin typeface="Calibri" charset="0"/>
                  <a:ea typeface="ＭＳ Ｐゴシック" charset="0"/>
                  <a:sym typeface="Calibri" charset="0"/>
                </a:rPr>
                <a:t>TGC – nC5H12</a:t>
              </a:r>
            </a:p>
          </p:txBody>
        </p:sp>
        <p:sp>
          <p:nvSpPr>
            <p:cNvPr id="139" name="Rectangle 37"/>
            <p:cNvSpPr>
              <a:spLocks/>
            </p:cNvSpPr>
            <p:nvPr/>
          </p:nvSpPr>
          <p:spPr bwMode="auto">
            <a:xfrm>
              <a:off x="822648" y="2520404"/>
              <a:ext cx="517922" cy="3214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>
                  <a:latin typeface="Calibri" charset="0"/>
                  <a:ea typeface="ＭＳ Ｐゴシック" charset="0"/>
                  <a:sym typeface="Calibri" charset="0"/>
                </a:rPr>
                <a:t>TGC – nC5H12</a:t>
              </a:r>
            </a:p>
          </p:txBody>
        </p:sp>
        <p:sp>
          <p:nvSpPr>
            <p:cNvPr id="140" name="Rectangle 38"/>
            <p:cNvSpPr>
              <a:spLocks/>
            </p:cNvSpPr>
            <p:nvPr/>
          </p:nvSpPr>
          <p:spPr bwMode="auto">
            <a:xfrm>
              <a:off x="4057427" y="2989213"/>
              <a:ext cx="669727" cy="366117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700">
                  <a:latin typeface="Calibri" charset="0"/>
                  <a:ea typeface="ＭＳ Ｐゴシック" charset="0"/>
                  <a:sym typeface="Calibri" charset="0"/>
                </a:rPr>
                <a:t>iC4H10, nC5H12, </a:t>
              </a:r>
              <a:endParaRPr lang="en-US" sz="13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700">
                  <a:latin typeface="Calibri" charset="0"/>
                  <a:ea typeface="ＭＳ Ｐゴシック" charset="0"/>
                  <a:sym typeface="Calibri" charset="0"/>
                </a:rPr>
                <a:t>CH4, R134a, SF6</a:t>
              </a:r>
            </a:p>
          </p:txBody>
        </p:sp>
        <p:sp>
          <p:nvSpPr>
            <p:cNvPr id="141" name="Rectangle 39"/>
            <p:cNvSpPr>
              <a:spLocks/>
            </p:cNvSpPr>
            <p:nvPr/>
          </p:nvSpPr>
          <p:spPr bwMode="auto">
            <a:xfrm>
              <a:off x="1302618" y="1471166"/>
              <a:ext cx="892969" cy="27682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800" dirty="0">
                  <a:latin typeface="Calibri" charset="0"/>
                  <a:ea typeface="ＭＳ Ｐゴシック" charset="0"/>
                  <a:sym typeface="Calibri" charset="0"/>
                </a:rPr>
                <a:t>iC4H10, nC5H12, </a:t>
              </a:r>
              <a:endParaRPr lang="en-US" sz="1400" dirty="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800" dirty="0">
                  <a:latin typeface="Calibri" charset="0"/>
                  <a:ea typeface="ＭＳ Ｐゴシック" charset="0"/>
                  <a:sym typeface="Calibri" charset="0"/>
                </a:rPr>
                <a:t>CH4, R134a, SF6</a:t>
              </a:r>
            </a:p>
          </p:txBody>
        </p:sp>
        <p:sp>
          <p:nvSpPr>
            <p:cNvPr id="142" name="Oval 40"/>
            <p:cNvSpPr>
              <a:spLocks/>
            </p:cNvSpPr>
            <p:nvPr/>
          </p:nvSpPr>
          <p:spPr bwMode="auto">
            <a:xfrm flipH="1">
              <a:off x="4013895" y="2665512"/>
              <a:ext cx="104924" cy="10492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3" name="Oval 41"/>
            <p:cNvSpPr>
              <a:spLocks/>
            </p:cNvSpPr>
            <p:nvPr/>
          </p:nvSpPr>
          <p:spPr bwMode="auto">
            <a:xfrm flipH="1">
              <a:off x="1406426" y="2599656"/>
              <a:ext cx="104924" cy="10380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4" name="Oval 42"/>
            <p:cNvSpPr>
              <a:spLocks/>
            </p:cNvSpPr>
            <p:nvPr/>
          </p:nvSpPr>
          <p:spPr bwMode="auto">
            <a:xfrm flipH="1">
              <a:off x="3787305" y="2906614"/>
              <a:ext cx="103807" cy="104924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5" name="Oval 43"/>
            <p:cNvSpPr>
              <a:spLocks/>
            </p:cNvSpPr>
            <p:nvPr/>
          </p:nvSpPr>
          <p:spPr bwMode="auto">
            <a:xfrm flipH="1">
              <a:off x="3787305" y="3048373"/>
              <a:ext cx="103807" cy="104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6" name="Oval 44"/>
            <p:cNvSpPr>
              <a:spLocks/>
            </p:cNvSpPr>
            <p:nvPr/>
          </p:nvSpPr>
          <p:spPr bwMode="auto">
            <a:xfrm flipH="1">
              <a:off x="3787305" y="3097486"/>
              <a:ext cx="103807" cy="103807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7" name="Oval 45"/>
            <p:cNvSpPr>
              <a:spLocks/>
            </p:cNvSpPr>
            <p:nvPr/>
          </p:nvSpPr>
          <p:spPr bwMode="auto">
            <a:xfrm rot="5400000" flipH="1">
              <a:off x="1817750" y="1929371"/>
              <a:ext cx="103807" cy="104924"/>
            </a:xfrm>
            <a:prstGeom prst="ellipse">
              <a:avLst/>
            </a:prstGeom>
            <a:solidFill>
              <a:srgbClr val="E36C0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8" name="Oval 46"/>
            <p:cNvSpPr>
              <a:spLocks/>
            </p:cNvSpPr>
            <p:nvPr/>
          </p:nvSpPr>
          <p:spPr bwMode="auto">
            <a:xfrm rot="5400000" flipH="1">
              <a:off x="1943324" y="1935510"/>
              <a:ext cx="104924" cy="104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49" name="Oval 47"/>
            <p:cNvSpPr>
              <a:spLocks/>
            </p:cNvSpPr>
            <p:nvPr/>
          </p:nvSpPr>
          <p:spPr bwMode="auto">
            <a:xfrm rot="5400000" flipH="1">
              <a:off x="1989088" y="1935510"/>
              <a:ext cx="104924" cy="10492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0" name="Oval 48"/>
            <p:cNvSpPr>
              <a:spLocks/>
            </p:cNvSpPr>
            <p:nvPr/>
          </p:nvSpPr>
          <p:spPr bwMode="auto">
            <a:xfrm>
              <a:off x="1919883" y="2426643"/>
              <a:ext cx="104924" cy="103808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1" name="Oval 49"/>
            <p:cNvSpPr>
              <a:spLocks/>
            </p:cNvSpPr>
            <p:nvPr/>
          </p:nvSpPr>
          <p:spPr bwMode="auto">
            <a:xfrm>
              <a:off x="1966764" y="2426643"/>
              <a:ext cx="104924" cy="103808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2" name="Oval 50"/>
            <p:cNvSpPr>
              <a:spLocks/>
            </p:cNvSpPr>
            <p:nvPr/>
          </p:nvSpPr>
          <p:spPr bwMode="auto">
            <a:xfrm>
              <a:off x="3296172" y="2532683"/>
              <a:ext cx="104924" cy="104924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3" name="Oval 51"/>
            <p:cNvSpPr>
              <a:spLocks/>
            </p:cNvSpPr>
            <p:nvPr/>
          </p:nvSpPr>
          <p:spPr bwMode="auto">
            <a:xfrm>
              <a:off x="3330774" y="2532683"/>
              <a:ext cx="104924" cy="10492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4" name="AutoShape 52"/>
            <p:cNvSpPr>
              <a:spLocks/>
            </p:cNvSpPr>
            <p:nvPr/>
          </p:nvSpPr>
          <p:spPr bwMode="auto">
            <a:xfrm rot="-5400000">
              <a:off x="3227525" y="1590043"/>
              <a:ext cx="139526" cy="73670"/>
            </a:xfrm>
            <a:custGeom>
              <a:avLst/>
              <a:gdLst>
                <a:gd name="T0" fmla="*/ 0 w 21600"/>
                <a:gd name="T1" fmla="*/ 0 h 21600"/>
                <a:gd name="T2" fmla="*/ 21600 w 21600"/>
                <a:gd name="T3" fmla="*/ 0 h 21600"/>
                <a:gd name="T4" fmla="*/ 21600 w 21600"/>
                <a:gd name="T5" fmla="*/ 21600 h 21600"/>
                <a:gd name="T6" fmla="*/ 0 w 21600"/>
                <a:gd name="T7" fmla="*/ 21600 h 21600"/>
                <a:gd name="T8" fmla="*/ 0 w 21600"/>
                <a:gd name="T9" fmla="*/ 0 h 21600"/>
                <a:gd name="T10" fmla="*/ 0 w 21600"/>
                <a:gd name="T11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  <a:moveTo>
                    <a:pt x="0" y="0"/>
                  </a:moveTo>
                </a:path>
              </a:pathLst>
            </a:custGeom>
            <a:solidFill>
              <a:srgbClr val="0044FE"/>
            </a:solidFill>
            <a:ln w="25400" cap="flat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55" name="Rectangle 53"/>
            <p:cNvSpPr>
              <a:spLocks/>
            </p:cNvSpPr>
            <p:nvPr/>
          </p:nvSpPr>
          <p:spPr bwMode="auto">
            <a:xfrm rot="-5400000">
              <a:off x="-58888" y="2329323"/>
              <a:ext cx="1095577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700" dirty="0">
                  <a:latin typeface="Calibri" charset="0"/>
                  <a:ea typeface="ＭＳ Ｐゴシック" charset="0"/>
                  <a:sym typeface="Calibri" charset="0"/>
                </a:rPr>
                <a:t>Bunker Area</a:t>
              </a:r>
            </a:p>
          </p:txBody>
        </p:sp>
        <p:sp>
          <p:nvSpPr>
            <p:cNvPr id="156" name="Rectangle 55"/>
            <p:cNvSpPr>
              <a:spLocks/>
            </p:cNvSpPr>
            <p:nvPr/>
          </p:nvSpPr>
          <p:spPr bwMode="auto">
            <a:xfrm>
              <a:off x="267891" y="3670101"/>
              <a:ext cx="1393031" cy="52685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57" name="Group 62"/>
            <p:cNvGrpSpPr>
              <a:grpSpLocks/>
            </p:cNvGrpSpPr>
            <p:nvPr/>
          </p:nvGrpSpPr>
          <p:grpSpPr bwMode="auto">
            <a:xfrm>
              <a:off x="379512" y="3711402"/>
              <a:ext cx="950942" cy="420739"/>
              <a:chOff x="0" y="0"/>
              <a:chExt cx="851" cy="376"/>
            </a:xfrm>
          </p:grpSpPr>
          <p:sp>
            <p:nvSpPr>
              <p:cNvPr id="158" name="Oval 56"/>
              <p:cNvSpPr>
                <a:spLocks/>
              </p:cNvSpPr>
              <p:nvPr/>
            </p:nvSpPr>
            <p:spPr bwMode="auto">
              <a:xfrm flipH="1">
                <a:off x="0" y="175"/>
                <a:ext cx="80" cy="80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59" name="Oval 57"/>
              <p:cNvSpPr>
                <a:spLocks/>
              </p:cNvSpPr>
              <p:nvPr/>
            </p:nvSpPr>
            <p:spPr bwMode="auto">
              <a:xfrm flipH="1">
                <a:off x="1" y="295"/>
                <a:ext cx="81" cy="81"/>
              </a:xfrm>
              <a:prstGeom prst="ellipse">
                <a:avLst/>
              </a:prstGeom>
              <a:solidFill>
                <a:srgbClr val="E36C0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60" name="Rectangle 58"/>
              <p:cNvSpPr>
                <a:spLocks/>
              </p:cNvSpPr>
              <p:nvPr/>
            </p:nvSpPr>
            <p:spPr bwMode="auto">
              <a:xfrm>
                <a:off x="82" y="115"/>
                <a:ext cx="769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>
                    <a:latin typeface="Calibri" charset="0"/>
                    <a:ea typeface="ＭＳ Ｐゴシック" charset="0"/>
                    <a:sym typeface="Calibri" charset="0"/>
                  </a:rPr>
                  <a:t>Detection nC5H12</a:t>
                </a:r>
              </a:p>
            </p:txBody>
          </p:sp>
          <p:sp>
            <p:nvSpPr>
              <p:cNvPr id="161" name="Rectangle 59"/>
              <p:cNvSpPr>
                <a:spLocks/>
              </p:cNvSpPr>
              <p:nvPr/>
            </p:nvSpPr>
            <p:spPr bwMode="auto">
              <a:xfrm>
                <a:off x="86" y="234"/>
                <a:ext cx="608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>
                    <a:latin typeface="Calibri" charset="0"/>
                    <a:ea typeface="ＭＳ Ｐゴシック" charset="0"/>
                    <a:sym typeface="Calibri" charset="0"/>
                  </a:rPr>
                  <a:t>Detection CH4</a:t>
                </a:r>
              </a:p>
            </p:txBody>
          </p:sp>
          <p:sp>
            <p:nvSpPr>
              <p:cNvPr id="162" name="Rectangle 60"/>
              <p:cNvSpPr>
                <a:spLocks/>
              </p:cNvSpPr>
              <p:nvPr/>
            </p:nvSpPr>
            <p:spPr bwMode="auto">
              <a:xfrm>
                <a:off x="84" y="0"/>
                <a:ext cx="734" cy="1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 algn="l"/>
                <a:r>
                  <a:rPr lang="en-US" sz="900">
                    <a:latin typeface="Calibri" charset="0"/>
                    <a:ea typeface="ＭＳ Ｐゴシック" charset="0"/>
                    <a:sym typeface="Calibri" charset="0"/>
                  </a:rPr>
                  <a:t>Detection iC4H10</a:t>
                </a:r>
              </a:p>
            </p:txBody>
          </p:sp>
          <p:sp>
            <p:nvSpPr>
              <p:cNvPr id="163" name="Oval 61"/>
              <p:cNvSpPr>
                <a:spLocks/>
              </p:cNvSpPr>
              <p:nvPr/>
            </p:nvSpPr>
            <p:spPr bwMode="auto">
              <a:xfrm flipH="1">
                <a:off x="1" y="51"/>
                <a:ext cx="81" cy="81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</p:grpSp>
      <p:grpSp>
        <p:nvGrpSpPr>
          <p:cNvPr id="164" name="Group 163"/>
          <p:cNvGrpSpPr/>
          <p:nvPr/>
        </p:nvGrpSpPr>
        <p:grpSpPr>
          <a:xfrm>
            <a:off x="4355976" y="1700808"/>
            <a:ext cx="4634508" cy="2754809"/>
            <a:chOff x="68089" y="4032870"/>
            <a:chExt cx="4634508" cy="2754809"/>
          </a:xfrm>
        </p:grpSpPr>
        <p:pic>
          <p:nvPicPr>
            <p:cNvPr id="165" name="Picture 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089" y="4032870"/>
              <a:ext cx="4634508" cy="2754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66" name="Rectangle 8"/>
            <p:cNvSpPr>
              <a:spLocks/>
            </p:cNvSpPr>
            <p:nvPr/>
          </p:nvSpPr>
          <p:spPr bwMode="auto">
            <a:xfrm>
              <a:off x="980033" y="4265042"/>
              <a:ext cx="300261" cy="159618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26788" tIns="26788" rIns="26788" bIns="26788" anchor="ctr"/>
            <a:lstStyle/>
            <a:p>
              <a:r>
                <a:rPr lang="en-US" sz="600">
                  <a:latin typeface="Calibri" charset="0"/>
                  <a:ea typeface="ＭＳ Ｐゴシック" charset="0"/>
                  <a:sym typeface="Calibri" charset="0"/>
                </a:rPr>
                <a:t>mix</a:t>
              </a:r>
            </a:p>
          </p:txBody>
        </p:sp>
        <p:sp>
          <p:nvSpPr>
            <p:cNvPr id="167" name="Rectangle 9"/>
            <p:cNvSpPr>
              <a:spLocks/>
            </p:cNvSpPr>
            <p:nvPr/>
          </p:nvSpPr>
          <p:spPr bwMode="auto">
            <a:xfrm>
              <a:off x="1342802" y="4265043"/>
              <a:ext cx="299145" cy="16073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26788" tIns="26788" rIns="26788" bIns="26788" anchor="ctr"/>
            <a:lstStyle/>
            <a:p>
              <a:r>
                <a:rPr lang="en-US" sz="600">
                  <a:latin typeface="Calibri" charset="0"/>
                  <a:ea typeface="ＭＳ Ｐゴシック" charset="0"/>
                  <a:sym typeface="Calibri" charset="0"/>
                </a:rPr>
                <a:t>mix</a:t>
              </a:r>
            </a:p>
          </p:txBody>
        </p:sp>
        <p:sp>
          <p:nvSpPr>
            <p:cNvPr id="168" name="Rectangle 10"/>
            <p:cNvSpPr>
              <a:spLocks/>
            </p:cNvSpPr>
            <p:nvPr/>
          </p:nvSpPr>
          <p:spPr bwMode="auto">
            <a:xfrm>
              <a:off x="2592958" y="4280669"/>
              <a:ext cx="299145" cy="160734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26788" tIns="26788" rIns="26788" bIns="26788" anchor="ctr"/>
            <a:lstStyle/>
            <a:p>
              <a:r>
                <a:rPr lang="en-US" sz="600">
                  <a:latin typeface="Calibri" charset="0"/>
                  <a:ea typeface="ＭＳ Ｐゴシック" charset="0"/>
                  <a:sym typeface="Calibri" charset="0"/>
                </a:rPr>
                <a:t>mix</a:t>
              </a:r>
            </a:p>
          </p:txBody>
        </p:sp>
        <p:sp>
          <p:nvSpPr>
            <p:cNvPr id="169" name="Rectangle 11"/>
            <p:cNvSpPr>
              <a:spLocks/>
            </p:cNvSpPr>
            <p:nvPr/>
          </p:nvSpPr>
          <p:spPr bwMode="auto">
            <a:xfrm>
              <a:off x="2166566" y="4281785"/>
              <a:ext cx="299145" cy="159619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rgbClr val="FF0000"/>
              </a:solidFill>
              <a:round/>
              <a:headEnd/>
              <a:tailEnd/>
            </a:ln>
          </p:spPr>
          <p:txBody>
            <a:bodyPr lIns="26788" tIns="26788" rIns="26788" bIns="26788" anchor="ctr"/>
            <a:lstStyle/>
            <a:p>
              <a:r>
                <a:rPr lang="en-US" sz="600">
                  <a:latin typeface="Calibri" charset="0"/>
                  <a:ea typeface="ＭＳ Ｐゴシック" charset="0"/>
                  <a:sym typeface="Calibri" charset="0"/>
                </a:rPr>
                <a:t>mix</a:t>
              </a:r>
            </a:p>
          </p:txBody>
        </p:sp>
        <p:sp>
          <p:nvSpPr>
            <p:cNvPr id="170" name="Rectangle 12"/>
            <p:cNvSpPr>
              <a:spLocks/>
            </p:cNvSpPr>
            <p:nvPr/>
          </p:nvSpPr>
          <p:spPr bwMode="auto">
            <a:xfrm>
              <a:off x="1702222" y="4249416"/>
              <a:ext cx="397371" cy="206499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26788" tIns="26788" rIns="26788" bIns="26788" anchor="ctr"/>
            <a:lstStyle/>
            <a:p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sup</a:t>
              </a:r>
            </a:p>
          </p:txBody>
        </p:sp>
        <p:sp>
          <p:nvSpPr>
            <p:cNvPr id="171" name="Rectangle 13"/>
            <p:cNvSpPr>
              <a:spLocks/>
            </p:cNvSpPr>
            <p:nvPr/>
          </p:nvSpPr>
          <p:spPr bwMode="auto">
            <a:xfrm>
              <a:off x="1958951" y="4496098"/>
              <a:ext cx="891852" cy="19868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26788" tIns="26788" rIns="26788" bIns="26788"/>
            <a:lstStyle/>
            <a:p>
              <a:pPr algn="l"/>
              <a:r>
                <a:rPr lang="en-US" sz="800">
                  <a:latin typeface="Calibri" charset="0"/>
                  <a:ea typeface="ＭＳ Ｐゴシック" charset="0"/>
                  <a:sym typeface="Calibri" charset="0"/>
                </a:rPr>
                <a:t>iC4H10, nC5H12</a:t>
              </a:r>
            </a:p>
          </p:txBody>
        </p:sp>
        <p:sp>
          <p:nvSpPr>
            <p:cNvPr id="172" name="Oval 14"/>
            <p:cNvSpPr>
              <a:spLocks/>
            </p:cNvSpPr>
            <p:nvPr/>
          </p:nvSpPr>
          <p:spPr bwMode="auto">
            <a:xfrm>
              <a:off x="2162101" y="4069705"/>
              <a:ext cx="159618" cy="159619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73" name="Oval 15"/>
            <p:cNvSpPr>
              <a:spLocks/>
            </p:cNvSpPr>
            <p:nvPr/>
          </p:nvSpPr>
          <p:spPr bwMode="auto">
            <a:xfrm>
              <a:off x="2232422" y="4067473"/>
              <a:ext cx="160734" cy="160734"/>
            </a:xfrm>
            <a:prstGeom prst="ellipse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25400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174" name="Group 18"/>
            <p:cNvGrpSpPr>
              <a:grpSpLocks/>
            </p:cNvGrpSpPr>
            <p:nvPr/>
          </p:nvGrpSpPr>
          <p:grpSpPr bwMode="auto">
            <a:xfrm>
              <a:off x="1516931" y="5564312"/>
              <a:ext cx="199801" cy="120551"/>
              <a:chOff x="0" y="0"/>
              <a:chExt cx="178" cy="108"/>
            </a:xfrm>
          </p:grpSpPr>
          <p:sp>
            <p:nvSpPr>
              <p:cNvPr id="180" name="Oval 16"/>
              <p:cNvSpPr>
                <a:spLocks/>
              </p:cNvSpPr>
              <p:nvPr/>
            </p:nvSpPr>
            <p:spPr bwMode="auto">
              <a:xfrm>
                <a:off x="0" y="1"/>
                <a:ext cx="106" cy="1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1" name="Oval 17"/>
              <p:cNvSpPr>
                <a:spLocks/>
              </p:cNvSpPr>
              <p:nvPr/>
            </p:nvSpPr>
            <p:spPr bwMode="auto">
              <a:xfrm>
                <a:off x="72" y="0"/>
                <a:ext cx="106" cy="1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grpSp>
          <p:nvGrpSpPr>
            <p:cNvPr id="175" name="Group 21"/>
            <p:cNvGrpSpPr>
              <a:grpSpLocks/>
            </p:cNvGrpSpPr>
            <p:nvPr/>
          </p:nvGrpSpPr>
          <p:grpSpPr bwMode="auto">
            <a:xfrm>
              <a:off x="2706812" y="5564312"/>
              <a:ext cx="199801" cy="120551"/>
              <a:chOff x="0" y="0"/>
              <a:chExt cx="178" cy="108"/>
            </a:xfrm>
          </p:grpSpPr>
          <p:sp>
            <p:nvSpPr>
              <p:cNvPr id="178" name="Oval 19"/>
              <p:cNvSpPr>
                <a:spLocks/>
              </p:cNvSpPr>
              <p:nvPr/>
            </p:nvSpPr>
            <p:spPr bwMode="auto">
              <a:xfrm>
                <a:off x="0" y="1"/>
                <a:ext cx="106" cy="107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79" name="Oval 20"/>
              <p:cNvSpPr>
                <a:spLocks/>
              </p:cNvSpPr>
              <p:nvPr/>
            </p:nvSpPr>
            <p:spPr bwMode="auto">
              <a:xfrm>
                <a:off x="72" y="0"/>
                <a:ext cx="106" cy="106"/>
              </a:xfrm>
              <a:prstGeom prst="ellipse">
                <a:avLst/>
              </a:prstGeom>
              <a:solidFill>
                <a:srgbClr val="0000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25400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</p:grpSp>
        <p:sp>
          <p:nvSpPr>
            <p:cNvPr id="176" name="Rectangle 22"/>
            <p:cNvSpPr>
              <a:spLocks/>
            </p:cNvSpPr>
            <p:nvPr/>
          </p:nvSpPr>
          <p:spPr bwMode="auto">
            <a:xfrm>
              <a:off x="2097360" y="6345659"/>
              <a:ext cx="299145" cy="159618"/>
            </a:xfrm>
            <a:prstGeom prst="rect">
              <a:avLst/>
            </a:prstGeom>
            <a:solidFill>
              <a:schemeClr val="accent1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 lIns="0" tIns="0" rIns="0" bIns="0" anchor="ctr"/>
            <a:lstStyle/>
            <a:p>
              <a:r>
                <a:rPr lang="en-US" sz="600">
                  <a:latin typeface="Calibri" charset="0"/>
                  <a:ea typeface="ＭＳ Ｐゴシック" charset="0"/>
                  <a:sym typeface="Calibri" charset="0"/>
                </a:rPr>
                <a:t>mix</a:t>
              </a:r>
            </a:p>
          </p:txBody>
        </p:sp>
        <p:sp>
          <p:nvSpPr>
            <p:cNvPr id="177" name="Rectangle 54"/>
            <p:cNvSpPr>
              <a:spLocks/>
            </p:cNvSpPr>
            <p:nvPr/>
          </p:nvSpPr>
          <p:spPr bwMode="auto">
            <a:xfrm rot="-5400000">
              <a:off x="-338435" y="5275563"/>
              <a:ext cx="1511795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700">
                  <a:latin typeface="Calibri" charset="0"/>
                  <a:ea typeface="ＭＳ Ｐゴシック" charset="0"/>
                  <a:sym typeface="Calibri" charset="0"/>
                </a:rPr>
                <a:t>Preparation Area</a:t>
              </a:r>
            </a:p>
          </p:txBody>
        </p:sp>
      </p:grpSp>
      <p:pic>
        <p:nvPicPr>
          <p:cNvPr id="18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7499" y="5013176"/>
            <a:ext cx="2281005" cy="1512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00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/>
          <a:lstStyle/>
          <a:p>
            <a:pPr eaLnBrk="1" hangingPunct="1">
              <a:defRPr/>
            </a:pPr>
            <a:r>
              <a:rPr lang="en-US" dirty="0" smtClean="0"/>
              <a:t>GIF++ Control System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26</a:t>
            </a:fld>
            <a:endParaRPr lang="en-US"/>
          </a:p>
        </p:txBody>
      </p:sp>
      <p:sp>
        <p:nvSpPr>
          <p:cNvPr id="2" name="Rectangle 3"/>
          <p:cNvSpPr>
            <a:spLocks/>
          </p:cNvSpPr>
          <p:nvPr/>
        </p:nvSpPr>
        <p:spPr bwMode="auto">
          <a:xfrm>
            <a:off x="6384726" y="1902023"/>
            <a:ext cx="1321594" cy="401836"/>
          </a:xfrm>
          <a:prstGeom prst="rect">
            <a:avLst/>
          </a:prstGeom>
          <a:blipFill dpi="0" rotWithShape="0">
            <a:blip r:embed="rId2"/>
            <a:srcRect/>
            <a:tile tx="0" ty="0" sx="100000" sy="100000" flip="none" algn="tl"/>
          </a:blipFill>
          <a:ln w="25400" cap="flat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220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ＭＳ Ｐゴシック" charset="0"/>
                <a:cs typeface="Gill Sans" charset="0"/>
              </a:rPr>
              <a:t>Database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69" y="1556792"/>
            <a:ext cx="904689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ectangle 3"/>
          <p:cNvSpPr>
            <a:spLocks/>
          </p:cNvSpPr>
          <p:nvPr/>
        </p:nvSpPr>
        <p:spPr bwMode="auto">
          <a:xfrm>
            <a:off x="6516216" y="2420888"/>
            <a:ext cx="1800200" cy="571500"/>
          </a:xfrm>
          <a:prstGeom prst="rect">
            <a:avLst/>
          </a:prstGeom>
          <a:solidFill>
            <a:srgbClr val="0000FF"/>
          </a:solidFill>
          <a:ln w="25400" cap="flat">
            <a:noFill/>
            <a:prstDash val="solid"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>
              <a:defRPr/>
            </a:pPr>
            <a:r>
              <a:rPr lang="en-US" sz="3200" dirty="0" smtClean="0">
                <a:solidFill>
                  <a:srgbClr val="FFFFFF"/>
                </a:solidFill>
                <a:ea typeface="ＭＳ Ｐゴシック" charset="0"/>
                <a:cs typeface="Gill Sans" charset="0"/>
              </a:rPr>
              <a:t> Database</a:t>
            </a:r>
            <a:endParaRPr lang="en-US" sz="3200" dirty="0">
              <a:solidFill>
                <a:srgbClr val="FFFFFF"/>
              </a:solidFill>
              <a:ea typeface="ＭＳ Ｐゴシック" charset="0"/>
              <a:cs typeface="Gill Sans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10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376243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1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376049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8284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27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ctr">
            <a:noAutofit/>
          </a:bodyPr>
          <a:lstStyle/>
          <a:p>
            <a:pPr marL="0" indent="0" algn="ctr">
              <a:buSzPct val="108000"/>
              <a:buNone/>
            </a:pPr>
            <a:r>
              <a:rPr lang="en-US" sz="6000" dirty="0" smtClean="0"/>
              <a:t>Monitoring infrastructure</a:t>
            </a:r>
            <a:endParaRPr lang="en-US" sz="6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324488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GIF++ User Infrastructure</a:t>
            </a: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28</a:t>
            </a:fld>
            <a:endParaRPr lang="en-US"/>
          </a:p>
        </p:txBody>
      </p:sp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3831" y="1484784"/>
            <a:ext cx="3454673" cy="132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0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556792"/>
            <a:ext cx="8153400" cy="4539208"/>
          </a:xfrm>
        </p:spPr>
        <p:txBody>
          <a:bodyPr anchor="t">
            <a:noAutofit/>
          </a:bodyPr>
          <a:lstStyle/>
          <a:p>
            <a:pPr marL="320400" indent="-320400">
              <a:buSzPct val="108000"/>
            </a:pPr>
            <a:r>
              <a:rPr lang="en-US" sz="2200" dirty="0">
                <a:ea typeface="ＭＳ Ｐゴシック" charset="0"/>
                <a:sym typeface="Helvetica" charset="0"/>
              </a:rPr>
              <a:t>WP-8.5.3: GIF++ User Infrastructure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Bulgaria:  INRNE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Greece:  NTUA, </a:t>
            </a:r>
            <a:r>
              <a:rPr lang="en-US" sz="1800" dirty="0" err="1">
                <a:ea typeface="ＭＳ Ｐゴシック" charset="0"/>
                <a:sym typeface="Helvetica" charset="0"/>
              </a:rPr>
              <a:t>AUTh</a:t>
            </a:r>
            <a:r>
              <a:rPr lang="en-US" sz="1800" dirty="0">
                <a:ea typeface="ＭＳ Ｐゴシック" charset="0"/>
                <a:sym typeface="Helvetica" charset="0"/>
              </a:rPr>
              <a:t>, </a:t>
            </a:r>
            <a:r>
              <a:rPr lang="en-US" sz="1800" dirty="0" err="1">
                <a:ea typeface="ＭＳ Ｐゴシック" charset="0"/>
                <a:sym typeface="Helvetica" charset="0"/>
              </a:rPr>
              <a:t>Demokritos</a:t>
            </a:r>
            <a:r>
              <a:rPr lang="en-US" sz="1800" dirty="0">
                <a:ea typeface="ＭＳ Ｐゴシック" charset="0"/>
                <a:sym typeface="Helvetica" charset="0"/>
              </a:rPr>
              <a:t>, NCUA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Israel:  Weizmann, </a:t>
            </a:r>
            <a:r>
              <a:rPr lang="en-US" sz="1800" dirty="0" err="1">
                <a:ea typeface="ＭＳ Ｐゴシック" charset="0"/>
                <a:sym typeface="Helvetica" charset="0"/>
              </a:rPr>
              <a:t>Technion</a:t>
            </a:r>
            <a:r>
              <a:rPr lang="en-US" sz="1800" dirty="0">
                <a:ea typeface="ＭＳ Ｐゴシック" charset="0"/>
                <a:sym typeface="Helvetica" charset="0"/>
              </a:rPr>
              <a:t>, Tel-Aviv U.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Italy:  INFN-Bari, -Bologna, -LNF, -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Rome2</a:t>
            </a:r>
          </a:p>
          <a:p>
            <a:pPr marL="320400" indent="-320400">
              <a:buSzPct val="108000"/>
            </a:pPr>
            <a:r>
              <a:rPr lang="en-US" sz="2200" dirty="0" smtClean="0">
                <a:ea typeface="ＭＳ Ｐゴシック" charset="0"/>
                <a:sym typeface="Helvetica" charset="0"/>
              </a:rPr>
              <a:t>Deliverable: Infrastructure installed/commissioned 30</a:t>
            </a:r>
            <a:r>
              <a:rPr lang="en-US" sz="2200" dirty="0">
                <a:ea typeface="ＭＳ Ｐゴシック" charset="0"/>
                <a:sym typeface="Helvetica" charset="0"/>
              </a:rPr>
              <a:t>/09/2014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Beam </a:t>
            </a:r>
            <a:r>
              <a:rPr lang="en-US" sz="1800" dirty="0">
                <a:ea typeface="ＭＳ Ｐゴシック" charset="0"/>
                <a:sym typeface="Helvetica" charset="0"/>
              </a:rPr>
              <a:t>tracker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Cosmic tracker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Gas + Environmental monitoring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Radiation monitoring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Detector Control System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DAQ system</a:t>
            </a:r>
            <a:endParaRPr lang="en-US" sz="1800" dirty="0" smtClean="0">
              <a:ea typeface="ＭＳ Ｐゴシック" charset="0"/>
              <a:sym typeface="Helvetica" charset="0"/>
            </a:endParaRPr>
          </a:p>
          <a:p>
            <a:pPr marL="0" indent="0">
              <a:buSzPct val="108000"/>
              <a:buNone/>
            </a:pPr>
            <a:endParaRPr lang="en-US" sz="24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12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3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540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56" y="3840666"/>
            <a:ext cx="3567514" cy="2147716"/>
          </a:xfrm>
          <a:prstGeom prst="rect">
            <a:avLst/>
          </a:prstGeom>
        </p:spPr>
      </p:pic>
      <p:pic>
        <p:nvPicPr>
          <p:cNvPr id="7" name="Content Placeholder 6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95" y="1825569"/>
            <a:ext cx="4519005" cy="4519005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GIF++ </a:t>
            </a:r>
            <a:r>
              <a:rPr lang="de-DE" sz="3600" dirty="0" smtClean="0"/>
              <a:t>User Infrastructure </a:t>
            </a:r>
            <a:r>
              <a:rPr lang="de-DE" sz="3600" dirty="0" err="1" smtClean="0"/>
              <a:t>Geometry</a:t>
            </a:r>
            <a:endParaRPr lang="en-GB" sz="3600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29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2774508" y="3533463"/>
            <a:ext cx="0" cy="2225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615656" y="3245812"/>
            <a:ext cx="2162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</a:t>
            </a:r>
            <a:r>
              <a:rPr lang="en-US" sz="1600" dirty="0" smtClean="0"/>
              <a:t>oof chamber</a:t>
            </a:r>
            <a:endParaRPr lang="en-US" sz="1600" dirty="0"/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2267744" y="3591612"/>
            <a:ext cx="0" cy="22254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36624" y="3193635"/>
            <a:ext cx="25218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Irradiator with filter frame</a:t>
            </a:r>
            <a:endParaRPr lang="en-US" sz="1600" dirty="0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2155440" y="4182594"/>
            <a:ext cx="345040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340808" y="4420701"/>
            <a:ext cx="147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floor chamber</a:t>
            </a:r>
            <a:endParaRPr lang="en-US" sz="1600" dirty="0"/>
          </a:p>
        </p:txBody>
      </p:sp>
      <p:cxnSp>
        <p:nvCxnSpPr>
          <p:cNvPr id="22" name="Straight Arrow Connector 21"/>
          <p:cNvCxnSpPr/>
          <p:nvPr/>
        </p:nvCxnSpPr>
        <p:spPr>
          <a:xfrm flipH="1" flipV="1">
            <a:off x="2889556" y="4588806"/>
            <a:ext cx="432048" cy="11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3206513" y="5310060"/>
            <a:ext cx="18638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Steel floor (2 cm)</a:t>
            </a:r>
            <a:endParaRPr lang="en-US" sz="1600" dirty="0"/>
          </a:p>
        </p:txBody>
      </p:sp>
      <p:cxnSp>
        <p:nvCxnSpPr>
          <p:cNvPr id="25" name="Straight Arrow Connector 24"/>
          <p:cNvCxnSpPr/>
          <p:nvPr/>
        </p:nvCxnSpPr>
        <p:spPr>
          <a:xfrm flipH="1" flipV="1">
            <a:off x="2673532" y="5429407"/>
            <a:ext cx="432048" cy="117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97574" y="4013317"/>
            <a:ext cx="196370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Finetracking</a:t>
            </a:r>
            <a:r>
              <a:rPr lang="en-US" sz="1600" dirty="0" smtClean="0"/>
              <a:t> chamber</a:t>
            </a:r>
            <a:endParaRPr 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4259768" y="1556791"/>
            <a:ext cx="48397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RPC </a:t>
            </a:r>
            <a:r>
              <a:rPr lang="en-US" dirty="0" smtClean="0"/>
              <a:t>chambers surrounded by 4 cm of steel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Floor chamber also covered by 17 cm of steel</a:t>
            </a:r>
          </a:p>
          <a:p>
            <a:pPr marL="285750" indent="-285750">
              <a:buFont typeface="Wingdings" charset="2"/>
              <a:buChar char="q"/>
            </a:pPr>
            <a:r>
              <a:rPr lang="en-US" dirty="0" smtClean="0"/>
              <a:t>Beam trigger shielded by 5mm Tungsten </a:t>
            </a:r>
            <a:r>
              <a:rPr lang="en-US" dirty="0" smtClean="0"/>
              <a:t>rubber</a:t>
            </a:r>
            <a:endParaRPr lang="en-US" dirty="0" smtClean="0"/>
          </a:p>
        </p:txBody>
      </p:sp>
      <p:cxnSp>
        <p:nvCxnSpPr>
          <p:cNvPr id="36" name="Straight Arrow Connector 35"/>
          <p:cNvCxnSpPr/>
          <p:nvPr/>
        </p:nvCxnSpPr>
        <p:spPr>
          <a:xfrm>
            <a:off x="2525873" y="3203282"/>
            <a:ext cx="32611" cy="55272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1783179" y="2907258"/>
            <a:ext cx="26448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Lead shield for roof chamber</a:t>
            </a:r>
            <a:endParaRPr lang="en-US" sz="1600" dirty="0"/>
          </a:p>
        </p:txBody>
      </p:sp>
      <p:cxnSp>
        <p:nvCxnSpPr>
          <p:cNvPr id="38" name="Straight Arrow Connector 37"/>
          <p:cNvCxnSpPr/>
          <p:nvPr/>
        </p:nvCxnSpPr>
        <p:spPr>
          <a:xfrm flipH="1">
            <a:off x="3648439" y="4064634"/>
            <a:ext cx="216024" cy="17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H="1">
            <a:off x="1567155" y="2727655"/>
            <a:ext cx="216024" cy="17960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295149" y="2388514"/>
            <a:ext cx="147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trigger</a:t>
            </a:r>
            <a:endParaRPr lang="en-US" sz="1600" dirty="0"/>
          </a:p>
        </p:txBody>
      </p:sp>
      <p:sp>
        <p:nvSpPr>
          <p:cNvPr id="41" name="TextBox 40"/>
          <p:cNvSpPr txBox="1"/>
          <p:nvPr/>
        </p:nvSpPr>
        <p:spPr>
          <a:xfrm>
            <a:off x="3520088" y="3717878"/>
            <a:ext cx="147935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/>
              <a:t>Beam trigger</a:t>
            </a:r>
            <a:endParaRPr lang="en-US" sz="1600" dirty="0"/>
          </a:p>
        </p:txBody>
      </p:sp>
      <p:sp>
        <p:nvSpPr>
          <p:cNvPr id="26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2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5968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3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ctr">
            <a:noAutofit/>
          </a:bodyPr>
          <a:lstStyle/>
          <a:p>
            <a:pPr marL="0" indent="0" algn="ctr">
              <a:buSzPct val="108000"/>
              <a:buNone/>
            </a:pPr>
            <a:r>
              <a:rPr lang="en-US" sz="6000" dirty="0" smtClean="0"/>
              <a:t>Motivation for the GIF++ facility</a:t>
            </a:r>
            <a:endParaRPr lang="en-US" sz="6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11315444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GIF++ </a:t>
            </a:r>
            <a:r>
              <a:rPr lang="en-US" dirty="0" smtClean="0"/>
              <a:t>Beam Tracker</a:t>
            </a:r>
            <a:endParaRPr lang="en-US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30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61" y="1556792"/>
            <a:ext cx="3490391" cy="2607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230" y="4516189"/>
            <a:ext cx="3378770" cy="2341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7" y="4235825"/>
            <a:ext cx="3453681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3563888" y="1412776"/>
            <a:ext cx="5724128" cy="4752528"/>
          </a:xfrm>
        </p:spPr>
        <p:txBody>
          <a:bodyPr>
            <a:normAutofit/>
          </a:bodyPr>
          <a:lstStyle/>
          <a:p>
            <a:r>
              <a:rPr lang="en-US" sz="2400" dirty="0"/>
              <a:t>Detectors</a:t>
            </a:r>
          </a:p>
          <a:p>
            <a:pPr lvl="1"/>
            <a:r>
              <a:rPr lang="en-US" sz="2000" dirty="0"/>
              <a:t>Two Thin-Gap-Chamber (</a:t>
            </a:r>
            <a:r>
              <a:rPr lang="en-US" sz="2000" dirty="0" smtClean="0"/>
              <a:t>60cmx40cm) quad-</a:t>
            </a:r>
            <a:r>
              <a:rPr lang="en-US" sz="2000" dirty="0" err="1" smtClean="0"/>
              <a:t>ruplets</a:t>
            </a:r>
            <a:r>
              <a:rPr lang="en-US" sz="2000" dirty="0" smtClean="0"/>
              <a:t> with </a:t>
            </a:r>
            <a:r>
              <a:rPr lang="en-US" sz="2000" dirty="0"/>
              <a:t>strips, wires and pads in each gap</a:t>
            </a:r>
          </a:p>
          <a:p>
            <a:pPr lvl="1"/>
            <a:r>
              <a:rPr lang="en-US" sz="2000" dirty="0" smtClean="0"/>
              <a:t>Test beam spatial resolution: 80μm </a:t>
            </a:r>
          </a:p>
          <a:p>
            <a:r>
              <a:rPr lang="en-US" sz="2400" dirty="0" smtClean="0"/>
              <a:t>Electronics</a:t>
            </a:r>
            <a:endParaRPr lang="en-US" sz="2400" dirty="0"/>
          </a:p>
          <a:p>
            <a:pPr lvl="1"/>
            <a:r>
              <a:rPr lang="en-US" sz="2000" dirty="0"/>
              <a:t>4 </a:t>
            </a:r>
            <a:r>
              <a:rPr lang="en-US" sz="2000" dirty="0" smtClean="0"/>
              <a:t>of 8 layers will </a:t>
            </a:r>
            <a:r>
              <a:rPr lang="en-US" sz="2000" dirty="0"/>
              <a:t>be equipped with temporary front-end and readout electronics during 2014</a:t>
            </a:r>
          </a:p>
          <a:p>
            <a:pPr lvl="1"/>
            <a:r>
              <a:rPr lang="en-US" sz="2000" dirty="0"/>
              <a:t>final electronics </a:t>
            </a:r>
            <a:r>
              <a:rPr lang="en-US" sz="2000" dirty="0" smtClean="0"/>
              <a:t>for all layers </a:t>
            </a:r>
            <a:r>
              <a:rPr lang="en-US" sz="2000" dirty="0"/>
              <a:t>will be </a:t>
            </a:r>
            <a:r>
              <a:rPr lang="en-US" sz="2000" dirty="0" err="1" smtClean="0"/>
              <a:t>implemen</a:t>
            </a:r>
            <a:r>
              <a:rPr lang="en-US" sz="2000" dirty="0" smtClean="0"/>
              <a:t>-ted </a:t>
            </a:r>
            <a:r>
              <a:rPr lang="en-US" sz="2000" dirty="0"/>
              <a:t>in 2015</a:t>
            </a:r>
          </a:p>
        </p:txBody>
      </p:sp>
      <p:sp>
        <p:nvSpPr>
          <p:cNvPr id="13" name="Rectangle 8"/>
          <p:cNvSpPr>
            <a:spLocks/>
          </p:cNvSpPr>
          <p:nvPr/>
        </p:nvSpPr>
        <p:spPr bwMode="auto">
          <a:xfrm>
            <a:off x="3275856" y="5517232"/>
            <a:ext cx="2376264" cy="527050"/>
          </a:xfrm>
          <a:prstGeom prst="rect">
            <a:avLst/>
          </a:prstGeom>
          <a:noFill/>
          <a:ln>
            <a:noFill/>
          </a:ln>
          <a:extLst/>
        </p:spPr>
        <p:txBody>
          <a:bodyPr lIns="38100" tIns="38100" rIns="38100" bIns="38100" anchor="ctr"/>
          <a:lstStyle/>
          <a:p>
            <a:pPr>
              <a:defRPr/>
            </a:pP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Beam tracker</a:t>
            </a:r>
            <a:br>
              <a:rPr lang="en-US" sz="1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</a:b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ＭＳ Ｐゴシック" charset="0"/>
                <a:cs typeface="Calibri" charset="0"/>
                <a:sym typeface="Calibri" charset="0"/>
              </a:rPr>
              <a:t>positions</a:t>
            </a:r>
            <a:endParaRPr lang="en-US" sz="1800" dirty="0">
              <a:solidFill>
                <a:srgbClr val="0000FF"/>
              </a:solidFill>
              <a:latin typeface="Calibri" charset="0"/>
              <a:ea typeface="ＭＳ Ｐゴシック" charset="0"/>
              <a:cs typeface="Calibri" charset="0"/>
              <a:sym typeface="Calibri" charset="0"/>
            </a:endParaRPr>
          </a:p>
        </p:txBody>
      </p:sp>
      <p:sp>
        <p:nvSpPr>
          <p:cNvPr id="14" name="Line 10"/>
          <p:cNvSpPr>
            <a:spLocks noChangeShapeType="1"/>
          </p:cNvSpPr>
          <p:nvPr/>
        </p:nvSpPr>
        <p:spPr bwMode="auto">
          <a:xfrm flipH="1" flipV="1">
            <a:off x="1475656" y="5445224"/>
            <a:ext cx="1728192" cy="26794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H="1" flipV="1">
            <a:off x="2771800" y="5211440"/>
            <a:ext cx="420340" cy="521816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arrow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98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dirty="0" smtClean="0"/>
              <a:t>GIF++ </a:t>
            </a:r>
            <a:r>
              <a:rPr lang="en-US" dirty="0" smtClean="0"/>
              <a:t>Cosmic Tracker</a:t>
            </a:r>
            <a:endParaRPr lang="en-US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31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11560" y="1556792"/>
            <a:ext cx="8352928" cy="3240360"/>
          </a:xfrm>
        </p:spPr>
        <p:txBody>
          <a:bodyPr>
            <a:noAutofit/>
          </a:bodyPr>
          <a:lstStyle/>
          <a:p>
            <a:pPr>
              <a:buFont typeface="Wingdings" charset="2"/>
              <a:buChar char="q"/>
            </a:pPr>
            <a:r>
              <a:rPr lang="en-US" sz="1800" dirty="0"/>
              <a:t>Roof </a:t>
            </a:r>
            <a:r>
              <a:rPr lang="en-US" sz="1800" dirty="0" smtClean="0"/>
              <a:t>tracker</a:t>
            </a:r>
            <a:endParaRPr lang="en-US" sz="1800" dirty="0"/>
          </a:p>
          <a:p>
            <a:pPr lvl="1">
              <a:buFont typeface="Wingdings" charset="2"/>
              <a:buChar char="q"/>
            </a:pPr>
            <a:r>
              <a:rPr lang="en-US" sz="1800" dirty="0"/>
              <a:t>4 independent Resistive Plate </a:t>
            </a:r>
            <a:r>
              <a:rPr lang="en-US" sz="1800" dirty="0" smtClean="0"/>
              <a:t>Chambers 1.0 </a:t>
            </a:r>
            <a:r>
              <a:rPr lang="en-US" sz="1800" dirty="0"/>
              <a:t>x 0.5 m2</a:t>
            </a:r>
          </a:p>
          <a:p>
            <a:pPr lvl="1">
              <a:buFont typeface="Wingdings" charset="2"/>
              <a:buChar char="q"/>
            </a:pPr>
            <a:r>
              <a:rPr lang="en-US" sz="1800" dirty="0"/>
              <a:t>readout strips 3 cm wide</a:t>
            </a:r>
          </a:p>
          <a:p>
            <a:pPr lvl="1">
              <a:buFont typeface="Wingdings" charset="2"/>
              <a:buChar char="q"/>
            </a:pPr>
            <a:r>
              <a:rPr lang="en-US" sz="1800" dirty="0"/>
              <a:t>1 or 2 fine tracking RPC 30x30 cm2 with X-Y strips 1 cm wide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Floor tracker</a:t>
            </a:r>
            <a:endParaRPr lang="en-US" sz="1800" dirty="0"/>
          </a:p>
          <a:p>
            <a:pPr lvl="1">
              <a:buFont typeface="Wingdings" charset="2"/>
              <a:buChar char="q"/>
            </a:pPr>
            <a:r>
              <a:rPr lang="en-US" sz="1800" dirty="0"/>
              <a:t>1.0 x 0.5 m2 chambers as for the roof</a:t>
            </a:r>
          </a:p>
          <a:p>
            <a:pPr lvl="1">
              <a:buFont typeface="Wingdings" charset="2"/>
              <a:buChar char="q"/>
            </a:pPr>
            <a:r>
              <a:rPr lang="en-US" sz="1800" dirty="0"/>
              <a:t>1 fine tracking RPC chamber 30x30 cm2 as for the roof</a:t>
            </a:r>
          </a:p>
          <a:p>
            <a:pPr>
              <a:buFont typeface="Wingdings" charset="2"/>
              <a:buChar char="q"/>
            </a:pPr>
            <a:r>
              <a:rPr lang="en-US" sz="1800" dirty="0" smtClean="0"/>
              <a:t>Underground </a:t>
            </a:r>
            <a:r>
              <a:rPr lang="en-US" sz="1800" dirty="0"/>
              <a:t>detector (confirm plane</a:t>
            </a:r>
            <a:r>
              <a:rPr lang="en-US" sz="1800" dirty="0" smtClean="0"/>
              <a:t>)</a:t>
            </a:r>
            <a:endParaRPr lang="en-US" sz="1800" dirty="0"/>
          </a:p>
          <a:p>
            <a:pPr lvl="1">
              <a:buFont typeface="Wingdings" charset="2"/>
              <a:buChar char="q"/>
            </a:pPr>
            <a:r>
              <a:rPr lang="en-US" sz="1800" dirty="0"/>
              <a:t>Double layer RPC chambers 2.8 x 2.4 m2 with 4 cm strips in XY</a:t>
            </a:r>
          </a:p>
          <a:p>
            <a:endParaRPr lang="en-US" sz="1800" dirty="0"/>
          </a:p>
        </p:txBody>
      </p:sp>
      <p:grpSp>
        <p:nvGrpSpPr>
          <p:cNvPr id="10" name="Group 22"/>
          <p:cNvGrpSpPr>
            <a:grpSpLocks/>
          </p:cNvGrpSpPr>
          <p:nvPr/>
        </p:nvGrpSpPr>
        <p:grpSpPr bwMode="auto">
          <a:xfrm>
            <a:off x="179794" y="4725144"/>
            <a:ext cx="5328310" cy="1985764"/>
            <a:chOff x="148" y="-180"/>
            <a:chExt cx="5465" cy="1829"/>
          </a:xfrm>
        </p:grpSpPr>
        <p:pic>
          <p:nvPicPr>
            <p:cNvPr id="13" name="Picture 1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3" y="0"/>
              <a:ext cx="5370" cy="164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14" name="Group 17"/>
            <p:cNvGrpSpPr>
              <a:grpSpLocks/>
            </p:cNvGrpSpPr>
            <p:nvPr/>
          </p:nvGrpSpPr>
          <p:grpSpPr bwMode="auto">
            <a:xfrm>
              <a:off x="443" y="-180"/>
              <a:ext cx="1000" cy="687"/>
              <a:chOff x="443" y="-180"/>
              <a:chExt cx="1000" cy="687"/>
            </a:xfrm>
          </p:grpSpPr>
          <p:sp>
            <p:nvSpPr>
              <p:cNvPr id="20" name="Line 15"/>
              <p:cNvSpPr>
                <a:spLocks noChangeShapeType="1"/>
              </p:cNvSpPr>
              <p:nvPr/>
            </p:nvSpPr>
            <p:spPr bwMode="auto">
              <a:xfrm>
                <a:off x="1026" y="125"/>
                <a:ext cx="101" cy="38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1" name="Rectangle 16"/>
              <p:cNvSpPr>
                <a:spLocks/>
              </p:cNvSpPr>
              <p:nvPr/>
            </p:nvSpPr>
            <p:spPr bwMode="auto">
              <a:xfrm>
                <a:off x="443" y="-180"/>
                <a:ext cx="1000" cy="224"/>
              </a:xfrm>
              <a:prstGeom prst="rect">
                <a:avLst/>
              </a:prstGeom>
              <a:solidFill>
                <a:srgbClr val="FFFFFF"/>
              </a:solidFill>
              <a:ln w="12700">
                <a:solidFill>
                  <a:srgbClr val="FFFFFF"/>
                </a:solidFill>
                <a:miter lim="800000"/>
                <a:headEnd/>
                <a:tailEnd/>
              </a:ln>
              <a:extLst/>
            </p:spPr>
            <p:txBody>
              <a:bodyPr lIns="38100" tIns="38100" rIns="38100" bIns="38100" anchor="ctr"/>
              <a:lstStyle/>
              <a:p>
                <a:r>
                  <a:rPr lang="en-US" sz="1300" dirty="0">
                    <a:solidFill>
                      <a:srgbClr val="FF0000"/>
                    </a:solidFill>
                    <a:latin typeface="Calibri" charset="0"/>
                    <a:ea typeface="ＭＳ Ｐゴシック" charset="0"/>
                    <a:sym typeface="Calibri" charset="0"/>
                  </a:rPr>
                  <a:t>floor tracker</a:t>
                </a:r>
              </a:p>
            </p:txBody>
          </p:sp>
        </p:grpSp>
        <p:grpSp>
          <p:nvGrpSpPr>
            <p:cNvPr id="15" name="Group 21"/>
            <p:cNvGrpSpPr>
              <a:grpSpLocks/>
            </p:cNvGrpSpPr>
            <p:nvPr/>
          </p:nvGrpSpPr>
          <p:grpSpPr bwMode="auto">
            <a:xfrm>
              <a:off x="148" y="1140"/>
              <a:ext cx="2506" cy="456"/>
              <a:chOff x="-1" y="0"/>
              <a:chExt cx="2506" cy="455"/>
            </a:xfrm>
          </p:grpSpPr>
          <p:sp>
            <p:nvSpPr>
              <p:cNvPr id="17" name="Line 19"/>
              <p:cNvSpPr>
                <a:spLocks noChangeShapeType="1"/>
              </p:cNvSpPr>
              <p:nvPr/>
            </p:nvSpPr>
            <p:spPr bwMode="auto">
              <a:xfrm rot="10800000" flipH="1">
                <a:off x="1130" y="0"/>
                <a:ext cx="1375" cy="349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18" name="Rectangle 20"/>
              <p:cNvSpPr>
                <a:spLocks/>
              </p:cNvSpPr>
              <p:nvPr/>
            </p:nvSpPr>
            <p:spPr bwMode="auto">
              <a:xfrm>
                <a:off x="-1" y="231"/>
                <a:ext cx="1104" cy="224"/>
              </a:xfrm>
              <a:prstGeom prst="rect">
                <a:avLst/>
              </a:prstGeom>
              <a:solidFill>
                <a:srgbClr val="FFFFFF"/>
              </a:solidFill>
              <a:ln w="12700">
                <a:noFill/>
                <a:miter lim="800000"/>
                <a:headEnd/>
                <a:tailEnd/>
              </a:ln>
              <a:extLst/>
            </p:spPr>
            <p:txBody>
              <a:bodyPr lIns="38100" tIns="38100" rIns="38100" bIns="38100" anchor="ctr"/>
              <a:lstStyle/>
              <a:p>
                <a:r>
                  <a:rPr lang="en-US" sz="1300" dirty="0">
                    <a:solidFill>
                      <a:srgbClr val="FF0000"/>
                    </a:solidFill>
                    <a:latin typeface="Calibri" charset="0"/>
                    <a:ea typeface="ＭＳ Ｐゴシック" charset="0"/>
                    <a:sym typeface="Calibri" charset="0"/>
                  </a:rPr>
                  <a:t>confirm plane</a:t>
                </a:r>
              </a:p>
            </p:txBody>
          </p:sp>
        </p:grpSp>
      </p:grpSp>
      <p:grpSp>
        <p:nvGrpSpPr>
          <p:cNvPr id="22" name="Group 12"/>
          <p:cNvGrpSpPr>
            <a:grpSpLocks/>
          </p:cNvGrpSpPr>
          <p:nvPr/>
        </p:nvGrpSpPr>
        <p:grpSpPr bwMode="auto">
          <a:xfrm>
            <a:off x="5436096" y="4725144"/>
            <a:ext cx="3675525" cy="2088232"/>
            <a:chOff x="0" y="0"/>
            <a:chExt cx="3164" cy="1406"/>
          </a:xfrm>
        </p:grpSpPr>
        <p:pic>
          <p:nvPicPr>
            <p:cNvPr id="23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80"/>
              <a:ext cx="3164" cy="1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grpSp>
          <p:nvGrpSpPr>
            <p:cNvPr id="24" name="Group 11"/>
            <p:cNvGrpSpPr>
              <a:grpSpLocks/>
            </p:cNvGrpSpPr>
            <p:nvPr/>
          </p:nvGrpSpPr>
          <p:grpSpPr bwMode="auto">
            <a:xfrm>
              <a:off x="79" y="0"/>
              <a:ext cx="1024" cy="446"/>
              <a:chOff x="0" y="0"/>
              <a:chExt cx="1024" cy="446"/>
            </a:xfrm>
          </p:grpSpPr>
          <p:sp>
            <p:nvSpPr>
              <p:cNvPr id="25" name="Rectangle 8"/>
              <p:cNvSpPr>
                <a:spLocks/>
              </p:cNvSpPr>
              <p:nvPr/>
            </p:nvSpPr>
            <p:spPr bwMode="auto">
              <a:xfrm>
                <a:off x="0" y="0"/>
                <a:ext cx="1024" cy="264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prstDash val="solid"/>
                <a:round/>
                <a:headEnd type="none" w="med" len="med"/>
                <a:tailEnd type="triangle" w="med" len="lg"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Line 9"/>
              <p:cNvSpPr>
                <a:spLocks noChangeShapeType="1"/>
              </p:cNvSpPr>
              <p:nvPr/>
            </p:nvSpPr>
            <p:spPr bwMode="auto">
              <a:xfrm>
                <a:off x="537" y="264"/>
                <a:ext cx="183" cy="182"/>
              </a:xfrm>
              <a:prstGeom prst="line">
                <a:avLst/>
              </a:prstGeom>
              <a:noFill/>
              <a:ln w="12700">
                <a:solidFill>
                  <a:srgbClr val="FF0000"/>
                </a:solidFill>
                <a:round/>
                <a:headEnd/>
                <a:tailEnd type="triangle" w="med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27" name="Rectangle 10"/>
              <p:cNvSpPr>
                <a:spLocks/>
              </p:cNvSpPr>
              <p:nvPr/>
            </p:nvSpPr>
            <p:spPr bwMode="auto">
              <a:xfrm>
                <a:off x="0" y="20"/>
                <a:ext cx="1024" cy="22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r>
                  <a:rPr lang="en-US" sz="1300" dirty="0">
                    <a:solidFill>
                      <a:srgbClr val="FF0000"/>
                    </a:solidFill>
                    <a:latin typeface="Calibri" charset="0"/>
                    <a:ea typeface="ＭＳ Ｐゴシック" charset="0"/>
                    <a:sym typeface="Calibri" charset="0"/>
                  </a:rPr>
                  <a:t>roof tracker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57344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Detector Control System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32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611560" y="1556792"/>
            <a:ext cx="3744416" cy="5184576"/>
          </a:xfrm>
        </p:spPr>
        <p:txBody>
          <a:bodyPr>
            <a:noAutofit/>
          </a:bodyPr>
          <a:lstStyle/>
          <a:p>
            <a:r>
              <a:rPr lang="en-US" sz="1800" dirty="0"/>
              <a:t>Use PVSS/</a:t>
            </a:r>
            <a:r>
              <a:rPr lang="en-US" sz="1800" dirty="0" err="1"/>
              <a:t>WinCC</a:t>
            </a:r>
            <a:r>
              <a:rPr lang="en-US" sz="1800" dirty="0"/>
              <a:t> OA (as in LHC experiments)</a:t>
            </a:r>
          </a:p>
          <a:p>
            <a:r>
              <a:rPr lang="en-US" sz="1800" dirty="0"/>
              <a:t>CAEN Easy Power System [1 mainframe, 1 Power Generator, 1-2 crates + with HV and LV boards and 1 ADC A-3801 board for monitoring (128 channels), also for ENV and gas monitoring]</a:t>
            </a:r>
          </a:p>
          <a:p>
            <a:r>
              <a:rPr lang="en-US" sz="1800" dirty="0"/>
              <a:t>Mainframe and PC in proximity of the control room (radiation-free area) along with DAQ PCs and equipment</a:t>
            </a:r>
          </a:p>
          <a:p>
            <a:r>
              <a:rPr lang="en-US" sz="1800" dirty="0"/>
              <a:t>EASY crates and other equipment closer to detector </a:t>
            </a:r>
            <a:r>
              <a:rPr lang="en-US" sz="1800" dirty="0" smtClean="0"/>
              <a:t>area</a:t>
            </a:r>
          </a:p>
          <a:p>
            <a:r>
              <a:rPr lang="en-US" sz="1800" dirty="0" smtClean="0"/>
              <a:t>Radiation, gas and environmental sensors to </a:t>
            </a:r>
            <a:r>
              <a:rPr lang="en-US" sz="1800" dirty="0" smtClean="0">
                <a:ea typeface="ＭＳ Ｐゴシック" charset="0"/>
                <a:sym typeface="Arial" charset="0"/>
              </a:rPr>
              <a:t>monitor atmosphere and gases: </a:t>
            </a:r>
            <a:r>
              <a:rPr lang="en-US" sz="1800" dirty="0">
                <a:ea typeface="ＭＳ Ｐゴシック" charset="0"/>
                <a:sym typeface="Arial Bold" charset="0"/>
              </a:rPr>
              <a:t>p, T, </a:t>
            </a:r>
            <a:r>
              <a:rPr lang="en-US" sz="1800" dirty="0" err="1">
                <a:ea typeface="ＭＳ Ｐゴシック" charset="0"/>
                <a:sym typeface="Arial Bold" charset="0"/>
              </a:rPr>
              <a:t>rH</a:t>
            </a:r>
            <a:endParaRPr lang="en-US" sz="1800" dirty="0">
              <a:ea typeface="ＭＳ Ｐゴシック" charset="0"/>
              <a:sym typeface="Calibri" charset="0"/>
            </a:endParaRPr>
          </a:p>
          <a:p>
            <a:endParaRPr lang="en-US" sz="1800" dirty="0"/>
          </a:p>
        </p:txBody>
      </p:sp>
      <p:grpSp>
        <p:nvGrpSpPr>
          <p:cNvPr id="28" name="Group 80"/>
          <p:cNvGrpSpPr>
            <a:grpSpLocks/>
          </p:cNvGrpSpPr>
          <p:nvPr/>
        </p:nvGrpSpPr>
        <p:grpSpPr bwMode="auto">
          <a:xfrm>
            <a:off x="4318273" y="1556792"/>
            <a:ext cx="4718223" cy="2894345"/>
            <a:chOff x="0" y="0"/>
            <a:chExt cx="4226" cy="2592"/>
          </a:xfrm>
        </p:grpSpPr>
        <p:sp>
          <p:nvSpPr>
            <p:cNvPr id="29" name="Rectangle 8"/>
            <p:cNvSpPr>
              <a:spLocks/>
            </p:cNvSpPr>
            <p:nvPr/>
          </p:nvSpPr>
          <p:spPr bwMode="auto">
            <a:xfrm>
              <a:off x="0" y="20"/>
              <a:ext cx="4224" cy="2521"/>
            </a:xfrm>
            <a:prstGeom prst="rect">
              <a:avLst/>
            </a:prstGeom>
            <a:noFill/>
            <a:ln w="25400">
              <a:solidFill>
                <a:srgbClr val="395E8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0" name="Rectangle 9"/>
            <p:cNvSpPr>
              <a:spLocks/>
            </p:cNvSpPr>
            <p:nvPr/>
          </p:nvSpPr>
          <p:spPr bwMode="auto">
            <a:xfrm>
              <a:off x="2746" y="2350"/>
              <a:ext cx="1480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pPr algn="r"/>
              <a:r>
                <a:rPr lang="en-US" sz="1100">
                  <a:solidFill>
                    <a:srgbClr val="878787"/>
                  </a:solidFill>
                  <a:latin typeface="Arial" charset="0"/>
                  <a:ea typeface="ＭＳ Ｐゴシック" charset="0"/>
                  <a:sym typeface="Arial" charset="0"/>
                </a:rPr>
                <a:t>4</a:t>
              </a:r>
            </a:p>
          </p:txBody>
        </p:sp>
        <p:grpSp>
          <p:nvGrpSpPr>
            <p:cNvPr id="31" name="Group 12"/>
            <p:cNvGrpSpPr>
              <a:grpSpLocks/>
            </p:cNvGrpSpPr>
            <p:nvPr/>
          </p:nvGrpSpPr>
          <p:grpSpPr bwMode="auto">
            <a:xfrm>
              <a:off x="196" y="1315"/>
              <a:ext cx="622" cy="587"/>
              <a:chOff x="0" y="0"/>
              <a:chExt cx="622" cy="587"/>
            </a:xfrm>
          </p:grpSpPr>
          <p:sp>
            <p:nvSpPr>
              <p:cNvPr id="99" name="Rectangle 10"/>
              <p:cNvSpPr>
                <a:spLocks/>
              </p:cNvSpPr>
              <p:nvPr/>
            </p:nvSpPr>
            <p:spPr bwMode="auto">
              <a:xfrm>
                <a:off x="0" y="0"/>
                <a:ext cx="622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100" name="Picture 11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622" cy="58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2" name="Group 15"/>
            <p:cNvGrpSpPr>
              <a:grpSpLocks/>
            </p:cNvGrpSpPr>
            <p:nvPr/>
          </p:nvGrpSpPr>
          <p:grpSpPr bwMode="auto">
            <a:xfrm>
              <a:off x="2231" y="241"/>
              <a:ext cx="712" cy="452"/>
              <a:chOff x="0" y="0"/>
              <a:chExt cx="711" cy="452"/>
            </a:xfrm>
          </p:grpSpPr>
          <p:sp>
            <p:nvSpPr>
              <p:cNvPr id="97" name="Rectangle 13"/>
              <p:cNvSpPr>
                <a:spLocks/>
              </p:cNvSpPr>
              <p:nvPr/>
            </p:nvSpPr>
            <p:spPr bwMode="auto">
              <a:xfrm>
                <a:off x="0" y="0"/>
                <a:ext cx="711" cy="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98" name="Picture 14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11" cy="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3" name="Group 18"/>
            <p:cNvGrpSpPr>
              <a:grpSpLocks/>
            </p:cNvGrpSpPr>
            <p:nvPr/>
          </p:nvGrpSpPr>
          <p:grpSpPr bwMode="auto">
            <a:xfrm>
              <a:off x="951" y="791"/>
              <a:ext cx="173" cy="755"/>
              <a:chOff x="0" y="0"/>
              <a:chExt cx="172" cy="754"/>
            </a:xfrm>
          </p:grpSpPr>
          <p:sp>
            <p:nvSpPr>
              <p:cNvPr id="95" name="Rectangle 16"/>
              <p:cNvSpPr>
                <a:spLocks/>
              </p:cNvSpPr>
              <p:nvPr/>
            </p:nvSpPr>
            <p:spPr bwMode="auto">
              <a:xfrm>
                <a:off x="0" y="0"/>
                <a:ext cx="172" cy="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96" name="Picture 17"/>
              <p:cNvPicPr>
                <a:picLocks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72" cy="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4" name="Group 21"/>
            <p:cNvGrpSpPr>
              <a:grpSpLocks/>
            </p:cNvGrpSpPr>
            <p:nvPr/>
          </p:nvGrpSpPr>
          <p:grpSpPr bwMode="auto">
            <a:xfrm>
              <a:off x="2418" y="985"/>
              <a:ext cx="534" cy="437"/>
              <a:chOff x="0" y="0"/>
              <a:chExt cx="533" cy="436"/>
            </a:xfrm>
          </p:grpSpPr>
          <p:sp>
            <p:nvSpPr>
              <p:cNvPr id="93" name="Rectangle 19"/>
              <p:cNvSpPr>
                <a:spLocks/>
              </p:cNvSpPr>
              <p:nvPr/>
            </p:nvSpPr>
            <p:spPr bwMode="auto">
              <a:xfrm>
                <a:off x="0" y="0"/>
                <a:ext cx="533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94" name="Picture 20"/>
              <p:cNvPicPr>
                <a:picLocks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33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35" name="Group 24"/>
            <p:cNvGrpSpPr>
              <a:grpSpLocks/>
            </p:cNvGrpSpPr>
            <p:nvPr/>
          </p:nvGrpSpPr>
          <p:grpSpPr bwMode="auto">
            <a:xfrm>
              <a:off x="3127" y="985"/>
              <a:ext cx="533" cy="437"/>
              <a:chOff x="0" y="0"/>
              <a:chExt cx="533" cy="436"/>
            </a:xfrm>
          </p:grpSpPr>
          <p:sp>
            <p:nvSpPr>
              <p:cNvPr id="91" name="Rectangle 22"/>
              <p:cNvSpPr>
                <a:spLocks/>
              </p:cNvSpPr>
              <p:nvPr/>
            </p:nvSpPr>
            <p:spPr bwMode="auto">
              <a:xfrm>
                <a:off x="0" y="0"/>
                <a:ext cx="533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92" name="Picture 23"/>
              <p:cNvPicPr>
                <a:picLocks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33" cy="4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36" name="Line 25"/>
            <p:cNvSpPr>
              <a:spLocks noChangeShapeType="1"/>
            </p:cNvSpPr>
            <p:nvPr/>
          </p:nvSpPr>
          <p:spPr bwMode="auto">
            <a:xfrm rot="10800000" flipH="1">
              <a:off x="794" y="1199"/>
              <a:ext cx="112" cy="9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7" name="Line 26"/>
            <p:cNvSpPr>
              <a:spLocks noChangeShapeType="1"/>
            </p:cNvSpPr>
            <p:nvPr/>
          </p:nvSpPr>
          <p:spPr bwMode="auto">
            <a:xfrm>
              <a:off x="1158" y="1194"/>
              <a:ext cx="1216" cy="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8" name="Line 27"/>
            <p:cNvSpPr>
              <a:spLocks noChangeShapeType="1"/>
            </p:cNvSpPr>
            <p:nvPr/>
          </p:nvSpPr>
          <p:spPr bwMode="auto">
            <a:xfrm>
              <a:off x="2957" y="1199"/>
              <a:ext cx="13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39" name="Line 28"/>
            <p:cNvSpPr>
              <a:spLocks noChangeShapeType="1"/>
            </p:cNvSpPr>
            <p:nvPr/>
          </p:nvSpPr>
          <p:spPr bwMode="auto">
            <a:xfrm>
              <a:off x="3706" y="1199"/>
              <a:ext cx="133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0" name="Line 29"/>
            <p:cNvSpPr>
              <a:spLocks noChangeShapeType="1"/>
            </p:cNvSpPr>
            <p:nvPr/>
          </p:nvSpPr>
          <p:spPr bwMode="auto">
            <a:xfrm flipH="1">
              <a:off x="2548" y="1370"/>
              <a:ext cx="90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1" name="Line 30"/>
            <p:cNvSpPr>
              <a:spLocks noChangeShapeType="1"/>
            </p:cNvSpPr>
            <p:nvPr/>
          </p:nvSpPr>
          <p:spPr bwMode="auto">
            <a:xfrm>
              <a:off x="2638" y="1370"/>
              <a:ext cx="1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2" name="Line 31"/>
            <p:cNvSpPr>
              <a:spLocks noChangeShapeType="1"/>
            </p:cNvSpPr>
            <p:nvPr/>
          </p:nvSpPr>
          <p:spPr bwMode="auto">
            <a:xfrm>
              <a:off x="2638" y="1370"/>
              <a:ext cx="89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3" name="Line 32"/>
            <p:cNvSpPr>
              <a:spLocks noChangeShapeType="1"/>
            </p:cNvSpPr>
            <p:nvPr/>
          </p:nvSpPr>
          <p:spPr bwMode="auto">
            <a:xfrm>
              <a:off x="2605" y="655"/>
              <a:ext cx="77" cy="3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4" name="Line 33"/>
            <p:cNvSpPr>
              <a:spLocks noChangeShapeType="1"/>
            </p:cNvSpPr>
            <p:nvPr/>
          </p:nvSpPr>
          <p:spPr bwMode="auto">
            <a:xfrm>
              <a:off x="3428" y="611"/>
              <a:ext cx="0" cy="36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45" name="Group 36"/>
            <p:cNvGrpSpPr>
              <a:grpSpLocks/>
            </p:cNvGrpSpPr>
            <p:nvPr/>
          </p:nvGrpSpPr>
          <p:grpSpPr bwMode="auto">
            <a:xfrm>
              <a:off x="3204" y="1591"/>
              <a:ext cx="268" cy="574"/>
              <a:chOff x="0" y="0"/>
              <a:chExt cx="268" cy="573"/>
            </a:xfrm>
          </p:grpSpPr>
          <p:sp>
            <p:nvSpPr>
              <p:cNvPr id="89" name="Rectangle 34"/>
              <p:cNvSpPr>
                <a:spLocks/>
              </p:cNvSpPr>
              <p:nvPr/>
            </p:nvSpPr>
            <p:spPr bwMode="auto">
              <a:xfrm>
                <a:off x="0" y="0"/>
                <a:ext cx="268" cy="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90" name="Picture 35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8" cy="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6" name="Group 39"/>
            <p:cNvGrpSpPr>
              <a:grpSpLocks/>
            </p:cNvGrpSpPr>
            <p:nvPr/>
          </p:nvGrpSpPr>
          <p:grpSpPr bwMode="auto">
            <a:xfrm>
              <a:off x="3349" y="1591"/>
              <a:ext cx="269" cy="574"/>
              <a:chOff x="0" y="0"/>
              <a:chExt cx="269" cy="573"/>
            </a:xfrm>
          </p:grpSpPr>
          <p:sp>
            <p:nvSpPr>
              <p:cNvPr id="87" name="Rectangle 37"/>
              <p:cNvSpPr>
                <a:spLocks/>
              </p:cNvSpPr>
              <p:nvPr/>
            </p:nvSpPr>
            <p:spPr bwMode="auto">
              <a:xfrm>
                <a:off x="0" y="0"/>
                <a:ext cx="269" cy="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88" name="Picture 38"/>
              <p:cNvPicPr>
                <a:picLocks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9" cy="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7" name="Group 42"/>
            <p:cNvGrpSpPr>
              <a:grpSpLocks/>
            </p:cNvGrpSpPr>
            <p:nvPr/>
          </p:nvGrpSpPr>
          <p:grpSpPr bwMode="auto">
            <a:xfrm>
              <a:off x="3495" y="1591"/>
              <a:ext cx="269" cy="574"/>
              <a:chOff x="0" y="0"/>
              <a:chExt cx="269" cy="573"/>
            </a:xfrm>
          </p:grpSpPr>
          <p:sp>
            <p:nvSpPr>
              <p:cNvPr id="85" name="Rectangle 40"/>
              <p:cNvSpPr>
                <a:spLocks/>
              </p:cNvSpPr>
              <p:nvPr/>
            </p:nvSpPr>
            <p:spPr bwMode="auto">
              <a:xfrm>
                <a:off x="0" y="0"/>
                <a:ext cx="269" cy="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86" name="Picture 41"/>
              <p:cNvPicPr>
                <a:picLocks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9" cy="57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48" name="Line 43"/>
            <p:cNvSpPr>
              <a:spLocks noChangeShapeType="1"/>
            </p:cNvSpPr>
            <p:nvPr/>
          </p:nvSpPr>
          <p:spPr bwMode="auto">
            <a:xfrm flipH="1">
              <a:off x="3305" y="1426"/>
              <a:ext cx="89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49" name="Line 44"/>
            <p:cNvSpPr>
              <a:spLocks noChangeShapeType="1"/>
            </p:cNvSpPr>
            <p:nvPr/>
          </p:nvSpPr>
          <p:spPr bwMode="auto">
            <a:xfrm>
              <a:off x="3394" y="1426"/>
              <a:ext cx="0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0" name="Line 45"/>
            <p:cNvSpPr>
              <a:spLocks noChangeShapeType="1"/>
            </p:cNvSpPr>
            <p:nvPr/>
          </p:nvSpPr>
          <p:spPr bwMode="auto">
            <a:xfrm>
              <a:off x="3394" y="1426"/>
              <a:ext cx="133" cy="16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1" name="Group 48"/>
            <p:cNvGrpSpPr>
              <a:grpSpLocks/>
            </p:cNvGrpSpPr>
            <p:nvPr/>
          </p:nvGrpSpPr>
          <p:grpSpPr bwMode="auto">
            <a:xfrm>
              <a:off x="241" y="432"/>
              <a:ext cx="533" cy="405"/>
              <a:chOff x="0" y="0"/>
              <a:chExt cx="533" cy="405"/>
            </a:xfrm>
          </p:grpSpPr>
          <p:sp>
            <p:nvSpPr>
              <p:cNvPr id="83" name="Rectangle 46"/>
              <p:cNvSpPr>
                <a:spLocks/>
              </p:cNvSpPr>
              <p:nvPr/>
            </p:nvSpPr>
            <p:spPr bwMode="auto">
              <a:xfrm>
                <a:off x="0" y="0"/>
                <a:ext cx="533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84" name="Picture 47"/>
              <p:cNvPicPr>
                <a:picLocks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533" cy="4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52" name="Line 49"/>
            <p:cNvSpPr>
              <a:spLocks noChangeShapeType="1"/>
            </p:cNvSpPr>
            <p:nvPr/>
          </p:nvSpPr>
          <p:spPr bwMode="auto">
            <a:xfrm>
              <a:off x="458" y="883"/>
              <a:ext cx="6" cy="37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3" name="Group 52"/>
            <p:cNvGrpSpPr>
              <a:grpSpLocks/>
            </p:cNvGrpSpPr>
            <p:nvPr/>
          </p:nvGrpSpPr>
          <p:grpSpPr bwMode="auto">
            <a:xfrm>
              <a:off x="3089" y="203"/>
              <a:ext cx="713" cy="453"/>
              <a:chOff x="0" y="0"/>
              <a:chExt cx="712" cy="452"/>
            </a:xfrm>
          </p:grpSpPr>
          <p:sp>
            <p:nvSpPr>
              <p:cNvPr id="81" name="Rectangle 50"/>
              <p:cNvSpPr>
                <a:spLocks/>
              </p:cNvSpPr>
              <p:nvPr/>
            </p:nvSpPr>
            <p:spPr bwMode="auto">
              <a:xfrm>
                <a:off x="0" y="0"/>
                <a:ext cx="712" cy="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82" name="Picture 51"/>
              <p:cNvPicPr>
                <a:picLocks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712" cy="4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54" name="Line 53"/>
            <p:cNvSpPr>
              <a:spLocks noChangeShapeType="1"/>
            </p:cNvSpPr>
            <p:nvPr/>
          </p:nvSpPr>
          <p:spPr bwMode="auto">
            <a:xfrm>
              <a:off x="3428" y="655"/>
              <a:ext cx="336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grpSp>
          <p:nvGrpSpPr>
            <p:cNvPr id="55" name="Group 56"/>
            <p:cNvGrpSpPr>
              <a:grpSpLocks/>
            </p:cNvGrpSpPr>
            <p:nvPr/>
          </p:nvGrpSpPr>
          <p:grpSpPr bwMode="auto">
            <a:xfrm>
              <a:off x="943" y="1609"/>
              <a:ext cx="172" cy="754"/>
              <a:chOff x="0" y="0"/>
              <a:chExt cx="171" cy="754"/>
            </a:xfrm>
          </p:grpSpPr>
          <p:sp>
            <p:nvSpPr>
              <p:cNvPr id="79" name="Rectangle 54"/>
              <p:cNvSpPr>
                <a:spLocks/>
              </p:cNvSpPr>
              <p:nvPr/>
            </p:nvSpPr>
            <p:spPr bwMode="auto">
              <a:xfrm>
                <a:off x="0" y="0"/>
                <a:ext cx="171" cy="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80" name="Picture 55"/>
              <p:cNvPicPr>
                <a:picLocks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171" cy="75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rnd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</a:extLst>
            </p:spPr>
          </p:pic>
        </p:grpSp>
        <p:sp>
          <p:nvSpPr>
            <p:cNvPr id="56" name="Line 57"/>
            <p:cNvSpPr>
              <a:spLocks noChangeShapeType="1"/>
            </p:cNvSpPr>
            <p:nvPr/>
          </p:nvSpPr>
          <p:spPr bwMode="auto">
            <a:xfrm>
              <a:off x="794" y="1791"/>
              <a:ext cx="112" cy="18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57" name="Rectangle 58"/>
            <p:cNvSpPr>
              <a:spLocks/>
            </p:cNvSpPr>
            <p:nvPr/>
          </p:nvSpPr>
          <p:spPr bwMode="auto">
            <a:xfrm>
              <a:off x="107" y="1927"/>
              <a:ext cx="74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Mainframe</a:t>
              </a:r>
            </a:p>
          </p:txBody>
        </p:sp>
        <p:sp>
          <p:nvSpPr>
            <p:cNvPr id="58" name="Rectangle 59"/>
            <p:cNvSpPr>
              <a:spLocks/>
            </p:cNvSpPr>
            <p:nvPr/>
          </p:nvSpPr>
          <p:spPr bwMode="auto">
            <a:xfrm rot="16200000">
              <a:off x="236" y="946"/>
              <a:ext cx="324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OPC</a:t>
              </a:r>
            </a:p>
          </p:txBody>
        </p:sp>
        <p:sp>
          <p:nvSpPr>
            <p:cNvPr id="59" name="Rectangle 60"/>
            <p:cNvSpPr>
              <a:spLocks/>
            </p:cNvSpPr>
            <p:nvPr/>
          </p:nvSpPr>
          <p:spPr bwMode="auto">
            <a:xfrm>
              <a:off x="1164" y="1894"/>
              <a:ext cx="740" cy="4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Branch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Controllers</a:t>
              </a:r>
            </a:p>
          </p:txBody>
        </p:sp>
        <p:sp>
          <p:nvSpPr>
            <p:cNvPr id="60" name="Rectangle 61"/>
            <p:cNvSpPr>
              <a:spLocks/>
            </p:cNvSpPr>
            <p:nvPr/>
          </p:nvSpPr>
          <p:spPr bwMode="auto">
            <a:xfrm>
              <a:off x="2855" y="2195"/>
              <a:ext cx="907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HV/LV Boards</a:t>
              </a:r>
            </a:p>
          </p:txBody>
        </p:sp>
        <p:sp>
          <p:nvSpPr>
            <p:cNvPr id="61" name="Rectangle 62"/>
            <p:cNvSpPr>
              <a:spLocks/>
            </p:cNvSpPr>
            <p:nvPr/>
          </p:nvSpPr>
          <p:spPr bwMode="auto">
            <a:xfrm>
              <a:off x="2831" y="1370"/>
              <a:ext cx="47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Crate1</a:t>
              </a:r>
            </a:p>
          </p:txBody>
        </p:sp>
        <p:sp>
          <p:nvSpPr>
            <p:cNvPr id="62" name="Rectangle 63"/>
            <p:cNvSpPr>
              <a:spLocks/>
            </p:cNvSpPr>
            <p:nvPr/>
          </p:nvSpPr>
          <p:spPr bwMode="auto">
            <a:xfrm>
              <a:off x="3577" y="1370"/>
              <a:ext cx="47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Crate2</a:t>
              </a:r>
            </a:p>
          </p:txBody>
        </p:sp>
        <p:sp>
          <p:nvSpPr>
            <p:cNvPr id="63" name="Rectangle 64"/>
            <p:cNvSpPr>
              <a:spLocks/>
            </p:cNvSpPr>
            <p:nvPr/>
          </p:nvSpPr>
          <p:spPr bwMode="auto">
            <a:xfrm>
              <a:off x="3913" y="1109"/>
              <a:ext cx="172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…</a:t>
              </a:r>
            </a:p>
          </p:txBody>
        </p:sp>
        <p:sp>
          <p:nvSpPr>
            <p:cNvPr id="64" name="Rectangle 65"/>
            <p:cNvSpPr>
              <a:spLocks/>
            </p:cNvSpPr>
            <p:nvPr/>
          </p:nvSpPr>
          <p:spPr bwMode="auto">
            <a:xfrm>
              <a:off x="2533" y="0"/>
              <a:ext cx="1088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AC/DC converter</a:t>
              </a:r>
            </a:p>
          </p:txBody>
        </p:sp>
        <p:sp>
          <p:nvSpPr>
            <p:cNvPr id="65" name="Rectangle 66"/>
            <p:cNvSpPr>
              <a:spLocks/>
            </p:cNvSpPr>
            <p:nvPr/>
          </p:nvSpPr>
          <p:spPr bwMode="auto">
            <a:xfrm>
              <a:off x="2685" y="627"/>
              <a:ext cx="31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48V</a:t>
              </a:r>
            </a:p>
          </p:txBody>
        </p:sp>
        <p:sp>
          <p:nvSpPr>
            <p:cNvPr id="66" name="Rectangle 67"/>
            <p:cNvSpPr>
              <a:spLocks/>
            </p:cNvSpPr>
            <p:nvPr/>
          </p:nvSpPr>
          <p:spPr bwMode="auto">
            <a:xfrm>
              <a:off x="3619" y="616"/>
              <a:ext cx="310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48V</a:t>
              </a:r>
            </a:p>
          </p:txBody>
        </p:sp>
        <p:sp>
          <p:nvSpPr>
            <p:cNvPr id="67" name="Rectangle 68"/>
            <p:cNvSpPr>
              <a:spLocks/>
            </p:cNvSpPr>
            <p:nvPr/>
          </p:nvSpPr>
          <p:spPr bwMode="auto">
            <a:xfrm>
              <a:off x="3802" y="837"/>
              <a:ext cx="200" cy="2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/>
            <a:lstStyle/>
            <a:p>
              <a:pPr algn="l"/>
              <a:r>
                <a:rPr lang="en-US" sz="1300">
                  <a:latin typeface="Calibri" charset="0"/>
                  <a:ea typeface="ＭＳ Ｐゴシック" charset="0"/>
                  <a:sym typeface="Calibri" charset="0"/>
                </a:rPr>
                <a:t>…</a:t>
              </a:r>
            </a:p>
          </p:txBody>
        </p:sp>
        <p:sp>
          <p:nvSpPr>
            <p:cNvPr id="68" name="Rectangle 69"/>
            <p:cNvSpPr>
              <a:spLocks/>
            </p:cNvSpPr>
            <p:nvPr/>
          </p:nvSpPr>
          <p:spPr bwMode="auto">
            <a:xfrm>
              <a:off x="3251" y="2289"/>
              <a:ext cx="831" cy="3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solidFill>
                    <a:srgbClr val="FF6600"/>
                  </a:solidFill>
                  <a:latin typeface="Calibri" charset="0"/>
                  <a:ea typeface="ＭＳ Ｐゴシック" charset="0"/>
                  <a:sym typeface="Calibri" charset="0"/>
                </a:rPr>
                <a:t>Service</a:t>
              </a:r>
              <a:r>
                <a:rPr lang="en-US" sz="1700">
                  <a:solidFill>
                    <a:srgbClr val="FF6600"/>
                  </a:solidFill>
                  <a:latin typeface="Calibri" charset="0"/>
                  <a:ea typeface="ＭＳ Ｐゴシック" charset="0"/>
                  <a:sym typeface="Calibri" charset="0"/>
                </a:rPr>
                <a:t> </a:t>
              </a:r>
              <a:r>
                <a:rPr lang="en-US" sz="1300">
                  <a:solidFill>
                    <a:srgbClr val="FF6600"/>
                  </a:solidFill>
                  <a:latin typeface="Calibri" charset="0"/>
                  <a:ea typeface="ＭＳ Ｐゴシック" charset="0"/>
                  <a:sym typeface="Calibri" charset="0"/>
                </a:rPr>
                <a:t>Area</a:t>
              </a:r>
            </a:p>
          </p:txBody>
        </p:sp>
        <p:sp>
          <p:nvSpPr>
            <p:cNvPr id="69" name="Rectangle 70"/>
            <p:cNvSpPr>
              <a:spLocks/>
            </p:cNvSpPr>
            <p:nvPr/>
          </p:nvSpPr>
          <p:spPr bwMode="auto">
            <a:xfrm>
              <a:off x="0" y="83"/>
              <a:ext cx="1008" cy="2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300">
                  <a:solidFill>
                    <a:srgbClr val="FF6600"/>
                  </a:solidFill>
                  <a:latin typeface="Calibri" charset="0"/>
                  <a:ea typeface="ＭＳ Ｐゴシック" charset="0"/>
                  <a:sym typeface="Calibri" charset="0"/>
                </a:rPr>
                <a:t>Counting Room</a:t>
              </a:r>
            </a:p>
          </p:txBody>
        </p:sp>
        <p:grpSp>
          <p:nvGrpSpPr>
            <p:cNvPr id="70" name="Group 73"/>
            <p:cNvGrpSpPr>
              <a:grpSpLocks/>
            </p:cNvGrpSpPr>
            <p:nvPr/>
          </p:nvGrpSpPr>
          <p:grpSpPr bwMode="auto">
            <a:xfrm>
              <a:off x="2374" y="1571"/>
              <a:ext cx="269" cy="646"/>
              <a:chOff x="0" y="0"/>
              <a:chExt cx="269" cy="646"/>
            </a:xfrm>
          </p:grpSpPr>
          <p:sp>
            <p:nvSpPr>
              <p:cNvPr id="77" name="Rectangle 71"/>
              <p:cNvSpPr>
                <a:spLocks/>
              </p:cNvSpPr>
              <p:nvPr/>
            </p:nvSpPr>
            <p:spPr bwMode="auto">
              <a:xfrm>
                <a:off x="0" y="0"/>
                <a:ext cx="269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78" name="Picture 72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9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1" name="Group 76"/>
            <p:cNvGrpSpPr>
              <a:grpSpLocks/>
            </p:cNvGrpSpPr>
            <p:nvPr/>
          </p:nvGrpSpPr>
          <p:grpSpPr bwMode="auto">
            <a:xfrm>
              <a:off x="2514" y="1571"/>
              <a:ext cx="269" cy="646"/>
              <a:chOff x="0" y="0"/>
              <a:chExt cx="269" cy="646"/>
            </a:xfrm>
          </p:grpSpPr>
          <p:sp>
            <p:nvSpPr>
              <p:cNvPr id="75" name="Rectangle 74"/>
              <p:cNvSpPr>
                <a:spLocks/>
              </p:cNvSpPr>
              <p:nvPr/>
            </p:nvSpPr>
            <p:spPr bwMode="auto">
              <a:xfrm>
                <a:off x="0" y="0"/>
                <a:ext cx="269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76" name="Picture 75"/>
              <p:cNvPicPr>
                <a:picLocks noChangeArrowheads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269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72" name="Group 79"/>
            <p:cNvGrpSpPr>
              <a:grpSpLocks/>
            </p:cNvGrpSpPr>
            <p:nvPr/>
          </p:nvGrpSpPr>
          <p:grpSpPr bwMode="auto">
            <a:xfrm>
              <a:off x="2659" y="1571"/>
              <a:ext cx="256" cy="646"/>
              <a:chOff x="0" y="0"/>
              <a:chExt cx="256" cy="646"/>
            </a:xfrm>
          </p:grpSpPr>
          <p:sp>
            <p:nvSpPr>
              <p:cNvPr id="73" name="Rectangle 77"/>
              <p:cNvSpPr>
                <a:spLocks/>
              </p:cNvSpPr>
              <p:nvPr/>
            </p:nvSpPr>
            <p:spPr bwMode="auto">
              <a:xfrm>
                <a:off x="0" y="0"/>
                <a:ext cx="256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/>
              <a:p>
                <a:endParaRPr lang="en-US"/>
              </a:p>
            </p:txBody>
          </p:sp>
          <p:pic>
            <p:nvPicPr>
              <p:cNvPr id="74" name="Picture 78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688"/>
              <a:stretch>
                <a:fillRect/>
              </a:stretch>
            </p:blipFill>
            <p:spPr bwMode="auto">
              <a:xfrm>
                <a:off x="0" y="0"/>
                <a:ext cx="256" cy="6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905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101" name="Group 100"/>
          <p:cNvGrpSpPr>
            <a:grpSpLocks/>
          </p:cNvGrpSpPr>
          <p:nvPr/>
        </p:nvGrpSpPr>
        <p:grpSpPr bwMode="auto">
          <a:xfrm>
            <a:off x="4456684" y="4653136"/>
            <a:ext cx="4579812" cy="1915448"/>
            <a:chOff x="0" y="0"/>
            <a:chExt cx="4102" cy="1715"/>
          </a:xfrm>
        </p:grpSpPr>
        <p:sp>
          <p:nvSpPr>
            <p:cNvPr id="102" name="Rectangle 85"/>
            <p:cNvSpPr>
              <a:spLocks/>
            </p:cNvSpPr>
            <p:nvPr/>
          </p:nvSpPr>
          <p:spPr bwMode="auto">
            <a:xfrm>
              <a:off x="1124" y="0"/>
              <a:ext cx="2714" cy="1328"/>
            </a:xfrm>
            <a:prstGeom prst="rect">
              <a:avLst/>
            </a:prstGeom>
            <a:gradFill rotWithShape="0">
              <a:gsLst>
                <a:gs pos="0">
                  <a:srgbClr val="BDDBFE"/>
                </a:gs>
                <a:gs pos="100000">
                  <a:srgbClr val="3E7FCD"/>
                </a:gs>
              </a:gsLst>
              <a:lin ang="5400000" scaled="1"/>
            </a:gradFill>
            <a:ln w="38100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" name="Picture 86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8" y="79"/>
              <a:ext cx="531" cy="10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4" name="Picture 8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33" y="207"/>
              <a:ext cx="703" cy="5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pic>
          <p:nvPicPr>
            <p:cNvPr id="105" name="Picture 88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23" y="813"/>
              <a:ext cx="614" cy="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06" name="Rectangle 89"/>
            <p:cNvSpPr>
              <a:spLocks/>
            </p:cNvSpPr>
            <p:nvPr/>
          </p:nvSpPr>
          <p:spPr bwMode="auto">
            <a:xfrm>
              <a:off x="0" y="1155"/>
              <a:ext cx="663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r>
                <a:rPr lang="en-US" sz="1100">
                  <a:latin typeface="Arial" charset="0"/>
                  <a:ea typeface="ＭＳ Ｐゴシック" charset="0"/>
                  <a:sym typeface="Arial" charset="0"/>
                </a:rPr>
                <a:t>CAEN 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r>
                <a:rPr lang="en-US" sz="1100">
                  <a:latin typeface="Arial" charset="0"/>
                  <a:ea typeface="ＭＳ Ｐゴシック" charset="0"/>
                  <a:sym typeface="Arial" charset="0"/>
                </a:rPr>
                <a:t>ADC 3801</a:t>
              </a:r>
            </a:p>
          </p:txBody>
        </p:sp>
        <p:sp>
          <p:nvSpPr>
            <p:cNvPr id="107" name="Rectangle 90"/>
            <p:cNvSpPr>
              <a:spLocks/>
            </p:cNvSpPr>
            <p:nvPr/>
          </p:nvSpPr>
          <p:spPr bwMode="auto">
            <a:xfrm>
              <a:off x="2796" y="299"/>
              <a:ext cx="1080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100">
                  <a:latin typeface="Arial" charset="0"/>
                  <a:ea typeface="ＭＳ Ｐゴシック" charset="0"/>
                  <a:sym typeface="Arial" charset="0"/>
                </a:rPr>
                <a:t>T, H sensor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Arial" charset="0"/>
                  <a:ea typeface="ＭＳ Ｐゴシック" charset="0"/>
                  <a:sym typeface="Arial" charset="0"/>
                </a:rPr>
                <a:t>PCMini 70 Michell</a:t>
              </a:r>
            </a:p>
          </p:txBody>
        </p:sp>
        <p:sp>
          <p:nvSpPr>
            <p:cNvPr id="108" name="Rectangle 91"/>
            <p:cNvSpPr>
              <a:spLocks/>
            </p:cNvSpPr>
            <p:nvPr/>
          </p:nvSpPr>
          <p:spPr bwMode="auto">
            <a:xfrm>
              <a:off x="2869" y="905"/>
              <a:ext cx="729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100">
                  <a:latin typeface="Arial" charset="0"/>
                  <a:ea typeface="ＭＳ Ｐゴシック" charset="0"/>
                  <a:sym typeface="Arial" charset="0"/>
                </a:rPr>
                <a:t>p sensor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Arial" charset="0"/>
                  <a:ea typeface="ＭＳ Ｐゴシック" charset="0"/>
                  <a:sym typeface="Arial" charset="0"/>
                </a:rPr>
                <a:t>TSA Gefran</a:t>
              </a:r>
            </a:p>
          </p:txBody>
        </p:sp>
        <p:sp>
          <p:nvSpPr>
            <p:cNvPr id="109" name="Rectangle 92"/>
            <p:cNvSpPr>
              <a:spLocks/>
            </p:cNvSpPr>
            <p:nvPr/>
          </p:nvSpPr>
          <p:spPr bwMode="auto">
            <a:xfrm>
              <a:off x="2741" y="1343"/>
              <a:ext cx="1361" cy="3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100">
                  <a:latin typeface="Arial" charset="0"/>
                  <a:ea typeface="ＭＳ Ｐゴシック" charset="0"/>
                  <a:sym typeface="Arial" charset="0"/>
                </a:rPr>
                <a:t>Stainless steel housing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100">
                  <a:latin typeface="Arial" charset="0"/>
                  <a:ea typeface="ＭＳ Ｐゴシック" charset="0"/>
                  <a:sym typeface="Arial" charset="0"/>
                </a:rPr>
                <a:t>for use with F</a:t>
              </a:r>
              <a:r>
                <a:rPr lang="en-US" sz="1100" baseline="30000">
                  <a:latin typeface="Arial" charset="0"/>
                  <a:ea typeface="ＭＳ Ｐゴシック" charset="0"/>
                  <a:sym typeface="Arial" charset="0"/>
                </a:rPr>
                <a:t>- </a:t>
              </a:r>
            </a:p>
          </p:txBody>
        </p:sp>
        <p:sp>
          <p:nvSpPr>
            <p:cNvPr id="110" name="Line 93"/>
            <p:cNvSpPr>
              <a:spLocks noChangeShapeType="1"/>
            </p:cNvSpPr>
            <p:nvPr/>
          </p:nvSpPr>
          <p:spPr bwMode="auto">
            <a:xfrm rot="10800000" flipH="1">
              <a:off x="3563" y="918"/>
              <a:ext cx="223" cy="467"/>
            </a:xfrm>
            <a:prstGeom prst="line">
              <a:avLst/>
            </a:prstGeom>
            <a:noFill/>
            <a:ln w="25400" cap="flat">
              <a:solidFill>
                <a:srgbClr val="FF0000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11" name="Picture 94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03" y="198"/>
              <a:ext cx="317" cy="5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12" name="AutoShape 95"/>
            <p:cNvSpPr>
              <a:spLocks/>
            </p:cNvSpPr>
            <p:nvPr/>
          </p:nvSpPr>
          <p:spPr bwMode="auto">
            <a:xfrm>
              <a:off x="699" y="900"/>
              <a:ext cx="1449" cy="203"/>
            </a:xfrm>
            <a:prstGeom prst="leftArrow">
              <a:avLst>
                <a:gd name="adj1" fmla="val 50000"/>
                <a:gd name="adj2" fmla="val 35104"/>
              </a:avLst>
            </a:prstGeom>
            <a:gradFill rotWithShape="0">
              <a:gsLst>
                <a:gs pos="0">
                  <a:srgbClr val="BDDBFE"/>
                </a:gs>
                <a:gs pos="100000">
                  <a:srgbClr val="3E7FCD"/>
                </a:gs>
              </a:gsLst>
              <a:lin ang="5400000" scaled="1"/>
            </a:gra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3" name="AutoShape 96"/>
            <p:cNvSpPr>
              <a:spLocks/>
            </p:cNvSpPr>
            <p:nvPr/>
          </p:nvSpPr>
          <p:spPr bwMode="auto">
            <a:xfrm>
              <a:off x="1730" y="324"/>
              <a:ext cx="365" cy="165"/>
            </a:xfrm>
            <a:prstGeom prst="leftArrow">
              <a:avLst>
                <a:gd name="adj1" fmla="val 50000"/>
                <a:gd name="adj2" fmla="val 35246"/>
              </a:avLst>
            </a:prstGeom>
            <a:gradFill rotWithShape="0">
              <a:gsLst>
                <a:gs pos="0">
                  <a:srgbClr val="BDDBFE"/>
                </a:gs>
                <a:gs pos="100000">
                  <a:srgbClr val="3E7FCD"/>
                </a:gs>
              </a:gsLst>
              <a:lin ang="5400000" scaled="1"/>
            </a:gra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4" name="AutoShape 97"/>
            <p:cNvSpPr>
              <a:spLocks/>
            </p:cNvSpPr>
            <p:nvPr/>
          </p:nvSpPr>
          <p:spPr bwMode="auto">
            <a:xfrm>
              <a:off x="685" y="303"/>
              <a:ext cx="665" cy="203"/>
            </a:xfrm>
            <a:prstGeom prst="leftArrow">
              <a:avLst>
                <a:gd name="adj1" fmla="val 50000"/>
                <a:gd name="adj2" fmla="val 35140"/>
              </a:avLst>
            </a:prstGeom>
            <a:gradFill rotWithShape="0">
              <a:gsLst>
                <a:gs pos="0">
                  <a:srgbClr val="BDDBFE"/>
                </a:gs>
                <a:gs pos="100000">
                  <a:srgbClr val="3E7FCD"/>
                </a:gs>
              </a:gsLst>
              <a:lin ang="5400000" scaled="1"/>
            </a:gra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5" name="AutoShape 98"/>
            <p:cNvSpPr>
              <a:spLocks/>
            </p:cNvSpPr>
            <p:nvPr/>
          </p:nvSpPr>
          <p:spPr bwMode="auto">
            <a:xfrm>
              <a:off x="1739" y="557"/>
              <a:ext cx="365" cy="165"/>
            </a:xfrm>
            <a:prstGeom prst="leftArrow">
              <a:avLst>
                <a:gd name="adj1" fmla="val 50000"/>
                <a:gd name="adj2" fmla="val 35246"/>
              </a:avLst>
            </a:prstGeom>
            <a:gradFill rotWithShape="0">
              <a:gsLst>
                <a:gs pos="0">
                  <a:srgbClr val="BDDBFE"/>
                </a:gs>
                <a:gs pos="100000">
                  <a:srgbClr val="3E7FCD"/>
                </a:gs>
              </a:gsLst>
              <a:lin ang="5400000" scaled="1"/>
            </a:gra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6" name="AutoShape 99"/>
            <p:cNvSpPr>
              <a:spLocks/>
            </p:cNvSpPr>
            <p:nvPr/>
          </p:nvSpPr>
          <p:spPr bwMode="auto">
            <a:xfrm>
              <a:off x="694" y="536"/>
              <a:ext cx="665" cy="203"/>
            </a:xfrm>
            <a:prstGeom prst="leftArrow">
              <a:avLst>
                <a:gd name="adj1" fmla="val 50000"/>
                <a:gd name="adj2" fmla="val 35140"/>
              </a:avLst>
            </a:prstGeom>
            <a:gradFill rotWithShape="0">
              <a:gsLst>
                <a:gs pos="0">
                  <a:srgbClr val="BDDBFE"/>
                </a:gs>
                <a:gs pos="100000">
                  <a:srgbClr val="3E7FCD"/>
                </a:gs>
              </a:gsLst>
              <a:lin ang="5400000" scaled="1"/>
            </a:gra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303104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DAQ System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33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4104456" cy="2520280"/>
          </a:xfrm>
        </p:spPr>
        <p:txBody>
          <a:bodyPr>
            <a:noAutofit/>
          </a:bodyPr>
          <a:lstStyle/>
          <a:p>
            <a:r>
              <a:rPr lang="en-US" sz="1800" dirty="0" smtClean="0"/>
              <a:t>Requirements</a:t>
            </a:r>
          </a:p>
          <a:p>
            <a:pPr lvl="1"/>
            <a:r>
              <a:rPr lang="en-US" sz="1600" dirty="0" smtClean="0"/>
              <a:t>Create </a:t>
            </a:r>
            <a:r>
              <a:rPr lang="en-US" sz="1600" dirty="0"/>
              <a:t>a trigger from beam tracker (TGC) and/or cosmic tracker (RPC)</a:t>
            </a:r>
          </a:p>
          <a:p>
            <a:pPr lvl="1"/>
            <a:r>
              <a:rPr lang="en-US" sz="1600" dirty="0"/>
              <a:t>Distribute the trigger to different Detectors Under Test (currently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up </a:t>
            </a:r>
            <a:r>
              <a:rPr lang="en-US" sz="1600" dirty="0"/>
              <a:t>to 5 DUTs)</a:t>
            </a:r>
          </a:p>
          <a:p>
            <a:pPr lvl="1"/>
            <a:r>
              <a:rPr lang="en-US" sz="1600" dirty="0"/>
              <a:t>Synchronize the events from </a:t>
            </a:r>
            <a:r>
              <a:rPr lang="en-US" sz="1600" dirty="0" smtClean="0"/>
              <a:t>the</a:t>
            </a:r>
            <a:br>
              <a:rPr lang="en-US" sz="1600" dirty="0" smtClean="0"/>
            </a:br>
            <a:r>
              <a:rPr lang="en-US" sz="1600" dirty="0" smtClean="0"/>
              <a:t> </a:t>
            </a:r>
            <a:r>
              <a:rPr lang="en-US" sz="1600" dirty="0"/>
              <a:t>TGC/RPC with the DUTs for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dirty="0" smtClean="0"/>
              <a:t>tracking</a:t>
            </a:r>
            <a:r>
              <a:rPr lang="en-US" sz="1600" dirty="0"/>
              <a:t>/efficiency </a:t>
            </a:r>
            <a:r>
              <a:rPr lang="en-US" sz="1600" dirty="0" smtClean="0"/>
              <a:t>purpose</a:t>
            </a:r>
            <a:endParaRPr lang="en-US" sz="1600" dirty="0"/>
          </a:p>
          <a:p>
            <a:endParaRPr lang="en-US" sz="1800" dirty="0"/>
          </a:p>
        </p:txBody>
      </p:sp>
      <p:grpSp>
        <p:nvGrpSpPr>
          <p:cNvPr id="184" name="Group 91"/>
          <p:cNvGrpSpPr>
            <a:grpSpLocks/>
          </p:cNvGrpSpPr>
          <p:nvPr/>
        </p:nvGrpSpPr>
        <p:grpSpPr bwMode="auto">
          <a:xfrm>
            <a:off x="6228184" y="4797152"/>
            <a:ext cx="2801689" cy="2005832"/>
            <a:chOff x="0" y="0"/>
            <a:chExt cx="2509" cy="1797"/>
          </a:xfrm>
        </p:grpSpPr>
        <p:pic>
          <p:nvPicPr>
            <p:cNvPr id="185" name="Picture 7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0" y="297"/>
              <a:ext cx="2409" cy="1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</p:pic>
        <p:sp>
          <p:nvSpPr>
            <p:cNvPr id="186" name="Rectangle 76"/>
            <p:cNvSpPr>
              <a:spLocks/>
            </p:cNvSpPr>
            <p:nvPr/>
          </p:nvSpPr>
          <p:spPr bwMode="auto">
            <a:xfrm>
              <a:off x="1261" y="24"/>
              <a:ext cx="1247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Trigger detector inputs</a:t>
              </a:r>
            </a:p>
          </p:txBody>
        </p:sp>
        <p:sp>
          <p:nvSpPr>
            <p:cNvPr id="187" name="Rectangle 77"/>
            <p:cNvSpPr>
              <a:spLocks/>
            </p:cNvSpPr>
            <p:nvPr/>
          </p:nvSpPr>
          <p:spPr bwMode="auto">
            <a:xfrm>
              <a:off x="0" y="1558"/>
              <a:ext cx="808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Trigger output</a:t>
              </a:r>
            </a:p>
          </p:txBody>
        </p:sp>
        <p:sp>
          <p:nvSpPr>
            <p:cNvPr id="188" name="Rectangle 78"/>
            <p:cNvSpPr>
              <a:spLocks/>
            </p:cNvSpPr>
            <p:nvPr/>
          </p:nvSpPr>
          <p:spPr bwMode="auto">
            <a:xfrm>
              <a:off x="879" y="1504"/>
              <a:ext cx="610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Busy input</a:t>
              </a:r>
            </a:p>
          </p:txBody>
        </p:sp>
        <p:sp>
          <p:nvSpPr>
            <p:cNvPr id="189" name="Line 79"/>
            <p:cNvSpPr>
              <a:spLocks noChangeShapeType="1"/>
            </p:cNvSpPr>
            <p:nvPr/>
          </p:nvSpPr>
          <p:spPr bwMode="auto">
            <a:xfrm rot="10800000">
              <a:off x="1038" y="1052"/>
              <a:ext cx="126" cy="452"/>
            </a:xfrm>
            <a:prstGeom prst="line">
              <a:avLst/>
            </a:prstGeom>
            <a:noFill/>
            <a:ln w="38100" cap="flat">
              <a:solidFill>
                <a:srgbClr val="9BBB59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0" name="Line 80"/>
            <p:cNvSpPr>
              <a:spLocks noChangeShapeType="1"/>
            </p:cNvSpPr>
            <p:nvPr/>
          </p:nvSpPr>
          <p:spPr bwMode="auto">
            <a:xfrm rot="10800000" flipH="1">
              <a:off x="498" y="1088"/>
              <a:ext cx="328" cy="530"/>
            </a:xfrm>
            <a:prstGeom prst="line">
              <a:avLst/>
            </a:prstGeom>
            <a:noFill/>
            <a:ln w="38100" cap="flat">
              <a:solidFill>
                <a:srgbClr val="9BBB59"/>
              </a:solidFill>
              <a:prstDash val="solid"/>
              <a:round/>
              <a:headEnd type="arrow" w="sm" len="sm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1" name="Line 81"/>
            <p:cNvSpPr>
              <a:spLocks noChangeShapeType="1"/>
            </p:cNvSpPr>
            <p:nvPr/>
          </p:nvSpPr>
          <p:spPr bwMode="auto">
            <a:xfrm flipH="1">
              <a:off x="1355" y="252"/>
              <a:ext cx="468" cy="393"/>
            </a:xfrm>
            <a:prstGeom prst="line">
              <a:avLst/>
            </a:prstGeom>
            <a:noFill/>
            <a:ln w="38100" cap="flat">
              <a:solidFill>
                <a:srgbClr val="9BBB59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2" name="Line 82"/>
            <p:cNvSpPr>
              <a:spLocks noChangeShapeType="1"/>
            </p:cNvSpPr>
            <p:nvPr/>
          </p:nvSpPr>
          <p:spPr bwMode="auto">
            <a:xfrm>
              <a:off x="1933" y="252"/>
              <a:ext cx="234" cy="393"/>
            </a:xfrm>
            <a:prstGeom prst="line">
              <a:avLst/>
            </a:prstGeom>
            <a:noFill/>
            <a:ln w="38100" cap="flat">
              <a:solidFill>
                <a:srgbClr val="9BBB59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3" name="Rectangle 83"/>
            <p:cNvSpPr>
              <a:spLocks/>
            </p:cNvSpPr>
            <p:nvPr/>
          </p:nvSpPr>
          <p:spPr bwMode="auto">
            <a:xfrm>
              <a:off x="803" y="967"/>
              <a:ext cx="465" cy="139"/>
            </a:xfrm>
            <a:prstGeom prst="rect">
              <a:avLst/>
            </a:prstGeom>
            <a:gradFill rotWithShape="0">
              <a:gsLst>
                <a:gs pos="0">
                  <a:srgbClr val="2B5C97">
                    <a:alpha val="39999"/>
                  </a:srgbClr>
                </a:gs>
                <a:gs pos="33000">
                  <a:srgbClr val="326CB1">
                    <a:alpha val="39999"/>
                  </a:srgbClr>
                </a:gs>
                <a:gs pos="67001">
                  <a:srgbClr val="82ACDE">
                    <a:alpha val="39999"/>
                  </a:srgbClr>
                </a:gs>
                <a:gs pos="100000">
                  <a:srgbClr val="7AABE6">
                    <a:alpha val="39999"/>
                  </a:srgbClr>
                </a:gs>
              </a:gsLst>
              <a:lin ang="2400000" scaled="1"/>
            </a:gra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" name="Rectangle 84"/>
            <p:cNvSpPr>
              <a:spLocks/>
            </p:cNvSpPr>
            <p:nvPr/>
          </p:nvSpPr>
          <p:spPr bwMode="auto">
            <a:xfrm>
              <a:off x="1690" y="1576"/>
              <a:ext cx="754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LEMO output</a:t>
              </a:r>
            </a:p>
          </p:txBody>
        </p:sp>
        <p:sp>
          <p:nvSpPr>
            <p:cNvPr id="195" name="Line 85"/>
            <p:cNvSpPr>
              <a:spLocks noChangeShapeType="1"/>
            </p:cNvSpPr>
            <p:nvPr/>
          </p:nvSpPr>
          <p:spPr bwMode="auto">
            <a:xfrm>
              <a:off x="1252" y="1106"/>
              <a:ext cx="761" cy="505"/>
            </a:xfrm>
            <a:prstGeom prst="line">
              <a:avLst/>
            </a:prstGeom>
            <a:noFill/>
            <a:ln w="38100" cap="flat">
              <a:solidFill>
                <a:srgbClr val="9BBB59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6" name="Rectangle 86"/>
            <p:cNvSpPr>
              <a:spLocks/>
            </p:cNvSpPr>
            <p:nvPr/>
          </p:nvSpPr>
          <p:spPr bwMode="auto">
            <a:xfrm>
              <a:off x="235" y="645"/>
              <a:ext cx="194" cy="139"/>
            </a:xfrm>
            <a:prstGeom prst="rect">
              <a:avLst/>
            </a:prstGeom>
            <a:gradFill rotWithShape="0">
              <a:gsLst>
                <a:gs pos="0">
                  <a:srgbClr val="2B5C97">
                    <a:alpha val="39999"/>
                  </a:srgbClr>
                </a:gs>
                <a:gs pos="33000">
                  <a:srgbClr val="326CB1">
                    <a:alpha val="39999"/>
                  </a:srgbClr>
                </a:gs>
                <a:gs pos="67001">
                  <a:srgbClr val="82ACDE">
                    <a:alpha val="39999"/>
                  </a:srgbClr>
                </a:gs>
                <a:gs pos="100000">
                  <a:srgbClr val="7AABE6">
                    <a:alpha val="39999"/>
                  </a:srgbClr>
                </a:gs>
              </a:gsLst>
              <a:lin ang="2400000" scaled="1"/>
            </a:gra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7" name="Rectangle 87"/>
            <p:cNvSpPr>
              <a:spLocks/>
            </p:cNvSpPr>
            <p:nvPr/>
          </p:nvSpPr>
          <p:spPr bwMode="auto">
            <a:xfrm>
              <a:off x="598" y="645"/>
              <a:ext cx="195" cy="139"/>
            </a:xfrm>
            <a:prstGeom prst="rect">
              <a:avLst/>
            </a:prstGeom>
            <a:gradFill rotWithShape="0">
              <a:gsLst>
                <a:gs pos="0">
                  <a:srgbClr val="2B5C97">
                    <a:alpha val="39999"/>
                  </a:srgbClr>
                </a:gs>
                <a:gs pos="33000">
                  <a:srgbClr val="326CB1">
                    <a:alpha val="39999"/>
                  </a:srgbClr>
                </a:gs>
                <a:gs pos="67001">
                  <a:srgbClr val="82ACDE">
                    <a:alpha val="39999"/>
                  </a:srgbClr>
                </a:gs>
                <a:gs pos="100000">
                  <a:srgbClr val="7AABE6">
                    <a:alpha val="39999"/>
                  </a:srgbClr>
                </a:gs>
              </a:gsLst>
              <a:lin ang="2400000" scaled="1"/>
            </a:gra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8" name="Line 88"/>
            <p:cNvSpPr>
              <a:spLocks noChangeShapeType="1"/>
            </p:cNvSpPr>
            <p:nvPr/>
          </p:nvSpPr>
          <p:spPr bwMode="auto">
            <a:xfrm rot="10800000" flipH="1">
              <a:off x="367" y="183"/>
              <a:ext cx="436" cy="462"/>
            </a:xfrm>
            <a:prstGeom prst="line">
              <a:avLst/>
            </a:prstGeom>
            <a:noFill/>
            <a:ln w="38100" cap="flat">
              <a:solidFill>
                <a:srgbClr val="9BBB59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9" name="Line 89"/>
            <p:cNvSpPr>
              <a:spLocks noChangeShapeType="1"/>
            </p:cNvSpPr>
            <p:nvPr/>
          </p:nvSpPr>
          <p:spPr bwMode="auto">
            <a:xfrm rot="10800000" flipH="1">
              <a:off x="695" y="211"/>
              <a:ext cx="145" cy="461"/>
            </a:xfrm>
            <a:prstGeom prst="line">
              <a:avLst/>
            </a:prstGeom>
            <a:noFill/>
            <a:ln w="38100" cap="flat">
              <a:solidFill>
                <a:srgbClr val="9BBB59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0" name="Rectangle 90"/>
            <p:cNvSpPr>
              <a:spLocks/>
            </p:cNvSpPr>
            <p:nvPr/>
          </p:nvSpPr>
          <p:spPr bwMode="auto">
            <a:xfrm>
              <a:off x="480" y="0"/>
              <a:ext cx="685" cy="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100">
                  <a:latin typeface="Calibri" charset="0"/>
                  <a:ea typeface="ＭＳ Ｐゴシック" charset="0"/>
                  <a:sym typeface="Calibri" charset="0"/>
                </a:rPr>
                <a:t>RJ45 output</a:t>
              </a:r>
            </a:p>
          </p:txBody>
        </p:sp>
      </p:grpSp>
      <p:sp>
        <p:nvSpPr>
          <p:cNvPr id="202" name="Content Placeholder 1"/>
          <p:cNvSpPr txBox="1">
            <a:spLocks/>
          </p:cNvSpPr>
          <p:nvPr/>
        </p:nvSpPr>
        <p:spPr>
          <a:xfrm>
            <a:off x="251520" y="4149080"/>
            <a:ext cx="5904656" cy="5184576"/>
          </a:xfrm>
          <a:prstGeom prst="rect">
            <a:avLst/>
          </a:prstGeom>
        </p:spPr>
        <p:txBody>
          <a:bodyPr vert="horz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/>
              <a:t>Implementation</a:t>
            </a:r>
          </a:p>
          <a:p>
            <a:pPr lvl="1"/>
            <a:r>
              <a:rPr lang="en-US" sz="1600" dirty="0" smtClean="0"/>
              <a:t>Based on a Trigger Logic Unit module provided by EUDET community (FP7: standardized test beam setup for high resolution detectors) and intensively used in test beams (DESY, CERN, FERMILAB)</a:t>
            </a:r>
          </a:p>
          <a:p>
            <a:pPr lvl="1"/>
            <a:r>
              <a:rPr lang="en-US" sz="1600" dirty="0" smtClean="0"/>
              <a:t>Unit provides trigger signal and trigger number to all detector DAQs</a:t>
            </a:r>
          </a:p>
          <a:p>
            <a:pPr lvl="1"/>
            <a:r>
              <a:rPr lang="en-US" sz="1600" dirty="0" smtClean="0"/>
              <a:t>Requires busy signal from detectors DAQs</a:t>
            </a:r>
          </a:p>
          <a:p>
            <a:pPr lvl="1"/>
            <a:r>
              <a:rPr lang="en-US" sz="1600" dirty="0" smtClean="0"/>
              <a:t>This module synchronizes the different DAQ systems</a:t>
            </a:r>
          </a:p>
          <a:p>
            <a:endParaRPr lang="en-US" sz="1800" dirty="0" smtClean="0"/>
          </a:p>
          <a:p>
            <a:endParaRPr lang="en-US" sz="1800" dirty="0"/>
          </a:p>
        </p:txBody>
      </p:sp>
      <p:grpSp>
        <p:nvGrpSpPr>
          <p:cNvPr id="203" name="Group 74"/>
          <p:cNvGrpSpPr>
            <a:grpSpLocks/>
          </p:cNvGrpSpPr>
          <p:nvPr/>
        </p:nvGrpSpPr>
        <p:grpSpPr bwMode="auto">
          <a:xfrm>
            <a:off x="3766864" y="1628800"/>
            <a:ext cx="5269632" cy="2772668"/>
            <a:chOff x="0" y="0"/>
            <a:chExt cx="4721" cy="2484"/>
          </a:xfrm>
        </p:grpSpPr>
        <p:sp>
          <p:nvSpPr>
            <p:cNvPr id="204" name="Rectangle 8"/>
            <p:cNvSpPr>
              <a:spLocks/>
            </p:cNvSpPr>
            <p:nvPr/>
          </p:nvSpPr>
          <p:spPr bwMode="auto">
            <a:xfrm>
              <a:off x="63" y="578"/>
              <a:ext cx="1093" cy="712"/>
            </a:xfrm>
            <a:prstGeom prst="rect">
              <a:avLst/>
            </a:prstGeom>
            <a:gradFill rotWithShape="0">
              <a:gsLst>
                <a:gs pos="0">
                  <a:srgbClr val="BDDBFE"/>
                </a:gs>
                <a:gs pos="100000">
                  <a:srgbClr val="3E7FCD"/>
                </a:gs>
              </a:gsLst>
              <a:lin ang="5400000" scaled="1"/>
            </a:gradFill>
            <a:ln w="9525" cap="flat">
              <a:solidFill>
                <a:srgbClr val="4A7DBB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TRIGGER DAQ:</a:t>
              </a:r>
              <a:endParaRPr lang="en-US" sz="39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charset="0"/>
                <a:ea typeface="ＭＳ Ｐゴシック" charset="0"/>
                <a:cs typeface="Calibri" charset="0"/>
                <a:sym typeface="Calibri" charset="0"/>
              </a:endParaRPr>
            </a:p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RPC and/or TGC</a:t>
              </a:r>
            </a:p>
          </p:txBody>
        </p:sp>
        <p:sp>
          <p:nvSpPr>
            <p:cNvPr id="205" name="Rectangle 9"/>
            <p:cNvSpPr>
              <a:spLocks/>
            </p:cNvSpPr>
            <p:nvPr/>
          </p:nvSpPr>
          <p:spPr bwMode="auto">
            <a:xfrm>
              <a:off x="1723" y="1166"/>
              <a:ext cx="678" cy="248"/>
            </a:xfrm>
            <a:prstGeom prst="rect">
              <a:avLst/>
            </a:prstGeom>
            <a:gradFill rotWithShape="0">
              <a:gsLst>
                <a:gs pos="0">
                  <a:srgbClr val="EAFFBF"/>
                </a:gs>
                <a:gs pos="100000">
                  <a:srgbClr val="A0C94A"/>
                </a:gs>
              </a:gsLst>
              <a:lin ang="5400000" scaled="1"/>
            </a:gradFill>
            <a:ln w="9525" cap="flat">
              <a:solidFill>
                <a:srgbClr val="98B95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DAQ 1</a:t>
              </a:r>
            </a:p>
          </p:txBody>
        </p:sp>
        <p:sp>
          <p:nvSpPr>
            <p:cNvPr id="206" name="Rectangle 10"/>
            <p:cNvSpPr>
              <a:spLocks/>
            </p:cNvSpPr>
            <p:nvPr/>
          </p:nvSpPr>
          <p:spPr bwMode="auto">
            <a:xfrm>
              <a:off x="1967" y="31"/>
              <a:ext cx="149" cy="903"/>
            </a:xfrm>
            <a:prstGeom prst="rect">
              <a:avLst/>
            </a:prstGeom>
            <a:gradFill rotWithShape="0">
              <a:gsLst>
                <a:gs pos="0">
                  <a:srgbClr val="EAFFBF"/>
                </a:gs>
                <a:gs pos="100000">
                  <a:srgbClr val="A0C94A"/>
                </a:gs>
              </a:gsLst>
              <a:lin ang="5400000" scaled="1"/>
            </a:gradFill>
            <a:ln w="9525" cap="flat">
              <a:solidFill>
                <a:srgbClr val="98B95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7" name="Rectangle 11"/>
            <p:cNvSpPr>
              <a:spLocks/>
            </p:cNvSpPr>
            <p:nvPr/>
          </p:nvSpPr>
          <p:spPr bwMode="auto">
            <a:xfrm>
              <a:off x="2460" y="1182"/>
              <a:ext cx="678" cy="248"/>
            </a:xfrm>
            <a:prstGeom prst="rect">
              <a:avLst/>
            </a:prstGeom>
            <a:gradFill rotWithShape="0">
              <a:gsLst>
                <a:gs pos="0">
                  <a:srgbClr val="EAFFBF"/>
                </a:gs>
                <a:gs pos="100000">
                  <a:srgbClr val="A0C94A"/>
                </a:gs>
              </a:gsLst>
              <a:lin ang="5400000" scaled="1"/>
            </a:gradFill>
            <a:ln w="9525" cap="flat">
              <a:solidFill>
                <a:srgbClr val="98B95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DAQ 2</a:t>
              </a:r>
            </a:p>
          </p:txBody>
        </p:sp>
        <p:sp>
          <p:nvSpPr>
            <p:cNvPr id="208" name="Rectangle 12"/>
            <p:cNvSpPr>
              <a:spLocks/>
            </p:cNvSpPr>
            <p:nvPr/>
          </p:nvSpPr>
          <p:spPr bwMode="auto">
            <a:xfrm>
              <a:off x="2720" y="31"/>
              <a:ext cx="150" cy="903"/>
            </a:xfrm>
            <a:prstGeom prst="rect">
              <a:avLst/>
            </a:prstGeom>
            <a:gradFill rotWithShape="0">
              <a:gsLst>
                <a:gs pos="0">
                  <a:srgbClr val="EAFFBF"/>
                </a:gs>
                <a:gs pos="100000">
                  <a:srgbClr val="A0C94A"/>
                </a:gs>
              </a:gsLst>
              <a:lin ang="5400000" scaled="1"/>
            </a:gradFill>
            <a:ln w="9525" cap="flat">
              <a:solidFill>
                <a:srgbClr val="98B95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9" name="Rectangle 13"/>
            <p:cNvSpPr>
              <a:spLocks/>
            </p:cNvSpPr>
            <p:nvPr/>
          </p:nvSpPr>
          <p:spPr bwMode="auto">
            <a:xfrm>
              <a:off x="3220" y="1192"/>
              <a:ext cx="679" cy="249"/>
            </a:xfrm>
            <a:prstGeom prst="rect">
              <a:avLst/>
            </a:prstGeom>
            <a:gradFill rotWithShape="0">
              <a:gsLst>
                <a:gs pos="0">
                  <a:srgbClr val="EAFFBF"/>
                </a:gs>
                <a:gs pos="100000">
                  <a:srgbClr val="A0C94A"/>
                </a:gs>
              </a:gsLst>
              <a:lin ang="5400000" scaled="1"/>
            </a:gradFill>
            <a:ln w="9525" cap="flat">
              <a:solidFill>
                <a:srgbClr val="98B95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DAQ 3</a:t>
              </a:r>
            </a:p>
          </p:txBody>
        </p:sp>
        <p:sp>
          <p:nvSpPr>
            <p:cNvPr id="210" name="Rectangle 14"/>
            <p:cNvSpPr>
              <a:spLocks/>
            </p:cNvSpPr>
            <p:nvPr/>
          </p:nvSpPr>
          <p:spPr bwMode="auto">
            <a:xfrm>
              <a:off x="3473" y="31"/>
              <a:ext cx="150" cy="903"/>
            </a:xfrm>
            <a:prstGeom prst="rect">
              <a:avLst/>
            </a:prstGeom>
            <a:gradFill rotWithShape="0">
              <a:gsLst>
                <a:gs pos="0">
                  <a:srgbClr val="EAFFBF"/>
                </a:gs>
                <a:gs pos="100000">
                  <a:srgbClr val="A0C94A"/>
                </a:gs>
              </a:gsLst>
              <a:lin ang="5400000" scaled="1"/>
            </a:gradFill>
            <a:ln w="9525" cap="flat">
              <a:solidFill>
                <a:srgbClr val="98B95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1" name="Rectangle 15"/>
            <p:cNvSpPr>
              <a:spLocks/>
            </p:cNvSpPr>
            <p:nvPr/>
          </p:nvSpPr>
          <p:spPr bwMode="auto">
            <a:xfrm>
              <a:off x="3973" y="1200"/>
              <a:ext cx="679" cy="248"/>
            </a:xfrm>
            <a:prstGeom prst="rect">
              <a:avLst/>
            </a:prstGeom>
            <a:gradFill rotWithShape="0">
              <a:gsLst>
                <a:gs pos="0">
                  <a:srgbClr val="EAFFBF"/>
                </a:gs>
                <a:gs pos="100000">
                  <a:srgbClr val="A0C94A"/>
                </a:gs>
              </a:gsLst>
              <a:lin ang="5400000" scaled="1"/>
            </a:gradFill>
            <a:ln w="9525" cap="flat">
              <a:solidFill>
                <a:srgbClr val="98B95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38100" tIns="38100" rIns="38100" bIns="38100" anchor="ctr"/>
            <a:lstStyle/>
            <a:p>
              <a:pPr>
                <a:defRPr/>
              </a:pPr>
              <a:r>
                <a:rPr lang="en-US" sz="100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Calibri" charset="0"/>
                  <a:ea typeface="ＭＳ Ｐゴシック" charset="0"/>
                  <a:cs typeface="Calibri" charset="0"/>
                  <a:sym typeface="Calibri" charset="0"/>
                </a:rPr>
                <a:t>DAQ 4</a:t>
              </a:r>
            </a:p>
          </p:txBody>
        </p:sp>
        <p:sp>
          <p:nvSpPr>
            <p:cNvPr id="212" name="Rectangle 16"/>
            <p:cNvSpPr>
              <a:spLocks/>
            </p:cNvSpPr>
            <p:nvPr/>
          </p:nvSpPr>
          <p:spPr bwMode="auto">
            <a:xfrm>
              <a:off x="4226" y="31"/>
              <a:ext cx="150" cy="903"/>
            </a:xfrm>
            <a:prstGeom prst="rect">
              <a:avLst/>
            </a:prstGeom>
            <a:gradFill rotWithShape="0">
              <a:gsLst>
                <a:gs pos="0">
                  <a:srgbClr val="EAFFBF"/>
                </a:gs>
                <a:gs pos="100000">
                  <a:srgbClr val="A0C94A"/>
                </a:gs>
              </a:gsLst>
              <a:lin ang="5400000" scaled="1"/>
            </a:gradFill>
            <a:ln w="9525" cap="flat">
              <a:solidFill>
                <a:srgbClr val="98B954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3" name="Rectangle 17"/>
            <p:cNvSpPr>
              <a:spLocks/>
            </p:cNvSpPr>
            <p:nvPr/>
          </p:nvSpPr>
          <p:spPr bwMode="auto">
            <a:xfrm rot="16200000">
              <a:off x="1699" y="370"/>
              <a:ext cx="564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Detector 1</a:t>
              </a:r>
            </a:p>
          </p:txBody>
        </p:sp>
        <p:sp>
          <p:nvSpPr>
            <p:cNvPr id="214" name="Rectangle 18"/>
            <p:cNvSpPr>
              <a:spLocks/>
            </p:cNvSpPr>
            <p:nvPr/>
          </p:nvSpPr>
          <p:spPr bwMode="auto">
            <a:xfrm rot="16200000">
              <a:off x="2471" y="370"/>
              <a:ext cx="564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Detector 2</a:t>
              </a:r>
            </a:p>
          </p:txBody>
        </p:sp>
        <p:sp>
          <p:nvSpPr>
            <p:cNvPr id="215" name="Rectangle 19"/>
            <p:cNvSpPr>
              <a:spLocks/>
            </p:cNvSpPr>
            <p:nvPr/>
          </p:nvSpPr>
          <p:spPr bwMode="auto">
            <a:xfrm rot="16200000">
              <a:off x="3237" y="370"/>
              <a:ext cx="564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Detector 3</a:t>
              </a:r>
            </a:p>
          </p:txBody>
        </p:sp>
        <p:sp>
          <p:nvSpPr>
            <p:cNvPr id="216" name="Rectangle 20"/>
            <p:cNvSpPr>
              <a:spLocks/>
            </p:cNvSpPr>
            <p:nvPr/>
          </p:nvSpPr>
          <p:spPr bwMode="auto">
            <a:xfrm rot="16200000">
              <a:off x="3970" y="370"/>
              <a:ext cx="564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Detector 4</a:t>
              </a:r>
            </a:p>
          </p:txBody>
        </p:sp>
        <p:grpSp>
          <p:nvGrpSpPr>
            <p:cNvPr id="217" name="Group 23"/>
            <p:cNvGrpSpPr>
              <a:grpSpLocks/>
            </p:cNvGrpSpPr>
            <p:nvPr/>
          </p:nvGrpSpPr>
          <p:grpSpPr bwMode="auto">
            <a:xfrm>
              <a:off x="673" y="0"/>
              <a:ext cx="781" cy="367"/>
              <a:chOff x="0" y="0"/>
              <a:chExt cx="781" cy="367"/>
            </a:xfrm>
          </p:grpSpPr>
          <p:sp>
            <p:nvSpPr>
              <p:cNvPr id="268" name="AutoShape 21"/>
              <p:cNvSpPr>
                <a:spLocks/>
              </p:cNvSpPr>
              <p:nvPr/>
            </p:nvSpPr>
            <p:spPr bwMode="auto">
              <a:xfrm>
                <a:off x="0" y="0"/>
                <a:ext cx="781" cy="367"/>
              </a:xfrm>
              <a:prstGeom prst="roundRect">
                <a:avLst>
                  <a:gd name="adj" fmla="val 11718"/>
                </a:avLst>
              </a:prstGeom>
              <a:gradFill rotWithShape="0">
                <a:gsLst>
                  <a:gs pos="0">
                    <a:srgbClr val="FFBFBD"/>
                  </a:gs>
                  <a:gs pos="100000">
                    <a:srgbClr val="D13F3B"/>
                  </a:gs>
                </a:gsLst>
                <a:lin ang="5400000" scaled="1"/>
              </a:gradFill>
              <a:ln w="9525" cap="flat">
                <a:solidFill>
                  <a:srgbClr val="BE4B48"/>
                </a:solidFill>
                <a:prstDash val="solid"/>
                <a:round/>
                <a:headEnd type="none" w="med" len="med"/>
                <a:tailEnd type="none" w="med" len="med"/>
              </a:ln>
              <a:effectLst>
                <a:outerShdw blurRad="38100" dist="23000" dir="5400000" algn="ctr" rotWithShape="0">
                  <a:schemeClr val="bg2">
                    <a:alpha val="34999"/>
                  </a:schemeClr>
                </a:outerShdw>
              </a:effectLst>
            </p:spPr>
            <p:txBody>
              <a:bodyPr lIns="0" tIns="0" rIns="0" bIns="0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9" name="Rectangle 22"/>
              <p:cNvSpPr>
                <a:spLocks/>
              </p:cNvSpPr>
              <p:nvPr/>
            </p:nvSpPr>
            <p:spPr bwMode="auto">
              <a:xfrm>
                <a:off x="20" y="91"/>
                <a:ext cx="736" cy="18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38100" tIns="38100" rIns="38100" bIns="38100" anchor="ctr"/>
              <a:lstStyle/>
              <a:p>
                <a:r>
                  <a:rPr lang="en-US" sz="1000">
                    <a:solidFill>
                      <a:srgbClr val="FFFFFF"/>
                    </a:solidFill>
                    <a:latin typeface="Calibri" charset="0"/>
                    <a:ea typeface="ＭＳ Ｐゴシック" charset="0"/>
                    <a:sym typeface="Calibri" charset="0"/>
                  </a:rPr>
                  <a:t>TLU</a:t>
                </a:r>
              </a:p>
            </p:txBody>
          </p:sp>
        </p:grpSp>
        <p:sp>
          <p:nvSpPr>
            <p:cNvPr id="218" name="AutoShape 24"/>
            <p:cNvSpPr>
              <a:spLocks/>
            </p:cNvSpPr>
            <p:nvPr/>
          </p:nvSpPr>
          <p:spPr bwMode="auto">
            <a:xfrm flipH="1">
              <a:off x="604" y="183"/>
              <a:ext cx="69" cy="39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9" name="AutoShape 25"/>
            <p:cNvSpPr>
              <a:spLocks/>
            </p:cNvSpPr>
            <p:nvPr/>
          </p:nvSpPr>
          <p:spPr bwMode="auto">
            <a:xfrm>
              <a:off x="1454" y="183"/>
              <a:ext cx="269" cy="1107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0800" y="0"/>
                  </a:lnTo>
                  <a:lnTo>
                    <a:pt x="10800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0" name="AutoShape 26"/>
            <p:cNvSpPr>
              <a:spLocks/>
            </p:cNvSpPr>
            <p:nvPr/>
          </p:nvSpPr>
          <p:spPr bwMode="auto">
            <a:xfrm>
              <a:off x="1454" y="183"/>
              <a:ext cx="1006" cy="112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109" y="0"/>
                  </a:lnTo>
                  <a:lnTo>
                    <a:pt x="21109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1" name="Rectangle 27"/>
            <p:cNvSpPr>
              <a:spLocks/>
            </p:cNvSpPr>
            <p:nvPr/>
          </p:nvSpPr>
          <p:spPr bwMode="auto">
            <a:xfrm>
              <a:off x="1188" y="1179"/>
              <a:ext cx="314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BUSY</a:t>
              </a:r>
            </a:p>
          </p:txBody>
        </p:sp>
        <p:sp>
          <p:nvSpPr>
            <p:cNvPr id="222" name="Line 28"/>
            <p:cNvSpPr>
              <a:spLocks noChangeShapeType="1"/>
            </p:cNvSpPr>
            <p:nvPr/>
          </p:nvSpPr>
          <p:spPr bwMode="auto">
            <a:xfrm>
              <a:off x="604" y="258"/>
              <a:ext cx="2" cy="237"/>
            </a:xfrm>
            <a:prstGeom prst="line">
              <a:avLst/>
            </a:pr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3" name="Line 29"/>
            <p:cNvSpPr>
              <a:spLocks noChangeShapeType="1"/>
            </p:cNvSpPr>
            <p:nvPr/>
          </p:nvSpPr>
          <p:spPr bwMode="auto">
            <a:xfrm>
              <a:off x="1587" y="258"/>
              <a:ext cx="0" cy="237"/>
            </a:xfrm>
            <a:prstGeom prst="line">
              <a:avLst/>
            </a:pr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4" name="Line 30"/>
            <p:cNvSpPr>
              <a:spLocks noChangeShapeType="1"/>
            </p:cNvSpPr>
            <p:nvPr/>
          </p:nvSpPr>
          <p:spPr bwMode="auto">
            <a:xfrm>
              <a:off x="2439" y="308"/>
              <a:ext cx="0" cy="237"/>
            </a:xfrm>
            <a:prstGeom prst="line">
              <a:avLst/>
            </a:pr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5" name="Line 31"/>
            <p:cNvSpPr>
              <a:spLocks noChangeShapeType="1"/>
            </p:cNvSpPr>
            <p:nvPr/>
          </p:nvSpPr>
          <p:spPr bwMode="auto">
            <a:xfrm>
              <a:off x="3190" y="321"/>
              <a:ext cx="0" cy="237"/>
            </a:xfrm>
            <a:prstGeom prst="line">
              <a:avLst/>
            </a:pr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6" name="Line 32"/>
            <p:cNvSpPr>
              <a:spLocks noChangeShapeType="1"/>
            </p:cNvSpPr>
            <p:nvPr/>
          </p:nvSpPr>
          <p:spPr bwMode="auto">
            <a:xfrm>
              <a:off x="3945" y="321"/>
              <a:ext cx="0" cy="237"/>
            </a:xfrm>
            <a:prstGeom prst="line">
              <a:avLst/>
            </a:pr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7" name="Line 33"/>
            <p:cNvSpPr>
              <a:spLocks noChangeShapeType="1"/>
            </p:cNvSpPr>
            <p:nvPr/>
          </p:nvSpPr>
          <p:spPr bwMode="auto">
            <a:xfrm>
              <a:off x="2036" y="934"/>
              <a:ext cx="20" cy="232"/>
            </a:xfrm>
            <a:prstGeom prst="line">
              <a:avLst/>
            </a:prstGeom>
            <a:noFill/>
            <a:ln w="25400" cap="flat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8" name="Line 34"/>
            <p:cNvSpPr>
              <a:spLocks noChangeShapeType="1"/>
            </p:cNvSpPr>
            <p:nvPr/>
          </p:nvSpPr>
          <p:spPr bwMode="auto">
            <a:xfrm>
              <a:off x="2773" y="934"/>
              <a:ext cx="21" cy="248"/>
            </a:xfrm>
            <a:prstGeom prst="line">
              <a:avLst/>
            </a:prstGeom>
            <a:noFill/>
            <a:ln w="25400" cap="flat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9" name="Line 35"/>
            <p:cNvSpPr>
              <a:spLocks noChangeShapeType="1"/>
            </p:cNvSpPr>
            <p:nvPr/>
          </p:nvSpPr>
          <p:spPr bwMode="auto">
            <a:xfrm>
              <a:off x="3544" y="934"/>
              <a:ext cx="10" cy="258"/>
            </a:xfrm>
            <a:prstGeom prst="line">
              <a:avLst/>
            </a:prstGeom>
            <a:noFill/>
            <a:ln w="25400" cap="flat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0" name="Line 36"/>
            <p:cNvSpPr>
              <a:spLocks noChangeShapeType="1"/>
            </p:cNvSpPr>
            <p:nvPr/>
          </p:nvSpPr>
          <p:spPr bwMode="auto">
            <a:xfrm>
              <a:off x="4292" y="934"/>
              <a:ext cx="15" cy="266"/>
            </a:xfrm>
            <a:prstGeom prst="line">
              <a:avLst/>
            </a:prstGeom>
            <a:noFill/>
            <a:ln w="25400" cap="flat">
              <a:solidFill>
                <a:srgbClr val="9BBB59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1" name="Rectangle 37"/>
            <p:cNvSpPr>
              <a:spLocks/>
            </p:cNvSpPr>
            <p:nvPr/>
          </p:nvSpPr>
          <p:spPr bwMode="auto">
            <a:xfrm>
              <a:off x="1610" y="2001"/>
              <a:ext cx="666" cy="48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BACC6"/>
              </a:solidFill>
              <a:round/>
              <a:headEnd/>
              <a:tailEnd/>
            </a:ln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Event 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Trigger x,y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Detector1 xy</a:t>
              </a:r>
            </a:p>
          </p:txBody>
        </p:sp>
        <p:sp>
          <p:nvSpPr>
            <p:cNvPr id="232" name="Line 38"/>
            <p:cNvSpPr>
              <a:spLocks noChangeShapeType="1"/>
            </p:cNvSpPr>
            <p:nvPr/>
          </p:nvSpPr>
          <p:spPr bwMode="auto">
            <a:xfrm>
              <a:off x="4433" y="1778"/>
              <a:ext cx="12" cy="223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3" name="Line 39"/>
            <p:cNvSpPr>
              <a:spLocks noChangeShapeType="1"/>
            </p:cNvSpPr>
            <p:nvPr/>
          </p:nvSpPr>
          <p:spPr bwMode="auto">
            <a:xfrm>
              <a:off x="941" y="1770"/>
              <a:ext cx="3504" cy="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4" name="Line 40"/>
            <p:cNvSpPr>
              <a:spLocks noChangeShapeType="1"/>
            </p:cNvSpPr>
            <p:nvPr/>
          </p:nvSpPr>
          <p:spPr bwMode="auto">
            <a:xfrm rot="10800000" flipH="1">
              <a:off x="938" y="1290"/>
              <a:ext cx="5" cy="480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5" name="Line 41"/>
            <p:cNvSpPr>
              <a:spLocks noChangeShapeType="1"/>
            </p:cNvSpPr>
            <p:nvPr/>
          </p:nvSpPr>
          <p:spPr bwMode="auto">
            <a:xfrm>
              <a:off x="3769" y="1770"/>
              <a:ext cx="0" cy="22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6" name="Line 42"/>
            <p:cNvSpPr>
              <a:spLocks noChangeShapeType="1"/>
            </p:cNvSpPr>
            <p:nvPr/>
          </p:nvSpPr>
          <p:spPr bwMode="auto">
            <a:xfrm>
              <a:off x="2998" y="1770"/>
              <a:ext cx="0" cy="22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7" name="Line 43"/>
            <p:cNvSpPr>
              <a:spLocks noChangeShapeType="1"/>
            </p:cNvSpPr>
            <p:nvPr/>
          </p:nvSpPr>
          <p:spPr bwMode="auto">
            <a:xfrm>
              <a:off x="2225" y="1770"/>
              <a:ext cx="0" cy="226"/>
            </a:xfrm>
            <a:prstGeom prst="line">
              <a:avLst/>
            </a:prstGeom>
            <a:noFill/>
            <a:ln w="25400" cap="flat">
              <a:solidFill>
                <a:srgbClr val="4F81BD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8" name="Rectangle 44"/>
            <p:cNvSpPr>
              <a:spLocks/>
            </p:cNvSpPr>
            <p:nvPr/>
          </p:nvSpPr>
          <p:spPr bwMode="auto">
            <a:xfrm>
              <a:off x="61" y="1455"/>
              <a:ext cx="70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xy timestamp </a:t>
              </a:r>
            </a:p>
          </p:txBody>
        </p:sp>
        <p:sp>
          <p:nvSpPr>
            <p:cNvPr id="239" name="Rectangle 45"/>
            <p:cNvSpPr>
              <a:spLocks/>
            </p:cNvSpPr>
            <p:nvPr/>
          </p:nvSpPr>
          <p:spPr bwMode="auto">
            <a:xfrm>
              <a:off x="2487" y="2001"/>
              <a:ext cx="666" cy="48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BACC6"/>
              </a:solidFill>
              <a:round/>
              <a:headEnd/>
              <a:tailEnd/>
            </a:ln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Event 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Trigger x,y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Detector2 xy</a:t>
              </a:r>
            </a:p>
          </p:txBody>
        </p:sp>
        <p:sp>
          <p:nvSpPr>
            <p:cNvPr id="240" name="Rectangle 46"/>
            <p:cNvSpPr>
              <a:spLocks/>
            </p:cNvSpPr>
            <p:nvPr/>
          </p:nvSpPr>
          <p:spPr bwMode="auto">
            <a:xfrm>
              <a:off x="3268" y="2001"/>
              <a:ext cx="666" cy="48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BACC6"/>
              </a:solidFill>
              <a:round/>
              <a:headEnd/>
              <a:tailEnd/>
            </a:ln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Event 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Trigger x,y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Detector3 xy</a:t>
              </a:r>
            </a:p>
          </p:txBody>
        </p:sp>
        <p:sp>
          <p:nvSpPr>
            <p:cNvPr id="241" name="Rectangle 47"/>
            <p:cNvSpPr>
              <a:spLocks/>
            </p:cNvSpPr>
            <p:nvPr/>
          </p:nvSpPr>
          <p:spPr bwMode="auto">
            <a:xfrm>
              <a:off x="4055" y="2001"/>
              <a:ext cx="666" cy="483"/>
            </a:xfrm>
            <a:prstGeom prst="rect">
              <a:avLst/>
            </a:prstGeom>
            <a:solidFill>
              <a:srgbClr val="FFFFFF"/>
            </a:solidFill>
            <a:ln w="25400">
              <a:solidFill>
                <a:srgbClr val="4BACC6"/>
              </a:solidFill>
              <a:round/>
              <a:headEnd/>
              <a:tailEnd/>
            </a:ln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Event 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Trigger x,y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Detector4 xy</a:t>
              </a:r>
            </a:p>
          </p:txBody>
        </p:sp>
        <p:sp>
          <p:nvSpPr>
            <p:cNvPr id="242" name="Line 48"/>
            <p:cNvSpPr>
              <a:spLocks noChangeShapeType="1"/>
            </p:cNvSpPr>
            <p:nvPr/>
          </p:nvSpPr>
          <p:spPr bwMode="auto">
            <a:xfrm>
              <a:off x="1955" y="1430"/>
              <a:ext cx="0" cy="609"/>
            </a:xfrm>
            <a:prstGeom prst="line">
              <a:avLst/>
            </a:prstGeom>
            <a:noFill/>
            <a:ln w="38100" cap="flat">
              <a:solidFill>
                <a:srgbClr val="F79646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3" name="Line 49"/>
            <p:cNvSpPr>
              <a:spLocks noChangeShapeType="1"/>
            </p:cNvSpPr>
            <p:nvPr/>
          </p:nvSpPr>
          <p:spPr bwMode="auto">
            <a:xfrm>
              <a:off x="2708" y="1435"/>
              <a:ext cx="0" cy="609"/>
            </a:xfrm>
            <a:prstGeom prst="line">
              <a:avLst/>
            </a:prstGeom>
            <a:noFill/>
            <a:ln w="38100" cap="flat">
              <a:solidFill>
                <a:srgbClr val="F79646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4" name="Line 50"/>
            <p:cNvSpPr>
              <a:spLocks noChangeShapeType="1"/>
            </p:cNvSpPr>
            <p:nvPr/>
          </p:nvSpPr>
          <p:spPr bwMode="auto">
            <a:xfrm>
              <a:off x="3461" y="1435"/>
              <a:ext cx="0" cy="609"/>
            </a:xfrm>
            <a:prstGeom prst="line">
              <a:avLst/>
            </a:prstGeom>
            <a:noFill/>
            <a:ln w="38100" cap="flat">
              <a:solidFill>
                <a:srgbClr val="F79646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5" name="Line 51"/>
            <p:cNvSpPr>
              <a:spLocks noChangeShapeType="1"/>
            </p:cNvSpPr>
            <p:nvPr/>
          </p:nvSpPr>
          <p:spPr bwMode="auto">
            <a:xfrm>
              <a:off x="4156" y="1430"/>
              <a:ext cx="0" cy="609"/>
            </a:xfrm>
            <a:prstGeom prst="line">
              <a:avLst/>
            </a:prstGeom>
            <a:noFill/>
            <a:ln w="38100" cap="flat">
              <a:solidFill>
                <a:srgbClr val="F79646"/>
              </a:solidFill>
              <a:prstDash val="solid"/>
              <a:round/>
              <a:headEnd type="none" w="med" len="med"/>
              <a:tailEnd type="arrow" w="sm" len="sm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6" name="Rectangle 52"/>
            <p:cNvSpPr>
              <a:spLocks/>
            </p:cNvSpPr>
            <p:nvPr/>
          </p:nvSpPr>
          <p:spPr bwMode="auto">
            <a:xfrm rot="16200000">
              <a:off x="1481" y="1676"/>
              <a:ext cx="70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Event builder</a:t>
              </a:r>
            </a:p>
          </p:txBody>
        </p:sp>
        <p:sp>
          <p:nvSpPr>
            <p:cNvPr id="247" name="Rectangle 53"/>
            <p:cNvSpPr>
              <a:spLocks/>
            </p:cNvSpPr>
            <p:nvPr/>
          </p:nvSpPr>
          <p:spPr bwMode="auto">
            <a:xfrm rot="16200000">
              <a:off x="2263" y="1681"/>
              <a:ext cx="70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Event builder</a:t>
              </a:r>
            </a:p>
          </p:txBody>
        </p:sp>
        <p:sp>
          <p:nvSpPr>
            <p:cNvPr id="248" name="Rectangle 54"/>
            <p:cNvSpPr>
              <a:spLocks/>
            </p:cNvSpPr>
            <p:nvPr/>
          </p:nvSpPr>
          <p:spPr bwMode="auto">
            <a:xfrm rot="16200000">
              <a:off x="2995" y="1681"/>
              <a:ext cx="70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Event builder</a:t>
              </a:r>
            </a:p>
          </p:txBody>
        </p:sp>
        <p:sp>
          <p:nvSpPr>
            <p:cNvPr id="249" name="Rectangle 55"/>
            <p:cNvSpPr>
              <a:spLocks/>
            </p:cNvSpPr>
            <p:nvPr/>
          </p:nvSpPr>
          <p:spPr bwMode="auto">
            <a:xfrm rot="16200000">
              <a:off x="3699" y="1676"/>
              <a:ext cx="701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Event builder</a:t>
              </a:r>
            </a:p>
          </p:txBody>
        </p:sp>
        <p:sp>
          <p:nvSpPr>
            <p:cNvPr id="250" name="Rectangle 56"/>
            <p:cNvSpPr>
              <a:spLocks/>
            </p:cNvSpPr>
            <p:nvPr/>
          </p:nvSpPr>
          <p:spPr bwMode="auto">
            <a:xfrm>
              <a:off x="1544" y="862"/>
              <a:ext cx="402" cy="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Trigger</a:t>
              </a:r>
            </a:p>
          </p:txBody>
        </p:sp>
        <p:sp>
          <p:nvSpPr>
            <p:cNvPr id="251" name="AutoShape 57"/>
            <p:cNvSpPr>
              <a:spLocks/>
            </p:cNvSpPr>
            <p:nvPr/>
          </p:nvSpPr>
          <p:spPr bwMode="auto">
            <a:xfrm>
              <a:off x="1454" y="183"/>
              <a:ext cx="1766" cy="113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247" y="0"/>
                  </a:lnTo>
                  <a:lnTo>
                    <a:pt x="21247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2" name="AutoShape 58"/>
            <p:cNvSpPr>
              <a:spLocks/>
            </p:cNvSpPr>
            <p:nvPr/>
          </p:nvSpPr>
          <p:spPr bwMode="auto">
            <a:xfrm>
              <a:off x="1454" y="183"/>
              <a:ext cx="2519" cy="1141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21405" y="0"/>
                  </a:lnTo>
                  <a:lnTo>
                    <a:pt x="21405" y="21600"/>
                  </a:lnTo>
                  <a:lnTo>
                    <a:pt x="21600" y="21600"/>
                  </a:lnTo>
                </a:path>
              </a:pathLst>
            </a:custGeom>
            <a:noFill/>
            <a:ln w="25400" cap="flat">
              <a:solidFill>
                <a:srgbClr val="C0504D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3" name="Line 59"/>
            <p:cNvSpPr>
              <a:spLocks noChangeShapeType="1"/>
            </p:cNvSpPr>
            <p:nvPr/>
          </p:nvSpPr>
          <p:spPr bwMode="auto">
            <a:xfrm rot="10800000">
              <a:off x="1534" y="1396"/>
              <a:ext cx="197" cy="3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4" name="Line 60"/>
            <p:cNvSpPr>
              <a:spLocks noChangeShapeType="1"/>
            </p:cNvSpPr>
            <p:nvPr/>
          </p:nvSpPr>
          <p:spPr bwMode="auto">
            <a:xfrm>
              <a:off x="1525" y="1316"/>
              <a:ext cx="0" cy="73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triangle" w="sm" len="sm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5" name="Line 61"/>
            <p:cNvSpPr>
              <a:spLocks noChangeShapeType="1"/>
            </p:cNvSpPr>
            <p:nvPr/>
          </p:nvSpPr>
          <p:spPr bwMode="auto">
            <a:xfrm>
              <a:off x="2599" y="1006"/>
              <a:ext cx="0" cy="176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triangle" w="sm" len="sm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6" name="Line 62"/>
            <p:cNvSpPr>
              <a:spLocks noChangeShapeType="1"/>
            </p:cNvSpPr>
            <p:nvPr/>
          </p:nvSpPr>
          <p:spPr bwMode="auto">
            <a:xfrm>
              <a:off x="537" y="130"/>
              <a:ext cx="0" cy="448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triangle" w="sm" len="sm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7" name="Line 63"/>
            <p:cNvSpPr>
              <a:spLocks noChangeShapeType="1"/>
            </p:cNvSpPr>
            <p:nvPr/>
          </p:nvSpPr>
          <p:spPr bwMode="auto">
            <a:xfrm rot="10800000">
              <a:off x="537" y="144"/>
              <a:ext cx="136" cy="3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8" name="Line 64"/>
            <p:cNvSpPr>
              <a:spLocks noChangeShapeType="1"/>
            </p:cNvSpPr>
            <p:nvPr/>
          </p:nvSpPr>
          <p:spPr bwMode="auto">
            <a:xfrm rot="10800000">
              <a:off x="1520" y="1331"/>
              <a:ext cx="198" cy="4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9" name="Line 65"/>
            <p:cNvSpPr>
              <a:spLocks noChangeShapeType="1"/>
            </p:cNvSpPr>
            <p:nvPr/>
          </p:nvSpPr>
          <p:spPr bwMode="auto">
            <a:xfrm>
              <a:off x="2720" y="1004"/>
              <a:ext cx="0" cy="175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0" name="Line 66"/>
            <p:cNvSpPr>
              <a:spLocks noChangeShapeType="1"/>
            </p:cNvSpPr>
            <p:nvPr/>
          </p:nvSpPr>
          <p:spPr bwMode="auto">
            <a:xfrm>
              <a:off x="2597" y="1006"/>
              <a:ext cx="123" cy="0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1" name="Line 67"/>
            <p:cNvSpPr>
              <a:spLocks noChangeShapeType="1"/>
            </p:cNvSpPr>
            <p:nvPr/>
          </p:nvSpPr>
          <p:spPr bwMode="auto">
            <a:xfrm>
              <a:off x="3336" y="1019"/>
              <a:ext cx="0" cy="176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triangle" w="sm" len="sm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2" name="Line 68"/>
            <p:cNvSpPr>
              <a:spLocks noChangeShapeType="1"/>
            </p:cNvSpPr>
            <p:nvPr/>
          </p:nvSpPr>
          <p:spPr bwMode="auto">
            <a:xfrm>
              <a:off x="3460" y="1017"/>
              <a:ext cx="0" cy="175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3" name="Line 69"/>
            <p:cNvSpPr>
              <a:spLocks noChangeShapeType="1"/>
            </p:cNvSpPr>
            <p:nvPr/>
          </p:nvSpPr>
          <p:spPr bwMode="auto">
            <a:xfrm>
              <a:off x="3337" y="1019"/>
              <a:ext cx="123" cy="0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4" name="Line 70"/>
            <p:cNvSpPr>
              <a:spLocks noChangeShapeType="1"/>
            </p:cNvSpPr>
            <p:nvPr/>
          </p:nvSpPr>
          <p:spPr bwMode="auto">
            <a:xfrm>
              <a:off x="4053" y="1027"/>
              <a:ext cx="0" cy="175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triangle" w="sm" len="sm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5" name="Line 71"/>
            <p:cNvSpPr>
              <a:spLocks noChangeShapeType="1"/>
            </p:cNvSpPr>
            <p:nvPr/>
          </p:nvSpPr>
          <p:spPr bwMode="auto">
            <a:xfrm>
              <a:off x="4174" y="1024"/>
              <a:ext cx="0" cy="176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6" name="Line 72"/>
            <p:cNvSpPr>
              <a:spLocks noChangeShapeType="1"/>
            </p:cNvSpPr>
            <p:nvPr/>
          </p:nvSpPr>
          <p:spPr bwMode="auto">
            <a:xfrm>
              <a:off x="4051" y="1027"/>
              <a:ext cx="123" cy="0"/>
            </a:xfrm>
            <a:prstGeom prst="line">
              <a:avLst/>
            </a:prstGeom>
            <a:noFill/>
            <a:ln w="25400" cap="flat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19999" dir="5400000" algn="ctr" rotWithShape="0">
                <a:schemeClr val="bg2">
                  <a:alpha val="37999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7" name="Rectangle 73"/>
            <p:cNvSpPr>
              <a:spLocks/>
            </p:cNvSpPr>
            <p:nvPr/>
          </p:nvSpPr>
          <p:spPr bwMode="auto">
            <a:xfrm>
              <a:off x="0" y="1939"/>
              <a:ext cx="1149" cy="345"/>
            </a:xfrm>
            <a:prstGeom prst="rect">
              <a:avLst/>
            </a:prstGeom>
            <a:solidFill>
              <a:srgbClr val="D7E3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38100" tIns="38100" rIns="38100" bIns="38100">
              <a:spAutoFit/>
            </a:bodyPr>
            <a:lstStyle/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We provide trigger</a:t>
              </a:r>
              <a:endParaRPr lang="en-US" sz="1700">
                <a:latin typeface="Calibri" charset="0"/>
                <a:ea typeface="ＭＳ Ｐゴシック" charset="0"/>
                <a:sym typeface="Calibri" charset="0"/>
              </a:endParaRPr>
            </a:p>
            <a:p>
              <a:pPr algn="l"/>
              <a:r>
                <a:rPr lang="en-US" sz="1000">
                  <a:latin typeface="Calibri" charset="0"/>
                  <a:ea typeface="ＭＳ Ｐゴシック" charset="0"/>
                  <a:sym typeface="Calibri" charset="0"/>
                </a:rPr>
                <a:t>We  don</a:t>
              </a:r>
              <a:r>
                <a:rPr lang="ja-JP" altLang="en-US" sz="1000">
                  <a:latin typeface="Arial" charset="0"/>
                  <a:ea typeface="ＭＳ Ｐゴシック" charset="0"/>
                  <a:sym typeface="Calibri" charset="0"/>
                </a:rPr>
                <a:t>’</a:t>
              </a:r>
              <a:r>
                <a:rPr lang="en-US" altLang="ja-JP" sz="1000">
                  <a:latin typeface="Calibri" charset="0"/>
                  <a:ea typeface="Calibri" charset="0"/>
                  <a:cs typeface="Calibri" charset="0"/>
                  <a:sym typeface="Calibri" charset="0"/>
                </a:rPr>
                <a:t>t expect busy</a:t>
              </a:r>
              <a:endParaRPr lang="en-US" sz="1000">
                <a:latin typeface="Calibri" charset="0"/>
                <a:ea typeface="Calibri" charset="0"/>
                <a:cs typeface="Calibri" charset="0"/>
                <a:sym typeface="Calibri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0569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34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ctr">
            <a:noAutofit/>
          </a:bodyPr>
          <a:lstStyle/>
          <a:p>
            <a:pPr marL="0" indent="0" algn="ctr">
              <a:buSzPct val="108000"/>
              <a:buNone/>
            </a:pPr>
            <a:r>
              <a:rPr lang="en-US" sz="6000" dirty="0" smtClean="0"/>
              <a:t>Project planning and responsibilities</a:t>
            </a:r>
            <a:endParaRPr lang="en-US" sz="6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9092712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35</a:t>
            </a:fld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090177"/>
            <a:ext cx="3815336" cy="773207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</a:t>
            </a:r>
            <a:r>
              <a:rPr lang="en-US" sz="3600" dirty="0" smtClean="0"/>
              <a:t>++ </a:t>
            </a:r>
            <a:r>
              <a:rPr lang="en-US" sz="3600" dirty="0" smtClean="0"/>
              <a:t>- A </a:t>
            </a:r>
            <a:r>
              <a:rPr lang="en-US" sz="3600" dirty="0"/>
              <a:t>J</a:t>
            </a:r>
            <a:r>
              <a:rPr lang="en-US" sz="3600" dirty="0" smtClean="0"/>
              <a:t>oint Project</a:t>
            </a:r>
            <a:endParaRPr lang="en-GB" sz="36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82065"/>
            <a:ext cx="3935930" cy="576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82065"/>
            <a:ext cx="3024336" cy="697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170297"/>
            <a:ext cx="2137544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8" name="Content Placeholder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1" y="3306201"/>
            <a:ext cx="4320487" cy="4320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07904" y="5250417"/>
            <a:ext cx="1584176" cy="77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4107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36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</a:t>
            </a:r>
            <a:r>
              <a:rPr lang="en-US" sz="3600" dirty="0" smtClean="0"/>
              <a:t>++ </a:t>
            </a:r>
            <a:r>
              <a:rPr lang="en-US" sz="3600" dirty="0" smtClean="0"/>
              <a:t>- Responsibilities</a:t>
            </a:r>
            <a:endParaRPr lang="en-GB" sz="36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7644" y="648910"/>
            <a:ext cx="1967962" cy="288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9" name="Content Placeholder 4"/>
          <p:cNvSpPr txBox="1">
            <a:spLocks/>
          </p:cNvSpPr>
          <p:nvPr/>
        </p:nvSpPr>
        <p:spPr>
          <a:xfrm>
            <a:off x="611560" y="1600200"/>
            <a:ext cx="8280920" cy="44958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8000"/>
              <a:buNone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Responsible for the EHN1 building and the installations inside, thus for the new of the GIF++</a:t>
            </a:r>
          </a:p>
          <a:p>
            <a:pPr marL="320400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During </a:t>
            </a:r>
            <a:r>
              <a:rPr lang="en-US" sz="1800" dirty="0" smtClean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planning and construction 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phase (</a:t>
            </a:r>
            <a:r>
              <a:rPr lang="en-US" sz="1800" dirty="0" smtClean="0">
                <a:solidFill>
                  <a:srgbClr val="FF0000"/>
                </a:solidFill>
                <a:ea typeface="ＭＳ Ｐゴシック" charset="0"/>
                <a:sym typeface="Helvetica" charset="0"/>
              </a:rPr>
              <a:t>project engineer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)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Compiles facility requirements and plans construction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Builds the facility and provides </a:t>
            </a:r>
            <a:r>
              <a:rPr lang="en-US" sz="1800" dirty="0">
                <a:ea typeface="ＭＳ Ｐゴシック" charset="0"/>
                <a:sym typeface="Helvetica" charset="0"/>
              </a:rPr>
              <a:t>the infrastructure for housing the irradiator and 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detectors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Supplies general infrastructure</a:t>
            </a:r>
          </a:p>
          <a:p>
            <a:pPr marL="914760" lvl="2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C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ivil </a:t>
            </a:r>
            <a:r>
              <a:rPr lang="en-US" sz="1800" dirty="0">
                <a:ea typeface="ＭＳ Ｐゴシック" charset="0"/>
                <a:sym typeface="Helvetica" charset="0"/>
              </a:rPr>
              <a:t>engineering components (shielding, false 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floor), control room</a:t>
            </a:r>
          </a:p>
          <a:p>
            <a:pPr marL="914760" lvl="2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B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eam </a:t>
            </a:r>
            <a:r>
              <a:rPr lang="en-US" sz="1800" dirty="0">
                <a:ea typeface="ＭＳ Ｐゴシック" charset="0"/>
                <a:sym typeface="Helvetica" charset="0"/>
              </a:rPr>
              <a:t>line 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elements and access system</a:t>
            </a:r>
          </a:p>
          <a:p>
            <a:pPr marL="914760" lvl="2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E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lectricity and gas distribution to </a:t>
            </a:r>
            <a:r>
              <a:rPr lang="en-US" sz="1800" dirty="0">
                <a:ea typeface="ＭＳ Ｐゴシック" charset="0"/>
                <a:sym typeface="Helvetica" charset="0"/>
              </a:rPr>
              <a:t>the boundary limits of the service zone 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and </a:t>
            </a:r>
            <a:r>
              <a:rPr lang="en-US" sz="1800" dirty="0">
                <a:ea typeface="ＭＳ Ｐゴシック" charset="0"/>
                <a:sym typeface="Helvetica" charset="0"/>
              </a:rPr>
              <a:t>the control 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room</a:t>
            </a:r>
          </a:p>
          <a:p>
            <a:pPr marL="320400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During </a:t>
            </a:r>
            <a:r>
              <a:rPr lang="en-US" sz="1800" dirty="0" smtClean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operations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 responsible for the H4 beam line (</a:t>
            </a:r>
            <a:r>
              <a:rPr lang="en-US" sz="1800" dirty="0" smtClean="0">
                <a:solidFill>
                  <a:srgbClr val="FF0000"/>
                </a:solidFill>
                <a:ea typeface="ＭＳ Ｐゴシック" charset="0"/>
                <a:sym typeface="Helvetica" charset="0"/>
              </a:rPr>
              <a:t>beam line physicist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)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Sets up muon beam as specified by the user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Responsible for access system and operation of all beam line  elements</a:t>
            </a:r>
            <a:endParaRPr lang="en-US" sz="1800" dirty="0">
              <a:ea typeface="ＭＳ Ｐゴシック" charset="0"/>
              <a:sym typeface="Helvetica" charset="0"/>
            </a:endParaRPr>
          </a:p>
          <a:p>
            <a:pPr marL="640440" lvl="1" indent="-320400">
              <a:buSzPct val="108000"/>
            </a:pPr>
            <a:endParaRPr lang="en-US" sz="2000" dirty="0" smtClean="0">
              <a:ea typeface="ＭＳ Ｐゴシック" charset="0"/>
              <a:sym typeface="Helvetica" charset="0"/>
            </a:endParaRPr>
          </a:p>
          <a:p>
            <a:pPr marL="0" indent="0">
              <a:buSzPct val="108000"/>
              <a:buFont typeface="Wingdings"/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67475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37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</a:t>
            </a:r>
            <a:r>
              <a:rPr lang="en-US" sz="3600" dirty="0" smtClean="0"/>
              <a:t>++ </a:t>
            </a:r>
            <a:r>
              <a:rPr lang="en-US" sz="3600" dirty="0" smtClean="0"/>
              <a:t>- Responsibilities</a:t>
            </a:r>
            <a:endParaRPr lang="en-GB" sz="3600" dirty="0"/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611560" y="1600200"/>
            <a:ext cx="8280920" cy="44958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8000"/>
              <a:buNone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Responsible for all irradiation facilities and experimental areas at CERN</a:t>
            </a:r>
          </a:p>
          <a:p>
            <a:pPr marL="320400" indent="-320400">
              <a:buSzPct val="108000"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During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planning and construction 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phase (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sym typeface="Helvetica" charset="0"/>
              </a:rPr>
              <a:t>manager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 </a:t>
            </a:r>
            <a:r>
              <a:rPr lang="en-US" sz="2000" dirty="0">
                <a:solidFill>
                  <a:srgbClr val="FF0000"/>
                </a:solidFill>
                <a:sym typeface="Helvetica" charset="0"/>
              </a:rPr>
              <a:t>i</a:t>
            </a:r>
            <a:r>
              <a:rPr lang="en-US" sz="2000" dirty="0" smtClean="0">
                <a:solidFill>
                  <a:srgbClr val="FF0000"/>
                </a:solidFill>
              </a:rPr>
              <a:t>rradiation</a:t>
            </a:r>
            <a:r>
              <a:rPr lang="en-US" sz="2000" dirty="0" smtClean="0"/>
              <a:t> </a:t>
            </a:r>
            <a:r>
              <a:rPr lang="en-US" sz="2000" dirty="0" smtClean="0">
                <a:solidFill>
                  <a:srgbClr val="FF0000"/>
                </a:solidFill>
              </a:rPr>
              <a:t>facilities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)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Acts as interface to the users of the facility and collects their requirements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Procures the irradiator and attenuators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Develops the facility </a:t>
            </a:r>
            <a:r>
              <a:rPr lang="en-US" sz="1800" dirty="0">
                <a:ea typeface="ＭＳ Ｐゴシック" charset="0"/>
                <a:sym typeface="Helvetica" charset="0"/>
              </a:rPr>
              <a:t>controls (GIF control System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)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Develops and installs the </a:t>
            </a:r>
            <a:r>
              <a:rPr lang="en-US" sz="1800" dirty="0">
                <a:ea typeface="ＭＳ Ｐゴシック" charset="0"/>
                <a:sym typeface="Helvetica" charset="0"/>
              </a:rPr>
              <a:t>gas 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systems inside the facility</a:t>
            </a:r>
          </a:p>
          <a:p>
            <a:pPr marL="320400" indent="-320400">
              <a:buSzPct val="108000"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During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operations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 responsible for the running of the facility and the user management (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sym typeface="Helvetica" charset="0"/>
              </a:rPr>
              <a:t>technical coordinator users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)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Helps users to install detector systems under test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Irradiation time for users will be allocated via the SPS coordinator like other H4 beam time,  one main user and up </a:t>
            </a:r>
            <a:r>
              <a:rPr lang="en-US" sz="1800" dirty="0">
                <a:ea typeface="ＭＳ Ｐゴシック" charset="0"/>
                <a:sym typeface="Helvetica" charset="0"/>
              </a:rPr>
              <a:t>to 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five other parasitical users in parallel</a:t>
            </a:r>
          </a:p>
          <a:p>
            <a:pPr marL="640440" lvl="1" indent="-320400">
              <a:buSzPct val="108000"/>
            </a:pPr>
            <a:r>
              <a:rPr lang="en-US" sz="1800" dirty="0">
                <a:ea typeface="ＭＳ Ｐゴシック" charset="0"/>
                <a:sym typeface="Helvetica" charset="0"/>
              </a:rPr>
              <a:t>Responsible for space management inside the </a:t>
            </a:r>
            <a:r>
              <a:rPr lang="en-US" sz="1800" dirty="0" smtClean="0">
                <a:ea typeface="ＭＳ Ｐゴシック" charset="0"/>
                <a:sym typeface="Helvetica" charset="0"/>
              </a:rPr>
              <a:t>facilities</a:t>
            </a:r>
          </a:p>
          <a:p>
            <a:pPr marL="640440" lvl="1" indent="-320400">
              <a:buSzPct val="108000"/>
            </a:pPr>
            <a:r>
              <a:rPr lang="en-US" sz="1800" dirty="0" smtClean="0">
                <a:ea typeface="ＭＳ Ｐゴシック" charset="0"/>
                <a:sym typeface="Helvetica" charset="0"/>
              </a:rPr>
              <a:t>Responsible for running of irradiator and attenuator systems</a:t>
            </a:r>
            <a:endParaRPr lang="en-US" sz="1800" dirty="0">
              <a:ea typeface="ＭＳ Ｐゴシック" charset="0"/>
              <a:sym typeface="Helvetica" charset="0"/>
            </a:endParaRPr>
          </a:p>
          <a:p>
            <a:pPr marL="640440" lvl="1" indent="-320400">
              <a:buSzPct val="108000"/>
            </a:pPr>
            <a:endParaRPr lang="en-US" sz="2000" dirty="0" smtClean="0">
              <a:ea typeface="ＭＳ Ｐゴシック" charset="0"/>
              <a:sym typeface="Helvetica" charset="0"/>
            </a:endParaRPr>
          </a:p>
          <a:p>
            <a:pPr marL="0" indent="0">
              <a:buSzPct val="108000"/>
              <a:buFont typeface="Wingdings"/>
              <a:buNone/>
            </a:pPr>
            <a:endParaRPr lang="en-US" sz="2000" dirty="0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842" y="462561"/>
            <a:ext cx="2376264" cy="5476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69780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38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</a:t>
            </a:r>
            <a:r>
              <a:rPr lang="en-US" sz="3600" dirty="0" smtClean="0"/>
              <a:t>+</a:t>
            </a:r>
            <a:r>
              <a:rPr lang="en-US" sz="3600" dirty="0" smtClean="0"/>
              <a:t>+ Responsibilities</a:t>
            </a:r>
            <a:endParaRPr lang="en-GB" sz="3600" dirty="0"/>
          </a:p>
        </p:txBody>
      </p:sp>
      <p:sp>
        <p:nvSpPr>
          <p:cNvPr id="19" name="Content Placeholder 4"/>
          <p:cNvSpPr txBox="1">
            <a:spLocks/>
          </p:cNvSpPr>
          <p:nvPr/>
        </p:nvSpPr>
        <p:spPr>
          <a:xfrm>
            <a:off x="611560" y="1600200"/>
            <a:ext cx="8280920" cy="4495800"/>
          </a:xfrm>
          <a:prstGeom prst="rect">
            <a:avLst/>
          </a:prstGeom>
        </p:spPr>
        <p:txBody>
          <a:bodyPr vert="horz" anchor="t">
            <a:noAutofit/>
          </a:bodyPr>
          <a:lstStyle>
            <a:lvl1pPr marL="320040" indent="-320040" algn="l" rtl="0" eaLnBrk="1" latinLnBrk="0" hangingPunct="1">
              <a:spcBef>
                <a:spcPts val="700"/>
              </a:spcBef>
              <a:buClr>
                <a:schemeClr val="accent2"/>
              </a:buClr>
              <a:buSzPct val="60000"/>
              <a:buFont typeface="Wingdings"/>
              <a:buChar char="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40080" indent="-274320" algn="l" rtl="0" eaLnBrk="1" latinLnBrk="0" hangingPunct="1">
              <a:spcBef>
                <a:spcPts val="550"/>
              </a:spcBef>
              <a:buClr>
                <a:schemeClr val="accent1"/>
              </a:buClr>
              <a:buSzPct val="70000"/>
              <a:buFont typeface="Wingdings 2"/>
              <a:buChar char="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rtl="0" eaLnBrk="1" latinLnBrk="0" hangingPunct="1">
              <a:spcBef>
                <a:spcPts val="500"/>
              </a:spcBef>
              <a:buClr>
                <a:schemeClr val="accent2"/>
              </a:buClr>
              <a:buSzPct val="75000"/>
              <a:buFont typeface="Wingdings"/>
              <a:buChar char="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-228600" algn="l" rtl="0" eaLnBrk="1" latinLnBrk="0" hangingPunct="1">
              <a:spcBef>
                <a:spcPts val="400"/>
              </a:spcBef>
              <a:buClr>
                <a:schemeClr val="accent3"/>
              </a:buClr>
              <a:buSzPct val="7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-228600" algn="l" rtl="0" eaLnBrk="1" latinLnBrk="0" hangingPunct="1">
              <a:spcBef>
                <a:spcPts val="400"/>
              </a:spcBef>
              <a:buClr>
                <a:schemeClr val="accent4"/>
              </a:buClr>
              <a:buSzPct val="65000"/>
              <a:buFont typeface="Wingdings"/>
              <a:buChar char="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0312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377440" indent="-228600" algn="l" rtl="0" eaLnBrk="1" latinLnBrk="0" hangingPunct="1">
              <a:spcBef>
                <a:spcPct val="20000"/>
              </a:spcBef>
              <a:buClr>
                <a:schemeClr val="accent2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6517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260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Font typeface="Wingdings"/>
              <a:buChar char="§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SzPct val="108000"/>
              <a:buNone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The responsibilities of the GIF++ user community (a very diversified group)</a:t>
            </a:r>
          </a:p>
          <a:p>
            <a:pPr>
              <a:buSzPct val="108000"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During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planning and construction 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phase (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sym typeface="Helvetica" charset="0"/>
              </a:rPr>
              <a:t>AIDA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, </a:t>
            </a:r>
            <a:r>
              <a:rPr lang="en-US" sz="2000" dirty="0" smtClean="0">
                <a:solidFill>
                  <a:srgbClr val="FF0000"/>
                </a:solidFill>
                <a:ea typeface="ＭＳ Ｐゴシック" charset="0"/>
                <a:sym typeface="Helvetica" charset="0"/>
              </a:rPr>
              <a:t>all users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)</a:t>
            </a:r>
          </a:p>
          <a:p>
            <a:pPr marL="640440" lvl="1" indent="-320400">
              <a:buSzPct val="108000"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Specifies requirements for the facility (GIF++ is a facility FOR the users)</a:t>
            </a:r>
          </a:p>
          <a:p>
            <a:pPr marL="640440" lvl="1" indent="-320400">
              <a:buSzPct val="108000"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Provides </a:t>
            </a:r>
            <a:r>
              <a:rPr lang="en-US" sz="2000" dirty="0">
                <a:ea typeface="ＭＳ Ｐゴシック" charset="0"/>
                <a:sym typeface="Helvetica" charset="0"/>
              </a:rPr>
              <a:t>the detector specific infrastructures within the framework of the FP7 AIDA project 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(beam trigger, cosmic trigger and tracker chambers, sensors, DAQ)</a:t>
            </a:r>
            <a:endParaRPr lang="en-US" sz="2000" dirty="0">
              <a:ea typeface="ＭＳ Ｐゴシック" charset="0"/>
              <a:sym typeface="Helvetica" charset="0"/>
            </a:endParaRPr>
          </a:p>
          <a:p>
            <a:pPr marL="320400" indent="-320400">
              <a:buSzPct val="108000"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During </a:t>
            </a:r>
            <a:r>
              <a:rPr lang="en-US" sz="2000" dirty="0" smtClean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operations</a:t>
            </a:r>
            <a:r>
              <a:rPr lang="en-US" sz="2000" dirty="0" smtClean="0">
                <a:ea typeface="ＭＳ Ｐゴシック" charset="0"/>
                <a:sym typeface="Helvetica" charset="0"/>
              </a:rPr>
              <a:t> various groups will test their equipment in GIF++</a:t>
            </a:r>
          </a:p>
          <a:p>
            <a:pPr marL="640440" lvl="1" indent="-320400">
              <a:buSzPct val="108000"/>
            </a:pPr>
            <a:r>
              <a:rPr lang="en-US" sz="2000" dirty="0">
                <a:ea typeface="ＭＳ Ｐゴシック" charset="0"/>
                <a:sym typeface="Helvetica" charset="0"/>
              </a:rPr>
              <a:t>ALICE, ATLAS, CMS, LHCb, COMPASS, NA62 experiments</a:t>
            </a:r>
          </a:p>
          <a:p>
            <a:pPr marL="640440" lvl="1" indent="-320400">
              <a:buSzPct val="108000"/>
            </a:pPr>
            <a:r>
              <a:rPr lang="en-US" sz="2000" dirty="0">
                <a:ea typeface="ＭＳ Ｐゴシック" charset="0"/>
                <a:sym typeface="Helvetica" charset="0"/>
              </a:rPr>
              <a:t>LHC Beam loss monitors</a:t>
            </a:r>
          </a:p>
          <a:p>
            <a:pPr marL="640440" lvl="1" indent="-320400">
              <a:buSzPct val="108000"/>
            </a:pPr>
            <a:r>
              <a:rPr lang="en-US" sz="2000" dirty="0">
                <a:ea typeface="ＭＳ Ｐゴシック" charset="0"/>
                <a:sym typeface="Helvetica" charset="0"/>
              </a:rPr>
              <a:t>RD-50 and RD-51 Collaborations</a:t>
            </a:r>
          </a:p>
          <a:p>
            <a:pPr marL="640440" lvl="1" indent="-320400">
              <a:buSzPct val="108000"/>
            </a:pPr>
            <a:r>
              <a:rPr lang="en-US" sz="2000" dirty="0" smtClean="0">
                <a:ea typeface="ＭＳ Ｐゴシック" charset="0"/>
                <a:sym typeface="Helvetica" charset="0"/>
              </a:rPr>
              <a:t>Different CERN groups</a:t>
            </a:r>
            <a:endParaRPr lang="en-US" sz="2000" dirty="0"/>
          </a:p>
        </p:txBody>
      </p:sp>
      <p:pic>
        <p:nvPicPr>
          <p:cNvPr id="11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768" y="260648"/>
            <a:ext cx="2137544" cy="821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8457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39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</a:t>
            </a:r>
            <a:r>
              <a:rPr lang="en-US" sz="3600" dirty="0" smtClean="0"/>
              <a:t>++ </a:t>
            </a:r>
            <a:r>
              <a:rPr lang="en-US" sz="3600" dirty="0" smtClean="0"/>
              <a:t>Webpage</a:t>
            </a:r>
            <a:endParaRPr lang="en-GB" sz="3600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9512" y="1556791"/>
            <a:ext cx="8893431" cy="5209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043608" y="2060848"/>
            <a:ext cx="2136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</a:t>
            </a:r>
            <a:r>
              <a:rPr lang="en-US" b="1" dirty="0" smtClean="0">
                <a:solidFill>
                  <a:srgbClr val="FF0000"/>
                </a:solidFill>
              </a:rPr>
              <a:t>/cern.ch/</a:t>
            </a:r>
            <a:r>
              <a:rPr lang="en-US" b="1" dirty="0" smtClean="0">
                <a:solidFill>
                  <a:srgbClr val="FF0000"/>
                </a:solidFill>
              </a:rPr>
              <a:t>gifpp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9296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4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t">
            <a:noAutofit/>
          </a:bodyPr>
          <a:lstStyle/>
          <a:p>
            <a:pPr marL="320400" indent="-320400">
              <a:buSzPct val="108000"/>
            </a:pPr>
            <a:r>
              <a:rPr lang="en-US" sz="2000" dirty="0" smtClean="0"/>
              <a:t>GIF has </a:t>
            </a:r>
            <a:r>
              <a:rPr lang="en-US" sz="2000" dirty="0"/>
              <a:t>been intensively used to simultaneously expose detectors to the photons from a </a:t>
            </a:r>
            <a:r>
              <a:rPr lang="en-US" sz="2000" dirty="0" smtClean="0"/>
              <a:t>740 MBq</a:t>
            </a:r>
            <a:r>
              <a:rPr lang="en-US" sz="2000" baseline="32000" dirty="0" smtClean="0"/>
              <a:t>137</a:t>
            </a:r>
            <a:r>
              <a:rPr lang="en-US" sz="2000" dirty="0" smtClean="0"/>
              <a:t>Cesium </a:t>
            </a:r>
            <a:r>
              <a:rPr lang="en-US" sz="2000" dirty="0"/>
              <a:t>source and high energy particles from the X5 beam line </a:t>
            </a:r>
            <a:r>
              <a:rPr lang="en-US" sz="2000" dirty="0" smtClean="0"/>
              <a:t>(until 2004)</a:t>
            </a:r>
          </a:p>
          <a:p>
            <a:pPr marL="320400" indent="-320400">
              <a:buSzPct val="108000"/>
            </a:pPr>
            <a:r>
              <a:rPr lang="en-US" sz="2000" dirty="0" smtClean="0"/>
              <a:t>Most </a:t>
            </a:r>
            <a:r>
              <a:rPr lang="en-US" sz="2000" dirty="0"/>
              <a:t>LHC gas detector technologies have been validated at the GIF:  CMS: RPC, CSC;  ATLAS: MDT, RPC, TGC, </a:t>
            </a:r>
            <a:r>
              <a:rPr lang="en-US" sz="2000" dirty="0" smtClean="0"/>
              <a:t>CSC</a:t>
            </a:r>
          </a:p>
          <a:p>
            <a:pPr marL="320400" indent="-320400">
              <a:buSzPct val="108000"/>
            </a:pPr>
            <a:r>
              <a:rPr lang="en-US" sz="2000" dirty="0" smtClean="0"/>
              <a:t>Facility still fully booked all around the year up to now!</a:t>
            </a:r>
            <a:endParaRPr lang="en-US" sz="2000" dirty="0"/>
          </a:p>
          <a:p>
            <a:pPr marL="320400" indent="-320400">
              <a:buSzPct val="108000"/>
            </a:pPr>
            <a:endParaRPr lang="en-US" sz="2000" dirty="0" smtClean="0"/>
          </a:p>
          <a:p>
            <a:pPr marL="320400" indent="-320400">
              <a:buSzPct val="108000"/>
            </a:pPr>
            <a:endParaRPr lang="en-US" sz="2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The old GIF in the SPS West Area </a:t>
            </a:r>
            <a:endParaRPr lang="en-GB" sz="3600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780351"/>
            <a:ext cx="7560840" cy="3077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9984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40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</a:t>
            </a:r>
            <a:r>
              <a:rPr lang="en-US" sz="3600" dirty="0" smtClean="0"/>
              <a:t>++ </a:t>
            </a:r>
            <a:r>
              <a:rPr lang="en-US" sz="3600" dirty="0" smtClean="0"/>
              <a:t>- A </a:t>
            </a:r>
            <a:r>
              <a:rPr lang="en-US" sz="3600" dirty="0"/>
              <a:t>J</a:t>
            </a:r>
            <a:r>
              <a:rPr lang="en-US" sz="3600" dirty="0" smtClean="0"/>
              <a:t>oint Project</a:t>
            </a:r>
            <a:endParaRPr lang="en-GB" sz="36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915" y="1657022"/>
            <a:ext cx="3198652" cy="5190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40152" y="1628800"/>
            <a:ext cx="3203848" cy="51991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924778" y="6420556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" y="-27384"/>
            <a:ext cx="9152357" cy="174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/>
          <p:cNvSpPr/>
          <p:nvPr/>
        </p:nvSpPr>
        <p:spPr>
          <a:xfrm>
            <a:off x="323528" y="5301208"/>
            <a:ext cx="2736304" cy="43204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Oval 17"/>
          <p:cNvSpPr/>
          <p:nvPr/>
        </p:nvSpPr>
        <p:spPr>
          <a:xfrm>
            <a:off x="5940152" y="4005064"/>
            <a:ext cx="2736304" cy="43204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03848" y="1844824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000000"/>
                </a:solidFill>
              </a:rPr>
              <a:t>Question</a:t>
            </a:r>
            <a:r>
              <a:rPr lang="en-US" dirty="0" smtClean="0"/>
              <a:t>: Why are their two GIF++</a:t>
            </a:r>
            <a:r>
              <a:rPr lang="en-US" dirty="0"/>
              <a:t> </a:t>
            </a:r>
            <a:r>
              <a:rPr lang="en-US" dirty="0" smtClean="0"/>
              <a:t>folders?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131840" y="2708920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Answers</a:t>
            </a:r>
            <a:r>
              <a:rPr lang="en-US" dirty="0" smtClean="0"/>
              <a:t>:</a:t>
            </a:r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3131840" y="3115652"/>
            <a:ext cx="2664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a: to confuse people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131840" y="4149080"/>
            <a:ext cx="34563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c: because intra-departmental collaboration has its limits</a:t>
            </a:r>
            <a:br>
              <a:rPr lang="en-US" dirty="0" smtClean="0"/>
            </a:br>
            <a:r>
              <a:rPr lang="en-US" dirty="0" smtClean="0"/>
              <a:t>(never let a person from another</a:t>
            </a:r>
            <a:br>
              <a:rPr lang="en-US" dirty="0" smtClean="0"/>
            </a:br>
            <a:r>
              <a:rPr lang="en-US" dirty="0" smtClean="0"/>
              <a:t>department manage your </a:t>
            </a:r>
          </a:p>
          <a:p>
            <a:r>
              <a:rPr lang="en-US" dirty="0" smtClean="0"/>
              <a:t>EDMS folder)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131840" y="3501008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</a:t>
            </a:r>
            <a:r>
              <a:rPr lang="en-US" dirty="0" smtClean="0"/>
              <a:t>: because it makes perfect </a:t>
            </a:r>
            <a:br>
              <a:rPr lang="en-US" dirty="0" smtClean="0"/>
            </a:br>
            <a:r>
              <a:rPr lang="en-US" dirty="0" smtClean="0"/>
              <a:t>sense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07504" y="548680"/>
            <a:ext cx="66212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hlinkClick r:id="rId6"/>
              </a:rPr>
              <a:t>https://</a:t>
            </a:r>
            <a:r>
              <a:rPr lang="en-US" b="1" dirty="0" smtClean="0">
                <a:solidFill>
                  <a:srgbClr val="FF0000"/>
                </a:solidFill>
                <a:hlinkClick r:id="rId6"/>
              </a:rPr>
              <a:t>edms.cern.ch</a:t>
            </a:r>
            <a:r>
              <a:rPr lang="en-US" b="1" dirty="0" smtClean="0">
                <a:solidFill>
                  <a:srgbClr val="FF0000"/>
                </a:solidFill>
              </a:rPr>
              <a:t> - the CERN chess equivalent. It kind of works..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23" name="Oval 22"/>
          <p:cNvSpPr/>
          <p:nvPr/>
        </p:nvSpPr>
        <p:spPr>
          <a:xfrm>
            <a:off x="323528" y="1628800"/>
            <a:ext cx="2736304" cy="43204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6228184" y="1556792"/>
            <a:ext cx="2736304" cy="43204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9710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 animBg="1"/>
      <p:bldP spid="19" grpId="0"/>
      <p:bldP spid="20" grpId="0"/>
      <p:bldP spid="21" grpId="0"/>
      <p:bldP spid="23" grpId="0" animBg="1"/>
      <p:bldP spid="2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41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</a:t>
            </a:r>
            <a:r>
              <a:rPr lang="en-US" sz="3600" dirty="0" smtClean="0"/>
              <a:t>++ </a:t>
            </a:r>
            <a:r>
              <a:rPr lang="en-US" sz="3600" dirty="0" smtClean="0"/>
              <a:t>Indico</a:t>
            </a:r>
            <a:endParaRPr lang="en-GB" sz="36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1628800"/>
            <a:ext cx="5004048" cy="4200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876256" y="1628800"/>
            <a:ext cx="218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https:/</a:t>
            </a:r>
            <a:r>
              <a:rPr lang="en-US" b="1" dirty="0" smtClean="0">
                <a:solidFill>
                  <a:srgbClr val="FF0000"/>
                </a:solidFill>
              </a:rPr>
              <a:t>/</a:t>
            </a:r>
            <a:r>
              <a:rPr lang="en-US" b="1" dirty="0" smtClean="0">
                <a:solidFill>
                  <a:srgbClr val="FF0000"/>
                </a:solidFill>
              </a:rPr>
              <a:t>indico.cern.ch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27517" y="2454562"/>
            <a:ext cx="4452995" cy="3942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76078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42</a:t>
            </a:fld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GIF</a:t>
            </a:r>
            <a:r>
              <a:rPr lang="en-US" sz="3600" dirty="0" smtClean="0"/>
              <a:t>++ </a:t>
            </a:r>
            <a:r>
              <a:rPr lang="en-US" sz="3600" dirty="0" smtClean="0"/>
              <a:t>Documents</a:t>
            </a:r>
            <a:endParaRPr lang="en-GB" sz="3600" dirty="0"/>
          </a:p>
        </p:txBody>
      </p:sp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496" y="1556796"/>
            <a:ext cx="4608512" cy="4935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rnd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42612" y="1524876"/>
            <a:ext cx="4452995" cy="4424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177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43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7544" y="-1"/>
            <a:ext cx="8532440" cy="6865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971600" y="4437112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Overall schedule: Still readable…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02329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44</a:t>
            </a:fld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7" name="Slide Number Placeholder 3"/>
          <p:cNvSpPr txBox="1">
            <a:spLocks/>
          </p:cNvSpPr>
          <p:nvPr/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lIns="64291" tIns="32146" rIns="64291" bIns="32146" anchor="ctr" anchorCtr="0">
            <a:normAutofit fontScale="92500" lnSpcReduction="10000"/>
          </a:bodyPr>
          <a:lstStyle>
            <a:defPPr>
              <a:defRPr lang="en-US"/>
            </a:defPPr>
            <a:lvl1pPr marL="0" algn="ctr" defTabSz="914400" rtl="0" eaLnBrk="1" latinLnBrk="0" hangingPunct="1">
              <a:defRPr kumimoji="0" sz="1400" b="1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98A59665-A3F0-114E-A35D-52FBFD5492D8}" type="slidenum">
              <a:rPr lang="en-US" smtClean="0"/>
              <a:pPr>
                <a:defRPr/>
              </a:pPr>
              <a:t>44</a:t>
            </a:fld>
            <a:endParaRPr lang="en-US" dirty="0"/>
          </a:p>
        </p:txBody>
      </p:sp>
      <p:pic>
        <p:nvPicPr>
          <p:cNvPr id="28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20" y="981150"/>
            <a:ext cx="8340328" cy="5492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grpSp>
        <p:nvGrpSpPr>
          <p:cNvPr id="29" name="Group 6"/>
          <p:cNvGrpSpPr>
            <a:grpSpLocks/>
          </p:cNvGrpSpPr>
          <p:nvPr/>
        </p:nvGrpSpPr>
        <p:grpSpPr bwMode="auto">
          <a:xfrm>
            <a:off x="369466" y="1346151"/>
            <a:ext cx="1310432" cy="1351732"/>
            <a:chOff x="0" y="0"/>
            <a:chExt cx="1173" cy="1210"/>
          </a:xfrm>
        </p:grpSpPr>
        <p:sp>
          <p:nvSpPr>
            <p:cNvPr id="30" name="AutoShape 4"/>
            <p:cNvSpPr>
              <a:spLocks/>
            </p:cNvSpPr>
            <p:nvPr/>
          </p:nvSpPr>
          <p:spPr bwMode="auto">
            <a:xfrm>
              <a:off x="0" y="0"/>
              <a:ext cx="1173" cy="1206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8879"/>
                  </a:moveTo>
                  <a:lnTo>
                    <a:pt x="12600" y="8879"/>
                  </a:lnTo>
                  <a:lnTo>
                    <a:pt x="16026" y="0"/>
                  </a:lnTo>
                  <a:lnTo>
                    <a:pt x="18000" y="8879"/>
                  </a:lnTo>
                  <a:lnTo>
                    <a:pt x="21600" y="8879"/>
                  </a:lnTo>
                  <a:lnTo>
                    <a:pt x="21600" y="10999"/>
                  </a:lnTo>
                  <a:lnTo>
                    <a:pt x="21600" y="14179"/>
                  </a:lnTo>
                  <a:lnTo>
                    <a:pt x="21600" y="21600"/>
                  </a:lnTo>
                  <a:lnTo>
                    <a:pt x="18000" y="21600"/>
                  </a:lnTo>
                  <a:lnTo>
                    <a:pt x="12600" y="21600"/>
                  </a:lnTo>
                  <a:lnTo>
                    <a:pt x="0" y="21600"/>
                  </a:lnTo>
                  <a:lnTo>
                    <a:pt x="0" y="14179"/>
                  </a:lnTo>
                  <a:lnTo>
                    <a:pt x="0" y="10999"/>
                  </a:lnTo>
                  <a:close/>
                  <a:moveTo>
                    <a:pt x="0" y="8879"/>
                  </a:moveTo>
                </a:path>
              </a:pathLst>
            </a:custGeom>
            <a:gradFill rotWithShape="0">
              <a:gsLst>
                <a:gs pos="0">
                  <a:srgbClr val="C8D1F6"/>
                </a:gs>
                <a:gs pos="100000">
                  <a:srgbClr val="6A77AA"/>
                </a:gs>
              </a:gsLst>
              <a:lin ang="5400000" scaled="1"/>
            </a:gradFill>
            <a:ln w="9525" cap="flat">
              <a:solidFill>
                <a:srgbClr val="6E78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1" name="Rectangle 5"/>
            <p:cNvSpPr>
              <a:spLocks/>
            </p:cNvSpPr>
            <p:nvPr/>
          </p:nvSpPr>
          <p:spPr bwMode="auto">
            <a:xfrm>
              <a:off x="0" y="490"/>
              <a:ext cx="116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r>
                <a:rPr lang="en-US" sz="1700" dirty="0">
                  <a:solidFill>
                    <a:srgbClr val="FFFFFF"/>
                  </a:solidFill>
                  <a:ea typeface="ＭＳ Ｐゴシック" charset="0"/>
                  <a:sym typeface="Gill Sans MT" charset="0"/>
                </a:rPr>
                <a:t>Functional</a:t>
              </a:r>
              <a:r>
                <a:rPr lang="en-US" sz="1700" dirty="0">
                  <a:solidFill>
                    <a:srgbClr val="FFFFFF"/>
                  </a:solidFill>
                  <a:latin typeface="Gill Sans MT" charset="0"/>
                  <a:ea typeface="ＭＳ Ｐゴシック" charset="0"/>
                  <a:sym typeface="Gill Sans MT" charset="0"/>
                </a:rPr>
                <a:t> </a:t>
              </a:r>
              <a:r>
                <a:rPr lang="en-US" sz="1700" dirty="0" smtClean="0">
                  <a:solidFill>
                    <a:srgbClr val="FFFFFF"/>
                  </a:solidFill>
                  <a:latin typeface="Gill Sans MT" charset="0"/>
                  <a:ea typeface="ＭＳ Ｐゴシック" charset="0"/>
                  <a:sym typeface="Gill Sans MT" charset="0"/>
                </a:rPr>
                <a:t>specs</a:t>
              </a:r>
              <a:endParaRPr lang="en-US" sz="1700" dirty="0">
                <a:solidFill>
                  <a:srgbClr val="FFFFFF"/>
                </a:solidFill>
                <a:latin typeface="Gill Sans MT" charset="0"/>
                <a:ea typeface="ＭＳ Ｐゴシック" charset="0"/>
                <a:sym typeface="Gill Sans MT" charset="0"/>
              </a:endParaRPr>
            </a:p>
            <a:p>
              <a:r>
                <a:rPr lang="en-US" sz="1700" dirty="0" smtClean="0">
                  <a:solidFill>
                    <a:srgbClr val="FFFFFF"/>
                  </a:solidFill>
                  <a:latin typeface="Gill Sans MT" charset="0"/>
                  <a:ea typeface="ＭＳ Ｐゴシック" charset="0"/>
                  <a:sym typeface="Gill Sans MT" charset="0"/>
                </a:rPr>
                <a:t>-July </a:t>
              </a:r>
              <a:r>
                <a:rPr lang="en-US" sz="1700" dirty="0">
                  <a:solidFill>
                    <a:srgbClr val="FFFFFF"/>
                  </a:solidFill>
                  <a:latin typeface="Gill Sans MT" charset="0"/>
                  <a:ea typeface="ＭＳ Ｐゴシック" charset="0"/>
                  <a:sym typeface="Gill Sans MT" charset="0"/>
                </a:rPr>
                <a:t>2013</a:t>
              </a:r>
            </a:p>
          </p:txBody>
        </p:sp>
      </p:grpSp>
      <p:grpSp>
        <p:nvGrpSpPr>
          <p:cNvPr id="32" name="Group 9"/>
          <p:cNvGrpSpPr>
            <a:grpSpLocks/>
          </p:cNvGrpSpPr>
          <p:nvPr/>
        </p:nvGrpSpPr>
        <p:grpSpPr bwMode="auto">
          <a:xfrm>
            <a:off x="1739057" y="1513582"/>
            <a:ext cx="1310432" cy="1401961"/>
            <a:chOff x="0" y="0"/>
            <a:chExt cx="1173" cy="1255"/>
          </a:xfrm>
        </p:grpSpPr>
        <p:sp>
          <p:nvSpPr>
            <p:cNvPr id="33" name="AutoShape 7"/>
            <p:cNvSpPr>
              <a:spLocks/>
            </p:cNvSpPr>
            <p:nvPr/>
          </p:nvSpPr>
          <p:spPr bwMode="auto">
            <a:xfrm>
              <a:off x="0" y="0"/>
              <a:ext cx="1173" cy="1255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9378"/>
                  </a:moveTo>
                  <a:lnTo>
                    <a:pt x="12600" y="9378"/>
                  </a:lnTo>
                  <a:lnTo>
                    <a:pt x="18479" y="0"/>
                  </a:lnTo>
                  <a:lnTo>
                    <a:pt x="18000" y="9378"/>
                  </a:lnTo>
                  <a:lnTo>
                    <a:pt x="21600" y="9378"/>
                  </a:lnTo>
                  <a:lnTo>
                    <a:pt x="21600" y="11415"/>
                  </a:lnTo>
                  <a:lnTo>
                    <a:pt x="21600" y="14471"/>
                  </a:lnTo>
                  <a:lnTo>
                    <a:pt x="21600" y="21600"/>
                  </a:lnTo>
                  <a:lnTo>
                    <a:pt x="18000" y="21600"/>
                  </a:lnTo>
                  <a:lnTo>
                    <a:pt x="12600" y="21600"/>
                  </a:lnTo>
                  <a:lnTo>
                    <a:pt x="0" y="21600"/>
                  </a:lnTo>
                  <a:lnTo>
                    <a:pt x="0" y="14471"/>
                  </a:lnTo>
                  <a:lnTo>
                    <a:pt x="0" y="11415"/>
                  </a:lnTo>
                  <a:close/>
                  <a:moveTo>
                    <a:pt x="0" y="9378"/>
                  </a:moveTo>
                </a:path>
              </a:pathLst>
            </a:custGeom>
            <a:gradFill rotWithShape="0">
              <a:gsLst>
                <a:gs pos="0">
                  <a:srgbClr val="C8D1F6"/>
                </a:gs>
                <a:gs pos="100000">
                  <a:srgbClr val="6A77AA"/>
                </a:gs>
              </a:gsLst>
              <a:lin ang="5400000" scaled="1"/>
            </a:gradFill>
            <a:ln w="9525" cap="flat">
              <a:solidFill>
                <a:srgbClr val="6E78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4" name="Rectangle 8"/>
            <p:cNvSpPr>
              <a:spLocks/>
            </p:cNvSpPr>
            <p:nvPr/>
          </p:nvSpPr>
          <p:spPr bwMode="auto">
            <a:xfrm>
              <a:off x="0" y="651"/>
              <a:ext cx="1168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r>
                <a:rPr lang="en-US" sz="1700" dirty="0">
                  <a:solidFill>
                    <a:srgbClr val="FFFFFF"/>
                  </a:solidFill>
                  <a:ea typeface="ＭＳ Ｐゴシック" charset="0"/>
                  <a:sym typeface="Gill Sans MT" charset="0"/>
                </a:rPr>
                <a:t>Design</a:t>
              </a:r>
            </a:p>
            <a:p>
              <a:r>
                <a:rPr lang="en-US" sz="1700" dirty="0">
                  <a:solidFill>
                    <a:srgbClr val="FFFFFF"/>
                  </a:solidFill>
                  <a:ea typeface="ＭＳ Ｐゴシック" charset="0"/>
                  <a:sym typeface="Gill Sans MT" charset="0"/>
                </a:rPr>
                <a:t>-Dec. 2013</a:t>
              </a:r>
            </a:p>
          </p:txBody>
        </p:sp>
      </p:grpSp>
      <p:grpSp>
        <p:nvGrpSpPr>
          <p:cNvPr id="35" name="Group 12"/>
          <p:cNvGrpSpPr>
            <a:grpSpLocks/>
          </p:cNvGrpSpPr>
          <p:nvPr/>
        </p:nvGrpSpPr>
        <p:grpSpPr bwMode="auto">
          <a:xfrm>
            <a:off x="3261568" y="719956"/>
            <a:ext cx="1309316" cy="1208856"/>
            <a:chOff x="0" y="0"/>
            <a:chExt cx="1173" cy="1083"/>
          </a:xfrm>
        </p:grpSpPr>
        <p:sp>
          <p:nvSpPr>
            <p:cNvPr id="36" name="AutoShape 10"/>
            <p:cNvSpPr>
              <a:spLocks/>
            </p:cNvSpPr>
            <p:nvPr/>
          </p:nvSpPr>
          <p:spPr bwMode="auto">
            <a:xfrm>
              <a:off x="0" y="0"/>
              <a:ext cx="1173" cy="108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3600" y="0"/>
                  </a:lnTo>
                  <a:lnTo>
                    <a:pt x="9000" y="0"/>
                  </a:lnTo>
                  <a:lnTo>
                    <a:pt x="21600" y="0"/>
                  </a:lnTo>
                  <a:lnTo>
                    <a:pt x="21600" y="8266"/>
                  </a:lnTo>
                  <a:lnTo>
                    <a:pt x="21600" y="11809"/>
                  </a:lnTo>
                  <a:lnTo>
                    <a:pt x="21600" y="14170"/>
                  </a:lnTo>
                  <a:lnTo>
                    <a:pt x="9000" y="14170"/>
                  </a:lnTo>
                  <a:lnTo>
                    <a:pt x="2400" y="21600"/>
                  </a:lnTo>
                  <a:lnTo>
                    <a:pt x="3600" y="14170"/>
                  </a:lnTo>
                  <a:lnTo>
                    <a:pt x="0" y="14170"/>
                  </a:lnTo>
                  <a:lnTo>
                    <a:pt x="0" y="11809"/>
                  </a:lnTo>
                  <a:lnTo>
                    <a:pt x="0" y="8266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C8D1F6"/>
                </a:gs>
                <a:gs pos="100000">
                  <a:srgbClr val="6A77AA"/>
                </a:gs>
              </a:gsLst>
              <a:lin ang="5400000" scaled="1"/>
            </a:gradFill>
            <a:ln w="9525" cap="flat">
              <a:solidFill>
                <a:srgbClr val="6E78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37" name="Rectangle 11"/>
            <p:cNvSpPr>
              <a:spLocks/>
            </p:cNvSpPr>
            <p:nvPr/>
          </p:nvSpPr>
          <p:spPr bwMode="auto">
            <a:xfrm>
              <a:off x="0" y="106"/>
              <a:ext cx="1168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r>
                <a:rPr lang="en-US" sz="1700" dirty="0">
                  <a:solidFill>
                    <a:srgbClr val="FFFFFF"/>
                  </a:solidFill>
                  <a:ea typeface="ＭＳ Ｐゴシック" charset="0"/>
                  <a:sym typeface="Gill Sans MT" charset="0"/>
                </a:rPr>
                <a:t>CE start</a:t>
              </a:r>
            </a:p>
            <a:p>
              <a:r>
                <a:rPr lang="en-US" sz="1700" dirty="0">
                  <a:solidFill>
                    <a:srgbClr val="FFFFFF"/>
                  </a:solidFill>
                  <a:ea typeface="ＭＳ Ｐゴシック" charset="0"/>
                  <a:sym typeface="Gill Sans MT" charset="0"/>
                </a:rPr>
                <a:t>Jan. 2014</a:t>
              </a:r>
            </a:p>
          </p:txBody>
        </p:sp>
      </p:grpSp>
      <p:grpSp>
        <p:nvGrpSpPr>
          <p:cNvPr id="38" name="Group 15"/>
          <p:cNvGrpSpPr>
            <a:grpSpLocks/>
          </p:cNvGrpSpPr>
          <p:nvPr/>
        </p:nvGrpSpPr>
        <p:grpSpPr bwMode="auto">
          <a:xfrm>
            <a:off x="4163467" y="3347517"/>
            <a:ext cx="2492499" cy="793626"/>
            <a:chOff x="0" y="0"/>
            <a:chExt cx="2232" cy="710"/>
          </a:xfrm>
        </p:grpSpPr>
        <p:sp>
          <p:nvSpPr>
            <p:cNvPr id="39" name="AutoShape 13"/>
            <p:cNvSpPr>
              <a:spLocks/>
            </p:cNvSpPr>
            <p:nvPr/>
          </p:nvSpPr>
          <p:spPr bwMode="auto">
            <a:xfrm>
              <a:off x="0" y="0"/>
              <a:ext cx="2230" cy="710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12600" y="0"/>
                  </a:lnTo>
                  <a:lnTo>
                    <a:pt x="14482" y="375"/>
                  </a:lnTo>
                  <a:lnTo>
                    <a:pt x="18000" y="0"/>
                  </a:lnTo>
                  <a:lnTo>
                    <a:pt x="21600" y="0"/>
                  </a:lnTo>
                  <a:lnTo>
                    <a:pt x="21600" y="3600"/>
                  </a:lnTo>
                  <a:lnTo>
                    <a:pt x="21600" y="9000"/>
                  </a:lnTo>
                  <a:lnTo>
                    <a:pt x="21600" y="21600"/>
                  </a:lnTo>
                  <a:lnTo>
                    <a:pt x="18000" y="21600"/>
                  </a:lnTo>
                  <a:lnTo>
                    <a:pt x="12600" y="21600"/>
                  </a:lnTo>
                  <a:lnTo>
                    <a:pt x="0" y="21600"/>
                  </a:lnTo>
                  <a:lnTo>
                    <a:pt x="0" y="9000"/>
                  </a:lnTo>
                  <a:lnTo>
                    <a:pt x="0" y="3600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C8D1F6"/>
                </a:gs>
                <a:gs pos="100000">
                  <a:srgbClr val="6A77AA"/>
                </a:gs>
              </a:gsLst>
              <a:lin ang="5400000" scaled="1"/>
            </a:gradFill>
            <a:ln w="9525" cap="flat">
              <a:solidFill>
                <a:srgbClr val="6E78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0" name="Rectangle 14"/>
            <p:cNvSpPr>
              <a:spLocks/>
            </p:cNvSpPr>
            <p:nvPr/>
          </p:nvSpPr>
          <p:spPr bwMode="auto">
            <a:xfrm>
              <a:off x="0" y="106"/>
              <a:ext cx="2232" cy="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r>
                <a:rPr lang="en-US" sz="1700" dirty="0">
                  <a:solidFill>
                    <a:srgbClr val="FFFFFF"/>
                  </a:solidFill>
                  <a:latin typeface="Gill Sans MT" charset="0"/>
                  <a:ea typeface="ＭＳ Ｐゴシック" charset="0"/>
                  <a:sym typeface="Gill Sans MT" charset="0"/>
                </a:rPr>
                <a:t>Infrastructure installation</a:t>
              </a:r>
            </a:p>
            <a:p>
              <a:r>
                <a:rPr lang="en-US" sz="1700" dirty="0">
                  <a:solidFill>
                    <a:srgbClr val="FFFFFF"/>
                  </a:solidFill>
                  <a:latin typeface="Gill Sans MT" charset="0"/>
                  <a:ea typeface="ＭＳ Ｐゴシック" charset="0"/>
                  <a:sym typeface="Gill Sans MT" charset="0"/>
                </a:rPr>
                <a:t>March-July 2014</a:t>
              </a:r>
            </a:p>
          </p:txBody>
        </p:sp>
      </p:grpSp>
      <p:grpSp>
        <p:nvGrpSpPr>
          <p:cNvPr id="41" name="Group 18"/>
          <p:cNvGrpSpPr>
            <a:grpSpLocks/>
          </p:cNvGrpSpPr>
          <p:nvPr/>
        </p:nvGrpSpPr>
        <p:grpSpPr bwMode="auto">
          <a:xfrm>
            <a:off x="6975203" y="4057428"/>
            <a:ext cx="1309315" cy="1242342"/>
            <a:chOff x="0" y="0"/>
            <a:chExt cx="1173" cy="1113"/>
          </a:xfrm>
        </p:grpSpPr>
        <p:sp>
          <p:nvSpPr>
            <p:cNvPr id="42" name="AutoShape 16"/>
            <p:cNvSpPr>
              <a:spLocks/>
            </p:cNvSpPr>
            <p:nvPr/>
          </p:nvSpPr>
          <p:spPr bwMode="auto">
            <a:xfrm>
              <a:off x="0" y="5"/>
              <a:ext cx="1173" cy="1108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0"/>
                  </a:moveTo>
                  <a:lnTo>
                    <a:pt x="3600" y="0"/>
                  </a:lnTo>
                  <a:lnTo>
                    <a:pt x="9000" y="0"/>
                  </a:lnTo>
                  <a:lnTo>
                    <a:pt x="21600" y="0"/>
                  </a:lnTo>
                  <a:lnTo>
                    <a:pt x="21600" y="8082"/>
                  </a:lnTo>
                  <a:lnTo>
                    <a:pt x="21600" y="11546"/>
                  </a:lnTo>
                  <a:lnTo>
                    <a:pt x="21600" y="13855"/>
                  </a:lnTo>
                  <a:lnTo>
                    <a:pt x="9000" y="13855"/>
                  </a:lnTo>
                  <a:lnTo>
                    <a:pt x="2854" y="21600"/>
                  </a:lnTo>
                  <a:lnTo>
                    <a:pt x="3600" y="13855"/>
                  </a:lnTo>
                  <a:lnTo>
                    <a:pt x="0" y="13855"/>
                  </a:lnTo>
                  <a:lnTo>
                    <a:pt x="0" y="11546"/>
                  </a:lnTo>
                  <a:lnTo>
                    <a:pt x="0" y="8082"/>
                  </a:lnTo>
                  <a:close/>
                  <a:moveTo>
                    <a:pt x="0" y="0"/>
                  </a:moveTo>
                </a:path>
              </a:pathLst>
            </a:custGeom>
            <a:gradFill rotWithShape="0">
              <a:gsLst>
                <a:gs pos="0">
                  <a:srgbClr val="C8D1F6"/>
                </a:gs>
                <a:gs pos="100000">
                  <a:srgbClr val="6A77AA"/>
                </a:gs>
              </a:gsLst>
              <a:lin ang="5400000" scaled="1"/>
            </a:gradFill>
            <a:ln w="9525" cap="flat">
              <a:solidFill>
                <a:srgbClr val="6E78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3" name="Rectangle 17"/>
            <p:cNvSpPr>
              <a:spLocks/>
            </p:cNvSpPr>
            <p:nvPr/>
          </p:nvSpPr>
          <p:spPr bwMode="auto">
            <a:xfrm>
              <a:off x="0" y="0"/>
              <a:ext cx="1168" cy="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8100" tIns="38100" rIns="38100" bIns="38100" anchor="ctr"/>
            <a:lstStyle/>
            <a:p>
              <a:r>
                <a:rPr lang="en-US" sz="1700" dirty="0">
                  <a:solidFill>
                    <a:srgbClr val="FFFFFF"/>
                  </a:solidFill>
                  <a:latin typeface="Gill Sans MT" charset="0"/>
                  <a:ea typeface="ＭＳ Ｐゴシック" charset="0"/>
                  <a:sym typeface="Gill Sans MT" charset="0"/>
                </a:rPr>
                <a:t>Irradiator </a:t>
              </a:r>
              <a:r>
                <a:rPr lang="en-US" sz="1700" dirty="0">
                  <a:solidFill>
                    <a:srgbClr val="FFFFFF"/>
                  </a:solidFill>
                  <a:ea typeface="ＭＳ Ｐゴシック" charset="0"/>
                  <a:sym typeface="Gill Sans MT" charset="0"/>
                </a:rPr>
                <a:t>delivery</a:t>
              </a:r>
            </a:p>
            <a:p>
              <a:r>
                <a:rPr lang="en-US" sz="1700" dirty="0">
                  <a:solidFill>
                    <a:srgbClr val="FFFFFF"/>
                  </a:solidFill>
                  <a:latin typeface="Gill Sans MT" charset="0"/>
                  <a:ea typeface="ＭＳ Ｐゴシック" charset="0"/>
                  <a:sym typeface="Gill Sans MT" charset="0"/>
                </a:rPr>
                <a:t>Sep. 2014</a:t>
              </a:r>
            </a:p>
          </p:txBody>
        </p:sp>
      </p:grpSp>
      <p:grpSp>
        <p:nvGrpSpPr>
          <p:cNvPr id="44" name="Group 21"/>
          <p:cNvGrpSpPr>
            <a:grpSpLocks/>
          </p:cNvGrpSpPr>
          <p:nvPr/>
        </p:nvGrpSpPr>
        <p:grpSpPr bwMode="auto">
          <a:xfrm>
            <a:off x="7188398" y="5548685"/>
            <a:ext cx="1714500" cy="1009055"/>
            <a:chOff x="0" y="0"/>
            <a:chExt cx="1536" cy="903"/>
          </a:xfrm>
        </p:grpSpPr>
        <p:sp>
          <p:nvSpPr>
            <p:cNvPr id="45" name="AutoShape 19"/>
            <p:cNvSpPr>
              <a:spLocks/>
            </p:cNvSpPr>
            <p:nvPr/>
          </p:nvSpPr>
          <p:spPr bwMode="auto">
            <a:xfrm>
              <a:off x="1" y="0"/>
              <a:ext cx="1533" cy="903"/>
            </a:xfrm>
            <a:custGeom>
              <a:avLst/>
              <a:gdLst/>
              <a:ahLst/>
              <a:cxnLst/>
              <a:rect l="0" t="0" r="r" b="b"/>
              <a:pathLst>
                <a:path w="21600" h="21600">
                  <a:moveTo>
                    <a:pt x="0" y="6538"/>
                  </a:moveTo>
                  <a:lnTo>
                    <a:pt x="12600" y="6538"/>
                  </a:lnTo>
                  <a:lnTo>
                    <a:pt x="14454" y="0"/>
                  </a:lnTo>
                  <a:lnTo>
                    <a:pt x="18000" y="6538"/>
                  </a:lnTo>
                  <a:lnTo>
                    <a:pt x="21600" y="6538"/>
                  </a:lnTo>
                  <a:lnTo>
                    <a:pt x="21600" y="9048"/>
                  </a:lnTo>
                  <a:lnTo>
                    <a:pt x="21600" y="12814"/>
                  </a:lnTo>
                  <a:lnTo>
                    <a:pt x="21600" y="21600"/>
                  </a:lnTo>
                  <a:lnTo>
                    <a:pt x="18000" y="21600"/>
                  </a:lnTo>
                  <a:lnTo>
                    <a:pt x="12600" y="21600"/>
                  </a:lnTo>
                  <a:lnTo>
                    <a:pt x="0" y="21600"/>
                  </a:lnTo>
                  <a:lnTo>
                    <a:pt x="0" y="12814"/>
                  </a:lnTo>
                  <a:lnTo>
                    <a:pt x="0" y="9048"/>
                  </a:lnTo>
                  <a:close/>
                  <a:moveTo>
                    <a:pt x="0" y="6538"/>
                  </a:moveTo>
                </a:path>
              </a:pathLst>
            </a:custGeom>
            <a:gradFill rotWithShape="0">
              <a:gsLst>
                <a:gs pos="0">
                  <a:srgbClr val="C8D1F6"/>
                </a:gs>
                <a:gs pos="100000">
                  <a:srgbClr val="6A77AA"/>
                </a:gs>
              </a:gsLst>
              <a:lin ang="5400000" scaled="1"/>
            </a:gradFill>
            <a:ln w="9525" cap="flat">
              <a:solidFill>
                <a:srgbClr val="6E78A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38100" dist="23000" dir="5400000" algn="ctr" rotWithShape="0">
                <a:schemeClr val="bg2">
                  <a:alpha val="34999"/>
                </a:schemeClr>
              </a:outerShdw>
            </a:effectLst>
          </p:spPr>
          <p:txBody>
            <a:bodyPr lIns="0" tIns="0" rIns="0" bIns="0"/>
            <a:lstStyle/>
            <a:p>
              <a:pPr>
                <a:defRPr/>
              </a:pPr>
              <a:endParaRPr lang="en-US" dirty="0"/>
            </a:p>
          </p:txBody>
        </p:sp>
        <p:sp>
          <p:nvSpPr>
            <p:cNvPr id="46" name="Rectangle 20"/>
            <p:cNvSpPr>
              <a:spLocks/>
            </p:cNvSpPr>
            <p:nvPr/>
          </p:nvSpPr>
          <p:spPr bwMode="auto">
            <a:xfrm>
              <a:off x="0" y="367"/>
              <a:ext cx="1536" cy="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700" dirty="0">
                  <a:solidFill>
                    <a:srgbClr val="FFFFFF"/>
                  </a:solidFill>
                  <a:ea typeface="ＭＳ Ｐゴシック" charset="0"/>
                  <a:sym typeface="Helvetica" charset="0"/>
                </a:rPr>
                <a:t>Commissioning Sept.-Oct. 2014</a:t>
              </a:r>
            </a:p>
          </p:txBody>
        </p:sp>
      </p:grpSp>
      <p:sp>
        <p:nvSpPr>
          <p:cNvPr id="47" name="TextBox 46"/>
          <p:cNvSpPr txBox="1"/>
          <p:nvPr/>
        </p:nvSpPr>
        <p:spPr>
          <a:xfrm>
            <a:off x="323528" y="18864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Construction schedule: less readable…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8788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Construction Overview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45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pic>
        <p:nvPicPr>
          <p:cNvPr id="92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616273"/>
            <a:ext cx="6759773" cy="5241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" name="TextBox 94"/>
          <p:cNvSpPr txBox="1"/>
          <p:nvPr/>
        </p:nvSpPr>
        <p:spPr>
          <a:xfrm>
            <a:off x="1403648" y="1772816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Services area: June 2014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7708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Construction Overview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46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2" t="174" r="10728" b="174"/>
          <a:stretch>
            <a:fillRect/>
          </a:stretch>
        </p:blipFill>
        <p:spPr bwMode="auto">
          <a:xfrm>
            <a:off x="8930" y="1570508"/>
            <a:ext cx="9108281" cy="5098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400720" y="3816995"/>
            <a:ext cx="6526485" cy="260077"/>
          </a:xfrm>
          <a:prstGeom prst="line">
            <a:avLst/>
          </a:prstGeom>
          <a:noFill/>
          <a:ln w="38100">
            <a:solidFill>
              <a:schemeClr val="tx1">
                <a:alpha val="50195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rot="10800000">
            <a:off x="5883549" y="5315396"/>
            <a:ext cx="435322" cy="46881"/>
          </a:xfrm>
          <a:prstGeom prst="line">
            <a:avLst/>
          </a:prstGeom>
          <a:noFill/>
          <a:ln w="38100">
            <a:solidFill>
              <a:srgbClr val="FFFF00"/>
            </a:solidFill>
            <a:miter lim="800000"/>
            <a:headEnd type="stealth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5651376" y="4618880"/>
            <a:ext cx="89297" cy="584895"/>
          </a:xfrm>
          <a:prstGeom prst="line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H="1">
            <a:off x="5668119" y="4942581"/>
            <a:ext cx="2428875" cy="309191"/>
          </a:xfrm>
          <a:prstGeom prst="line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5567661" y="5372323"/>
            <a:ext cx="25673" cy="1297037"/>
          </a:xfrm>
          <a:prstGeom prst="line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 flipH="1">
            <a:off x="1636365" y="5283026"/>
            <a:ext cx="3849812" cy="109389"/>
          </a:xfrm>
          <a:prstGeom prst="line">
            <a:avLst/>
          </a:prstGeom>
          <a:noFill/>
          <a:ln w="12700">
            <a:solidFill>
              <a:srgbClr val="FFFF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 dirty="0"/>
          </a:p>
        </p:txBody>
      </p:sp>
      <p:sp>
        <p:nvSpPr>
          <p:cNvPr id="16" name="Rectangle 11"/>
          <p:cNvSpPr>
            <a:spLocks/>
          </p:cNvSpPr>
          <p:nvPr/>
        </p:nvSpPr>
        <p:spPr bwMode="auto">
          <a:xfrm>
            <a:off x="5469433" y="5085184"/>
            <a:ext cx="11541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ea typeface="ＭＳ Ｐゴシック" charset="0"/>
              </a:rPr>
              <a:t>x</a:t>
            </a:r>
            <a:endParaRPr lang="en-US" dirty="0">
              <a:solidFill>
                <a:srgbClr val="FFFF00"/>
              </a:solidFill>
              <a:ea typeface="ＭＳ Ｐゴシック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79512" y="1700808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Bunker: June 2014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03848" y="3471391"/>
            <a:ext cx="5256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</a:rPr>
              <a:t>Beam</a:t>
            </a:r>
            <a:endParaRPr lang="en-US" sz="2000" b="1" dirty="0">
              <a:solidFill>
                <a:srgbClr val="0000F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148064" y="4757082"/>
            <a:ext cx="5256584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FF00"/>
                </a:solidFill>
              </a:rPr>
              <a:t>Irradiator</a:t>
            </a:r>
            <a:endParaRPr lang="en-US" sz="2000" b="1" dirty="0">
              <a:solidFill>
                <a:srgbClr val="FFFF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386311" y="5174209"/>
            <a:ext cx="360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x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927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Construction Overview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47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pic>
        <p:nvPicPr>
          <p:cNvPr id="2" name="Picture 1" descr="IMG_046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556792"/>
            <a:ext cx="6912768" cy="5184576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115616" y="1628800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EHN1: June 2014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113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Schedule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48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7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 anchor="t">
            <a:noAutofit/>
          </a:bodyPr>
          <a:lstStyle/>
          <a:p>
            <a:pPr marL="320400" indent="-320400">
              <a:buSzPct val="108000"/>
            </a:pPr>
            <a:r>
              <a:rPr lang="en-US" sz="2600" dirty="0"/>
              <a:t> Late September : Arrival of new irradiator</a:t>
            </a:r>
            <a:br>
              <a:rPr lang="en-US" sz="2600" dirty="0"/>
            </a:br>
            <a:r>
              <a:rPr lang="en-US" sz="2600" dirty="0" smtClean="0"/>
              <a:t>(Start of dismantling of old facility in </a:t>
            </a:r>
            <a:r>
              <a:rPr lang="en-US" sz="2600" dirty="0"/>
              <a:t>mid-September)</a:t>
            </a:r>
          </a:p>
          <a:p>
            <a:pPr marL="320400" indent="-320400">
              <a:buSzPct val="108000"/>
            </a:pPr>
            <a:r>
              <a:rPr lang="en-US" sz="2600" dirty="0" smtClean="0"/>
              <a:t> Early October: First part of commissioning: Irradiator </a:t>
            </a:r>
            <a:r>
              <a:rPr lang="en-US" sz="2600" dirty="0"/>
              <a:t>&amp; attenuator controls, access system, safety systems, gas </a:t>
            </a:r>
            <a:r>
              <a:rPr lang="en-US" sz="2600" dirty="0" smtClean="0"/>
              <a:t>system</a:t>
            </a:r>
            <a:endParaRPr lang="en-US" sz="2600" dirty="0"/>
          </a:p>
          <a:p>
            <a:pPr marL="320400" indent="-320400">
              <a:buSzPct val="108000"/>
            </a:pPr>
            <a:r>
              <a:rPr lang="en-US" sz="2600" dirty="0" smtClean="0"/>
              <a:t>16. October </a:t>
            </a:r>
            <a:r>
              <a:rPr lang="en-US" sz="2600" dirty="0"/>
              <a:t>to 2. November </a:t>
            </a:r>
            <a:r>
              <a:rPr lang="en-US" sz="2600" dirty="0" smtClean="0"/>
              <a:t>: </a:t>
            </a:r>
            <a:r>
              <a:rPr lang="en-US" sz="2600" dirty="0"/>
              <a:t>No access </a:t>
            </a:r>
            <a:br>
              <a:rPr lang="en-US" sz="2600" dirty="0"/>
            </a:br>
            <a:r>
              <a:rPr lang="en-US" sz="2600" dirty="0"/>
              <a:t>(CMS-ECAL beam-time)</a:t>
            </a:r>
          </a:p>
          <a:p>
            <a:pPr marL="320400" indent="-320400">
              <a:buSzPct val="108000"/>
            </a:pPr>
            <a:r>
              <a:rPr lang="en-US" sz="2600" dirty="0"/>
              <a:t>1-2. </a:t>
            </a:r>
            <a:r>
              <a:rPr lang="en-US" sz="2600" dirty="0" smtClean="0"/>
              <a:t>December: </a:t>
            </a:r>
            <a:r>
              <a:rPr lang="en-US" sz="2600" dirty="0"/>
              <a:t>First dedicated </a:t>
            </a:r>
            <a:r>
              <a:rPr lang="en-US" sz="2600" dirty="0" smtClean="0"/>
              <a:t>beam time for GIF++ (Second part of commissioning: Trigger </a:t>
            </a:r>
            <a:r>
              <a:rPr lang="en-US" sz="2600" dirty="0"/>
              <a:t>system, </a:t>
            </a:r>
            <a:r>
              <a:rPr lang="en-US" sz="2600" dirty="0" smtClean="0"/>
              <a:t>DAQ)</a:t>
            </a:r>
            <a:endParaRPr lang="en-US" sz="2600" dirty="0"/>
          </a:p>
          <a:p>
            <a:pPr marL="320400" indent="-320400">
              <a:buSzPct val="108000"/>
            </a:pPr>
            <a:r>
              <a:rPr lang="en-US" sz="2600" dirty="0"/>
              <a:t>Early 2015 : User operation </a:t>
            </a:r>
            <a:endParaRPr lang="en-US" sz="2600" dirty="0"/>
          </a:p>
        </p:txBody>
      </p:sp>
      <p:sp>
        <p:nvSpPr>
          <p:cNvPr id="8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9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61721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49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ctr">
            <a:noAutofit/>
          </a:bodyPr>
          <a:lstStyle/>
          <a:p>
            <a:pPr marL="0" indent="0" algn="ctr">
              <a:buSzPct val="108000"/>
              <a:buNone/>
            </a:pPr>
            <a:r>
              <a:rPr lang="en-US" sz="6000" dirty="0" smtClean="0"/>
              <a:t>Summary</a:t>
            </a:r>
            <a:endParaRPr lang="en-US" sz="6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4477436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5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t">
            <a:noAutofit/>
          </a:bodyPr>
          <a:lstStyle/>
          <a:p>
            <a:pPr marL="320400" indent="-320400">
              <a:buSzPct val="108000"/>
            </a:pPr>
            <a:r>
              <a:rPr lang="en-US" sz="2800" dirty="0" smtClean="0"/>
              <a:t>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The </a:t>
            </a:r>
            <a:r>
              <a:rPr lang="en-US" sz="2800" dirty="0">
                <a:ea typeface="ＭＳ Ｐゴシック" charset="0"/>
                <a:sym typeface="Helvetica" charset="0"/>
              </a:rPr>
              <a:t>high-luminosity LHC (HL-LHC) upgrade is setting a new challenge for particle detector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technologies </a:t>
            </a:r>
          </a:p>
          <a:p>
            <a:pPr marL="320400" indent="-320400">
              <a:buSzPct val="108000"/>
            </a:pPr>
            <a:r>
              <a:rPr lang="en-US" sz="2800" dirty="0" smtClean="0">
                <a:ea typeface="ＭＳ Ｐゴシック" charset="0"/>
                <a:sym typeface="Helvetica" charset="0"/>
              </a:rPr>
              <a:t> Increase </a:t>
            </a:r>
            <a:r>
              <a:rPr lang="en-US" sz="2800" dirty="0">
                <a:ea typeface="ＭＳ Ｐゴシック" charset="0"/>
                <a:sym typeface="Helvetica" charset="0"/>
              </a:rPr>
              <a:t>in luminosity will produce a </a:t>
            </a:r>
            <a:r>
              <a:rPr lang="en-US" sz="2800" dirty="0" smtClean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10 x higher </a:t>
            </a:r>
            <a:r>
              <a:rPr lang="en-US" sz="2800" dirty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particle background </a:t>
            </a:r>
            <a:r>
              <a:rPr lang="en-US" sz="2800" dirty="0">
                <a:ea typeface="ＭＳ Ｐゴシック" charset="0"/>
                <a:sym typeface="Helvetica" charset="0"/>
              </a:rPr>
              <a:t>with respect to present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conditions</a:t>
            </a:r>
          </a:p>
          <a:p>
            <a:pPr marL="320400" indent="-320400">
              <a:buSzPct val="108000"/>
            </a:pPr>
            <a:r>
              <a:rPr lang="en-US" sz="2800" dirty="0" smtClean="0">
                <a:ea typeface="ＭＳ Ｐゴシック" charset="0"/>
                <a:sym typeface="Helvetica" charset="0"/>
              </a:rPr>
              <a:t> Detailed </a:t>
            </a:r>
            <a:r>
              <a:rPr lang="en-US" sz="2800" dirty="0">
                <a:ea typeface="ＭＳ Ｐゴシック" charset="0"/>
                <a:sym typeface="Helvetica" charset="0"/>
              </a:rPr>
              <a:t>knowledge of </a:t>
            </a:r>
            <a:r>
              <a:rPr lang="en-US" sz="2800" dirty="0" smtClean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performance </a:t>
            </a:r>
            <a:r>
              <a:rPr lang="en-US" sz="2800" dirty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of detectors under high particle fluxes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and </a:t>
            </a:r>
            <a:r>
              <a:rPr lang="en-US" sz="2800" dirty="0">
                <a:ea typeface="ＭＳ Ｐゴシック" charset="0"/>
                <a:sym typeface="Helvetica" charset="0"/>
              </a:rPr>
              <a:t>precise understanding of possible </a:t>
            </a:r>
            <a:r>
              <a:rPr lang="en-US" sz="2800" dirty="0" smtClean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ageing </a:t>
            </a:r>
            <a:r>
              <a:rPr lang="en-US" sz="2800" dirty="0">
                <a:solidFill>
                  <a:srgbClr val="0000FF"/>
                </a:solidFill>
                <a:ea typeface="ＭＳ Ｐゴシック" charset="0"/>
                <a:sym typeface="Helvetica" charset="0"/>
              </a:rPr>
              <a:t>of detector materials </a:t>
            </a:r>
            <a:r>
              <a:rPr lang="en-US" sz="2800" dirty="0">
                <a:ea typeface="ＭＳ Ｐゴシック" charset="0"/>
                <a:sym typeface="Helvetica" charset="0"/>
              </a:rPr>
              <a:t>under permanent particle bombardment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crucial for optimized </a:t>
            </a:r>
            <a:r>
              <a:rPr lang="en-US" sz="2800" dirty="0">
                <a:ea typeface="ＭＳ Ｐゴシック" charset="0"/>
                <a:sym typeface="Helvetica" charset="0"/>
              </a:rPr>
              <a:t>design and efficient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operation mode</a:t>
            </a:r>
          </a:p>
          <a:p>
            <a:pPr marL="0" indent="0">
              <a:buSzPct val="108000"/>
              <a:buNone/>
            </a:pPr>
            <a:r>
              <a:rPr lang="en-US" sz="2800" dirty="0" smtClean="0">
                <a:latin typeface="Helvetica" charset="0"/>
                <a:ea typeface="ＭＳ Ｐゴシック" charset="0"/>
                <a:sym typeface="Helvetica" charset="0"/>
              </a:rPr>
              <a:t> </a:t>
            </a:r>
            <a:endParaRPr lang="en-US" sz="2800" dirty="0">
              <a:latin typeface="Helvetica" charset="0"/>
              <a:ea typeface="ＭＳ Ｐゴシック" charset="0"/>
              <a:sym typeface="Helvetica" charset="0"/>
            </a:endParaRPr>
          </a:p>
          <a:p>
            <a:pPr marL="320400" indent="-320400">
              <a:buSzPct val="108000"/>
            </a:pP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Motivation for GIF</a:t>
            </a:r>
            <a:r>
              <a:rPr lang="en-US" sz="3600" dirty="0" smtClean="0"/>
              <a:t>+</a:t>
            </a:r>
            <a:r>
              <a:rPr lang="en-US" sz="3600" dirty="0" smtClean="0"/>
              <a:t>+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727959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Highlights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50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 anchor="t">
            <a:noAutofit/>
          </a:bodyPr>
          <a:lstStyle/>
          <a:p>
            <a:pPr>
              <a:buSzPct val="108000"/>
            </a:pPr>
            <a:r>
              <a:rPr lang="en-US" sz="2400" dirty="0"/>
              <a:t> GIF++ will be a unique place where high energy charged particle </a:t>
            </a:r>
            <a:r>
              <a:rPr lang="en-US" sz="2400" dirty="0" smtClean="0"/>
              <a:t>beams from H4 are </a:t>
            </a:r>
            <a:r>
              <a:rPr lang="en-US" sz="2400" dirty="0"/>
              <a:t>combined with a 14 </a:t>
            </a:r>
            <a:r>
              <a:rPr lang="en-US" sz="2400" dirty="0"/>
              <a:t>TBq</a:t>
            </a:r>
            <a:r>
              <a:rPr lang="en-US" sz="2400" dirty="0"/>
              <a:t> </a:t>
            </a:r>
            <a:r>
              <a:rPr lang="en-US" sz="2400" dirty="0" smtClean="0"/>
              <a:t>137 Cesium </a:t>
            </a:r>
            <a:r>
              <a:rPr lang="en-US" sz="2400" dirty="0"/>
              <a:t>source </a:t>
            </a:r>
            <a:endParaRPr lang="en-US" sz="2400" dirty="0" smtClean="0"/>
          </a:p>
          <a:p>
            <a:pPr>
              <a:buSzPct val="108000"/>
            </a:pPr>
            <a:r>
              <a:rPr lang="en-US" sz="2400" dirty="0"/>
              <a:t>H</a:t>
            </a:r>
            <a:r>
              <a:rPr lang="en-US" sz="2400" dirty="0" smtClean="0"/>
              <a:t>igh </a:t>
            </a:r>
            <a:r>
              <a:rPr lang="en-US" sz="2400" dirty="0"/>
              <a:t>energy Muon beam from T2 </a:t>
            </a:r>
            <a:r>
              <a:rPr lang="en-US" sz="2400" dirty="0" smtClean="0"/>
              <a:t>target available 6</a:t>
            </a:r>
            <a:r>
              <a:rPr lang="en-US" sz="2400" dirty="0"/>
              <a:t>-8 weeks </a:t>
            </a:r>
            <a:r>
              <a:rPr lang="en-US" sz="2400" dirty="0" smtClean="0"/>
              <a:t>per year for GIF++ as main user, around 30</a:t>
            </a:r>
            <a:r>
              <a:rPr lang="en-US" sz="2400" dirty="0"/>
              <a:t>% of the SPS operation time </a:t>
            </a:r>
            <a:r>
              <a:rPr lang="en-US" sz="2400" dirty="0" smtClean="0"/>
              <a:t>parasitical use of halo </a:t>
            </a:r>
            <a:r>
              <a:rPr lang="en-US" sz="2400" dirty="0"/>
              <a:t>muon </a:t>
            </a:r>
            <a:r>
              <a:rPr lang="en-US" sz="2400" dirty="0" smtClean="0"/>
              <a:t>beam</a:t>
            </a:r>
            <a:endParaRPr lang="en-US" sz="2400" dirty="0"/>
          </a:p>
          <a:p>
            <a:pPr marL="320400" indent="-320400">
              <a:buSzPct val="108000"/>
            </a:pPr>
            <a:r>
              <a:rPr lang="en-US" sz="2400" dirty="0"/>
              <a:t>The 100 m</a:t>
            </a:r>
            <a:r>
              <a:rPr lang="en-US" sz="2400" baseline="30000" dirty="0"/>
              <a:t>2</a:t>
            </a:r>
            <a:r>
              <a:rPr lang="en-US" sz="2400" dirty="0"/>
              <a:t> GIF++ irradiation bunker has two independent irradiation zones, making it possible to test real size </a:t>
            </a:r>
            <a:r>
              <a:rPr lang="en-US" sz="2400" dirty="0" smtClean="0"/>
              <a:t>detectors</a:t>
            </a:r>
            <a:r>
              <a:rPr lang="en-US" sz="2400" dirty="0"/>
              <a:t> </a:t>
            </a:r>
            <a:r>
              <a:rPr lang="en-US" sz="2400" dirty="0" smtClean="0"/>
              <a:t>of </a:t>
            </a:r>
            <a:r>
              <a:rPr lang="en-US" sz="2400" dirty="0"/>
              <a:t>up to several </a:t>
            </a:r>
            <a:r>
              <a:rPr lang="en-US" sz="2400" dirty="0" smtClean="0"/>
              <a:t>m</a:t>
            </a:r>
            <a:r>
              <a:rPr lang="en-US" sz="2400" baseline="30000" dirty="0" smtClean="0"/>
              <a:t>2</a:t>
            </a:r>
            <a:r>
              <a:rPr lang="en-US" sz="2400" dirty="0" smtClean="0"/>
              <a:t> </a:t>
            </a:r>
            <a:r>
              <a:rPr lang="en-US" sz="2400" dirty="0"/>
              <a:t>as well as a broad range of smaller prototype detectors and electronic </a:t>
            </a:r>
            <a:r>
              <a:rPr lang="en-US" sz="2400" dirty="0" smtClean="0"/>
              <a:t>components</a:t>
            </a:r>
            <a:endParaRPr lang="en-US" sz="2400" dirty="0"/>
          </a:p>
          <a:p>
            <a:pPr marL="320400" indent="-320400">
              <a:buSzPct val="108000"/>
            </a:pPr>
            <a:endParaRPr lang="en-US" sz="2400" dirty="0"/>
          </a:p>
          <a:p>
            <a:pPr marL="320400" indent="-320400">
              <a:buSzPct val="108000"/>
            </a:pPr>
            <a:endParaRPr lang="en-US" sz="2400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11230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Highlights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51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 anchor="t">
            <a:noAutofit/>
          </a:bodyPr>
          <a:lstStyle/>
          <a:p>
            <a:pPr marL="320400" indent="-320400">
              <a:buSzPct val="108000"/>
            </a:pPr>
            <a:r>
              <a:rPr lang="en-US" sz="2000" dirty="0" smtClean="0"/>
              <a:t>Both </a:t>
            </a:r>
            <a:r>
              <a:rPr lang="en-US" sz="2000" dirty="0"/>
              <a:t>irradiation fields (±37°) </a:t>
            </a:r>
            <a:r>
              <a:rPr lang="en-US" sz="2000" dirty="0" smtClean="0"/>
              <a:t>equipped </a:t>
            </a:r>
            <a:r>
              <a:rPr lang="en-US" sz="2000" dirty="0"/>
              <a:t>with independent attenuator </a:t>
            </a:r>
            <a:r>
              <a:rPr lang="en-US" sz="2000" dirty="0" smtClean="0"/>
              <a:t>systems that allow to </a:t>
            </a:r>
            <a:r>
              <a:rPr lang="en-US" sz="2000" dirty="0"/>
              <a:t>tune the </a:t>
            </a:r>
            <a:r>
              <a:rPr lang="en-US" sz="2000" dirty="0" smtClean="0"/>
              <a:t>gamma flux </a:t>
            </a:r>
            <a:r>
              <a:rPr lang="en-US" sz="2000" dirty="0"/>
              <a:t>individually </a:t>
            </a:r>
            <a:r>
              <a:rPr lang="en-US" sz="2000" dirty="0" smtClean="0"/>
              <a:t>(reduction between 1 and 46400)</a:t>
            </a:r>
          </a:p>
          <a:p>
            <a:pPr marL="320400" indent="-320400">
              <a:buSzPct val="108000"/>
            </a:pPr>
            <a:r>
              <a:rPr lang="en-US" sz="2000" dirty="0" smtClean="0"/>
              <a:t>Irradiator on both sides equipped </a:t>
            </a:r>
            <a:r>
              <a:rPr lang="en-US" sz="2000" dirty="0"/>
              <a:t>with </a:t>
            </a:r>
            <a:r>
              <a:rPr lang="en-US" sz="2000" dirty="0" smtClean="0"/>
              <a:t>exchangeable angular </a:t>
            </a:r>
            <a:r>
              <a:rPr lang="en-US" sz="2000" dirty="0"/>
              <a:t>correction </a:t>
            </a:r>
            <a:r>
              <a:rPr lang="en-US" sz="2000" dirty="0" smtClean="0"/>
              <a:t>filter</a:t>
            </a:r>
            <a:endParaRPr lang="en-US" sz="2000" dirty="0"/>
          </a:p>
          <a:p>
            <a:pPr marL="320400" indent="-320400">
              <a:buSzPct val="108000"/>
            </a:pPr>
            <a:r>
              <a:rPr lang="en-US" sz="2000" dirty="0"/>
              <a:t>Fixed installed beam-trigger </a:t>
            </a:r>
            <a:r>
              <a:rPr lang="en-US" sz="2000" dirty="0" smtClean="0"/>
              <a:t>and </a:t>
            </a:r>
            <a:r>
              <a:rPr lang="en-US" sz="2000" dirty="0"/>
              <a:t>cosmic-trigger</a:t>
            </a:r>
          </a:p>
          <a:p>
            <a:pPr marL="320400" indent="-320400">
              <a:buSzPct val="108000"/>
            </a:pPr>
            <a:r>
              <a:rPr lang="en-US" sz="2000" dirty="0"/>
              <a:t>Central Control </a:t>
            </a:r>
            <a:r>
              <a:rPr lang="en-US" sz="2000" dirty="0" smtClean="0"/>
              <a:t>System</a:t>
            </a:r>
          </a:p>
          <a:p>
            <a:pPr marL="640440" lvl="1" indent="-320400">
              <a:buSzPct val="108000"/>
            </a:pPr>
            <a:r>
              <a:rPr lang="en-US" sz="2000" dirty="0" smtClean="0"/>
              <a:t>Records environmental </a:t>
            </a:r>
            <a:r>
              <a:rPr lang="en-US" sz="2000" dirty="0"/>
              <a:t>parameters, beam parameters, filter settings, </a:t>
            </a:r>
            <a:r>
              <a:rPr lang="en-US" sz="2000" dirty="0" smtClean="0"/>
              <a:t>gas</a:t>
            </a:r>
          </a:p>
          <a:p>
            <a:pPr marL="640440" lvl="1" indent="-320400">
              <a:buSzPct val="108000"/>
            </a:pPr>
            <a:r>
              <a:rPr lang="en-US" sz="2000" dirty="0"/>
              <a:t>P</a:t>
            </a:r>
            <a:r>
              <a:rPr lang="en-US" sz="2000" dirty="0" smtClean="0"/>
              <a:t>rovides </a:t>
            </a:r>
            <a:r>
              <a:rPr lang="en-US" sz="2000" dirty="0"/>
              <a:t>interlocks (e.g. for wrong gas mixtures)</a:t>
            </a:r>
          </a:p>
          <a:p>
            <a:pPr marL="320400" indent="-320400">
              <a:buSzPct val="108000"/>
            </a:pPr>
            <a:r>
              <a:rPr lang="en-US" sz="2000" dirty="0"/>
              <a:t>Wide range of available gases </a:t>
            </a:r>
            <a:r>
              <a:rPr lang="en-US" sz="2000" dirty="0" smtClean="0"/>
              <a:t>(including custom </a:t>
            </a:r>
            <a:r>
              <a:rPr lang="en-US" sz="2000" dirty="0"/>
              <a:t>gases), gas patch panels in bunker </a:t>
            </a:r>
            <a:r>
              <a:rPr lang="en-US" sz="2000" dirty="0" smtClean="0"/>
              <a:t>and </a:t>
            </a:r>
            <a:r>
              <a:rPr lang="en-US" sz="2000" dirty="0"/>
              <a:t>service zone</a:t>
            </a:r>
          </a:p>
          <a:p>
            <a:pPr marL="320400" indent="-320400">
              <a:buSzPct val="108000"/>
            </a:pPr>
            <a:endParaRPr lang="en-US" sz="2000" dirty="0"/>
          </a:p>
          <a:p>
            <a:pPr marL="320400" indent="-320400">
              <a:buSzPct val="108000"/>
            </a:pPr>
            <a:endParaRPr lang="en-US" sz="2000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8991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/>
        <p:txBody>
          <a:bodyPr lIns="64291" tIns="32146" rIns="64291" bIns="32146">
            <a:normAutofit/>
          </a:bodyPr>
          <a:lstStyle/>
          <a:p>
            <a:pPr eaLnBrk="1" hangingPunct="1">
              <a:defRPr/>
            </a:pPr>
            <a:r>
              <a:rPr lang="en-US" sz="4200" dirty="0" smtClean="0"/>
              <a:t>GIF++ </a:t>
            </a:r>
            <a:r>
              <a:rPr lang="en-US" sz="4200" dirty="0" smtClean="0"/>
              <a:t>Summary</a:t>
            </a:r>
            <a:endParaRPr lang="en-US" sz="4200" dirty="0" smtClean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 lIns="64291" tIns="32146" rIns="64291" bIns="32146">
            <a:normAutofit fontScale="92500" lnSpcReduction="10000"/>
          </a:bodyPr>
          <a:lstStyle/>
          <a:p>
            <a:pPr>
              <a:defRPr/>
            </a:pPr>
            <a:fld id="{677535E3-25B7-644C-80C5-A9612F02AC0F}" type="slidenum">
              <a:rPr lang="en-US"/>
              <a:pPr>
                <a:defRPr/>
              </a:pPr>
              <a:t>52</a:t>
            </a:fld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 anchor="t">
            <a:noAutofit/>
          </a:bodyPr>
          <a:lstStyle/>
          <a:p>
            <a:pPr marL="320400" indent="-320400">
              <a:buSzPct val="108000"/>
            </a:pPr>
            <a:endParaRPr lang="en-US" sz="2400" dirty="0" smtClean="0">
              <a:solidFill>
                <a:srgbClr val="FF0000"/>
              </a:solidFill>
            </a:endParaRPr>
          </a:p>
          <a:p>
            <a:pPr marL="320400" indent="-320400">
              <a:buSzPct val="108000"/>
            </a:pPr>
            <a:r>
              <a:rPr lang="en-US" sz="2400" dirty="0" smtClean="0">
                <a:solidFill>
                  <a:srgbClr val="FF0000"/>
                </a:solidFill>
              </a:rPr>
              <a:t>GIF</a:t>
            </a:r>
            <a:r>
              <a:rPr lang="en-US" sz="2400" dirty="0">
                <a:solidFill>
                  <a:srgbClr val="FF0000"/>
                </a:solidFill>
              </a:rPr>
              <a:t>++ well on track to be fully operational early next year !</a:t>
            </a:r>
          </a:p>
          <a:p>
            <a:pPr marL="320400" indent="-320400">
              <a:buSzPct val="108000"/>
            </a:pPr>
            <a:r>
              <a:rPr lang="en-US" sz="2400" dirty="0"/>
              <a:t>Allocation of space and access to the inside of the bunker will be done via the IMPACT tool (</a:t>
            </a:r>
            <a:r>
              <a:rPr lang="en-US" sz="2400" dirty="0">
                <a:solidFill>
                  <a:srgbClr val="0000FF"/>
                </a:solidFill>
              </a:rPr>
              <a:t>impact.cern.ch</a:t>
            </a:r>
            <a:r>
              <a:rPr lang="en-US" sz="2400" dirty="0"/>
              <a:t>). You can already start to fill in activity requests.</a:t>
            </a:r>
          </a:p>
          <a:p>
            <a:pPr marL="320400" indent="-320400">
              <a:buSzPct val="108000"/>
            </a:pPr>
            <a:r>
              <a:rPr lang="en-US" sz="2400" dirty="0"/>
              <a:t>For staying informed, please subscribe to </a:t>
            </a:r>
            <a:r>
              <a:rPr lang="en-US" sz="2400" dirty="0" smtClean="0">
                <a:solidFill>
                  <a:srgbClr val="0000FF"/>
                </a:solidFill>
              </a:rPr>
              <a:t>GIF</a:t>
            </a:r>
            <a:r>
              <a:rPr lang="en-US" sz="2400" dirty="0">
                <a:solidFill>
                  <a:srgbClr val="0000FF"/>
                </a:solidFill>
              </a:rPr>
              <a:t>-active-</a:t>
            </a:r>
            <a:r>
              <a:rPr lang="en-US" sz="2400" dirty="0" smtClean="0">
                <a:solidFill>
                  <a:srgbClr val="0000FF"/>
                </a:solidFill>
              </a:rPr>
              <a:t>users</a:t>
            </a:r>
            <a:r>
              <a:rPr lang="en-US" sz="2400" dirty="0" smtClean="0"/>
              <a:t> </a:t>
            </a:r>
            <a:r>
              <a:rPr lang="en-US" sz="2400" dirty="0"/>
              <a:t>e-group (</a:t>
            </a:r>
            <a:r>
              <a:rPr lang="en-US" sz="2400" dirty="0">
                <a:solidFill>
                  <a:srgbClr val="0000FF"/>
                </a:solidFill>
              </a:rPr>
              <a:t>e-</a:t>
            </a:r>
            <a:r>
              <a:rPr lang="en-US" sz="2400" dirty="0">
                <a:solidFill>
                  <a:srgbClr val="0000FF"/>
                </a:solidFill>
              </a:rPr>
              <a:t>groups.cern.ch</a:t>
            </a:r>
            <a:r>
              <a:rPr lang="en-US" sz="2400" dirty="0"/>
              <a:t>)</a:t>
            </a:r>
          </a:p>
          <a:p>
            <a:pPr marL="320400" indent="-320400">
              <a:buSzPct val="108000"/>
            </a:pPr>
            <a:r>
              <a:rPr lang="en-US" sz="2400" dirty="0"/>
              <a:t>For questions about radiation time, please contact </a:t>
            </a:r>
            <a:br>
              <a:rPr lang="en-US" sz="2400" dirty="0"/>
            </a:br>
            <a:r>
              <a:rPr lang="en-US" sz="2400" dirty="0" smtClean="0">
                <a:solidFill>
                  <a:srgbClr val="0000FF"/>
                </a:solidFill>
              </a:rPr>
              <a:t>IMPACT</a:t>
            </a:r>
            <a:r>
              <a:rPr lang="en-US" sz="2400" dirty="0">
                <a:solidFill>
                  <a:srgbClr val="0000FF"/>
                </a:solidFill>
              </a:rPr>
              <a:t>-GIF-Coordination@</a:t>
            </a:r>
            <a:r>
              <a:rPr lang="en-US" sz="2400" dirty="0" smtClean="0">
                <a:solidFill>
                  <a:srgbClr val="0000FF"/>
                </a:solidFill>
              </a:rPr>
              <a:t>cern.ch</a:t>
            </a:r>
            <a:endParaRPr lang="en-US" sz="2400" dirty="0"/>
          </a:p>
          <a:p>
            <a:pPr marL="320400" indent="-320400">
              <a:buSzPct val="108000"/>
            </a:pPr>
            <a:endParaRPr lang="en-US" sz="2400" dirty="0"/>
          </a:p>
          <a:p>
            <a:pPr marL="320400" indent="-320400">
              <a:buSzPct val="108000"/>
            </a:pPr>
            <a:endParaRPr lang="en-US" sz="2400" dirty="0"/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0"/>
          </p:nvPr>
        </p:nvSpPr>
        <p:spPr>
          <a:xfrm>
            <a:off x="6096000" y="6248400"/>
            <a:ext cx="2667000" cy="365125"/>
          </a:xfrm>
        </p:spPr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7411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D6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664" y="332656"/>
            <a:ext cx="6369272" cy="636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5002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6</a:t>
            </a:fld>
            <a:endParaRPr lang="en-GB" dirty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78454"/>
            <a:ext cx="9022746" cy="4511373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Particle Fluxes at CMS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3181923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7</a:t>
            </a:fld>
            <a:endParaRPr lang="en-GB" dirty="0"/>
          </a:p>
        </p:txBody>
      </p:sp>
      <p:pic>
        <p:nvPicPr>
          <p:cNvPr id="2" name="Content Placeholder 1" descr="CMS_Neutron.png"/>
          <p:cNvPicPr>
            <a:picLocks noGrp="1" noChangeAspect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1" r="4661"/>
          <a:stretch>
            <a:fillRect/>
          </a:stretch>
        </p:blipFill>
        <p:spPr>
          <a:xfrm>
            <a:off x="352212" y="1600200"/>
            <a:ext cx="8540268" cy="470912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Neutron Fluxes at CMS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1122310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/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414205"/>
            <a:ext cx="9212337" cy="5823107"/>
          </a:xfr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</p:spTree>
    <p:extLst>
      <p:ext uri="{BB962C8B-B14F-4D97-AF65-F5344CB8AC3E}">
        <p14:creationId xmlns:p14="http://schemas.microsoft.com/office/powerpoint/2010/main" val="518306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r>
              <a:rPr lang="en-US" dirty="0" smtClean="0"/>
              <a:t>19.06.2014</a:t>
            </a:r>
            <a:endParaRPr lang="en-GB" dirty="0"/>
          </a:p>
        </p:txBody>
      </p:sp>
      <p:sp>
        <p:nvSpPr>
          <p:cNvPr id="16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09601" y="6248206"/>
            <a:ext cx="1586136" cy="365125"/>
          </a:xfrm>
        </p:spPr>
        <p:txBody>
          <a:bodyPr/>
          <a:lstStyle/>
          <a:p>
            <a:pPr algn="l"/>
            <a:r>
              <a:rPr lang="en-GB" dirty="0" smtClean="0"/>
              <a:t>Dorothea Pfeiffer</a:t>
            </a:r>
            <a:endParaRPr lang="en-GB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>
            <a:normAutofit fontScale="85000" lnSpcReduction="20000"/>
          </a:bodyPr>
          <a:lstStyle/>
          <a:p>
            <a:fld id="{083EDD99-8D7F-4555-B1F8-00CDF4A366AB}" type="slidenum">
              <a:rPr lang="en-GB" smtClean="0"/>
              <a:t>9</a:t>
            </a:fld>
            <a:endParaRPr lang="en-GB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/>
        <p:txBody>
          <a:bodyPr anchor="t">
            <a:noAutofit/>
          </a:bodyPr>
          <a:lstStyle/>
          <a:p>
            <a:pPr marL="320400" indent="-320400">
              <a:buSzPct val="108000"/>
            </a:pPr>
            <a:r>
              <a:rPr lang="en-US" sz="2800" dirty="0" smtClean="0">
                <a:ea typeface="ＭＳ Ｐゴシック" charset="0"/>
                <a:sym typeface="Helvetica" charset="0"/>
              </a:rPr>
              <a:t> Aim of the detector tests: Characterization </a:t>
            </a:r>
            <a:r>
              <a:rPr lang="en-US" sz="2800" dirty="0">
                <a:ea typeface="ＭＳ Ｐゴシック" charset="0"/>
                <a:sym typeface="Helvetica" charset="0"/>
              </a:rPr>
              <a:t>and understanding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of </a:t>
            </a:r>
            <a:r>
              <a:rPr lang="en-US" sz="2800" dirty="0">
                <a:ea typeface="ＭＳ Ｐゴシック" charset="0"/>
                <a:sym typeface="Helvetica" charset="0"/>
              </a:rPr>
              <a:t>long-term behavior of large particle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detectors</a:t>
            </a:r>
          </a:p>
          <a:p>
            <a:pPr marL="320400" indent="-320400">
              <a:buSzPct val="108000"/>
            </a:pPr>
            <a:r>
              <a:rPr lang="en-US" sz="2800" dirty="0" smtClean="0">
                <a:ea typeface="ＭＳ Ｐゴシック" charset="0"/>
                <a:sym typeface="Helvetica" charset="0"/>
              </a:rPr>
              <a:t> Using the secondary beam from SPS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(e.g. </a:t>
            </a:r>
            <a:r>
              <a:rPr lang="en-US" sz="2800" dirty="0">
                <a:ea typeface="ＭＳ Ｐゴシック" charset="0"/>
                <a:sym typeface="Helvetica" charset="0"/>
              </a:rPr>
              <a:t>100 </a:t>
            </a:r>
            <a:r>
              <a:rPr lang="en-US" sz="2800" dirty="0">
                <a:ea typeface="ＭＳ Ｐゴシック" charset="0"/>
                <a:sym typeface="Helvetica" charset="0"/>
              </a:rPr>
              <a:t>GeV</a:t>
            </a:r>
            <a:r>
              <a:rPr lang="en-US" sz="2800" dirty="0">
                <a:ea typeface="ＭＳ Ｐゴシック" charset="0"/>
                <a:sym typeface="Helvetica" charset="0"/>
              </a:rPr>
              <a:t> </a:t>
            </a:r>
            <a:r>
              <a:rPr lang="en-US" sz="2800" dirty="0">
                <a:ea typeface="ＭＳ Ｐゴシック" charset="0"/>
                <a:sym typeface="Helvetica" charset="0"/>
              </a:rPr>
              <a:t>muons</a:t>
            </a:r>
            <a:r>
              <a:rPr lang="en-US" sz="2800" dirty="0">
                <a:ea typeface="ＭＳ Ｐゴシック" charset="0"/>
                <a:sym typeface="Helvetica" charset="0"/>
              </a:rPr>
              <a:t>, 10</a:t>
            </a:r>
            <a:r>
              <a:rPr lang="en-US" sz="2800" baseline="30000" dirty="0">
                <a:ea typeface="ＭＳ Ｐゴシック" charset="0"/>
                <a:sym typeface="Helvetica" charset="0"/>
              </a:rPr>
              <a:t>4</a:t>
            </a:r>
            <a:r>
              <a:rPr lang="en-US" sz="2800" dirty="0">
                <a:ea typeface="ＭＳ Ｐゴシック" charset="0"/>
                <a:sym typeface="Helvetica" charset="0"/>
              </a:rPr>
              <a:t> particles per spill traversing 10x10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cm</a:t>
            </a:r>
            <a:r>
              <a:rPr lang="en-US" sz="2800" baseline="30000" dirty="0" smtClean="0">
                <a:ea typeface="ＭＳ Ｐゴシック" charset="0"/>
                <a:sym typeface="Helvetica" charset="0"/>
              </a:rPr>
              <a:t>2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) as detector signal and the gammas from the 14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TBq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 137 Cs source as background, the detector reliability is tested under harsh background conditions</a:t>
            </a:r>
          </a:p>
          <a:p>
            <a:pPr marL="320400" indent="-320400">
              <a:buSzPct val="108000"/>
            </a:pPr>
            <a:r>
              <a:rPr lang="en-US" sz="2800" dirty="0" smtClean="0">
                <a:ea typeface="ＭＳ Ｐゴシック" charset="0"/>
                <a:sym typeface="Helvetica" charset="0"/>
              </a:rPr>
              <a:t> Setup allows to accumulate </a:t>
            </a:r>
            <a:r>
              <a:rPr lang="en-US" sz="2800" dirty="0">
                <a:ea typeface="ＭＳ Ｐゴシック" charset="0"/>
                <a:sym typeface="Helvetica" charset="0"/>
              </a:rPr>
              <a:t>doses equivalent to HL-LHC experimental conditions in a reasonable </a:t>
            </a:r>
            <a:r>
              <a:rPr lang="en-US" sz="2800" dirty="0" smtClean="0">
                <a:ea typeface="ＭＳ Ｐゴシック" charset="0"/>
                <a:sym typeface="Helvetica" charset="0"/>
              </a:rPr>
              <a:t>time</a:t>
            </a:r>
            <a:endParaRPr lang="en-US" sz="2800" dirty="0">
              <a:ea typeface="ＭＳ Ｐゴシック" charset="0"/>
              <a:sym typeface="Helvetica" charset="0"/>
            </a:endParaRPr>
          </a:p>
          <a:p>
            <a:pPr marL="320400" indent="-320400">
              <a:buSzPct val="108000"/>
            </a:pPr>
            <a:endParaRPr lang="en-US" sz="2800" dirty="0" smtClean="0">
              <a:ea typeface="ＭＳ Ｐゴシック" charset="0"/>
              <a:sym typeface="Helvetica" charset="0"/>
            </a:endParaRPr>
          </a:p>
          <a:p>
            <a:pPr marL="0" indent="0">
              <a:buSzPct val="108000"/>
              <a:buNone/>
            </a:pPr>
            <a:endParaRPr lang="en-US" sz="28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328" y="260379"/>
            <a:ext cx="1562563" cy="936373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611560" y="1700808"/>
            <a:ext cx="8153400" cy="4392488"/>
          </a:xfrm>
          <a:prstGeom prst="rect">
            <a:avLst/>
          </a:prstGeom>
        </p:spPr>
        <p:txBody>
          <a:bodyPr vert="horz" anchor="t">
            <a:normAutofit fontScale="975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endParaRPr lang="en-GB" sz="6000" dirty="0"/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612648" y="228600"/>
            <a:ext cx="6839672" cy="990600"/>
          </a:xfrm>
          <a:prstGeom prst="rect">
            <a:avLst/>
          </a:prstGeom>
        </p:spPr>
        <p:txBody>
          <a:bodyPr vert="horz" anchor="ctr">
            <a:no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 smtClean="0"/>
              <a:t>Radiation tests – why and how?</a:t>
            </a:r>
            <a:endParaRPr lang="en-GB" sz="3600" dirty="0"/>
          </a:p>
        </p:txBody>
      </p:sp>
    </p:spTree>
    <p:extLst>
      <p:ext uri="{BB962C8B-B14F-4D97-AF65-F5344CB8AC3E}">
        <p14:creationId xmlns:p14="http://schemas.microsoft.com/office/powerpoint/2010/main" val="2155566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Media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Median">
  <a:themeElements>
    <a:clrScheme name="Origin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6517</TotalTime>
  <Words>2630</Words>
  <Application>Microsoft Macintosh PowerPoint</Application>
  <PresentationFormat>On-screen Show (4:3)</PresentationFormat>
  <Paragraphs>550</Paragraphs>
  <Slides>53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53</vt:i4>
      </vt:variant>
    </vt:vector>
  </HeadingPairs>
  <TitlesOfParts>
    <vt:vector size="55" baseType="lpstr">
      <vt:lpstr>Median</vt:lpstr>
      <vt:lpstr>1_Median</vt:lpstr>
      <vt:lpstr> A new irradiation facility FOR the test  of large-area particle detectors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GIF++ Dose Simulation</vt:lpstr>
      <vt:lpstr>PowerPoint Presentation</vt:lpstr>
      <vt:lpstr>PowerPoint Presentation</vt:lpstr>
      <vt:lpstr>GIF++ - Before construction</vt:lpstr>
      <vt:lpstr>PowerPoint Presentation</vt:lpstr>
      <vt:lpstr>PowerPoint Presentation</vt:lpstr>
      <vt:lpstr>PowerPoint Presentation</vt:lpstr>
      <vt:lpstr>GIF++ Irradiator</vt:lpstr>
      <vt:lpstr>GIF++ Irradiator Filter System</vt:lpstr>
      <vt:lpstr>PowerPoint Presentation</vt:lpstr>
      <vt:lpstr>PowerPoint Presentation</vt:lpstr>
      <vt:lpstr>PowerPoint Presentation</vt:lpstr>
      <vt:lpstr>PowerPoint Presentation</vt:lpstr>
      <vt:lpstr>GIF++ Preparation &amp; Service Zone</vt:lpstr>
      <vt:lpstr>GIF++ Gas Mixing Zone</vt:lpstr>
      <vt:lpstr>GIF++ Gas Panel Distribution</vt:lpstr>
      <vt:lpstr>GIF++ Control System</vt:lpstr>
      <vt:lpstr>PowerPoint Presentation</vt:lpstr>
      <vt:lpstr>GIF++ User Infrastructure</vt:lpstr>
      <vt:lpstr>GIF++ User Infrastructure Geometry</vt:lpstr>
      <vt:lpstr>GIF++ Beam Tracker</vt:lpstr>
      <vt:lpstr>GIF++ Cosmic Tracker</vt:lpstr>
      <vt:lpstr>GIF++ Detector Control System</vt:lpstr>
      <vt:lpstr>GIF++ DAQ 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GIF++ Construction Overview</vt:lpstr>
      <vt:lpstr>GIF++ Construction Overview</vt:lpstr>
      <vt:lpstr>GIF++ Construction Overview</vt:lpstr>
      <vt:lpstr>GIF++ Schedule</vt:lpstr>
      <vt:lpstr>PowerPoint Presentation</vt:lpstr>
      <vt:lpstr>GIF++ Highlights</vt:lpstr>
      <vt:lpstr>GIF++ Highlights</vt:lpstr>
      <vt:lpstr>GIF++ Summary</vt:lpstr>
      <vt:lpstr>PowerPoint Presentation</vt:lpstr>
    </vt:vector>
  </TitlesOfParts>
  <Company>CERN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Dorothea Pfeiffer</dc:creator>
  <cp:lastModifiedBy>Dorothea Pfeiffer</cp:lastModifiedBy>
  <cp:revision>510</cp:revision>
  <dcterms:created xsi:type="dcterms:W3CDTF">2012-06-28T13:53:04Z</dcterms:created>
  <dcterms:modified xsi:type="dcterms:W3CDTF">2014-06-19T11:27:32Z</dcterms:modified>
</cp:coreProperties>
</file>