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73" r:id="rId10"/>
    <p:sldId id="274" r:id="rId11"/>
    <p:sldId id="275" r:id="rId12"/>
    <p:sldId id="276" r:id="rId13"/>
    <p:sldId id="270" r:id="rId14"/>
    <p:sldId id="271" r:id="rId15"/>
    <p:sldId id="264" r:id="rId16"/>
    <p:sldId id="265" r:id="rId17"/>
    <p:sldId id="266" r:id="rId18"/>
    <p:sldId id="267" r:id="rId19"/>
    <p:sldId id="277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1" autoAdjust="0"/>
    <p:restoredTop sz="98057" autoAdjust="0"/>
  </p:normalViewPr>
  <p:slideViewPr>
    <p:cSldViewPr snapToGrid="0" snapToObjects="1">
      <p:cViewPr varScale="1">
        <p:scale>
          <a:sx n="100" d="100"/>
          <a:sy n="100" d="100"/>
        </p:scale>
        <p:origin x="-11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D0776-E92E-214B-B4A4-B9AAF26566A5}" type="datetimeFigureOut">
              <a:rPr lang="en-US" smtClean="0"/>
              <a:t>30/05/14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008A2-29C7-D542-B68B-7471710D2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1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2931A-AF91-B54B-BEFB-A6382F9E5B49}" type="datetimeFigureOut">
              <a:rPr lang="en-US" smtClean="0"/>
              <a:t>30/05/14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B3BCC-6C9B-EB4E-9910-28658D3D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9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D1ABA-5A0E-0340-8690-0E18BB70B824}" type="datetime1">
              <a:rPr lang="en-US" smtClean="0"/>
              <a:t>30/05/14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65C2-97A1-AA47-B77E-7B8424078BF8}" type="datetime1">
              <a:rPr lang="en-US" smtClean="0"/>
              <a:t>30/05/14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8442-F883-FB43-89C2-7BBAA8414A37}" type="datetime1">
              <a:rPr lang="en-US" smtClean="0"/>
              <a:t>30/05/14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9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1338-094C-CB47-9E4C-5372F9AD9F23}" type="datetime1">
              <a:rPr lang="en-US" smtClean="0"/>
              <a:t>30/05/14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4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C171-558A-3C4A-9F14-0B5821D16CAA}" type="datetime1">
              <a:rPr lang="en-US" smtClean="0"/>
              <a:t>30/05/14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4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F5CD-9C74-6C40-AB03-44604EBFCC87}" type="datetime1">
              <a:rPr lang="en-US" smtClean="0"/>
              <a:t>30/05/14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3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1D669-681C-CF4B-A5A4-18B7D837F07F}" type="datetime1">
              <a:rPr lang="en-US" smtClean="0"/>
              <a:t>30/05/14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8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CD20-D8C8-E24B-ACB4-BA8DCE9426C9}" type="datetime1">
              <a:rPr lang="en-US" smtClean="0"/>
              <a:t>30/05/14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6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A30E-ED4E-8C4F-A4BA-0182F7BE48E2}" type="datetime1">
              <a:rPr lang="en-US" smtClean="0"/>
              <a:t>30/05/14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84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A4A46-033F-FC49-B394-96C62B0FEF97}" type="datetime1">
              <a:rPr lang="en-US" smtClean="0"/>
              <a:t>30/05/14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7314-5CFD-2148-9256-EA4786C9921D}" type="datetime1">
              <a:rPr lang="en-US" smtClean="0"/>
              <a:t>30/05/14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2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159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38ABE-4F4E-0647-99FE-526E057BC6C5}" type="datetime1">
              <a:rPr lang="en-US" smtClean="0"/>
              <a:t>30/05/14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3F70-8713-9847-B0DB-C503ED923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8196"/>
            <a:ext cx="7772400" cy="3557563"/>
          </a:xfrm>
        </p:spPr>
        <p:txBody>
          <a:bodyPr>
            <a:normAutofit/>
          </a:bodyPr>
          <a:lstStyle/>
          <a:p>
            <a:r>
              <a:rPr lang="en-US" b="1" dirty="0"/>
              <a:t>Phase 1 Design for </a:t>
            </a:r>
            <a:r>
              <a:rPr lang="en-US" b="1" dirty="0" smtClean="0"/>
              <a:t>LOKI at </a:t>
            </a:r>
            <a:r>
              <a:rPr lang="en-US" b="1" dirty="0"/>
              <a:t>ESS: performance evaluation of suitable detector </a:t>
            </a:r>
            <a:r>
              <a:rPr lang="en-US" b="1" dirty="0" smtClean="0"/>
              <a:t>technologies</a:t>
            </a:r>
            <a:br>
              <a:rPr lang="en-US" b="1" dirty="0" smtClean="0"/>
            </a:br>
            <a:r>
              <a:rPr lang="en-US" sz="3600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 how to build detectors for ESS </a:t>
            </a:r>
            <a:r>
              <a:rPr lang="en-US" u="sng" dirty="0"/>
              <a:t/>
            </a:r>
            <a:br>
              <a:rPr lang="en-US" u="sng" dirty="0"/>
            </a:b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92479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Kalliopi Kanaki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Andrew Jackson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Clara Lopez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Richard Hall-Wilton</a:t>
            </a:r>
          </a:p>
        </p:txBody>
      </p:sp>
    </p:spTree>
    <p:extLst>
      <p:ext uri="{BB962C8B-B14F-4D97-AF65-F5344CB8AC3E}">
        <p14:creationId xmlns:p14="http://schemas.microsoft.com/office/powerpoint/2010/main" val="339220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94"/>
            <a:ext cx="8229600" cy="7945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Collaborative background studies with PSI</a:t>
            </a:r>
            <a:br>
              <a:rPr lang="en-US" sz="3600" dirty="0" smtClean="0"/>
            </a:br>
            <a:r>
              <a:rPr lang="en-US" sz="2000" dirty="0" smtClean="0"/>
              <a:t>ESS Detector &amp; Neutron Optics and Shielding groups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Screen Shot 2014-05-26 at 14.1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17" y="1023402"/>
            <a:ext cx="7323898" cy="57160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0537" y="1329266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 at the SINQ target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9016" y="6102862"/>
            <a:ext cx="2165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 in preparation</a:t>
            </a:r>
          </a:p>
          <a:p>
            <a:r>
              <a:rPr lang="en-US" dirty="0" smtClean="0"/>
              <a:t>N. </a:t>
            </a:r>
            <a:r>
              <a:rPr lang="en-US" dirty="0" err="1" smtClean="0"/>
              <a:t>Cherkashyna</a:t>
            </a:r>
            <a:r>
              <a:rPr lang="en-US" dirty="0" smtClean="0"/>
              <a:t>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9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5-26 at 14.14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87" y="1105354"/>
            <a:ext cx="8757860" cy="5608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437"/>
            <a:ext cx="8229600" cy="82368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Collaborative background studies with SNS</a:t>
            </a:r>
            <a:br>
              <a:rPr lang="en-US" sz="3600" dirty="0"/>
            </a:br>
            <a:r>
              <a:rPr lang="en-US" sz="2000" dirty="0"/>
              <a:t>ESS Detector &amp; Neutron Optics and Shielding </a:t>
            </a:r>
            <a:r>
              <a:rPr lang="en-US" sz="2000" dirty="0" smtClean="0"/>
              <a:t>groups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85461" y="5529614"/>
            <a:ext cx="2122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paper in preparation</a:t>
            </a:r>
          </a:p>
          <a:p>
            <a:r>
              <a:rPr lang="en-US" dirty="0" smtClean="0"/>
              <a:t>D. </a:t>
            </a:r>
            <a:r>
              <a:rPr lang="en-US" dirty="0" err="1" smtClean="0"/>
              <a:t>DiJulio</a:t>
            </a:r>
            <a:r>
              <a:rPr lang="en-US" dirty="0" smtClean="0"/>
              <a:t>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0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02951"/>
            <a:ext cx="8229600" cy="774084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Measurements &amp; Simulations</a:t>
            </a:r>
            <a:endParaRPr lang="en-US" dirty="0"/>
          </a:p>
        </p:txBody>
      </p:sp>
      <p:pic>
        <p:nvPicPr>
          <p:cNvPr id="10" name="Content Placeholder 9" descr="Screen Shot 2014-05-26 at 14.17.39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80" r="-1485"/>
          <a:stretch/>
        </p:blipFill>
        <p:spPr>
          <a:xfrm>
            <a:off x="240265" y="2492350"/>
            <a:ext cx="3380867" cy="403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12</a:t>
            </a:fld>
            <a:endParaRPr lang="en-US"/>
          </a:p>
        </p:txBody>
      </p:sp>
      <p:pic>
        <p:nvPicPr>
          <p:cNvPr id="12" name="Picture 11" descr="Screen Shot 2014-05-26 at 14.45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440" y="799632"/>
            <a:ext cx="4418102" cy="3346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1125" y="2811457"/>
            <a:ext cx="229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SINQ source G4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285" y="1567637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 dose map</a:t>
            </a:r>
          </a:p>
          <a:p>
            <a:r>
              <a:rPr lang="en-US" dirty="0" smtClean="0"/>
              <a:t>around the SNS target</a:t>
            </a:r>
          </a:p>
          <a:p>
            <a:r>
              <a:rPr lang="en-US" dirty="0" smtClean="0"/>
              <a:t>and POWGEN instrument</a:t>
            </a:r>
            <a:endParaRPr lang="en-US" dirty="0"/>
          </a:p>
        </p:txBody>
      </p:sp>
      <p:pic>
        <p:nvPicPr>
          <p:cNvPr id="2" name="Picture 1" descr="Screen Shot 2014-05-28 at 09.30.26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60"/>
          <a:stretch/>
        </p:blipFill>
        <p:spPr>
          <a:xfrm>
            <a:off x="4478877" y="3928486"/>
            <a:ext cx="4237576" cy="2814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93083" y="4251633"/>
            <a:ext cx="1894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hit distributions in</a:t>
            </a:r>
          </a:p>
          <a:p>
            <a:r>
              <a:rPr lang="en-US" dirty="0" err="1" smtClean="0"/>
              <a:t>Medipix</a:t>
            </a:r>
            <a:r>
              <a:rPr lang="en-US" dirty="0" smtClean="0"/>
              <a:t> detector</a:t>
            </a:r>
          </a:p>
          <a:p>
            <a:r>
              <a:rPr lang="en-US" dirty="0" smtClean="0"/>
              <a:t>at SNS</a:t>
            </a:r>
            <a:endParaRPr lang="en-US" dirty="0"/>
          </a:p>
        </p:txBody>
      </p:sp>
      <p:pic>
        <p:nvPicPr>
          <p:cNvPr id="7" name="Picture 6" descr="Screen Shot 2014-05-28 at 17.45.1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829" y="1990686"/>
            <a:ext cx="3379134" cy="201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9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319"/>
            <a:ext cx="8229600" cy="8485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Possible LOKI detector geometries: window frame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13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-847708" y="1173994"/>
            <a:ext cx="8654540" cy="3545634"/>
            <a:chOff x="-562588" y="1545514"/>
            <a:chExt cx="8654540" cy="3545634"/>
          </a:xfrm>
        </p:grpSpPr>
        <p:grpSp>
          <p:nvGrpSpPr>
            <p:cNvPr id="22" name="Group 21"/>
            <p:cNvGrpSpPr/>
            <p:nvPr/>
          </p:nvGrpSpPr>
          <p:grpSpPr>
            <a:xfrm>
              <a:off x="-438632" y="1545514"/>
              <a:ext cx="8530584" cy="3545634"/>
              <a:chOff x="396720" y="1741543"/>
              <a:chExt cx="8530584" cy="3545634"/>
            </a:xfrm>
          </p:grpSpPr>
          <p:pic>
            <p:nvPicPr>
              <p:cNvPr id="5" name="Picture 4" descr="Screen Shot 2014-05-20 at 11.43.37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6720" y="1741543"/>
                <a:ext cx="8530584" cy="3545634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731846" y="3247292"/>
                <a:ext cx="89877" cy="45329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731846" y="4157788"/>
                <a:ext cx="89877" cy="45329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091723" y="3387968"/>
                <a:ext cx="89877" cy="45329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091723" y="4013201"/>
                <a:ext cx="89877" cy="45329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358184" y="3735753"/>
                <a:ext cx="89877" cy="38686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313707" y="3731982"/>
                <a:ext cx="89877" cy="386862"/>
              </a:xfrm>
              <a:prstGeom prst="rect">
                <a:avLst/>
              </a:prstGeom>
              <a:noFill/>
              <a:ln w="28575" cmpd="sng">
                <a:solidFill>
                  <a:schemeClr val="accent2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>
                <a:off x="5403584" y="3700584"/>
                <a:ext cx="1954600" cy="0"/>
              </a:xfrm>
              <a:prstGeom prst="straightConnector1">
                <a:avLst/>
              </a:prstGeom>
              <a:ln>
                <a:solidFill>
                  <a:srgbClr val="C0504D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-562588" y="1841022"/>
              <a:ext cx="2429308" cy="28552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81492" y="2906420"/>
              <a:ext cx="204574" cy="2045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22056" y="5287680"/>
            <a:ext cx="59939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outer frame: 3m x 3m, inner empty frame: 1m x 1m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outer frame: 2.4m </a:t>
            </a:r>
            <a:r>
              <a:rPr lang="en-US" dirty="0" smtClean="0"/>
              <a:t>x 2.4m</a:t>
            </a:r>
            <a:r>
              <a:rPr lang="en-US" dirty="0"/>
              <a:t>, inner empty frame: 0.4m </a:t>
            </a:r>
            <a:r>
              <a:rPr lang="en-US" dirty="0" smtClean="0"/>
              <a:t>x 0.4m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0.5m x 0.5m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8252" y="2714591"/>
            <a:ext cx="210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possibility for sliding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5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55" y="25724"/>
            <a:ext cx="8229600" cy="7633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Possible LOKI detector geometries: </a:t>
            </a:r>
            <a:r>
              <a:rPr lang="en-US" sz="2800" baseline="30000" dirty="0" smtClean="0"/>
              <a:t>10</a:t>
            </a:r>
            <a:r>
              <a:rPr lang="en-US" sz="2800" dirty="0" smtClean="0"/>
              <a:t>B-lined barrel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B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18" t="7029" r="5825" b="16776"/>
          <a:stretch/>
        </p:blipFill>
        <p:spPr>
          <a:xfrm>
            <a:off x="5917368" y="4138953"/>
            <a:ext cx="2960068" cy="24415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059" y="4818405"/>
            <a:ext cx="46987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2</a:t>
            </a:r>
            <a:r>
              <a:rPr lang="el-GR" sz="1400" dirty="0" smtClean="0">
                <a:solidFill>
                  <a:srgbClr val="000000"/>
                </a:solidFill>
              </a:rPr>
              <a:t>π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>
                <a:solidFill>
                  <a:srgbClr val="000000"/>
                </a:solidFill>
              </a:rPr>
              <a:t>solid angle coverage for efficient data </a:t>
            </a:r>
            <a:r>
              <a:rPr lang="en-US" sz="1400" dirty="0" smtClean="0">
                <a:solidFill>
                  <a:srgbClr val="000000"/>
                </a:solidFill>
              </a:rPr>
              <a:t>taking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Length </a:t>
            </a:r>
            <a:r>
              <a:rPr lang="en-US" sz="1400" dirty="0">
                <a:solidFill>
                  <a:srgbClr val="000000"/>
                </a:solidFill>
              </a:rPr>
              <a:t>= 10 m, width = 0.5 m, </a:t>
            </a:r>
            <a:r>
              <a:rPr lang="en-US" sz="1400" baseline="30000" dirty="0">
                <a:solidFill>
                  <a:srgbClr val="000000"/>
                </a:solidFill>
              </a:rPr>
              <a:t>10</a:t>
            </a:r>
            <a:r>
              <a:rPr lang="en-US" sz="1400" dirty="0">
                <a:solidFill>
                  <a:srgbClr val="000000"/>
                </a:solidFill>
              </a:rPr>
              <a:t>B</a:t>
            </a:r>
            <a:r>
              <a:rPr lang="en-US" sz="1400" baseline="-25000" dirty="0">
                <a:solidFill>
                  <a:srgbClr val="000000"/>
                </a:solidFill>
              </a:rPr>
              <a:t>4</a:t>
            </a:r>
            <a:r>
              <a:rPr lang="en-US" sz="1400" dirty="0">
                <a:solidFill>
                  <a:srgbClr val="000000"/>
                </a:solidFill>
              </a:rPr>
              <a:t>C layer thickness = 1 </a:t>
            </a:r>
            <a:r>
              <a:rPr lang="el-GR" sz="1400" dirty="0" smtClean="0">
                <a:solidFill>
                  <a:srgbClr val="000000"/>
                </a:solidFill>
              </a:rPr>
              <a:t>μ</a:t>
            </a:r>
            <a:r>
              <a:rPr lang="en-US" sz="1400" dirty="0" smtClean="0">
                <a:solidFill>
                  <a:srgbClr val="000000"/>
                </a:solidFill>
              </a:rPr>
              <a:t>m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Back-scattering detection mode with MWPC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Higher </a:t>
            </a:r>
            <a:r>
              <a:rPr lang="en-US" sz="1400" dirty="0" smtClean="0">
                <a:solidFill>
                  <a:srgbClr val="000000"/>
                </a:solidFill>
              </a:rPr>
              <a:t>efficiency and resolution </a:t>
            </a:r>
            <a:r>
              <a:rPr lang="en-US" sz="1400" dirty="0">
                <a:solidFill>
                  <a:srgbClr val="000000"/>
                </a:solidFill>
              </a:rPr>
              <a:t>at forward </a:t>
            </a:r>
            <a:r>
              <a:rPr lang="en-US" sz="1400" dirty="0" smtClean="0">
                <a:solidFill>
                  <a:srgbClr val="000000"/>
                </a:solidFill>
              </a:rPr>
              <a:t>angles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Detector and electronics outside the vacuum tank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Cheap, simple and easy to handle arrangement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S</a:t>
            </a:r>
            <a:r>
              <a:rPr lang="en-US" sz="1400" dirty="0" smtClean="0">
                <a:solidFill>
                  <a:srgbClr val="000000"/>
                </a:solidFill>
              </a:rPr>
              <a:t>mall size vacuum tank due to tube dimensions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Multi-parameter optimization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600934-552C-754A-88EB-6E064E9C4F5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7" y="1276361"/>
            <a:ext cx="3050295" cy="2673437"/>
          </a:xfrm>
          <a:prstGeom prst="rect">
            <a:avLst/>
          </a:prstGeom>
        </p:spPr>
      </p:pic>
      <p:pic>
        <p:nvPicPr>
          <p:cNvPr id="11" name="Picture 10" descr="yzView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80" r="8600"/>
          <a:stretch/>
        </p:blipFill>
        <p:spPr>
          <a:xfrm>
            <a:off x="3184376" y="1026796"/>
            <a:ext cx="5865409" cy="3179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40414" y="4097721"/>
            <a:ext cx="31444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K. Kanaki et al., J</a:t>
            </a:r>
            <a:r>
              <a:rPr lang="hu-HU" sz="1100" dirty="0"/>
              <a:t>. Appl. Cryst</a:t>
            </a:r>
            <a:r>
              <a:rPr lang="hu-HU" sz="1100" dirty="0" smtClean="0"/>
              <a:t>. </a:t>
            </a:r>
            <a:r>
              <a:rPr lang="hu-HU" sz="1100" b="1" dirty="0" smtClean="0"/>
              <a:t>46</a:t>
            </a:r>
            <a:r>
              <a:rPr lang="hu-HU" sz="1100" dirty="0"/>
              <a:t>, 1031–</a:t>
            </a:r>
            <a:r>
              <a:rPr lang="hu-HU" sz="1100" dirty="0" smtClean="0"/>
              <a:t>1037 (2013)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876143" y="3187992"/>
            <a:ext cx="131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not-to-scale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795" y="2308068"/>
            <a:ext cx="139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vacuum tank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455" y="929227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detector banks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38310" y="1276361"/>
            <a:ext cx="174493" cy="30070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184376" y="2529951"/>
            <a:ext cx="190423" cy="1881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374799" y="2718083"/>
            <a:ext cx="540908" cy="32923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03947" y="2847010"/>
            <a:ext cx="85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sample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784874" y="1165854"/>
            <a:ext cx="846640" cy="151154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84874" y="2847010"/>
            <a:ext cx="91269" cy="1250711"/>
          </a:xfrm>
          <a:prstGeom prst="straightConnector1">
            <a:avLst/>
          </a:prstGeom>
          <a:ln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61754" y="2512788"/>
            <a:ext cx="87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coating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35455" y="1298559"/>
            <a:ext cx="658121" cy="36128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06562" y="1788724"/>
            <a:ext cx="222687" cy="719999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234683" y="3689409"/>
            <a:ext cx="717292" cy="213357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35455" y="3470610"/>
            <a:ext cx="658121" cy="410854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61207" y="2660112"/>
            <a:ext cx="267854" cy="702726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632999" y="2167741"/>
            <a:ext cx="321046" cy="400110"/>
          </a:xfrm>
          <a:prstGeom prst="rect">
            <a:avLst/>
          </a:prstGeom>
          <a:solidFill>
            <a:srgbClr val="C1201E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FFFFFF"/>
                </a:solidFill>
              </a:rPr>
              <a:t>θ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2048" y="4097721"/>
            <a:ext cx="1407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10</a:t>
            </a:r>
            <a:r>
              <a:rPr lang="en-US" dirty="0" smtClean="0"/>
              <a:t>B</a:t>
            </a:r>
            <a:r>
              <a:rPr lang="en-US" baseline="-25000" dirty="0" smtClean="0"/>
              <a:t>4</a:t>
            </a:r>
            <a:r>
              <a:rPr lang="en-US" dirty="0" smtClean="0"/>
              <a:t>C coating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78900" y="3689409"/>
            <a:ext cx="55895" cy="4083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07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2"/>
            <a:ext cx="8229600" cy="777251"/>
          </a:xfrm>
        </p:spPr>
        <p:txBody>
          <a:bodyPr>
            <a:noAutofit/>
          </a:bodyPr>
          <a:lstStyle/>
          <a:p>
            <a:r>
              <a:rPr lang="en-US" sz="4000" dirty="0" smtClean="0"/>
              <a:t>Evaluation Tools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428" y="60629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Analytical calculations</a:t>
            </a:r>
          </a:p>
          <a:p>
            <a:r>
              <a:rPr lang="en-US" sz="2400" dirty="0" err="1" smtClean="0"/>
              <a:t>McStas</a:t>
            </a:r>
            <a:r>
              <a:rPr lang="en-US" sz="2400" dirty="0"/>
              <a:t> </a:t>
            </a:r>
            <a:r>
              <a:rPr lang="en-US" sz="2400" dirty="0" smtClean="0"/>
              <a:t>(MC): neutron ray-trace simulation package</a:t>
            </a:r>
          </a:p>
          <a:p>
            <a:r>
              <a:rPr lang="en-US" sz="2400" dirty="0" smtClean="0"/>
              <a:t>Geant4 (MC): particle tracking and interactions</a:t>
            </a:r>
          </a:p>
          <a:p>
            <a:r>
              <a:rPr lang="en-US" sz="2400" dirty="0" smtClean="0"/>
              <a:t>Garfield/Garfield++: ionization in gases, signal formation</a:t>
            </a:r>
          </a:p>
          <a:p>
            <a:r>
              <a:rPr lang="en-US" sz="2400" dirty="0" smtClean="0"/>
              <a:t>Prototyping</a:t>
            </a:r>
          </a:p>
          <a:p>
            <a:r>
              <a:rPr lang="en-US" sz="2400" dirty="0" smtClean="0"/>
              <a:t>R&amp;D running in parallel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326" y="3405803"/>
            <a:ext cx="4715592" cy="3131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37" y="3405803"/>
            <a:ext cx="4171797" cy="3128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3725" y="5891202"/>
            <a:ext cx="167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DENEX detector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1485" y="5459059"/>
            <a:ext cx="18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single cell counter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2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3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Polar angle resolution (analytical)</a:t>
            </a:r>
            <a:br>
              <a:rPr lang="en-US" dirty="0" smtClean="0"/>
            </a:br>
            <a:r>
              <a:rPr lang="en-US" baseline="30000" dirty="0" smtClean="0"/>
              <a:t>10</a:t>
            </a:r>
            <a:r>
              <a:rPr lang="en-US" dirty="0" smtClean="0"/>
              <a:t>B-lined barrel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16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8695" y="1364987"/>
            <a:ext cx="8613093" cy="3128051"/>
            <a:chOff x="198695" y="1695549"/>
            <a:chExt cx="8613093" cy="3128051"/>
          </a:xfrm>
        </p:grpSpPr>
        <p:pic>
          <p:nvPicPr>
            <p:cNvPr id="3" name="Picture 2" descr="dQrel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092724" y="1084615"/>
              <a:ext cx="3108129" cy="4329998"/>
            </a:xfrm>
            <a:prstGeom prst="rect">
              <a:avLst/>
            </a:prstGeom>
          </p:spPr>
        </p:pic>
        <p:pic>
          <p:nvPicPr>
            <p:cNvPr id="5" name="Picture 4" descr="effBS3microns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813546" y="1080699"/>
              <a:ext cx="3128050" cy="435775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8447" y="2345897"/>
              <a:ext cx="1074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efficiency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47574" y="2715229"/>
              <a:ext cx="1345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 resolution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199" y="4518400"/>
            <a:ext cx="7797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Capture and ion escape included in the calculations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Back-scattering efficiency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Q </a:t>
            </a:r>
            <a:r>
              <a:rPr lang="en-US" sz="2000" dirty="0" smtClean="0"/>
              <a:t>resolution is </a:t>
            </a:r>
            <a:r>
              <a:rPr lang="en-US" sz="2000" dirty="0"/>
              <a:t>detector-specific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6278" y="6158656"/>
            <a:ext cx="3458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rgbClr val="000000"/>
                </a:solidFill>
              </a:rPr>
              <a:t>K.Kanaki et al., J</a:t>
            </a:r>
            <a:r>
              <a:rPr lang="hu-HU" sz="1200" dirty="0">
                <a:solidFill>
                  <a:srgbClr val="000000"/>
                </a:solidFill>
              </a:rPr>
              <a:t>. Appl. Cryst</a:t>
            </a:r>
            <a:r>
              <a:rPr lang="hu-HU" sz="1200" dirty="0" smtClean="0">
                <a:solidFill>
                  <a:srgbClr val="000000"/>
                </a:solidFill>
              </a:rPr>
              <a:t>. </a:t>
            </a:r>
            <a:r>
              <a:rPr lang="hu-HU" sz="1200" b="1" dirty="0" smtClean="0">
                <a:solidFill>
                  <a:srgbClr val="000000"/>
                </a:solidFill>
              </a:rPr>
              <a:t>46</a:t>
            </a:r>
            <a:r>
              <a:rPr lang="hu-HU" sz="1200" dirty="0">
                <a:solidFill>
                  <a:srgbClr val="000000"/>
                </a:solidFill>
              </a:rPr>
              <a:t>, 1031–</a:t>
            </a:r>
            <a:r>
              <a:rPr lang="hu-HU" sz="1200" dirty="0" smtClean="0">
                <a:solidFill>
                  <a:srgbClr val="000000"/>
                </a:solidFill>
              </a:rPr>
              <a:t>1037 (2013)</a:t>
            </a:r>
          </a:p>
          <a:p>
            <a:r>
              <a:rPr lang="hu-HU" sz="1200" dirty="0" smtClean="0">
                <a:solidFill>
                  <a:srgbClr val="000000"/>
                </a:solidFill>
              </a:rPr>
              <a:t>F. Piscitelli and P. van Esch, JINST </a:t>
            </a:r>
            <a:r>
              <a:rPr lang="hu-HU" sz="1200" b="1" dirty="0" smtClean="0">
                <a:solidFill>
                  <a:srgbClr val="000000"/>
                </a:solidFill>
              </a:rPr>
              <a:t>8</a:t>
            </a:r>
            <a:r>
              <a:rPr lang="hu-HU" sz="1200" dirty="0" smtClean="0">
                <a:solidFill>
                  <a:srgbClr val="000000"/>
                </a:solidFill>
              </a:rPr>
              <a:t>, P04020 (2013)</a:t>
            </a:r>
          </a:p>
          <a:p>
            <a:r>
              <a:rPr lang="hu-HU" sz="1200" dirty="0" smtClean="0">
                <a:solidFill>
                  <a:srgbClr val="000000"/>
                </a:solidFill>
              </a:rPr>
              <a:t>F. Piscitelli, Ph.D. thesis, University of Perugia</a:t>
            </a:r>
            <a:r>
              <a:rPr lang="hu-HU" sz="1200" dirty="0">
                <a:solidFill>
                  <a:srgbClr val="000000"/>
                </a:solidFill>
              </a:rPr>
              <a:t> </a:t>
            </a:r>
            <a:r>
              <a:rPr lang="hu-HU" sz="1200" dirty="0" smtClean="0">
                <a:solidFill>
                  <a:srgbClr val="000000"/>
                </a:solidFill>
              </a:rPr>
              <a:t>(2013)</a:t>
            </a:r>
          </a:p>
        </p:txBody>
      </p:sp>
    </p:spTree>
    <p:extLst>
      <p:ext uri="{BB962C8B-B14F-4D97-AF65-F5344CB8AC3E}">
        <p14:creationId xmlns:p14="http://schemas.microsoft.com/office/powerpoint/2010/main" val="280895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Pre- and post sample </a:t>
            </a:r>
            <a:r>
              <a:rPr lang="el-GR" sz="3200" dirty="0" smtClean="0"/>
              <a:t>λ </a:t>
            </a:r>
            <a:r>
              <a:rPr lang="en-US" sz="3200" dirty="0" smtClean="0"/>
              <a:t>distribution (</a:t>
            </a:r>
            <a:r>
              <a:rPr lang="en-US" sz="3200" dirty="0" err="1" smtClean="0"/>
              <a:t>McStas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2000" dirty="0" smtClean="0"/>
              <a:t>water sample, 2m collimation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lambda_intensity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0" t="9552" r="7533" b="3456"/>
          <a:stretch/>
        </p:blipFill>
        <p:spPr>
          <a:xfrm>
            <a:off x="1181865" y="1516895"/>
            <a:ext cx="6923597" cy="5132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023111" y="3712870"/>
            <a:ext cx="4853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n/s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89314" y="6349799"/>
            <a:ext cx="61725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dirty="0" smtClean="0"/>
              <a:t> (</a:t>
            </a:r>
            <a:r>
              <a:rPr lang="en-US" dirty="0" err="1" smtClean="0"/>
              <a:t>Å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2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26"/>
            <a:ext cx="8229600" cy="8684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Efficiency &amp; Scattering Studies (Geant4)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 descr="sansTubeScattering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560" b="26015"/>
          <a:stretch/>
        </p:blipFill>
        <p:spPr>
          <a:xfrm>
            <a:off x="309940" y="1364307"/>
            <a:ext cx="5407786" cy="1432952"/>
          </a:xfrm>
          <a:prstGeom prst="rect">
            <a:avLst/>
          </a:prstGeom>
        </p:spPr>
      </p:pic>
      <p:pic>
        <p:nvPicPr>
          <p:cNvPr id="11" name="Picture 10" descr="overlaidEffLinZoo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50" r="7467"/>
          <a:stretch/>
        </p:blipFill>
        <p:spPr>
          <a:xfrm>
            <a:off x="5097887" y="668175"/>
            <a:ext cx="3787396" cy="27573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55" y="3344533"/>
            <a:ext cx="4482919" cy="3293853"/>
            <a:chOff x="63819" y="3027049"/>
            <a:chExt cx="4482919" cy="3293853"/>
          </a:xfrm>
        </p:grpSpPr>
        <p:pic>
          <p:nvPicPr>
            <p:cNvPr id="6" name="Picture 5" descr="G4effNoScattering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298" r="7380"/>
            <a:stretch/>
          </p:blipFill>
          <p:spPr>
            <a:xfrm>
              <a:off x="63819" y="3027049"/>
              <a:ext cx="4482919" cy="329385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485181" y="4796526"/>
              <a:ext cx="140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no scattering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28338" y="3344533"/>
            <a:ext cx="4530526" cy="3312000"/>
            <a:chOff x="4321704" y="3027049"/>
            <a:chExt cx="4530526" cy="3312000"/>
          </a:xfrm>
        </p:grpSpPr>
        <p:pic>
          <p:nvPicPr>
            <p:cNvPr id="9" name="Picture 8" descr="G4effWithScattering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359" r="7953"/>
            <a:stretch/>
          </p:blipFill>
          <p:spPr>
            <a:xfrm>
              <a:off x="4321704" y="3027049"/>
              <a:ext cx="4530526" cy="3312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818870" y="4796526"/>
              <a:ext cx="1576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with scattering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262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39" y="26091"/>
            <a:ext cx="8606341" cy="706568"/>
          </a:xfrm>
        </p:spPr>
        <p:txBody>
          <a:bodyPr>
            <a:noAutofit/>
          </a:bodyPr>
          <a:lstStyle/>
          <a:p>
            <a:r>
              <a:rPr lang="en-US" sz="3200" dirty="0" smtClean="0"/>
              <a:t>LOKI schedule for detector R&amp;D and construction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ganttchar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49" y="655430"/>
            <a:ext cx="8376777" cy="59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9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Three </a:t>
            </a:r>
            <a:r>
              <a:rPr lang="en-US" sz="2800" dirty="0" smtClean="0"/>
              <a:t>neutron instruments approved by the ESS Steering Committee (STC) in </a:t>
            </a:r>
            <a:r>
              <a:rPr lang="en-US" sz="2800" dirty="0" smtClean="0"/>
              <a:t>2013 for preliminary design phase 1:</a:t>
            </a:r>
            <a:endParaRPr lang="en-US" sz="2800" dirty="0" smtClean="0"/>
          </a:p>
          <a:p>
            <a:pPr lvl="1"/>
            <a:r>
              <a:rPr lang="en-US" sz="2400" dirty="0" smtClean="0"/>
              <a:t>NMX: Neutron Macromolecular Crystallography</a:t>
            </a:r>
          </a:p>
          <a:p>
            <a:pPr lvl="1"/>
            <a:r>
              <a:rPr lang="en-US" sz="2400" dirty="0" smtClean="0"/>
              <a:t>Odin: Optical and Diffraction Imaging with Neutrons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LOKI: small angle neutron scattering (SANS)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Introduction to LOKI</a:t>
            </a:r>
          </a:p>
          <a:p>
            <a:r>
              <a:rPr lang="en-US" sz="2800" dirty="0" smtClean="0"/>
              <a:t>Project phases until start of operations</a:t>
            </a:r>
          </a:p>
          <a:p>
            <a:r>
              <a:rPr lang="en-US" sz="2800" dirty="0" smtClean="0"/>
              <a:t>Functional detector </a:t>
            </a:r>
            <a:r>
              <a:rPr lang="en-US" sz="2800" dirty="0"/>
              <a:t>r</a:t>
            </a:r>
            <a:r>
              <a:rPr lang="en-US" sz="2800" dirty="0" smtClean="0"/>
              <a:t>equirement analysis</a:t>
            </a:r>
          </a:p>
          <a:p>
            <a:r>
              <a:rPr lang="en-US" sz="2800" dirty="0" smtClean="0"/>
              <a:t>Evaluation tools and preliminary results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639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LOKI entered conceptual design phase in 2014</a:t>
            </a:r>
          </a:p>
          <a:p>
            <a:r>
              <a:rPr lang="en-US" sz="2800" dirty="0" smtClean="0"/>
              <a:t>Multiple front effort</a:t>
            </a:r>
          </a:p>
          <a:p>
            <a:pPr lvl="1"/>
            <a:r>
              <a:rPr lang="en-US" sz="2400" dirty="0" smtClean="0"/>
              <a:t>analytical calculations</a:t>
            </a:r>
          </a:p>
          <a:p>
            <a:pPr lvl="1"/>
            <a:r>
              <a:rPr lang="en-US" sz="2400" dirty="0" smtClean="0"/>
              <a:t>simulations</a:t>
            </a:r>
          </a:p>
          <a:p>
            <a:pPr lvl="1"/>
            <a:r>
              <a:rPr lang="en-US" sz="2400" dirty="0" smtClean="0"/>
              <a:t>R&amp;D</a:t>
            </a:r>
          </a:p>
          <a:p>
            <a:pPr lvl="1"/>
            <a:r>
              <a:rPr lang="en-US" sz="2400" dirty="0" smtClean="0"/>
              <a:t>measurements in spallation facilities</a:t>
            </a:r>
          </a:p>
          <a:p>
            <a:pPr lvl="1"/>
            <a:r>
              <a:rPr lang="en-US" sz="2400" dirty="0" smtClean="0"/>
              <a:t>evaluation for different detector geometries</a:t>
            </a:r>
          </a:p>
          <a:p>
            <a:r>
              <a:rPr lang="en-US" sz="2800" dirty="0" smtClean="0"/>
              <a:t>Evaluation tools in place</a:t>
            </a:r>
          </a:p>
          <a:p>
            <a:r>
              <a:rPr lang="en-US" sz="2800" dirty="0" smtClean="0"/>
              <a:t>Requirements collection process on-going</a:t>
            </a:r>
          </a:p>
          <a:p>
            <a:r>
              <a:rPr lang="en-US" sz="2800" dirty="0" smtClean="0"/>
              <a:t>Performance of detector solutions on-going</a:t>
            </a:r>
          </a:p>
          <a:p>
            <a:r>
              <a:rPr lang="en-US" sz="2800" dirty="0" smtClean="0"/>
              <a:t>Tollgate decision end of 2014 for technologies entering final design phase</a:t>
            </a:r>
          </a:p>
          <a:p>
            <a:r>
              <a:rPr lang="en-US" sz="2800" dirty="0" smtClean="0"/>
              <a:t>Instrument construction at ESS is underway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4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5-27 at 16.49.4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2" t="3229" r="7430"/>
          <a:stretch/>
        </p:blipFill>
        <p:spPr>
          <a:xfrm>
            <a:off x="4992767" y="3470865"/>
            <a:ext cx="4050651" cy="30420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587"/>
            <a:ext cx="8229600" cy="8196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Small Angle Neutron Scattering with LOKI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166" y="104346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Soft matter, biophysics and material studies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mphasis on spatial and temporal heterogeneity</a:t>
            </a:r>
          </a:p>
          <a:p>
            <a:r>
              <a:rPr lang="en-US" sz="2800" dirty="0" smtClean="0"/>
              <a:t>Spatial resolution down to nm scale</a:t>
            </a:r>
          </a:p>
          <a:p>
            <a:r>
              <a:rPr lang="en-US" sz="2800" dirty="0" smtClean="0"/>
              <a:t>Sub-second time resolution</a:t>
            </a:r>
          </a:p>
          <a:p>
            <a:r>
              <a:rPr lang="en-US" sz="2800" dirty="0" smtClean="0"/>
              <a:t>High neutron flux (10</a:t>
            </a:r>
            <a:r>
              <a:rPr lang="en-US" sz="2800" baseline="30000" dirty="0" smtClean="0"/>
              <a:t>9</a:t>
            </a:r>
            <a:r>
              <a:rPr lang="en-US" sz="2800" dirty="0" smtClean="0"/>
              <a:t> n/cm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/s on sample)</a:t>
            </a:r>
          </a:p>
          <a:p>
            <a:r>
              <a:rPr lang="en-US" sz="2800" dirty="0" smtClean="0"/>
              <a:t>Broad </a:t>
            </a:r>
            <a:r>
              <a:rPr lang="el-GR" sz="2800" dirty="0" smtClean="0"/>
              <a:t>λ</a:t>
            </a:r>
            <a:r>
              <a:rPr lang="en-US" sz="2800" dirty="0" smtClean="0"/>
              <a:t> band </a:t>
            </a:r>
            <a:r>
              <a:rPr lang="en-US" sz="2800" dirty="0"/>
              <a:t>(2Å-12Å) </a:t>
            </a:r>
            <a:r>
              <a:rPr lang="en-US" sz="2800" dirty="0" smtClean="0"/>
              <a:t>and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wide-angle scattering</a:t>
            </a:r>
          </a:p>
          <a:p>
            <a:r>
              <a:rPr lang="en-US" sz="2800" dirty="0" smtClean="0"/>
              <a:t>Wide Q range accessed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simultaneously (10</a:t>
            </a:r>
            <a:r>
              <a:rPr lang="en-US" sz="2800" baseline="30000" dirty="0" smtClean="0"/>
              <a:t>-3</a:t>
            </a:r>
            <a:r>
              <a:rPr lang="en-US" sz="2800" dirty="0" smtClean="0"/>
              <a:t>- few Å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95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16"/>
            <a:ext cx="8229600" cy="860454"/>
          </a:xfrm>
        </p:spPr>
        <p:txBody>
          <a:bodyPr>
            <a:normAutofit/>
          </a:bodyPr>
          <a:lstStyle/>
          <a:p>
            <a:r>
              <a:rPr lang="en-US" sz="4000" dirty="0"/>
              <a:t>LOKI at a glance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8755" y="1330932"/>
            <a:ext cx="8724311" cy="5097559"/>
            <a:chOff x="208755" y="1330932"/>
            <a:chExt cx="8724311" cy="5097559"/>
          </a:xfrm>
        </p:grpSpPr>
        <p:grpSp>
          <p:nvGrpSpPr>
            <p:cNvPr id="38" name="Group 37"/>
            <p:cNvGrpSpPr/>
            <p:nvPr/>
          </p:nvGrpSpPr>
          <p:grpSpPr>
            <a:xfrm>
              <a:off x="208755" y="1330932"/>
              <a:ext cx="8724311" cy="5097559"/>
              <a:chOff x="395460" y="1898761"/>
              <a:chExt cx="8229600" cy="4346625"/>
            </a:xfrm>
          </p:grpSpPr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2862456" y="482782"/>
                <a:ext cx="3295608" cy="822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7" name="Rectangle 7"/>
              <p:cNvSpPr>
                <a:spLocks/>
              </p:cNvSpPr>
              <p:nvPr/>
            </p:nvSpPr>
            <p:spPr bwMode="auto">
              <a:xfrm>
                <a:off x="457200" y="1898761"/>
                <a:ext cx="1603663" cy="553998"/>
              </a:xfrm>
              <a:prstGeom prst="rect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 dirty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Bender: </a:t>
                </a:r>
                <a:r>
                  <a:rPr lang="en-US" sz="1800" dirty="0" smtClean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r </a:t>
                </a:r>
                <a:r>
                  <a:rPr lang="en-US" sz="1800" dirty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= 78 m</a:t>
                </a:r>
              </a:p>
              <a:p>
                <a:pPr marL="39688"/>
                <a:r>
                  <a:rPr lang="en-US" sz="1800" dirty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               l = 4 </a:t>
                </a:r>
                <a:r>
                  <a:rPr lang="en-US" sz="1800" dirty="0" smtClean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m</a:t>
                </a:r>
                <a:endParaRPr lang="en-US" sz="1800" dirty="0">
                  <a:solidFill>
                    <a:schemeClr val="tx1"/>
                  </a:solidFill>
                  <a:ea typeface="ＭＳ Ｐゴシック" charset="0"/>
                  <a:cs typeface="Gill Sans" charset="0"/>
                </a:endParaRPr>
              </a:p>
            </p:txBody>
          </p:sp>
          <p:sp>
            <p:nvSpPr>
              <p:cNvPr id="28" name="Line 12"/>
              <p:cNvSpPr>
                <a:spLocks noChangeShapeType="1"/>
              </p:cNvSpPr>
              <p:nvPr/>
            </p:nvSpPr>
            <p:spPr bwMode="auto">
              <a:xfrm rot="10800000">
                <a:off x="1043786" y="2583574"/>
                <a:ext cx="173964" cy="1313535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Rectangle 10"/>
              <p:cNvSpPr>
                <a:spLocks/>
              </p:cNvSpPr>
              <p:nvPr/>
            </p:nvSpPr>
            <p:spPr bwMode="auto">
              <a:xfrm>
                <a:off x="2629789" y="1905561"/>
                <a:ext cx="1917466" cy="547198"/>
              </a:xfrm>
              <a:prstGeom prst="rect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/>
              <a:lstStyle/>
              <a:p>
                <a:pPr marL="39688" algn="ctr"/>
                <a:r>
                  <a:rPr lang="en-US" sz="1800" dirty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Variable Opening Choppers</a:t>
                </a:r>
              </a:p>
            </p:txBody>
          </p:sp>
          <p:sp>
            <p:nvSpPr>
              <p:cNvPr id="30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60863" y="2653166"/>
                <a:ext cx="1344669" cy="2044242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3061772" y="2653166"/>
                <a:ext cx="343760" cy="1861566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Rectangle 8"/>
              <p:cNvSpPr>
                <a:spLocks/>
              </p:cNvSpPr>
              <p:nvPr/>
            </p:nvSpPr>
            <p:spPr bwMode="auto">
              <a:xfrm>
                <a:off x="3624836" y="2739819"/>
                <a:ext cx="1755936" cy="276999"/>
              </a:xfrm>
              <a:prstGeom prst="rect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 dirty="0" smtClean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Guide</a:t>
                </a:r>
                <a:r>
                  <a:rPr lang="en-US" dirty="0">
                    <a:ea typeface="ＭＳ Ｐゴシック" charset="0"/>
                    <a:cs typeface="Gill Sans" charset="0"/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3 </a:t>
                </a:r>
                <a:r>
                  <a:rPr lang="en-US" sz="1800" dirty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cm x 3 cm </a:t>
                </a: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3731535" y="3069012"/>
                <a:ext cx="634969" cy="159812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4" name="Rectangle 9"/>
              <p:cNvSpPr>
                <a:spLocks/>
              </p:cNvSpPr>
              <p:nvPr/>
            </p:nvSpPr>
            <p:spPr bwMode="auto">
              <a:xfrm>
                <a:off x="4931509" y="1961016"/>
                <a:ext cx="2127883" cy="276999"/>
              </a:xfrm>
              <a:prstGeom prst="rect">
                <a:avLst/>
              </a:pr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40639" bIns="0">
                <a:spAutoFit/>
              </a:bodyPr>
              <a:lstStyle/>
              <a:p>
                <a:pPr marL="39688"/>
                <a:r>
                  <a:rPr lang="en-US" sz="1800" dirty="0" smtClean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Collimation up </a:t>
                </a:r>
                <a:r>
                  <a:rPr lang="en-US" sz="1800" dirty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to </a:t>
                </a:r>
                <a:r>
                  <a:rPr lang="en-US" sz="1800" dirty="0" smtClean="0">
                    <a:solidFill>
                      <a:schemeClr val="tx1"/>
                    </a:solidFill>
                    <a:ea typeface="ＭＳ Ｐゴシック" charset="0"/>
                    <a:cs typeface="Gill Sans" charset="0"/>
                  </a:rPr>
                  <a:t>10m</a:t>
                </a:r>
                <a:endParaRPr lang="en-US" sz="1800" dirty="0">
                  <a:solidFill>
                    <a:schemeClr val="tx1"/>
                  </a:solidFill>
                  <a:ea typeface="ＭＳ Ｐゴシック" charset="0"/>
                  <a:cs typeface="Gill Sans" charset="0"/>
                </a:endParaRPr>
              </a:p>
            </p:txBody>
          </p:sp>
          <p:sp>
            <p:nvSpPr>
              <p:cNvPr id="35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4157747" y="2322608"/>
                <a:ext cx="1948401" cy="2344524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6" name="Rectangle 20"/>
              <p:cNvSpPr>
                <a:spLocks/>
              </p:cNvSpPr>
              <p:nvPr/>
            </p:nvSpPr>
            <p:spPr bwMode="auto">
              <a:xfrm>
                <a:off x="5944514" y="2949778"/>
                <a:ext cx="2513741" cy="292195"/>
              </a:xfrm>
              <a:prstGeom prst="rect">
                <a:avLst/>
              </a:prstGeom>
              <a:noFill/>
              <a:ln w="12700" cap="flat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40639" bIns="0"/>
              <a:lstStyle/>
              <a:p>
                <a:pPr marL="39688"/>
                <a:r>
                  <a:rPr lang="en-US" sz="1800" dirty="0">
                    <a:solidFill>
                      <a:srgbClr val="4D4D4D"/>
                    </a:solidFill>
                    <a:ea typeface="ＭＳ Ｐゴシック" charset="0"/>
                    <a:cs typeface="Gill Sans" charset="0"/>
                  </a:rPr>
                  <a:t>Optional </a:t>
                </a:r>
                <a:r>
                  <a:rPr lang="en-US" sz="1800" dirty="0" smtClean="0">
                    <a:solidFill>
                      <a:srgbClr val="4D4D4D"/>
                    </a:solidFill>
                    <a:ea typeface="ＭＳ Ｐゴシック" charset="0"/>
                    <a:cs typeface="Gill Sans" charset="0"/>
                  </a:rPr>
                  <a:t>Focusing </a:t>
                </a:r>
                <a:r>
                  <a:rPr lang="en-US" sz="1800" dirty="0">
                    <a:solidFill>
                      <a:srgbClr val="4D4D4D"/>
                    </a:solidFill>
                    <a:ea typeface="ＭＳ Ｐゴシック" charset="0"/>
                    <a:cs typeface="Gill Sans" charset="0"/>
                  </a:rPr>
                  <a:t>Optics</a:t>
                </a:r>
              </a:p>
            </p:txBody>
          </p:sp>
          <p:sp>
            <p:nvSpPr>
              <p:cNvPr id="37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4731829" y="3340379"/>
                <a:ext cx="1212685" cy="1326753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n w="6350" cmpd="sng">
                    <a:solidFill>
                      <a:srgbClr val="000000"/>
                    </a:solidFill>
                    <a:prstDash val="dash"/>
                  </a:ln>
                </a:endParaRPr>
              </a:p>
            </p:txBody>
          </p:sp>
        </p:grpSp>
        <p:sp>
          <p:nvSpPr>
            <p:cNvPr id="17" name="Rectangle 9"/>
            <p:cNvSpPr>
              <a:spLocks/>
            </p:cNvSpPr>
            <p:nvPr/>
          </p:nvSpPr>
          <p:spPr bwMode="auto">
            <a:xfrm>
              <a:off x="6884711" y="3338113"/>
              <a:ext cx="1399543" cy="276999"/>
            </a:xfrm>
            <a:prstGeom prst="rect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 smtClean="0">
                  <a:solidFill>
                    <a:schemeClr val="tx1"/>
                  </a:solidFill>
                  <a:ea typeface="ＭＳ Ｐゴシック" charset="0"/>
                  <a:cs typeface="Gill Sans" charset="0"/>
                </a:rPr>
                <a:t>Detector: 10m</a:t>
              </a:r>
              <a:endParaRPr lang="en-US" sz="1800" dirty="0">
                <a:solidFill>
                  <a:schemeClr val="tx1"/>
                </a:solidFill>
                <a:ea typeface="ＭＳ Ｐゴシック" charset="0"/>
                <a:cs typeface="Gill Sans" charset="0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rot="10800000" flipH="1">
              <a:off x="7210821" y="3674519"/>
              <a:ext cx="62459" cy="72432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728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215"/>
            <a:ext cx="8229600" cy="7654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Approved Instrument Project Phases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creen Shot 2014-05-19 at 10.4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95" y="1990927"/>
            <a:ext cx="6176181" cy="4493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8065" y="2073818"/>
            <a:ext cx="1930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Tollgate 2 decision</a:t>
            </a:r>
          </a:p>
          <a:p>
            <a:pPr algn="ctr"/>
            <a:r>
              <a:rPr lang="en-US" dirty="0" smtClean="0"/>
              <a:t>December 2014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67670" y="3466610"/>
            <a:ext cx="167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December 2016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93730" y="1990927"/>
            <a:ext cx="1398684" cy="806346"/>
          </a:xfrm>
          <a:prstGeom prst="rect">
            <a:avLst/>
          </a:prstGeom>
          <a:solidFill>
            <a:schemeClr val="accent2">
              <a:alpha val="4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5134" y="154635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January 2014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4193" y="4708797"/>
            <a:ext cx="113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June 2019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6906" y="6347769"/>
            <a:ext cx="167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December 2019 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3492414" y="2073818"/>
            <a:ext cx="798025" cy="161189"/>
          </a:xfrm>
          <a:prstGeom prst="rightArrow">
            <a:avLst/>
          </a:prstGeom>
          <a:solidFill>
            <a:srgbClr val="C0504D">
              <a:alpha val="45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490356" y="2578039"/>
            <a:ext cx="798025" cy="161189"/>
          </a:xfrm>
          <a:prstGeom prst="rightArrow">
            <a:avLst/>
          </a:prstGeom>
          <a:solidFill>
            <a:srgbClr val="C0504D">
              <a:alpha val="45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48735" y="685087"/>
            <a:ext cx="11657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LOKI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Left Brace 13"/>
          <p:cNvSpPr/>
          <p:nvPr/>
        </p:nvSpPr>
        <p:spPr>
          <a:xfrm rot="5400000">
            <a:off x="4500155" y="-2593586"/>
            <a:ext cx="433451" cy="8103495"/>
          </a:xfrm>
          <a:prstGeom prst="leftBrace">
            <a:avLst>
              <a:gd name="adj1" fmla="val 8333"/>
              <a:gd name="adj2" fmla="val 50403"/>
            </a:avLst>
          </a:prstGeom>
          <a:ln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99"/>
            <a:ext cx="8229600" cy="615721"/>
          </a:xfrm>
        </p:spPr>
        <p:txBody>
          <a:bodyPr>
            <a:noAutofit/>
          </a:bodyPr>
          <a:lstStyle/>
          <a:p>
            <a:r>
              <a:rPr lang="en-US" sz="4000" dirty="0" smtClean="0"/>
              <a:t>From Construction to Operations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Screen Shot 2014-05-19 at 10.45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32" y="993937"/>
            <a:ext cx="7585487" cy="5396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5617" y="1547736"/>
            <a:ext cx="3865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14 </a:t>
            </a:r>
            <a:r>
              <a:rPr lang="en-US" dirty="0" smtClean="0"/>
              <a:t>proposals were evaluated in May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Recommendation of</a:t>
            </a:r>
            <a:r>
              <a:rPr lang="en-US" dirty="0" smtClean="0"/>
              <a:t> evaluated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instruments for entering</a:t>
            </a:r>
            <a:r>
              <a:rPr lang="en-US" dirty="0" smtClean="0"/>
              <a:t> </a:t>
            </a:r>
            <a:r>
              <a:rPr lang="en-US" dirty="0" smtClean="0"/>
              <a:t>phase </a:t>
            </a:r>
            <a:r>
              <a:rPr lang="en-US" dirty="0" smtClean="0"/>
              <a:t>1 </a:t>
            </a:r>
            <a:r>
              <a:rPr lang="en-US" dirty="0" smtClean="0"/>
              <a:t>in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2015 will follow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79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 Design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Conceptual development of the instrument detectors</a:t>
            </a:r>
          </a:p>
          <a:p>
            <a:r>
              <a:rPr lang="en-US" b="1" dirty="0" smtClean="0"/>
              <a:t>Performance evaluation</a:t>
            </a:r>
          </a:p>
          <a:p>
            <a:r>
              <a:rPr lang="en-US" b="1" dirty="0" smtClean="0"/>
              <a:t>Geometry &amp; technology selection to be fully pursued during final design phase 2</a:t>
            </a:r>
          </a:p>
          <a:p>
            <a:r>
              <a:rPr lang="en-US" b="1" dirty="0" smtClean="0"/>
              <a:t>Schedule</a:t>
            </a:r>
          </a:p>
          <a:p>
            <a:r>
              <a:rPr lang="en-US" dirty="0"/>
              <a:t>In-kind plan for construction</a:t>
            </a:r>
          </a:p>
          <a:p>
            <a:r>
              <a:rPr lang="en-US" dirty="0" smtClean="0"/>
              <a:t>Define envelopes in engineering drawings</a:t>
            </a:r>
          </a:p>
          <a:p>
            <a:r>
              <a:rPr lang="en-US" dirty="0" smtClean="0"/>
              <a:t>Draft commissioning plan (cold &amp; hot)</a:t>
            </a:r>
          </a:p>
          <a:p>
            <a:r>
              <a:rPr lang="en-US" dirty="0"/>
              <a:t>B</a:t>
            </a:r>
            <a:r>
              <a:rPr lang="en-US" dirty="0" smtClean="0"/>
              <a:t>udget estimate</a:t>
            </a:r>
          </a:p>
          <a:p>
            <a:r>
              <a:rPr lang="en-US" dirty="0" smtClean="0"/>
              <a:t>Risk mitigation strategy</a:t>
            </a:r>
          </a:p>
          <a:p>
            <a:r>
              <a:rPr lang="en-US" dirty="0"/>
              <a:t>I</a:t>
            </a:r>
            <a:r>
              <a:rPr lang="en-US" dirty="0" smtClean="0"/>
              <a:t>nterface identification (organizational &amp; physical)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0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Functional requirements for LOKI detectors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8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22759" y="1189400"/>
            <a:ext cx="8229600" cy="5070756"/>
          </a:xfrm>
        </p:spPr>
        <p:txBody>
          <a:bodyPr>
            <a:no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olar angle resolution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avelength resolution</a:t>
            </a:r>
          </a:p>
          <a:p>
            <a:r>
              <a:rPr lang="en-US" sz="2400" dirty="0" smtClean="0"/>
              <a:t>Time of Flight resolution</a:t>
            </a:r>
          </a:p>
          <a:p>
            <a:r>
              <a:rPr lang="en-US" sz="2400" dirty="0" smtClean="0"/>
              <a:t>Detection efficiency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nstantaneous rate capability</a:t>
            </a:r>
          </a:p>
          <a:p>
            <a:r>
              <a:rPr lang="en-US" sz="2400" dirty="0" smtClean="0"/>
              <a:t>Stability</a:t>
            </a:r>
          </a:p>
          <a:p>
            <a:r>
              <a:rPr lang="en-US" sz="2400" dirty="0"/>
              <a:t>Background tolerance </a:t>
            </a:r>
            <a:r>
              <a:rPr lang="en-US" sz="2400" dirty="0" smtClean="0"/>
              <a:t>(</a:t>
            </a:r>
            <a:r>
              <a:rPr lang="en-US" sz="2000" dirty="0" smtClean="0"/>
              <a:t>intrinsic </a:t>
            </a:r>
            <a:r>
              <a:rPr lang="en-US" sz="2000" dirty="0"/>
              <a:t>detector </a:t>
            </a:r>
            <a:r>
              <a:rPr lang="en-US" sz="2000" dirty="0" smtClean="0"/>
              <a:t>noise, natural </a:t>
            </a:r>
            <a:r>
              <a:rPr lang="en-US" sz="2000" dirty="0"/>
              <a:t>components </a:t>
            </a:r>
            <a:r>
              <a:rPr lang="en-US" sz="2000" dirty="0" smtClean="0"/>
              <a:t>activity, cosmics, prompt </a:t>
            </a:r>
            <a:r>
              <a:rPr lang="en-US" sz="2000" dirty="0"/>
              <a:t>pulse &amp; secondaries escaping the </a:t>
            </a:r>
            <a:r>
              <a:rPr lang="en-US" sz="2000" dirty="0" smtClean="0"/>
              <a:t>guides - </a:t>
            </a:r>
            <a:r>
              <a:rPr lang="el-GR" sz="2000" u="sng" dirty="0" smtClean="0"/>
              <a:t>γ </a:t>
            </a:r>
            <a:r>
              <a:rPr lang="en-US" sz="2000" u="sng" dirty="0" smtClean="0"/>
              <a:t>and fast neutrons</a:t>
            </a:r>
            <a:r>
              <a:rPr lang="en-US" sz="2000" dirty="0" smtClean="0"/>
              <a:t> - shielding, neighbouring instruments, sample</a:t>
            </a:r>
            <a:r>
              <a:rPr lang="en-US" sz="2000" dirty="0"/>
              <a:t>-dependent background (incoherent, inelastic scattering</a:t>
            </a:r>
            <a:r>
              <a:rPr lang="en-US" sz="2000" dirty="0" smtClean="0"/>
              <a:t>)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Separate studies per detector technology, geometry and particle species</a:t>
            </a:r>
          </a:p>
        </p:txBody>
      </p:sp>
    </p:spTree>
    <p:extLst>
      <p:ext uri="{BB962C8B-B14F-4D97-AF65-F5344CB8AC3E}">
        <p14:creationId xmlns:p14="http://schemas.microsoft.com/office/powerpoint/2010/main" val="227479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943" y="68630"/>
            <a:ext cx="8229600" cy="703605"/>
          </a:xfrm>
        </p:spPr>
        <p:txBody>
          <a:bodyPr>
            <a:noAutofit/>
          </a:bodyPr>
          <a:lstStyle/>
          <a:p>
            <a:r>
              <a:rPr lang="en-US" sz="2400" dirty="0" smtClean="0"/>
              <a:t>Studies on </a:t>
            </a:r>
            <a:r>
              <a:rPr lang="el-GR" sz="2400" dirty="0" smtClean="0"/>
              <a:t>γ</a:t>
            </a:r>
            <a:r>
              <a:rPr lang="en-US" sz="2400" dirty="0" smtClean="0"/>
              <a:t> induced background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MultiGrid</a:t>
            </a:r>
            <a:r>
              <a:rPr lang="en-US" sz="2400" dirty="0" smtClean="0"/>
              <a:t> detector, ILL</a:t>
            </a:r>
            <a:r>
              <a:rPr lang="en-US" sz="2400" dirty="0"/>
              <a:t>/ESS/</a:t>
            </a:r>
            <a:r>
              <a:rPr lang="en-US" sz="2400" dirty="0" smtClean="0"/>
              <a:t>Linköping collaboration)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3F70-8713-9847-B0DB-C503ED923DA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Screen Shot 2014-05-26 at 15.39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795" y="3377739"/>
            <a:ext cx="4260214" cy="3085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16" y="3589403"/>
            <a:ext cx="3912130" cy="28121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04" r="4595" b="15454"/>
          <a:stretch/>
        </p:blipFill>
        <p:spPr>
          <a:xfrm>
            <a:off x="4162983" y="1182306"/>
            <a:ext cx="4895028" cy="24159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054" y="6268693"/>
            <a:ext cx="418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A. Khaplanov et al., JINST 8, P10025 (2013)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72" y="1334233"/>
            <a:ext cx="44165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neutron </a:t>
            </a:r>
            <a:r>
              <a:rPr lang="en-US" dirty="0"/>
              <a:t>e</a:t>
            </a:r>
            <a:r>
              <a:rPr lang="en-US" dirty="0" smtClean="0"/>
              <a:t>fficiency: analytically calculated,</a:t>
            </a:r>
          </a:p>
          <a:p>
            <a:r>
              <a:rPr lang="en-US" dirty="0"/>
              <a:t> </a:t>
            </a:r>
            <a:r>
              <a:rPr lang="en-US" dirty="0" smtClean="0"/>
              <a:t>     simulated, measured</a:t>
            </a:r>
          </a:p>
          <a:p>
            <a:pPr marL="285750" indent="-285750">
              <a:buFont typeface="Arial"/>
              <a:buChar char="•"/>
            </a:pPr>
            <a:r>
              <a:rPr lang="el-GR" dirty="0" smtClean="0"/>
              <a:t>γ</a:t>
            </a:r>
            <a:r>
              <a:rPr lang="en-US" dirty="0" smtClean="0"/>
              <a:t> efficiency comparable to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scattering understood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detector induced background understood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working on detector standards for reliable</a:t>
            </a:r>
          </a:p>
          <a:p>
            <a:r>
              <a:rPr lang="en-US" dirty="0"/>
              <a:t> </a:t>
            </a:r>
            <a:r>
              <a:rPr lang="en-US" dirty="0" smtClean="0"/>
              <a:t>     comparisons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3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859</Words>
  <Application>Microsoft Macintosh PowerPoint</Application>
  <PresentationFormat>On-screen Show (4:3)</PresentationFormat>
  <Paragraphs>170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Phase 1 Design for LOKI at ESS: performance evaluation of suitable detector technologies Or how to build detectors for ESS  </vt:lpstr>
      <vt:lpstr>Outline</vt:lpstr>
      <vt:lpstr>Small Angle Neutron Scattering with LOKI</vt:lpstr>
      <vt:lpstr>LOKI at a glance</vt:lpstr>
      <vt:lpstr>Approved Instrument Project Phases</vt:lpstr>
      <vt:lpstr>From Construction to Operations</vt:lpstr>
      <vt:lpstr>Phase 1 Design Duties</vt:lpstr>
      <vt:lpstr>Functional requirements for LOKI detectors</vt:lpstr>
      <vt:lpstr>Studies on γ induced background  (MultiGrid detector, ILL/ESS/Linköping collaboration)</vt:lpstr>
      <vt:lpstr>Collaborative background studies with PSI ESS Detector &amp; Neutron Optics and Shielding groups</vt:lpstr>
      <vt:lpstr>Collaborative background studies with SNS ESS Detector &amp; Neutron Optics and Shielding groups</vt:lpstr>
      <vt:lpstr>Measurements &amp; Simulations</vt:lpstr>
      <vt:lpstr>Possible LOKI detector geometries: window frame</vt:lpstr>
      <vt:lpstr>Possible LOKI detector geometries: 10B-lined barrel</vt:lpstr>
      <vt:lpstr>Evaluation Tools</vt:lpstr>
      <vt:lpstr>Polar angle resolution (analytical) 10B-lined barrel</vt:lpstr>
      <vt:lpstr>Pre- and post sample λ distribution (McStas) water sample, 2m collimation</vt:lpstr>
      <vt:lpstr>Efficiency &amp; Scattering Studies (Geant4)</vt:lpstr>
      <vt:lpstr>LOKI schedule for detector R&amp;D and construction</vt:lpstr>
      <vt:lpstr>Summary</vt:lpstr>
    </vt:vector>
  </TitlesOfParts>
  <Manager/>
  <Company>European Spallation Source ESS 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1 Design for LoKI at ESS: performance evaluation of suitable detector technologies  </dc:title>
  <dc:subject/>
  <dc:creator>ESS User</dc:creator>
  <cp:keywords/>
  <dc:description/>
  <cp:lastModifiedBy>ESS User</cp:lastModifiedBy>
  <cp:revision>375</cp:revision>
  <cp:lastPrinted>2014-05-28T16:24:50Z</cp:lastPrinted>
  <dcterms:created xsi:type="dcterms:W3CDTF">2014-05-19T07:42:40Z</dcterms:created>
  <dcterms:modified xsi:type="dcterms:W3CDTF">2014-05-30T10:00:59Z</dcterms:modified>
  <cp:category/>
</cp:coreProperties>
</file>