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13" r:id="rId3"/>
    <p:sldId id="311" r:id="rId4"/>
    <p:sldId id="325" r:id="rId5"/>
    <p:sldId id="299" r:id="rId6"/>
    <p:sldId id="293" r:id="rId7"/>
    <p:sldId id="315" r:id="rId8"/>
    <p:sldId id="326" r:id="rId9"/>
    <p:sldId id="318" r:id="rId10"/>
    <p:sldId id="319" r:id="rId11"/>
    <p:sldId id="265" r:id="rId12"/>
    <p:sldId id="306" r:id="rId13"/>
    <p:sldId id="307" r:id="rId14"/>
    <p:sldId id="309" r:id="rId15"/>
    <p:sldId id="268" r:id="rId16"/>
    <p:sldId id="284" r:id="rId17"/>
    <p:sldId id="308" r:id="rId18"/>
    <p:sldId id="332" r:id="rId19"/>
    <p:sldId id="331" r:id="rId20"/>
    <p:sldId id="270" r:id="rId21"/>
    <p:sldId id="271" r:id="rId22"/>
    <p:sldId id="327" r:id="rId23"/>
    <p:sldId id="328" r:id="rId24"/>
    <p:sldId id="278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s Birch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 autoAdjust="0"/>
    <p:restoredTop sz="97092" autoAdjust="0"/>
  </p:normalViewPr>
  <p:slideViewPr>
    <p:cSldViewPr snapToGrid="0" snapToObjects="1">
      <p:cViewPr varScale="1">
        <p:scale>
          <a:sx n="135" d="100"/>
          <a:sy n="135" d="100"/>
        </p:scale>
        <p:origin x="-104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644D-E538-6C4C-9EBA-1D1FB861805F}" type="datetime1">
              <a:rPr lang="en-US" smtClean="0"/>
              <a:t>11/21/14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3D6F2-BAD4-724F-80BF-51C29B44C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577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D7F05-45BF-EA4A-B0E1-0D582B13DB7E}" type="datetime1">
              <a:rPr lang="en-US" smtClean="0"/>
              <a:t>11/21/14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090DE-FD81-CD44-B098-E30471CE1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024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539D10-37E3-034C-A8B3-3898366C1DE2}" type="datetime1">
              <a:rPr lang="en-US" smtClean="0"/>
              <a:t>11/21/14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sv-SE"/>
              <a:t>Linköpings universitet</a:t>
            </a: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- Center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title</a:t>
            </a:r>
            <a:r>
              <a:rPr lang="sv-SE" baseline="0" dirty="0" smtClean="0"/>
              <a:t> </a:t>
            </a:r>
          </a:p>
          <a:p>
            <a:r>
              <a:rPr lang="sv-SE" dirty="0" smtClean="0"/>
              <a:t>- ”for the </a:t>
            </a:r>
            <a:r>
              <a:rPr lang="sv-SE" dirty="0" err="1" smtClean="0"/>
              <a:t>next</a:t>
            </a:r>
            <a:r>
              <a:rPr lang="sv-SE" dirty="0" smtClean="0"/>
              <a:t> generation”</a:t>
            </a:r>
            <a:endParaRPr lang="sv-S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white color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71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it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For “the study of materials”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3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as High density as</a:t>
            </a:r>
            <a:r>
              <a:rPr lang="en-US" baseline="0" dirty="0" smtClean="0"/>
              <a:t> </a:t>
            </a:r>
            <a:r>
              <a:rPr lang="en-US" dirty="0" smtClean="0"/>
              <a:t>the bulk density.   </a:t>
            </a:r>
            <a:r>
              <a:rPr lang="en-US" dirty="0" err="1" smtClean="0"/>
              <a:t>crystilline</a:t>
            </a:r>
            <a:r>
              <a:rPr lang="en-US" dirty="0" smtClean="0"/>
              <a:t> B4C is 2.52g/cm3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0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Factory acceptance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6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30 </a:t>
            </a:r>
            <a:r>
              <a:rPr lang="en-US" sz="1200" dirty="0" smtClean="0">
                <a:latin typeface="Symbol" charset="2"/>
                <a:cs typeface="Symbol" charset="2"/>
              </a:rPr>
              <a:t>u</a:t>
            </a:r>
            <a:r>
              <a:rPr lang="en-US" sz="1200" dirty="0" smtClean="0"/>
              <a:t>m </a:t>
            </a:r>
            <a:r>
              <a:rPr lang="en-US" dirty="0" smtClean="0"/>
              <a:t>Ni coating on Al blade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Mathieu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Ferraton's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talk for more details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Natural Al contains </a:t>
            </a:r>
            <a:r>
              <a:rPr lang="en-US" sz="1200" dirty="0" smtClean="0"/>
              <a:t>U (uranium)</a:t>
            </a:r>
            <a:r>
              <a:rPr lang="en-US" sz="1200" baseline="0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 err="1" smtClean="0"/>
              <a:t>Th</a:t>
            </a:r>
            <a:r>
              <a:rPr lang="en-US" sz="1200" baseline="0" dirty="0" smtClean="0"/>
              <a:t> (thorium)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2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stress in the film</a:t>
            </a:r>
            <a:r>
              <a:rPr lang="en-US" baseline="0" dirty="0" smtClean="0"/>
              <a:t> then sputtering.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T in hydrogen and index peaks, check O, N from ERDA make sure if the impurity level is less than 0.1</a:t>
            </a:r>
            <a:r>
              <a:rPr lang="en-US" baseline="0" dirty="0" smtClean="0"/>
              <a:t> at.%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reason why we used TMB,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0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19969" y="6243638"/>
            <a:ext cx="1008063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2014-06-03</a:t>
            </a:r>
            <a:endParaRPr lang="sv-SE" alt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932" y="6237288"/>
            <a:ext cx="3095625" cy="457200"/>
          </a:xfrm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altLang="en-US" smtClean="0"/>
              <a:t>Mewlude.Imam@esss.se</a:t>
            </a:r>
            <a:endParaRPr lang="sv-SE" alt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45932" y="6243638"/>
            <a:ext cx="1234380" cy="4572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05D053-2BF8-42DD-A080-ABD0C2C8396F}" type="slidenum">
              <a:rPr lang="sv-SE" altLang="en-US"/>
              <a:pPr/>
              <a:t>‹#›</a:t>
            </a:fld>
            <a:endParaRPr lang="sv-SE" altLang="en-US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280745"/>
            <a:ext cx="1800200" cy="21017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772" y="327450"/>
            <a:ext cx="1023616" cy="10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1" y="1600201"/>
            <a:ext cx="404446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2339" y="1600201"/>
            <a:ext cx="4044461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177451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1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0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0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4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0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2014-06-03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Mewlude.Imam@esss.se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A60C-5610-8941-9FF7-6FB743EF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4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Relationship Id="rId3" Type="http://schemas.openxmlformats.org/officeDocument/2006/relationships/image" Target="../media/image3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microsoft.com/office/2007/relationships/hdphoto" Target="../media/hdphoto1.wdp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Mewlude.imam@esss.se" TargetMode="External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emf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 bwMode="auto">
          <a:xfrm>
            <a:off x="86951" y="1805649"/>
            <a:ext cx="8948956" cy="2490148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sv-SE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15" name="Rectangle 1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86950" y="1603375"/>
            <a:ext cx="9057049" cy="26426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3600" baseline="3000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B based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thin films for next generation of neutron detectors using different deposition techniques </a:t>
            </a: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195047" y="4201227"/>
            <a:ext cx="8820472" cy="24482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i="0" dirty="0" err="1" smtClean="0"/>
              <a:t>Mewlude</a:t>
            </a:r>
            <a:r>
              <a:rPr lang="en-US" sz="2000" i="0" dirty="0" smtClean="0"/>
              <a:t> Imam</a:t>
            </a:r>
            <a:r>
              <a:rPr lang="en-US" sz="2000" baseline="30000" dirty="0" smtClean="0"/>
              <a:t>1</a:t>
            </a:r>
            <a:r>
              <a:rPr lang="en-US" sz="2000" i="0" baseline="30000" dirty="0" smtClean="0"/>
              <a:t>,</a:t>
            </a:r>
            <a:r>
              <a:rPr lang="en-US" sz="2000" baseline="30000" dirty="0"/>
              <a:t>2</a:t>
            </a:r>
            <a:r>
              <a:rPr lang="en-US" sz="2000" i="0" dirty="0" smtClean="0"/>
              <a:t>, Carina Höglund</a:t>
            </a:r>
            <a:r>
              <a:rPr lang="en-US" sz="2000" baseline="30000" dirty="0" smtClean="0"/>
              <a:t>1</a:t>
            </a:r>
            <a:r>
              <a:rPr lang="en-US" sz="2000" i="0" baseline="30000" dirty="0" smtClean="0"/>
              <a:t>,</a:t>
            </a:r>
            <a:r>
              <a:rPr lang="en-US" sz="2000" baseline="30000" dirty="0"/>
              <a:t>2</a:t>
            </a:r>
            <a:r>
              <a:rPr lang="en-US" sz="2000" i="0" dirty="0" smtClean="0"/>
              <a:t>, Jens Birch</a:t>
            </a:r>
            <a:r>
              <a:rPr lang="en-US" sz="2000" baseline="30000" dirty="0"/>
              <a:t>1</a:t>
            </a:r>
            <a:r>
              <a:rPr lang="en-US" sz="2000" i="0" dirty="0" smtClean="0"/>
              <a:t>, </a:t>
            </a:r>
          </a:p>
          <a:p>
            <a:pPr algn="ctr"/>
            <a:r>
              <a:rPr lang="en-US" sz="2000" i="0" dirty="0" smtClean="0"/>
              <a:t>Richard Hall-Wilton</a:t>
            </a:r>
            <a:r>
              <a:rPr lang="en-US" sz="2000" i="0" baseline="30000" dirty="0" smtClean="0"/>
              <a:t>2 </a:t>
            </a:r>
            <a:r>
              <a:rPr lang="en-US" sz="2000" i="0" dirty="0" smtClean="0"/>
              <a:t>, </a:t>
            </a:r>
            <a:r>
              <a:rPr lang="en-US" sz="2000" dirty="0" smtClean="0"/>
              <a:t>and </a:t>
            </a:r>
            <a:r>
              <a:rPr lang="en-US" sz="2000" dirty="0" err="1"/>
              <a:t>Henrik</a:t>
            </a:r>
            <a:r>
              <a:rPr lang="en-US" sz="2000" dirty="0"/>
              <a:t> Pedersen</a:t>
            </a:r>
            <a:r>
              <a:rPr lang="en-US" sz="2000" baseline="30000" dirty="0"/>
              <a:t>1</a:t>
            </a:r>
            <a:endParaRPr lang="en-US" sz="2000" i="0" baseline="30000" dirty="0" smtClean="0"/>
          </a:p>
          <a:p>
            <a:pPr algn="ctr"/>
            <a:endParaRPr lang="en-US" sz="2000" baseline="30000" dirty="0" smtClean="0"/>
          </a:p>
          <a:p>
            <a:pPr algn="ctr"/>
            <a:r>
              <a:rPr lang="en-US" baseline="30000" dirty="0" smtClean="0"/>
              <a:t>1</a:t>
            </a:r>
            <a:r>
              <a:rPr lang="en-US" sz="1800" dirty="0" smtClean="0"/>
              <a:t>Department of Physics, Chemistry and Biology</a:t>
            </a:r>
            <a:br>
              <a:rPr lang="en-US" sz="1800" dirty="0" smtClean="0"/>
            </a:br>
            <a:r>
              <a:rPr lang="en-US" sz="1800" dirty="0" smtClean="0"/>
              <a:t>Linköping University (</a:t>
            </a:r>
            <a:r>
              <a:rPr lang="en-US" sz="1800" dirty="0" err="1" smtClean="0"/>
              <a:t>LiU</a:t>
            </a:r>
            <a:r>
              <a:rPr lang="en-US" sz="1800" dirty="0" smtClean="0"/>
              <a:t>), Linköping, Sweden</a:t>
            </a:r>
          </a:p>
          <a:p>
            <a:pPr algn="ctr"/>
            <a:r>
              <a:rPr lang="en-US" baseline="30000" dirty="0"/>
              <a:t>2</a:t>
            </a:r>
            <a:r>
              <a:rPr lang="en-US" sz="1800" dirty="0" smtClean="0"/>
              <a:t>European Spallation Source (ESS)</a:t>
            </a:r>
            <a:br>
              <a:rPr lang="en-US" sz="1800" dirty="0" smtClean="0"/>
            </a:br>
            <a:r>
              <a:rPr lang="en-US" sz="1800" dirty="0" smtClean="0"/>
              <a:t>Lund, Sweden</a:t>
            </a:r>
            <a:endParaRPr lang="en-US" sz="1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51" y="311833"/>
            <a:ext cx="1943475" cy="10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42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623" y="1112699"/>
            <a:ext cx="2108400" cy="283926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3235" y="1112699"/>
            <a:ext cx="4327065" cy="2828107"/>
            <a:chOff x="364479" y="3246798"/>
            <a:chExt cx="4214951" cy="28070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479" y="3246798"/>
              <a:ext cx="4214951" cy="280705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521188" y="3684709"/>
              <a:ext cx="550533" cy="175164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061" y="4165674"/>
            <a:ext cx="776366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00FF"/>
              </a:buClr>
              <a:buFont typeface="Wingdings" charset="2"/>
              <a:buChar char=""/>
            </a:pPr>
            <a:r>
              <a:rPr lang="en-US" sz="2200" dirty="0" smtClean="0"/>
              <a:t>Collaboration ESS – LiU – ILL</a:t>
            </a:r>
          </a:p>
          <a:p>
            <a:pPr marL="342900" indent="-342900">
              <a:spcBef>
                <a:spcPts val="1200"/>
              </a:spcBef>
              <a:buClr>
                <a:srgbClr val="0000FF"/>
              </a:buClr>
              <a:buFont typeface="Wingdings" charset="2"/>
              <a:buChar char=""/>
            </a:pPr>
            <a:r>
              <a:rPr lang="en-US" sz="2200" dirty="0" smtClean="0"/>
              <a:t>0.8 x 3 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detector area</a:t>
            </a:r>
          </a:p>
          <a:p>
            <a:pPr marL="342900" indent="-342900">
              <a:spcBef>
                <a:spcPts val="1200"/>
              </a:spcBef>
              <a:buClr>
                <a:srgbClr val="0000FF"/>
              </a:buClr>
              <a:buFont typeface="Wingdings" charset="2"/>
              <a:buChar char=""/>
            </a:pPr>
            <a:r>
              <a:rPr lang="en-US" sz="2200" dirty="0" smtClean="0"/>
              <a:t>25 000 blades with </a:t>
            </a:r>
            <a:r>
              <a:rPr lang="en-US" sz="2200" baseline="30000" dirty="0" smtClean="0"/>
              <a:t>10</a:t>
            </a:r>
            <a:r>
              <a:rPr lang="en-US" sz="2200" dirty="0" smtClean="0"/>
              <a:t>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C, 103 m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in 45 days (up to 3.3 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/day)</a:t>
            </a:r>
          </a:p>
          <a:p>
            <a:pPr marL="342900" indent="-342900">
              <a:spcBef>
                <a:spcPts val="1200"/>
              </a:spcBef>
              <a:buClr>
                <a:srgbClr val="0000FF"/>
              </a:buClr>
              <a:buFont typeface="Wingdings" charset="2"/>
              <a:buChar char=""/>
            </a:pPr>
            <a:r>
              <a:rPr lang="en-US" sz="2200" dirty="0" smtClean="0"/>
              <a:t>0.75, 1 and 1,5 </a:t>
            </a:r>
            <a:r>
              <a:rPr lang="en-US" sz="2200" dirty="0" smtClean="0">
                <a:latin typeface="Symbol" charset="2"/>
                <a:cs typeface="Symbol" charset="2"/>
              </a:rPr>
              <a:t>m</a:t>
            </a:r>
            <a:r>
              <a:rPr lang="en-US" sz="2200" dirty="0" smtClean="0">
                <a:cs typeface="Symbol" charset="2"/>
              </a:rPr>
              <a:t>m </a:t>
            </a:r>
            <a:r>
              <a:rPr lang="en-US" sz="2200" baseline="30000" dirty="0" smtClean="0"/>
              <a:t>10</a:t>
            </a:r>
            <a:r>
              <a:rPr lang="en-US" sz="2200" dirty="0" smtClean="0"/>
              <a:t>B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C coatings + 1 without coating</a:t>
            </a:r>
          </a:p>
          <a:p>
            <a:pPr marL="342900" indent="-342900">
              <a:spcBef>
                <a:spcPts val="1200"/>
              </a:spcBef>
              <a:buClr>
                <a:srgbClr val="0000FF"/>
              </a:buClr>
              <a:buFont typeface="Wingdings" charset="2"/>
              <a:buChar char=""/>
            </a:pPr>
            <a:r>
              <a:rPr lang="en-US" sz="2200" dirty="0" smtClean="0"/>
              <a:t>50% Ni-plated / 50% low-</a:t>
            </a:r>
            <a:r>
              <a:rPr lang="en-US" sz="2200" dirty="0" smtClean="0">
                <a:latin typeface="Symbol" charset="2"/>
                <a:cs typeface="Symbol" charset="2"/>
              </a:rPr>
              <a:t>a</a:t>
            </a:r>
            <a:r>
              <a:rPr lang="en-US" sz="2200" dirty="0" smtClean="0"/>
              <a:t> 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2143" y="3913180"/>
            <a:ext cx="36312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Mass production test!</a:t>
            </a:r>
          </a:p>
          <a:p>
            <a:pPr lvl="0"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</a:rPr>
              <a:t>Deadline </a:t>
            </a:r>
            <a:r>
              <a:rPr lang="en-US" sz="2200" dirty="0">
                <a:solidFill>
                  <a:srgbClr val="0000FF"/>
                </a:solidFill>
              </a:rPr>
              <a:t>September 2014</a:t>
            </a:r>
          </a:p>
          <a:p>
            <a:pPr lvl="0">
              <a:spcBef>
                <a:spcPts val="600"/>
              </a:spcBef>
            </a:pPr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After this: Full scale detector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!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67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7870" y="0"/>
            <a:ext cx="8229600" cy="10850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emonstrator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- IN5 segment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50800" dist="635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pic>
        <p:nvPicPr>
          <p:cNvPr id="15" name="Picture 14" descr="IMG_137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603" y="1091355"/>
            <a:ext cx="2140744" cy="28543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474279" y="6381768"/>
            <a:ext cx="543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296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7247" y="120923"/>
            <a:ext cx="5688632" cy="11398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Deposition using CVD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67" y="1388988"/>
            <a:ext cx="5116621" cy="44341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Expected less stress in the films – less problems with adhesion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400" dirty="0" smtClean="0"/>
              <a:t>Not line of sight deposition –detector parts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can be coated assembled, also allows for more complex detector geometries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400" dirty="0" smtClean="0"/>
              <a:t>It is possible to get different film </a:t>
            </a:r>
            <a:r>
              <a:rPr lang="en-US" sz="2400" dirty="0" smtClean="0"/>
              <a:t>stoichiometry, i.e.,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x</a:t>
            </a:r>
            <a:r>
              <a:rPr lang="en-US" sz="2400" dirty="0" err="1" smtClean="0"/>
              <a:t>C</a:t>
            </a:r>
            <a:r>
              <a:rPr lang="en-US" sz="2400" dirty="0" smtClean="0"/>
              <a:t> where x &gt; 4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z="1400" smtClean="0">
                <a:solidFill>
                  <a:schemeClr val="tx1"/>
                </a:solidFill>
              </a:rPr>
              <a:pPr/>
              <a:t>10</a:t>
            </a:fld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8" name="Grafik 57" descr="sputtering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434" y="3674713"/>
            <a:ext cx="1965749" cy="1866202"/>
          </a:xfrm>
          <a:prstGeom prst="rect">
            <a:avLst/>
          </a:prstGeom>
        </p:spPr>
      </p:pic>
      <p:pic>
        <p:nvPicPr>
          <p:cNvPr id="10" name="Picture 9" descr="P11006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907" y="1625423"/>
            <a:ext cx="3543150" cy="1613522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" descr="IMG_01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48" y="3683052"/>
            <a:ext cx="2027547" cy="1857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89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Traditional B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 CVD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Thermally activated CVD, 900-1300 °C  </a:t>
            </a:r>
            <a:r>
              <a:rPr lang="en-US" sz="2800" dirty="0" smtClean="0">
                <a:solidFill>
                  <a:srgbClr val="FF0000"/>
                </a:solidFill>
              </a:rPr>
              <a:t>Al melts at 660 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800" dirty="0" err="1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Boron precursor BCl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/BBr</a:t>
            </a:r>
            <a:r>
              <a:rPr lang="en-US" sz="2800" baseline="-25000" dirty="0" smtClean="0"/>
              <a:t>3, </a:t>
            </a:r>
            <a:r>
              <a:rPr lang="en-US" sz="2800" dirty="0" smtClean="0">
                <a:solidFill>
                  <a:srgbClr val="FF0000"/>
                </a:solidFill>
              </a:rPr>
              <a:t>produces </a:t>
            </a:r>
            <a:r>
              <a:rPr lang="en-US" sz="2800" dirty="0" err="1" smtClean="0">
                <a:solidFill>
                  <a:srgbClr val="FF0000"/>
                </a:solidFill>
              </a:rPr>
              <a:t>HCl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/>
              <a:t>Carbon precursor: Light hydrocarbons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typically CH</a:t>
            </a:r>
            <a:r>
              <a:rPr lang="en-US" sz="2800" baseline="-25000" dirty="0" smtClean="0"/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 passive below 800 </a:t>
            </a:r>
            <a:r>
              <a:rPr lang="en-US" sz="28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800" dirty="0" err="1" smtClean="0">
                <a:solidFill>
                  <a:srgbClr val="FF0000"/>
                </a:solidFill>
              </a:rPr>
              <a:t>C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Any alternatives?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z="1400" smtClean="0">
                <a:solidFill>
                  <a:schemeClr val="tx1"/>
                </a:solidFill>
              </a:rPr>
              <a:pPr/>
              <a:t>11</a:t>
            </a:fld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212" y="5121037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U. </a:t>
            </a:r>
            <a:r>
              <a:rPr lang="en-US" sz="1400" dirty="0" err="1" smtClean="0"/>
              <a:t>Jansson</a:t>
            </a:r>
            <a:r>
              <a:rPr lang="en-US" sz="1400" dirty="0" smtClean="0"/>
              <a:t>, J-O. </a:t>
            </a:r>
            <a:r>
              <a:rPr lang="en-US" sz="1400" dirty="0" err="1" smtClean="0"/>
              <a:t>Carlsson</a:t>
            </a:r>
            <a:r>
              <a:rPr lang="en-US" sz="1400" dirty="0" smtClean="0"/>
              <a:t>, Thin Solid Films  124 p. 101 (1985).</a:t>
            </a:r>
            <a:endParaRPr lang="sv-SE" sz="1400" dirty="0" smtClean="0"/>
          </a:p>
          <a:p>
            <a:r>
              <a:rPr lang="en-US" sz="1400" dirty="0" smtClean="0"/>
              <a:t>L. G. </a:t>
            </a:r>
            <a:r>
              <a:rPr lang="en-US" sz="1400" dirty="0" err="1" smtClean="0"/>
              <a:t>Vandenbulcke</a:t>
            </a:r>
            <a:r>
              <a:rPr lang="en-US" sz="1400" dirty="0" smtClean="0"/>
              <a:t>, Ind. Eng. Chem. Prod. Res. Dev. 24 p. 568 (1985).</a:t>
            </a:r>
            <a:endParaRPr lang="sv-SE" sz="1400" dirty="0" smtClean="0"/>
          </a:p>
          <a:p>
            <a:r>
              <a:rPr lang="en-US" sz="1400" dirty="0" smtClean="0"/>
              <a:t>U. </a:t>
            </a:r>
            <a:r>
              <a:rPr lang="en-US" sz="1400" dirty="0" err="1" smtClean="0"/>
              <a:t>Jansson</a:t>
            </a:r>
            <a:r>
              <a:rPr lang="en-US" sz="1400" dirty="0" smtClean="0"/>
              <a:t> et </a:t>
            </a:r>
            <a:r>
              <a:rPr lang="en-US" sz="1400" dirty="0" err="1" smtClean="0"/>
              <a:t>al.Thin</a:t>
            </a:r>
            <a:r>
              <a:rPr lang="en-US" sz="1400" dirty="0" smtClean="0"/>
              <a:t> Solid Films 172 p. 81 (1989).</a:t>
            </a:r>
            <a:endParaRPr lang="sv-SE" sz="1400" dirty="0" smtClean="0"/>
          </a:p>
          <a:p>
            <a:r>
              <a:rPr lang="fr-FR" sz="1400" dirty="0" smtClean="0"/>
              <a:t>H. Vincent et al. </a:t>
            </a:r>
            <a:r>
              <a:rPr lang="fr-FR" sz="1400" dirty="0" err="1" smtClean="0"/>
              <a:t>Carbon</a:t>
            </a:r>
            <a:r>
              <a:rPr lang="fr-FR" sz="1400" dirty="0" smtClean="0"/>
              <a:t> 34 p. 1041 (1996).</a:t>
            </a:r>
            <a:endParaRPr lang="sv-SE" sz="1400" dirty="0" smtClean="0"/>
          </a:p>
          <a:p>
            <a:r>
              <a:rPr lang="fr-FR" sz="1400" dirty="0" smtClean="0"/>
              <a:t>J. </a:t>
            </a:r>
            <a:r>
              <a:rPr lang="fr-FR" sz="1400" dirty="0" err="1" smtClean="0"/>
              <a:t>Berjonneau</a:t>
            </a:r>
            <a:r>
              <a:rPr lang="fr-FR" sz="1400" dirty="0" smtClean="0"/>
              <a:t> et al. J. </a:t>
            </a:r>
            <a:r>
              <a:rPr lang="fr-FR" sz="1400" dirty="0" err="1" smtClean="0"/>
              <a:t>Electrochem</a:t>
            </a:r>
            <a:r>
              <a:rPr lang="fr-FR" sz="1400" dirty="0" smtClean="0"/>
              <a:t>. Soc. 153 p. C795 (2006).</a:t>
            </a:r>
            <a:endParaRPr lang="sv-SE" sz="1400" dirty="0" smtClean="0"/>
          </a:p>
          <a:p>
            <a:r>
              <a:rPr lang="fr-FR" sz="1400" dirty="0" smtClean="0"/>
              <a:t>Y. Liu et al. </a:t>
            </a:r>
            <a:r>
              <a:rPr lang="fr-FR" sz="1400" dirty="0" err="1" smtClean="0"/>
              <a:t>Appl</a:t>
            </a:r>
            <a:r>
              <a:rPr lang="fr-FR" sz="1400" dirty="0" smtClean="0"/>
              <a:t>. </a:t>
            </a:r>
            <a:r>
              <a:rPr lang="en-US" sz="1400" dirty="0" smtClean="0"/>
              <a:t>Surf. Sci. 255 p. 5729 (2009)</a:t>
            </a:r>
            <a:r>
              <a:rPr lang="en-US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00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Alternative CVD route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8083" y="1466193"/>
            <a:ext cx="5887696" cy="4874917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Organoboranes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i.e. molecules with one or more B-C bonds: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Triethylborane    (TEB) B(C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3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Trimethylborane (TMB) B(CH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Tributyl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borane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(TBB) B(C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buFont typeface="Wingdings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Very reactive – lower process temperature</a:t>
            </a:r>
          </a:p>
          <a:p>
            <a:pPr>
              <a:buFont typeface="Wingdings" charset="2"/>
              <a:buChar char="ü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ontain both B and C, no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TEB reported to be the best choice for low temperature boron-carbon films * 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Available as </a:t>
            </a:r>
            <a:r>
              <a:rPr lang="en-US" sz="2800" baseline="30000" dirty="0"/>
              <a:t>10</a:t>
            </a:r>
            <a:r>
              <a:rPr lang="en-US" sz="2800" dirty="0"/>
              <a:t>B enriched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z="1400" smtClean="0">
                <a:solidFill>
                  <a:schemeClr val="tx1"/>
                </a:solidFill>
              </a:rPr>
              <a:pPr/>
              <a:t>12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2296" y="1600201"/>
            <a:ext cx="2879894" cy="3832709"/>
            <a:chOff x="-1577776" y="2367113"/>
            <a:chExt cx="3005681" cy="3832709"/>
          </a:xfrm>
        </p:grpSpPr>
        <p:pic>
          <p:nvPicPr>
            <p:cNvPr id="6" name="Picture 12" descr="Triethylborane-3D-balls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577776" y="2367113"/>
              <a:ext cx="3005680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-1379175" y="5799712"/>
              <a:ext cx="2807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i="0" dirty="0" smtClean="0">
                  <a:cs typeface="Arial" pitchFamily="34" charset="0"/>
                </a:rPr>
                <a:t>TEB - </a:t>
              </a:r>
              <a:r>
                <a:rPr lang="sv-SE" sz="2000" i="0" dirty="0" err="1" smtClean="0">
                  <a:cs typeface="Arial" pitchFamily="34" charset="0"/>
                </a:rPr>
                <a:t>TriEthylBoron</a:t>
              </a:r>
              <a:endParaRPr lang="sv-SE" sz="2000" i="0" dirty="0"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5989" y="6181031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* J. S. Lewis et al. Mater. Lett. 27 p. 327 (1996) </a:t>
            </a:r>
            <a:endParaRPr lang="sv-S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49520" y="2353556"/>
            <a:ext cx="35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endParaRPr lang="sv-SE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3127" y="1457801"/>
            <a:ext cx="37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endParaRPr lang="sv-SE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738" y="2563084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C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59069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Thermally activated CVD</a:t>
            </a:r>
            <a:endParaRPr lang="sv-SE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9574" y="1557338"/>
            <a:ext cx="27368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/>
              <a:t>Growth parameters: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/>
              <a:t>T = </a:t>
            </a:r>
            <a:r>
              <a:rPr lang="en-US" sz="2000" dirty="0" smtClean="0"/>
              <a:t>400 </a:t>
            </a:r>
            <a:r>
              <a:rPr lang="en-US" sz="2000" dirty="0"/>
              <a:t>– </a:t>
            </a:r>
            <a:r>
              <a:rPr lang="en-US" sz="2000" dirty="0" smtClean="0"/>
              <a:t>600 </a:t>
            </a:r>
            <a:r>
              <a:rPr lang="en-US" sz="2000" dirty="0"/>
              <a:t>°C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/>
              <a:t>Pressure </a:t>
            </a:r>
            <a:r>
              <a:rPr lang="en-US" sz="2000" dirty="0" smtClean="0"/>
              <a:t>50 mbar</a:t>
            </a:r>
            <a:endParaRPr lang="en-US" sz="2000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000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697288" y="2032000"/>
            <a:ext cx="5195887" cy="3268663"/>
            <a:chOff x="3697039" y="1988840"/>
            <a:chExt cx="5195441" cy="3269133"/>
          </a:xfrm>
        </p:grpSpPr>
        <p:pic>
          <p:nvPicPr>
            <p:cNvPr id="12306" name="Picture 5" descr="Maggan3D_Örjans_Avhandling"/>
            <p:cNvPicPr preferRelativeResize="0"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079" y="1988840"/>
              <a:ext cx="4376459" cy="2695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Rectangle 11"/>
            <p:cNvSpPr>
              <a:spLocks noChangeArrowheads="1"/>
            </p:cNvSpPr>
            <p:nvPr/>
          </p:nvSpPr>
          <p:spPr bwMode="auto">
            <a:xfrm>
              <a:off x="7442546" y="4581450"/>
              <a:ext cx="8128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GB" sz="2000">
                  <a:solidFill>
                    <a:srgbClr val="000000"/>
                  </a:solidFill>
                </a:rPr>
                <a:t>Insulation</a:t>
              </a:r>
              <a:endParaRPr lang="en-GB" sz="2000"/>
            </a:p>
          </p:txBody>
        </p:sp>
        <p:sp>
          <p:nvSpPr>
            <p:cNvPr id="12308" name="Rectangle 12"/>
            <p:cNvSpPr>
              <a:spLocks noChangeArrowheads="1"/>
            </p:cNvSpPr>
            <p:nvPr/>
          </p:nvSpPr>
          <p:spPr bwMode="auto">
            <a:xfrm>
              <a:off x="8090792" y="2349326"/>
              <a:ext cx="8016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GB" sz="2000">
                  <a:solidFill>
                    <a:srgbClr val="000000"/>
                  </a:solidFill>
                </a:rPr>
                <a:t>Susceptor</a:t>
              </a:r>
              <a:endParaRPr lang="en-GB" sz="2000"/>
            </a:p>
          </p:txBody>
        </p:sp>
        <p:sp>
          <p:nvSpPr>
            <p:cNvPr id="12309" name="Rectangle 13"/>
            <p:cNvSpPr>
              <a:spLocks noChangeArrowheads="1"/>
            </p:cNvSpPr>
            <p:nvPr/>
          </p:nvSpPr>
          <p:spPr bwMode="auto">
            <a:xfrm>
              <a:off x="5642346" y="5013498"/>
              <a:ext cx="9540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GB" sz="2000">
                  <a:solidFill>
                    <a:srgbClr val="000000"/>
                  </a:solidFill>
                </a:rPr>
                <a:t>Quartz tube</a:t>
              </a:r>
              <a:endParaRPr lang="en-GB" sz="2000"/>
            </a:p>
          </p:txBody>
        </p:sp>
        <p:sp>
          <p:nvSpPr>
            <p:cNvPr id="12310" name="Rectangle 14"/>
            <p:cNvSpPr>
              <a:spLocks noChangeArrowheads="1"/>
            </p:cNvSpPr>
            <p:nvPr/>
          </p:nvSpPr>
          <p:spPr bwMode="auto">
            <a:xfrm>
              <a:off x="3697039" y="2204864"/>
              <a:ext cx="6492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GB" sz="2000">
                  <a:solidFill>
                    <a:srgbClr val="000000"/>
                  </a:solidFill>
                </a:rPr>
                <a:t>RF Coil</a:t>
              </a:r>
              <a:endParaRPr lang="en-GB" sz="2000"/>
            </a:p>
          </p:txBody>
        </p:sp>
        <p:sp>
          <p:nvSpPr>
            <p:cNvPr id="12311" name="Line 17"/>
            <p:cNvSpPr>
              <a:spLocks noChangeShapeType="1"/>
            </p:cNvSpPr>
            <p:nvPr/>
          </p:nvSpPr>
          <p:spPr bwMode="auto">
            <a:xfrm>
              <a:off x="4562226" y="2420764"/>
              <a:ext cx="468313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2" name="Line 18"/>
            <p:cNvSpPr>
              <a:spLocks noChangeShapeType="1"/>
            </p:cNvSpPr>
            <p:nvPr/>
          </p:nvSpPr>
          <p:spPr bwMode="auto">
            <a:xfrm flipH="1">
              <a:off x="6722814" y="2493789"/>
              <a:ext cx="1150937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3" name="Line 20"/>
            <p:cNvSpPr>
              <a:spLocks noChangeShapeType="1"/>
            </p:cNvSpPr>
            <p:nvPr/>
          </p:nvSpPr>
          <p:spPr bwMode="auto">
            <a:xfrm flipH="1" flipV="1">
              <a:off x="5858370" y="4077393"/>
              <a:ext cx="1440160" cy="576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4" name="Line 21"/>
            <p:cNvSpPr>
              <a:spLocks noChangeShapeType="1"/>
            </p:cNvSpPr>
            <p:nvPr/>
          </p:nvSpPr>
          <p:spPr bwMode="auto">
            <a:xfrm flipH="1" flipV="1">
              <a:off x="5282306" y="4581450"/>
              <a:ext cx="360363" cy="433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69232" y="3140968"/>
            <a:ext cx="3015481" cy="2120007"/>
            <a:chOff x="1669232" y="3140968"/>
            <a:chExt cx="3015481" cy="2120007"/>
          </a:xfrm>
        </p:grpSpPr>
        <p:sp>
          <p:nvSpPr>
            <p:cNvPr id="17" name="Right Arrow 16"/>
            <p:cNvSpPr/>
            <p:nvPr/>
          </p:nvSpPr>
          <p:spPr bwMode="auto">
            <a:xfrm rot="20198638">
              <a:off x="2057400" y="4794250"/>
              <a:ext cx="2185988" cy="1174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endParaRPr lang="sv-SE"/>
            </a:p>
          </p:txBody>
        </p:sp>
        <p:sp>
          <p:nvSpPr>
            <p:cNvPr id="12299" name="TextBox 8"/>
            <p:cNvSpPr txBox="1">
              <a:spLocks noChangeArrowheads="1"/>
            </p:cNvSpPr>
            <p:nvPr/>
          </p:nvSpPr>
          <p:spPr bwMode="auto">
            <a:xfrm rot="20234804">
              <a:off x="1669232" y="4860770"/>
              <a:ext cx="3015481" cy="40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 dirty="0"/>
                <a:t>Carrier gas (</a:t>
              </a:r>
              <a:r>
                <a:rPr lang="en-US" sz="2000" dirty="0" smtClean="0"/>
                <a:t>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or </a:t>
              </a:r>
              <a:r>
                <a:rPr lang="en-US" sz="2000" baseline="-25000" dirty="0" smtClean="0"/>
                <a:t> </a:t>
              </a:r>
              <a:r>
                <a:rPr lang="en-US" sz="2000" dirty="0" err="1"/>
                <a:t>Ar</a:t>
              </a:r>
              <a:r>
                <a:rPr lang="en-US" sz="2000" dirty="0"/>
                <a:t>)</a:t>
              </a:r>
              <a:endParaRPr lang="sv-SE" sz="2000" dirty="0"/>
            </a:p>
          </p:txBody>
        </p:sp>
        <p:sp>
          <p:nvSpPr>
            <p:cNvPr id="12302" name="TextBox 11"/>
            <p:cNvSpPr txBox="1">
              <a:spLocks noChangeArrowheads="1"/>
            </p:cNvSpPr>
            <p:nvPr/>
          </p:nvSpPr>
          <p:spPr bwMode="auto">
            <a:xfrm rot="20152635">
              <a:off x="1801407" y="4828303"/>
              <a:ext cx="864336" cy="40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/>
                <a:t>TEB</a:t>
              </a:r>
              <a:endParaRPr lang="sv-SE" sz="2000"/>
            </a:p>
          </p:txBody>
        </p:sp>
        <p:pic>
          <p:nvPicPr>
            <p:cNvPr id="12303" name="Picture 12" descr="Triethylborane-3D-ball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3267" y="3140968"/>
              <a:ext cx="1656645" cy="158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13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2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81884"/>
            <a:ext cx="4922345" cy="2539776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films were found to be XRD amorphous, regardless of temperature and ambient</a:t>
            </a:r>
          </a:p>
          <a:p>
            <a:r>
              <a:rPr lang="en-US" sz="2400" dirty="0" smtClean="0"/>
              <a:t>Deposition rate at 600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0.4 µm/h in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ambient, </a:t>
            </a:r>
            <a:br>
              <a:rPr lang="en-US" sz="2400" dirty="0" smtClean="0"/>
            </a:br>
            <a:r>
              <a:rPr lang="en-US" sz="2400" dirty="0" smtClean="0"/>
              <a:t>1 µm/h in </a:t>
            </a:r>
            <a:r>
              <a:rPr lang="en-US" sz="2400" dirty="0" err="1" smtClean="0"/>
              <a:t>Ar</a:t>
            </a:r>
            <a:endParaRPr lang="en-US" sz="2400" dirty="0" smtClean="0"/>
          </a:p>
          <a:p>
            <a:r>
              <a:rPr lang="en-US" sz="2400" dirty="0" smtClean="0"/>
              <a:t>Films with thickness of 0.5-1 µm adhere well to both Al blades and single crystal Si (100</a:t>
            </a:r>
            <a:r>
              <a:rPr lang="en-US" sz="2400" dirty="0" smtClean="0"/>
              <a:t>) surface</a:t>
            </a:r>
            <a:endParaRPr lang="en-US" sz="2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Deposited films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Fig1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545" y="2323994"/>
            <a:ext cx="3648390" cy="21733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631" y="5908726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H. Pedersen et al. Chem. Vapor Deposition</a:t>
            </a:r>
            <a:r>
              <a:rPr lang="en-US" sz="1400" dirty="0"/>
              <a:t> </a:t>
            </a:r>
            <a:r>
              <a:rPr lang="en-US" sz="1400" dirty="0" smtClean="0"/>
              <a:t>18 p. 221 (2012)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601116" y="4643396"/>
            <a:ext cx="3245853" cy="365125"/>
          </a:xfrm>
        </p:spPr>
        <p:txBody>
          <a:bodyPr/>
          <a:lstStyle/>
          <a:p>
            <a:r>
              <a:rPr lang="sv-SE" sz="2000" dirty="0">
                <a:solidFill>
                  <a:schemeClr val="tx1"/>
                </a:solidFill>
              </a:rPr>
              <a:t>B</a:t>
            </a:r>
            <a:r>
              <a:rPr lang="sv-SE" sz="2000" baseline="-25000" dirty="0">
                <a:solidFill>
                  <a:schemeClr val="tx1"/>
                </a:solidFill>
              </a:rPr>
              <a:t>x</a:t>
            </a:r>
            <a:r>
              <a:rPr lang="sv-SE" sz="2000" dirty="0">
                <a:solidFill>
                  <a:schemeClr val="tx1"/>
                </a:solidFill>
              </a:rPr>
              <a:t>C </a:t>
            </a:r>
            <a:r>
              <a:rPr lang="en-US" sz="2000" dirty="0">
                <a:solidFill>
                  <a:schemeClr val="tx1"/>
                </a:solidFill>
              </a:rPr>
              <a:t>deposited</a:t>
            </a:r>
            <a:r>
              <a:rPr lang="sv-SE" sz="2000" dirty="0">
                <a:solidFill>
                  <a:schemeClr val="tx1"/>
                </a:solidFill>
              </a:rPr>
              <a:t> at 600 °C in Ar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35532" y="6328409"/>
            <a:ext cx="5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939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49" y="76586"/>
            <a:ext cx="8640960" cy="86253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Elemental composition &amp; density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048573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H. Pedersen et al. Chem. Vapor Deposition</a:t>
            </a:r>
            <a:r>
              <a:rPr lang="en-US" sz="1400" dirty="0"/>
              <a:t> </a:t>
            </a:r>
            <a:r>
              <a:rPr lang="en-US" sz="1400" dirty="0" smtClean="0"/>
              <a:t>18 p. 221 (2012)</a:t>
            </a:r>
            <a:endParaRPr lang="en-US" sz="1400" dirty="0"/>
          </a:p>
        </p:txBody>
      </p:sp>
      <p:pic>
        <p:nvPicPr>
          <p:cNvPr id="8" name="Picture 7" descr="ERDA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2" t="5601" r="870" b="2172"/>
          <a:stretch/>
        </p:blipFill>
        <p:spPr>
          <a:xfrm>
            <a:off x="75049" y="1355326"/>
            <a:ext cx="4493096" cy="330609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660" y="4274911"/>
            <a:ext cx="4821340" cy="223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45484" y="4817467"/>
            <a:ext cx="43226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Bulk </a:t>
            </a:r>
            <a:r>
              <a:rPr lang="sv-SE" dirty="0" err="1"/>
              <a:t>density</a:t>
            </a:r>
            <a:r>
              <a:rPr lang="sv-SE" dirty="0"/>
              <a:t> for </a:t>
            </a:r>
            <a:r>
              <a:rPr lang="sv-SE" dirty="0" err="1"/>
              <a:t>crystalline</a:t>
            </a:r>
            <a:r>
              <a:rPr lang="sv-SE" dirty="0"/>
              <a:t> B</a:t>
            </a:r>
            <a:r>
              <a:rPr lang="sv-SE" baseline="-25000" dirty="0"/>
              <a:t>4</a:t>
            </a:r>
            <a:r>
              <a:rPr lang="sv-SE" dirty="0"/>
              <a:t>C: </a:t>
            </a:r>
            <a:r>
              <a:rPr lang="sv-SE" b="1" dirty="0"/>
              <a:t>2.52 g/cm</a:t>
            </a:r>
            <a:r>
              <a:rPr lang="sv-SE" b="1" baseline="30000" dirty="0"/>
              <a:t>3</a:t>
            </a:r>
            <a:endParaRPr lang="sv-SE" b="1" dirty="0"/>
          </a:p>
          <a:p>
            <a:r>
              <a:rPr lang="de-DE" sz="1200" dirty="0"/>
              <a:t> </a:t>
            </a:r>
          </a:p>
          <a:p>
            <a:r>
              <a:rPr lang="de-DE" sz="1600" dirty="0"/>
              <a:t>O. </a:t>
            </a:r>
            <a:r>
              <a:rPr lang="de-DE" sz="1600" dirty="0" err="1"/>
              <a:t>Knotek</a:t>
            </a:r>
            <a:r>
              <a:rPr lang="de-DE" sz="1600" dirty="0"/>
              <a:t> et al. Surf. </a:t>
            </a:r>
            <a:r>
              <a:rPr lang="en-US" sz="1600" dirty="0"/>
              <a:t>Coat. Tech. </a:t>
            </a:r>
            <a:r>
              <a:rPr lang="en-US" sz="1600" b="1" dirty="0"/>
              <a:t>1997</a:t>
            </a:r>
            <a:r>
              <a:rPr lang="en-US" sz="1600" dirty="0"/>
              <a:t>,</a:t>
            </a:r>
            <a:r>
              <a:rPr lang="en-US" sz="1600" b="1" dirty="0"/>
              <a:t>     </a:t>
            </a:r>
            <a:r>
              <a:rPr lang="en-US" sz="1600" dirty="0"/>
              <a:t>91, </a:t>
            </a:r>
            <a:r>
              <a:rPr lang="en-US" sz="1600" dirty="0" smtClean="0"/>
              <a:t>167</a:t>
            </a:r>
            <a:endParaRPr lang="sv-SE" sz="1600" dirty="0"/>
          </a:p>
          <a:p>
            <a:endParaRPr lang="sv-SE" sz="3200" dirty="0"/>
          </a:p>
        </p:txBody>
      </p:sp>
      <p:sp>
        <p:nvSpPr>
          <p:cNvPr id="9" name="Rectangle 8"/>
          <p:cNvSpPr/>
          <p:nvPr/>
        </p:nvSpPr>
        <p:spPr>
          <a:xfrm>
            <a:off x="4589492" y="1387342"/>
            <a:ext cx="4397084" cy="266095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Suggested chemical reaction mechanism:</a:t>
            </a:r>
          </a:p>
          <a:p>
            <a:r>
              <a:rPr lang="en-US" dirty="0" smtClean="0"/>
              <a:t>In hydrogen ambient: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At </a:t>
            </a:r>
            <a:r>
              <a:rPr lang="en-US" dirty="0"/>
              <a:t>low temperature </a:t>
            </a:r>
            <a:r>
              <a:rPr lang="en-US" dirty="0" smtClean="0"/>
              <a:t>TEB decomposed BH</a:t>
            </a:r>
            <a:r>
              <a:rPr lang="en-US" baseline="-25000" dirty="0" smtClean="0"/>
              <a:t>3</a:t>
            </a:r>
            <a:r>
              <a:rPr lang="en-US" dirty="0" smtClean="0"/>
              <a:t>     and</a:t>
            </a:r>
            <a:r>
              <a:rPr lang="en-US" dirty="0" smtClean="0">
                <a:solidFill>
                  <a:srgbClr val="0000FF"/>
                </a:solidFill>
              </a:rPr>
              <a:t> CH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-&gt; high </a:t>
            </a:r>
            <a:r>
              <a:rPr lang="en-US" dirty="0"/>
              <a:t>B/C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</a:t>
            </a:r>
            <a:r>
              <a:rPr lang="en-US" dirty="0"/>
              <a:t>high temperature TEB </a:t>
            </a:r>
            <a:r>
              <a:rPr lang="en-US" dirty="0" smtClean="0"/>
              <a:t>decomposed BH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FF"/>
                </a:solidFill>
              </a:rPr>
              <a:t>C</a:t>
            </a:r>
            <a:r>
              <a:rPr lang="en-US" baseline="-25000" dirty="0" smtClean="0">
                <a:solidFill>
                  <a:srgbClr val="FF00FF"/>
                </a:solidFill>
              </a:rPr>
              <a:t>2</a:t>
            </a:r>
            <a:r>
              <a:rPr lang="en-US" dirty="0" smtClean="0">
                <a:solidFill>
                  <a:srgbClr val="FF00FF"/>
                </a:solidFill>
              </a:rPr>
              <a:t>H</a:t>
            </a:r>
            <a:r>
              <a:rPr lang="en-US" baseline="-25000" dirty="0" smtClean="0">
                <a:solidFill>
                  <a:srgbClr val="FF00FF"/>
                </a:solidFill>
              </a:rPr>
              <a:t>4</a:t>
            </a:r>
            <a:r>
              <a:rPr lang="en-US" dirty="0" smtClean="0"/>
              <a:t> -&gt; lower </a:t>
            </a:r>
            <a:r>
              <a:rPr lang="en-US" dirty="0"/>
              <a:t>B/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In argon ambient: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TEB only decomposed </a:t>
            </a:r>
            <a:r>
              <a:rPr lang="en-US" dirty="0"/>
              <a:t>to BH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and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52398"/>
            <a:ext cx="2133600" cy="365125"/>
          </a:xfrm>
        </p:spPr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15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856" y="906080"/>
            <a:ext cx="399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Elastic Recoil Detection </a:t>
            </a:r>
            <a:r>
              <a:rPr lang="en-US" dirty="0"/>
              <a:t>A</a:t>
            </a:r>
            <a:r>
              <a:rPr lang="en-US" dirty="0" smtClean="0"/>
              <a:t>nalysis (ERDA)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2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08" y="3536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Deposition at high T using thermal CVD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1059"/>
            <a:ext cx="57102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3200" indent="-457200">
              <a:buClr>
                <a:schemeClr val="accent1"/>
              </a:buClr>
              <a:buSzPct val="60000"/>
              <a:buFont typeface="Wingdings" charset="2"/>
              <a:buChar char="u"/>
            </a:pPr>
            <a:r>
              <a:rPr lang="en-US" sz="2400" dirty="0" smtClean="0"/>
              <a:t>Si (100) substrate</a:t>
            </a:r>
          </a:p>
          <a:p>
            <a:pPr marL="313200" indent="-457200">
              <a:buClr>
                <a:schemeClr val="accent1"/>
              </a:buClr>
              <a:buSzPct val="60000"/>
              <a:buFont typeface="Wingdings" charset="2"/>
              <a:buChar char="u"/>
            </a:pPr>
            <a:r>
              <a:rPr lang="en-US" sz="2400" dirty="0" smtClean="0"/>
              <a:t>Deposition temperature: </a:t>
            </a:r>
          </a:p>
          <a:p>
            <a:pPr>
              <a:buClr>
                <a:schemeClr val="accent1"/>
              </a:buClr>
              <a:buSzPct val="60000"/>
            </a:pPr>
            <a:r>
              <a:rPr lang="en-US" sz="2400" dirty="0" smtClean="0"/>
              <a:t>      700</a:t>
            </a:r>
            <a:r>
              <a:rPr lang="en-US" sz="2400" dirty="0"/>
              <a:t>-1200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/>
          </a:p>
          <a:p>
            <a:pPr marL="313200" indent="-457200">
              <a:buClr>
                <a:schemeClr val="accent1"/>
              </a:buClr>
              <a:buSzPct val="60000"/>
              <a:buFont typeface="Wingdings" charset="2"/>
              <a:buChar char="u"/>
            </a:pPr>
            <a:r>
              <a:rPr lang="en-US" sz="2400" dirty="0" smtClean="0"/>
              <a:t>Good adhesion &amp; dense film </a:t>
            </a:r>
          </a:p>
          <a:p>
            <a:pPr marL="313200" indent="-457200">
              <a:buClr>
                <a:schemeClr val="accent1"/>
              </a:buClr>
              <a:buSzPct val="60000"/>
              <a:buFont typeface="Wingdings" charset="2"/>
              <a:buChar char="u"/>
            </a:pPr>
            <a:r>
              <a:rPr lang="en-US" sz="2400" dirty="0"/>
              <a:t>D</a:t>
            </a:r>
            <a:r>
              <a:rPr lang="en-US" sz="2400" dirty="0" smtClean="0"/>
              <a:t>eposition rate: </a:t>
            </a:r>
            <a:br>
              <a:rPr lang="en-US" sz="2400" dirty="0" smtClean="0"/>
            </a:br>
            <a:r>
              <a:rPr lang="en-US" sz="2400" dirty="0" smtClean="0"/>
              <a:t>	1.39 </a:t>
            </a:r>
            <a:r>
              <a:rPr lang="en-US" sz="2400" dirty="0" err="1" smtClean="0"/>
              <a:t>μm</a:t>
            </a:r>
            <a:r>
              <a:rPr lang="en-US" sz="2400" dirty="0" smtClean="0"/>
              <a:t>/h in hydrogen</a:t>
            </a:r>
            <a:br>
              <a:rPr lang="en-US" sz="2400" dirty="0" smtClean="0"/>
            </a:br>
            <a:r>
              <a:rPr lang="en-US" sz="2400" dirty="0" smtClean="0"/>
              <a:t>	955 nm/h in argon </a:t>
            </a:r>
            <a:br>
              <a:rPr lang="en-US" sz="2400" dirty="0" smtClean="0"/>
            </a:br>
            <a:r>
              <a:rPr lang="en-US" sz="2400" dirty="0" smtClean="0"/>
              <a:t>	ambient at 700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n-US" sz="2400" dirty="0" smtClean="0"/>
          </a:p>
          <a:p>
            <a:pPr marL="457200" indent="-457200">
              <a:buClr>
                <a:schemeClr val="accent1"/>
              </a:buClr>
              <a:buSzPct val="60000"/>
              <a:buFont typeface="Wingdings" charset="2"/>
              <a:buChar char="u"/>
            </a:pPr>
            <a:r>
              <a:rPr lang="en-US" sz="2400" dirty="0" smtClean="0"/>
              <a:t>Film density varies in 2.40 - 2.69 </a:t>
            </a:r>
            <a:r>
              <a:rPr lang="en-US" sz="2400" dirty="0" smtClean="0"/>
              <a:t>g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3</a:t>
            </a:r>
          </a:p>
          <a:p>
            <a:pPr>
              <a:buSzPct val="100000"/>
            </a:pPr>
            <a:endParaRPr lang="en-US" sz="2800" dirty="0"/>
          </a:p>
          <a:p>
            <a:pPr>
              <a:buSzPct val="100000"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60115" y="4660602"/>
            <a:ext cx="335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B</a:t>
            </a:r>
            <a:r>
              <a:rPr lang="sv-SE" sz="2000" baseline="-25000" dirty="0"/>
              <a:t>x</a:t>
            </a:r>
            <a:r>
              <a:rPr lang="sv-SE" sz="2000" dirty="0"/>
              <a:t>C </a:t>
            </a:r>
            <a:r>
              <a:rPr lang="en-US" sz="2000" dirty="0"/>
              <a:t>deposited</a:t>
            </a:r>
            <a:r>
              <a:rPr lang="sv-SE" sz="2000" dirty="0"/>
              <a:t> at </a:t>
            </a:r>
            <a:r>
              <a:rPr lang="sv-SE" sz="2000" dirty="0" smtClean="0"/>
              <a:t>800 </a:t>
            </a:r>
            <a:r>
              <a:rPr lang="sv-SE" sz="2000" dirty="0"/>
              <a:t>°C in Ar</a:t>
            </a:r>
          </a:p>
        </p:txBody>
      </p:sp>
      <p:pic>
        <p:nvPicPr>
          <p:cNvPr id="8" name="Picture 7" descr="BN295L-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00" y="2087015"/>
            <a:ext cx="368181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5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17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" name="Picture 9" descr="B:C vs T.tif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" t="4198" r="5591" b="2101"/>
          <a:stretch/>
        </p:blipFill>
        <p:spPr>
          <a:xfrm>
            <a:off x="126998" y="923757"/>
            <a:ext cx="4120445" cy="3694121"/>
          </a:xfrm>
          <a:prstGeom prst="rect">
            <a:avLst/>
          </a:prstGeom>
        </p:spPr>
      </p:pic>
      <p:pic>
        <p:nvPicPr>
          <p:cNvPr id="11" name="Picture 10" descr="Untitled.tif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2" t="4162" r="7388" b="1831"/>
          <a:stretch/>
        </p:blipFill>
        <p:spPr>
          <a:xfrm>
            <a:off x="4246342" y="2891111"/>
            <a:ext cx="4440458" cy="360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7556" y="4678979"/>
            <a:ext cx="4021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C = </a:t>
            </a:r>
            <a:r>
              <a:rPr lang="en-US" sz="2400" dirty="0" smtClean="0">
                <a:latin typeface="Times New Roman"/>
                <a:cs typeface="Times New Roman"/>
              </a:rPr>
              <a:t>4.5 at </a:t>
            </a:r>
            <a:r>
              <a:rPr lang="en-US" sz="2400" dirty="0">
                <a:latin typeface="Times New Roman"/>
                <a:cs typeface="Times New Roman"/>
              </a:rPr>
              <a:t>700 </a:t>
            </a:r>
            <a:r>
              <a:rPr lang="en-US" sz="2400" baseline="30000" dirty="0" err="1" smtClean="0">
                <a:latin typeface="Times New Roman"/>
                <a:cs typeface="Times New Roman"/>
              </a:rPr>
              <a:t>o</a:t>
            </a:r>
            <a:r>
              <a:rPr lang="en-US" sz="24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with 2.42 </a:t>
            </a:r>
            <a:r>
              <a:rPr lang="en-US" sz="2400" dirty="0">
                <a:latin typeface="Times New Roman"/>
                <a:cs typeface="Times New Roman"/>
              </a:rPr>
              <a:t>g/cm</a:t>
            </a:r>
            <a:r>
              <a:rPr lang="en-US" sz="2400" baseline="30000" dirty="0">
                <a:latin typeface="Times New Roman"/>
                <a:cs typeface="Times New Roman"/>
              </a:rPr>
              <a:t>3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T </a:t>
            </a:r>
            <a:r>
              <a:rPr lang="en-US" sz="2400" dirty="0">
                <a:latin typeface="Times New Roman"/>
                <a:cs typeface="Times New Roman"/>
              </a:rPr>
              <a:t>&gt; 1000 </a:t>
            </a:r>
            <a:r>
              <a:rPr lang="en-US" sz="2400" baseline="30000" dirty="0" err="1">
                <a:latin typeface="Times New Roman"/>
                <a:cs typeface="Times New Roman"/>
              </a:rPr>
              <a:t>o</a:t>
            </a:r>
            <a:r>
              <a:rPr lang="en-US" sz="2400" dirty="0" err="1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latin typeface="Times New Roman"/>
                <a:cs typeface="Times New Roman"/>
              </a:rPr>
              <a:t>mainly deposited C in H</a:t>
            </a:r>
            <a:r>
              <a:rPr lang="en-US" sz="2400" baseline="-25000" dirty="0" smtClean="0">
                <a:latin typeface="Times New Roman"/>
                <a:cs typeface="Times New Roman"/>
              </a:rPr>
              <a:t>2 </a:t>
            </a:r>
            <a:r>
              <a:rPr lang="en-US" sz="2400" dirty="0" smtClean="0">
                <a:latin typeface="Times New Roman"/>
                <a:cs typeface="Times New Roman"/>
              </a:rPr>
              <a:t>ambient</a:t>
            </a:r>
            <a:endParaRPr lang="en-US" sz="24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H </a:t>
            </a:r>
            <a:r>
              <a:rPr lang="en-US" sz="2400" dirty="0">
                <a:latin typeface="Times New Roman"/>
                <a:cs typeface="Times New Roman"/>
              </a:rPr>
              <a:t>&lt;</a:t>
            </a:r>
            <a:r>
              <a:rPr lang="en-US" sz="2400" dirty="0" smtClean="0">
                <a:latin typeface="Times New Roman"/>
                <a:cs typeface="Times New Roman"/>
              </a:rPr>
              <a:t> 0.3 at .</a:t>
            </a:r>
            <a:r>
              <a:rPr lang="en-US" sz="2400" dirty="0">
                <a:latin typeface="Times New Roman"/>
                <a:cs typeface="Times New Roman"/>
              </a:rPr>
              <a:t>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5336" y="948644"/>
            <a:ext cx="4608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2400" dirty="0" smtClean="0">
                <a:latin typeface="Times New Roman"/>
                <a:cs typeface="Times New Roman"/>
              </a:rPr>
              <a:t>Precursor: B(C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H</a:t>
            </a:r>
            <a:r>
              <a:rPr lang="en-US" sz="2400" baseline="-25000" dirty="0" smtClean="0">
                <a:latin typeface="Times New Roman"/>
                <a:cs typeface="Times New Roman"/>
              </a:rPr>
              <a:t>3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baseline="-25000" dirty="0" smtClean="0">
                <a:latin typeface="Times New Roman"/>
                <a:cs typeface="Times New Roman"/>
              </a:rPr>
              <a:t>3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dirty="0">
                <a:latin typeface="Times New Roman"/>
                <a:cs typeface="Times New Roman"/>
              </a:rPr>
              <a:t>TEB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</a:p>
          <a:p>
            <a:pPr>
              <a:buClr>
                <a:srgbClr val="0000FF"/>
              </a:buClr>
            </a:pPr>
            <a:r>
              <a:rPr lang="en-US" sz="2400" dirty="0" smtClean="0">
                <a:latin typeface="Times New Roman"/>
                <a:cs typeface="Times New Roman"/>
              </a:rPr>
              <a:t>Pressure:   50 mbar  </a:t>
            </a:r>
          </a:p>
          <a:p>
            <a:pPr>
              <a:buClr>
                <a:srgbClr val="0000FF"/>
              </a:buClr>
            </a:pPr>
            <a:r>
              <a:rPr lang="en-US" sz="2400" dirty="0" smtClean="0">
                <a:latin typeface="Times New Roman"/>
                <a:cs typeface="Times New Roman"/>
              </a:rPr>
              <a:t>Temperature: 700-1200 </a:t>
            </a:r>
            <a:r>
              <a:rPr lang="en-US" sz="2400" baseline="30000" dirty="0" err="1" smtClean="0">
                <a:latin typeface="Times New Roman"/>
                <a:cs typeface="Times New Roman"/>
              </a:rPr>
              <a:t>o</a:t>
            </a:r>
            <a:r>
              <a:rPr lang="en-US" sz="24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 </a:t>
            </a:r>
          </a:p>
          <a:p>
            <a:pPr>
              <a:buClr>
                <a:srgbClr val="0000FF"/>
              </a:buClr>
            </a:pPr>
            <a:r>
              <a:rPr lang="en-US" sz="2400" dirty="0" smtClean="0">
                <a:latin typeface="Times New Roman"/>
                <a:cs typeface="Times New Roman"/>
              </a:rPr>
              <a:t>Carrier gases: H</a:t>
            </a:r>
            <a:r>
              <a:rPr lang="en-US" sz="2400" baseline="-25000" dirty="0" smtClean="0">
                <a:latin typeface="Times New Roman"/>
                <a:cs typeface="Times New Roman"/>
              </a:rPr>
              <a:t>2 </a:t>
            </a:r>
            <a:r>
              <a:rPr lang="en-US" sz="2400" dirty="0" smtClean="0">
                <a:latin typeface="Times New Roman"/>
                <a:cs typeface="Times New Roman"/>
              </a:rPr>
              <a:t>&amp; </a:t>
            </a:r>
            <a:r>
              <a:rPr lang="en-US" sz="2400" dirty="0" err="1" smtClean="0">
                <a:latin typeface="Times New Roman"/>
                <a:cs typeface="Times New Roman"/>
              </a:rPr>
              <a:t>Ar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5336" y="1749778"/>
            <a:ext cx="3493886" cy="36688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8541" y="25202"/>
            <a:ext cx="6391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Elemental composition by ERDA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483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271" y="5522742"/>
            <a:ext cx="437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553219" y="773137"/>
            <a:ext cx="4574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Times New Roman"/>
                <a:cs typeface="Times New Roman"/>
              </a:rPr>
              <a:t>Hardness (Nano-indentation)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419" y="776908"/>
            <a:ext cx="282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X-ray diffraction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0200" y="4808467"/>
            <a:ext cx="5191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 ≤ 1000 </a:t>
            </a:r>
            <a:r>
              <a:rPr lang="en-US" sz="2400" baseline="30000" dirty="0" err="1">
                <a:latin typeface="Times New Roman"/>
                <a:cs typeface="Times New Roman"/>
              </a:rPr>
              <a:t>o</a:t>
            </a:r>
            <a:r>
              <a:rPr lang="en-US" sz="2400" dirty="0" err="1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smtClean="0">
                <a:latin typeface="Times New Roman"/>
                <a:cs typeface="Times New Roman"/>
              </a:rPr>
              <a:t>films are amorphous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 &gt; 1000 </a:t>
            </a:r>
            <a:r>
              <a:rPr lang="en-US" sz="2400" baseline="30000" dirty="0" err="1" smtClean="0">
                <a:latin typeface="Times New Roman"/>
                <a:cs typeface="Times New Roman"/>
              </a:rPr>
              <a:t>o</a:t>
            </a:r>
            <a:r>
              <a:rPr lang="en-US" sz="24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graphite in H</a:t>
            </a:r>
            <a:r>
              <a:rPr lang="en-US" sz="2400" baseline="-25000" dirty="0" smtClean="0">
                <a:latin typeface="Times New Roman"/>
                <a:cs typeface="Times New Roman"/>
              </a:rPr>
              <a:t>2 </a:t>
            </a:r>
            <a:r>
              <a:rPr lang="en-US" sz="2400" dirty="0" smtClean="0">
                <a:latin typeface="Times New Roman"/>
                <a:cs typeface="Times New Roman"/>
              </a:rPr>
              <a:t>ambient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Hardness 35 </a:t>
            </a:r>
            <a:r>
              <a:rPr lang="en-US" sz="2400" dirty="0" err="1">
                <a:latin typeface="Times New Roman"/>
                <a:cs typeface="Times New Roman"/>
              </a:rPr>
              <a:t>GPa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and 33 </a:t>
            </a:r>
            <a:r>
              <a:rPr lang="en-US" sz="2400" dirty="0" err="1" smtClean="0">
                <a:latin typeface="Times New Roman"/>
                <a:cs typeface="Times New Roman"/>
              </a:rPr>
              <a:t>GPa</a:t>
            </a:r>
            <a:r>
              <a:rPr lang="en-US" sz="2400" dirty="0" smtClean="0">
                <a:latin typeface="Times New Roman"/>
                <a:cs typeface="Times New Roman"/>
              </a:rPr>
              <a:t> in </a:t>
            </a:r>
            <a:r>
              <a:rPr lang="en-US" sz="2400" dirty="0" err="1" smtClean="0">
                <a:latin typeface="Times New Roman"/>
                <a:cs typeface="Times New Roman"/>
              </a:rPr>
              <a:t>Ar</a:t>
            </a:r>
            <a:r>
              <a:rPr lang="en-US" sz="2400" dirty="0" smtClean="0">
                <a:latin typeface="Times New Roman"/>
                <a:cs typeface="Times New Roman"/>
              </a:rPr>
              <a:t> and H</a:t>
            </a:r>
            <a:r>
              <a:rPr lang="en-US" sz="2400" baseline="-25000" dirty="0" smtClean="0">
                <a:latin typeface="Times New Roman"/>
                <a:cs typeface="Times New Roman"/>
              </a:rPr>
              <a:t>2 </a:t>
            </a:r>
            <a:r>
              <a:rPr lang="en-US" sz="2400" dirty="0" smtClean="0">
                <a:latin typeface="Times New Roman"/>
                <a:cs typeface="Times New Roman"/>
              </a:rPr>
              <a:t>ambient,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respectively</a:t>
            </a:r>
            <a:endParaRPr lang="en-US" sz="2400" baseline="-25000" dirty="0" smtClean="0">
              <a:latin typeface="Times New Roman"/>
              <a:cs typeface="Times New Roman"/>
            </a:endParaRPr>
          </a:p>
        </p:txBody>
      </p:sp>
      <p:pic>
        <p:nvPicPr>
          <p:cNvPr id="2" name="Picture 1" descr="XRD-new plott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" y="1123341"/>
            <a:ext cx="4158109" cy="5312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524" y="0"/>
            <a:ext cx="773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Structural and mechanical properties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 descr="H-T-B: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09" y="1302057"/>
            <a:ext cx="4261034" cy="34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70" y="-86175"/>
            <a:ext cx="7711502" cy="9996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European Spallation Source (ESS)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3" y="913477"/>
            <a:ext cx="2271185" cy="494398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flipH="1">
            <a:off x="1026887" y="4588325"/>
            <a:ext cx="153811" cy="15705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0371" y="5458029"/>
            <a:ext cx="148624" cy="1621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45512" y="5458029"/>
            <a:ext cx="2413397" cy="17563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64467" y="932188"/>
            <a:ext cx="5985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ESS </a:t>
            </a:r>
            <a:r>
              <a:rPr lang="en-US" sz="2400" dirty="0"/>
              <a:t>in Lund, Sweden - the world’s leading neutron source for </a:t>
            </a:r>
            <a:r>
              <a:rPr lang="en-US" sz="2400" dirty="0" smtClean="0"/>
              <a:t>the study </a:t>
            </a:r>
            <a:r>
              <a:rPr lang="en-US" sz="2400" dirty="0"/>
              <a:t>of </a:t>
            </a:r>
            <a:r>
              <a:rPr lang="en-US" sz="2400" dirty="0" smtClean="0"/>
              <a:t>materials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864466" y="1775147"/>
            <a:ext cx="5823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/>
              <a:t>Neutron detectors based on the isotope </a:t>
            </a:r>
            <a:r>
              <a:rPr lang="en-US" sz="2400" b="1" baseline="30000" dirty="0">
                <a:solidFill>
                  <a:srgbClr val="0000FF"/>
                </a:solidFill>
              </a:rPr>
              <a:t>10</a:t>
            </a:r>
            <a:r>
              <a:rPr lang="en-US" sz="2400" b="1" dirty="0">
                <a:solidFill>
                  <a:srgbClr val="0000FF"/>
                </a:solidFill>
              </a:rPr>
              <a:t>B</a:t>
            </a:r>
            <a:r>
              <a:rPr lang="en-US" sz="2400" b="1" dirty="0"/>
              <a:t> </a:t>
            </a:r>
            <a:r>
              <a:rPr lang="en-US" sz="2400" dirty="0"/>
              <a:t>instead of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864466" y="2556578"/>
            <a:ext cx="598565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/>
              <a:t>The first neutrons and 7 instruments will be produced in 2019, the full baseline suit of 22 instruments </a:t>
            </a:r>
            <a:r>
              <a:rPr lang="en-US" sz="2400" dirty="0" smtClean="0"/>
              <a:t>in </a:t>
            </a:r>
            <a:r>
              <a:rPr lang="en-US" sz="2400" dirty="0"/>
              <a:t>2025</a:t>
            </a:r>
          </a:p>
        </p:txBody>
      </p:sp>
      <p:pic>
        <p:nvPicPr>
          <p:cNvPr id="13" name="Picture 6" descr="vision_ima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204" y="3848576"/>
            <a:ext cx="4399968" cy="26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2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146436" y="2680319"/>
            <a:ext cx="3286035" cy="2984748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pPr algn="ctr"/>
            <a:endParaRPr lang="sv-SE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13700" cy="995362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accent1">
                    <a:lumMod val="50000"/>
                  </a:schemeClr>
                </a:solidFill>
              </a:rPr>
              <a:t>Plasma </a:t>
            </a:r>
            <a:r>
              <a:rPr lang="sv-SE" sz="3600" dirty="0" err="1" smtClean="0">
                <a:solidFill>
                  <a:schemeClr val="accent1">
                    <a:lumMod val="50000"/>
                  </a:schemeClr>
                </a:solidFill>
              </a:rPr>
              <a:t>Enhanced</a:t>
            </a:r>
            <a:r>
              <a:rPr lang="sv-SE" sz="3600" dirty="0" smtClean="0">
                <a:solidFill>
                  <a:schemeClr val="accent1">
                    <a:lumMod val="50000"/>
                  </a:schemeClr>
                </a:solidFill>
              </a:rPr>
              <a:t> CVD</a:t>
            </a:r>
            <a:endParaRPr 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z="1400" smtClean="0">
                <a:solidFill>
                  <a:schemeClr val="tx1"/>
                </a:solidFill>
              </a:rPr>
              <a:pPr/>
              <a:t>19</a:t>
            </a:fld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103" y="1952112"/>
            <a:ext cx="317329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/>
              <a:t>Growth parameters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/>
              <a:t>Pressure </a:t>
            </a:r>
            <a:r>
              <a:rPr lang="en-US" sz="2000" dirty="0" smtClean="0"/>
              <a:t>0.2 mbar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 smtClean="0"/>
              <a:t>No intentional heating</a:t>
            </a:r>
            <a:endParaRPr lang="en-US" sz="2000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9561" y="3472531"/>
            <a:ext cx="2793339" cy="1975770"/>
            <a:chOff x="204556" y="3581561"/>
            <a:chExt cx="3220261" cy="20487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3904" t="10357" r="24003" b="12043"/>
            <a:stretch/>
          </p:blipFill>
          <p:spPr>
            <a:xfrm>
              <a:off x="700897" y="3581561"/>
              <a:ext cx="1610238" cy="1612616"/>
            </a:xfrm>
            <a:prstGeom prst="rect">
              <a:avLst/>
            </a:prstGeom>
            <a:scene3d>
              <a:camera prst="orthographicFront">
                <a:rot lat="0" lon="0" rev="2100000"/>
              </a:camera>
              <a:lightRig rig="threePt" dir="t"/>
            </a:scene3d>
          </p:spPr>
        </p:pic>
        <p:sp>
          <p:nvSpPr>
            <p:cNvPr id="7" name="Right Arrow 6"/>
            <p:cNvSpPr/>
            <p:nvPr/>
          </p:nvSpPr>
          <p:spPr bwMode="auto">
            <a:xfrm rot="20198638">
              <a:off x="508070" y="5259291"/>
              <a:ext cx="2185988" cy="1174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endParaRPr lang="sv-SE"/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 rot="20234804">
              <a:off x="204556" y="5225239"/>
              <a:ext cx="3220261" cy="405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 dirty="0" err="1" smtClean="0"/>
                <a:t>Ar</a:t>
              </a:r>
              <a:r>
                <a:rPr lang="en-US" sz="2000" dirty="0" smtClean="0"/>
                <a:t> carrier gas/plasma gas </a:t>
              </a:r>
              <a:endParaRPr lang="sv-SE" sz="2000" dirty="0"/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 rot="20152635">
              <a:off x="545464" y="5153320"/>
              <a:ext cx="864336" cy="40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000" dirty="0" smtClean="0"/>
                <a:t>TMB</a:t>
              </a:r>
              <a:endParaRPr lang="sv-SE" sz="2000" dirty="0"/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515400" y="4800180"/>
            <a:ext cx="540590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sv-SE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5810229"/>
            <a:ext cx="6697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10</a:t>
            </a:r>
            <a:r>
              <a:rPr lang="en-US" sz="2000" dirty="0" smtClean="0"/>
              <a:t>B enriched TMB is commercially available</a:t>
            </a:r>
            <a:endParaRPr lang="en-US" sz="2000" dirty="0"/>
          </a:p>
        </p:txBody>
      </p:sp>
      <p:pic>
        <p:nvPicPr>
          <p:cNvPr id="14" name="Picture 13" descr="IMG_1581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2471" y="1875731"/>
            <a:ext cx="3686129" cy="246467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68300" y="1270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Usually first choice for low temperature CVD</a:t>
            </a:r>
          </a:p>
        </p:txBody>
      </p:sp>
    </p:spTree>
    <p:extLst>
      <p:ext uri="{BB962C8B-B14F-4D97-AF65-F5344CB8AC3E}">
        <p14:creationId xmlns:p14="http://schemas.microsoft.com/office/powerpoint/2010/main" val="299365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 smtClean="0">
                <a:solidFill>
                  <a:schemeClr val="accent1">
                    <a:lumMod val="50000"/>
                  </a:schemeClr>
                </a:solidFill>
              </a:rPr>
              <a:t>Early</a:t>
            </a:r>
            <a:r>
              <a:rPr lang="sv-SE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3600" dirty="0" err="1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r>
              <a:rPr lang="sv-SE" sz="3600" dirty="0" smtClean="0">
                <a:solidFill>
                  <a:schemeClr val="accent1">
                    <a:lumMod val="50000"/>
                  </a:schemeClr>
                </a:solidFill>
              </a:rPr>
              <a:t> from PECVD</a:t>
            </a:r>
            <a:endParaRPr 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z="1400" smtClean="0">
                <a:solidFill>
                  <a:schemeClr val="tx1"/>
                </a:solidFill>
              </a:rPr>
              <a:pPr/>
              <a:t>20</a:t>
            </a:fld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7" name="Picture 6" descr="SEM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432" y="3028326"/>
            <a:ext cx="4022839" cy="230548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9476" y="1839384"/>
            <a:ext cx="5025956" cy="3722563"/>
          </a:xfrm>
        </p:spPr>
        <p:txBody>
          <a:bodyPr>
            <a:normAutofit fontScale="25000" lnSpcReduction="20000"/>
          </a:bodyPr>
          <a:lstStyle/>
          <a:p>
            <a:endParaRPr lang="en-US" sz="9600" dirty="0" smtClean="0"/>
          </a:p>
          <a:p>
            <a:pPr marL="0" indent="0">
              <a:buNone/>
            </a:pPr>
            <a:endParaRPr lang="en-US" sz="9600" dirty="0" smtClean="0"/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Highest Deposition rate ~300 nm/h</a:t>
            </a:r>
          </a:p>
          <a:p>
            <a:pPr marL="0" indent="0">
              <a:buNone/>
            </a:pPr>
            <a:r>
              <a:rPr lang="en-US" sz="9600" dirty="0" smtClean="0"/>
              <a:t>      </a:t>
            </a:r>
          </a:p>
          <a:p>
            <a:pPr>
              <a:lnSpc>
                <a:spcPct val="120000"/>
              </a:lnSpc>
            </a:pPr>
            <a:r>
              <a:rPr lang="en-US" sz="9600" dirty="0" smtClean="0"/>
              <a:t>Smooth and dense films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 </a:t>
            </a:r>
            <a:r>
              <a:rPr lang="en-US" sz="96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9600" dirty="0" smtClean="0"/>
              <a:t>Film density: 1.25 </a:t>
            </a:r>
            <a:r>
              <a:rPr lang="en-US" sz="9600" dirty="0"/>
              <a:t>-</a:t>
            </a:r>
            <a:r>
              <a:rPr lang="en-US" sz="9600" dirty="0" smtClean="0"/>
              <a:t> 1.49 g/cm</a:t>
            </a:r>
            <a:r>
              <a:rPr lang="en-US" sz="9600" baseline="30000" dirty="0" smtClean="0"/>
              <a:t>3</a:t>
            </a:r>
            <a:r>
              <a:rPr lang="en-US" sz="9600" b="1" dirty="0" smtClean="0"/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/>
              <a:t> </a:t>
            </a:r>
            <a:r>
              <a:rPr lang="en-US" sz="9600" b="1" dirty="0" smtClean="0"/>
              <a:t>          </a:t>
            </a:r>
          </a:p>
          <a:p>
            <a:endParaRPr lang="en-US" dirty="0"/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9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99" y="28221"/>
            <a:ext cx="8229600" cy="98020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Film composition (ERDA)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5386" y="1083297"/>
            <a:ext cx="3248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Deposition parameter: </a:t>
            </a:r>
          </a:p>
          <a:p>
            <a:r>
              <a:rPr lang="en-US" sz="2000" dirty="0" smtClean="0"/>
              <a:t>TMB 5 </a:t>
            </a:r>
            <a:r>
              <a:rPr lang="en-US" sz="2000" dirty="0" err="1" smtClean="0"/>
              <a:t>sccm</a:t>
            </a:r>
            <a:endParaRPr lang="en-US" sz="2000" dirty="0" smtClean="0"/>
          </a:p>
          <a:p>
            <a:r>
              <a:rPr lang="en-US" sz="2000" dirty="0" err="1" smtClean="0"/>
              <a:t>Ar</a:t>
            </a:r>
            <a:r>
              <a:rPr lang="en-US" sz="2000" dirty="0" smtClean="0"/>
              <a:t> 42 </a:t>
            </a:r>
            <a:r>
              <a:rPr lang="en-US" sz="2000" dirty="0" err="1" smtClean="0"/>
              <a:t>sccm</a:t>
            </a:r>
            <a:endParaRPr lang="en-US" sz="2000" dirty="0" smtClean="0"/>
          </a:p>
          <a:p>
            <a:r>
              <a:rPr lang="en-US" sz="2000" dirty="0" smtClean="0"/>
              <a:t>Power 2000 W            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21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 descr="K013 for pres[3]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42" y="871686"/>
            <a:ext cx="4324300" cy="317090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5148"/>
              </p:ext>
            </p:extLst>
          </p:nvPr>
        </p:nvGraphicFramePr>
        <p:xfrm>
          <a:off x="875809" y="4198485"/>
          <a:ext cx="2758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400"/>
                <a:gridCol w="1379400"/>
              </a:tblGrid>
              <a:tr h="524771">
                <a:tc>
                  <a:txBody>
                    <a:bodyPr/>
                    <a:lstStyle/>
                    <a:p>
                      <a:r>
                        <a:rPr lang="en-US" dirty="0" smtClean="0"/>
                        <a:t>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amount</a:t>
                      </a:r>
                      <a:endParaRPr lang="en-US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 at. %</a:t>
                      </a:r>
                      <a:endParaRPr lang="en-US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41.1 at. %</a:t>
                      </a:r>
                      <a:endParaRPr lang="en-US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 at. %</a:t>
                      </a:r>
                      <a:endParaRPr lang="en-US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14.8 at.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35778" y="4959772"/>
            <a:ext cx="799118" cy="369332"/>
          </a:xfrm>
          <a:prstGeom prst="rect">
            <a:avLst/>
          </a:prstGeom>
          <a:noFill/>
          <a:ln>
            <a:solidFill>
              <a:srgbClr val="0000FF">
                <a:alpha val="73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B/C=1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5809" y="4850280"/>
            <a:ext cx="2758800" cy="711666"/>
          </a:xfrm>
          <a:prstGeom prst="rect">
            <a:avLst/>
          </a:prstGeom>
          <a:solidFill>
            <a:srgbClr val="0000FF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711241" y="5069252"/>
            <a:ext cx="481695" cy="194158"/>
          </a:xfrm>
          <a:prstGeom prst="rightArrow">
            <a:avLst/>
          </a:prstGeom>
          <a:solidFill>
            <a:srgbClr val="0000FF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t="17373" r="6030"/>
          <a:stretch/>
        </p:blipFill>
        <p:spPr>
          <a:xfrm>
            <a:off x="5433735" y="2635359"/>
            <a:ext cx="2579428" cy="36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279" y="1525177"/>
            <a:ext cx="8498819" cy="5020667"/>
          </a:xfrm>
        </p:spPr>
        <p:txBody>
          <a:bodyPr>
            <a:normAutofit/>
          </a:bodyPr>
          <a:lstStyle/>
          <a:p>
            <a:r>
              <a:rPr lang="en-US" sz="2800" baseline="30000" dirty="0" smtClean="0"/>
              <a:t>10</a:t>
            </a:r>
            <a:r>
              <a:rPr lang="en-US" sz="2800" dirty="0" smtClean="0"/>
              <a:t>B containing thin film based detectors – an alternative </a:t>
            </a:r>
            <a:r>
              <a:rPr lang="en-US" sz="2800" dirty="0"/>
              <a:t>to </a:t>
            </a:r>
            <a:r>
              <a:rPr lang="en-US" sz="2800" baseline="30000" dirty="0"/>
              <a:t>3</a:t>
            </a:r>
            <a:r>
              <a:rPr lang="en-US" sz="2800" dirty="0"/>
              <a:t>He </a:t>
            </a:r>
            <a:r>
              <a:rPr lang="en-US" sz="2800" dirty="0" smtClean="0"/>
              <a:t>detectors</a:t>
            </a:r>
          </a:p>
          <a:p>
            <a:r>
              <a:rPr lang="en-US" sz="2800" baseline="30000" dirty="0">
                <a:solidFill>
                  <a:prstClr val="black"/>
                </a:solidFill>
              </a:rPr>
              <a:t>10</a:t>
            </a:r>
            <a:r>
              <a:rPr lang="en-US" sz="2800" dirty="0">
                <a:solidFill>
                  <a:prstClr val="black"/>
                </a:solidFill>
              </a:rPr>
              <a:t>B</a:t>
            </a:r>
            <a:r>
              <a:rPr lang="en-US" sz="2800" baseline="-25000" dirty="0">
                <a:solidFill>
                  <a:prstClr val="black"/>
                </a:solidFill>
              </a:rPr>
              <a:t>4</a:t>
            </a:r>
            <a:r>
              <a:rPr lang="en-US" sz="2800" dirty="0">
                <a:solidFill>
                  <a:prstClr val="black"/>
                </a:solidFill>
              </a:rPr>
              <a:t>C thin films deposited by PVD, up to </a:t>
            </a:r>
            <a:r>
              <a:rPr lang="en-US" sz="2800" dirty="0" smtClean="0">
                <a:solidFill>
                  <a:srgbClr val="0000FF"/>
                </a:solidFill>
              </a:rPr>
              <a:t>3.3 m</a:t>
            </a:r>
            <a:r>
              <a:rPr lang="en-US" sz="2800" baseline="30000" dirty="0" smtClean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/</a:t>
            </a:r>
            <a:r>
              <a:rPr lang="en-US" sz="2800" dirty="0" smtClean="0">
                <a:solidFill>
                  <a:srgbClr val="0000FF"/>
                </a:solidFill>
              </a:rPr>
              <a:t>day</a:t>
            </a:r>
            <a:r>
              <a:rPr lang="en-US" sz="2800" dirty="0">
                <a:solidFill>
                  <a:prstClr val="black"/>
                </a:solidFill>
              </a:rPr>
              <a:t>, dedicated machine </a:t>
            </a:r>
            <a:r>
              <a:rPr lang="en-US" sz="2800" dirty="0" smtClean="0">
                <a:solidFill>
                  <a:prstClr val="black"/>
                </a:solidFill>
              </a:rPr>
              <a:t>will be around </a:t>
            </a:r>
            <a:r>
              <a:rPr lang="en-US" sz="2800" dirty="0">
                <a:solidFill>
                  <a:prstClr val="black"/>
                </a:solidFill>
              </a:rPr>
              <a:t>within a month  </a:t>
            </a:r>
          </a:p>
          <a:p>
            <a:r>
              <a:rPr lang="en-US" sz="2800" dirty="0" smtClean="0"/>
              <a:t>Thermal CVD process </a:t>
            </a:r>
            <a:r>
              <a:rPr lang="en-US" sz="2800" dirty="0"/>
              <a:t>of </a:t>
            </a:r>
            <a:r>
              <a:rPr lang="en-US" sz="2800" dirty="0" smtClean="0"/>
              <a:t>B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C using TEB shows: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0000FF"/>
                </a:solidFill>
              </a:rPr>
              <a:t> B/C ~ 4.6</a:t>
            </a:r>
            <a:r>
              <a:rPr lang="en-US" sz="2800" dirty="0" smtClean="0"/>
              <a:t>, impurity level ~ </a:t>
            </a:r>
            <a:r>
              <a:rPr lang="en-US" sz="2800" dirty="0" smtClean="0">
                <a:solidFill>
                  <a:srgbClr val="FF0000"/>
                </a:solidFill>
              </a:rPr>
              <a:t>4 at.</a:t>
            </a:r>
            <a:r>
              <a:rPr lang="en-US" sz="2800" dirty="0">
                <a:solidFill>
                  <a:srgbClr val="FF0000"/>
                </a:solidFill>
              </a:rPr>
              <a:t>%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at 600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0000FF"/>
                </a:solidFill>
              </a:rPr>
              <a:t>B/C</a:t>
            </a:r>
            <a:r>
              <a:rPr lang="en-US" sz="2800" smtClean="0">
                <a:solidFill>
                  <a:srgbClr val="0000FF"/>
                </a:solidFill>
              </a:rPr>
              <a:t>= 4.3</a:t>
            </a:r>
            <a:r>
              <a:rPr lang="en-US" sz="2800" smtClean="0"/>
              <a:t>, </a:t>
            </a:r>
            <a:r>
              <a:rPr lang="en-US" sz="2800" dirty="0" smtClean="0"/>
              <a:t>impurity level ~ </a:t>
            </a:r>
            <a:r>
              <a:rPr lang="en-US" sz="2800" dirty="0" smtClean="0">
                <a:solidFill>
                  <a:srgbClr val="0000FF"/>
                </a:solidFill>
              </a:rPr>
              <a:t>0.1 at.%  </a:t>
            </a:r>
            <a:r>
              <a:rPr lang="en-US" sz="2800" dirty="0" smtClean="0"/>
              <a:t>at 700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PECVD using TMB shows promising early results and is under development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22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749" y="2912738"/>
            <a:ext cx="3410593" cy="18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237" y="2849102"/>
            <a:ext cx="39035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94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92" name="Rectangle 16"/>
          <p:cNvSpPr>
            <a:spLocks noChangeArrowheads="1"/>
          </p:cNvSpPr>
          <p:nvPr/>
        </p:nvSpPr>
        <p:spPr bwMode="auto">
          <a:xfrm>
            <a:off x="1459200" y="5040989"/>
            <a:ext cx="6553200" cy="119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</a:pPr>
            <a:r>
              <a:rPr lang="sv-SE" sz="2800" dirty="0" smtClean="0">
                <a:solidFill>
                  <a:srgbClr val="0000FF"/>
                </a:solidFill>
                <a:hlinkClick r:id="rId2"/>
              </a:rPr>
              <a:t>Mewlude.imam@esss.se</a:t>
            </a:r>
            <a:endParaRPr lang="sv-SE" sz="2800" dirty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SzTx/>
            </a:pPr>
            <a:r>
              <a:rPr lang="sv-SE" sz="2800" i="0" u="sng" dirty="0" err="1" smtClean="0">
                <a:solidFill>
                  <a:srgbClr val="0000FF"/>
                </a:solidFill>
              </a:rPr>
              <a:t>yimma@ifm.liu.se</a:t>
            </a:r>
            <a:endParaRPr lang="sv-SE" sz="2800" i="0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869" y="2579420"/>
            <a:ext cx="6700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Thank you for your attention!</a:t>
            </a:r>
            <a:endParaRPr lang="en-US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68" y="292829"/>
            <a:ext cx="2500891" cy="13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79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55650" y="488950"/>
            <a:ext cx="77041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kern="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Arial" pitchFamily="34" charset="0"/>
              </a:rPr>
              <a:t>N</a:t>
            </a:r>
            <a:r>
              <a:rPr kumimoji="0" lang="en-US" sz="3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eutron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detection using </a:t>
            </a:r>
            <a:r>
              <a:rPr kumimoji="0" lang="en-US" sz="3600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10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B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92396" y="1640864"/>
            <a:ext cx="4824536" cy="454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3" rIns="91425" bIns="45713">
            <a:prstTxWarp prst="textNoShape">
              <a:avLst/>
            </a:prstTxWarp>
            <a:spAutoFit/>
          </a:bodyPr>
          <a:lstStyle/>
          <a:p>
            <a:pPr>
              <a:tabLst>
                <a:tab pos="267881" algn="l"/>
              </a:tabLst>
            </a:pPr>
            <a:r>
              <a:rPr lang="en-US" sz="2800" baseline="30000" dirty="0"/>
              <a:t>10</a:t>
            </a:r>
            <a:r>
              <a:rPr lang="en-US" sz="2800" dirty="0"/>
              <a:t>B has </a:t>
            </a:r>
            <a:r>
              <a:rPr lang="en-US" sz="2800" dirty="0" smtClean="0"/>
              <a:t>slightly less </a:t>
            </a:r>
            <a:r>
              <a:rPr lang="en-US" sz="2800" dirty="0"/>
              <a:t>neutron absorption </a:t>
            </a:r>
            <a:r>
              <a:rPr lang="en-US" sz="2800" dirty="0" smtClean="0"/>
              <a:t>cross section compared </a:t>
            </a:r>
            <a:r>
              <a:rPr lang="en-US" sz="2800" dirty="0"/>
              <a:t>to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 </a:t>
            </a:r>
            <a:endParaRPr lang="en-US" sz="1000" dirty="0"/>
          </a:p>
          <a:p>
            <a:pPr>
              <a:tabLst>
                <a:tab pos="267881" algn="l"/>
              </a:tabLst>
            </a:pPr>
            <a:endParaRPr lang="en-US" sz="2800" i="0" baseline="30000" dirty="0" smtClean="0">
              <a:cs typeface="Arial" pitchFamily="34" charset="0"/>
            </a:endParaRPr>
          </a:p>
          <a:p>
            <a:pPr>
              <a:tabLst>
                <a:tab pos="267881" algn="l"/>
              </a:tabLst>
            </a:pPr>
            <a:endParaRPr lang="en-US" sz="2800" i="0" baseline="30000" dirty="0" smtClean="0">
              <a:cs typeface="Arial" pitchFamily="34" charset="0"/>
            </a:endParaRPr>
          </a:p>
          <a:p>
            <a:pPr>
              <a:tabLst>
                <a:tab pos="267881" algn="l"/>
              </a:tabLst>
            </a:pPr>
            <a:r>
              <a:rPr lang="en-US" sz="2800" i="0" baseline="30000" dirty="0" smtClean="0">
                <a:cs typeface="Arial" pitchFamily="34" charset="0"/>
              </a:rPr>
              <a:t>10</a:t>
            </a:r>
            <a:r>
              <a:rPr lang="en-US" sz="2800" i="0" dirty="0" smtClean="0">
                <a:cs typeface="Arial" pitchFamily="34" charset="0"/>
              </a:rPr>
              <a:t>B + n </a:t>
            </a:r>
            <a:r>
              <a:rPr lang="en-US" sz="2800" i="0" dirty="0" smtClean="0">
                <a:ea typeface="Arial" pitchFamily="1" charset="0"/>
                <a:cs typeface="Arial" pitchFamily="34" charset="0"/>
              </a:rPr>
              <a:t>→ </a:t>
            </a:r>
            <a:r>
              <a:rPr lang="en-US" sz="2800" i="0" baseline="30000" dirty="0" smtClean="0">
                <a:cs typeface="Arial" pitchFamily="34" charset="0"/>
              </a:rPr>
              <a:t>7</a:t>
            </a:r>
            <a:r>
              <a:rPr lang="en-US" sz="2800" i="0" dirty="0" smtClean="0">
                <a:cs typeface="Arial" pitchFamily="34" charset="0"/>
              </a:rPr>
              <a:t>Li + </a:t>
            </a:r>
            <a:r>
              <a:rPr lang="sv-SE" sz="2800" i="0" dirty="0" smtClean="0">
                <a:latin typeface="Symbol" pitchFamily="18" charset="2"/>
                <a:cs typeface="Arial" pitchFamily="34" charset="0"/>
              </a:rPr>
              <a:t>a </a:t>
            </a:r>
            <a:r>
              <a:rPr lang="sv-SE" sz="2800" i="0" dirty="0" smtClean="0">
                <a:cs typeface="Arial" pitchFamily="34" charset="0"/>
              </a:rPr>
              <a:t>+ </a:t>
            </a:r>
            <a:r>
              <a:rPr lang="sv-SE" sz="2800" i="0" dirty="0" smtClean="0">
                <a:latin typeface="Symbol" pitchFamily="18" charset="2"/>
                <a:cs typeface="Arial" pitchFamily="34" charset="0"/>
              </a:rPr>
              <a:t>g</a:t>
            </a:r>
            <a:r>
              <a:rPr lang="sv-SE" sz="2800" i="0" dirty="0" smtClean="0">
                <a:cs typeface="Arial" pitchFamily="34" charset="0"/>
              </a:rPr>
              <a:t>  (94 %)</a:t>
            </a:r>
          </a:p>
          <a:p>
            <a:pPr>
              <a:tabLst>
                <a:tab pos="267881" algn="l"/>
              </a:tabLst>
            </a:pPr>
            <a:r>
              <a:rPr lang="en-US" sz="2800" i="0" baseline="30000" dirty="0" smtClean="0">
                <a:cs typeface="Arial" pitchFamily="34" charset="0"/>
              </a:rPr>
              <a:t>10</a:t>
            </a:r>
            <a:r>
              <a:rPr lang="en-US" sz="2800" i="0" dirty="0" smtClean="0">
                <a:cs typeface="Arial" pitchFamily="34" charset="0"/>
              </a:rPr>
              <a:t>B + n </a:t>
            </a:r>
            <a:r>
              <a:rPr lang="en-US" sz="2800" i="0" dirty="0" smtClean="0">
                <a:ea typeface="Arial" pitchFamily="1" charset="0"/>
                <a:cs typeface="Arial" pitchFamily="34" charset="0"/>
              </a:rPr>
              <a:t>→ </a:t>
            </a:r>
            <a:r>
              <a:rPr lang="en-US" sz="2800" i="0" baseline="30000" dirty="0" smtClean="0">
                <a:cs typeface="Arial" pitchFamily="34" charset="0"/>
              </a:rPr>
              <a:t>7</a:t>
            </a:r>
            <a:r>
              <a:rPr lang="en-US" sz="2800" i="0" dirty="0" smtClean="0">
                <a:cs typeface="Arial" pitchFamily="34" charset="0"/>
              </a:rPr>
              <a:t>Li + </a:t>
            </a:r>
            <a:r>
              <a:rPr lang="sv-SE" sz="2800" i="0" dirty="0" smtClean="0">
                <a:latin typeface="Symbol" pitchFamily="18" charset="2"/>
                <a:cs typeface="Arial" pitchFamily="34" charset="0"/>
              </a:rPr>
              <a:t>a      </a:t>
            </a:r>
            <a:r>
              <a:rPr lang="sv-SE" sz="2800" i="0" dirty="0" smtClean="0">
                <a:cs typeface="Arial" pitchFamily="34" charset="0"/>
              </a:rPr>
              <a:t>  (6 %)</a:t>
            </a:r>
            <a:r>
              <a:rPr lang="en-US" sz="2800" i="0" dirty="0" smtClean="0">
                <a:cs typeface="Arial" pitchFamily="34" charset="0"/>
              </a:rPr>
              <a:t/>
            </a:r>
            <a:br>
              <a:rPr lang="en-US" sz="2800" i="0" dirty="0" smtClean="0">
                <a:cs typeface="Arial" pitchFamily="34" charset="0"/>
              </a:rPr>
            </a:br>
            <a:endParaRPr lang="en-US" sz="2800" i="0" dirty="0">
              <a:cs typeface="Arial" pitchFamily="34" charset="0"/>
            </a:endParaRPr>
          </a:p>
          <a:p>
            <a:pPr>
              <a:tabLst>
                <a:tab pos="267881" algn="l"/>
              </a:tabLst>
            </a:pPr>
            <a:r>
              <a:rPr lang="en-US" sz="2800" i="0" baseline="30000" dirty="0" err="1" smtClean="0">
                <a:cs typeface="Arial" pitchFamily="34" charset="0"/>
              </a:rPr>
              <a:t>nat</a:t>
            </a:r>
            <a:r>
              <a:rPr lang="en-US" sz="2800" i="0" dirty="0" err="1" smtClean="0">
                <a:cs typeface="Arial" pitchFamily="34" charset="0"/>
              </a:rPr>
              <a:t>B</a:t>
            </a:r>
            <a:r>
              <a:rPr lang="en-US" sz="2800" i="0" dirty="0" smtClean="0">
                <a:cs typeface="Arial" pitchFamily="34" charset="0"/>
              </a:rPr>
              <a:t> </a:t>
            </a:r>
            <a:r>
              <a:rPr lang="en-US" sz="2800" i="0" dirty="0">
                <a:cs typeface="Arial" pitchFamily="34" charset="0"/>
              </a:rPr>
              <a:t>contains </a:t>
            </a:r>
            <a:br>
              <a:rPr lang="en-US" sz="2800" i="0" dirty="0">
                <a:cs typeface="Arial" pitchFamily="34" charset="0"/>
              </a:rPr>
            </a:br>
            <a:r>
              <a:rPr lang="en-US" sz="2800" i="0" dirty="0">
                <a:cs typeface="Arial" pitchFamily="34" charset="0"/>
              </a:rPr>
              <a:t>	80 at.% </a:t>
            </a:r>
            <a:r>
              <a:rPr lang="en-US" sz="2800" i="0" baseline="30000" dirty="0">
                <a:cs typeface="Arial" pitchFamily="34" charset="0"/>
              </a:rPr>
              <a:t>11</a:t>
            </a:r>
            <a:r>
              <a:rPr lang="en-US" sz="2800" i="0" dirty="0">
                <a:cs typeface="Arial" pitchFamily="34" charset="0"/>
              </a:rPr>
              <a:t>B </a:t>
            </a:r>
            <a:r>
              <a:rPr lang="en-US" sz="2800" i="0" dirty="0" smtClean="0">
                <a:cs typeface="Arial" pitchFamily="34" charset="0"/>
              </a:rPr>
              <a:t> </a:t>
            </a:r>
            <a:r>
              <a:rPr lang="en-US" sz="2800" i="0" dirty="0">
                <a:cs typeface="Arial" pitchFamily="34" charset="0"/>
              </a:rPr>
              <a:t/>
            </a:r>
            <a:br>
              <a:rPr lang="en-US" sz="2800" i="0" dirty="0">
                <a:cs typeface="Arial" pitchFamily="34" charset="0"/>
              </a:rPr>
            </a:br>
            <a:r>
              <a:rPr lang="en-US" sz="2800" i="0" dirty="0">
                <a:cs typeface="Arial" pitchFamily="34" charset="0"/>
              </a:rPr>
              <a:t>	20 at.% </a:t>
            </a:r>
            <a:r>
              <a:rPr lang="en-US" sz="2800" i="0" baseline="30000" dirty="0" smtClean="0">
                <a:cs typeface="Arial" pitchFamily="34" charset="0"/>
              </a:rPr>
              <a:t>10</a:t>
            </a:r>
            <a:r>
              <a:rPr lang="en-US" sz="2800" i="0" dirty="0" smtClean="0">
                <a:cs typeface="Arial" pitchFamily="34" charset="0"/>
              </a:rPr>
              <a:t>B</a:t>
            </a:r>
            <a:endParaRPr lang="en-US" sz="2800" i="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62548" y="1957618"/>
            <a:ext cx="3671218" cy="3263432"/>
            <a:chOff x="5003974" y="1381023"/>
            <a:chExt cx="3671218" cy="3173102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003975" y="3180355"/>
              <a:ext cx="3671217" cy="5759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5" tIns="45713" rIns="91425" bIns="45713" anchor="ctr">
              <a:prstTxWarp prst="textNoShape">
                <a:avLst/>
              </a:prstTxWarp>
            </a:bodyPr>
            <a:lstStyle/>
            <a:p>
              <a:pPr algn="ctr"/>
              <a:endParaRPr lang="sv-SE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5003975" y="1381023"/>
              <a:ext cx="3671217" cy="12244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5003975" y="2604390"/>
              <a:ext cx="3671217" cy="57596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5" tIns="45713" rIns="91425" bIns="45713" anchor="ctr">
              <a:prstTxWarp prst="textNoShape">
                <a:avLst/>
              </a:prstTxWarp>
            </a:bodyPr>
            <a:lstStyle/>
            <a:p>
              <a:pPr algn="ctr"/>
              <a:endParaRPr lang="sv-SE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V="1">
              <a:off x="7018405" y="3180355"/>
              <a:ext cx="0" cy="13737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5" tIns="45718" rIns="91435" bIns="4571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7026757" y="3895370"/>
              <a:ext cx="954077" cy="646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5" tIns="45713" rIns="91425" bIns="45713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Incident </a:t>
              </a:r>
              <a:br>
                <a:rPr lang="en-US" dirty="0"/>
              </a:br>
              <a:r>
                <a:rPr lang="en-US" dirty="0"/>
                <a:t>neutron</a:t>
              </a: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5003974" y="1381023"/>
              <a:ext cx="36712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1435" tIns="45718" rIns="91435" bIns="4571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5003974" y="1812996"/>
              <a:ext cx="838661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5" tIns="45713" rIns="91425" bIns="45713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/>
                <a:t>CF</a:t>
              </a:r>
              <a:r>
                <a:rPr lang="en-US" baseline="-25000" dirty="0" smtClean="0"/>
                <a:t>4 </a:t>
              </a:r>
              <a:r>
                <a:rPr lang="en-US" dirty="0"/>
                <a:t>gas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5075412" y="2676943"/>
              <a:ext cx="497471" cy="40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5" tIns="45713" rIns="91425" bIns="45713">
              <a:prstTxWarp prst="textNoShape">
                <a:avLst/>
              </a:prstTxWarp>
              <a:spAutoFit/>
            </a:bodyPr>
            <a:lstStyle/>
            <a:p>
              <a:r>
                <a:rPr lang="en-US" sz="2000" baseline="30000" dirty="0">
                  <a:solidFill>
                    <a:schemeClr val="bg1"/>
                  </a:solidFill>
                </a:rPr>
                <a:t>10</a:t>
              </a:r>
              <a:r>
                <a:rPr lang="en-US" sz="20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382565" y="1997655"/>
              <a:ext cx="41265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5" tIns="45713" rIns="91425" bIns="45713">
              <a:prstTxWarp prst="textNoShape">
                <a:avLst/>
              </a:prstTxWarp>
              <a:spAutoFit/>
            </a:bodyPr>
            <a:lstStyle/>
            <a:p>
              <a:r>
                <a:rPr lang="en-US" baseline="30000" dirty="0">
                  <a:solidFill>
                    <a:srgbClr val="008000"/>
                  </a:solidFill>
                </a:rPr>
                <a:t>7</a:t>
              </a:r>
              <a:r>
                <a:rPr lang="en-US" dirty="0">
                  <a:solidFill>
                    <a:srgbClr val="008000"/>
                  </a:solidFill>
                </a:rPr>
                <a:t>Li</a:t>
              </a: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7596654" y="3183882"/>
              <a:ext cx="332631" cy="373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5" tIns="45713" rIns="91425" bIns="45713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itchFamily="1" charset="2"/>
                </a:rPr>
                <a:t>a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5075412" y="3275657"/>
              <a:ext cx="1184008" cy="40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5" tIns="45713" rIns="91425" bIns="45713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/>
                <a:t>Substrate</a:t>
              </a:r>
              <a:endParaRPr lang="en-US" sz="2000" dirty="0"/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auto">
            <a:xfrm>
              <a:off x="6567295" y="2607917"/>
              <a:ext cx="936501" cy="575965"/>
            </a:xfrm>
            <a:prstGeom prst="irregularSeal1">
              <a:avLst/>
            </a:prstGeom>
            <a:solidFill>
              <a:srgbClr val="FFD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7179044" y="3105563"/>
              <a:ext cx="518348" cy="5701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1435" tIns="45718" rIns="91435" bIns="4571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H="1" flipV="1">
              <a:off x="6346648" y="2217757"/>
              <a:ext cx="428328" cy="4591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lIns="91435" tIns="45718" rIns="91435" bIns="4571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71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Boron containing thin film B</a:t>
            </a:r>
            <a:r>
              <a:rPr lang="en-US" sz="3600" baseline="-25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14" y="1824313"/>
            <a:ext cx="8079386" cy="1622699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Elemental </a:t>
            </a:r>
            <a:r>
              <a:rPr lang="en-US" sz="2400" dirty="0"/>
              <a:t>B</a:t>
            </a:r>
            <a:r>
              <a:rPr lang="en-US" sz="2400" dirty="0" smtClean="0"/>
              <a:t>: 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/>
              <a:t> </a:t>
            </a:r>
            <a:r>
              <a:rPr lang="en-US" sz="2400" dirty="0" smtClean="0"/>
              <a:t> - </a:t>
            </a:r>
            <a:r>
              <a:rPr lang="en-US" sz="2400" dirty="0"/>
              <a:t>B</a:t>
            </a:r>
            <a:r>
              <a:rPr lang="en-US" sz="2400" dirty="0" smtClean="0"/>
              <a:t>ad oxidation resistance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Poor electrical conductivity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z="1400" smtClean="0">
                <a:solidFill>
                  <a:schemeClr val="tx1"/>
                </a:solidFill>
              </a:rPr>
              <a:pPr/>
              <a:t>3</a:t>
            </a:fld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414" y="3576339"/>
            <a:ext cx="8079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tabLst>
                <a:tab pos="266700" algn="l"/>
                <a:tab pos="2779713" algn="l"/>
              </a:tabLst>
            </a:pPr>
            <a:r>
              <a:rPr lang="en-US" sz="2400" dirty="0" smtClean="0"/>
              <a:t>   B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C:</a:t>
            </a:r>
            <a:endParaRPr lang="en-US" sz="2400" dirty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tabLst>
                <a:tab pos="266700" algn="l"/>
                <a:tab pos="2779713" algn="l"/>
              </a:tabLst>
            </a:pPr>
            <a:r>
              <a:rPr lang="en-US" sz="2400" dirty="0"/>
              <a:t>      - Excellent wear resistance, thermally and chemically stable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tabLst>
                <a:tab pos="266700" algn="l"/>
                <a:tab pos="2779713" algn="l"/>
              </a:tabLst>
            </a:pPr>
            <a:r>
              <a:rPr lang="en-US" sz="2400" dirty="0"/>
              <a:t>      </a:t>
            </a:r>
            <a:r>
              <a:rPr lang="en-US" sz="2400" dirty="0" smtClean="0"/>
              <a:t>- </a:t>
            </a:r>
            <a:r>
              <a:rPr lang="en-US" sz="2400" dirty="0"/>
              <a:t>Better electrical conductivity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tabLst>
                <a:tab pos="266700" algn="l"/>
                <a:tab pos="2779713" algn="l"/>
              </a:tabLst>
            </a:pPr>
            <a:r>
              <a:rPr lang="en-US" sz="2400" dirty="0"/>
              <a:t>      </a:t>
            </a:r>
            <a:r>
              <a:rPr lang="en-US" sz="2400" dirty="0" smtClean="0"/>
              <a:t>- </a:t>
            </a:r>
            <a:r>
              <a:rPr lang="en-US" sz="2400" dirty="0"/>
              <a:t>Easy to deposit with DC magnetron sputtering</a:t>
            </a:r>
          </a:p>
        </p:txBody>
      </p:sp>
    </p:spTree>
    <p:extLst>
      <p:ext uri="{BB962C8B-B14F-4D97-AF65-F5344CB8AC3E}">
        <p14:creationId xmlns:p14="http://schemas.microsoft.com/office/powerpoint/2010/main" val="260196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45990"/>
            <a:ext cx="8759706" cy="11398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Demands on the thin films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29" y="1594260"/>
            <a:ext cx="5687988" cy="4321175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2400" dirty="0" smtClean="0"/>
              <a:t>Thickness &gt; </a:t>
            </a:r>
            <a:r>
              <a:rPr lang="en-US" sz="2400" dirty="0"/>
              <a:t>1 µm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1- or 2-side coated substrates (neutron transparent)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 Good adhesion and low stress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 No </a:t>
            </a:r>
            <a:r>
              <a:rPr lang="en-US" sz="2400" dirty="0"/>
              <a:t>demands on the </a:t>
            </a:r>
            <a:r>
              <a:rPr lang="en-US" sz="2400" dirty="0" err="1" smtClean="0"/>
              <a:t>crystallinity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 High density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 Minimal amount of impurities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400" dirty="0" smtClean="0"/>
          </a:p>
          <a:p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795E0-07E7-42BE-93B3-2E89675223BE}" type="slidenum">
              <a:rPr lang="sv-SE" sz="1400" smtClean="0">
                <a:solidFill>
                  <a:schemeClr val="tx1"/>
                </a:solidFill>
              </a:rPr>
              <a:pPr/>
              <a:t>4</a:t>
            </a:fld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896" y="1676935"/>
            <a:ext cx="2995893" cy="4017071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974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eposition techniques in this project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991" y="3884218"/>
            <a:ext cx="285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Thermally </a:t>
            </a:r>
            <a:r>
              <a:rPr lang="en-US" sz="2000" dirty="0"/>
              <a:t>a</a:t>
            </a:r>
            <a:r>
              <a:rPr lang="en-US" sz="2000" dirty="0" smtClean="0"/>
              <a:t>ctivated CVD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9899" y="2273095"/>
            <a:ext cx="170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DC magnetron sputtering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13365" y="5424372"/>
            <a:ext cx="2531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Plasma enhanced CVD</a:t>
            </a:r>
          </a:p>
          <a:p>
            <a:r>
              <a:rPr lang="en-US" sz="2000" dirty="0"/>
              <a:t>              </a:t>
            </a:r>
            <a:r>
              <a:rPr lang="en-US" sz="2000" dirty="0" smtClean="0"/>
              <a:t>(PECVD)</a:t>
            </a:r>
            <a:endParaRPr lang="en-US" sz="2000" dirty="0"/>
          </a:p>
        </p:txBody>
      </p:sp>
      <p:pic>
        <p:nvPicPr>
          <p:cNvPr id="24" name="Picture 23" descr="IMG_032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307" y="4328341"/>
            <a:ext cx="2713858" cy="2350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IMG_286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842" y="1251158"/>
            <a:ext cx="3340800" cy="2505600"/>
          </a:xfrm>
          <a:prstGeom prst="rect">
            <a:avLst/>
          </a:prstGeom>
        </p:spPr>
      </p:pic>
      <p:pic>
        <p:nvPicPr>
          <p:cNvPr id="6" name="Picture 5" descr="sputteringtarg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6" y="1295906"/>
            <a:ext cx="3280187" cy="26265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052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444" y="272140"/>
            <a:ext cx="7786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DC magnetron sputtering of </a:t>
            </a:r>
            <a:r>
              <a:rPr lang="en-US" sz="3600" baseline="30000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3600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 (PVD)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372" y="5211282"/>
            <a:ext cx="80787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Deposition in an industrial system, CemeCon CC800/9</a:t>
            </a:r>
          </a:p>
          <a:p>
            <a:endParaRPr lang="en-US" dirty="0"/>
          </a:p>
        </p:txBody>
      </p:sp>
      <p:pic>
        <p:nvPicPr>
          <p:cNvPr id="7" name="Picture 6" descr="IMG_136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708677" y="1786396"/>
            <a:ext cx="3435323" cy="2717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1042" y="4539468"/>
            <a:ext cx="259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LiU</a:t>
            </a:r>
            <a:r>
              <a:rPr lang="en-US" sz="2000" dirty="0" smtClean="0"/>
              <a:t> deposition system</a:t>
            </a: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 descr="10438743_671956039544445_1554562233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" y="1222124"/>
            <a:ext cx="5546902" cy="34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2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8248"/>
              </p:ext>
            </p:extLst>
          </p:nvPr>
        </p:nvGraphicFramePr>
        <p:xfrm>
          <a:off x="3349166" y="388391"/>
          <a:ext cx="5708425" cy="317200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158249"/>
                <a:gridCol w="2976237"/>
                <a:gridCol w="573939"/>
              </a:tblGrid>
              <a:tr h="6001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Required property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Result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001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Good adhesion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&gt;</a:t>
                      </a:r>
                      <a:r>
                        <a:rPr lang="en-US" sz="2000" baseline="0" dirty="0" smtClean="0"/>
                        <a:t> 1 </a:t>
                      </a:r>
                      <a:r>
                        <a:rPr lang="en-US" sz="20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2000" baseline="0" dirty="0" smtClean="0"/>
                        <a:t>m on Al, Si, Al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O</a:t>
                      </a:r>
                      <a:r>
                        <a:rPr lang="en-US" sz="2000" baseline="-25000" dirty="0" smtClean="0"/>
                        <a:t>3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etc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ym typeface="Wingdings"/>
                        </a:rPr>
                        <a:t>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1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Low residual stress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0.09 </a:t>
                      </a:r>
                      <a:r>
                        <a:rPr lang="en-US" sz="2000" dirty="0" err="1" smtClean="0"/>
                        <a:t>GPa</a:t>
                      </a:r>
                      <a:r>
                        <a:rPr lang="en-US" sz="2000" baseline="0" dirty="0" smtClean="0"/>
                        <a:t> at </a:t>
                      </a:r>
                      <a:r>
                        <a:rPr lang="en-US" sz="2000" dirty="0" smtClean="0"/>
                        <a:t>1 </a:t>
                      </a:r>
                      <a:r>
                        <a:rPr lang="en-US" sz="200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2000" dirty="0" smtClean="0"/>
                        <a:t>m </a:t>
                      </a:r>
                      <a:r>
                        <a:rPr lang="en-US" sz="2000" baseline="30000" dirty="0" smtClean="0"/>
                        <a:t>10</a:t>
                      </a:r>
                      <a:r>
                        <a:rPr lang="en-US" sz="2000" dirty="0" smtClean="0"/>
                        <a:t>B</a:t>
                      </a:r>
                      <a:r>
                        <a:rPr lang="en-US" sz="2000" baseline="-25000" dirty="0" smtClean="0"/>
                        <a:t>4</a:t>
                      </a:r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ym typeface="Wingdings"/>
                        </a:rPr>
                        <a:t>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High density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2.45 g/cm</a:t>
                      </a:r>
                      <a:r>
                        <a:rPr lang="en-US" sz="2000" baseline="30000" dirty="0" smtClean="0"/>
                        <a:t>3</a:t>
                      </a:r>
                      <a:r>
                        <a:rPr lang="en-US" sz="2000" dirty="0" smtClean="0"/>
                        <a:t>, 97</a:t>
                      </a:r>
                      <a:r>
                        <a:rPr lang="en-US" sz="2000" baseline="0" dirty="0" smtClean="0"/>
                        <a:t>% of </a:t>
                      </a:r>
                      <a:r>
                        <a:rPr lang="en-US" sz="2000" dirty="0" smtClean="0"/>
                        <a:t>bulk</a:t>
                      </a:r>
                      <a:r>
                        <a:rPr lang="en-US" sz="2000" baseline="30000" dirty="0" smtClean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ym typeface="Wingdings"/>
                        </a:rPr>
                        <a:t>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High </a:t>
                      </a:r>
                      <a:r>
                        <a:rPr lang="en-US" sz="2000" baseline="30000" dirty="0" smtClean="0"/>
                        <a:t>10</a:t>
                      </a:r>
                      <a:r>
                        <a:rPr lang="en-US" sz="2000" dirty="0" smtClean="0"/>
                        <a:t>B content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79.3</a:t>
                      </a:r>
                      <a:r>
                        <a:rPr lang="en-US" sz="2000" baseline="0" dirty="0" smtClean="0"/>
                        <a:t> at.% of </a:t>
                      </a:r>
                      <a:r>
                        <a:rPr lang="en-US" sz="2000" baseline="30000" dirty="0" smtClean="0"/>
                        <a:t>10</a:t>
                      </a:r>
                      <a:r>
                        <a:rPr lang="en-US" sz="2000" baseline="0" dirty="0" smtClean="0"/>
                        <a:t>B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ym typeface="Wingdings"/>
                        </a:rPr>
                        <a:t>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Low impurities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 +N + O only ~1 at.%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ym typeface="Wingdings"/>
                        </a:rPr>
                        <a:t>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13251" y="3637036"/>
            <a:ext cx="4594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Patent SE 535 805 C2</a:t>
            </a:r>
          </a:p>
          <a:p>
            <a:pPr algn="r"/>
            <a:r>
              <a:rPr lang="en-US" sz="1400" dirty="0" smtClean="0"/>
              <a:t>C. Höglund et al.,</a:t>
            </a:r>
            <a:r>
              <a:rPr lang="en-US" sz="1400" dirty="0"/>
              <a:t> </a:t>
            </a:r>
            <a:r>
              <a:rPr lang="en-US" sz="1400" dirty="0" smtClean="0"/>
              <a:t>J. APPL. Phys. </a:t>
            </a:r>
            <a:r>
              <a:rPr lang="en-US" sz="1400" b="1" dirty="0" smtClean="0"/>
              <a:t>111</a:t>
            </a:r>
            <a:r>
              <a:rPr lang="en-US" sz="1400" dirty="0" smtClean="0"/>
              <a:t>, 104908 (2012)</a:t>
            </a:r>
          </a:p>
          <a:p>
            <a:pPr algn="r"/>
            <a:r>
              <a:rPr lang="en-US" sz="1400" dirty="0" smtClean="0"/>
              <a:t>*</a:t>
            </a:r>
            <a:r>
              <a:rPr lang="de-DE" sz="1400" dirty="0"/>
              <a:t>O. </a:t>
            </a:r>
            <a:r>
              <a:rPr lang="de-DE" sz="1400" dirty="0" err="1"/>
              <a:t>Knotek</a:t>
            </a:r>
            <a:r>
              <a:rPr lang="de-DE" sz="1400" dirty="0"/>
              <a:t> et al. Surf. </a:t>
            </a:r>
            <a:r>
              <a:rPr lang="en-US" sz="1400" dirty="0"/>
              <a:t>Coat. Tech. </a:t>
            </a:r>
            <a:r>
              <a:rPr lang="en-US" sz="1400" b="1" dirty="0"/>
              <a:t>1997</a:t>
            </a:r>
            <a:r>
              <a:rPr lang="en-US" sz="1400" dirty="0"/>
              <a:t>,</a:t>
            </a:r>
            <a:r>
              <a:rPr lang="en-US" sz="1400" b="1" dirty="0"/>
              <a:t>     </a:t>
            </a:r>
            <a:r>
              <a:rPr lang="en-US" sz="1400" dirty="0"/>
              <a:t>91, 167</a:t>
            </a:r>
            <a:endParaRPr lang="sv-SE" sz="1400" dirty="0"/>
          </a:p>
          <a:p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7836" y="5959281"/>
            <a:ext cx="2511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Coatings </a:t>
            </a:r>
            <a:r>
              <a:rPr lang="en-US" sz="1400" dirty="0" smtClean="0"/>
              <a:t>for different </a:t>
            </a:r>
            <a:r>
              <a:rPr lang="en-US" sz="1400" dirty="0" smtClean="0"/>
              <a:t>prototype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15980" y="399063"/>
            <a:ext cx="29724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SEM cross sectional image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3917" y="3254061"/>
            <a:ext cx="27925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Film composition-ERDA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1404" y="5981179"/>
            <a:ext cx="240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Coatings on Al blades</a:t>
            </a: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4939" y="911587"/>
            <a:ext cx="2953479" cy="2001830"/>
            <a:chOff x="224368" y="2032000"/>
            <a:chExt cx="2749291" cy="1686683"/>
          </a:xfrm>
        </p:grpSpPr>
        <p:grpSp>
          <p:nvGrpSpPr>
            <p:cNvPr id="22" name="Group 21"/>
            <p:cNvGrpSpPr/>
            <p:nvPr/>
          </p:nvGrpSpPr>
          <p:grpSpPr>
            <a:xfrm>
              <a:off x="260025" y="2032000"/>
              <a:ext cx="2713634" cy="1647710"/>
              <a:chOff x="260025" y="1295995"/>
              <a:chExt cx="3773956" cy="2383715"/>
            </a:xfrm>
          </p:grpSpPr>
          <p:pic>
            <p:nvPicPr>
              <p:cNvPr id="26" name="Picture 25" descr="BC073_up6cm_43k.tif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0025" y="1295995"/>
                <a:ext cx="3773956" cy="2383715"/>
              </a:xfrm>
              <a:prstGeom prst="rect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27" name="Rectangle 26"/>
              <p:cNvSpPr/>
              <p:nvPr/>
            </p:nvSpPr>
            <p:spPr>
              <a:xfrm rot="16200000">
                <a:off x="3526901" y="3235141"/>
                <a:ext cx="45719" cy="612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24368" y="2477704"/>
              <a:ext cx="828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solidFill>
                    <a:schemeClr val="bg1"/>
                  </a:solidFill>
                </a:rPr>
                <a:t>10</a:t>
              </a:r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4</a:t>
              </a:r>
              <a:r>
                <a:rPr lang="en-US" sz="2400" dirty="0" smtClean="0">
                  <a:solidFill>
                    <a:schemeClr val="bg1"/>
                  </a:solidFill>
                </a:rPr>
                <a:t>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0025" y="3257018"/>
              <a:ext cx="396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Si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48355" y="3190807"/>
              <a:ext cx="725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1 </a:t>
              </a:r>
              <a:r>
                <a:rPr lang="en-US" sz="20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000" dirty="0" smtClean="0">
                  <a:solidFill>
                    <a:schemeClr val="bg1"/>
                  </a:solidFill>
                </a:rPr>
                <a:t>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Picture 28" descr="Fig8 10B4C ERDA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00"/>
          <a:stretch>
            <a:fillRect/>
          </a:stretch>
        </p:blipFill>
        <p:spPr>
          <a:xfrm>
            <a:off x="145168" y="3724475"/>
            <a:ext cx="3455902" cy="2542583"/>
          </a:xfrm>
          <a:prstGeom prst="rect">
            <a:avLst/>
          </a:prstGeom>
        </p:spPr>
      </p:pic>
      <p:pic>
        <p:nvPicPr>
          <p:cNvPr id="30" name="Picture 29" descr="IMG_061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836" y="4583210"/>
            <a:ext cx="2923252" cy="13101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1" name="Picture 30" descr="IMG_1612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2889" y="4406439"/>
            <a:ext cx="1480723" cy="15575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A60C-5610-8941-9FF7-6FB743EFB2FC}" type="slidenum">
              <a:rPr lang="en-US" sz="1400" smtClean="0">
                <a:solidFill>
                  <a:schemeClr val="tx1"/>
                </a:solidFill>
              </a:r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 Höglund in lab 10B4C detector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3249" y="5043702"/>
            <a:ext cx="1549900" cy="15040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9964" y="1044469"/>
            <a:ext cx="6298999" cy="2285241"/>
          </a:xfrm>
          <a:prstGeom prst="rect">
            <a:avLst/>
          </a:prstGeom>
          <a:ln w="19050" cmpd="sng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dirty="0" smtClean="0"/>
              <a:t>9/2013: 	New deposition system ordered</a:t>
            </a:r>
            <a:br>
              <a:rPr lang="en-US" sz="2000" dirty="0" smtClean="0"/>
            </a:br>
            <a:r>
              <a:rPr lang="en-US" sz="2000" dirty="0" smtClean="0"/>
              <a:t>			- Only for 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C </a:t>
            </a:r>
            <a:r>
              <a:rPr lang="en-US" sz="2000" dirty="0" smtClean="0"/>
              <a:t>coating for </a:t>
            </a:r>
            <a:r>
              <a:rPr lang="en-US" sz="2000" dirty="0" smtClean="0"/>
              <a:t>neutron detectors			- Covers needs of the ESS (6000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>
              <a:spcBef>
                <a:spcPts val="900"/>
              </a:spcBef>
            </a:pPr>
            <a:r>
              <a:rPr lang="en-US" sz="2000" dirty="0" smtClean="0"/>
              <a:t>4/2014: FAT documents signed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ea typeface="Wingdings"/>
                <a:cs typeface="Wingdings"/>
                <a:sym typeface="Wingdings"/>
              </a:rPr>
              <a:t>23 June-2014 - delivery date 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ea typeface="Wingdings"/>
                <a:cs typeface="Wingdings"/>
                <a:sym typeface="Wingdings"/>
              </a:rPr>
              <a:t>2014-2016: Up-scaling - 1000 m</a:t>
            </a:r>
            <a:r>
              <a:rPr lang="en-US" sz="2000" baseline="30000" dirty="0" smtClean="0">
                <a:ea typeface="Wingdings"/>
                <a:cs typeface="Wingdings"/>
                <a:sym typeface="Wingdings"/>
              </a:rPr>
              <a:t>2/</a:t>
            </a:r>
            <a:r>
              <a:rPr lang="en-US" sz="2000" dirty="0" smtClean="0">
                <a:ea typeface="Wingdings"/>
                <a:cs typeface="Wingdings"/>
                <a:sym typeface="Wingdings"/>
              </a:rPr>
              <a:t>year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77088" y="3783"/>
            <a:ext cx="8229600" cy="67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22" name="Picture 21" descr="IMG_0187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750" y="3491909"/>
            <a:ext cx="2066683" cy="13610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50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ESS coating facility in Linköping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MG_1530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86" y="1170221"/>
            <a:ext cx="1741176" cy="266760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0448" y="4907490"/>
            <a:ext cx="3239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Staff: </a:t>
            </a:r>
            <a:endParaRPr lang="en-US" u="sng" dirty="0"/>
          </a:p>
          <a:p>
            <a:r>
              <a:rPr lang="en-US" dirty="0"/>
              <a:t>1 </a:t>
            </a:r>
            <a:r>
              <a:rPr lang="en-US" dirty="0" smtClean="0"/>
              <a:t>engineer – 1 September start </a:t>
            </a:r>
          </a:p>
          <a:p>
            <a:r>
              <a:rPr lang="en-US" dirty="0" smtClean="0"/>
              <a:t>1 </a:t>
            </a:r>
            <a:r>
              <a:rPr lang="en-US" dirty="0"/>
              <a:t>technician (Q4, 2014)</a:t>
            </a:r>
          </a:p>
          <a:p>
            <a:r>
              <a:rPr lang="en-US" dirty="0"/>
              <a:t>Carina Höglund ~50%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702016" y="2100058"/>
            <a:ext cx="2184543" cy="1974616"/>
            <a:chOff x="7593348" y="2083911"/>
            <a:chExt cx="1828689" cy="1752577"/>
          </a:xfrm>
        </p:grpSpPr>
        <p:pic>
          <p:nvPicPr>
            <p:cNvPr id="35" name="Picture 34" descr="Screen Shot 2013-11-04 at 3.01.33 PM.pn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3348" y="2083911"/>
              <a:ext cx="1828689" cy="175257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7806780" y="2933515"/>
              <a:ext cx="482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LiU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75646" y="2899144"/>
              <a:ext cx="69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”ESS”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08438" y="4254032"/>
            <a:ext cx="4187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Close collaboration with </a:t>
            </a:r>
            <a:r>
              <a:rPr lang="en-US" sz="2000" u="sng" dirty="0" err="1" smtClean="0"/>
              <a:t>LiU</a:t>
            </a:r>
            <a:r>
              <a:rPr lang="en-US" sz="2000" u="sng" dirty="0" smtClean="0"/>
              <a:t>:</a:t>
            </a:r>
            <a:endParaRPr lang="en-US" sz="2000" dirty="0" smtClean="0"/>
          </a:p>
          <a:p>
            <a:pPr marL="342900" indent="-342900">
              <a:buFont typeface="Wingdings" charset="0"/>
              <a:buChar char="è"/>
            </a:pPr>
            <a:r>
              <a:rPr lang="en-US" sz="2000" u="sng" dirty="0" smtClean="0">
                <a:sym typeface="Wingdings"/>
              </a:rPr>
              <a:t>Research &amp; competence</a:t>
            </a:r>
            <a:endParaRPr lang="en-US" sz="2000" u="sng" dirty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      - Sputtering, CVD, PECVD, …</a:t>
            </a:r>
          </a:p>
          <a:p>
            <a:pPr marL="342900" indent="-342900">
              <a:buFont typeface="Wingdings" charset="0"/>
              <a:buChar char="è"/>
            </a:pPr>
            <a:r>
              <a:rPr lang="en-US" sz="2000" u="sng" dirty="0">
                <a:sym typeface="Wingdings"/>
              </a:rPr>
              <a:t>Characterization</a:t>
            </a:r>
            <a:r>
              <a:rPr lang="en-US" sz="2000" dirty="0">
                <a:sym typeface="Wingdings"/>
              </a:rPr>
              <a:t/>
            </a:r>
            <a:br>
              <a:rPr lang="en-US" sz="2000" dirty="0">
                <a:sym typeface="Wingdings"/>
              </a:rPr>
            </a:br>
            <a:r>
              <a:rPr lang="en-US" sz="2000" dirty="0" smtClean="0">
                <a:sym typeface="Wingdings"/>
              </a:rPr>
              <a:t>-SEM</a:t>
            </a:r>
            <a:r>
              <a:rPr lang="en-US" sz="2000" dirty="0">
                <a:sym typeface="Wingdings"/>
              </a:rPr>
              <a:t>, SIMS, XRD, ERDA</a:t>
            </a:r>
            <a:r>
              <a:rPr lang="en-US" sz="2000" dirty="0" smtClean="0">
                <a:sym typeface="Wingdings"/>
              </a:rPr>
              <a:t>,…</a:t>
            </a:r>
          </a:p>
          <a:p>
            <a:pPr marL="342900" indent="-342900">
              <a:buFont typeface="Wingdings" charset="0"/>
              <a:buChar char="è"/>
            </a:pPr>
            <a:r>
              <a:rPr lang="en-US" sz="2000" u="sng" dirty="0" smtClean="0">
                <a:sym typeface="Wingdings"/>
              </a:rPr>
              <a:t>Upgraded </a:t>
            </a:r>
            <a:r>
              <a:rPr lang="en-US" sz="2000" u="sng" dirty="0" err="1" smtClean="0">
                <a:sym typeface="Wingdings"/>
              </a:rPr>
              <a:t>LiU</a:t>
            </a:r>
            <a:r>
              <a:rPr lang="en-US" sz="2000" u="sng" dirty="0" smtClean="0">
                <a:sym typeface="Wingdings"/>
              </a:rPr>
              <a:t> deposition system</a:t>
            </a:r>
            <a:br>
              <a:rPr lang="en-US" sz="2000" u="sng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- Backup system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71227" y="6467073"/>
            <a:ext cx="376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560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1.5|17.3|4.7|4.1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20642</TotalTime>
  <Words>1498</Words>
  <Application>Microsoft Macintosh PowerPoint</Application>
  <PresentationFormat>On-screen Show (4:3)</PresentationFormat>
  <Paragraphs>275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10B based thin films for next generation of neutron detectors using different deposition techniques </vt:lpstr>
      <vt:lpstr>European Spallation Source (ESS)</vt:lpstr>
      <vt:lpstr>PowerPoint Presentation</vt:lpstr>
      <vt:lpstr>Boron containing thin film B4C</vt:lpstr>
      <vt:lpstr>Demands on the thin films</vt:lpstr>
      <vt:lpstr>Deposition techniques in this project</vt:lpstr>
      <vt:lpstr>PowerPoint Presentation</vt:lpstr>
      <vt:lpstr>PowerPoint Presentation</vt:lpstr>
      <vt:lpstr>ESS coating facility in Linköping</vt:lpstr>
      <vt:lpstr>Demonstrator - IN5 segment</vt:lpstr>
      <vt:lpstr>Deposition using CVD</vt:lpstr>
      <vt:lpstr>Traditional BxC CVD</vt:lpstr>
      <vt:lpstr>Alternative CVD route</vt:lpstr>
      <vt:lpstr>Thermally activated CVD</vt:lpstr>
      <vt:lpstr>Deposited films</vt:lpstr>
      <vt:lpstr>Elemental composition &amp; density</vt:lpstr>
      <vt:lpstr>Deposition at high T using thermal CVD</vt:lpstr>
      <vt:lpstr>PowerPoint Presentation</vt:lpstr>
      <vt:lpstr>PowerPoint Presentation</vt:lpstr>
      <vt:lpstr>Plasma Enhanced CVD</vt:lpstr>
      <vt:lpstr>Early results from PECVD</vt:lpstr>
      <vt:lpstr>Film composition (ERDA)</vt:lpstr>
      <vt:lpstr>Conclusions</vt:lpstr>
      <vt:lpstr>Acknowledgements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temperature CVD  of boron-carbon films  for use in neutron detectors </dc:title>
  <dc:creator>ESS User</dc:creator>
  <cp:lastModifiedBy>ESS User</cp:lastModifiedBy>
  <cp:revision>828</cp:revision>
  <dcterms:created xsi:type="dcterms:W3CDTF">2013-08-20T12:44:04Z</dcterms:created>
  <dcterms:modified xsi:type="dcterms:W3CDTF">2014-11-21T16:30:03Z</dcterms:modified>
</cp:coreProperties>
</file>