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47"/>
  </p:notesMasterIdLst>
  <p:handoutMasterIdLst>
    <p:handoutMasterId r:id="rId48"/>
  </p:handoutMasterIdLst>
  <p:sldIdLst>
    <p:sldId id="519" r:id="rId4"/>
    <p:sldId id="596" r:id="rId5"/>
    <p:sldId id="545" r:id="rId6"/>
    <p:sldId id="599" r:id="rId7"/>
    <p:sldId id="594" r:id="rId8"/>
    <p:sldId id="605" r:id="rId9"/>
    <p:sldId id="606" r:id="rId10"/>
    <p:sldId id="554" r:id="rId11"/>
    <p:sldId id="526" r:id="rId12"/>
    <p:sldId id="607" r:id="rId13"/>
    <p:sldId id="479" r:id="rId14"/>
    <p:sldId id="485" r:id="rId15"/>
    <p:sldId id="604" r:id="rId16"/>
    <p:sldId id="608" r:id="rId17"/>
    <p:sldId id="609" r:id="rId18"/>
    <p:sldId id="610" r:id="rId19"/>
    <p:sldId id="611" r:id="rId20"/>
    <p:sldId id="543" r:id="rId21"/>
    <p:sldId id="544" r:id="rId22"/>
    <p:sldId id="555" r:id="rId23"/>
    <p:sldId id="556" r:id="rId24"/>
    <p:sldId id="557" r:id="rId25"/>
    <p:sldId id="558" r:id="rId26"/>
    <p:sldId id="577" r:id="rId27"/>
    <p:sldId id="575" r:id="rId28"/>
    <p:sldId id="569" r:id="rId29"/>
    <p:sldId id="574" r:id="rId30"/>
    <p:sldId id="573" r:id="rId31"/>
    <p:sldId id="564" r:id="rId32"/>
    <p:sldId id="578" r:id="rId33"/>
    <p:sldId id="565" r:id="rId34"/>
    <p:sldId id="567" r:id="rId35"/>
    <p:sldId id="612" r:id="rId36"/>
    <p:sldId id="568" r:id="rId37"/>
    <p:sldId id="582" r:id="rId38"/>
    <p:sldId id="602" r:id="rId39"/>
    <p:sldId id="614" r:id="rId40"/>
    <p:sldId id="618" r:id="rId41"/>
    <p:sldId id="617" r:id="rId42"/>
    <p:sldId id="619" r:id="rId43"/>
    <p:sldId id="613" r:id="rId44"/>
    <p:sldId id="615" r:id="rId45"/>
    <p:sldId id="58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900C9"/>
    <a:srgbClr val="9CFF93"/>
    <a:srgbClr val="00FF00"/>
    <a:srgbClr val="800000"/>
    <a:srgbClr val="000000"/>
    <a:srgbClr val="408000"/>
    <a:srgbClr val="008040"/>
    <a:srgbClr val="800040"/>
    <a:srgbClr val="4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9681" autoAdjust="0"/>
  </p:normalViewPr>
  <p:slideViewPr>
    <p:cSldViewPr snapToGrid="0" snapToObjects="1">
      <p:cViewPr varScale="1">
        <p:scale>
          <a:sx n="215" d="100"/>
          <a:sy n="215" d="100"/>
        </p:scale>
        <p:origin x="-2368" y="16"/>
      </p:cViewPr>
      <p:guideLst>
        <p:guide orient="horz" pos="2123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usscherzinger:Desktop:Rate_201403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Sheet3!$H$2</c:f>
              <c:strCache>
                <c:ptCount val="1"/>
                <c:pt idx="0">
                  <c:v>CNCS on beam guide shutters colsed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strRef>
              <c:f>Sheet3!$I$1:$J$1</c:f>
              <c:strCache>
                <c:ptCount val="2"/>
                <c:pt idx="0">
                  <c:v>Arktis Guide</c:v>
                </c:pt>
                <c:pt idx="1">
                  <c:v>Arktis Detector</c:v>
                </c:pt>
              </c:strCache>
            </c:strRef>
          </c:xVal>
          <c:yVal>
            <c:numRef>
              <c:f>Sheet3!$I$2:$J$2</c:f>
              <c:numCache>
                <c:formatCode>General</c:formatCode>
                <c:ptCount val="2"/>
                <c:pt idx="0">
                  <c:v>0.067605</c:v>
                </c:pt>
                <c:pt idx="1">
                  <c:v>0.034265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Sheet3!$H$3</c:f>
              <c:strCache>
                <c:ptCount val="1"/>
                <c:pt idx="0">
                  <c:v>CNCS on beam guide  secondary shutter closed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strRef>
              <c:f>Sheet3!$I$1:$J$1</c:f>
              <c:strCache>
                <c:ptCount val="2"/>
                <c:pt idx="0">
                  <c:v>Arktis Guide</c:v>
                </c:pt>
                <c:pt idx="1">
                  <c:v>Arktis Detector</c:v>
                </c:pt>
              </c:strCache>
            </c:strRef>
          </c:xVal>
          <c:yVal>
            <c:numRef>
              <c:f>Sheet3!$I$3:$J$3</c:f>
              <c:numCache>
                <c:formatCode>General</c:formatCode>
                <c:ptCount val="2"/>
                <c:pt idx="0">
                  <c:v>0.382907</c:v>
                </c:pt>
                <c:pt idx="1">
                  <c:v>0.166483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Sheet3!$H$4</c:f>
              <c:strCache>
                <c:ptCount val="1"/>
                <c:pt idx="0">
                  <c:v>CNCS on beam guide  shutters opened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strRef>
              <c:f>Sheet3!$I$1:$J$1</c:f>
              <c:strCache>
                <c:ptCount val="2"/>
                <c:pt idx="0">
                  <c:v>Arktis Guide</c:v>
                </c:pt>
                <c:pt idx="1">
                  <c:v>Arktis Detector</c:v>
                </c:pt>
              </c:strCache>
            </c:strRef>
          </c:xVal>
          <c:yVal>
            <c:numRef>
              <c:f>Sheet3!$I$4:$J$4</c:f>
              <c:numCache>
                <c:formatCode>General</c:formatCode>
                <c:ptCount val="2"/>
                <c:pt idx="0">
                  <c:v>0.530752</c:v>
                </c:pt>
                <c:pt idx="1">
                  <c:v>0.282603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7981864"/>
        <c:axId val="-2067977480"/>
      </c:scatterChart>
      <c:scatterChart>
        <c:scatterStyle val="lineMarker"/>
        <c:varyColors val="0"/>
        <c:ser>
          <c:idx val="3"/>
          <c:order val="3"/>
          <c:spPr>
            <a:ln w="47625">
              <a:noFill/>
            </a:ln>
          </c:spPr>
          <c:marker>
            <c:symbol val="diamond"/>
            <c:size val="9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Lit>
              <c:formatCode>General</c:formatCode>
              <c:ptCount val="1"/>
              <c:pt idx="0">
                <c:v>3.0</c:v>
              </c:pt>
            </c:numLit>
          </c:xVal>
          <c:yVal>
            <c:numRef>
              <c:f>Sheet3!$K$2</c:f>
              <c:numCache>
                <c:formatCode>General</c:formatCode>
                <c:ptCount val="1"/>
                <c:pt idx="0">
                  <c:v>0.016</c:v>
                </c:pt>
              </c:numCache>
            </c:numRef>
          </c:yVal>
          <c:smooth val="0"/>
        </c:ser>
        <c:ser>
          <c:idx val="4"/>
          <c:order val="4"/>
          <c:spPr>
            <a:ln w="47625">
              <a:noFill/>
            </a:ln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Lit>
              <c:formatCode>General</c:formatCode>
              <c:ptCount val="1"/>
              <c:pt idx="0">
                <c:v>3.0</c:v>
              </c:pt>
            </c:numLit>
          </c:xVal>
          <c:yVal>
            <c:numRef>
              <c:f>Sheet3!$K$3</c:f>
              <c:numCache>
                <c:formatCode>General</c:formatCode>
                <c:ptCount val="1"/>
                <c:pt idx="0">
                  <c:v>0.06</c:v>
                </c:pt>
              </c:numCache>
            </c:numRef>
          </c:yVal>
          <c:smooth val="0"/>
        </c:ser>
        <c:ser>
          <c:idx val="5"/>
          <c:order val="5"/>
          <c:spPr>
            <a:ln w="47625">
              <a:noFill/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Lit>
              <c:formatCode>General</c:formatCode>
              <c:ptCount val="1"/>
              <c:pt idx="0">
                <c:v>3.0</c:v>
              </c:pt>
            </c:numLit>
          </c:xVal>
          <c:yVal>
            <c:numRef>
              <c:f>Sheet3!$K$4</c:f>
              <c:numCache>
                <c:formatCode>General</c:formatCode>
                <c:ptCount val="1"/>
                <c:pt idx="0">
                  <c:v>0.086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7966552"/>
        <c:axId val="-2067971976"/>
      </c:scatterChart>
      <c:valAx>
        <c:axId val="-206798186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7977480"/>
        <c:crosses val="autoZero"/>
        <c:crossBetween val="midCat"/>
      </c:valAx>
      <c:valAx>
        <c:axId val="-20679774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7981864"/>
        <c:crosses val="autoZero"/>
        <c:crossBetween val="midCat"/>
      </c:valAx>
      <c:valAx>
        <c:axId val="-206797197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uSv/h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7966552"/>
        <c:crosses val="max"/>
        <c:crossBetween val="midCat"/>
      </c:valAx>
      <c:valAx>
        <c:axId val="-2067966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797197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B267-6541-C749-86BC-9BBEB8F031EB}" type="datetime1">
              <a:rPr lang="en-US" smtClean="0"/>
              <a:t>11/06/14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303A-C029-2748-A84E-308F834A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06B46-BA8A-0B40-A3C3-7A060435F14F}" type="datetime1">
              <a:rPr lang="en-US" smtClean="0"/>
              <a:t>11/06/14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9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C068A9-2A3A-974E-9831-959C4D53E400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2EF78-53D6-5247-9396-AD4ADA02D0D5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2A3D8-EC91-B54B-BA5A-8A4154591B1B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DE9B-0814-2C48-9847-0533F0A75D5D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11C1-6617-D740-8E04-3090CC25AB1E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510B-E6AC-154E-8A3E-028A68E0ADDB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BF16-64AB-6B48-A692-9AD038D51820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C7CF-D3BE-054A-B5BA-33B41A97D3F2}" type="datetime1">
              <a:rPr lang="en-US" smtClean="0"/>
              <a:t>11/06/14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1E4F-E189-0842-9864-0AA938A35A6F}" type="datetime1">
              <a:rPr lang="en-US" smtClean="0"/>
              <a:t>11/06/14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22F-4E16-0E44-A8E4-DF7CB18D6A8E}" type="datetime1">
              <a:rPr lang="en-US" smtClean="0"/>
              <a:t>11/06/14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F990-8334-C640-8D4C-ED67493DE55F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2930C-BB2B-4445-888C-0BE16988D59C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4955-9FB0-B745-A887-3D93904E2354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0BCE-1F1F-4646-AFF6-4CECE1CA37E3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5562-ABD6-BF46-8C0D-AA77FE66BF14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417A-2F08-7941-BA34-798C37C74865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7AB8-0E94-124C-BD56-3A5DBA085869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2294-B16F-B242-A652-640483156C00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4E95-EE1D-2F4E-A5D2-91F23ACB08F8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492C-6A56-CF48-B826-B2C38CFD3E02}" type="datetime1">
              <a:rPr lang="en-US" smtClean="0"/>
              <a:t>11/06/14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C5EB-35E7-7042-93FE-DA4533D984D3}" type="datetime1">
              <a:rPr lang="en-US" smtClean="0"/>
              <a:t>11/06/14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BB42-98D3-3049-A080-46A01C51128C}" type="datetime1">
              <a:rPr lang="en-US" smtClean="0"/>
              <a:t>11/06/14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6A4B7E-1F49-B44C-8E38-07EBFC35DEAA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D2B8-16B8-4B4F-9293-EBC5DA07A6AD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668F-FBE4-D24A-9F62-942CD738C617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F826-2D42-1742-8D60-0E0B7517C713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82A3-8083-FC46-A6BA-0FFB7624F7F5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B32B2-1D36-DB4D-935C-47386AD71CA3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477D64-15B9-FA45-B702-4371FB350E85}" type="datetime1">
              <a:rPr lang="en-US" smtClean="0"/>
              <a:t>11/06/14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0DB7F-9C79-4A4D-8D2B-EA7BBFE23C02}" type="datetime1">
              <a:rPr lang="en-US" smtClean="0"/>
              <a:t>11/06/14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6F3CD7-F6B9-2B48-B5FD-6E781CAC3DDF}" type="datetime1">
              <a:rPr lang="en-US" smtClean="0"/>
              <a:t>11/06/14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3CAEE-85C4-5B4A-95D6-E56D95AE9A54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89A6A-4FE1-0A48-AA50-1E9843DB7C39}" type="datetime1">
              <a:rPr lang="en-US" smtClean="0"/>
              <a:t>11/06/14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744" y="6192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E1F3-3FDE-F34B-88DE-8D998E7D9328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B13F-7D48-9F46-8183-294CDD9C6CC2}" type="datetime1">
              <a:rPr lang="en-US" smtClean="0"/>
              <a:t>11/06/14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PSND 2014, Jülich 4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us.scherzinger@nuclear.lu.se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/>
          </p:cNvSpPr>
          <p:nvPr/>
        </p:nvSpPr>
        <p:spPr bwMode="auto">
          <a:xfrm>
            <a:off x="6512553" y="2232435"/>
            <a:ext cx="3398368" cy="23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endParaRPr lang="en-US" sz="40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417810" y="3891448"/>
            <a:ext cx="4656743" cy="19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 algn="ctr"/>
            <a:r>
              <a:rPr lang="en-US" sz="2400" dirty="0">
                <a:solidFill>
                  <a:srgbClr val="3366FF"/>
                </a:solidFill>
                <a:latin typeface="Arial"/>
                <a:ea typeface="ＭＳ Ｐゴシック" charset="0"/>
                <a:cs typeface="Arial"/>
                <a:sym typeface="Helvetica" charset="0"/>
                <a:hlinkClick r:id="rId3"/>
              </a:rPr>
              <a:t>j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ea typeface="ＭＳ Ｐゴシック" charset="0"/>
                <a:cs typeface="Arial"/>
                <a:sym typeface="Helvetica" charset="0"/>
                <a:hlinkClick r:id="rId3"/>
              </a:rPr>
              <a:t>ulius.scherzinger@nuclear.lu.se</a:t>
            </a:r>
            <a:endParaRPr lang="en-US" sz="2400" dirty="0" smtClean="0">
              <a:solidFill>
                <a:srgbClr val="3366FF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  <a:p>
            <a:pPr marL="57150" algn="ctr"/>
            <a:endParaRPr lang="en-US" sz="2400" dirty="0" smtClean="0">
              <a:latin typeface="Arial"/>
              <a:ea typeface="ＭＳ Ｐゴシック" charset="0"/>
              <a:cs typeface="Arial"/>
              <a:sym typeface="Helvetica" charset="0"/>
            </a:endParaRPr>
          </a:p>
          <a:p>
            <a:pPr marL="57150" algn="ctr"/>
            <a:r>
              <a:rPr lang="en-US" sz="24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PhD student at</a:t>
            </a:r>
          </a:p>
          <a:p>
            <a:pPr marL="57150" algn="ctr"/>
            <a:r>
              <a:rPr lang="en-US" sz="24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Lund University, Sweden</a:t>
            </a:r>
          </a:p>
          <a:p>
            <a:pPr marL="57150" algn="ctr"/>
            <a:r>
              <a:rPr lang="en-US" sz="2400" dirty="0" smtClean="0">
                <a:latin typeface="Arial"/>
                <a:ea typeface="ＭＳ Ｐゴシック" charset="0"/>
                <a:cs typeface="Arial"/>
                <a:sym typeface="Helvetica" charset="0"/>
              </a:rPr>
              <a:t>European Spallation Source</a:t>
            </a:r>
          </a:p>
          <a:p>
            <a:pPr marL="57150"/>
            <a:endParaRPr lang="en-US" sz="2400" dirty="0" smtClean="0">
              <a:solidFill>
                <a:srgbClr val="3366FF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  <a:p>
            <a:pPr marL="57150"/>
            <a:endParaRPr lang="en-US" sz="2400" dirty="0">
              <a:solidFill>
                <a:srgbClr val="3366FF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525" y="1411050"/>
            <a:ext cx="8549581" cy="238054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Neutron </a:t>
            </a:r>
            <a:r>
              <a:rPr lang="en-US" dirty="0"/>
              <a:t>S</a:t>
            </a:r>
            <a:r>
              <a:rPr lang="en-US" dirty="0" smtClean="0"/>
              <a:t>ource </a:t>
            </a:r>
            <a:r>
              <a:rPr lang="en-US" dirty="0"/>
              <a:t>F</a:t>
            </a:r>
            <a:r>
              <a:rPr lang="en-US" dirty="0" smtClean="0"/>
              <a:t>acility </a:t>
            </a:r>
            <a:r>
              <a:rPr lang="en-US" dirty="0"/>
              <a:t>for </a:t>
            </a:r>
            <a:r>
              <a:rPr lang="en-US" dirty="0" smtClean="0"/>
              <a:t>Energy </a:t>
            </a:r>
            <a:r>
              <a:rPr lang="en-US" dirty="0"/>
              <a:t>D</a:t>
            </a:r>
            <a:r>
              <a:rPr lang="en-US" dirty="0" smtClean="0"/>
              <a:t>ependent </a:t>
            </a:r>
            <a:r>
              <a:rPr lang="en-US" dirty="0"/>
              <a:t>D</a:t>
            </a:r>
            <a:r>
              <a:rPr lang="en-US" dirty="0" smtClean="0"/>
              <a:t>etector </a:t>
            </a:r>
            <a:r>
              <a:rPr lang="en-US" dirty="0"/>
              <a:t>C</a:t>
            </a:r>
            <a:r>
              <a:rPr lang="en-US" dirty="0" smtClean="0"/>
              <a:t>haracterization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986" y="144819"/>
            <a:ext cx="1955014" cy="12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st-neutron-detector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3175" r="5035" b="45853"/>
          <a:stretch/>
        </p:blipFill>
        <p:spPr>
          <a:xfrm rot="5400000">
            <a:off x="-394143" y="2526838"/>
            <a:ext cx="4717639" cy="903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</a:t>
            </a:r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6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9224" y="1002498"/>
            <a:ext cx="50918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 Hamamatsu  R580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2 </a:t>
            </a:r>
            <a:r>
              <a:rPr lang="en-US" sz="2800" dirty="0"/>
              <a:t>inch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borosilicate glass 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baseline="30000" dirty="0" smtClean="0"/>
              <a:t>4</a:t>
            </a:r>
            <a:r>
              <a:rPr lang="en-US" sz="3200" dirty="0" smtClean="0"/>
              <a:t>He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179 bar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Optical coupled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ry fitted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Active Volume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1.05 l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2887" y="5508976"/>
            <a:ext cx="7895697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Jebali</a:t>
            </a:r>
            <a:r>
              <a:rPr lang="en-US" dirty="0" smtClean="0"/>
              <a:t> et al., "</a:t>
            </a:r>
            <a:r>
              <a:rPr lang="en-US" dirty="0"/>
              <a:t>Response comparison between a 4He-based fast neutron detector and a NE-213 liquid scintillator reference cell </a:t>
            </a:r>
            <a:r>
              <a:rPr lang="en-US" dirty="0" smtClean="0"/>
              <a:t>”, to be submitted to </a:t>
            </a:r>
            <a:r>
              <a:rPr lang="en-US" dirty="0" err="1"/>
              <a:t>Nucl</a:t>
            </a:r>
            <a:r>
              <a:rPr lang="en-US" dirty="0"/>
              <a:t>. Inst. and Meth. A </a:t>
            </a:r>
          </a:p>
        </p:txBody>
      </p:sp>
    </p:spTree>
    <p:extLst>
      <p:ext uri="{BB962C8B-B14F-4D97-AF65-F5344CB8AC3E}">
        <p14:creationId xmlns:p14="http://schemas.microsoft.com/office/powerpoint/2010/main" val="386955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pic>
        <p:nvPicPr>
          <p:cNvPr id="3" name="Picture 2" descr="Puls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5169" r="6840" b="4651"/>
          <a:stretch/>
        </p:blipFill>
        <p:spPr>
          <a:xfrm>
            <a:off x="858243" y="55744"/>
            <a:ext cx="7371908" cy="618460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93283" y="1626288"/>
            <a:ext cx="5459786" cy="3442227"/>
            <a:chOff x="1493283" y="1919509"/>
            <a:chExt cx="5459786" cy="3442227"/>
          </a:xfrm>
        </p:grpSpPr>
        <p:pic>
          <p:nvPicPr>
            <p:cNvPr id="15" name="Picture 14" descr="Bildschirmfoto 2013-02-07 um 08.51.22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9776" y="1919509"/>
              <a:ext cx="4793293" cy="101564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96930" y="4176233"/>
              <a:ext cx="27080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recoil proton (neutron)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3283" y="4961626"/>
              <a:ext cx="215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recoil electron (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γ</a:t>
              </a:r>
              <a:r>
                <a:rPr lang="en-US" sz="2000" dirty="0" smtClean="0">
                  <a:solidFill>
                    <a:srgbClr val="0000FF"/>
                  </a:solidFill>
                </a:rPr>
                <a:t>)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902791" y="4545565"/>
              <a:ext cx="135861" cy="3603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522279" y="4761170"/>
              <a:ext cx="277628" cy="28944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93283" y="5534712"/>
            <a:ext cx="792717" cy="477551"/>
            <a:chOff x="998279" y="5151976"/>
            <a:chExt cx="849424" cy="477551"/>
          </a:xfrm>
          <a:effectLst/>
        </p:grpSpPr>
        <p:cxnSp>
          <p:nvCxnSpPr>
            <p:cNvPr id="25" name="Straight Connector 24"/>
            <p:cNvCxnSpPr/>
            <p:nvPr/>
          </p:nvCxnSpPr>
          <p:spPr>
            <a:xfrm>
              <a:off x="998279" y="5151976"/>
              <a:ext cx="0" cy="47755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47703" y="5151976"/>
              <a:ext cx="0" cy="47755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98279" y="5629527"/>
              <a:ext cx="84942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493283" y="6015324"/>
            <a:ext cx="6558573" cy="477551"/>
            <a:chOff x="998279" y="5151976"/>
            <a:chExt cx="849424" cy="477551"/>
          </a:xfrm>
          <a:effectLst/>
        </p:grpSpPr>
        <p:cxnSp>
          <p:nvCxnSpPr>
            <p:cNvPr id="34" name="Straight Connector 33"/>
            <p:cNvCxnSpPr/>
            <p:nvPr/>
          </p:nvCxnSpPr>
          <p:spPr>
            <a:xfrm>
              <a:off x="998279" y="5151976"/>
              <a:ext cx="0" cy="4775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47703" y="5151976"/>
              <a:ext cx="0" cy="4775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98279" y="5629527"/>
              <a:ext cx="84942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651776" y="6052325"/>
            <a:ext cx="201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Short Gate 60 ns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683053" y="6055683"/>
            <a:ext cx="2108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Long Gate 500 ns</a:t>
            </a:r>
            <a:endParaRPr lang="en-US" b="1" dirty="0"/>
          </a:p>
        </p:txBody>
      </p:sp>
      <p:sp>
        <p:nvSpPr>
          <p:cNvPr id="22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122" y="804694"/>
            <a:ext cx="8993002" cy="5628394"/>
            <a:chOff x="0" y="189492"/>
            <a:chExt cx="9144000" cy="5689459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89492"/>
              <a:ext cx="9144000" cy="5689459"/>
              <a:chOff x="0" y="189492"/>
              <a:chExt cx="9144000" cy="568945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0" y="208365"/>
                <a:ext cx="9144000" cy="5670586"/>
                <a:chOff x="-10148" y="261142"/>
                <a:chExt cx="9144000" cy="5670586"/>
              </a:xfrm>
            </p:grpSpPr>
            <p:pic>
              <p:nvPicPr>
                <p:cNvPr id="44" name="Picture 43" descr="FOM_Al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148" y="261142"/>
                  <a:ext cx="9144000" cy="5670586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679233" y="3988067"/>
                  <a:ext cx="1102961" cy="111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97475" y="3193591"/>
                  <a:ext cx="61275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6335" y="3286270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09621" y="4029076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9424" y="2796114"/>
                  <a:ext cx="17157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4129748" y="2346960"/>
                  <a:ext cx="4321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b="1" dirty="0" smtClean="0"/>
                    <a:t>Δ</a:t>
                  </a:r>
                  <a:r>
                    <a:rPr lang="sv-SE" sz="1200" b="1" dirty="0" smtClean="0"/>
                    <a:t>m</a:t>
                  </a:r>
                  <a:endParaRPr lang="en-US" sz="1200" b="1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317692" y="345187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l-GR" b="1" baseline="-25000" dirty="0" smtClean="0"/>
                  <a:t>1</a:t>
                </a:r>
                <a:endParaRPr lang="en-US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23010" y="420075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9092" y="189492"/>
                <a:ext cx="1700649" cy="373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PS </a:t>
                </a:r>
                <a:endParaRPr lang="en-US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1145" y="218743"/>
                <a:ext cx="25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Threshold </a:t>
                </a:r>
                <a:r>
                  <a:rPr lang="en-US" b="1" dirty="0"/>
                  <a:t>0.58 </a:t>
                </a:r>
                <a:r>
                  <a:rPr lang="en-US" b="1" dirty="0" err="1" smtClean="0"/>
                  <a:t>MeV</a:t>
                </a:r>
                <a:r>
                  <a:rPr lang="en-US" b="1" baseline="-25000" dirty="0" err="1" smtClean="0"/>
                  <a:t>ee</a:t>
                </a:r>
                <a:endParaRPr lang="en-US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1905" y="1781827"/>
              <a:ext cx="1970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FOM = 1.03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21813" y="1602848"/>
            <a:ext cx="40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FOM = </a:t>
            </a:r>
            <a:r>
              <a:rPr lang="el-GR" sz="3600" b="1" dirty="0" smtClean="0"/>
              <a:t>Δ</a:t>
            </a:r>
            <a:r>
              <a:rPr lang="en-US" sz="3600" b="1" dirty="0" smtClean="0"/>
              <a:t>m/(𝛅</a:t>
            </a:r>
            <a:r>
              <a:rPr lang="el-GR" sz="3600" b="1" baseline="-25000" dirty="0" smtClean="0"/>
              <a:t>1</a:t>
            </a:r>
            <a:r>
              <a:rPr lang="el-GR" sz="3600" b="1" dirty="0" smtClean="0"/>
              <a:t>+</a:t>
            </a:r>
            <a:r>
              <a:rPr lang="en-US" sz="3600" b="1" dirty="0"/>
              <a:t>𝛅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767" y="3483271"/>
            <a:ext cx="24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neutrons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8" y="2452935"/>
            <a:ext cx="4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5826" y="2396436"/>
            <a:ext cx="905202" cy="552173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7063" y="3893328"/>
            <a:ext cx="48770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122" y="804694"/>
            <a:ext cx="8993002" cy="5628394"/>
            <a:chOff x="0" y="189492"/>
            <a:chExt cx="9144000" cy="5689459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89492"/>
              <a:ext cx="9144000" cy="5689459"/>
              <a:chOff x="0" y="189492"/>
              <a:chExt cx="9144000" cy="568945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0" y="208365"/>
                <a:ext cx="9144000" cy="5670586"/>
                <a:chOff x="-10148" y="261142"/>
                <a:chExt cx="9144000" cy="5670586"/>
              </a:xfrm>
            </p:grpSpPr>
            <p:pic>
              <p:nvPicPr>
                <p:cNvPr id="44" name="Picture 43" descr="FOM_Al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148" y="261142"/>
                  <a:ext cx="9144000" cy="5670586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679233" y="3988067"/>
                  <a:ext cx="1102961" cy="111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97475" y="3193591"/>
                  <a:ext cx="61275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6335" y="3286270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09621" y="4029076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9424" y="2796114"/>
                  <a:ext cx="17157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4129748" y="2346960"/>
                  <a:ext cx="4321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b="1" dirty="0" smtClean="0"/>
                    <a:t>Δ</a:t>
                  </a:r>
                  <a:r>
                    <a:rPr lang="sv-SE" sz="1200" b="1" dirty="0" smtClean="0"/>
                    <a:t>m</a:t>
                  </a:r>
                  <a:endParaRPr lang="en-US" sz="1200" b="1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317692" y="345187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l-GR" b="1" baseline="-25000" dirty="0" smtClean="0"/>
                  <a:t>1</a:t>
                </a:r>
                <a:endParaRPr lang="en-US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23010" y="420075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9092" y="189492"/>
                <a:ext cx="1700649" cy="373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PS </a:t>
                </a:r>
                <a:endParaRPr lang="en-US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1145" y="218743"/>
                <a:ext cx="25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Threshold </a:t>
                </a:r>
                <a:r>
                  <a:rPr lang="en-US" b="1" dirty="0"/>
                  <a:t>0.58 </a:t>
                </a:r>
                <a:r>
                  <a:rPr lang="en-US" b="1" dirty="0" err="1" smtClean="0"/>
                  <a:t>MeV</a:t>
                </a:r>
                <a:r>
                  <a:rPr lang="en-US" b="1" baseline="-25000" dirty="0" err="1" smtClean="0"/>
                  <a:t>ee</a:t>
                </a:r>
                <a:endParaRPr lang="en-US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1905" y="1781827"/>
              <a:ext cx="1970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FOM = 1.03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21813" y="1602848"/>
            <a:ext cx="40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FOM = </a:t>
            </a:r>
            <a:r>
              <a:rPr lang="el-GR" sz="3600" b="1" dirty="0" smtClean="0"/>
              <a:t>Δ</a:t>
            </a:r>
            <a:r>
              <a:rPr lang="en-US" sz="3600" b="1" dirty="0" smtClean="0"/>
              <a:t>m/(𝛅</a:t>
            </a:r>
            <a:r>
              <a:rPr lang="el-GR" sz="3600" b="1" baseline="-25000" dirty="0" smtClean="0"/>
              <a:t>1</a:t>
            </a:r>
            <a:r>
              <a:rPr lang="el-GR" sz="3600" b="1" dirty="0" smtClean="0"/>
              <a:t>+</a:t>
            </a:r>
            <a:r>
              <a:rPr lang="en-US" sz="3600" b="1" dirty="0"/>
              <a:t>𝛅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767" y="3483271"/>
            <a:ext cx="24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neutrons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8" y="2452935"/>
            <a:ext cx="4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5826" y="2396436"/>
            <a:ext cx="905202" cy="552173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7063" y="3893328"/>
            <a:ext cx="48770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8</a:t>
            </a:r>
          </a:p>
        </p:txBody>
      </p:sp>
      <p:pic>
        <p:nvPicPr>
          <p:cNvPr id="6" name="Picture 5" descr="Screen Shot 2014-05-30 at 09.50.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4584" r="5287" b="10180"/>
          <a:stretch/>
        </p:blipFill>
        <p:spPr>
          <a:xfrm>
            <a:off x="1912" y="1626531"/>
            <a:ext cx="9057324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9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122" y="804694"/>
            <a:ext cx="8993002" cy="5628394"/>
            <a:chOff x="0" y="189492"/>
            <a:chExt cx="9144000" cy="5689459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89492"/>
              <a:ext cx="9144000" cy="5689459"/>
              <a:chOff x="0" y="189492"/>
              <a:chExt cx="9144000" cy="568945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0" y="208365"/>
                <a:ext cx="9144000" cy="5670586"/>
                <a:chOff x="-10148" y="261142"/>
                <a:chExt cx="9144000" cy="5670586"/>
              </a:xfrm>
            </p:grpSpPr>
            <p:pic>
              <p:nvPicPr>
                <p:cNvPr id="44" name="Picture 43" descr="FOM_Al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148" y="261142"/>
                  <a:ext cx="9144000" cy="5670586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679233" y="3988067"/>
                  <a:ext cx="1102961" cy="111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97475" y="3193591"/>
                  <a:ext cx="61275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6335" y="3286270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09621" y="4029076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9424" y="2796114"/>
                  <a:ext cx="17157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4129748" y="2346960"/>
                  <a:ext cx="4321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b="1" dirty="0" smtClean="0"/>
                    <a:t>Δ</a:t>
                  </a:r>
                  <a:r>
                    <a:rPr lang="sv-SE" sz="1200" b="1" dirty="0" smtClean="0"/>
                    <a:t>m</a:t>
                  </a:r>
                  <a:endParaRPr lang="en-US" sz="1200" b="1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317692" y="345187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l-GR" b="1" baseline="-25000" dirty="0" smtClean="0"/>
                  <a:t>1</a:t>
                </a:r>
                <a:endParaRPr lang="en-US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23010" y="420075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9092" y="189492"/>
                <a:ext cx="1700649" cy="373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PS </a:t>
                </a:r>
                <a:endParaRPr lang="en-US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1145" y="218743"/>
                <a:ext cx="25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Threshold </a:t>
                </a:r>
                <a:r>
                  <a:rPr lang="en-US" b="1" dirty="0"/>
                  <a:t>0.58 </a:t>
                </a:r>
                <a:r>
                  <a:rPr lang="en-US" b="1" dirty="0" err="1" smtClean="0"/>
                  <a:t>MeV</a:t>
                </a:r>
                <a:r>
                  <a:rPr lang="en-US" b="1" baseline="-25000" dirty="0" err="1" smtClean="0"/>
                  <a:t>ee</a:t>
                </a:r>
                <a:endParaRPr lang="en-US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1905" y="1781827"/>
              <a:ext cx="1970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FOM = 1.03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21813" y="1602848"/>
            <a:ext cx="40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FOM = </a:t>
            </a:r>
            <a:r>
              <a:rPr lang="el-GR" sz="3600" b="1" dirty="0" smtClean="0"/>
              <a:t>Δ</a:t>
            </a:r>
            <a:r>
              <a:rPr lang="en-US" sz="3600" b="1" dirty="0" smtClean="0"/>
              <a:t>m/(𝛅</a:t>
            </a:r>
            <a:r>
              <a:rPr lang="el-GR" sz="3600" b="1" baseline="-25000" dirty="0" smtClean="0"/>
              <a:t>1</a:t>
            </a:r>
            <a:r>
              <a:rPr lang="el-GR" sz="3600" b="1" dirty="0" smtClean="0"/>
              <a:t>+</a:t>
            </a:r>
            <a:r>
              <a:rPr lang="en-US" sz="3600" b="1" dirty="0"/>
              <a:t>𝛅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767" y="3483271"/>
            <a:ext cx="24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neutrons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8" y="2452935"/>
            <a:ext cx="4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5826" y="2396436"/>
            <a:ext cx="905202" cy="552173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7063" y="3893328"/>
            <a:ext cx="48770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8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6" name="Picture 5" descr="Screen Shot 2014-05-30 at 09.50.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4584" r="5287" b="10180"/>
          <a:stretch/>
        </p:blipFill>
        <p:spPr>
          <a:xfrm>
            <a:off x="1912" y="1626531"/>
            <a:ext cx="9057324" cy="3713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4704" y="2018909"/>
            <a:ext cx="223075" cy="272931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122" y="804694"/>
            <a:ext cx="8993002" cy="5628394"/>
            <a:chOff x="0" y="189492"/>
            <a:chExt cx="9144000" cy="5689459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89492"/>
              <a:ext cx="9144000" cy="5689459"/>
              <a:chOff x="0" y="189492"/>
              <a:chExt cx="9144000" cy="568945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0" y="208365"/>
                <a:ext cx="9144000" cy="5670586"/>
                <a:chOff x="-10148" y="261142"/>
                <a:chExt cx="9144000" cy="5670586"/>
              </a:xfrm>
            </p:grpSpPr>
            <p:pic>
              <p:nvPicPr>
                <p:cNvPr id="44" name="Picture 43" descr="FOM_Al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148" y="261142"/>
                  <a:ext cx="9144000" cy="5670586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679233" y="3988067"/>
                  <a:ext cx="1102961" cy="111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97475" y="3193591"/>
                  <a:ext cx="61275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6335" y="3286270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09621" y="4029076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9424" y="2796114"/>
                  <a:ext cx="17157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4129748" y="2346960"/>
                  <a:ext cx="4321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b="1" dirty="0" smtClean="0"/>
                    <a:t>Δ</a:t>
                  </a:r>
                  <a:r>
                    <a:rPr lang="sv-SE" sz="1200" b="1" dirty="0" smtClean="0"/>
                    <a:t>m</a:t>
                  </a:r>
                  <a:endParaRPr lang="en-US" sz="1200" b="1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317692" y="345187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l-GR" b="1" baseline="-25000" dirty="0" smtClean="0"/>
                  <a:t>1</a:t>
                </a:r>
                <a:endParaRPr lang="en-US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23010" y="420075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9092" y="189492"/>
                <a:ext cx="1700649" cy="373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PS </a:t>
                </a:r>
                <a:endParaRPr lang="en-US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1145" y="218743"/>
                <a:ext cx="25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Threshold </a:t>
                </a:r>
                <a:r>
                  <a:rPr lang="en-US" b="1" dirty="0"/>
                  <a:t>0.58 </a:t>
                </a:r>
                <a:r>
                  <a:rPr lang="en-US" b="1" dirty="0" err="1" smtClean="0"/>
                  <a:t>MeV</a:t>
                </a:r>
                <a:r>
                  <a:rPr lang="en-US" b="1" baseline="-25000" dirty="0" err="1" smtClean="0"/>
                  <a:t>ee</a:t>
                </a:r>
                <a:endParaRPr lang="en-US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1905" y="1781827"/>
              <a:ext cx="1970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FOM = 1.03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21813" y="1602848"/>
            <a:ext cx="40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FOM = </a:t>
            </a:r>
            <a:r>
              <a:rPr lang="el-GR" sz="3600" b="1" dirty="0" smtClean="0"/>
              <a:t>Δ</a:t>
            </a:r>
            <a:r>
              <a:rPr lang="en-US" sz="3600" b="1" dirty="0" smtClean="0"/>
              <a:t>m/(𝛅</a:t>
            </a:r>
            <a:r>
              <a:rPr lang="el-GR" sz="3600" b="1" baseline="-25000" dirty="0" smtClean="0"/>
              <a:t>1</a:t>
            </a:r>
            <a:r>
              <a:rPr lang="el-GR" sz="3600" b="1" dirty="0" smtClean="0"/>
              <a:t>+</a:t>
            </a:r>
            <a:r>
              <a:rPr lang="en-US" sz="3600" b="1" dirty="0"/>
              <a:t>𝛅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767" y="3483271"/>
            <a:ext cx="24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neutrons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8" y="2452935"/>
            <a:ext cx="4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5826" y="2396436"/>
            <a:ext cx="905202" cy="552173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7063" y="3893328"/>
            <a:ext cx="48770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8</a:t>
            </a:r>
          </a:p>
        </p:txBody>
      </p:sp>
      <p:pic>
        <p:nvPicPr>
          <p:cNvPr id="6" name="Picture 5" descr="Screen Shot 2014-05-30 at 09.50.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4584" r="5287" b="10180"/>
          <a:stretch/>
        </p:blipFill>
        <p:spPr>
          <a:xfrm>
            <a:off x="1912" y="1626531"/>
            <a:ext cx="9057324" cy="3713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4704" y="2018909"/>
            <a:ext cx="223075" cy="272931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66954" y="2018909"/>
            <a:ext cx="223075" cy="27293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122" y="804694"/>
            <a:ext cx="8993002" cy="5628394"/>
            <a:chOff x="0" y="189492"/>
            <a:chExt cx="9144000" cy="5689459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89492"/>
              <a:ext cx="9144000" cy="5689459"/>
              <a:chOff x="0" y="189492"/>
              <a:chExt cx="9144000" cy="568945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0" y="208365"/>
                <a:ext cx="9144000" cy="5670586"/>
                <a:chOff x="-10148" y="261142"/>
                <a:chExt cx="9144000" cy="5670586"/>
              </a:xfrm>
            </p:grpSpPr>
            <p:pic>
              <p:nvPicPr>
                <p:cNvPr id="44" name="Picture 43" descr="FOM_Al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148" y="261142"/>
                  <a:ext cx="9144000" cy="5670586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679233" y="3988067"/>
                  <a:ext cx="1102961" cy="111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97475" y="3193591"/>
                  <a:ext cx="61275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6335" y="3286270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09621" y="4029076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9424" y="2796114"/>
                  <a:ext cx="17157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4129748" y="2346960"/>
                  <a:ext cx="4321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b="1" dirty="0" smtClean="0"/>
                    <a:t>Δ</a:t>
                  </a:r>
                  <a:r>
                    <a:rPr lang="sv-SE" sz="1200" b="1" dirty="0" smtClean="0"/>
                    <a:t>m</a:t>
                  </a:r>
                  <a:endParaRPr lang="en-US" sz="1200" b="1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317692" y="345187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l-GR" b="1" baseline="-25000" dirty="0" smtClean="0"/>
                  <a:t>1</a:t>
                </a:r>
                <a:endParaRPr lang="en-US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23010" y="420075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9092" y="189492"/>
                <a:ext cx="1700649" cy="373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PS </a:t>
                </a:r>
                <a:endParaRPr lang="en-US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1145" y="218743"/>
                <a:ext cx="25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Threshold </a:t>
                </a:r>
                <a:r>
                  <a:rPr lang="en-US" b="1" dirty="0"/>
                  <a:t>0.58 </a:t>
                </a:r>
                <a:r>
                  <a:rPr lang="en-US" b="1" dirty="0" err="1" smtClean="0"/>
                  <a:t>MeV</a:t>
                </a:r>
                <a:r>
                  <a:rPr lang="en-US" b="1" baseline="-25000" dirty="0" err="1" smtClean="0"/>
                  <a:t>ee</a:t>
                </a:r>
                <a:endParaRPr lang="en-US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1905" y="1781827"/>
              <a:ext cx="1970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FOM = 1.03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21813" y="1602848"/>
            <a:ext cx="40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FOM = </a:t>
            </a:r>
            <a:r>
              <a:rPr lang="el-GR" sz="3600" b="1" dirty="0" smtClean="0"/>
              <a:t>Δ</a:t>
            </a:r>
            <a:r>
              <a:rPr lang="en-US" sz="3600" b="1" dirty="0" smtClean="0"/>
              <a:t>m/(𝛅</a:t>
            </a:r>
            <a:r>
              <a:rPr lang="el-GR" sz="3600" b="1" baseline="-25000" dirty="0" smtClean="0"/>
              <a:t>1</a:t>
            </a:r>
            <a:r>
              <a:rPr lang="el-GR" sz="3600" b="1" dirty="0" smtClean="0"/>
              <a:t>+</a:t>
            </a:r>
            <a:r>
              <a:rPr lang="en-US" sz="3600" b="1" dirty="0"/>
              <a:t>𝛅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767" y="3483271"/>
            <a:ext cx="24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neutrons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8" y="2452935"/>
            <a:ext cx="4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5826" y="2396436"/>
            <a:ext cx="905202" cy="552173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7063" y="3893328"/>
            <a:ext cx="48770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6" name="Picture 5" descr="Screen Shot 2014-05-30 at 09.50.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4584" r="5287" b="10180"/>
          <a:stretch/>
        </p:blipFill>
        <p:spPr>
          <a:xfrm>
            <a:off x="1912" y="1626531"/>
            <a:ext cx="9057324" cy="3713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4704" y="2018909"/>
            <a:ext cx="223075" cy="272931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66954" y="2018909"/>
            <a:ext cx="223075" cy="27293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57332" y="2018909"/>
            <a:ext cx="223075" cy="2729317"/>
          </a:xfrm>
          <a:prstGeom prst="rect">
            <a:avLst/>
          </a:prstGeom>
          <a:noFill/>
          <a:ln w="38100">
            <a:solidFill>
              <a:srgbClr val="C900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8122" y="804694"/>
            <a:ext cx="8993002" cy="5628394"/>
            <a:chOff x="0" y="189492"/>
            <a:chExt cx="9144000" cy="5689459"/>
          </a:xfrm>
        </p:grpSpPr>
        <p:grpSp>
          <p:nvGrpSpPr>
            <p:cNvPr id="51" name="Group 50"/>
            <p:cNvGrpSpPr/>
            <p:nvPr/>
          </p:nvGrpSpPr>
          <p:grpSpPr>
            <a:xfrm>
              <a:off x="0" y="189492"/>
              <a:ext cx="9144000" cy="5689459"/>
              <a:chOff x="0" y="189492"/>
              <a:chExt cx="9144000" cy="568945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0" y="208365"/>
                <a:ext cx="9144000" cy="5670586"/>
                <a:chOff x="-10148" y="261142"/>
                <a:chExt cx="9144000" cy="5670586"/>
              </a:xfrm>
            </p:grpSpPr>
            <p:pic>
              <p:nvPicPr>
                <p:cNvPr id="44" name="Picture 43" descr="FOM_All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148" y="261142"/>
                  <a:ext cx="9144000" cy="5670586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679233" y="3988067"/>
                  <a:ext cx="1102961" cy="111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97475" y="3193591"/>
                  <a:ext cx="61275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3186335" y="3286270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09621" y="4029076"/>
                  <a:ext cx="66323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FWHM</a:t>
                  </a:r>
                  <a:endParaRPr lang="en-US" sz="1200" b="1" dirty="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9424" y="2796114"/>
                  <a:ext cx="17157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4129748" y="2346960"/>
                  <a:ext cx="4321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b="1" dirty="0" smtClean="0"/>
                    <a:t>Δ</a:t>
                  </a:r>
                  <a:r>
                    <a:rPr lang="sv-SE" sz="1200" b="1" dirty="0" smtClean="0"/>
                    <a:t>m</a:t>
                  </a:r>
                  <a:endParaRPr lang="en-US" sz="1200" b="1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317692" y="345187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l-GR" b="1" baseline="-25000" dirty="0" smtClean="0"/>
                  <a:t>1</a:t>
                </a:r>
                <a:endParaRPr lang="en-US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23010" y="4200750"/>
                <a:ext cx="40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𝛅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9092" y="189492"/>
                <a:ext cx="1700649" cy="373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Integrated PS </a:t>
                </a:r>
                <a:endParaRPr lang="en-US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21145" y="218743"/>
                <a:ext cx="2523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Threshold </a:t>
                </a:r>
                <a:r>
                  <a:rPr lang="en-US" b="1" dirty="0"/>
                  <a:t>0.58 </a:t>
                </a:r>
                <a:r>
                  <a:rPr lang="en-US" b="1" dirty="0" err="1" smtClean="0"/>
                  <a:t>MeV</a:t>
                </a:r>
                <a:r>
                  <a:rPr lang="en-US" b="1" baseline="-25000" dirty="0" err="1" smtClean="0"/>
                  <a:t>ee</a:t>
                </a:r>
                <a:endParaRPr lang="en-US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001905" y="1781827"/>
              <a:ext cx="1970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FOM = 1.03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21813" y="1602848"/>
            <a:ext cx="40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FOM = </a:t>
            </a:r>
            <a:r>
              <a:rPr lang="el-GR" sz="3600" b="1" dirty="0" smtClean="0"/>
              <a:t>Δ</a:t>
            </a:r>
            <a:r>
              <a:rPr lang="en-US" sz="3600" b="1" dirty="0" smtClean="0"/>
              <a:t>m/(𝛅</a:t>
            </a:r>
            <a:r>
              <a:rPr lang="el-GR" sz="3600" b="1" baseline="-25000" dirty="0" smtClean="0"/>
              <a:t>1</a:t>
            </a:r>
            <a:r>
              <a:rPr lang="el-GR" sz="3600" b="1" dirty="0" smtClean="0"/>
              <a:t>+</a:t>
            </a:r>
            <a:r>
              <a:rPr lang="en-US" sz="3600" b="1" dirty="0"/>
              <a:t>𝛅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767" y="3483271"/>
            <a:ext cx="24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neutrons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8" y="2452935"/>
            <a:ext cx="42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95826" y="2396436"/>
            <a:ext cx="905202" cy="552173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97063" y="3893328"/>
            <a:ext cx="487704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6" name="Picture 5" descr="Screen Shot 2014-05-30 at 09.50.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4584" r="5287" b="10180"/>
          <a:stretch/>
        </p:blipFill>
        <p:spPr>
          <a:xfrm>
            <a:off x="1912" y="1626531"/>
            <a:ext cx="9057324" cy="3713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4704" y="2018909"/>
            <a:ext cx="223075" cy="272931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66954" y="2018909"/>
            <a:ext cx="223075" cy="27293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57332" y="2018909"/>
            <a:ext cx="223075" cy="2729317"/>
          </a:xfrm>
          <a:prstGeom prst="rect">
            <a:avLst/>
          </a:prstGeom>
          <a:noFill/>
          <a:ln w="38100">
            <a:solidFill>
              <a:srgbClr val="C900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11453" y="2018909"/>
            <a:ext cx="223075" cy="2729317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S_2_00Mev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25" y="1009642"/>
            <a:ext cx="4285926" cy="2673354"/>
          </a:xfrm>
          <a:prstGeom prst="rect">
            <a:avLst/>
          </a:prstGeom>
        </p:spPr>
      </p:pic>
      <p:pic>
        <p:nvPicPr>
          <p:cNvPr id="11" name="Picture 10" descr="PS1M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1" y="1003517"/>
            <a:ext cx="4231767" cy="2694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pic>
        <p:nvPicPr>
          <p:cNvPr id="3" name="Picture 2" descr="PS4Me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84" y="3870076"/>
            <a:ext cx="4231767" cy="2721272"/>
          </a:xfrm>
          <a:prstGeom prst="rect">
            <a:avLst/>
          </a:prstGeom>
        </p:spPr>
      </p:pic>
      <p:pic>
        <p:nvPicPr>
          <p:cNvPr id="9" name="Picture 8" descr="PS3MeV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" y="3870076"/>
            <a:ext cx="4263532" cy="26733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02282" y="852077"/>
            <a:ext cx="2192583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PS @ 1 </a:t>
            </a:r>
            <a:r>
              <a:rPr lang="en-US" dirty="0" err="1" smtClean="0">
                <a:solidFill>
                  <a:srgbClr val="000000"/>
                </a:solidFill>
              </a:rPr>
              <a:t>MeV</a:t>
            </a:r>
            <a:r>
              <a:rPr lang="en-US" baseline="-25000" dirty="0" err="1" smtClean="0">
                <a:solidFill>
                  <a:srgbClr val="000000"/>
                </a:solidFill>
              </a:rPr>
              <a:t>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9322" y="905735"/>
            <a:ext cx="1545591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50533" y="3739669"/>
            <a:ext cx="1545591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0578" y="3682996"/>
            <a:ext cx="1545591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57332" y="905735"/>
            <a:ext cx="2192583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PS @ 2 </a:t>
            </a:r>
            <a:r>
              <a:rPr lang="en-US" dirty="0" err="1" smtClean="0">
                <a:solidFill>
                  <a:srgbClr val="000000"/>
                </a:solidFill>
              </a:rPr>
              <a:t>MeV</a:t>
            </a:r>
            <a:r>
              <a:rPr lang="en-US" baseline="-25000" dirty="0" err="1" smtClean="0">
                <a:solidFill>
                  <a:srgbClr val="000000"/>
                </a:solidFill>
              </a:rPr>
              <a:t>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1093" y="3682996"/>
            <a:ext cx="2192583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PS @ 3 </a:t>
            </a:r>
            <a:r>
              <a:rPr lang="en-US" dirty="0" err="1" smtClean="0">
                <a:solidFill>
                  <a:srgbClr val="000000"/>
                </a:solidFill>
              </a:rPr>
              <a:t>MeV</a:t>
            </a:r>
            <a:r>
              <a:rPr lang="en-US" baseline="-25000" dirty="0" err="1" smtClean="0">
                <a:solidFill>
                  <a:srgbClr val="000000"/>
                </a:solidFill>
              </a:rPr>
              <a:t>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7984" y="3739669"/>
            <a:ext cx="2192583" cy="371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PS @ 4 </a:t>
            </a:r>
            <a:r>
              <a:rPr lang="en-US" dirty="0" err="1" smtClean="0">
                <a:solidFill>
                  <a:srgbClr val="000000"/>
                </a:solidFill>
              </a:rPr>
              <a:t>MeV</a:t>
            </a:r>
            <a:r>
              <a:rPr lang="en-US" baseline="-25000" dirty="0" err="1" smtClean="0">
                <a:solidFill>
                  <a:srgbClr val="000000"/>
                </a:solidFill>
              </a:rPr>
              <a:t>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6523" y="1350929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flipH="1">
            <a:off x="7074913" y="1751039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97789" y="1454585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47984" y="1517244"/>
            <a:ext cx="668999" cy="137396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3348" y="495993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6761738" y="5360047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39010" y="4297329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2677400" y="4697439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35966" y="124895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59043" y="1685641"/>
            <a:ext cx="437809" cy="55618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4057" y="1581426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02282" y="1819737"/>
            <a:ext cx="377544" cy="422089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97789" y="4313126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326014" y="4551437"/>
            <a:ext cx="668999" cy="137396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7101" y="4244428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45326" y="4482739"/>
            <a:ext cx="668999" cy="137396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9</a:t>
            </a:r>
          </a:p>
          <a:p>
            <a:pPr algn="r"/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27868"/>
              </p:ext>
            </p:extLst>
          </p:nvPr>
        </p:nvGraphicFramePr>
        <p:xfrm>
          <a:off x="2766863" y="145526"/>
          <a:ext cx="28019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8" imgW="1003300" imgH="215900" progId="Equation.3">
                  <p:embed/>
                </p:oleObj>
              </mc:Choice>
              <mc:Fallback>
                <p:oleObj name="Equation" r:id="rId8" imgW="1003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6863" y="145526"/>
                        <a:ext cx="2801938" cy="6080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3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21963" y="1651634"/>
            <a:ext cx="8722037" cy="5017738"/>
            <a:chOff x="0" y="779721"/>
            <a:chExt cx="8722037" cy="5017738"/>
          </a:xfrm>
        </p:grpSpPr>
        <p:pic>
          <p:nvPicPr>
            <p:cNvPr id="14" name="Picture 13" descr="FOM_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>
            <a:xfrm>
              <a:off x="0" y="779721"/>
              <a:ext cx="8722037" cy="5017738"/>
            </a:xfrm>
            <a:prstGeom prst="rect">
              <a:avLst/>
            </a:prstGeom>
          </p:spPr>
        </p:pic>
        <p:pic>
          <p:nvPicPr>
            <p:cNvPr id="2" name="Picture 1" descr="FOM_I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632" y="2810745"/>
              <a:ext cx="3179135" cy="199019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6979479" y="395012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7317869" y="4350237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5982" y="4537621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40174" y="4174438"/>
            <a:ext cx="413026" cy="530084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0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9692"/>
            <a:ext cx="8528045" cy="54366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4000" dirty="0" smtClean="0"/>
              <a:t>Low cost neutron irradiation facility for detector characterization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irst results establishing viability of method: </a:t>
            </a:r>
          </a:p>
          <a:p>
            <a:pPr lvl="1"/>
            <a:r>
              <a:rPr lang="en-US" sz="3600" dirty="0" smtClean="0"/>
              <a:t>blind irradiation using a mixed field</a:t>
            </a:r>
          </a:p>
          <a:p>
            <a:pPr lvl="1"/>
            <a:r>
              <a:rPr lang="en-US" sz="3600" dirty="0"/>
              <a:t>n</a:t>
            </a:r>
            <a:r>
              <a:rPr lang="en-US" sz="3600" dirty="0" smtClean="0"/>
              <a:t>eutron “tagging”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1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21963" y="1651634"/>
            <a:ext cx="8722037" cy="5017738"/>
            <a:chOff x="0" y="779721"/>
            <a:chExt cx="8722037" cy="5017738"/>
          </a:xfrm>
        </p:grpSpPr>
        <p:pic>
          <p:nvPicPr>
            <p:cNvPr id="14" name="Picture 13" descr="FOM_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>
            <a:xfrm>
              <a:off x="0" y="779721"/>
              <a:ext cx="8722037" cy="5017738"/>
            </a:xfrm>
            <a:prstGeom prst="rect">
              <a:avLst/>
            </a:prstGeom>
          </p:spPr>
        </p:pic>
        <p:pic>
          <p:nvPicPr>
            <p:cNvPr id="2" name="Picture 1" descr="FOM_I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632" y="2810745"/>
              <a:ext cx="3179135" cy="1990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949565" y="405376"/>
            <a:ext cx="2946130" cy="1959623"/>
            <a:chOff x="5183202" y="713043"/>
            <a:chExt cx="2946130" cy="1959623"/>
          </a:xfrm>
        </p:grpSpPr>
        <p:grpSp>
          <p:nvGrpSpPr>
            <p:cNvPr id="17" name="Group 16"/>
            <p:cNvGrpSpPr/>
            <p:nvPr/>
          </p:nvGrpSpPr>
          <p:grpSpPr>
            <a:xfrm>
              <a:off x="5183202" y="823874"/>
              <a:ext cx="2946130" cy="1848792"/>
              <a:chOff x="4721485" y="44419"/>
              <a:chExt cx="2946130" cy="1848792"/>
            </a:xfrm>
          </p:grpSpPr>
          <p:pic>
            <p:nvPicPr>
              <p:cNvPr id="18" name="Picture 17" descr="PS4MeV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485" y="44419"/>
                <a:ext cx="2353340" cy="1470604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6656367" y="1065981"/>
                <a:ext cx="1011248" cy="8272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858049" y="713043"/>
              <a:ext cx="989280" cy="2216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79479" y="395012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7317869" y="4350237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5982" y="4537621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40174" y="4174438"/>
            <a:ext cx="413026" cy="530084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10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21963" y="1651634"/>
            <a:ext cx="8722037" cy="5017738"/>
            <a:chOff x="0" y="779721"/>
            <a:chExt cx="8722037" cy="5017738"/>
          </a:xfrm>
        </p:grpSpPr>
        <p:pic>
          <p:nvPicPr>
            <p:cNvPr id="14" name="Picture 13" descr="FOM_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>
            <a:xfrm>
              <a:off x="0" y="779721"/>
              <a:ext cx="8722037" cy="5017738"/>
            </a:xfrm>
            <a:prstGeom prst="rect">
              <a:avLst/>
            </a:prstGeom>
          </p:spPr>
        </p:pic>
        <p:pic>
          <p:nvPicPr>
            <p:cNvPr id="2" name="Picture 1" descr="FOM_I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632" y="2810745"/>
              <a:ext cx="3179135" cy="1990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949565" y="405376"/>
            <a:ext cx="2946130" cy="1959623"/>
            <a:chOff x="5183202" y="713043"/>
            <a:chExt cx="2946130" cy="1959623"/>
          </a:xfrm>
        </p:grpSpPr>
        <p:grpSp>
          <p:nvGrpSpPr>
            <p:cNvPr id="17" name="Group 16"/>
            <p:cNvGrpSpPr/>
            <p:nvPr/>
          </p:nvGrpSpPr>
          <p:grpSpPr>
            <a:xfrm>
              <a:off x="5183202" y="823874"/>
              <a:ext cx="2946130" cy="1848792"/>
              <a:chOff x="4721485" y="44419"/>
              <a:chExt cx="2946130" cy="1848792"/>
            </a:xfrm>
          </p:grpSpPr>
          <p:pic>
            <p:nvPicPr>
              <p:cNvPr id="18" name="Picture 17" descr="PS4MeV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485" y="44419"/>
                <a:ext cx="2353340" cy="1470604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6656367" y="1065981"/>
                <a:ext cx="1011248" cy="8272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858049" y="713043"/>
              <a:ext cx="989280" cy="2216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67705" y="926506"/>
            <a:ext cx="3216502" cy="2044945"/>
            <a:chOff x="3230152" y="1217653"/>
            <a:chExt cx="3216502" cy="2009971"/>
          </a:xfrm>
        </p:grpSpPr>
        <p:grpSp>
          <p:nvGrpSpPr>
            <p:cNvPr id="19" name="Group 18"/>
            <p:cNvGrpSpPr/>
            <p:nvPr/>
          </p:nvGrpSpPr>
          <p:grpSpPr>
            <a:xfrm>
              <a:off x="3230152" y="1302988"/>
              <a:ext cx="3216502" cy="1924636"/>
              <a:chOff x="2768435" y="523533"/>
              <a:chExt cx="3216502" cy="1924636"/>
            </a:xfrm>
          </p:grpSpPr>
          <p:pic>
            <p:nvPicPr>
              <p:cNvPr id="23" name="Picture 22" descr="PS3MeV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435" y="523533"/>
                <a:ext cx="2474673" cy="1546426"/>
              </a:xfrm>
              <a:prstGeom prst="rect">
                <a:avLst/>
              </a:prstGeom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>
                <a:off x="4921177" y="1620917"/>
                <a:ext cx="1063760" cy="8272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4064224" y="1217653"/>
              <a:ext cx="989280" cy="2216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79479" y="395012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7317869" y="4350237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5982" y="4537621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40174" y="4174438"/>
            <a:ext cx="413026" cy="530084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21963" y="1651634"/>
            <a:ext cx="8722037" cy="5017738"/>
            <a:chOff x="0" y="779721"/>
            <a:chExt cx="8722037" cy="5017738"/>
          </a:xfrm>
        </p:grpSpPr>
        <p:pic>
          <p:nvPicPr>
            <p:cNvPr id="14" name="Picture 13" descr="FOM_L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>
            <a:xfrm>
              <a:off x="0" y="779721"/>
              <a:ext cx="8722037" cy="5017738"/>
            </a:xfrm>
            <a:prstGeom prst="rect">
              <a:avLst/>
            </a:prstGeom>
          </p:spPr>
        </p:pic>
        <p:pic>
          <p:nvPicPr>
            <p:cNvPr id="2" name="Picture 1" descr="FOM_I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632" y="2810745"/>
              <a:ext cx="3179135" cy="1990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949565" y="405376"/>
            <a:ext cx="2946130" cy="1959623"/>
            <a:chOff x="5183202" y="713043"/>
            <a:chExt cx="2946130" cy="1959623"/>
          </a:xfrm>
        </p:grpSpPr>
        <p:grpSp>
          <p:nvGrpSpPr>
            <p:cNvPr id="17" name="Group 16"/>
            <p:cNvGrpSpPr/>
            <p:nvPr/>
          </p:nvGrpSpPr>
          <p:grpSpPr>
            <a:xfrm>
              <a:off x="5183202" y="823874"/>
              <a:ext cx="2946130" cy="1848792"/>
              <a:chOff x="4721485" y="44419"/>
              <a:chExt cx="2946130" cy="1848792"/>
            </a:xfrm>
          </p:grpSpPr>
          <p:pic>
            <p:nvPicPr>
              <p:cNvPr id="18" name="Picture 17" descr="PS4MeV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485" y="44419"/>
                <a:ext cx="2353340" cy="1470604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6656367" y="1065981"/>
                <a:ext cx="1011248" cy="8272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858049" y="713043"/>
              <a:ext cx="989280" cy="2216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67705" y="926506"/>
            <a:ext cx="3216502" cy="2044945"/>
            <a:chOff x="3230152" y="1217653"/>
            <a:chExt cx="3216502" cy="2009971"/>
          </a:xfrm>
        </p:grpSpPr>
        <p:grpSp>
          <p:nvGrpSpPr>
            <p:cNvPr id="19" name="Group 18"/>
            <p:cNvGrpSpPr/>
            <p:nvPr/>
          </p:nvGrpSpPr>
          <p:grpSpPr>
            <a:xfrm>
              <a:off x="3230152" y="1302988"/>
              <a:ext cx="3216502" cy="1924636"/>
              <a:chOff x="2768435" y="523533"/>
              <a:chExt cx="3216502" cy="1924636"/>
            </a:xfrm>
          </p:grpSpPr>
          <p:pic>
            <p:nvPicPr>
              <p:cNvPr id="23" name="Picture 22" descr="PS3MeV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435" y="523533"/>
                <a:ext cx="2474673" cy="1546426"/>
              </a:xfrm>
              <a:prstGeom prst="rect">
                <a:avLst/>
              </a:prstGeom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>
                <a:off x="4921177" y="1620917"/>
                <a:ext cx="1063760" cy="8272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4064224" y="1217653"/>
              <a:ext cx="989280" cy="2216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79479" y="395012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7317869" y="4350237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5982" y="4537621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40174" y="4174438"/>
            <a:ext cx="413026" cy="530084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20861" y="1462807"/>
            <a:ext cx="3056798" cy="2102987"/>
            <a:chOff x="1420861" y="1462807"/>
            <a:chExt cx="3056798" cy="2102987"/>
          </a:xfrm>
        </p:grpSpPr>
        <p:pic>
          <p:nvPicPr>
            <p:cNvPr id="29" name="Picture 28" descr="PS_2_00Mevee_v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861" y="1462807"/>
              <a:ext cx="2480916" cy="1508644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3466411" y="2738564"/>
              <a:ext cx="1011248" cy="8272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97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756" y="15282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79479" y="3950127"/>
            <a:ext cx="13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neutrons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7317869" y="4350237"/>
            <a:ext cx="313175" cy="4526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5982" y="4537621"/>
            <a:ext cx="42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</a:rPr>
              <a:t>γ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40174" y="4174438"/>
            <a:ext cx="413026" cy="530084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10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008" y="405376"/>
            <a:ext cx="9057992" cy="6263996"/>
            <a:chOff x="86008" y="405376"/>
            <a:chExt cx="9057992" cy="6263996"/>
          </a:xfrm>
        </p:grpSpPr>
        <p:grpSp>
          <p:nvGrpSpPr>
            <p:cNvPr id="31" name="Group 30"/>
            <p:cNvGrpSpPr/>
            <p:nvPr/>
          </p:nvGrpSpPr>
          <p:grpSpPr>
            <a:xfrm>
              <a:off x="421963" y="1651634"/>
              <a:ext cx="8722037" cy="5017738"/>
              <a:chOff x="0" y="779721"/>
              <a:chExt cx="8722037" cy="5017738"/>
            </a:xfrm>
          </p:grpSpPr>
          <p:pic>
            <p:nvPicPr>
              <p:cNvPr id="14" name="Picture 13" descr="FOM_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15"/>
              <a:stretch/>
            </p:blipFill>
            <p:spPr>
              <a:xfrm>
                <a:off x="0" y="779721"/>
                <a:ext cx="8722037" cy="5017738"/>
              </a:xfrm>
              <a:prstGeom prst="rect">
                <a:avLst/>
              </a:prstGeom>
            </p:spPr>
          </p:pic>
          <p:pic>
            <p:nvPicPr>
              <p:cNvPr id="2" name="Picture 1" descr="FOM_In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3632" y="2810745"/>
                <a:ext cx="3179135" cy="1990190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949565" y="405376"/>
              <a:ext cx="2946130" cy="1959623"/>
              <a:chOff x="5183202" y="713043"/>
              <a:chExt cx="2946130" cy="195962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183202" y="823874"/>
                <a:ext cx="2946130" cy="1848792"/>
                <a:chOff x="4721485" y="44419"/>
                <a:chExt cx="2946130" cy="1848792"/>
              </a:xfrm>
            </p:grpSpPr>
            <p:pic>
              <p:nvPicPr>
                <p:cNvPr id="18" name="Picture 17" descr="PS4MeV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1485" y="44419"/>
                  <a:ext cx="2353340" cy="1470604"/>
                </a:xfrm>
                <a:prstGeom prst="rect">
                  <a:avLst/>
                </a:prstGeom>
              </p:spPr>
            </p:pic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656367" y="1065981"/>
                  <a:ext cx="1011248" cy="82723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tangle 34"/>
              <p:cNvSpPr/>
              <p:nvPr/>
            </p:nvSpPr>
            <p:spPr>
              <a:xfrm>
                <a:off x="5858049" y="713043"/>
                <a:ext cx="989280" cy="2216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067705" y="926506"/>
              <a:ext cx="3216502" cy="2044945"/>
              <a:chOff x="3230152" y="1217653"/>
              <a:chExt cx="3216502" cy="200997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230152" y="1302988"/>
                <a:ext cx="3216502" cy="1924636"/>
                <a:chOff x="2768435" y="523533"/>
                <a:chExt cx="3216502" cy="1924636"/>
              </a:xfrm>
            </p:grpSpPr>
            <p:pic>
              <p:nvPicPr>
                <p:cNvPr id="23" name="Picture 22" descr="PS3MeV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8435" y="523533"/>
                  <a:ext cx="2474673" cy="1546426"/>
                </a:xfrm>
                <a:prstGeom prst="rect">
                  <a:avLst/>
                </a:prstGeom>
              </p:spPr>
            </p:pic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921177" y="1620917"/>
                  <a:ext cx="1063760" cy="8272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 36"/>
              <p:cNvSpPr/>
              <p:nvPr/>
            </p:nvSpPr>
            <p:spPr>
              <a:xfrm>
                <a:off x="4064224" y="1217653"/>
                <a:ext cx="989280" cy="2216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420861" y="1462807"/>
              <a:ext cx="3056798" cy="2102987"/>
              <a:chOff x="1420861" y="1462807"/>
              <a:chExt cx="3056798" cy="2102987"/>
            </a:xfrm>
          </p:grpSpPr>
          <p:pic>
            <p:nvPicPr>
              <p:cNvPr id="47" name="Picture 46" descr="PS_2_00Mevee_v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0861" y="1462807"/>
                <a:ext cx="2480916" cy="1508644"/>
              </a:xfrm>
              <a:prstGeom prst="rect">
                <a:avLst/>
              </a:prstGeom>
            </p:spPr>
          </p:pic>
          <p:cxnSp>
            <p:nvCxnSpPr>
              <p:cNvPr id="48" name="Straight Arrow Connector 47"/>
              <p:cNvCxnSpPr/>
              <p:nvPr/>
            </p:nvCxnSpPr>
            <p:spPr>
              <a:xfrm>
                <a:off x="3466411" y="2738564"/>
                <a:ext cx="1011248" cy="8272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86008" y="2364999"/>
              <a:ext cx="2849417" cy="2044250"/>
              <a:chOff x="86008" y="2364999"/>
              <a:chExt cx="2849417" cy="204425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6008" y="2475830"/>
                <a:ext cx="2849417" cy="1933419"/>
                <a:chOff x="0" y="2024803"/>
                <a:chExt cx="2849417" cy="1933419"/>
              </a:xfrm>
            </p:grpSpPr>
            <p:pic>
              <p:nvPicPr>
                <p:cNvPr id="29" name="Picture 28" descr="PS1MeV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024803"/>
                  <a:ext cx="2315428" cy="1474297"/>
                </a:xfrm>
                <a:prstGeom prst="rect">
                  <a:avLst/>
                </a:prstGeom>
              </p:spPr>
            </p:pic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2050778" y="3331652"/>
                  <a:ext cx="798639" cy="62657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/>
              <p:cNvSpPr/>
              <p:nvPr/>
            </p:nvSpPr>
            <p:spPr>
              <a:xfrm>
                <a:off x="744656" y="2364999"/>
                <a:ext cx="989280" cy="2216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11</a:t>
            </a:r>
          </a:p>
          <a:p>
            <a:pPr algn="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7619" y="2631522"/>
            <a:ext cx="8229600" cy="1143000"/>
          </a:xfrm>
        </p:spPr>
        <p:txBody>
          <a:bodyPr/>
          <a:lstStyle/>
          <a:p>
            <a:r>
              <a:rPr lang="en-US" dirty="0" smtClean="0"/>
              <a:t>“Tagged” Neutrons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654" y="4760428"/>
            <a:ext cx="8695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Scherzinger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al.,"</a:t>
            </a:r>
            <a:r>
              <a:rPr lang="en-US" dirty="0" err="1"/>
              <a:t>A</a:t>
            </a:r>
            <a:r>
              <a:rPr lang="en-US" dirty="0"/>
              <a:t> source-based fast-neutron facility for precision </a:t>
            </a:r>
            <a:r>
              <a:rPr lang="en-US" dirty="0" smtClean="0"/>
              <a:t>irradiations”,</a:t>
            </a:r>
          </a:p>
          <a:p>
            <a:r>
              <a:rPr lang="en-US" dirty="0" smtClean="0"/>
              <a:t> arXiv</a:t>
            </a:r>
            <a:r>
              <a:rPr lang="en-US" dirty="0"/>
              <a:t>:</a:t>
            </a:r>
            <a:r>
              <a:rPr lang="en-US" dirty="0" smtClean="0"/>
              <a:t>1405.2686</a:t>
            </a:r>
            <a:r>
              <a:rPr lang="en-US" dirty="0"/>
              <a:t>[</a:t>
            </a:r>
            <a:r>
              <a:rPr lang="en-US" dirty="0" err="1"/>
              <a:t>physics.ins-det</a:t>
            </a:r>
            <a:r>
              <a:rPr lang="en-US" dirty="0"/>
              <a:t>]</a:t>
            </a:r>
            <a:r>
              <a:rPr lang="en-US" dirty="0" smtClean="0"/>
              <a:t>  (2014), submitted to </a:t>
            </a:r>
            <a:r>
              <a:rPr lang="en-US" dirty="0" err="1"/>
              <a:t>Nucl</a:t>
            </a:r>
            <a:r>
              <a:rPr lang="en-US" dirty="0"/>
              <a:t>. Inst. and Meth. A </a:t>
            </a:r>
          </a:p>
        </p:txBody>
      </p:sp>
    </p:spTree>
    <p:extLst>
      <p:ext uri="{BB962C8B-B14F-4D97-AF65-F5344CB8AC3E}">
        <p14:creationId xmlns:p14="http://schemas.microsoft.com/office/powerpoint/2010/main" val="326501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12</a:t>
            </a:r>
          </a:p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26996"/>
              </p:ext>
            </p:extLst>
          </p:nvPr>
        </p:nvGraphicFramePr>
        <p:xfrm>
          <a:off x="402498" y="819150"/>
          <a:ext cx="56721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4" imgW="2032000" imgH="254000" progId="Equation.3">
                  <p:embed/>
                </p:oleObj>
              </mc:Choice>
              <mc:Fallback>
                <p:oleObj name="Equation" r:id="rId4" imgW="203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498" y="819150"/>
                        <a:ext cx="5672138" cy="71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48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96318"/>
              </p:ext>
            </p:extLst>
          </p:nvPr>
        </p:nvGraphicFramePr>
        <p:xfrm>
          <a:off x="3957354" y="1492663"/>
          <a:ext cx="2117282" cy="66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Equation" r:id="rId4" imgW="838200" imgH="228600" progId="Equation.3">
                  <p:embed/>
                </p:oleObj>
              </mc:Choice>
              <mc:Fallback>
                <p:oleObj name="Equation" r:id="rId4" imgW="83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354" y="1492663"/>
                        <a:ext cx="2117282" cy="6696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ent-Up Arrow 19"/>
          <p:cNvSpPr/>
          <p:nvPr/>
        </p:nvSpPr>
        <p:spPr>
          <a:xfrm rot="5400000">
            <a:off x="3409143" y="1543770"/>
            <a:ext cx="410927" cy="44174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26996"/>
              </p:ext>
            </p:extLst>
          </p:nvPr>
        </p:nvGraphicFramePr>
        <p:xfrm>
          <a:off x="402498" y="819150"/>
          <a:ext cx="56721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name="Equation" r:id="rId6" imgW="2032000" imgH="254000" progId="Equation.3">
                  <p:embed/>
                </p:oleObj>
              </mc:Choice>
              <mc:Fallback>
                <p:oleObj name="Equation" r:id="rId6" imgW="203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498" y="819150"/>
                        <a:ext cx="5672138" cy="71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821591" y="1525198"/>
            <a:ext cx="253045" cy="239171"/>
          </a:xfrm>
          <a:prstGeom prst="rect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12</a:t>
            </a:r>
          </a:p>
          <a:p>
            <a:pPr algn="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96318"/>
              </p:ext>
            </p:extLst>
          </p:nvPr>
        </p:nvGraphicFramePr>
        <p:xfrm>
          <a:off x="3957354" y="1492663"/>
          <a:ext cx="2117282" cy="66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" name="Equation" r:id="rId4" imgW="838200" imgH="228600" progId="Equation.3">
                  <p:embed/>
                </p:oleObj>
              </mc:Choice>
              <mc:Fallback>
                <p:oleObj name="Equation" r:id="rId4" imgW="83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354" y="1492663"/>
                        <a:ext cx="2117282" cy="6696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ent-Up Arrow 19"/>
          <p:cNvSpPr/>
          <p:nvPr/>
        </p:nvSpPr>
        <p:spPr>
          <a:xfrm rot="5400000">
            <a:off x="3409143" y="1543770"/>
            <a:ext cx="410927" cy="44174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rot="5400000">
            <a:off x="5724679" y="2140714"/>
            <a:ext cx="410927" cy="44174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37598"/>
              </p:ext>
            </p:extLst>
          </p:nvPr>
        </p:nvGraphicFramePr>
        <p:xfrm>
          <a:off x="6239763" y="2229850"/>
          <a:ext cx="288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9763" y="2229850"/>
                        <a:ext cx="288925" cy="482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26996"/>
              </p:ext>
            </p:extLst>
          </p:nvPr>
        </p:nvGraphicFramePr>
        <p:xfrm>
          <a:off x="402498" y="819150"/>
          <a:ext cx="56721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" name="Equation" r:id="rId8" imgW="2032000" imgH="254000" progId="Equation.3">
                  <p:embed/>
                </p:oleObj>
              </mc:Choice>
              <mc:Fallback>
                <p:oleObj name="Equation" r:id="rId8" imgW="203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2498" y="819150"/>
                        <a:ext cx="5672138" cy="71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615437" y="2269057"/>
            <a:ext cx="132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(4.43 MeV)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63488" y="2644296"/>
            <a:ext cx="78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~60%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21591" y="1525198"/>
            <a:ext cx="253045" cy="239171"/>
          </a:xfrm>
          <a:prstGeom prst="rect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12</a:t>
            </a:r>
          </a:p>
          <a:p>
            <a:pPr algn="r"/>
            <a:endParaRPr lang="en-US" dirty="0"/>
          </a:p>
        </p:txBody>
      </p:sp>
      <p:pic>
        <p:nvPicPr>
          <p:cNvPr id="2" name="Picture 1" descr="SetUp_Pub_v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0"/>
          <a:stretch/>
        </p:blipFill>
        <p:spPr>
          <a:xfrm>
            <a:off x="76791" y="2712450"/>
            <a:ext cx="8942832" cy="315635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23175"/>
              </p:ext>
            </p:extLst>
          </p:nvPr>
        </p:nvGraphicFramePr>
        <p:xfrm>
          <a:off x="3957354" y="1492663"/>
          <a:ext cx="2117282" cy="66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" name="Equation" r:id="rId5" imgW="838200" imgH="228600" progId="Equation.3">
                  <p:embed/>
                </p:oleObj>
              </mc:Choice>
              <mc:Fallback>
                <p:oleObj name="Equation" r:id="rId5" imgW="83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354" y="1492663"/>
                        <a:ext cx="2117282" cy="6696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ent-Up Arrow 13"/>
          <p:cNvSpPr/>
          <p:nvPr/>
        </p:nvSpPr>
        <p:spPr>
          <a:xfrm rot="5400000">
            <a:off x="3409143" y="1543770"/>
            <a:ext cx="410927" cy="44174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>
            <a:off x="5724679" y="2140714"/>
            <a:ext cx="410927" cy="44174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74387"/>
              </p:ext>
            </p:extLst>
          </p:nvPr>
        </p:nvGraphicFramePr>
        <p:xfrm>
          <a:off x="6239763" y="2229850"/>
          <a:ext cx="288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6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9763" y="2229850"/>
                        <a:ext cx="288925" cy="482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15437" y="2269057"/>
            <a:ext cx="132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(4.43 MeV)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1873"/>
              </p:ext>
            </p:extLst>
          </p:nvPr>
        </p:nvGraphicFramePr>
        <p:xfrm>
          <a:off x="402498" y="819150"/>
          <a:ext cx="56721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" name="Equation" r:id="rId9" imgW="2032000" imgH="254000" progId="Equation.3">
                  <p:embed/>
                </p:oleObj>
              </mc:Choice>
              <mc:Fallback>
                <p:oleObj name="Equation" r:id="rId9" imgW="203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2498" y="819150"/>
                        <a:ext cx="5672138" cy="71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763488" y="2644296"/>
            <a:ext cx="78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~60%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21591" y="1525198"/>
            <a:ext cx="253045" cy="239171"/>
          </a:xfrm>
          <a:prstGeom prst="rect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pic>
        <p:nvPicPr>
          <p:cNvPr id="2" name="Picture 1" descr="TO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10"/>
            <a:ext cx="9144000" cy="592325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13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0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017" y="108986"/>
            <a:ext cx="8229600" cy="1143000"/>
          </a:xfrm>
        </p:spPr>
        <p:txBody>
          <a:bodyPr/>
          <a:lstStyle/>
          <a:p>
            <a:r>
              <a:rPr lang="en-US" dirty="0" err="1" smtClean="0"/>
              <a:t>AmBe</a:t>
            </a:r>
            <a:r>
              <a:rPr lang="en-US" dirty="0" smtClean="0"/>
              <a:t> source</a:t>
            </a:r>
            <a:endParaRPr lang="en-US" dirty="0"/>
          </a:p>
        </p:txBody>
      </p:sp>
      <p:pic>
        <p:nvPicPr>
          <p:cNvPr id="15" name="Picture 14" descr="Source_nea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r="17118"/>
          <a:stretch/>
        </p:blipFill>
        <p:spPr>
          <a:xfrm>
            <a:off x="908900" y="1460312"/>
            <a:ext cx="1628779" cy="2432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34"/>
          <a:stretch/>
        </p:blipFill>
        <p:spPr>
          <a:xfrm>
            <a:off x="3894110" y="2293779"/>
            <a:ext cx="5147281" cy="4199096"/>
          </a:xfrm>
          <a:prstGeom prst="rect">
            <a:avLst/>
          </a:prstGeom>
        </p:spPr>
      </p:pic>
      <p:pic>
        <p:nvPicPr>
          <p:cNvPr id="7" name="Picture 6" descr="Sourc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6"/>
          <a:stretch/>
        </p:blipFill>
        <p:spPr>
          <a:xfrm>
            <a:off x="866662" y="3892454"/>
            <a:ext cx="2214360" cy="249157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18367"/>
              </p:ext>
            </p:extLst>
          </p:nvPr>
        </p:nvGraphicFramePr>
        <p:xfrm>
          <a:off x="666750" y="819150"/>
          <a:ext cx="56721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" name="Equation" r:id="rId7" imgW="2032000" imgH="254000" progId="Equation.3">
                  <p:embed/>
                </p:oleObj>
              </mc:Choice>
              <mc:Fallback>
                <p:oleObj name="Equation" r:id="rId7" imgW="203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750" y="819150"/>
                        <a:ext cx="5672138" cy="71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26810"/>
              </p:ext>
            </p:extLst>
          </p:nvPr>
        </p:nvGraphicFramePr>
        <p:xfrm>
          <a:off x="4610928" y="1460312"/>
          <a:ext cx="22939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" name="Equation" r:id="rId9" imgW="800100" imgH="228600" progId="Equation.3">
                  <p:embed/>
                </p:oleObj>
              </mc:Choice>
              <mc:Fallback>
                <p:oleObj name="Equation" r:id="rId9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0928" y="1460312"/>
                        <a:ext cx="2293938" cy="7604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ent-Up Arrow 7"/>
          <p:cNvSpPr/>
          <p:nvPr/>
        </p:nvSpPr>
        <p:spPr>
          <a:xfrm rot="5400000">
            <a:off x="3773063" y="1519707"/>
            <a:ext cx="410927" cy="44174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2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pic>
        <p:nvPicPr>
          <p:cNvPr id="2" name="Picture 1" descr="TO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10"/>
            <a:ext cx="9144000" cy="592325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13</a:t>
            </a:r>
          </a:p>
          <a:p>
            <a:pPr algn="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42729"/>
              </p:ext>
            </p:extLst>
          </p:nvPr>
        </p:nvGraphicFramePr>
        <p:xfrm>
          <a:off x="5295863" y="3432175"/>
          <a:ext cx="30003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5" imgW="1117600" imgH="482600" progId="Equation.3">
                  <p:embed/>
                </p:oleObj>
              </mc:Choice>
              <mc:Fallback>
                <p:oleObj name="Equation" r:id="rId5" imgW="1117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5863" y="3432175"/>
                        <a:ext cx="3000375" cy="1274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98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pic>
        <p:nvPicPr>
          <p:cNvPr id="2" name="Picture 1" descr="E_k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7503"/>
          </a:xfrm>
          <a:prstGeom prst="rect">
            <a:avLst/>
          </a:prstGeom>
        </p:spPr>
      </p:pic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14</a:t>
            </a:r>
          </a:p>
          <a:p>
            <a:pPr algn="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6965" y="178105"/>
            <a:ext cx="228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6705" y="1961431"/>
            <a:ext cx="24160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E.A. Lorch, Int. J. Appl. Radiat. Is. 24 (1973) 585.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5717400" y="4040119"/>
            <a:ext cx="26853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K.W. Geiger, C.K. Hargrove </a:t>
            </a:r>
            <a:r>
              <a:rPr lang="de-DE" sz="800" dirty="0" err="1"/>
              <a:t>Nucl</a:t>
            </a:r>
            <a:r>
              <a:rPr lang="de-DE" sz="800" dirty="0"/>
              <a:t>. Phys. 53 (1964) 204.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95104" y="531985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5723" y="5853141"/>
            <a:ext cx="312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A.D. </a:t>
            </a:r>
            <a:r>
              <a:rPr lang="en-US" sz="800" dirty="0" err="1"/>
              <a:t>Vijaya</a:t>
            </a:r>
            <a:r>
              <a:rPr lang="en-US" sz="800" dirty="0"/>
              <a:t>, A. Kumar, </a:t>
            </a:r>
            <a:r>
              <a:rPr lang="en-US" sz="800" dirty="0" err="1"/>
              <a:t>Nucl</a:t>
            </a:r>
            <a:r>
              <a:rPr lang="en-US" sz="800" dirty="0"/>
              <a:t>. </a:t>
            </a:r>
            <a:r>
              <a:rPr lang="en-US" sz="800" dirty="0" err="1"/>
              <a:t>Instrum</a:t>
            </a:r>
            <a:r>
              <a:rPr lang="en-US" sz="800" dirty="0"/>
              <a:t>. and Meth. 111 (1973) 435</a:t>
            </a:r>
            <a:r>
              <a:rPr lang="en-US" sz="800" dirty="0" smtClean="0"/>
              <a:t>.</a:t>
            </a:r>
            <a:endParaRPr lang="de-DE" sz="800" dirty="0" smtClean="0"/>
          </a:p>
          <a:p>
            <a:r>
              <a:rPr lang="de-DE" sz="800" dirty="0" smtClean="0"/>
              <a:t>L</a:t>
            </a:r>
            <a:r>
              <a:rPr lang="de-DE" sz="800" dirty="0"/>
              <a:t>. Van der </a:t>
            </a:r>
            <a:r>
              <a:rPr lang="de-DE" sz="800" dirty="0" err="1"/>
              <a:t>Zwan</a:t>
            </a:r>
            <a:r>
              <a:rPr lang="de-DE" sz="800" dirty="0"/>
              <a:t> Can. J. Phys. 46 (1968) 1527.                                  </a:t>
            </a:r>
          </a:p>
          <a:p>
            <a:r>
              <a:rPr lang="en-US" sz="800" dirty="0"/>
              <a:t>F. De </a:t>
            </a:r>
            <a:r>
              <a:rPr lang="en-US" sz="800" dirty="0" err="1"/>
              <a:t>Guarrini</a:t>
            </a:r>
            <a:r>
              <a:rPr lang="en-US" sz="800" dirty="0"/>
              <a:t>, R. </a:t>
            </a:r>
            <a:r>
              <a:rPr lang="en-US" sz="800" dirty="0" err="1"/>
              <a:t>Malaroda</a:t>
            </a:r>
            <a:r>
              <a:rPr lang="en-US" sz="800" dirty="0"/>
              <a:t> </a:t>
            </a:r>
            <a:r>
              <a:rPr lang="en-US" sz="800" dirty="0" err="1"/>
              <a:t>Nucl</a:t>
            </a:r>
            <a:r>
              <a:rPr lang="en-US" sz="800" dirty="0"/>
              <a:t>. Instr. and Meth. 92 (1971) 277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788228" y="2426626"/>
            <a:ext cx="14491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This Work</a:t>
            </a:r>
            <a:endParaRPr lang="en-US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37375" y="2176875"/>
            <a:ext cx="466687" cy="249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56034" y="2857513"/>
            <a:ext cx="914400" cy="5803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8363" y="4762689"/>
            <a:ext cx="15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Calculations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76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15</a:t>
            </a:r>
          </a:p>
          <a:p>
            <a:pPr algn="r"/>
            <a:endParaRPr lang="en-US" dirty="0"/>
          </a:p>
        </p:txBody>
      </p:sp>
      <p:pic>
        <p:nvPicPr>
          <p:cNvPr id="2" name="Picture 1" descr="LightYield_TOF_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6698"/>
          <a:stretch/>
        </p:blipFill>
        <p:spPr>
          <a:xfrm>
            <a:off x="621728" y="584791"/>
            <a:ext cx="7704746" cy="5647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2744" y="215459"/>
            <a:ext cx="4205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Proton Light Yield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67632" y="2682435"/>
            <a:ext cx="299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Incident Neutrons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594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15</a:t>
            </a:r>
          </a:p>
          <a:p>
            <a:pPr algn="r"/>
            <a:endParaRPr lang="en-US" dirty="0"/>
          </a:p>
        </p:txBody>
      </p:sp>
      <p:pic>
        <p:nvPicPr>
          <p:cNvPr id="2" name="Picture 1" descr="LightYield_TOF_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6698"/>
          <a:stretch/>
        </p:blipFill>
        <p:spPr>
          <a:xfrm>
            <a:off x="621728" y="584791"/>
            <a:ext cx="7704746" cy="5647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2744" y="215459"/>
            <a:ext cx="4205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Proton Light Yield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67632" y="2682435"/>
            <a:ext cx="299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Incident Neutrons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124572" y="2174670"/>
            <a:ext cx="185711" cy="34482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7151" y="1306001"/>
            <a:ext cx="10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 MeV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57521" y="1730300"/>
            <a:ext cx="140780" cy="3784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4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L_4_8_v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026"/>
            <a:ext cx="9144000" cy="5103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568" y="2019335"/>
            <a:ext cx="14392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Threshold</a:t>
            </a:r>
            <a:endParaRPr lang="en-US" sz="2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17013" y="2522138"/>
            <a:ext cx="449300" cy="17852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74379" y="2534345"/>
            <a:ext cx="2128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Multi Scattering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86385" y="2797716"/>
            <a:ext cx="1228087" cy="4672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4352129"/>
            <a:ext cx="69762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L</a:t>
            </a:r>
            <a:r>
              <a:rPr lang="en-US" sz="2200" baseline="-25000" dirty="0" err="1" smtClean="0"/>
              <a:t>max</a:t>
            </a:r>
            <a:endParaRPr lang="en-US" sz="2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541365" y="4409249"/>
            <a:ext cx="1095706" cy="650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4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pic>
        <p:nvPicPr>
          <p:cNvPr id="15" name="Picture 14" descr="LigthYield_v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248307" y="-431836"/>
            <a:ext cx="6392617" cy="7914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577" y="1559176"/>
            <a:ext cx="815163" cy="443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5502" y="4820978"/>
            <a:ext cx="3706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Naqvi</a:t>
            </a:r>
            <a:r>
              <a:rPr lang="en-US" sz="1000" dirty="0" smtClean="0"/>
              <a:t> </a:t>
            </a:r>
            <a:r>
              <a:rPr lang="en-US" sz="1000" dirty="0"/>
              <a:t>et al., </a:t>
            </a:r>
            <a:r>
              <a:rPr lang="en-US" sz="1000" dirty="0" err="1"/>
              <a:t>Nucl</a:t>
            </a:r>
            <a:r>
              <a:rPr lang="en-US" sz="1000" dirty="0"/>
              <a:t>. Inst. and Meth. A 353 (1994) 156–159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N. </a:t>
            </a:r>
            <a:r>
              <a:rPr lang="en-US" sz="1000" dirty="0" err="1" smtClean="0"/>
              <a:t>Kornilov</a:t>
            </a:r>
            <a:r>
              <a:rPr lang="en-US" sz="1000" dirty="0" smtClean="0"/>
              <a:t> </a:t>
            </a:r>
            <a:r>
              <a:rPr lang="en-US" sz="1000" dirty="0"/>
              <a:t>et al., </a:t>
            </a:r>
            <a:r>
              <a:rPr lang="en-US" sz="1000" dirty="0" err="1"/>
              <a:t>Nucl</a:t>
            </a:r>
            <a:r>
              <a:rPr lang="en-US" sz="1000" dirty="0"/>
              <a:t>. Inst. and Meth. A 599 (2009) 226–233.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4615" y="1157705"/>
            <a:ext cx="14491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This Work</a:t>
            </a:r>
            <a:endParaRPr lang="en-US" sz="22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5893762" y="1373149"/>
            <a:ext cx="989511" cy="3402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0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9944" y="1647456"/>
            <a:ext cx="8229600" cy="4667102"/>
          </a:xfrm>
        </p:spPr>
        <p:txBody>
          <a:bodyPr/>
          <a:lstStyle/>
          <a:p>
            <a:r>
              <a:rPr lang="en-US" dirty="0" smtClean="0"/>
              <a:t>Fast neutron detection</a:t>
            </a:r>
          </a:p>
          <a:p>
            <a:pPr lvl="1"/>
            <a:r>
              <a:rPr lang="en-US" dirty="0" smtClean="0"/>
              <a:t>Blind irradiation behaves as expected</a:t>
            </a:r>
          </a:p>
          <a:p>
            <a:pPr lvl="1"/>
            <a:r>
              <a:rPr lang="en-US" dirty="0" smtClean="0"/>
              <a:t>Neutron “tagging” technique promising</a:t>
            </a:r>
          </a:p>
          <a:p>
            <a:pPr lvl="1"/>
            <a:r>
              <a:rPr lang="en-US" dirty="0" smtClean="0"/>
              <a:t>NE-213 characterization in good agreement with other groups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18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3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9944" y="1647456"/>
            <a:ext cx="8229600" cy="4667102"/>
          </a:xfrm>
        </p:spPr>
        <p:txBody>
          <a:bodyPr/>
          <a:lstStyle/>
          <a:p>
            <a:r>
              <a:rPr lang="en-US" dirty="0" smtClean="0"/>
              <a:t>Fast neutron detection</a:t>
            </a:r>
          </a:p>
          <a:p>
            <a:pPr lvl="1"/>
            <a:r>
              <a:rPr lang="en-US" dirty="0" smtClean="0"/>
              <a:t>Blind irradiation behaves as expected</a:t>
            </a:r>
          </a:p>
          <a:p>
            <a:pPr lvl="1"/>
            <a:r>
              <a:rPr lang="en-US" dirty="0" smtClean="0"/>
              <a:t>Neutron “tagging” technique promising</a:t>
            </a:r>
          </a:p>
          <a:p>
            <a:pPr lvl="1"/>
            <a:r>
              <a:rPr lang="en-US" dirty="0" smtClean="0"/>
              <a:t>NE-213 characterization in good agreement with other groups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18</a:t>
            </a: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8354" y="4705310"/>
            <a:ext cx="6352620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“High” energy background studies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45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" y="135444"/>
            <a:ext cx="8229600" cy="1143000"/>
          </a:xfrm>
        </p:spPr>
        <p:txBody>
          <a:bodyPr/>
          <a:lstStyle/>
          <a:p>
            <a:r>
              <a:rPr lang="en-US" dirty="0" smtClean="0"/>
              <a:t> SNS</a:t>
            </a:r>
            <a:br>
              <a:rPr lang="en-US" dirty="0" smtClean="0"/>
            </a:br>
            <a:r>
              <a:rPr lang="en-US" dirty="0" smtClean="0"/>
              <a:t>“High” Energy Background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0" name="Picture 9" descr="IMG_06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2420" r="10556" b="9193"/>
          <a:stretch/>
        </p:blipFill>
        <p:spPr>
          <a:xfrm rot="5400000">
            <a:off x="233933" y="1801183"/>
            <a:ext cx="3062400" cy="2732856"/>
          </a:xfrm>
          <a:prstGeom prst="rect">
            <a:avLst/>
          </a:prstGeom>
        </p:spPr>
      </p:pic>
      <p:pic>
        <p:nvPicPr>
          <p:cNvPr id="8" name="Picture 7" descr="Screen Shot 2014-06-03 at 23.33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8" y="1729896"/>
            <a:ext cx="561430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" y="135444"/>
            <a:ext cx="8229600" cy="1143000"/>
          </a:xfrm>
        </p:spPr>
        <p:txBody>
          <a:bodyPr/>
          <a:lstStyle/>
          <a:p>
            <a:r>
              <a:rPr lang="en-US" dirty="0" smtClean="0"/>
              <a:t> SNS</a:t>
            </a:r>
            <a:br>
              <a:rPr lang="en-US" dirty="0" smtClean="0"/>
            </a:br>
            <a:r>
              <a:rPr lang="en-US" dirty="0" smtClean="0"/>
              <a:t>“High” Energy Background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0" name="Picture 9" descr="IMG_06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2420" r="10556" b="9193"/>
          <a:stretch/>
        </p:blipFill>
        <p:spPr>
          <a:xfrm rot="5400000">
            <a:off x="233933" y="1801183"/>
            <a:ext cx="3062400" cy="2732856"/>
          </a:xfrm>
          <a:prstGeom prst="rect">
            <a:avLst/>
          </a:prstGeom>
        </p:spPr>
      </p:pic>
      <p:pic>
        <p:nvPicPr>
          <p:cNvPr id="8" name="Picture 7" descr="Screen Shot 2014-06-03 at 23.33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8" y="1729896"/>
            <a:ext cx="5614302" cy="4090420"/>
          </a:xfrm>
          <a:prstGeom prst="rect">
            <a:avLst/>
          </a:prstGeom>
        </p:spPr>
      </p:pic>
      <p:pic>
        <p:nvPicPr>
          <p:cNvPr id="15" name="Picture 14" descr="IMG_0650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59" y="1622854"/>
            <a:ext cx="3135141" cy="41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373" y="40984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3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10" name="Picture 9" descr="Pile.JP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27050" r="3174" b="14758"/>
          <a:stretch/>
        </p:blipFill>
        <p:spPr>
          <a:xfrm>
            <a:off x="589171" y="1377470"/>
            <a:ext cx="2609430" cy="24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" y="135444"/>
            <a:ext cx="8229600" cy="1143000"/>
          </a:xfrm>
        </p:spPr>
        <p:txBody>
          <a:bodyPr/>
          <a:lstStyle/>
          <a:p>
            <a:r>
              <a:rPr lang="en-US" dirty="0" smtClean="0"/>
              <a:t> SNS</a:t>
            </a:r>
            <a:br>
              <a:rPr lang="en-US" dirty="0" smtClean="0"/>
            </a:br>
            <a:r>
              <a:rPr lang="en-US" dirty="0" smtClean="0"/>
              <a:t>“High” Energy Background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0" name="Picture 9" descr="IMG_06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2420" r="10556" b="9193"/>
          <a:stretch/>
        </p:blipFill>
        <p:spPr>
          <a:xfrm rot="5400000">
            <a:off x="233933" y="1801183"/>
            <a:ext cx="3062400" cy="2732856"/>
          </a:xfrm>
          <a:prstGeom prst="rect">
            <a:avLst/>
          </a:prstGeom>
        </p:spPr>
      </p:pic>
      <p:pic>
        <p:nvPicPr>
          <p:cNvPr id="8" name="Picture 7" descr="Screen Shot 2014-06-03 at 23.33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8" y="1729896"/>
            <a:ext cx="5614302" cy="4090420"/>
          </a:xfrm>
          <a:prstGeom prst="rect">
            <a:avLst/>
          </a:prstGeom>
        </p:spPr>
      </p:pic>
      <p:pic>
        <p:nvPicPr>
          <p:cNvPr id="15" name="Picture 14" descr="IMG_0650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59" y="1622854"/>
            <a:ext cx="3135141" cy="4197462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905070"/>
              </p:ext>
            </p:extLst>
          </p:nvPr>
        </p:nvGraphicFramePr>
        <p:xfrm>
          <a:off x="1103581" y="2243767"/>
          <a:ext cx="71120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 rot="18707087">
            <a:off x="3123534" y="3599361"/>
            <a:ext cx="257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9944" y="1647456"/>
            <a:ext cx="8229600" cy="4667102"/>
          </a:xfrm>
        </p:spPr>
        <p:txBody>
          <a:bodyPr/>
          <a:lstStyle/>
          <a:p>
            <a:r>
              <a:rPr lang="en-US" dirty="0" smtClean="0"/>
              <a:t>Upgrading existing equipment </a:t>
            </a:r>
          </a:p>
          <a:p>
            <a:pPr lvl="1"/>
            <a:r>
              <a:rPr lang="en-US" dirty="0" smtClean="0"/>
              <a:t>Flash ADC; to complement QDCs</a:t>
            </a:r>
          </a:p>
          <a:p>
            <a:pPr lvl="1"/>
            <a:r>
              <a:rPr lang="en-US" dirty="0"/>
              <a:t>Wide-Range TDC;  </a:t>
            </a:r>
            <a:r>
              <a:rPr lang="en-US" dirty="0" smtClean="0"/>
              <a:t>10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drift </a:t>
            </a:r>
            <a:r>
              <a:rPr lang="en-US" dirty="0" smtClean="0"/>
              <a:t>times</a:t>
            </a:r>
            <a:endParaRPr lang="en-US" dirty="0"/>
          </a:p>
          <a:p>
            <a:pPr lvl="1"/>
            <a:r>
              <a:rPr lang="en-US" baseline="30000" dirty="0"/>
              <a:t>3</a:t>
            </a:r>
            <a:r>
              <a:rPr lang="en-US" dirty="0"/>
              <a:t>He tube </a:t>
            </a:r>
            <a:endParaRPr lang="en-US" dirty="0" smtClean="0"/>
          </a:p>
          <a:p>
            <a:pPr lvl="1"/>
            <a:r>
              <a:rPr lang="en-US" dirty="0" smtClean="0"/>
              <a:t>Moderator/Shielding </a:t>
            </a:r>
          </a:p>
          <a:p>
            <a:pPr lvl="2"/>
            <a:r>
              <a:rPr lang="en-US" dirty="0" smtClean="0"/>
              <a:t>Cd</a:t>
            </a:r>
          </a:p>
          <a:p>
            <a:pPr lvl="2"/>
            <a:r>
              <a:rPr lang="en-US" dirty="0" smtClean="0"/>
              <a:t>PE 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9944" y="1647456"/>
            <a:ext cx="8229600" cy="4667102"/>
          </a:xfrm>
        </p:spPr>
        <p:txBody>
          <a:bodyPr/>
          <a:lstStyle/>
          <a:p>
            <a:r>
              <a:rPr lang="en-US" dirty="0" smtClean="0"/>
              <a:t>Upgrading existing equipment </a:t>
            </a:r>
          </a:p>
          <a:p>
            <a:pPr lvl="1"/>
            <a:r>
              <a:rPr lang="en-US" dirty="0" smtClean="0"/>
              <a:t>Flash ADC; to complement QDCs</a:t>
            </a:r>
          </a:p>
          <a:p>
            <a:pPr lvl="1"/>
            <a:r>
              <a:rPr lang="en-US" dirty="0"/>
              <a:t>Wide-Range TDC;  </a:t>
            </a:r>
            <a:r>
              <a:rPr lang="en-US" dirty="0" smtClean="0"/>
              <a:t>10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drift </a:t>
            </a:r>
            <a:r>
              <a:rPr lang="en-US" dirty="0" smtClean="0"/>
              <a:t>times</a:t>
            </a:r>
            <a:endParaRPr lang="en-US" dirty="0"/>
          </a:p>
          <a:p>
            <a:pPr lvl="1"/>
            <a:r>
              <a:rPr lang="en-US" baseline="30000" dirty="0"/>
              <a:t>3</a:t>
            </a:r>
            <a:r>
              <a:rPr lang="en-US" dirty="0"/>
              <a:t>He tube </a:t>
            </a:r>
            <a:endParaRPr lang="en-US" dirty="0" smtClean="0"/>
          </a:p>
          <a:p>
            <a:pPr lvl="1"/>
            <a:r>
              <a:rPr lang="en-US" dirty="0" smtClean="0"/>
              <a:t>Moderator</a:t>
            </a:r>
            <a:r>
              <a:rPr lang="en-US" dirty="0"/>
              <a:t>/</a:t>
            </a:r>
            <a:r>
              <a:rPr lang="en-US" dirty="0" smtClean="0"/>
              <a:t>Shielding</a:t>
            </a:r>
          </a:p>
          <a:p>
            <a:pPr lvl="2"/>
            <a:r>
              <a:rPr lang="en-US" dirty="0" smtClean="0"/>
              <a:t>Cd</a:t>
            </a:r>
          </a:p>
          <a:p>
            <a:pPr lvl="2"/>
            <a:r>
              <a:rPr lang="en-US" dirty="0" smtClean="0"/>
              <a:t>PE 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1309" y="5304961"/>
            <a:ext cx="5006699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“Tagged” </a:t>
            </a:r>
            <a:r>
              <a:rPr lang="en-US" sz="3200" dirty="0"/>
              <a:t>t</a:t>
            </a:r>
            <a:r>
              <a:rPr lang="en-US" sz="3200" dirty="0" smtClean="0"/>
              <a:t>hermal neutrons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739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1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21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6631" y="1811316"/>
            <a:ext cx="7620531" cy="3170099"/>
            <a:chOff x="868427" y="2205470"/>
            <a:chExt cx="7171326" cy="3170099"/>
          </a:xfrm>
        </p:grpSpPr>
        <p:sp>
          <p:nvSpPr>
            <p:cNvPr id="13" name="TextBox 12"/>
            <p:cNvSpPr txBox="1"/>
            <p:nvPr/>
          </p:nvSpPr>
          <p:spPr>
            <a:xfrm>
              <a:off x="868427" y="2205470"/>
              <a:ext cx="7171326" cy="3170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Thanks to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800" dirty="0"/>
                <a:t>John </a:t>
              </a:r>
              <a:r>
                <a:rPr lang="en-US" sz="2800" dirty="0" err="1" smtClean="0"/>
                <a:t>Annand</a:t>
              </a:r>
              <a:r>
                <a:rPr lang="en-US" sz="2800" dirty="0" smtClean="0"/>
                <a:t>, Ramsey </a:t>
              </a:r>
              <a:r>
                <a:rPr lang="en-US" sz="2800" dirty="0" err="1" smtClean="0"/>
                <a:t>Jebali</a:t>
              </a:r>
              <a:r>
                <a:rPr lang="en-US" sz="2800" dirty="0" smtClean="0"/>
                <a:t>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800" dirty="0" smtClean="0"/>
                <a:t>Magnus </a:t>
              </a:r>
              <a:r>
                <a:rPr lang="en-US" sz="2800" dirty="0" err="1" smtClean="0"/>
                <a:t>Lundin</a:t>
              </a:r>
              <a:r>
                <a:rPr lang="en-US" sz="2800" dirty="0" smtClean="0"/>
                <a:t>, Anders Hansson,         </a:t>
              </a:r>
              <a:r>
                <a:rPr lang="en-US" sz="2800" dirty="0" err="1" smtClean="0"/>
                <a:t>Håkan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Svensson</a:t>
              </a:r>
              <a:endParaRPr lang="en-US" sz="2800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sz="2800" dirty="0" err="1" smtClean="0"/>
                <a:t>Kalliopi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Kanaki</a:t>
              </a:r>
              <a:r>
                <a:rPr lang="en-US" sz="2800" dirty="0" smtClean="0"/>
                <a:t>, Richard Hall-Wilton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800" dirty="0" smtClean="0"/>
                <a:t>Kevin </a:t>
              </a:r>
              <a:r>
                <a:rPr lang="en-US" sz="2800" dirty="0" err="1" smtClean="0"/>
                <a:t>Fissum</a:t>
              </a:r>
              <a:endParaRPr lang="en-US" sz="2800" dirty="0" smtClean="0"/>
            </a:p>
            <a:p>
              <a:pPr marL="285750" indent="-285750">
                <a:buFont typeface="Arial"/>
                <a:buChar char="•"/>
              </a:pPr>
              <a:endParaRPr lang="en-US" sz="4000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t="14148"/>
            <a:stretch/>
          </p:blipFill>
          <p:spPr>
            <a:xfrm>
              <a:off x="6388640" y="3205556"/>
              <a:ext cx="1461484" cy="461294"/>
            </a:xfrm>
            <a:prstGeom prst="rect">
              <a:avLst/>
            </a:prstGeom>
          </p:spPr>
        </p:pic>
        <p:pic>
          <p:nvPicPr>
            <p:cNvPr id="39" name="Picture 38" descr="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9833" y="3726758"/>
              <a:ext cx="1139964" cy="5422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23316" b="21746"/>
            <a:stretch/>
          </p:blipFill>
          <p:spPr>
            <a:xfrm>
              <a:off x="6455055" y="2581802"/>
              <a:ext cx="1451444" cy="5741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74" r="20097"/>
            <a:stretch/>
          </p:blipFill>
          <p:spPr>
            <a:xfrm>
              <a:off x="6894125" y="4328940"/>
              <a:ext cx="723468" cy="720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80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373" y="40984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3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7" name="Picture 6" descr="Pile.JP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27050" r="3174" b="14758"/>
          <a:stretch/>
        </p:blipFill>
        <p:spPr>
          <a:xfrm>
            <a:off x="589171" y="1377470"/>
            <a:ext cx="2609430" cy="2431303"/>
          </a:xfrm>
          <a:prstGeom prst="rect">
            <a:avLst/>
          </a:prstGeom>
        </p:spPr>
      </p:pic>
      <p:pic>
        <p:nvPicPr>
          <p:cNvPr id="2" name="Picture 1" descr="Ram ned tan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15547"/>
          <a:stretch/>
        </p:blipFill>
        <p:spPr>
          <a:xfrm rot="5400000">
            <a:off x="1713859" y="1536311"/>
            <a:ext cx="3098526" cy="37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373" y="40984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3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7" name="Picture 6" descr="Pile.JP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27050" r="3174" b="14758"/>
          <a:stretch/>
        </p:blipFill>
        <p:spPr>
          <a:xfrm>
            <a:off x="589171" y="1377470"/>
            <a:ext cx="2609430" cy="2431303"/>
          </a:xfrm>
          <a:prstGeom prst="rect">
            <a:avLst/>
          </a:prstGeom>
        </p:spPr>
      </p:pic>
      <p:pic>
        <p:nvPicPr>
          <p:cNvPr id="2" name="Picture 1" descr="Ram ned tan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15547"/>
          <a:stretch/>
        </p:blipFill>
        <p:spPr>
          <a:xfrm rot="5400000">
            <a:off x="1713859" y="1536311"/>
            <a:ext cx="3098526" cy="3737683"/>
          </a:xfrm>
          <a:prstGeom prst="rect">
            <a:avLst/>
          </a:prstGeom>
        </p:spPr>
      </p:pic>
      <p:pic>
        <p:nvPicPr>
          <p:cNvPr id="9" name="Picture 8" descr="IMG_067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4" y="2507255"/>
            <a:ext cx="3269946" cy="24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9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373" y="40984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3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7" name="Picture 6" descr="Pile.JP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27050" r="3174" b="14758"/>
          <a:stretch/>
        </p:blipFill>
        <p:spPr>
          <a:xfrm>
            <a:off x="589171" y="1377470"/>
            <a:ext cx="2609430" cy="2431303"/>
          </a:xfrm>
          <a:prstGeom prst="rect">
            <a:avLst/>
          </a:prstGeom>
        </p:spPr>
      </p:pic>
      <p:pic>
        <p:nvPicPr>
          <p:cNvPr id="2" name="Picture 1" descr="Ram ned tan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15547"/>
          <a:stretch/>
        </p:blipFill>
        <p:spPr>
          <a:xfrm rot="5400000">
            <a:off x="1713859" y="1536311"/>
            <a:ext cx="3098526" cy="3737683"/>
          </a:xfrm>
          <a:prstGeom prst="rect">
            <a:avLst/>
          </a:prstGeom>
        </p:spPr>
      </p:pic>
      <p:pic>
        <p:nvPicPr>
          <p:cNvPr id="9" name="Picture 8" descr="IMG_067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4" y="2507255"/>
            <a:ext cx="3269946" cy="2452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595" y="3180525"/>
            <a:ext cx="4082171" cy="3052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7595" y="6233239"/>
            <a:ext cx="40733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GEANT4 simulation, courtesy of J. </a:t>
            </a:r>
            <a:r>
              <a:rPr lang="en-US" sz="1000" dirty="0" err="1" smtClean="0"/>
              <a:t>Annand</a:t>
            </a:r>
            <a:r>
              <a:rPr lang="en-US" sz="1000" dirty="0" smtClean="0"/>
              <a:t>, University of Glasgow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649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9692"/>
            <a:ext cx="8528045" cy="54366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4000" dirty="0" smtClean="0"/>
              <a:t>Mapping</a:t>
            </a:r>
          </a:p>
          <a:p>
            <a:pPr lvl="1"/>
            <a:r>
              <a:rPr lang="en-US" sz="3600" dirty="0" smtClean="0"/>
              <a:t>Pulse </a:t>
            </a:r>
            <a:r>
              <a:rPr lang="en-US" sz="3600" dirty="0"/>
              <a:t>Shape Discrimination (PSD)</a:t>
            </a:r>
          </a:p>
          <a:p>
            <a:pPr lvl="2"/>
            <a:r>
              <a:rPr lang="en-US" sz="3200" dirty="0"/>
              <a:t>Pulse Shape (PS) </a:t>
            </a:r>
          </a:p>
          <a:p>
            <a:pPr lvl="2"/>
            <a:r>
              <a:rPr lang="en-US" sz="3200" dirty="0"/>
              <a:t>Figure-of-Merit (FOM)</a:t>
            </a:r>
          </a:p>
          <a:p>
            <a:pPr lvl="1"/>
            <a:r>
              <a:rPr lang="en-US" sz="3600" dirty="0"/>
              <a:t>Proton Light </a:t>
            </a:r>
            <a:r>
              <a:rPr lang="en-US" sz="3600" dirty="0" smtClean="0"/>
              <a:t>Yield</a:t>
            </a:r>
          </a:p>
          <a:p>
            <a:pPr lvl="2"/>
            <a:r>
              <a:rPr lang="en-US" sz="3200" dirty="0" smtClean="0"/>
              <a:t>Quenching (</a:t>
            </a:r>
            <a:r>
              <a:rPr lang="en-US" sz="3200" dirty="0" err="1" smtClean="0"/>
              <a:t>MeV</a:t>
            </a:r>
            <a:r>
              <a:rPr lang="en-US" sz="3200" baseline="-25000" dirty="0" err="1" smtClean="0"/>
              <a:t>ee</a:t>
            </a:r>
            <a:r>
              <a:rPr lang="en-US" sz="3200" dirty="0" smtClean="0"/>
              <a:t>/MeV&lt;1)</a:t>
            </a:r>
          </a:p>
          <a:p>
            <a:pPr lvl="2"/>
            <a:r>
              <a:rPr lang="en-US" sz="3200" dirty="0" smtClean="0"/>
              <a:t>Non linearity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1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/>
              <a:t>4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9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28" y="0"/>
            <a:ext cx="1949272" cy="122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8789" y="462786"/>
            <a:ext cx="2300217" cy="4741555"/>
            <a:chOff x="1283027" y="926081"/>
            <a:chExt cx="2300217" cy="47415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027" y="926081"/>
              <a:ext cx="2284682" cy="33458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28" t="20329" r="7826" b="12886"/>
            <a:stretch/>
          </p:blipFill>
          <p:spPr>
            <a:xfrm rot="10800000">
              <a:off x="1283028" y="4271972"/>
              <a:ext cx="2300216" cy="1395664"/>
            </a:xfrm>
            <a:prstGeom prst="rect">
              <a:avLst/>
            </a:prstGeom>
          </p:spPr>
        </p:pic>
      </p:grpSp>
      <p:sp>
        <p:nvSpPr>
          <p:cNvPr id="1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57332" cy="365125"/>
          </a:xfrm>
        </p:spPr>
        <p:txBody>
          <a:bodyPr/>
          <a:lstStyle/>
          <a:p>
            <a:r>
              <a:rPr lang="en-US" sz="1200" dirty="0" smtClean="0"/>
              <a:t>PSND 2014,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4</a:t>
            </a:r>
            <a:r>
              <a:rPr lang="en-US" sz="1200" dirty="0" smtClean="0"/>
              <a:t> June 2014</a:t>
            </a:r>
            <a:endParaRPr lang="en-US" sz="1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 smtClean="0"/>
              <a:t>5</a:t>
            </a:r>
          </a:p>
          <a:p>
            <a:pPr algn="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33628" y="900653"/>
            <a:ext cx="50918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ET 9821 KB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3 inch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borosilicate glass 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NE-213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Optical coupled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ry fitted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ight guide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Aluminum Cell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10 cm X 7.5 cm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 sandblasted and painted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77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Standard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Standard Presentation.potx</Template>
  <TotalTime>50252</TotalTime>
  <Words>1105</Words>
  <Application>Microsoft Macintosh PowerPoint</Application>
  <PresentationFormat>On-screen Show (4:3)</PresentationFormat>
  <Paragraphs>292</Paragraphs>
  <Slides>43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ESS Standard Presentation</vt:lpstr>
      <vt:lpstr>2_Office Theme</vt:lpstr>
      <vt:lpstr>1_Office Theme</vt:lpstr>
      <vt:lpstr>Equation</vt:lpstr>
      <vt:lpstr> A Neutron Source Facility for Energy Dependent Detector Characterization </vt:lpstr>
      <vt:lpstr>Overview</vt:lpstr>
      <vt:lpstr>AmBe source</vt:lpstr>
      <vt:lpstr>PowerPoint Presentation</vt:lpstr>
      <vt:lpstr>PowerPoint Presentation</vt:lpstr>
      <vt:lpstr>PowerPoint Presentation</vt:lpstr>
      <vt:lpstr>PowerPoint Presentation</vt:lpstr>
      <vt:lpstr>Scintillator Properties</vt:lpstr>
      <vt:lpstr>Scintillator </vt:lpstr>
      <vt:lpstr>Scintillator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“Tagged” Neutrons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</vt:lpstr>
      <vt:lpstr> Conclusion</vt:lpstr>
      <vt:lpstr> SNS “High” Energy Background</vt:lpstr>
      <vt:lpstr> SNS “High” Energy Background</vt:lpstr>
      <vt:lpstr> SNS “High” Energy Background</vt:lpstr>
      <vt:lpstr>Outlook</vt:lpstr>
      <vt:lpstr>Outlook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ESS User</cp:lastModifiedBy>
  <cp:revision>1112</cp:revision>
  <cp:lastPrinted>2011-06-25T10:40:32Z</cp:lastPrinted>
  <dcterms:created xsi:type="dcterms:W3CDTF">2011-05-29T15:23:34Z</dcterms:created>
  <dcterms:modified xsi:type="dcterms:W3CDTF">2014-06-11T11:30:54Z</dcterms:modified>
</cp:coreProperties>
</file>