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58" r:id="rId5"/>
    <p:sldId id="273" r:id="rId6"/>
    <p:sldId id="262" r:id="rId7"/>
    <p:sldId id="263" r:id="rId8"/>
    <p:sldId id="266" r:id="rId9"/>
    <p:sldId id="268" r:id="rId10"/>
    <p:sldId id="264" r:id="rId11"/>
    <p:sldId id="267" r:id="rId12"/>
    <p:sldId id="261" r:id="rId13"/>
    <p:sldId id="257" r:id="rId14"/>
    <p:sldId id="265" r:id="rId15"/>
    <p:sldId id="269" r:id="rId16"/>
    <p:sldId id="270" r:id="rId17"/>
    <p:sldId id="274" r:id="rId18"/>
    <p:sldId id="272" r:id="rId19"/>
    <p:sldId id="271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48"/>
    <a:srgbClr val="FF48FC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>
        <p:scale>
          <a:sx n="121" d="100"/>
          <a:sy n="121" d="100"/>
        </p:scale>
        <p:origin x="-98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rinastefanescu:Documents:FRM2:Excel%20files:ExcelFiles_GEANT4:Inclined_geomet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E:\GEANT4\ExcelFiles\textured_cathode_Linkoping_g49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849342401682"/>
          <c:y val="0.0400090799460878"/>
          <c:w val="0.785757686283765"/>
          <c:h val="0.724629421517267"/>
        </c:manualLayout>
      </c:layout>
      <c:scatterChart>
        <c:scatterStyle val="lineMarker"/>
        <c:varyColors val="0"/>
        <c:ser>
          <c:idx val="0"/>
          <c:order val="0"/>
          <c:tx>
            <c:strRef>
              <c:f>'angle dep'!$E$5</c:f>
              <c:strCache>
                <c:ptCount val="1"/>
                <c:pt idx="0">
                  <c:v>Inclined, 1 um, E&gt;120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'angle dep'!$A$6:$A$18</c:f>
              <c:numCache>
                <c:formatCode>General</c:formatCode>
                <c:ptCount val="13"/>
                <c:pt idx="0">
                  <c:v>3.0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 formatCode="0.00">
                  <c:v>22.5</c:v>
                </c:pt>
                <c:pt idx="6">
                  <c:v>25.0</c:v>
                </c:pt>
                <c:pt idx="7">
                  <c:v>30.0</c:v>
                </c:pt>
                <c:pt idx="8">
                  <c:v>40.0</c:v>
                </c:pt>
                <c:pt idx="9">
                  <c:v>50.0</c:v>
                </c:pt>
                <c:pt idx="10">
                  <c:v>60.0</c:v>
                </c:pt>
                <c:pt idx="11">
                  <c:v>70.0</c:v>
                </c:pt>
                <c:pt idx="12">
                  <c:v>80.0</c:v>
                </c:pt>
              </c:numCache>
            </c:numRef>
          </c:xVal>
          <c:yVal>
            <c:numRef>
              <c:f>'angle dep'!$E$6:$E$18</c:f>
              <c:numCache>
                <c:formatCode>#,#00</c:formatCode>
                <c:ptCount val="13"/>
                <c:pt idx="0">
                  <c:v>70.62199999999998</c:v>
                </c:pt>
                <c:pt idx="1">
                  <c:v>62.206</c:v>
                </c:pt>
                <c:pt idx="2">
                  <c:v>46.738</c:v>
                </c:pt>
                <c:pt idx="3">
                  <c:v>36.763</c:v>
                </c:pt>
                <c:pt idx="4">
                  <c:v>30.397</c:v>
                </c:pt>
                <c:pt idx="5">
                  <c:v>27.77</c:v>
                </c:pt>
                <c:pt idx="6">
                  <c:v>25.736</c:v>
                </c:pt>
                <c:pt idx="7">
                  <c:v>22.587</c:v>
                </c:pt>
                <c:pt idx="8">
                  <c:v>18.137</c:v>
                </c:pt>
                <c:pt idx="9">
                  <c:v>15.802</c:v>
                </c:pt>
                <c:pt idx="10">
                  <c:v>14.021</c:v>
                </c:pt>
                <c:pt idx="11">
                  <c:v>13.123</c:v>
                </c:pt>
                <c:pt idx="12">
                  <c:v>12.721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4566456"/>
        <c:axId val="-2094560632"/>
      </c:scatterChart>
      <c:valAx>
        <c:axId val="-2094566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/>
                  <a:t>Angle (</a:t>
                </a:r>
                <a:r>
                  <a:rPr lang="en-US" sz="1100" dirty="0" err="1"/>
                  <a:t>deg</a:t>
                </a:r>
                <a:r>
                  <a:rPr lang="en-US" sz="1100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-2094560632"/>
        <c:crosses val="autoZero"/>
        <c:crossBetween val="midCat"/>
        <c:majorUnit val="10.0"/>
      </c:valAx>
      <c:valAx>
        <c:axId val="-2094560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Efficiency (%)</a:t>
                </a:r>
              </a:p>
            </c:rich>
          </c:tx>
          <c:layout>
            <c:manualLayout>
              <c:xMode val="edge"/>
              <c:yMode val="edge"/>
              <c:x val="0.0202303497135679"/>
              <c:y val="0.25456847387327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-20945664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19523185505"/>
          <c:y val="0.0388539621523688"/>
          <c:w val="0.825105148909043"/>
          <c:h val="0.788370491499981"/>
        </c:manualLayout>
      </c:layout>
      <c:scatterChart>
        <c:scatterStyle val="smoothMarker"/>
        <c:varyColors val="0"/>
        <c:ser>
          <c:idx val="3"/>
          <c:order val="0"/>
          <c:tx>
            <c:strRef>
              <c:f>'1 single-sided'!$E$4</c:f>
              <c:strCache>
                <c:ptCount val="1"/>
                <c:pt idx="0">
                  <c:v>Flat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'1 single-sided'!$A$5:$A$13</c:f>
              <c:numCache>
                <c:formatCode>General</c:formatCode>
                <c:ptCount val="9"/>
                <c:pt idx="0">
                  <c:v>0.2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2.6</c:v>
                </c:pt>
                <c:pt idx="6">
                  <c:v>3.0</c:v>
                </c:pt>
                <c:pt idx="7">
                  <c:v>5.0</c:v>
                </c:pt>
                <c:pt idx="8">
                  <c:v>8.0</c:v>
                </c:pt>
              </c:numCache>
            </c:numRef>
          </c:xVal>
          <c:yVal>
            <c:numRef>
              <c:f>'1 single-sided'!$E$5:$E$13</c:f>
              <c:numCache>
                <c:formatCode>0.0</c:formatCode>
                <c:ptCount val="9"/>
                <c:pt idx="0">
                  <c:v>1.903999999999999</c:v>
                </c:pt>
                <c:pt idx="1">
                  <c:v>4.277</c:v>
                </c:pt>
                <c:pt idx="2">
                  <c:v>6.887999999999995</c:v>
                </c:pt>
                <c:pt idx="3">
                  <c:v>8.153</c:v>
                </c:pt>
                <c:pt idx="4">
                  <c:v>8.692</c:v>
                </c:pt>
                <c:pt idx="5">
                  <c:v>8.899000000000002</c:v>
                </c:pt>
                <c:pt idx="6">
                  <c:v>8.795000000000001</c:v>
                </c:pt>
                <c:pt idx="7">
                  <c:v>7.065999999999994</c:v>
                </c:pt>
                <c:pt idx="8">
                  <c:v>5.289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'1 single-sided'!$E$15</c:f>
              <c:strCache>
                <c:ptCount val="1"/>
                <c:pt idx="0">
                  <c:v>side=top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'1 single-sided'!$A$16:$A$24</c:f>
              <c:numCache>
                <c:formatCode>General</c:formatCode>
                <c:ptCount val="9"/>
                <c:pt idx="0">
                  <c:v>0.2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2.6</c:v>
                </c:pt>
                <c:pt idx="6">
                  <c:v>3.0</c:v>
                </c:pt>
                <c:pt idx="7">
                  <c:v>5.0</c:v>
                </c:pt>
                <c:pt idx="8">
                  <c:v>8.0</c:v>
                </c:pt>
              </c:numCache>
            </c:numRef>
          </c:xVal>
          <c:yVal>
            <c:numRef>
              <c:f>'1 single-sided'!$E$16:$E$24</c:f>
              <c:numCache>
                <c:formatCode>0.0</c:formatCode>
                <c:ptCount val="9"/>
                <c:pt idx="0">
                  <c:v>3.275</c:v>
                </c:pt>
                <c:pt idx="1">
                  <c:v>7.182999999999994</c:v>
                </c:pt>
                <c:pt idx="2">
                  <c:v>11.765</c:v>
                </c:pt>
                <c:pt idx="3">
                  <c:v>13.877</c:v>
                </c:pt>
                <c:pt idx="4">
                  <c:v>14.335</c:v>
                </c:pt>
                <c:pt idx="5">
                  <c:v>14.346</c:v>
                </c:pt>
                <c:pt idx="6">
                  <c:v>13.92</c:v>
                </c:pt>
                <c:pt idx="7">
                  <c:v>9.537</c:v>
                </c:pt>
                <c:pt idx="8">
                  <c:v>5.242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'1 single-sided'!$I$15</c:f>
              <c:strCache>
                <c:ptCount val="1"/>
                <c:pt idx="0">
                  <c:v>side=top*sin(α/2)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'1 single-sided'!$A$16:$A$24</c:f>
              <c:numCache>
                <c:formatCode>General</c:formatCode>
                <c:ptCount val="9"/>
                <c:pt idx="0">
                  <c:v>0.2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2.6</c:v>
                </c:pt>
                <c:pt idx="6">
                  <c:v>3.0</c:v>
                </c:pt>
                <c:pt idx="7">
                  <c:v>5.0</c:v>
                </c:pt>
                <c:pt idx="8">
                  <c:v>8.0</c:v>
                </c:pt>
              </c:numCache>
            </c:numRef>
          </c:xVal>
          <c:yVal>
            <c:numRef>
              <c:f>'1 single-sided'!$I$16:$I$24</c:f>
              <c:numCache>
                <c:formatCode>0.0</c:formatCode>
                <c:ptCount val="9"/>
                <c:pt idx="0">
                  <c:v>1.718999999999999</c:v>
                </c:pt>
                <c:pt idx="1">
                  <c:v>4.006</c:v>
                </c:pt>
                <c:pt idx="2">
                  <c:v>7.136</c:v>
                </c:pt>
                <c:pt idx="3">
                  <c:v>9.317</c:v>
                </c:pt>
                <c:pt idx="4">
                  <c:v>10.81200000000001</c:v>
                </c:pt>
                <c:pt idx="5">
                  <c:v>12.21</c:v>
                </c:pt>
                <c:pt idx="6">
                  <c:v>12.847</c:v>
                </c:pt>
                <c:pt idx="7">
                  <c:v>13.069</c:v>
                </c:pt>
                <c:pt idx="8">
                  <c:v>10.939</c:v>
                </c:pt>
              </c:numCache>
            </c:numRef>
          </c:yVal>
          <c:smooth val="1"/>
        </c:ser>
        <c:ser>
          <c:idx val="0"/>
          <c:order val="3"/>
          <c:tx>
            <c:strRef>
              <c:f>'1 single-sided'!$Q$4</c:f>
              <c:strCache>
                <c:ptCount val="1"/>
                <c:pt idx="0">
                  <c:v> side=top*(x/h)</c:v>
                </c:pt>
              </c:strCache>
            </c:strRef>
          </c:tx>
          <c:spPr>
            <a:ln w="38100">
              <a:solidFill>
                <a:srgbClr val="3A1BF1"/>
              </a:solidFill>
            </a:ln>
          </c:spPr>
          <c:marker>
            <c:symbol val="none"/>
          </c:marker>
          <c:xVal>
            <c:numRef>
              <c:f>'1 single-sided'!$A$5:$A$13</c:f>
              <c:numCache>
                <c:formatCode>General</c:formatCode>
                <c:ptCount val="9"/>
                <c:pt idx="0">
                  <c:v>0.2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2.6</c:v>
                </c:pt>
                <c:pt idx="6">
                  <c:v>3.0</c:v>
                </c:pt>
                <c:pt idx="7">
                  <c:v>5.0</c:v>
                </c:pt>
                <c:pt idx="8">
                  <c:v>8.0</c:v>
                </c:pt>
              </c:numCache>
            </c:numRef>
          </c:xVal>
          <c:yVal>
            <c:numRef>
              <c:f>'1 single-sided'!$Q$5:$Q$13</c:f>
              <c:numCache>
                <c:formatCode>0.0</c:formatCode>
                <c:ptCount val="9"/>
                <c:pt idx="0">
                  <c:v>1.959</c:v>
                </c:pt>
                <c:pt idx="1">
                  <c:v>4.302</c:v>
                </c:pt>
                <c:pt idx="2">
                  <c:v>7.356999999999997</c:v>
                </c:pt>
                <c:pt idx="3">
                  <c:v>9.594000000000001</c:v>
                </c:pt>
                <c:pt idx="4">
                  <c:v>10.92</c:v>
                </c:pt>
                <c:pt idx="5">
                  <c:v>11.78</c:v>
                </c:pt>
                <c:pt idx="6">
                  <c:v>12.031</c:v>
                </c:pt>
                <c:pt idx="7">
                  <c:v>11.428</c:v>
                </c:pt>
                <c:pt idx="8">
                  <c:v>9.140000000000001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119528"/>
        <c:axId val="-2123102728"/>
      </c:scatterChart>
      <c:valAx>
        <c:axId val="-2123119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de-DE" sz="1400"/>
                </a:pPr>
                <a:r>
                  <a:rPr lang="en-US" sz="1400"/>
                  <a:t>Thickness coating top (µm)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e-DE" sz="1200" b="1"/>
            </a:pPr>
            <a:endParaRPr lang="en-US"/>
          </a:p>
        </c:txPr>
        <c:crossAx val="-2123102728"/>
        <c:crosses val="autoZero"/>
        <c:crossBetween val="midCat"/>
      </c:valAx>
      <c:valAx>
        <c:axId val="-2123102728"/>
        <c:scaling>
          <c:orientation val="minMax"/>
          <c:max val="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de-DE" sz="1400"/>
                </a:pPr>
                <a:r>
                  <a:rPr lang="en-US" sz="1400"/>
                  <a:t>Efficiency (%)</a:t>
                </a:r>
              </a:p>
            </c:rich>
          </c:tx>
          <c:layout>
            <c:manualLayout>
              <c:xMode val="edge"/>
              <c:yMode val="edge"/>
              <c:x val="0.00010439865736779"/>
              <c:y val="0.2580130383908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de-DE" sz="1200" b="1"/>
            </a:pPr>
            <a:endParaRPr lang="en-US"/>
          </a:p>
        </c:txPr>
        <c:crossAx val="-21231195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71936495060616"/>
          <c:y val="0.00287863471013858"/>
          <c:w val="0.725324768035823"/>
          <c:h val="0.188221649728261"/>
        </c:manualLayout>
      </c:layout>
      <c:overlay val="0"/>
      <c:txPr>
        <a:bodyPr/>
        <a:lstStyle/>
        <a:p>
          <a:pPr>
            <a:defRPr lang="de-DE" sz="1400" b="1"/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03/06/14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03/06/14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03/06/14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03/06/14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03/06/14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03/06/14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640960" cy="1470025"/>
          </a:xfrm>
        </p:spPr>
        <p:txBody>
          <a:bodyPr>
            <a:normAutofit/>
          </a:bodyPr>
          <a:lstStyle/>
          <a:p>
            <a:pPr algn="ctr"/>
            <a:r>
              <a:rPr lang="en-US" sz="2800" b="1" baseline="30000" dirty="0" smtClean="0"/>
              <a:t>10</a:t>
            </a:r>
            <a:r>
              <a:rPr lang="en-US" sz="2800" b="1" dirty="0" smtClean="0"/>
              <a:t>B-based </a:t>
            </a:r>
            <a:r>
              <a:rPr lang="en-US" sz="2800" b="1" dirty="0"/>
              <a:t>detector with stacked </a:t>
            </a:r>
            <a:r>
              <a:rPr lang="en-US" sz="2800" b="1" dirty="0" smtClean="0"/>
              <a:t>macrostructured </a:t>
            </a:r>
            <a:r>
              <a:rPr lang="en-US" sz="2800" b="1" dirty="0"/>
              <a:t>cathodes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and resistive wire readout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21602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v-SE" sz="2000" dirty="0" smtClean="0">
                <a:solidFill>
                  <a:schemeClr val="bg1"/>
                </a:solidFill>
              </a:rPr>
              <a:t>Irina Stefanescu, Richard-Hall Wilton, Carina Höglund</a:t>
            </a:r>
          </a:p>
          <a:p>
            <a:pPr>
              <a:lnSpc>
                <a:spcPct val="120000"/>
              </a:lnSpc>
            </a:pPr>
            <a:r>
              <a:rPr lang="sv-SE" sz="1600" dirty="0" smtClean="0">
                <a:solidFill>
                  <a:schemeClr val="bg1"/>
                </a:solidFill>
              </a:rPr>
              <a:t>ESS AB, Lund, Sweden</a:t>
            </a:r>
          </a:p>
          <a:p>
            <a:pPr>
              <a:lnSpc>
                <a:spcPct val="120000"/>
              </a:lnSpc>
            </a:pPr>
            <a:r>
              <a:rPr lang="sv-SE" sz="2000" dirty="0" err="1" smtClean="0">
                <a:solidFill>
                  <a:schemeClr val="bg1"/>
                </a:solidFill>
              </a:rPr>
              <a:t>Ilario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Defendi</a:t>
            </a:r>
            <a:r>
              <a:rPr lang="sv-SE" sz="2000" dirty="0" smtClean="0">
                <a:solidFill>
                  <a:schemeClr val="bg1"/>
                </a:solidFill>
              </a:rPr>
              <a:t>, </a:t>
            </a:r>
            <a:r>
              <a:rPr lang="sv-SE" sz="2000" dirty="0" err="1" smtClean="0">
                <a:solidFill>
                  <a:schemeClr val="bg1"/>
                </a:solidFill>
              </a:rPr>
              <a:t>Machiel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Zee</a:t>
            </a:r>
            <a:r>
              <a:rPr lang="sv-SE" sz="2000" dirty="0" smtClean="0">
                <a:solidFill>
                  <a:schemeClr val="bg1"/>
                </a:solidFill>
              </a:rPr>
              <a:t>, Karl </a:t>
            </a:r>
            <a:r>
              <a:rPr lang="sv-SE" sz="2000" dirty="0" err="1" smtClean="0">
                <a:solidFill>
                  <a:schemeClr val="bg1"/>
                </a:solidFill>
              </a:rPr>
              <a:t>Zeitelhack</a:t>
            </a:r>
            <a:endParaRPr lang="sv-SE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sv-SE" sz="1600" dirty="0" smtClean="0">
                <a:solidFill>
                  <a:schemeClr val="bg1"/>
                </a:solidFill>
              </a:rPr>
              <a:t>MLZ (FRM2), Garching, </a:t>
            </a:r>
            <a:r>
              <a:rPr lang="sv-SE" sz="1600" dirty="0" err="1" smtClean="0">
                <a:solidFill>
                  <a:schemeClr val="bg1"/>
                </a:solidFill>
              </a:rPr>
              <a:t>Germany</a:t>
            </a:r>
            <a:endParaRPr lang="sv-SE" sz="16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sv-SE" sz="2000" dirty="0" smtClean="0">
                <a:solidFill>
                  <a:schemeClr val="bg1"/>
                </a:solidFill>
              </a:rPr>
              <a:t>Jens Birch, Lars Hultman</a:t>
            </a:r>
          </a:p>
          <a:p>
            <a:pPr>
              <a:lnSpc>
                <a:spcPct val="120000"/>
              </a:lnSpc>
            </a:pPr>
            <a:r>
              <a:rPr lang="sv-SE" sz="1600" dirty="0" smtClean="0">
                <a:solidFill>
                  <a:schemeClr val="bg1"/>
                </a:solidFill>
              </a:rPr>
              <a:t>IFM, Linköping University, Sweden</a:t>
            </a:r>
          </a:p>
          <a:p>
            <a:endParaRPr lang="sv-SE" sz="1600" dirty="0" smtClean="0">
              <a:solidFill>
                <a:schemeClr val="bg1"/>
              </a:solidFill>
            </a:endParaRPr>
          </a:p>
          <a:p>
            <a:endParaRPr lang="sv-SE" sz="2000" dirty="0" smtClean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6093296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FC786E02-BE1E-8043-AC94-CA496C4D24D8}" type="datetime1">
              <a:rPr lang="en-US" sz="1400" smtClean="0">
                <a:solidFill>
                  <a:srgbClr val="FFFFFF"/>
                </a:solidFill>
              </a:rPr>
              <a:t>03/06/14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39136" cy="1143000"/>
          </a:xfrm>
        </p:spPr>
        <p:txBody>
          <a:bodyPr/>
          <a:lstStyle/>
          <a:p>
            <a:r>
              <a:rPr lang="sv-SE" dirty="0" err="1" smtClean="0"/>
              <a:t>Resistive</a:t>
            </a:r>
            <a:r>
              <a:rPr lang="sv-SE" dirty="0" smtClean="0"/>
              <a:t> wire </a:t>
            </a:r>
            <a:r>
              <a:rPr lang="sv-SE" dirty="0" err="1" smtClean="0"/>
              <a:t>readout</a:t>
            </a:r>
            <a:r>
              <a:rPr lang="sv-SE" dirty="0" smtClean="0"/>
              <a:t> </a:t>
            </a:r>
            <a:r>
              <a:rPr lang="sv-SE" dirty="0" err="1" smtClean="0"/>
              <a:t>concept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844" name="Textfeld 953"/>
          <p:cNvSpPr txBox="1">
            <a:spLocks noChangeArrowheads="1"/>
          </p:cNvSpPr>
          <p:nvPr/>
        </p:nvSpPr>
        <p:spPr bwMode="auto">
          <a:xfrm>
            <a:off x="5076056" y="1556792"/>
            <a:ext cx="381642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de-DE" sz="1400" b="1" dirty="0" smtClean="0">
                <a:solidFill>
                  <a:srgbClr val="0E05BB"/>
                </a:solidFill>
              </a:rPr>
              <a:t>Concept*: </a:t>
            </a:r>
          </a:p>
          <a:p>
            <a:pPr marL="285750" indent="-285750" algn="l">
              <a:buFont typeface="Arial"/>
              <a:buChar char="•"/>
            </a:pPr>
            <a:r>
              <a:rPr lang="en-US" altLang="de-DE" sz="1400" b="1" dirty="0" smtClean="0"/>
              <a:t>group the resistive wires in pairs by taking every other wire to create 2 independent, interleaved chains (4 preamp channels, Y-position).</a:t>
            </a:r>
          </a:p>
          <a:p>
            <a:pPr marL="285750" indent="-285750" algn="l">
              <a:buFont typeface="Arial"/>
              <a:buChar char="•"/>
            </a:pPr>
            <a:endParaRPr lang="en-US" altLang="de-DE" sz="1400" b="1" dirty="0" smtClean="0"/>
          </a:p>
          <a:p>
            <a:pPr marL="285750" indent="-285750" algn="l">
              <a:buFont typeface="Arial"/>
              <a:buChar char="•"/>
            </a:pPr>
            <a:r>
              <a:rPr lang="en-US" altLang="de-DE" sz="1400" b="1" dirty="0" smtClean="0"/>
              <a:t>connect all wires through a resistive chain (2 preamp channels, X-position).</a:t>
            </a:r>
          </a:p>
          <a:p>
            <a:pPr marL="285750" indent="-285750" algn="l">
              <a:buFont typeface="Arial"/>
              <a:buChar char="•"/>
            </a:pPr>
            <a:endParaRPr lang="en-US" altLang="de-DE" sz="1400" b="1" dirty="0"/>
          </a:p>
          <a:p>
            <a:pPr marL="285750" indent="-285750" algn="l">
              <a:buFont typeface="Arial"/>
              <a:buChar char="•"/>
            </a:pPr>
            <a:r>
              <a:rPr lang="en-US" altLang="de-DE" sz="1400" b="1" dirty="0" smtClean="0"/>
              <a:t>Front-end boards, multichannel CSP and shapers delivered by Mesytec. </a:t>
            </a:r>
          </a:p>
          <a:p>
            <a:pPr marL="285750" indent="-285750" algn="l">
              <a:buFont typeface="Arial"/>
              <a:buChar char="•"/>
            </a:pPr>
            <a:endParaRPr lang="en-US" altLang="de-DE" sz="1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5536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Aimed position resolution: 5 mm x 5 mm.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07504" y="1428946"/>
            <a:ext cx="8639372" cy="4880374"/>
            <a:chOff x="107504" y="1268760"/>
            <a:chExt cx="8639372" cy="4880374"/>
          </a:xfrm>
        </p:grpSpPr>
        <p:sp>
          <p:nvSpPr>
            <p:cNvPr id="826" name="Textfeld 888"/>
            <p:cNvSpPr txBox="1"/>
            <p:nvPr/>
          </p:nvSpPr>
          <p:spPr>
            <a:xfrm>
              <a:off x="7289072" y="4831805"/>
              <a:ext cx="1114194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</a:rPr>
                <a:t>A (Y-</a:t>
              </a:r>
              <a:r>
                <a:rPr lang="de-DE" sz="1600" b="1" dirty="0" err="1" smtClean="0">
                  <a:solidFill>
                    <a:srgbClr val="FF0000"/>
                  </a:solidFill>
                </a:rPr>
                <a:t>pos</a:t>
              </a:r>
              <a:r>
                <a:rPr lang="de-DE" sz="1600" b="1" dirty="0" smtClean="0">
                  <a:solidFill>
                    <a:srgbClr val="FF0000"/>
                  </a:solidFill>
                </a:rPr>
                <a:t>)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27" name="Textfeld 890"/>
            <p:cNvSpPr txBox="1"/>
            <p:nvPr/>
          </p:nvSpPr>
          <p:spPr>
            <a:xfrm>
              <a:off x="7325194" y="5223220"/>
              <a:ext cx="1133650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/>
                <a:t>B (Y-</a:t>
              </a:r>
              <a:r>
                <a:rPr lang="de-DE" sz="1600" b="1" dirty="0" err="1" smtClean="0"/>
                <a:t>pos</a:t>
              </a:r>
              <a:r>
                <a:rPr lang="de-DE" sz="1600" b="1" dirty="0" smtClean="0"/>
                <a:t>)</a:t>
              </a:r>
              <a:endParaRPr lang="en-US" sz="1600" b="1" dirty="0"/>
            </a:p>
          </p:txBody>
        </p:sp>
        <p:sp>
          <p:nvSpPr>
            <p:cNvPr id="828" name="Textfeld 892"/>
            <p:cNvSpPr txBox="1"/>
            <p:nvPr/>
          </p:nvSpPr>
          <p:spPr>
            <a:xfrm>
              <a:off x="7290135" y="5564358"/>
              <a:ext cx="1456741" cy="58477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b="1" dirty="0" smtClean="0"/>
                <a:t>Global Group</a:t>
              </a:r>
            </a:p>
            <a:p>
              <a:pPr algn="l"/>
              <a:r>
                <a:rPr lang="de-DE" sz="1600" b="1" dirty="0" smtClean="0"/>
                <a:t>(X-</a:t>
              </a:r>
              <a:r>
                <a:rPr lang="de-DE" sz="1600" b="1" dirty="0" err="1" smtClean="0"/>
                <a:t>pos</a:t>
              </a:r>
              <a:r>
                <a:rPr lang="de-DE" sz="1600" b="1" dirty="0" smtClean="0"/>
                <a:t>)</a:t>
              </a:r>
              <a:endParaRPr lang="en-US" sz="1600" b="1" dirty="0"/>
            </a:p>
          </p:txBody>
        </p:sp>
        <p:cxnSp>
          <p:nvCxnSpPr>
            <p:cNvPr id="829" name="Gerade Verbindung 893"/>
            <p:cNvCxnSpPr/>
            <p:nvPr/>
          </p:nvCxnSpPr>
          <p:spPr>
            <a:xfrm>
              <a:off x="5259182" y="4951521"/>
              <a:ext cx="1167956" cy="0"/>
            </a:xfrm>
            <a:prstGeom prst="line">
              <a:avLst/>
            </a:prstGeom>
            <a:ln w="19050" cap="flat">
              <a:solidFill>
                <a:srgbClr val="FF0000"/>
              </a:solidFill>
              <a:prstDash val="dash"/>
              <a:head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0" name="Gruppieren 675"/>
            <p:cNvGrpSpPr/>
            <p:nvPr/>
          </p:nvGrpSpPr>
          <p:grpSpPr>
            <a:xfrm>
              <a:off x="6466276" y="4809863"/>
              <a:ext cx="821630" cy="212487"/>
              <a:chOff x="7308304" y="3933056"/>
              <a:chExt cx="911807" cy="4320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637" name="Gerade Verbindung 154"/>
              <p:cNvCxnSpPr/>
              <p:nvPr/>
            </p:nvCxnSpPr>
            <p:spPr>
              <a:xfrm flipH="1">
                <a:off x="7320111" y="4221088"/>
                <a:ext cx="9000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8" name="Gleichschenkliges Dreieck 156"/>
              <p:cNvSpPr/>
              <p:nvPr/>
            </p:nvSpPr>
            <p:spPr>
              <a:xfrm rot="5400000">
                <a:off x="7344308" y="4113076"/>
                <a:ext cx="288032" cy="216024"/>
              </a:xfrm>
              <a:prstGeom prst="triangl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9" name="Gerade Verbindung 157"/>
              <p:cNvCxnSpPr/>
              <p:nvPr/>
            </p:nvCxnSpPr>
            <p:spPr>
              <a:xfrm flipV="1">
                <a:off x="7308304" y="4005064"/>
                <a:ext cx="0" cy="216024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0" name="Gerade Verbindung 158"/>
              <p:cNvCxnSpPr/>
              <p:nvPr/>
            </p:nvCxnSpPr>
            <p:spPr>
              <a:xfrm flipV="1">
                <a:off x="7812360" y="4005064"/>
                <a:ext cx="0" cy="216024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1" name="Gerade Verbindung 159"/>
              <p:cNvCxnSpPr/>
              <p:nvPr/>
            </p:nvCxnSpPr>
            <p:spPr>
              <a:xfrm flipH="1">
                <a:off x="7308304" y="4005064"/>
                <a:ext cx="21602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2" name="Gerade Verbindung 160"/>
              <p:cNvCxnSpPr/>
              <p:nvPr/>
            </p:nvCxnSpPr>
            <p:spPr>
              <a:xfrm flipV="1">
                <a:off x="7524328" y="3933056"/>
                <a:ext cx="0" cy="144016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3" name="Gerade Verbindung 161"/>
              <p:cNvCxnSpPr/>
              <p:nvPr/>
            </p:nvCxnSpPr>
            <p:spPr>
              <a:xfrm flipV="1">
                <a:off x="7596336" y="3933056"/>
                <a:ext cx="0" cy="144016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4" name="Gerade Verbindung 162"/>
              <p:cNvCxnSpPr/>
              <p:nvPr/>
            </p:nvCxnSpPr>
            <p:spPr>
              <a:xfrm flipH="1">
                <a:off x="7596336" y="4005064"/>
                <a:ext cx="21602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1" name="Gruppieren 676"/>
            <p:cNvGrpSpPr/>
            <p:nvPr/>
          </p:nvGrpSpPr>
          <p:grpSpPr>
            <a:xfrm>
              <a:off x="6404429" y="4986936"/>
              <a:ext cx="908345" cy="212487"/>
              <a:chOff x="7236296" y="3933056"/>
              <a:chExt cx="1008040" cy="4320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628" name="Gerade Verbindung 145"/>
              <p:cNvCxnSpPr/>
              <p:nvPr/>
            </p:nvCxnSpPr>
            <p:spPr>
              <a:xfrm flipH="1">
                <a:off x="7596336" y="4221088"/>
                <a:ext cx="6480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9" name="Gerade Verbindung 146"/>
              <p:cNvCxnSpPr>
                <a:stCxn id="1509" idx="3"/>
              </p:cNvCxnSpPr>
              <p:nvPr/>
            </p:nvCxnSpPr>
            <p:spPr>
              <a:xfrm flipH="1">
                <a:off x="7236296" y="4221088"/>
                <a:ext cx="14401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0" name="Gleichschenkliges Dreieck 147"/>
              <p:cNvSpPr/>
              <p:nvPr/>
            </p:nvSpPr>
            <p:spPr>
              <a:xfrm rot="5400000">
                <a:off x="7344308" y="4113076"/>
                <a:ext cx="288032" cy="216024"/>
              </a:xfrm>
              <a:prstGeom prst="triangl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1" name="Gerade Verbindung 148"/>
              <p:cNvCxnSpPr/>
              <p:nvPr/>
            </p:nvCxnSpPr>
            <p:spPr>
              <a:xfrm flipV="1">
                <a:off x="7308304" y="4005064"/>
                <a:ext cx="0" cy="216024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2" name="Gerade Verbindung 149"/>
              <p:cNvCxnSpPr/>
              <p:nvPr/>
            </p:nvCxnSpPr>
            <p:spPr>
              <a:xfrm flipV="1">
                <a:off x="7812360" y="4005064"/>
                <a:ext cx="0" cy="216024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3" name="Gerade Verbindung 150"/>
              <p:cNvCxnSpPr/>
              <p:nvPr/>
            </p:nvCxnSpPr>
            <p:spPr>
              <a:xfrm flipH="1">
                <a:off x="7308304" y="4005064"/>
                <a:ext cx="21602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4" name="Gerade Verbindung 151"/>
              <p:cNvCxnSpPr/>
              <p:nvPr/>
            </p:nvCxnSpPr>
            <p:spPr>
              <a:xfrm flipV="1">
                <a:off x="7524328" y="3933056"/>
                <a:ext cx="0" cy="144016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5" name="Gerade Verbindung 152"/>
              <p:cNvCxnSpPr/>
              <p:nvPr/>
            </p:nvCxnSpPr>
            <p:spPr>
              <a:xfrm flipV="1">
                <a:off x="7596336" y="3933056"/>
                <a:ext cx="0" cy="144016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6" name="Gerade Verbindung 153"/>
              <p:cNvCxnSpPr/>
              <p:nvPr/>
            </p:nvCxnSpPr>
            <p:spPr>
              <a:xfrm flipH="1">
                <a:off x="7596336" y="4005064"/>
                <a:ext cx="21602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2" name="Gruppieren 675"/>
            <p:cNvGrpSpPr/>
            <p:nvPr/>
          </p:nvGrpSpPr>
          <p:grpSpPr>
            <a:xfrm>
              <a:off x="6401389" y="5199423"/>
              <a:ext cx="648864" cy="212487"/>
              <a:chOff x="7236296" y="3933056"/>
              <a:chExt cx="720080" cy="4320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619" name="Gerade Verbindung 110"/>
              <p:cNvCxnSpPr/>
              <p:nvPr/>
            </p:nvCxnSpPr>
            <p:spPr>
              <a:xfrm flipH="1">
                <a:off x="7596336" y="4221088"/>
                <a:ext cx="36004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0" name="Gerade Verbindung 111"/>
              <p:cNvCxnSpPr>
                <a:stCxn id="1504" idx="3"/>
              </p:cNvCxnSpPr>
              <p:nvPr/>
            </p:nvCxnSpPr>
            <p:spPr>
              <a:xfrm flipH="1">
                <a:off x="7236296" y="4221088"/>
                <a:ext cx="14401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1" name="Gleichschenkliges Dreieck 112"/>
              <p:cNvSpPr/>
              <p:nvPr/>
            </p:nvSpPr>
            <p:spPr>
              <a:xfrm rot="5400000">
                <a:off x="7344308" y="4113076"/>
                <a:ext cx="288032" cy="216024"/>
              </a:xfrm>
              <a:prstGeom prst="triangl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22" name="Gerade Verbindung 113"/>
              <p:cNvCxnSpPr/>
              <p:nvPr/>
            </p:nvCxnSpPr>
            <p:spPr>
              <a:xfrm flipV="1">
                <a:off x="7308304" y="4005064"/>
                <a:ext cx="0" cy="216024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3" name="Gerade Verbindung 114"/>
              <p:cNvCxnSpPr/>
              <p:nvPr/>
            </p:nvCxnSpPr>
            <p:spPr>
              <a:xfrm flipV="1">
                <a:off x="7812360" y="4005064"/>
                <a:ext cx="0" cy="216024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4" name="Gerade Verbindung 115"/>
              <p:cNvCxnSpPr/>
              <p:nvPr/>
            </p:nvCxnSpPr>
            <p:spPr>
              <a:xfrm flipH="1">
                <a:off x="7308304" y="4005064"/>
                <a:ext cx="21602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5" name="Gerade Verbindung 116"/>
              <p:cNvCxnSpPr/>
              <p:nvPr/>
            </p:nvCxnSpPr>
            <p:spPr>
              <a:xfrm flipV="1">
                <a:off x="7524328" y="3933056"/>
                <a:ext cx="0" cy="144016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6" name="Gerade Verbindung 117"/>
              <p:cNvCxnSpPr/>
              <p:nvPr/>
            </p:nvCxnSpPr>
            <p:spPr>
              <a:xfrm flipV="1">
                <a:off x="7596336" y="3933056"/>
                <a:ext cx="0" cy="144016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7" name="Gerade Verbindung 118"/>
              <p:cNvCxnSpPr/>
              <p:nvPr/>
            </p:nvCxnSpPr>
            <p:spPr>
              <a:xfrm flipH="1">
                <a:off x="7596336" y="4005064"/>
                <a:ext cx="21602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3" name="Gruppieren 676"/>
            <p:cNvGrpSpPr/>
            <p:nvPr/>
          </p:nvGrpSpPr>
          <p:grpSpPr>
            <a:xfrm>
              <a:off x="6396657" y="5376496"/>
              <a:ext cx="940785" cy="212487"/>
              <a:chOff x="7236296" y="3933056"/>
              <a:chExt cx="1044040" cy="4320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610" name="Gerade Verbindung 101"/>
              <p:cNvCxnSpPr/>
              <p:nvPr/>
            </p:nvCxnSpPr>
            <p:spPr>
              <a:xfrm flipH="1">
                <a:off x="7596336" y="4221088"/>
                <a:ext cx="6840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1" name="Gerade Verbindung 102"/>
              <p:cNvCxnSpPr/>
              <p:nvPr/>
            </p:nvCxnSpPr>
            <p:spPr>
              <a:xfrm flipH="1">
                <a:off x="7236296" y="4221088"/>
                <a:ext cx="14401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2" name="Gleichschenkliges Dreieck 103"/>
              <p:cNvSpPr/>
              <p:nvPr/>
            </p:nvSpPr>
            <p:spPr>
              <a:xfrm rot="5400000">
                <a:off x="7344308" y="4113076"/>
                <a:ext cx="288032" cy="216024"/>
              </a:xfrm>
              <a:prstGeom prst="triangl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3" name="Gerade Verbindung 104"/>
              <p:cNvCxnSpPr/>
              <p:nvPr/>
            </p:nvCxnSpPr>
            <p:spPr>
              <a:xfrm flipV="1">
                <a:off x="7308304" y="4005064"/>
                <a:ext cx="0" cy="216024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4" name="Gerade Verbindung 105"/>
              <p:cNvCxnSpPr/>
              <p:nvPr/>
            </p:nvCxnSpPr>
            <p:spPr>
              <a:xfrm flipV="1">
                <a:off x="7812360" y="4005064"/>
                <a:ext cx="0" cy="216024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5" name="Gerade Verbindung 106"/>
              <p:cNvCxnSpPr/>
              <p:nvPr/>
            </p:nvCxnSpPr>
            <p:spPr>
              <a:xfrm flipH="1">
                <a:off x="7308304" y="4005064"/>
                <a:ext cx="21602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6" name="Gerade Verbindung 107"/>
              <p:cNvCxnSpPr/>
              <p:nvPr/>
            </p:nvCxnSpPr>
            <p:spPr>
              <a:xfrm flipV="1">
                <a:off x="7524328" y="3933056"/>
                <a:ext cx="0" cy="144016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7" name="Gerade Verbindung 108"/>
              <p:cNvCxnSpPr/>
              <p:nvPr/>
            </p:nvCxnSpPr>
            <p:spPr>
              <a:xfrm flipV="1">
                <a:off x="7596336" y="3933056"/>
                <a:ext cx="0" cy="144016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8" name="Gerade Verbindung 109"/>
              <p:cNvCxnSpPr/>
              <p:nvPr/>
            </p:nvCxnSpPr>
            <p:spPr>
              <a:xfrm flipH="1">
                <a:off x="7596336" y="4005064"/>
                <a:ext cx="21602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4" name="Gerade Verbindung 933"/>
            <p:cNvCxnSpPr/>
            <p:nvPr/>
          </p:nvCxnSpPr>
          <p:spPr>
            <a:xfrm>
              <a:off x="114656" y="5948105"/>
              <a:ext cx="6650121" cy="0"/>
            </a:xfrm>
            <a:prstGeom prst="line">
              <a:avLst/>
            </a:prstGeom>
            <a:ln cap="flat">
              <a:solidFill>
                <a:srgbClr val="0070C0"/>
              </a:solidFill>
              <a:head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5" name="Gruppieren 675"/>
            <p:cNvGrpSpPr/>
            <p:nvPr/>
          </p:nvGrpSpPr>
          <p:grpSpPr>
            <a:xfrm>
              <a:off x="6401389" y="5604683"/>
              <a:ext cx="908345" cy="212487"/>
              <a:chOff x="7236296" y="3933056"/>
              <a:chExt cx="1008040" cy="4320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601" name="Gerade Verbindung 92"/>
              <p:cNvCxnSpPr/>
              <p:nvPr/>
            </p:nvCxnSpPr>
            <p:spPr>
              <a:xfrm flipH="1">
                <a:off x="7596336" y="4221088"/>
                <a:ext cx="6480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2" name="Gerade Verbindung 93"/>
              <p:cNvCxnSpPr>
                <a:stCxn id="1489" idx="3"/>
              </p:cNvCxnSpPr>
              <p:nvPr/>
            </p:nvCxnSpPr>
            <p:spPr>
              <a:xfrm flipH="1">
                <a:off x="7236296" y="4221088"/>
                <a:ext cx="14401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3" name="Gleichschenkliges Dreieck 94"/>
              <p:cNvSpPr/>
              <p:nvPr/>
            </p:nvSpPr>
            <p:spPr>
              <a:xfrm rot="5400000">
                <a:off x="7344308" y="4113076"/>
                <a:ext cx="288032" cy="216024"/>
              </a:xfrm>
              <a:prstGeom prst="triangl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04" name="Gerade Verbindung 95"/>
              <p:cNvCxnSpPr/>
              <p:nvPr/>
            </p:nvCxnSpPr>
            <p:spPr>
              <a:xfrm flipV="1">
                <a:off x="7308304" y="4005064"/>
                <a:ext cx="0" cy="216024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5" name="Gerade Verbindung 96"/>
              <p:cNvCxnSpPr/>
              <p:nvPr/>
            </p:nvCxnSpPr>
            <p:spPr>
              <a:xfrm flipV="1">
                <a:off x="7812360" y="4005064"/>
                <a:ext cx="0" cy="216024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6" name="Gerade Verbindung 97"/>
              <p:cNvCxnSpPr/>
              <p:nvPr/>
            </p:nvCxnSpPr>
            <p:spPr>
              <a:xfrm flipH="1">
                <a:off x="7308304" y="4005064"/>
                <a:ext cx="21602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7" name="Gerade Verbindung 98"/>
              <p:cNvCxnSpPr/>
              <p:nvPr/>
            </p:nvCxnSpPr>
            <p:spPr>
              <a:xfrm flipV="1">
                <a:off x="7524328" y="3933056"/>
                <a:ext cx="0" cy="144016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8" name="Gerade Verbindung 99"/>
              <p:cNvCxnSpPr/>
              <p:nvPr/>
            </p:nvCxnSpPr>
            <p:spPr>
              <a:xfrm flipV="1">
                <a:off x="7596336" y="3933056"/>
                <a:ext cx="0" cy="144016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9" name="Gerade Verbindung 100"/>
              <p:cNvCxnSpPr/>
              <p:nvPr/>
            </p:nvCxnSpPr>
            <p:spPr>
              <a:xfrm flipH="1">
                <a:off x="7596336" y="4005064"/>
                <a:ext cx="21602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6" name="Gruppieren 676"/>
            <p:cNvGrpSpPr/>
            <p:nvPr/>
          </p:nvGrpSpPr>
          <p:grpSpPr>
            <a:xfrm>
              <a:off x="6404429" y="5806046"/>
              <a:ext cx="940785" cy="212487"/>
              <a:chOff x="7236296" y="3933056"/>
              <a:chExt cx="1044040" cy="4320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592" name="Gerade Verbindung 83"/>
              <p:cNvCxnSpPr/>
              <p:nvPr/>
            </p:nvCxnSpPr>
            <p:spPr>
              <a:xfrm flipH="1">
                <a:off x="7596336" y="4221088"/>
                <a:ext cx="6840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3" name="Gerade Verbindung 84"/>
              <p:cNvCxnSpPr>
                <a:stCxn id="1407" idx="3"/>
              </p:cNvCxnSpPr>
              <p:nvPr/>
            </p:nvCxnSpPr>
            <p:spPr>
              <a:xfrm flipH="1">
                <a:off x="7236296" y="4221088"/>
                <a:ext cx="14401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4" name="Gleichschenkliges Dreieck 85"/>
              <p:cNvSpPr/>
              <p:nvPr/>
            </p:nvSpPr>
            <p:spPr>
              <a:xfrm rot="5400000">
                <a:off x="7344308" y="4113076"/>
                <a:ext cx="288032" cy="216024"/>
              </a:xfrm>
              <a:prstGeom prst="triangl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5" name="Gerade Verbindung 86"/>
              <p:cNvCxnSpPr/>
              <p:nvPr/>
            </p:nvCxnSpPr>
            <p:spPr>
              <a:xfrm flipV="1">
                <a:off x="7308304" y="4005064"/>
                <a:ext cx="0" cy="216024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6" name="Gerade Verbindung 87"/>
              <p:cNvCxnSpPr/>
              <p:nvPr/>
            </p:nvCxnSpPr>
            <p:spPr>
              <a:xfrm flipV="1">
                <a:off x="7812360" y="4005064"/>
                <a:ext cx="0" cy="216024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7" name="Gerade Verbindung 88"/>
              <p:cNvCxnSpPr/>
              <p:nvPr/>
            </p:nvCxnSpPr>
            <p:spPr>
              <a:xfrm flipH="1">
                <a:off x="7308304" y="4005064"/>
                <a:ext cx="21602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8" name="Gerade Verbindung 89"/>
              <p:cNvCxnSpPr/>
              <p:nvPr/>
            </p:nvCxnSpPr>
            <p:spPr>
              <a:xfrm flipV="1">
                <a:off x="7524328" y="3933056"/>
                <a:ext cx="0" cy="144016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9" name="Gerade Verbindung 90"/>
              <p:cNvCxnSpPr/>
              <p:nvPr/>
            </p:nvCxnSpPr>
            <p:spPr>
              <a:xfrm flipV="1">
                <a:off x="7596336" y="3933056"/>
                <a:ext cx="0" cy="144016"/>
              </a:xfrm>
              <a:prstGeom prst="line">
                <a:avLst/>
              </a:prstGeom>
              <a:ln cap="flat">
                <a:solidFill>
                  <a:srgbClr val="0070C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0" name="Gerade Verbindung 91"/>
              <p:cNvCxnSpPr/>
              <p:nvPr/>
            </p:nvCxnSpPr>
            <p:spPr>
              <a:xfrm flipH="1">
                <a:off x="7596336" y="4005064"/>
                <a:ext cx="21602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7" name="Gerade Verbindung 954"/>
            <p:cNvCxnSpPr/>
            <p:nvPr/>
          </p:nvCxnSpPr>
          <p:spPr>
            <a:xfrm>
              <a:off x="5243169" y="5128594"/>
              <a:ext cx="1232705" cy="0"/>
            </a:xfrm>
            <a:prstGeom prst="line">
              <a:avLst/>
            </a:prstGeom>
            <a:ln w="19050" cap="flat">
              <a:solidFill>
                <a:srgbClr val="FF0000"/>
              </a:solidFill>
              <a:prstDash val="dash"/>
              <a:head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Gerade Verbindung 955"/>
            <p:cNvCxnSpPr/>
            <p:nvPr/>
          </p:nvCxnSpPr>
          <p:spPr>
            <a:xfrm>
              <a:off x="5297487" y="5341082"/>
              <a:ext cx="1167956" cy="0"/>
            </a:xfrm>
            <a:prstGeom prst="line">
              <a:avLst/>
            </a:prstGeom>
            <a:ln cap="flat">
              <a:solidFill>
                <a:srgbClr val="0070C0"/>
              </a:solidFill>
              <a:prstDash val="dash"/>
              <a:head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Gerade Verbindung 956"/>
            <p:cNvCxnSpPr/>
            <p:nvPr/>
          </p:nvCxnSpPr>
          <p:spPr>
            <a:xfrm>
              <a:off x="5203969" y="5518154"/>
              <a:ext cx="1265145" cy="0"/>
            </a:xfrm>
            <a:prstGeom prst="line">
              <a:avLst/>
            </a:prstGeom>
            <a:ln cap="flat">
              <a:solidFill>
                <a:srgbClr val="0070C0"/>
              </a:solidFill>
              <a:prstDash val="dash"/>
              <a:head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Gerade Verbindung 957"/>
            <p:cNvCxnSpPr/>
            <p:nvPr/>
          </p:nvCxnSpPr>
          <p:spPr>
            <a:xfrm>
              <a:off x="5296077" y="5740428"/>
              <a:ext cx="1167956" cy="0"/>
            </a:xfrm>
            <a:prstGeom prst="line">
              <a:avLst/>
            </a:prstGeom>
            <a:ln cap="flat">
              <a:solidFill>
                <a:srgbClr val="0070C0"/>
              </a:solidFill>
              <a:prstDash val="dash"/>
              <a:head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Gerade Verbindung 958"/>
            <p:cNvCxnSpPr/>
            <p:nvPr/>
          </p:nvCxnSpPr>
          <p:spPr>
            <a:xfrm>
              <a:off x="7050254" y="5341082"/>
              <a:ext cx="259546" cy="0"/>
            </a:xfrm>
            <a:prstGeom prst="line">
              <a:avLst/>
            </a:prstGeom>
            <a:ln cap="flat">
              <a:solidFill>
                <a:srgbClr val="0070C0"/>
              </a:solidFill>
              <a:prstDash val="solid"/>
              <a:head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Gerade Verbindung 959"/>
            <p:cNvCxnSpPr/>
            <p:nvPr/>
          </p:nvCxnSpPr>
          <p:spPr>
            <a:xfrm>
              <a:off x="114462" y="5736735"/>
              <a:ext cx="0" cy="207679"/>
            </a:xfrm>
            <a:prstGeom prst="line">
              <a:avLst/>
            </a:prstGeom>
            <a:ln cap="flat">
              <a:solidFill>
                <a:srgbClr val="0070C0"/>
              </a:solidFill>
              <a:head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Gerade Verbindung 961"/>
            <p:cNvCxnSpPr/>
            <p:nvPr/>
          </p:nvCxnSpPr>
          <p:spPr>
            <a:xfrm>
              <a:off x="261998" y="4951521"/>
              <a:ext cx="5060579" cy="0"/>
            </a:xfrm>
            <a:prstGeom prst="line">
              <a:avLst/>
            </a:prstGeom>
            <a:ln w="19050" cap="flat">
              <a:solidFill>
                <a:srgbClr val="FF0000"/>
              </a:solidFill>
              <a:head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Gerade Verbindung 962"/>
            <p:cNvCxnSpPr/>
            <p:nvPr/>
          </p:nvCxnSpPr>
          <p:spPr>
            <a:xfrm>
              <a:off x="261998" y="5128594"/>
              <a:ext cx="5028140" cy="0"/>
            </a:xfrm>
            <a:prstGeom prst="line">
              <a:avLst/>
            </a:prstGeom>
            <a:ln w="19050" cap="flat">
              <a:solidFill>
                <a:srgbClr val="FF0000"/>
              </a:solidFill>
              <a:head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Gerade Verbindung 963"/>
            <p:cNvCxnSpPr/>
            <p:nvPr/>
          </p:nvCxnSpPr>
          <p:spPr>
            <a:xfrm>
              <a:off x="261998" y="5341082"/>
              <a:ext cx="5190338" cy="0"/>
            </a:xfrm>
            <a:prstGeom prst="line">
              <a:avLst/>
            </a:prstGeom>
            <a:ln w="19050" cap="flat">
              <a:solidFill>
                <a:srgbClr val="0070C0"/>
              </a:solidFill>
              <a:head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Gerade Verbindung 964"/>
            <p:cNvCxnSpPr/>
            <p:nvPr/>
          </p:nvCxnSpPr>
          <p:spPr>
            <a:xfrm>
              <a:off x="261998" y="5518154"/>
              <a:ext cx="5222777" cy="0"/>
            </a:xfrm>
            <a:prstGeom prst="line">
              <a:avLst/>
            </a:prstGeom>
            <a:ln w="19050" cap="flat">
              <a:solidFill>
                <a:srgbClr val="0070C0"/>
              </a:solidFill>
              <a:head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5" name="Textfeld 10"/>
            <p:cNvSpPr txBox="1"/>
            <p:nvPr/>
          </p:nvSpPr>
          <p:spPr>
            <a:xfrm>
              <a:off x="1978124" y="1356334"/>
              <a:ext cx="325243" cy="2790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b="1" dirty="0"/>
                <a:t>B</a:t>
              </a:r>
              <a:endParaRPr lang="en-US" sz="1600" b="1" dirty="0"/>
            </a:p>
          </p:txBody>
        </p:sp>
        <p:cxnSp>
          <p:nvCxnSpPr>
            <p:cNvPr id="856" name="Gerade Verbindung 15"/>
            <p:cNvCxnSpPr>
              <a:stCxn id="1541" idx="2"/>
            </p:cNvCxnSpPr>
            <p:nvPr/>
          </p:nvCxnSpPr>
          <p:spPr>
            <a:xfrm flipV="1">
              <a:off x="712486" y="1587138"/>
              <a:ext cx="2631" cy="212487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Gerade Verbindung 16"/>
            <p:cNvCxnSpPr/>
            <p:nvPr/>
          </p:nvCxnSpPr>
          <p:spPr>
            <a:xfrm>
              <a:off x="549404" y="4880692"/>
              <a:ext cx="0" cy="70829"/>
            </a:xfrm>
            <a:prstGeom prst="line">
              <a:avLst/>
            </a:prstGeom>
            <a:ln cap="flat">
              <a:solidFill>
                <a:srgbClr val="0070C0"/>
              </a:solidFill>
              <a:headEnd type="none" w="sm" len="sm"/>
              <a:tailEnd type="oval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8" name="Gruppieren 306"/>
            <p:cNvGrpSpPr/>
            <p:nvPr/>
          </p:nvGrpSpPr>
          <p:grpSpPr>
            <a:xfrm>
              <a:off x="494167" y="1799625"/>
              <a:ext cx="939039" cy="3081067"/>
              <a:chOff x="1979712" y="-2187624"/>
              <a:chExt cx="1224136" cy="626469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50" name="Gruppieren 96"/>
              <p:cNvGrpSpPr/>
              <p:nvPr/>
            </p:nvGrpSpPr>
            <p:grpSpPr>
              <a:xfrm>
                <a:off x="2195736" y="-2187624"/>
                <a:ext cx="144016" cy="5040560"/>
                <a:chOff x="2267744" y="620688"/>
                <a:chExt cx="144016" cy="5040560"/>
              </a:xfrm>
            </p:grpSpPr>
            <p:grpSp>
              <p:nvGrpSpPr>
                <p:cNvPr id="1537" name="Gruppieren 55"/>
                <p:cNvGrpSpPr/>
                <p:nvPr/>
              </p:nvGrpSpPr>
              <p:grpSpPr>
                <a:xfrm>
                  <a:off x="2267744" y="836712"/>
                  <a:ext cx="144016" cy="4608512"/>
                  <a:chOff x="1835696" y="980728"/>
                  <a:chExt cx="144016" cy="4608512"/>
                </a:xfrm>
              </p:grpSpPr>
              <p:grpSp>
                <p:nvGrpSpPr>
                  <p:cNvPr id="1544" name="Gruppieren 9"/>
                  <p:cNvGrpSpPr/>
                  <p:nvPr/>
                </p:nvGrpSpPr>
                <p:grpSpPr>
                  <a:xfrm>
                    <a:off x="1835696" y="213285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90" name="Gerade Verbindung 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1" name="Gerade Verbindung 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5" name="Gruppieren 10"/>
                  <p:cNvGrpSpPr/>
                  <p:nvPr/>
                </p:nvGrpSpPr>
                <p:grpSpPr>
                  <a:xfrm>
                    <a:off x="1835696" y="242088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88" name="Gerade Verbindung 1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9" name="Gerade Verbindung 1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6" name="Gruppieren 13"/>
                  <p:cNvGrpSpPr/>
                  <p:nvPr/>
                </p:nvGrpSpPr>
                <p:grpSpPr>
                  <a:xfrm>
                    <a:off x="1835696" y="270892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86" name="Gerade Verbindung 1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7" name="Gerade Verbindung 1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7" name="Gruppieren 16"/>
                  <p:cNvGrpSpPr/>
                  <p:nvPr/>
                </p:nvGrpSpPr>
                <p:grpSpPr>
                  <a:xfrm>
                    <a:off x="1835696" y="299695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84" name="Gerade Verbindung 1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5" name="Gerade Verbindung 1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8" name="Gruppieren 19"/>
                  <p:cNvGrpSpPr/>
                  <p:nvPr/>
                </p:nvGrpSpPr>
                <p:grpSpPr>
                  <a:xfrm>
                    <a:off x="1835696" y="98072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82" name="Gerade Verbindung 2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3" name="Gerade Verbindung 2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9" name="Gruppieren 22"/>
                  <p:cNvGrpSpPr/>
                  <p:nvPr/>
                </p:nvGrpSpPr>
                <p:grpSpPr>
                  <a:xfrm>
                    <a:off x="1835696" y="126876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80" name="Gerade Verbindung 2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1" name="Gerade Verbindung 2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0" name="Gruppieren 25"/>
                  <p:cNvGrpSpPr/>
                  <p:nvPr/>
                </p:nvGrpSpPr>
                <p:grpSpPr>
                  <a:xfrm>
                    <a:off x="1835696" y="155679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78" name="Gerade Verbindung 26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9" name="Gerade Verbindung 27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1" name="Gruppieren 28"/>
                  <p:cNvGrpSpPr/>
                  <p:nvPr/>
                </p:nvGrpSpPr>
                <p:grpSpPr>
                  <a:xfrm>
                    <a:off x="1835696" y="184482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76" name="Gerade Verbindung 29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7" name="Gerade Verbindung 30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2" name="Gruppieren 31"/>
                  <p:cNvGrpSpPr/>
                  <p:nvPr/>
                </p:nvGrpSpPr>
                <p:grpSpPr>
                  <a:xfrm>
                    <a:off x="1835696" y="443711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74" name="Gerade Verbindung 1686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5" name="Gerade Verbindung 33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3" name="Gruppieren 34"/>
                  <p:cNvGrpSpPr/>
                  <p:nvPr/>
                </p:nvGrpSpPr>
                <p:grpSpPr>
                  <a:xfrm>
                    <a:off x="1835696" y="472514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72" name="Gerade Verbindung 35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3" name="Gerade Verbindung 168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4" name="Gruppieren 37"/>
                  <p:cNvGrpSpPr/>
                  <p:nvPr/>
                </p:nvGrpSpPr>
                <p:grpSpPr>
                  <a:xfrm>
                    <a:off x="1835696" y="501317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70" name="Gerade Verbindung 1682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1" name="Gerade Verbindung 1683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5" name="Gruppieren 40"/>
                  <p:cNvGrpSpPr/>
                  <p:nvPr/>
                </p:nvGrpSpPr>
                <p:grpSpPr>
                  <a:xfrm>
                    <a:off x="1835696" y="530120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68" name="Gerade Verbindung 46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9" name="Gerade Verbindung 168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6" name="Gruppieren 43"/>
                  <p:cNvGrpSpPr/>
                  <p:nvPr/>
                </p:nvGrpSpPr>
                <p:grpSpPr>
                  <a:xfrm>
                    <a:off x="1835696" y="328498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66" name="Gerade Verbindung 1678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7" name="Gerade Verbindung 1679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7" name="Gruppieren 46"/>
                  <p:cNvGrpSpPr/>
                  <p:nvPr/>
                </p:nvGrpSpPr>
                <p:grpSpPr>
                  <a:xfrm>
                    <a:off x="1835696" y="357301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64" name="Gerade Verbindung 1676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5" name="Gerade Verbindung 4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8" name="Gruppieren 49"/>
                  <p:cNvGrpSpPr/>
                  <p:nvPr/>
                </p:nvGrpSpPr>
                <p:grpSpPr>
                  <a:xfrm>
                    <a:off x="1835696" y="386104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62" name="Gerade Verbindung 5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3" name="Gerade Verbindung 167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9" name="Gruppieren 52"/>
                  <p:cNvGrpSpPr/>
                  <p:nvPr/>
                </p:nvGrpSpPr>
                <p:grpSpPr>
                  <a:xfrm>
                    <a:off x="1835696" y="414908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60" name="Gerade Verbindung 1672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1" name="Gerade Verbindung 1673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38" name="Gruppieren 69"/>
                <p:cNvGrpSpPr/>
                <p:nvPr/>
              </p:nvGrpSpPr>
              <p:grpSpPr>
                <a:xfrm>
                  <a:off x="2267744" y="5445224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542" name="Gerade Verbindung 1654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3" name="Abgerundetes Rechteck 1655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9" name="Gruppieren 70"/>
                <p:cNvGrpSpPr/>
                <p:nvPr/>
              </p:nvGrpSpPr>
              <p:grpSpPr>
                <a:xfrm rot="10800000" flipH="1">
                  <a:off x="2267744" y="620688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540" name="Gerade Verbindung 1652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1" name="Abgerundetes Rechteck 1653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51" name="Gruppieren 133"/>
              <p:cNvGrpSpPr/>
              <p:nvPr/>
            </p:nvGrpSpPr>
            <p:grpSpPr>
              <a:xfrm>
                <a:off x="1979712" y="2780928"/>
                <a:ext cx="432048" cy="1296144"/>
                <a:chOff x="1763688" y="2780928"/>
                <a:chExt cx="432048" cy="1296144"/>
              </a:xfrm>
            </p:grpSpPr>
            <p:cxnSp>
              <p:nvCxnSpPr>
                <p:cNvPr id="1523" name="Gerade Verbindung 1635"/>
                <p:cNvCxnSpPr/>
                <p:nvPr/>
              </p:nvCxnSpPr>
              <p:spPr>
                <a:xfrm flipV="1">
                  <a:off x="2051720" y="3356992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4" name="Gerade Verbindung 1636"/>
                <p:cNvCxnSpPr>
                  <a:stCxn id="1525" idx="3"/>
                </p:cNvCxnSpPr>
                <p:nvPr/>
              </p:nvCxnSpPr>
              <p:spPr>
                <a:xfrm flipV="1">
                  <a:off x="2051720" y="2780928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5" name="Gleichschenkliges Dreieck 1637"/>
                <p:cNvSpPr/>
                <p:nvPr/>
              </p:nvSpPr>
              <p:spPr>
                <a:xfrm rot="10800000">
                  <a:off x="1907704" y="3212976"/>
                  <a:ext cx="288032" cy="216024"/>
                </a:xfrm>
                <a:prstGeom prst="triangl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26" name="Gruppieren 91"/>
                <p:cNvGrpSpPr/>
                <p:nvPr/>
              </p:nvGrpSpPr>
              <p:grpSpPr>
                <a:xfrm>
                  <a:off x="1979712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533" name="Gerade Verbindung 1645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4" name="Gerade Verbindung 1646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5" name="Gerade Verbindung 1647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" name="Gerade Verbindung 1648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27" name="Gruppieren 97"/>
                <p:cNvGrpSpPr/>
                <p:nvPr/>
              </p:nvGrpSpPr>
              <p:grpSpPr>
                <a:xfrm>
                  <a:off x="1763688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529" name="Gerade Verbindung 1641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0" name="Gerade Verbindung 1642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1" name="Gerade Verbindung 1643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2" name="Gerade Verbindung 1644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28" name="Gerade Verbindung 1640"/>
                <p:cNvCxnSpPr/>
                <p:nvPr/>
              </p:nvCxnSpPr>
              <p:spPr>
                <a:xfrm>
                  <a:off x="1835696" y="3573017"/>
                  <a:ext cx="211442" cy="0"/>
                </a:xfrm>
                <a:prstGeom prst="line">
                  <a:avLst/>
                </a:prstGeom>
                <a:ln cap="flat">
                  <a:solidFill>
                    <a:srgbClr val="0070C0"/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2" name="Gruppieren 145"/>
              <p:cNvGrpSpPr/>
              <p:nvPr/>
            </p:nvGrpSpPr>
            <p:grpSpPr>
              <a:xfrm>
                <a:off x="2771800" y="2780928"/>
                <a:ext cx="432048" cy="1296144"/>
                <a:chOff x="1763688" y="2780928"/>
                <a:chExt cx="432048" cy="1296144"/>
              </a:xfrm>
            </p:grpSpPr>
            <p:cxnSp>
              <p:nvCxnSpPr>
                <p:cNvPr id="1509" name="Gerade Verbindung 390"/>
                <p:cNvCxnSpPr/>
                <p:nvPr/>
              </p:nvCxnSpPr>
              <p:spPr>
                <a:xfrm flipV="1">
                  <a:off x="2051720" y="3356992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0" name="Gerade Verbindung 391"/>
                <p:cNvCxnSpPr/>
                <p:nvPr/>
              </p:nvCxnSpPr>
              <p:spPr>
                <a:xfrm flipV="1">
                  <a:off x="2051720" y="2780928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1" name="Gleichschenkliges Dreieck 392"/>
                <p:cNvSpPr/>
                <p:nvPr/>
              </p:nvSpPr>
              <p:spPr>
                <a:xfrm rot="10800000">
                  <a:off x="1907704" y="3212976"/>
                  <a:ext cx="288032" cy="216024"/>
                </a:xfrm>
                <a:prstGeom prst="triangl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2" name="Gruppieren 91"/>
                <p:cNvGrpSpPr/>
                <p:nvPr/>
              </p:nvGrpSpPr>
              <p:grpSpPr>
                <a:xfrm>
                  <a:off x="1979712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519" name="Gerade Verbindung 159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0" name="Gerade Verbindung 160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1" name="Gerade Verbindung 1633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2" name="Gerade Verbindung 1634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3" name="Gruppieren 97"/>
                <p:cNvGrpSpPr/>
                <p:nvPr/>
              </p:nvGrpSpPr>
              <p:grpSpPr>
                <a:xfrm>
                  <a:off x="1763688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515" name="Gerade Verbindung 155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6" name="Gerade Verbindung 156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" name="Gerade Verbindung 157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" name="Gerade Verbindung 158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14" name="Gerade Verbindung 154"/>
                <p:cNvCxnSpPr/>
                <p:nvPr/>
              </p:nvCxnSpPr>
              <p:spPr>
                <a:xfrm>
                  <a:off x="1835696" y="3573017"/>
                  <a:ext cx="211442" cy="0"/>
                </a:xfrm>
                <a:prstGeom prst="line">
                  <a:avLst/>
                </a:prstGeom>
                <a:ln cap="flat">
                  <a:solidFill>
                    <a:srgbClr val="0070C0"/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3" name="Gruppieren 167"/>
              <p:cNvGrpSpPr/>
              <p:nvPr/>
            </p:nvGrpSpPr>
            <p:grpSpPr>
              <a:xfrm>
                <a:off x="2987824" y="-2187624"/>
                <a:ext cx="144016" cy="5040560"/>
                <a:chOff x="2267744" y="620688"/>
                <a:chExt cx="144016" cy="5040560"/>
              </a:xfrm>
            </p:grpSpPr>
            <p:grpSp>
              <p:nvGrpSpPr>
                <p:cNvPr id="1454" name="Gruppieren 55"/>
                <p:cNvGrpSpPr/>
                <p:nvPr/>
              </p:nvGrpSpPr>
              <p:grpSpPr>
                <a:xfrm>
                  <a:off x="2267744" y="836712"/>
                  <a:ext cx="144016" cy="4608512"/>
                  <a:chOff x="1835696" y="980728"/>
                  <a:chExt cx="144016" cy="4608512"/>
                </a:xfrm>
              </p:grpSpPr>
              <p:grpSp>
                <p:nvGrpSpPr>
                  <p:cNvPr id="1461" name="Gruppieren 175"/>
                  <p:cNvGrpSpPr/>
                  <p:nvPr/>
                </p:nvGrpSpPr>
                <p:grpSpPr>
                  <a:xfrm>
                    <a:off x="1835696" y="213285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07" name="Gerade Verbindung 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8" name="Gerade Verbindung 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62" name="Gruppieren 176"/>
                  <p:cNvGrpSpPr/>
                  <p:nvPr/>
                </p:nvGrpSpPr>
                <p:grpSpPr>
                  <a:xfrm>
                    <a:off x="1835696" y="242088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05" name="Gerade Verbindung 1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6" name="Gerade Verbindung 1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63" name="Gruppieren 13"/>
                  <p:cNvGrpSpPr/>
                  <p:nvPr/>
                </p:nvGrpSpPr>
                <p:grpSpPr>
                  <a:xfrm>
                    <a:off x="1835696" y="270892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03" name="Gerade Verbindung 1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" name="Gerade Verbindung 1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64" name="Gruppieren 16"/>
                  <p:cNvGrpSpPr/>
                  <p:nvPr/>
                </p:nvGrpSpPr>
                <p:grpSpPr>
                  <a:xfrm>
                    <a:off x="1835696" y="299695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501" name="Gerade Verbindung 1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" name="Gerade Verbindung 1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65" name="Gruppieren 19"/>
                  <p:cNvGrpSpPr/>
                  <p:nvPr/>
                </p:nvGrpSpPr>
                <p:grpSpPr>
                  <a:xfrm>
                    <a:off x="1835696" y="98072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99" name="Gerade Verbindung 2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0" name="Gerade Verbindung 2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66" name="Gruppieren 22"/>
                  <p:cNvGrpSpPr/>
                  <p:nvPr/>
                </p:nvGrpSpPr>
                <p:grpSpPr>
                  <a:xfrm>
                    <a:off x="1835696" y="126876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97" name="Gerade Verbindung 2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8" name="Gerade Verbindung 2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67" name="Gruppieren 25"/>
                  <p:cNvGrpSpPr/>
                  <p:nvPr/>
                </p:nvGrpSpPr>
                <p:grpSpPr>
                  <a:xfrm>
                    <a:off x="1835696" y="155679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95" name="Gerade Verbindung 160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6" name="Gerade Verbindung 377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68" name="Gruppieren 28"/>
                  <p:cNvGrpSpPr/>
                  <p:nvPr/>
                </p:nvGrpSpPr>
                <p:grpSpPr>
                  <a:xfrm>
                    <a:off x="1835696" y="184482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93" name="Gerade Verbindung 1605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4" name="Gerade Verbindung 1606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69" name="Gruppieren 31"/>
                  <p:cNvGrpSpPr/>
                  <p:nvPr/>
                </p:nvGrpSpPr>
                <p:grpSpPr>
                  <a:xfrm>
                    <a:off x="1835696" y="443711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91" name="Gerade Verbindung 372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2" name="Gerade Verbindung 160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0" name="Gruppieren 34"/>
                  <p:cNvGrpSpPr/>
                  <p:nvPr/>
                </p:nvGrpSpPr>
                <p:grpSpPr>
                  <a:xfrm>
                    <a:off x="1835696" y="472514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89" name="Gerade Verbindung 37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0" name="Gerade Verbindung 37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1" name="Gruppieren 37"/>
                  <p:cNvGrpSpPr/>
                  <p:nvPr/>
                </p:nvGrpSpPr>
                <p:grpSpPr>
                  <a:xfrm>
                    <a:off x="1835696" y="501317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87" name="Gerade Verbindung 1599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8" name="Gerade Verbindung 1600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2" name="Gruppieren 40"/>
                  <p:cNvGrpSpPr/>
                  <p:nvPr/>
                </p:nvGrpSpPr>
                <p:grpSpPr>
                  <a:xfrm>
                    <a:off x="1835696" y="530120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85" name="Gerade Verbindung 159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6" name="Gerade Verbindung 159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3" name="Gruppieren 43"/>
                  <p:cNvGrpSpPr/>
                  <p:nvPr/>
                </p:nvGrpSpPr>
                <p:grpSpPr>
                  <a:xfrm>
                    <a:off x="1835696" y="328498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83" name="Gerade Verbindung 1595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" name="Gerade Verbindung 1596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4" name="Gruppieren 46"/>
                  <p:cNvGrpSpPr/>
                  <p:nvPr/>
                </p:nvGrpSpPr>
                <p:grpSpPr>
                  <a:xfrm>
                    <a:off x="1835696" y="357301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81" name="Gerade Verbindung 159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" name="Gerade Verbindung 159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5" name="Gruppieren 49"/>
                  <p:cNvGrpSpPr/>
                  <p:nvPr/>
                </p:nvGrpSpPr>
                <p:grpSpPr>
                  <a:xfrm>
                    <a:off x="1835696" y="386104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79" name="Gerade Verbindung 159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0" name="Gerade Verbindung 159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6" name="Gruppieren 52"/>
                  <p:cNvGrpSpPr/>
                  <p:nvPr/>
                </p:nvGrpSpPr>
                <p:grpSpPr>
                  <a:xfrm>
                    <a:off x="1835696" y="414908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77" name="Gerade Verbindung 1589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8" name="Gerade Verbindung 1590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55" name="Gruppieren 69"/>
                <p:cNvGrpSpPr/>
                <p:nvPr/>
              </p:nvGrpSpPr>
              <p:grpSpPr>
                <a:xfrm>
                  <a:off x="2267744" y="5445224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459" name="Gerade Verbindung 173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0" name="Abgerundetes Rechteck 174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56" name="Gruppieren 70"/>
                <p:cNvGrpSpPr/>
                <p:nvPr/>
              </p:nvGrpSpPr>
              <p:grpSpPr>
                <a:xfrm rot="10800000" flipH="1">
                  <a:off x="2267744" y="620688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457" name="Gerade Verbindung 171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8" name="Abgerundetes Rechteck 172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859" name="Gerade Verbindung 19"/>
            <p:cNvCxnSpPr/>
            <p:nvPr/>
          </p:nvCxnSpPr>
          <p:spPr>
            <a:xfrm>
              <a:off x="549404" y="5518154"/>
              <a:ext cx="55237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Gerade Verbindung 970"/>
            <p:cNvCxnSpPr/>
            <p:nvPr/>
          </p:nvCxnSpPr>
          <p:spPr>
            <a:xfrm>
              <a:off x="659879" y="5518154"/>
              <a:ext cx="55237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Gerade Verbindung 972"/>
            <p:cNvCxnSpPr/>
            <p:nvPr/>
          </p:nvCxnSpPr>
          <p:spPr>
            <a:xfrm>
              <a:off x="1157018" y="4880692"/>
              <a:ext cx="0" cy="460390"/>
            </a:xfrm>
            <a:prstGeom prst="line">
              <a:avLst/>
            </a:prstGeom>
            <a:ln cap="flat">
              <a:solidFill>
                <a:srgbClr val="0070C0"/>
              </a:solidFill>
              <a:headEnd type="none" w="sm" len="sm"/>
              <a:tailEnd type="oval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3" name="Gruppieren 307"/>
            <p:cNvGrpSpPr/>
            <p:nvPr/>
          </p:nvGrpSpPr>
          <p:grpSpPr>
            <a:xfrm>
              <a:off x="1709394" y="1799625"/>
              <a:ext cx="939039" cy="3081067"/>
              <a:chOff x="1979712" y="-2187624"/>
              <a:chExt cx="1224136" cy="626469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96" name="Gruppieren 96"/>
              <p:cNvGrpSpPr/>
              <p:nvPr/>
            </p:nvGrpSpPr>
            <p:grpSpPr>
              <a:xfrm>
                <a:off x="2195736" y="-2187624"/>
                <a:ext cx="144016" cy="5040560"/>
                <a:chOff x="2267744" y="620688"/>
                <a:chExt cx="144016" cy="5040560"/>
              </a:xfrm>
            </p:grpSpPr>
            <p:grpSp>
              <p:nvGrpSpPr>
                <p:cNvPr id="1383" name="Gruppieren 55"/>
                <p:cNvGrpSpPr/>
                <p:nvPr/>
              </p:nvGrpSpPr>
              <p:grpSpPr>
                <a:xfrm>
                  <a:off x="2267744" y="836712"/>
                  <a:ext cx="144016" cy="4608512"/>
                  <a:chOff x="1835696" y="980728"/>
                  <a:chExt cx="144016" cy="4608512"/>
                </a:xfrm>
              </p:grpSpPr>
              <p:grpSp>
                <p:nvGrpSpPr>
                  <p:cNvPr id="1390" name="Gruppieren 9"/>
                  <p:cNvGrpSpPr/>
                  <p:nvPr/>
                </p:nvGrpSpPr>
                <p:grpSpPr>
                  <a:xfrm>
                    <a:off x="1835696" y="213285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36" name="Gerade Verbindung 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7" name="Gerade Verbindung 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1" name="Gruppieren 10"/>
                  <p:cNvGrpSpPr/>
                  <p:nvPr/>
                </p:nvGrpSpPr>
                <p:grpSpPr>
                  <a:xfrm>
                    <a:off x="1835696" y="242088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34" name="Gerade Verbindung 1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Gerade Verbindung 1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2" name="Gruppieren 13"/>
                  <p:cNvGrpSpPr/>
                  <p:nvPr/>
                </p:nvGrpSpPr>
                <p:grpSpPr>
                  <a:xfrm>
                    <a:off x="1835696" y="270892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32" name="Gerade Verbindung 1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Gerade Verbindung 1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3" name="Gruppieren 16"/>
                  <p:cNvGrpSpPr/>
                  <p:nvPr/>
                </p:nvGrpSpPr>
                <p:grpSpPr>
                  <a:xfrm>
                    <a:off x="1835696" y="299695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30" name="Gerade Verbindung 1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Gerade Verbindung 1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4" name="Gruppieren 19"/>
                  <p:cNvGrpSpPr/>
                  <p:nvPr/>
                </p:nvGrpSpPr>
                <p:grpSpPr>
                  <a:xfrm>
                    <a:off x="1835696" y="98072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28" name="Gerade Verbindung 2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Gerade Verbindung 2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5" name="Gruppieren 22"/>
                  <p:cNvGrpSpPr/>
                  <p:nvPr/>
                </p:nvGrpSpPr>
                <p:grpSpPr>
                  <a:xfrm>
                    <a:off x="1835696" y="126876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26" name="Gerade Verbindung 2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Gerade Verbindung 2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6" name="Gruppieren 25"/>
                  <p:cNvGrpSpPr/>
                  <p:nvPr/>
                </p:nvGrpSpPr>
                <p:grpSpPr>
                  <a:xfrm>
                    <a:off x="1835696" y="155679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24" name="Gerade Verbindung 26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Gerade Verbindung 27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7" name="Gruppieren 28"/>
                  <p:cNvGrpSpPr/>
                  <p:nvPr/>
                </p:nvGrpSpPr>
                <p:grpSpPr>
                  <a:xfrm>
                    <a:off x="1835696" y="184482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22" name="Gerade Verbindung 153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Gerade Verbindung 153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8" name="Gruppieren 31"/>
                  <p:cNvGrpSpPr/>
                  <p:nvPr/>
                </p:nvGrpSpPr>
                <p:grpSpPr>
                  <a:xfrm>
                    <a:off x="1835696" y="443711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20" name="Gerade Verbindung 1532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Gerade Verbindung 1533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9" name="Gruppieren 34"/>
                  <p:cNvGrpSpPr/>
                  <p:nvPr/>
                </p:nvGrpSpPr>
                <p:grpSpPr>
                  <a:xfrm>
                    <a:off x="1835696" y="472514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18" name="Gerade Verbindung 153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Gerade Verbindung 153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0" name="Gruppieren 37"/>
                  <p:cNvGrpSpPr/>
                  <p:nvPr/>
                </p:nvGrpSpPr>
                <p:grpSpPr>
                  <a:xfrm>
                    <a:off x="1835696" y="501317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16" name="Gerade Verbindung 1528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Gerade Verbindung 1529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1" name="Gruppieren 40"/>
                  <p:cNvGrpSpPr/>
                  <p:nvPr/>
                </p:nvGrpSpPr>
                <p:grpSpPr>
                  <a:xfrm>
                    <a:off x="1835696" y="530120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14" name="Gerade Verbindung 295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5" name="Gerade Verbindung 1527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2" name="Gruppieren 43"/>
                  <p:cNvGrpSpPr/>
                  <p:nvPr/>
                </p:nvGrpSpPr>
                <p:grpSpPr>
                  <a:xfrm>
                    <a:off x="1835696" y="328498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12" name="Gerade Verbindung 29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3" name="Gerade Verbindung 29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3" name="Gruppieren 46"/>
                  <p:cNvGrpSpPr/>
                  <p:nvPr/>
                </p:nvGrpSpPr>
                <p:grpSpPr>
                  <a:xfrm>
                    <a:off x="1835696" y="357301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10" name="Gerade Verbindung 29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1" name="Gerade Verbindung 29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4" name="Gruppieren 49"/>
                  <p:cNvGrpSpPr/>
                  <p:nvPr/>
                </p:nvGrpSpPr>
                <p:grpSpPr>
                  <a:xfrm>
                    <a:off x="1835696" y="386104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08" name="Gerade Verbindung 289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9" name="Gerade Verbindung 290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5" name="Gruppieren 52"/>
                  <p:cNvGrpSpPr/>
                  <p:nvPr/>
                </p:nvGrpSpPr>
                <p:grpSpPr>
                  <a:xfrm>
                    <a:off x="1835696" y="414908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406" name="Gerade Verbindung 28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7" name="Gerade Verbindung 28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84" name="Gruppieren 69"/>
                <p:cNvGrpSpPr/>
                <p:nvPr/>
              </p:nvGrpSpPr>
              <p:grpSpPr>
                <a:xfrm>
                  <a:off x="2267744" y="5445224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388" name="Gerade Verbindung 269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9" name="Abgerundetes Rechteck 270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85" name="Gruppieren 70"/>
                <p:cNvGrpSpPr/>
                <p:nvPr/>
              </p:nvGrpSpPr>
              <p:grpSpPr>
                <a:xfrm rot="10800000" flipH="1">
                  <a:off x="2267744" y="620688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386" name="Gerade Verbindung 1498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7" name="Abgerundetes Rechteck 1499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97" name="Gruppieren 133"/>
              <p:cNvGrpSpPr/>
              <p:nvPr/>
            </p:nvGrpSpPr>
            <p:grpSpPr>
              <a:xfrm>
                <a:off x="1979712" y="2780928"/>
                <a:ext cx="432048" cy="1296144"/>
                <a:chOff x="1763688" y="2780928"/>
                <a:chExt cx="432048" cy="1296144"/>
              </a:xfrm>
            </p:grpSpPr>
            <p:cxnSp>
              <p:nvCxnSpPr>
                <p:cNvPr id="1369" name="Gerade Verbindung 1481"/>
                <p:cNvCxnSpPr/>
                <p:nvPr/>
              </p:nvCxnSpPr>
              <p:spPr>
                <a:xfrm flipV="1">
                  <a:off x="2051720" y="3356992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0" name="Gerade Verbindung 1482"/>
                <p:cNvCxnSpPr>
                  <a:stCxn id="1371" idx="3"/>
                </p:cNvCxnSpPr>
                <p:nvPr/>
              </p:nvCxnSpPr>
              <p:spPr>
                <a:xfrm flipV="1">
                  <a:off x="2051720" y="2780928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1" name="Gleichschenkliges Dreieck 1483"/>
                <p:cNvSpPr/>
                <p:nvPr/>
              </p:nvSpPr>
              <p:spPr>
                <a:xfrm rot="10800000">
                  <a:off x="1907704" y="3212976"/>
                  <a:ext cx="288032" cy="216024"/>
                </a:xfrm>
                <a:prstGeom prst="triangl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72" name="Gruppieren 91"/>
                <p:cNvGrpSpPr/>
                <p:nvPr/>
              </p:nvGrpSpPr>
              <p:grpSpPr>
                <a:xfrm>
                  <a:off x="1979712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379" name="Gerade Verbindung 1491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0" name="Gerade Verbindung 1492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1" name="Gerade Verbindung 1493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Gerade Verbindung 259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3" name="Gruppieren 97"/>
                <p:cNvGrpSpPr/>
                <p:nvPr/>
              </p:nvGrpSpPr>
              <p:grpSpPr>
                <a:xfrm>
                  <a:off x="1763688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375" name="Gerade Verbindung 1487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6" name="Gerade Verbindung 1488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7" name="Gerade Verbindung 1489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8" name="Gerade Verbindung 1490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4" name="Gerade Verbindung 1486"/>
                <p:cNvCxnSpPr/>
                <p:nvPr/>
              </p:nvCxnSpPr>
              <p:spPr>
                <a:xfrm>
                  <a:off x="1835696" y="3573017"/>
                  <a:ext cx="211442" cy="0"/>
                </a:xfrm>
                <a:prstGeom prst="line">
                  <a:avLst/>
                </a:prstGeom>
                <a:ln cap="flat">
                  <a:solidFill>
                    <a:srgbClr val="0070C0"/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8" name="Gruppieren 145"/>
              <p:cNvGrpSpPr/>
              <p:nvPr/>
            </p:nvGrpSpPr>
            <p:grpSpPr>
              <a:xfrm>
                <a:off x="2771800" y="2780928"/>
                <a:ext cx="432048" cy="1296144"/>
                <a:chOff x="1763688" y="2780928"/>
                <a:chExt cx="432048" cy="1296144"/>
              </a:xfrm>
            </p:grpSpPr>
            <p:cxnSp>
              <p:nvCxnSpPr>
                <p:cNvPr id="1355" name="Gerade Verbindung 222"/>
                <p:cNvCxnSpPr/>
                <p:nvPr/>
              </p:nvCxnSpPr>
              <p:spPr>
                <a:xfrm flipV="1">
                  <a:off x="2051720" y="3356992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6" name="Gerade Verbindung 223"/>
                <p:cNvCxnSpPr/>
                <p:nvPr/>
              </p:nvCxnSpPr>
              <p:spPr>
                <a:xfrm flipV="1">
                  <a:off x="2051720" y="2780928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7" name="Gleichschenkliges Dreieck 224"/>
                <p:cNvSpPr/>
                <p:nvPr/>
              </p:nvSpPr>
              <p:spPr>
                <a:xfrm rot="10800000">
                  <a:off x="1907704" y="3212976"/>
                  <a:ext cx="288032" cy="216024"/>
                </a:xfrm>
                <a:prstGeom prst="triangl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58" name="Gruppieren 91"/>
                <p:cNvGrpSpPr/>
                <p:nvPr/>
              </p:nvGrpSpPr>
              <p:grpSpPr>
                <a:xfrm>
                  <a:off x="1979712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365" name="Gerade Verbindung 1477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6" name="Gerade Verbindung 1478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7" name="Gerade Verbindung 1479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8" name="Gerade Verbindung 1480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59" name="Gruppieren 97"/>
                <p:cNvGrpSpPr/>
                <p:nvPr/>
              </p:nvGrpSpPr>
              <p:grpSpPr>
                <a:xfrm>
                  <a:off x="1763688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361" name="Gerade Verbindung 1473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2" name="Gerade Verbindung 1474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3" name="Gerade Verbindung 1475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4" name="Gerade Verbindung 1476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60" name="Gerade Verbindung 1472"/>
                <p:cNvCxnSpPr/>
                <p:nvPr/>
              </p:nvCxnSpPr>
              <p:spPr>
                <a:xfrm>
                  <a:off x="1835696" y="3573017"/>
                  <a:ext cx="211442" cy="0"/>
                </a:xfrm>
                <a:prstGeom prst="line">
                  <a:avLst/>
                </a:prstGeom>
                <a:ln cap="flat">
                  <a:solidFill>
                    <a:srgbClr val="0070C0"/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9" name="Gruppieren 167"/>
              <p:cNvGrpSpPr/>
              <p:nvPr/>
            </p:nvGrpSpPr>
            <p:grpSpPr>
              <a:xfrm>
                <a:off x="2987824" y="-2187624"/>
                <a:ext cx="144016" cy="5040560"/>
                <a:chOff x="2267744" y="620688"/>
                <a:chExt cx="144016" cy="5040560"/>
              </a:xfrm>
            </p:grpSpPr>
            <p:grpSp>
              <p:nvGrpSpPr>
                <p:cNvPr id="1300" name="Gruppieren 55"/>
                <p:cNvGrpSpPr/>
                <p:nvPr/>
              </p:nvGrpSpPr>
              <p:grpSpPr>
                <a:xfrm>
                  <a:off x="2267744" y="836712"/>
                  <a:ext cx="144016" cy="4608512"/>
                  <a:chOff x="1835696" y="980728"/>
                  <a:chExt cx="144016" cy="4608512"/>
                </a:xfrm>
              </p:grpSpPr>
              <p:grpSp>
                <p:nvGrpSpPr>
                  <p:cNvPr id="1307" name="Gruppieren 175"/>
                  <p:cNvGrpSpPr/>
                  <p:nvPr/>
                </p:nvGrpSpPr>
                <p:grpSpPr>
                  <a:xfrm>
                    <a:off x="1835696" y="213285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53" name="Gerade Verbindung 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4" name="Gerade Verbindung 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8" name="Gruppieren 176"/>
                  <p:cNvGrpSpPr/>
                  <p:nvPr/>
                </p:nvGrpSpPr>
                <p:grpSpPr>
                  <a:xfrm>
                    <a:off x="1835696" y="242088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51" name="Gerade Verbindung 1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2" name="Gerade Verbindung 1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9" name="Gruppieren 13"/>
                  <p:cNvGrpSpPr/>
                  <p:nvPr/>
                </p:nvGrpSpPr>
                <p:grpSpPr>
                  <a:xfrm>
                    <a:off x="1835696" y="270892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49" name="Gerade Verbindung 1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0" name="Gerade Verbindung 1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0" name="Gruppieren 322"/>
                  <p:cNvGrpSpPr/>
                  <p:nvPr/>
                </p:nvGrpSpPr>
                <p:grpSpPr>
                  <a:xfrm>
                    <a:off x="1835696" y="299695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47" name="Gerade Verbindung 1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8" name="Gerade Verbindung 1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1" name="Gruppieren 19"/>
                  <p:cNvGrpSpPr/>
                  <p:nvPr/>
                </p:nvGrpSpPr>
                <p:grpSpPr>
                  <a:xfrm>
                    <a:off x="1835696" y="98072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45" name="Gerade Verbindung 2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6" name="Gerade Verbindung 2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2" name="Gruppieren 22"/>
                  <p:cNvGrpSpPr/>
                  <p:nvPr/>
                </p:nvGrpSpPr>
                <p:grpSpPr>
                  <a:xfrm>
                    <a:off x="1835696" y="126876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43" name="Gerade Verbindung 2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4" name="Gerade Verbindung 2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3" name="Gruppieren 25"/>
                  <p:cNvGrpSpPr/>
                  <p:nvPr/>
                </p:nvGrpSpPr>
                <p:grpSpPr>
                  <a:xfrm>
                    <a:off x="1835696" y="155679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41" name="Gerade Verbindung 145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2" name="Gerade Verbindung 145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4" name="Gruppieren 28"/>
                  <p:cNvGrpSpPr/>
                  <p:nvPr/>
                </p:nvGrpSpPr>
                <p:grpSpPr>
                  <a:xfrm>
                    <a:off x="1835696" y="184482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39" name="Gerade Verbindung 206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0" name="Gerade Verbindung 145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5" name="Gruppieren 31"/>
                  <p:cNvGrpSpPr/>
                  <p:nvPr/>
                </p:nvGrpSpPr>
                <p:grpSpPr>
                  <a:xfrm>
                    <a:off x="1835696" y="443711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37" name="Gerade Verbindung 20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8" name="Gerade Verbindung 20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6" name="Gruppieren 34"/>
                  <p:cNvGrpSpPr/>
                  <p:nvPr/>
                </p:nvGrpSpPr>
                <p:grpSpPr>
                  <a:xfrm>
                    <a:off x="1835696" y="472514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35" name="Gerade Verbindung 144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6" name="Gerade Verbindung 144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7" name="Gruppieren 37"/>
                  <p:cNvGrpSpPr/>
                  <p:nvPr/>
                </p:nvGrpSpPr>
                <p:grpSpPr>
                  <a:xfrm>
                    <a:off x="1835696" y="501317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33" name="Gerade Verbindung 1445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4" name="Gerade Verbindung 1446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8" name="Gruppieren 40"/>
                  <p:cNvGrpSpPr/>
                  <p:nvPr/>
                </p:nvGrpSpPr>
                <p:grpSpPr>
                  <a:xfrm>
                    <a:off x="1835696" y="530120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31" name="Gerade Verbindung 144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2" name="Gerade Verbindung 144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9" name="Gruppieren 43"/>
                  <p:cNvGrpSpPr/>
                  <p:nvPr/>
                </p:nvGrpSpPr>
                <p:grpSpPr>
                  <a:xfrm>
                    <a:off x="1835696" y="328498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29" name="Gerade Verbindung 144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0" name="Gerade Verbindung 144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20" name="Gruppieren 46"/>
                  <p:cNvGrpSpPr/>
                  <p:nvPr/>
                </p:nvGrpSpPr>
                <p:grpSpPr>
                  <a:xfrm>
                    <a:off x="1835696" y="357301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27" name="Gerade Verbindung 1439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8" name="Gerade Verbindung 1440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21" name="Gruppieren 49"/>
                  <p:cNvGrpSpPr/>
                  <p:nvPr/>
                </p:nvGrpSpPr>
                <p:grpSpPr>
                  <a:xfrm>
                    <a:off x="1835696" y="386104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25" name="Gerade Verbindung 143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6" name="Gerade Verbindung 143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22" name="Gruppieren 52"/>
                  <p:cNvGrpSpPr/>
                  <p:nvPr/>
                </p:nvGrpSpPr>
                <p:grpSpPr>
                  <a:xfrm>
                    <a:off x="1835696" y="414908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323" name="Gerade Verbindung 19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4" name="Gerade Verbindung 1436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01" name="Gruppieren 69"/>
                <p:cNvGrpSpPr/>
                <p:nvPr/>
              </p:nvGrpSpPr>
              <p:grpSpPr>
                <a:xfrm>
                  <a:off x="2267744" y="5445224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305" name="Gerade Verbindung 1417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6" name="Abgerundetes Rechteck 1418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02" name="Gruppieren 70"/>
                <p:cNvGrpSpPr/>
                <p:nvPr/>
              </p:nvGrpSpPr>
              <p:grpSpPr>
                <a:xfrm rot="10800000" flipH="1">
                  <a:off x="2267744" y="620688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303" name="Gerade Verbindung 1415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4" name="Abgerundetes Rechteck 1416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864" name="Gerade Verbindung 974"/>
            <p:cNvCxnSpPr/>
            <p:nvPr/>
          </p:nvCxnSpPr>
          <p:spPr>
            <a:xfrm flipV="1">
              <a:off x="715118" y="4880692"/>
              <a:ext cx="0" cy="849949"/>
            </a:xfrm>
            <a:prstGeom prst="line">
              <a:avLst/>
            </a:prstGeom>
            <a:ln cap="flat">
              <a:solidFill>
                <a:srgbClr val="0070C0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Gerade Verbindung 975"/>
            <p:cNvCxnSpPr/>
            <p:nvPr/>
          </p:nvCxnSpPr>
          <p:spPr>
            <a:xfrm flipV="1">
              <a:off x="1322731" y="4880692"/>
              <a:ext cx="0" cy="849949"/>
            </a:xfrm>
            <a:prstGeom prst="line">
              <a:avLst/>
            </a:prstGeom>
            <a:ln cap="flat">
              <a:solidFill>
                <a:srgbClr val="0070C0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Gerade Verbindung 26"/>
            <p:cNvCxnSpPr/>
            <p:nvPr/>
          </p:nvCxnSpPr>
          <p:spPr>
            <a:xfrm flipV="1">
              <a:off x="1930344" y="4880692"/>
              <a:ext cx="0" cy="682372"/>
            </a:xfrm>
            <a:prstGeom prst="line">
              <a:avLst/>
            </a:prstGeom>
            <a:ln cap="flat">
              <a:solidFill>
                <a:srgbClr val="0070C0"/>
              </a:solidFill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Gerade Verbindung 27"/>
            <p:cNvCxnSpPr/>
            <p:nvPr/>
          </p:nvCxnSpPr>
          <p:spPr>
            <a:xfrm flipV="1">
              <a:off x="2537958" y="4880692"/>
              <a:ext cx="0" cy="771377"/>
            </a:xfrm>
            <a:prstGeom prst="line">
              <a:avLst/>
            </a:prstGeom>
            <a:ln cap="flat">
              <a:solidFill>
                <a:srgbClr val="0070C0"/>
              </a:solidFill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Gerade Verbindung 978"/>
            <p:cNvCxnSpPr/>
            <p:nvPr/>
          </p:nvCxnSpPr>
          <p:spPr>
            <a:xfrm>
              <a:off x="1764631" y="4880692"/>
              <a:ext cx="0" cy="247902"/>
            </a:xfrm>
            <a:prstGeom prst="line">
              <a:avLst/>
            </a:prstGeom>
            <a:ln cap="flat">
              <a:solidFill>
                <a:srgbClr val="0070C0"/>
              </a:solidFill>
              <a:headEnd type="none" w="sm" len="sm"/>
              <a:tailEnd type="oval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Gerade Verbindung 979"/>
            <p:cNvCxnSpPr/>
            <p:nvPr/>
          </p:nvCxnSpPr>
          <p:spPr>
            <a:xfrm>
              <a:off x="2372245" y="4809863"/>
              <a:ext cx="0" cy="708291"/>
            </a:xfrm>
            <a:prstGeom prst="line">
              <a:avLst/>
            </a:prstGeom>
            <a:ln cap="flat">
              <a:solidFill>
                <a:srgbClr val="0071BB"/>
              </a:solidFill>
              <a:headEnd type="none" w="sm" len="sm"/>
              <a:tailEnd type="oval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Gerade Verbindung 51"/>
            <p:cNvCxnSpPr/>
            <p:nvPr/>
          </p:nvCxnSpPr>
          <p:spPr>
            <a:xfrm flipV="1">
              <a:off x="1930344" y="1587138"/>
              <a:ext cx="0" cy="212487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Gerade Verbindung 52"/>
            <p:cNvCxnSpPr/>
            <p:nvPr/>
          </p:nvCxnSpPr>
          <p:spPr>
            <a:xfrm flipV="1">
              <a:off x="1322731" y="1693382"/>
              <a:ext cx="0" cy="141658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Gerade Verbindung 53"/>
            <p:cNvCxnSpPr/>
            <p:nvPr/>
          </p:nvCxnSpPr>
          <p:spPr>
            <a:xfrm flipH="1">
              <a:off x="715118" y="1587138"/>
              <a:ext cx="1215091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Gerade Verbindung 54"/>
            <p:cNvCxnSpPr/>
            <p:nvPr/>
          </p:nvCxnSpPr>
          <p:spPr>
            <a:xfrm flipH="1">
              <a:off x="1322731" y="1693382"/>
              <a:ext cx="1215091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Gerade Verbindung 986"/>
            <p:cNvCxnSpPr/>
            <p:nvPr/>
          </p:nvCxnSpPr>
          <p:spPr>
            <a:xfrm flipV="1">
              <a:off x="2537958" y="1693382"/>
              <a:ext cx="0" cy="141658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7" name="Textfeld 987"/>
            <p:cNvSpPr txBox="1"/>
            <p:nvPr/>
          </p:nvSpPr>
          <p:spPr>
            <a:xfrm>
              <a:off x="4363417" y="1339614"/>
              <a:ext cx="165712" cy="2790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b="1" dirty="0"/>
                <a:t>B</a:t>
              </a:r>
              <a:endParaRPr lang="en-US" sz="1600" b="1" dirty="0"/>
            </a:p>
          </p:txBody>
        </p:sp>
        <p:cxnSp>
          <p:nvCxnSpPr>
            <p:cNvPr id="878" name="Gerade Verbindung 988"/>
            <p:cNvCxnSpPr>
              <a:stCxn id="1193" idx="2"/>
            </p:cNvCxnSpPr>
            <p:nvPr/>
          </p:nvCxnSpPr>
          <p:spPr>
            <a:xfrm flipV="1">
              <a:off x="3089188" y="1589381"/>
              <a:ext cx="2631" cy="212487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9" name="Gerade Verbindung 989"/>
            <p:cNvCxnSpPr/>
            <p:nvPr/>
          </p:nvCxnSpPr>
          <p:spPr>
            <a:xfrm>
              <a:off x="2926107" y="4882935"/>
              <a:ext cx="0" cy="70829"/>
            </a:xfrm>
            <a:prstGeom prst="line">
              <a:avLst/>
            </a:prstGeom>
            <a:ln cap="flat">
              <a:solidFill>
                <a:srgbClr val="0070C0"/>
              </a:solidFill>
              <a:headEnd type="none" w="sm" len="sm"/>
              <a:tailEnd type="oval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0" name="Gruppieren 306"/>
            <p:cNvGrpSpPr/>
            <p:nvPr/>
          </p:nvGrpSpPr>
          <p:grpSpPr>
            <a:xfrm>
              <a:off x="2870870" y="1801869"/>
              <a:ext cx="939038" cy="3081067"/>
              <a:chOff x="1979712" y="-2187624"/>
              <a:chExt cx="1224136" cy="626469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02" name="Gruppieren 96"/>
              <p:cNvGrpSpPr/>
              <p:nvPr/>
            </p:nvGrpSpPr>
            <p:grpSpPr>
              <a:xfrm>
                <a:off x="2195736" y="-2187624"/>
                <a:ext cx="144016" cy="5040560"/>
                <a:chOff x="2267744" y="620688"/>
                <a:chExt cx="144016" cy="5040560"/>
              </a:xfrm>
            </p:grpSpPr>
            <p:grpSp>
              <p:nvGrpSpPr>
                <p:cNvPr id="1189" name="Gruppieren 55"/>
                <p:cNvGrpSpPr/>
                <p:nvPr/>
              </p:nvGrpSpPr>
              <p:grpSpPr>
                <a:xfrm>
                  <a:off x="2267744" y="836712"/>
                  <a:ext cx="144016" cy="4608512"/>
                  <a:chOff x="1835696" y="980728"/>
                  <a:chExt cx="144016" cy="4608512"/>
                </a:xfrm>
              </p:grpSpPr>
              <p:grpSp>
                <p:nvGrpSpPr>
                  <p:cNvPr id="1196" name="Gruppieren 9"/>
                  <p:cNvGrpSpPr/>
                  <p:nvPr/>
                </p:nvGrpSpPr>
                <p:grpSpPr>
                  <a:xfrm>
                    <a:off x="1835696" y="213285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42" name="Gerade Verbindung 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3" name="Gerade Verbindung 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97" name="Gruppieren 10"/>
                  <p:cNvGrpSpPr/>
                  <p:nvPr/>
                </p:nvGrpSpPr>
                <p:grpSpPr>
                  <a:xfrm>
                    <a:off x="1835696" y="242088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40" name="Gerade Verbindung 1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1" name="Gerade Verbindung 1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98" name="Gruppieren 13"/>
                  <p:cNvGrpSpPr/>
                  <p:nvPr/>
                </p:nvGrpSpPr>
                <p:grpSpPr>
                  <a:xfrm>
                    <a:off x="1835696" y="270892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38" name="Gerade Verbindung 1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9" name="Gerade Verbindung 1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99" name="Gruppieren 16"/>
                  <p:cNvGrpSpPr/>
                  <p:nvPr/>
                </p:nvGrpSpPr>
                <p:grpSpPr>
                  <a:xfrm>
                    <a:off x="1835696" y="299695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36" name="Gerade Verbindung 1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7" name="Gerade Verbindung 1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0" name="Gruppieren 19"/>
                  <p:cNvGrpSpPr/>
                  <p:nvPr/>
                </p:nvGrpSpPr>
                <p:grpSpPr>
                  <a:xfrm>
                    <a:off x="1835696" y="98072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34" name="Gerade Verbindung 2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5" name="Gerade Verbindung 2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1" name="Gruppieren 22"/>
                  <p:cNvGrpSpPr/>
                  <p:nvPr/>
                </p:nvGrpSpPr>
                <p:grpSpPr>
                  <a:xfrm>
                    <a:off x="1835696" y="126876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32" name="Gerade Verbindung 2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3" name="Gerade Verbindung 2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2" name="Gruppieren 25"/>
                  <p:cNvGrpSpPr/>
                  <p:nvPr/>
                </p:nvGrpSpPr>
                <p:grpSpPr>
                  <a:xfrm>
                    <a:off x="1835696" y="155679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30" name="Gerade Verbindung 26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1" name="Gerade Verbindung 27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3" name="Gruppieren 28"/>
                  <p:cNvGrpSpPr/>
                  <p:nvPr/>
                </p:nvGrpSpPr>
                <p:grpSpPr>
                  <a:xfrm>
                    <a:off x="1835696" y="184482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28" name="Gerade Verbindung 29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9" name="Gerade Verbindung 30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4" name="Gruppieren 31"/>
                  <p:cNvGrpSpPr/>
                  <p:nvPr/>
                </p:nvGrpSpPr>
                <p:grpSpPr>
                  <a:xfrm>
                    <a:off x="1835696" y="443711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26" name="Gerade Verbindung 1338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7" name="Gerade Verbindung 33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5" name="Gruppieren 34"/>
                  <p:cNvGrpSpPr/>
                  <p:nvPr/>
                </p:nvGrpSpPr>
                <p:grpSpPr>
                  <a:xfrm>
                    <a:off x="1835696" y="472514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24" name="Gerade Verbindung 35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5" name="Gerade Verbindung 1337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6" name="Gruppieren 37"/>
                  <p:cNvGrpSpPr/>
                  <p:nvPr/>
                </p:nvGrpSpPr>
                <p:grpSpPr>
                  <a:xfrm>
                    <a:off x="1835696" y="501317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22" name="Gerade Verbindung 133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3" name="Gerade Verbindung 133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7" name="Gruppieren 40"/>
                  <p:cNvGrpSpPr/>
                  <p:nvPr/>
                </p:nvGrpSpPr>
                <p:grpSpPr>
                  <a:xfrm>
                    <a:off x="1835696" y="530120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20" name="Gerade Verbindung 1332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1" name="Gerade Verbindung 1333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8" name="Gruppieren 43"/>
                  <p:cNvGrpSpPr/>
                  <p:nvPr/>
                </p:nvGrpSpPr>
                <p:grpSpPr>
                  <a:xfrm>
                    <a:off x="1835696" y="328498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18" name="Gerade Verbindung 133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9" name="Gerade Verbindung 133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9" name="Gruppieren 46"/>
                  <p:cNvGrpSpPr/>
                  <p:nvPr/>
                </p:nvGrpSpPr>
                <p:grpSpPr>
                  <a:xfrm>
                    <a:off x="1835696" y="357301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16" name="Gerade Verbindung 1328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7" name="Gerade Verbindung 4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10" name="Gruppieren 49"/>
                  <p:cNvGrpSpPr/>
                  <p:nvPr/>
                </p:nvGrpSpPr>
                <p:grpSpPr>
                  <a:xfrm>
                    <a:off x="1835696" y="386104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14" name="Gerade Verbindung 5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5" name="Gerade Verbindung 1327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11" name="Gruppieren 52"/>
                  <p:cNvGrpSpPr/>
                  <p:nvPr/>
                </p:nvGrpSpPr>
                <p:grpSpPr>
                  <a:xfrm>
                    <a:off x="1835696" y="414908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212" name="Gerade Verbindung 132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3" name="Gerade Verbindung 132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190" name="Gruppieren 69"/>
                <p:cNvGrpSpPr/>
                <p:nvPr/>
              </p:nvGrpSpPr>
              <p:grpSpPr>
                <a:xfrm>
                  <a:off x="2267744" y="5445224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194" name="Gerade Verbindung 1306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5" name="Abgerundetes Rechteck 1307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1" name="Gruppieren 70"/>
                <p:cNvGrpSpPr/>
                <p:nvPr/>
              </p:nvGrpSpPr>
              <p:grpSpPr>
                <a:xfrm rot="10800000" flipH="1">
                  <a:off x="2267744" y="620688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192" name="Gerade Verbindung 1304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3" name="Abgerundetes Rechteck 1305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03" name="Gruppieren 133"/>
              <p:cNvGrpSpPr/>
              <p:nvPr/>
            </p:nvGrpSpPr>
            <p:grpSpPr>
              <a:xfrm>
                <a:off x="1979712" y="2780928"/>
                <a:ext cx="432048" cy="1296144"/>
                <a:chOff x="1763688" y="2780928"/>
                <a:chExt cx="432048" cy="1296144"/>
              </a:xfrm>
            </p:grpSpPr>
            <p:cxnSp>
              <p:nvCxnSpPr>
                <p:cNvPr id="1175" name="Gerade Verbindung 1287"/>
                <p:cNvCxnSpPr/>
                <p:nvPr/>
              </p:nvCxnSpPr>
              <p:spPr>
                <a:xfrm flipV="1">
                  <a:off x="2051720" y="3356992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Gerade Verbindung 1288"/>
                <p:cNvCxnSpPr>
                  <a:stCxn id="1177" idx="3"/>
                </p:cNvCxnSpPr>
                <p:nvPr/>
              </p:nvCxnSpPr>
              <p:spPr>
                <a:xfrm flipV="1">
                  <a:off x="2051720" y="2780928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7" name="Gleichschenkliges Dreieck 1289"/>
                <p:cNvSpPr/>
                <p:nvPr/>
              </p:nvSpPr>
              <p:spPr>
                <a:xfrm rot="10800000">
                  <a:off x="1907704" y="3212976"/>
                  <a:ext cx="288032" cy="216024"/>
                </a:xfrm>
                <a:prstGeom prst="triangl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78" name="Gruppieren 91"/>
                <p:cNvGrpSpPr/>
                <p:nvPr/>
              </p:nvGrpSpPr>
              <p:grpSpPr>
                <a:xfrm>
                  <a:off x="1979712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185" name="Gerade Verbindung 1297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6" name="Gerade Verbindung 1298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7" name="Gerade Verbindung 1299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8" name="Gerade Verbindung 1300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79" name="Gruppieren 97"/>
                <p:cNvGrpSpPr/>
                <p:nvPr/>
              </p:nvGrpSpPr>
              <p:grpSpPr>
                <a:xfrm>
                  <a:off x="1763688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181" name="Gerade Verbindung 1293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2" name="Gerade Verbindung 1294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3" name="Gerade Verbindung 1295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4" name="Gerade Verbindung 1296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80" name="Gerade Verbindung 1292"/>
                <p:cNvCxnSpPr/>
                <p:nvPr/>
              </p:nvCxnSpPr>
              <p:spPr>
                <a:xfrm>
                  <a:off x="1835695" y="3573017"/>
                  <a:ext cx="211442" cy="0"/>
                </a:xfrm>
                <a:prstGeom prst="line">
                  <a:avLst/>
                </a:prstGeom>
                <a:ln cap="flat">
                  <a:solidFill>
                    <a:srgbClr val="0070C0"/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4" name="Gruppieren 145"/>
              <p:cNvGrpSpPr/>
              <p:nvPr/>
            </p:nvGrpSpPr>
            <p:grpSpPr>
              <a:xfrm>
                <a:off x="2771800" y="2780928"/>
                <a:ext cx="432048" cy="1296144"/>
                <a:chOff x="1763688" y="2780928"/>
                <a:chExt cx="432048" cy="1296144"/>
              </a:xfrm>
            </p:grpSpPr>
            <p:cxnSp>
              <p:nvCxnSpPr>
                <p:cNvPr id="1161" name="Gerade Verbindung 1273"/>
                <p:cNvCxnSpPr/>
                <p:nvPr/>
              </p:nvCxnSpPr>
              <p:spPr>
                <a:xfrm flipV="1">
                  <a:off x="2051720" y="3356992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2" name="Gerade Verbindung 1274"/>
                <p:cNvCxnSpPr>
                  <a:stCxn id="1163" idx="3"/>
                </p:cNvCxnSpPr>
                <p:nvPr/>
              </p:nvCxnSpPr>
              <p:spPr>
                <a:xfrm flipV="1">
                  <a:off x="2051720" y="2780928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3" name="Gleichschenkliges Dreieck 1275"/>
                <p:cNvSpPr/>
                <p:nvPr/>
              </p:nvSpPr>
              <p:spPr>
                <a:xfrm rot="10800000">
                  <a:off x="1907704" y="3212976"/>
                  <a:ext cx="288032" cy="216024"/>
                </a:xfrm>
                <a:prstGeom prst="triangl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64" name="Gruppieren 91"/>
                <p:cNvGrpSpPr/>
                <p:nvPr/>
              </p:nvGrpSpPr>
              <p:grpSpPr>
                <a:xfrm>
                  <a:off x="1979712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171" name="Gerade Verbindung 159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2" name="Gerade Verbindung 160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3" name="Gerade Verbindung 1285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4" name="Gerade Verbindung 1286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65" name="Gruppieren 97"/>
                <p:cNvGrpSpPr/>
                <p:nvPr/>
              </p:nvGrpSpPr>
              <p:grpSpPr>
                <a:xfrm>
                  <a:off x="1763688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167" name="Gerade Verbindung 155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8" name="Gerade Verbindung 156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9" name="Gerade Verbindung 157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0" name="Gerade Verbindung 158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6" name="Gerade Verbindung 154"/>
                <p:cNvCxnSpPr/>
                <p:nvPr/>
              </p:nvCxnSpPr>
              <p:spPr>
                <a:xfrm>
                  <a:off x="1835696" y="3573017"/>
                  <a:ext cx="211442" cy="0"/>
                </a:xfrm>
                <a:prstGeom prst="line">
                  <a:avLst/>
                </a:prstGeom>
                <a:ln cap="flat">
                  <a:solidFill>
                    <a:srgbClr val="0070C0"/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5" name="Gruppieren 167"/>
              <p:cNvGrpSpPr/>
              <p:nvPr/>
            </p:nvGrpSpPr>
            <p:grpSpPr>
              <a:xfrm>
                <a:off x="2987824" y="-2187624"/>
                <a:ext cx="144016" cy="5040560"/>
                <a:chOff x="2267744" y="620688"/>
                <a:chExt cx="144016" cy="5040560"/>
              </a:xfrm>
            </p:grpSpPr>
            <p:grpSp>
              <p:nvGrpSpPr>
                <p:cNvPr id="1106" name="Gruppieren 55"/>
                <p:cNvGrpSpPr/>
                <p:nvPr/>
              </p:nvGrpSpPr>
              <p:grpSpPr>
                <a:xfrm>
                  <a:off x="2267744" y="836712"/>
                  <a:ext cx="144016" cy="4608512"/>
                  <a:chOff x="1835696" y="980728"/>
                  <a:chExt cx="144016" cy="4608512"/>
                </a:xfrm>
              </p:grpSpPr>
              <p:grpSp>
                <p:nvGrpSpPr>
                  <p:cNvPr id="1113" name="Gruppieren 175"/>
                  <p:cNvGrpSpPr/>
                  <p:nvPr/>
                </p:nvGrpSpPr>
                <p:grpSpPr>
                  <a:xfrm>
                    <a:off x="1835696" y="213285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59" name="Gerade Verbindung 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0" name="Gerade Verbindung 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14" name="Gruppieren 176"/>
                  <p:cNvGrpSpPr/>
                  <p:nvPr/>
                </p:nvGrpSpPr>
                <p:grpSpPr>
                  <a:xfrm>
                    <a:off x="1835696" y="242088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57" name="Gerade Verbindung 1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8" name="Gerade Verbindung 1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15" name="Gruppieren 13"/>
                  <p:cNvGrpSpPr/>
                  <p:nvPr/>
                </p:nvGrpSpPr>
                <p:grpSpPr>
                  <a:xfrm>
                    <a:off x="1835696" y="270892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55" name="Gerade Verbindung 1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6" name="Gerade Verbindung 1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16" name="Gruppieren 16"/>
                  <p:cNvGrpSpPr/>
                  <p:nvPr/>
                </p:nvGrpSpPr>
                <p:grpSpPr>
                  <a:xfrm>
                    <a:off x="1835696" y="299695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53" name="Gerade Verbindung 1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4" name="Gerade Verbindung 1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17" name="Gruppieren 19"/>
                  <p:cNvGrpSpPr/>
                  <p:nvPr/>
                </p:nvGrpSpPr>
                <p:grpSpPr>
                  <a:xfrm>
                    <a:off x="1835696" y="98072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51" name="Gerade Verbindung 2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2" name="Gerade Verbindung 2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18" name="Gruppieren 22"/>
                  <p:cNvGrpSpPr/>
                  <p:nvPr/>
                </p:nvGrpSpPr>
                <p:grpSpPr>
                  <a:xfrm>
                    <a:off x="1835696" y="126876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49" name="Gerade Verbindung 2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0" name="Gerade Verbindung 2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19" name="Gruppieren 25"/>
                  <p:cNvGrpSpPr/>
                  <p:nvPr/>
                </p:nvGrpSpPr>
                <p:grpSpPr>
                  <a:xfrm>
                    <a:off x="1835696" y="155679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47" name="Gerade Verbindung 1259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8" name="Gerade Verbindung 1260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0" name="Gruppieren 28"/>
                  <p:cNvGrpSpPr/>
                  <p:nvPr/>
                </p:nvGrpSpPr>
                <p:grpSpPr>
                  <a:xfrm>
                    <a:off x="1835696" y="184482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45" name="Gerade Verbindung 125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6" name="Gerade Verbindung 125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1" name="Gruppieren 31"/>
                  <p:cNvGrpSpPr/>
                  <p:nvPr/>
                </p:nvGrpSpPr>
                <p:grpSpPr>
                  <a:xfrm>
                    <a:off x="1835696" y="443711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43" name="Gerade Verbindung 1255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4" name="Gerade Verbindung 1256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2" name="Gruppieren 34"/>
                  <p:cNvGrpSpPr/>
                  <p:nvPr/>
                </p:nvGrpSpPr>
                <p:grpSpPr>
                  <a:xfrm>
                    <a:off x="1835696" y="472514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41" name="Gerade Verbindung 125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" name="Gerade Verbindung 125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3" name="Gruppieren 37"/>
                  <p:cNvGrpSpPr/>
                  <p:nvPr/>
                </p:nvGrpSpPr>
                <p:grpSpPr>
                  <a:xfrm>
                    <a:off x="1835696" y="501317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39" name="Gerade Verbindung 125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0" name="Gerade Verbindung 125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4" name="Gruppieren 40"/>
                  <p:cNvGrpSpPr/>
                  <p:nvPr/>
                </p:nvGrpSpPr>
                <p:grpSpPr>
                  <a:xfrm>
                    <a:off x="1835696" y="530120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37" name="Gerade Verbindung 1249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8" name="Gerade Verbindung 1250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5" name="Gruppieren 43"/>
                  <p:cNvGrpSpPr/>
                  <p:nvPr/>
                </p:nvGrpSpPr>
                <p:grpSpPr>
                  <a:xfrm>
                    <a:off x="1835696" y="328498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35" name="Gerade Verbindung 124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6" name="Gerade Verbindung 124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6" name="Gruppieren 46"/>
                  <p:cNvGrpSpPr/>
                  <p:nvPr/>
                </p:nvGrpSpPr>
                <p:grpSpPr>
                  <a:xfrm>
                    <a:off x="1835696" y="357301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33" name="Gerade Verbindung 1245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4" name="Gerade Verbindung 1246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7" name="Gruppieren 49"/>
                  <p:cNvGrpSpPr/>
                  <p:nvPr/>
                </p:nvGrpSpPr>
                <p:grpSpPr>
                  <a:xfrm>
                    <a:off x="1835696" y="386104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31" name="Gerade Verbindung 124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2" name="Gerade Verbindung 124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8" name="Gruppieren 52"/>
                  <p:cNvGrpSpPr/>
                  <p:nvPr/>
                </p:nvGrpSpPr>
                <p:grpSpPr>
                  <a:xfrm>
                    <a:off x="1835696" y="414908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129" name="Gerade Verbindung 124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Gerade Verbindung 124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107" name="Gruppieren 69"/>
                <p:cNvGrpSpPr/>
                <p:nvPr/>
              </p:nvGrpSpPr>
              <p:grpSpPr>
                <a:xfrm>
                  <a:off x="2267744" y="5445224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111" name="Gerade Verbindung 173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2" name="Abgerundetes Rechteck 174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8" name="Gruppieren 70"/>
                <p:cNvGrpSpPr/>
                <p:nvPr/>
              </p:nvGrpSpPr>
              <p:grpSpPr>
                <a:xfrm rot="10800000" flipH="1">
                  <a:off x="2267744" y="620688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109" name="Gerade Verbindung 171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0" name="Abgerundetes Rechteck 172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881" name="Gerade Verbindung 991"/>
            <p:cNvCxnSpPr/>
            <p:nvPr/>
          </p:nvCxnSpPr>
          <p:spPr>
            <a:xfrm>
              <a:off x="3036582" y="5520397"/>
              <a:ext cx="55237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Gerade Verbindung 993"/>
            <p:cNvCxnSpPr/>
            <p:nvPr/>
          </p:nvCxnSpPr>
          <p:spPr>
            <a:xfrm>
              <a:off x="3533720" y="4882935"/>
              <a:ext cx="0" cy="460390"/>
            </a:xfrm>
            <a:prstGeom prst="line">
              <a:avLst/>
            </a:prstGeom>
            <a:ln cap="flat">
              <a:solidFill>
                <a:srgbClr val="0070C0"/>
              </a:solidFill>
              <a:headEnd type="none" w="sm" len="sm"/>
              <a:tailEnd type="oval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4" name="Gruppieren 307"/>
            <p:cNvGrpSpPr/>
            <p:nvPr/>
          </p:nvGrpSpPr>
          <p:grpSpPr>
            <a:xfrm>
              <a:off x="4086096" y="1801869"/>
              <a:ext cx="939038" cy="3081067"/>
              <a:chOff x="1979712" y="-2187624"/>
              <a:chExt cx="1224136" cy="626469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53" name="Gruppieren 96"/>
              <p:cNvGrpSpPr/>
              <p:nvPr/>
            </p:nvGrpSpPr>
            <p:grpSpPr>
              <a:xfrm>
                <a:off x="2195736" y="-2187624"/>
                <a:ext cx="144016" cy="5040560"/>
                <a:chOff x="2267744" y="620688"/>
                <a:chExt cx="144016" cy="5040560"/>
              </a:xfrm>
            </p:grpSpPr>
            <p:grpSp>
              <p:nvGrpSpPr>
                <p:cNvPr id="1040" name="Gruppieren 55"/>
                <p:cNvGrpSpPr/>
                <p:nvPr/>
              </p:nvGrpSpPr>
              <p:grpSpPr>
                <a:xfrm>
                  <a:off x="2267744" y="836712"/>
                  <a:ext cx="144016" cy="4608512"/>
                  <a:chOff x="1835696" y="980728"/>
                  <a:chExt cx="144016" cy="4608512"/>
                </a:xfrm>
              </p:grpSpPr>
              <p:grpSp>
                <p:nvGrpSpPr>
                  <p:cNvPr id="1047" name="Gruppieren 9"/>
                  <p:cNvGrpSpPr/>
                  <p:nvPr/>
                </p:nvGrpSpPr>
                <p:grpSpPr>
                  <a:xfrm>
                    <a:off x="1835696" y="213285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93" name="Gerade Verbindung 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4" name="Gerade Verbindung 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48" name="Gruppieren 10"/>
                  <p:cNvGrpSpPr/>
                  <p:nvPr/>
                </p:nvGrpSpPr>
                <p:grpSpPr>
                  <a:xfrm>
                    <a:off x="1835696" y="242088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91" name="Gerade Verbindung 1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2" name="Gerade Verbindung 1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49" name="Gruppieren 13"/>
                  <p:cNvGrpSpPr/>
                  <p:nvPr/>
                </p:nvGrpSpPr>
                <p:grpSpPr>
                  <a:xfrm>
                    <a:off x="1835696" y="270892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89" name="Gerade Verbindung 1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0" name="Gerade Verbindung 1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0" name="Gruppieren 16"/>
                  <p:cNvGrpSpPr/>
                  <p:nvPr/>
                </p:nvGrpSpPr>
                <p:grpSpPr>
                  <a:xfrm>
                    <a:off x="1835696" y="299695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87" name="Gerade Verbindung 1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8" name="Gerade Verbindung 1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1" name="Gruppieren 19"/>
                  <p:cNvGrpSpPr/>
                  <p:nvPr/>
                </p:nvGrpSpPr>
                <p:grpSpPr>
                  <a:xfrm>
                    <a:off x="1835696" y="98072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85" name="Gerade Verbindung 2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6" name="Gerade Verbindung 2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2" name="Gruppieren 22"/>
                  <p:cNvGrpSpPr/>
                  <p:nvPr/>
                </p:nvGrpSpPr>
                <p:grpSpPr>
                  <a:xfrm>
                    <a:off x="1835696" y="126876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83" name="Gerade Verbindung 2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4" name="Gerade Verbindung 2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3" name="Gruppieren 25"/>
                  <p:cNvGrpSpPr/>
                  <p:nvPr/>
                </p:nvGrpSpPr>
                <p:grpSpPr>
                  <a:xfrm>
                    <a:off x="1835696" y="155679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81" name="Gerade Verbindung 26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2" name="Gerade Verbindung 27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4" name="Gruppieren 28"/>
                  <p:cNvGrpSpPr/>
                  <p:nvPr/>
                </p:nvGrpSpPr>
                <p:grpSpPr>
                  <a:xfrm>
                    <a:off x="1835696" y="184482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79" name="Gerade Verbindung 119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0" name="Gerade Verbindung 119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5" name="Gruppieren 31"/>
                  <p:cNvGrpSpPr/>
                  <p:nvPr/>
                </p:nvGrpSpPr>
                <p:grpSpPr>
                  <a:xfrm>
                    <a:off x="1835696" y="443711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77" name="Gerade Verbindung 1189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8" name="Gerade Verbindung 1190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6" name="Gruppieren 34"/>
                  <p:cNvGrpSpPr/>
                  <p:nvPr/>
                </p:nvGrpSpPr>
                <p:grpSpPr>
                  <a:xfrm>
                    <a:off x="1835696" y="472514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75" name="Gerade Verbindung 118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6" name="Gerade Verbindung 118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7" name="Gruppieren 37"/>
                  <p:cNvGrpSpPr/>
                  <p:nvPr/>
                </p:nvGrpSpPr>
                <p:grpSpPr>
                  <a:xfrm>
                    <a:off x="1835696" y="501317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73" name="Gerade Verbindung 1185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4" name="Gerade Verbindung 1186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8" name="Gruppieren 40"/>
                  <p:cNvGrpSpPr/>
                  <p:nvPr/>
                </p:nvGrpSpPr>
                <p:grpSpPr>
                  <a:xfrm>
                    <a:off x="1835696" y="530120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71" name="Gerade Verbindung 118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2" name="Gerade Verbindung 118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9" name="Gruppieren 43"/>
                  <p:cNvGrpSpPr/>
                  <p:nvPr/>
                </p:nvGrpSpPr>
                <p:grpSpPr>
                  <a:xfrm>
                    <a:off x="1835696" y="328498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69" name="Gerade Verbindung 118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0" name="Gerade Verbindung 118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60" name="Gruppieren 46"/>
                  <p:cNvGrpSpPr/>
                  <p:nvPr/>
                </p:nvGrpSpPr>
                <p:grpSpPr>
                  <a:xfrm>
                    <a:off x="1835696" y="357301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67" name="Gerade Verbindung 1179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8" name="Gerade Verbindung 1180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61" name="Gruppieren 49"/>
                  <p:cNvGrpSpPr/>
                  <p:nvPr/>
                </p:nvGrpSpPr>
                <p:grpSpPr>
                  <a:xfrm>
                    <a:off x="1835696" y="386104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65" name="Gerade Verbindung 117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6" name="Gerade Verbindung 117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62" name="Gruppieren 52"/>
                  <p:cNvGrpSpPr/>
                  <p:nvPr/>
                </p:nvGrpSpPr>
                <p:grpSpPr>
                  <a:xfrm>
                    <a:off x="1835696" y="414908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63" name="Gerade Verbindung 1175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4" name="Gerade Verbindung 1176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41" name="Gruppieren 69"/>
                <p:cNvGrpSpPr/>
                <p:nvPr/>
              </p:nvGrpSpPr>
              <p:grpSpPr>
                <a:xfrm>
                  <a:off x="2267744" y="5445224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045" name="Gerade Verbindung 1157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6" name="Abgerundetes Rechteck 1158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2" name="Gruppieren 70"/>
                <p:cNvGrpSpPr/>
                <p:nvPr/>
              </p:nvGrpSpPr>
              <p:grpSpPr>
                <a:xfrm rot="10800000" flipH="1">
                  <a:off x="2267744" y="620688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1043" name="Gerade Verbindung 1155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4" name="Abgerundetes Rechteck 1156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54" name="Gruppieren 133"/>
              <p:cNvGrpSpPr/>
              <p:nvPr/>
            </p:nvGrpSpPr>
            <p:grpSpPr>
              <a:xfrm>
                <a:off x="1979712" y="2780928"/>
                <a:ext cx="432048" cy="1296144"/>
                <a:chOff x="1763688" y="2780928"/>
                <a:chExt cx="432048" cy="1296144"/>
              </a:xfrm>
            </p:grpSpPr>
            <p:cxnSp>
              <p:nvCxnSpPr>
                <p:cNvPr id="1026" name="Gerade Verbindung 1138"/>
                <p:cNvCxnSpPr/>
                <p:nvPr/>
              </p:nvCxnSpPr>
              <p:spPr>
                <a:xfrm flipV="1">
                  <a:off x="2051720" y="3356992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Gerade Verbindung 1139"/>
                <p:cNvCxnSpPr>
                  <a:stCxn id="1028" idx="3"/>
                </p:cNvCxnSpPr>
                <p:nvPr/>
              </p:nvCxnSpPr>
              <p:spPr>
                <a:xfrm flipV="1">
                  <a:off x="2051720" y="2780928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8" name="Gleichschenkliges Dreieck 1140"/>
                <p:cNvSpPr/>
                <p:nvPr/>
              </p:nvSpPr>
              <p:spPr>
                <a:xfrm rot="10800000">
                  <a:off x="1907704" y="3212976"/>
                  <a:ext cx="288032" cy="216024"/>
                </a:xfrm>
                <a:prstGeom prst="triangl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29" name="Gruppieren 91"/>
                <p:cNvGrpSpPr/>
                <p:nvPr/>
              </p:nvGrpSpPr>
              <p:grpSpPr>
                <a:xfrm>
                  <a:off x="1979712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036" name="Gerade Verbindung 1148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7" name="Gerade Verbindung 1149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8" name="Gerade Verbindung 1150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9" name="Gerade Verbindung 1151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0" name="Gruppieren 97"/>
                <p:cNvGrpSpPr/>
                <p:nvPr/>
              </p:nvGrpSpPr>
              <p:grpSpPr>
                <a:xfrm>
                  <a:off x="1763688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032" name="Gerade Verbindung 1144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3" name="Gerade Verbindung 1145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4" name="Gerade Verbindung 1146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5" name="Gerade Verbindung 1147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31" name="Gerade Verbindung 1143"/>
                <p:cNvCxnSpPr/>
                <p:nvPr/>
              </p:nvCxnSpPr>
              <p:spPr>
                <a:xfrm>
                  <a:off x="1835696" y="3573017"/>
                  <a:ext cx="211442" cy="0"/>
                </a:xfrm>
                <a:prstGeom prst="line">
                  <a:avLst/>
                </a:prstGeom>
                <a:ln cap="flat">
                  <a:solidFill>
                    <a:srgbClr val="0070C0"/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5" name="Gruppieren 145"/>
              <p:cNvGrpSpPr/>
              <p:nvPr/>
            </p:nvGrpSpPr>
            <p:grpSpPr>
              <a:xfrm>
                <a:off x="2771800" y="2780928"/>
                <a:ext cx="432048" cy="1296144"/>
                <a:chOff x="1763688" y="2780928"/>
                <a:chExt cx="432048" cy="1296144"/>
              </a:xfrm>
            </p:grpSpPr>
            <p:cxnSp>
              <p:nvCxnSpPr>
                <p:cNvPr id="1012" name="Gerade Verbindung 1124"/>
                <p:cNvCxnSpPr/>
                <p:nvPr/>
              </p:nvCxnSpPr>
              <p:spPr>
                <a:xfrm flipV="1">
                  <a:off x="2051720" y="3356992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3" name="Gerade Verbindung 1125"/>
                <p:cNvCxnSpPr>
                  <a:stCxn id="1014" idx="3"/>
                </p:cNvCxnSpPr>
                <p:nvPr/>
              </p:nvCxnSpPr>
              <p:spPr>
                <a:xfrm flipV="1">
                  <a:off x="2051720" y="2780928"/>
                  <a:ext cx="0" cy="43204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4" name="Gleichschenkliges Dreieck 1126"/>
                <p:cNvSpPr/>
                <p:nvPr/>
              </p:nvSpPr>
              <p:spPr>
                <a:xfrm rot="10800000">
                  <a:off x="1907704" y="3212976"/>
                  <a:ext cx="288032" cy="216024"/>
                </a:xfrm>
                <a:prstGeom prst="triangl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15" name="Gruppieren 91"/>
                <p:cNvGrpSpPr/>
                <p:nvPr/>
              </p:nvGrpSpPr>
              <p:grpSpPr>
                <a:xfrm>
                  <a:off x="1979712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022" name="Gerade Verbindung 1134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3" name="Gerade Verbindung 1135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4" name="Gerade Verbindung 1136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5" name="Gerade Verbindung 1137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6" name="Gruppieren 97"/>
                <p:cNvGrpSpPr/>
                <p:nvPr/>
              </p:nvGrpSpPr>
              <p:grpSpPr>
                <a:xfrm>
                  <a:off x="1763688" y="3573016"/>
                  <a:ext cx="144016" cy="504056"/>
                  <a:chOff x="2555776" y="5805264"/>
                  <a:chExt cx="144016" cy="504056"/>
                </a:xfrm>
              </p:grpSpPr>
              <p:cxnSp>
                <p:nvCxnSpPr>
                  <p:cNvPr id="1018" name="Gerade Verbindung 1130"/>
                  <p:cNvCxnSpPr/>
                  <p:nvPr/>
                </p:nvCxnSpPr>
                <p:spPr>
                  <a:xfrm flipV="1">
                    <a:off x="2627784" y="5805264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9" name="Gerade Verbindung 1131"/>
                  <p:cNvCxnSpPr/>
                  <p:nvPr/>
                </p:nvCxnSpPr>
                <p:spPr>
                  <a:xfrm>
                    <a:off x="2555776" y="6021288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0" name="Gerade Verbindung 1132"/>
                  <p:cNvCxnSpPr/>
                  <p:nvPr/>
                </p:nvCxnSpPr>
                <p:spPr>
                  <a:xfrm>
                    <a:off x="2555776" y="6093296"/>
                    <a:ext cx="144016" cy="0"/>
                  </a:xfrm>
                  <a:prstGeom prst="line">
                    <a:avLst/>
                  </a:prstGeom>
                  <a:ln cap="flat">
                    <a:solidFill>
                      <a:srgbClr val="0070C0"/>
                    </a:solidFill>
                    <a:head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1" name="Gerade Verbindung 1133"/>
                  <p:cNvCxnSpPr/>
                  <p:nvPr/>
                </p:nvCxnSpPr>
                <p:spPr>
                  <a:xfrm flipV="1">
                    <a:off x="2627784" y="6093296"/>
                    <a:ext cx="0" cy="21602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7" name="Gerade Verbindung 1129"/>
                <p:cNvCxnSpPr/>
                <p:nvPr/>
              </p:nvCxnSpPr>
              <p:spPr>
                <a:xfrm>
                  <a:off x="1835697" y="3573017"/>
                  <a:ext cx="211442" cy="0"/>
                </a:xfrm>
                <a:prstGeom prst="line">
                  <a:avLst/>
                </a:prstGeom>
                <a:ln cap="flat">
                  <a:solidFill>
                    <a:srgbClr val="0070C0"/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6" name="Gruppieren 167"/>
              <p:cNvGrpSpPr/>
              <p:nvPr/>
            </p:nvGrpSpPr>
            <p:grpSpPr>
              <a:xfrm>
                <a:off x="2987824" y="-2187624"/>
                <a:ext cx="144016" cy="5040560"/>
                <a:chOff x="2267744" y="620688"/>
                <a:chExt cx="144016" cy="5040560"/>
              </a:xfrm>
            </p:grpSpPr>
            <p:grpSp>
              <p:nvGrpSpPr>
                <p:cNvPr id="957" name="Gruppieren 55"/>
                <p:cNvGrpSpPr/>
                <p:nvPr/>
              </p:nvGrpSpPr>
              <p:grpSpPr>
                <a:xfrm>
                  <a:off x="2267744" y="836712"/>
                  <a:ext cx="144016" cy="4608512"/>
                  <a:chOff x="1835696" y="980728"/>
                  <a:chExt cx="144016" cy="4608512"/>
                </a:xfrm>
              </p:grpSpPr>
              <p:grpSp>
                <p:nvGrpSpPr>
                  <p:cNvPr id="964" name="Gruppieren 175"/>
                  <p:cNvGrpSpPr/>
                  <p:nvPr/>
                </p:nvGrpSpPr>
                <p:grpSpPr>
                  <a:xfrm>
                    <a:off x="1835696" y="213285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10" name="Gerade Verbindung 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1" name="Gerade Verbindung 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5" name="Gruppieren 176"/>
                  <p:cNvGrpSpPr/>
                  <p:nvPr/>
                </p:nvGrpSpPr>
                <p:grpSpPr>
                  <a:xfrm>
                    <a:off x="1835696" y="242088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08" name="Gerade Verbindung 11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9" name="Gerade Verbindung 12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6" name="Gruppieren 13"/>
                  <p:cNvGrpSpPr/>
                  <p:nvPr/>
                </p:nvGrpSpPr>
                <p:grpSpPr>
                  <a:xfrm>
                    <a:off x="1835696" y="270892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06" name="Gerade Verbindung 1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7" name="Gerade Verbindung 1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7" name="Gruppieren 322"/>
                  <p:cNvGrpSpPr/>
                  <p:nvPr/>
                </p:nvGrpSpPr>
                <p:grpSpPr>
                  <a:xfrm>
                    <a:off x="1835696" y="299695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04" name="Gerade Verbindung 17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5" name="Gerade Verbindung 18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8" name="Gruppieren 19"/>
                  <p:cNvGrpSpPr/>
                  <p:nvPr/>
                </p:nvGrpSpPr>
                <p:grpSpPr>
                  <a:xfrm>
                    <a:off x="1835696" y="98072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02" name="Gerade Verbindung 2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3" name="Gerade Verbindung 2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9" name="Gruppieren 22"/>
                  <p:cNvGrpSpPr/>
                  <p:nvPr/>
                </p:nvGrpSpPr>
                <p:grpSpPr>
                  <a:xfrm>
                    <a:off x="1835696" y="126876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1000" name="Gerade Verbindung 23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1" name="Gerade Verbindung 24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0" name="Gruppieren 25"/>
                  <p:cNvGrpSpPr/>
                  <p:nvPr/>
                </p:nvGrpSpPr>
                <p:grpSpPr>
                  <a:xfrm>
                    <a:off x="1835696" y="155679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998" name="Gerade Verbindung 111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Gerade Verbindung 111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1" name="Gruppieren 28"/>
                  <p:cNvGrpSpPr/>
                  <p:nvPr/>
                </p:nvGrpSpPr>
                <p:grpSpPr>
                  <a:xfrm>
                    <a:off x="1835696" y="184482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996" name="Gerade Verbindung 1108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Gerade Verbindung 1109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2" name="Gruppieren 31"/>
                  <p:cNvGrpSpPr/>
                  <p:nvPr/>
                </p:nvGrpSpPr>
                <p:grpSpPr>
                  <a:xfrm>
                    <a:off x="1835696" y="4437112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994" name="Gerade Verbindung 1106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Gerade Verbindung 1107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3" name="Gruppieren 34"/>
                  <p:cNvGrpSpPr/>
                  <p:nvPr/>
                </p:nvGrpSpPr>
                <p:grpSpPr>
                  <a:xfrm>
                    <a:off x="1835696" y="472514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992" name="Gerade Verbindung 110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Gerade Verbindung 110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4" name="Gruppieren 37"/>
                  <p:cNvGrpSpPr/>
                  <p:nvPr/>
                </p:nvGrpSpPr>
                <p:grpSpPr>
                  <a:xfrm>
                    <a:off x="1835696" y="501317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990" name="Gerade Verbindung 1102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Gerade Verbindung 1103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5" name="Gruppieren 40"/>
                  <p:cNvGrpSpPr/>
                  <p:nvPr/>
                </p:nvGrpSpPr>
                <p:grpSpPr>
                  <a:xfrm>
                    <a:off x="1835696" y="530120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988" name="Gerade Verbindung 1100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Gerade Verbindung 1101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6" name="Gruppieren 43"/>
                  <p:cNvGrpSpPr/>
                  <p:nvPr/>
                </p:nvGrpSpPr>
                <p:grpSpPr>
                  <a:xfrm>
                    <a:off x="1835696" y="3284984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986" name="Gerade Verbindung 1098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Gerade Verbindung 1099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7" name="Gruppieren 46"/>
                  <p:cNvGrpSpPr/>
                  <p:nvPr/>
                </p:nvGrpSpPr>
                <p:grpSpPr>
                  <a:xfrm>
                    <a:off x="1835696" y="3573016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984" name="Gerade Verbindung 1096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Gerade Verbindung 1097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8" name="Gruppieren 49"/>
                  <p:cNvGrpSpPr/>
                  <p:nvPr/>
                </p:nvGrpSpPr>
                <p:grpSpPr>
                  <a:xfrm>
                    <a:off x="1835696" y="3861048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982" name="Gerade Verbindung 1094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Gerade Verbindung 1095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9" name="Gruppieren 52"/>
                  <p:cNvGrpSpPr/>
                  <p:nvPr/>
                </p:nvGrpSpPr>
                <p:grpSpPr>
                  <a:xfrm>
                    <a:off x="1835696" y="4149080"/>
                    <a:ext cx="144016" cy="288032"/>
                    <a:chOff x="1835696" y="2132856"/>
                    <a:chExt cx="144016" cy="288032"/>
                  </a:xfrm>
                </p:grpSpPr>
                <p:cxnSp>
                  <p:nvCxnSpPr>
                    <p:cNvPr id="980" name="Gerade Verbindung 1092"/>
                    <p:cNvCxnSpPr/>
                    <p:nvPr/>
                  </p:nvCxnSpPr>
                  <p:spPr>
                    <a:xfrm>
                      <a:off x="1835696" y="213285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Gerade Verbindung 1093"/>
                    <p:cNvCxnSpPr/>
                    <p:nvPr/>
                  </p:nvCxnSpPr>
                  <p:spPr>
                    <a:xfrm flipH="1">
                      <a:off x="1835696" y="2276872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58" name="Gruppieren 69"/>
                <p:cNvGrpSpPr/>
                <p:nvPr/>
              </p:nvGrpSpPr>
              <p:grpSpPr>
                <a:xfrm>
                  <a:off x="2267744" y="5445224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962" name="Gerade Verbindung 1074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3" name="Abgerundetes Rechteck 1075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9" name="Gruppieren 70"/>
                <p:cNvGrpSpPr/>
                <p:nvPr/>
              </p:nvGrpSpPr>
              <p:grpSpPr>
                <a:xfrm rot="10800000" flipH="1">
                  <a:off x="2267744" y="620688"/>
                  <a:ext cx="91438" cy="216024"/>
                  <a:chOff x="2267744" y="5445224"/>
                  <a:chExt cx="91438" cy="216024"/>
                </a:xfrm>
              </p:grpSpPr>
              <p:cxnSp>
                <p:nvCxnSpPr>
                  <p:cNvPr id="960" name="Gerade Verbindung 1072"/>
                  <p:cNvCxnSpPr/>
                  <p:nvPr/>
                </p:nvCxnSpPr>
                <p:spPr>
                  <a:xfrm flipH="1" flipV="1">
                    <a:off x="2267744" y="5445224"/>
                    <a:ext cx="72008" cy="72008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1" name="Abgerundetes Rechteck 1073"/>
                  <p:cNvSpPr/>
                  <p:nvPr/>
                </p:nvSpPr>
                <p:spPr>
                  <a:xfrm flipH="1">
                    <a:off x="2313463" y="5517232"/>
                    <a:ext cx="45719" cy="144016"/>
                  </a:xfrm>
                  <a:prstGeom prst="roundRect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885" name="Gerade Verbindung 995"/>
            <p:cNvCxnSpPr/>
            <p:nvPr/>
          </p:nvCxnSpPr>
          <p:spPr>
            <a:xfrm flipV="1">
              <a:off x="3091819" y="4882935"/>
              <a:ext cx="0" cy="849949"/>
            </a:xfrm>
            <a:prstGeom prst="line">
              <a:avLst/>
            </a:prstGeom>
            <a:ln cap="flat">
              <a:solidFill>
                <a:srgbClr val="0070C0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Gerade Verbindung 996"/>
            <p:cNvCxnSpPr/>
            <p:nvPr/>
          </p:nvCxnSpPr>
          <p:spPr>
            <a:xfrm flipV="1">
              <a:off x="3699433" y="4882935"/>
              <a:ext cx="0" cy="849949"/>
            </a:xfrm>
            <a:prstGeom prst="line">
              <a:avLst/>
            </a:prstGeom>
            <a:ln cap="flat">
              <a:solidFill>
                <a:srgbClr val="0070C0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Gerade Verbindung 997"/>
            <p:cNvCxnSpPr/>
            <p:nvPr/>
          </p:nvCxnSpPr>
          <p:spPr>
            <a:xfrm flipV="1">
              <a:off x="4307047" y="4882935"/>
              <a:ext cx="0" cy="682372"/>
            </a:xfrm>
            <a:prstGeom prst="line">
              <a:avLst/>
            </a:prstGeom>
            <a:ln cap="flat">
              <a:solidFill>
                <a:srgbClr val="0070C0"/>
              </a:solidFill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Gerade Verbindung 998"/>
            <p:cNvCxnSpPr/>
            <p:nvPr/>
          </p:nvCxnSpPr>
          <p:spPr>
            <a:xfrm flipV="1">
              <a:off x="4914660" y="4882935"/>
              <a:ext cx="0" cy="771377"/>
            </a:xfrm>
            <a:prstGeom prst="line">
              <a:avLst/>
            </a:prstGeom>
            <a:ln cap="flat">
              <a:solidFill>
                <a:srgbClr val="0070C0"/>
              </a:solidFill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Gerade Verbindung 999"/>
            <p:cNvCxnSpPr/>
            <p:nvPr/>
          </p:nvCxnSpPr>
          <p:spPr>
            <a:xfrm>
              <a:off x="4141334" y="4882935"/>
              <a:ext cx="0" cy="247902"/>
            </a:xfrm>
            <a:prstGeom prst="line">
              <a:avLst/>
            </a:prstGeom>
            <a:ln cap="flat">
              <a:solidFill>
                <a:srgbClr val="0070C0"/>
              </a:solidFill>
              <a:headEnd type="none" w="sm" len="sm"/>
              <a:tailEnd type="oval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Gerade Verbindung 1000"/>
            <p:cNvCxnSpPr/>
            <p:nvPr/>
          </p:nvCxnSpPr>
          <p:spPr>
            <a:xfrm>
              <a:off x="4748947" y="4812106"/>
              <a:ext cx="0" cy="708291"/>
            </a:xfrm>
            <a:prstGeom prst="line">
              <a:avLst/>
            </a:prstGeom>
            <a:ln cap="flat">
              <a:solidFill>
                <a:srgbClr val="0071BB"/>
              </a:solidFill>
              <a:headEnd type="none" w="sm" len="sm"/>
              <a:tailEnd type="oval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Gerade Verbindung 1003"/>
            <p:cNvCxnSpPr/>
            <p:nvPr/>
          </p:nvCxnSpPr>
          <p:spPr>
            <a:xfrm flipV="1">
              <a:off x="4307047" y="1589381"/>
              <a:ext cx="0" cy="212487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Gerade Verbindung 1004"/>
            <p:cNvCxnSpPr/>
            <p:nvPr/>
          </p:nvCxnSpPr>
          <p:spPr>
            <a:xfrm flipV="1">
              <a:off x="3699433" y="1695625"/>
              <a:ext cx="0" cy="141658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5" name="Gerade Verbindung 1005"/>
            <p:cNvCxnSpPr/>
            <p:nvPr/>
          </p:nvCxnSpPr>
          <p:spPr>
            <a:xfrm flipH="1">
              <a:off x="3091819" y="1589381"/>
              <a:ext cx="1215091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Gerade Verbindung 1006"/>
            <p:cNvCxnSpPr/>
            <p:nvPr/>
          </p:nvCxnSpPr>
          <p:spPr>
            <a:xfrm flipH="1">
              <a:off x="3699433" y="1695625"/>
              <a:ext cx="1215091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Gerade Verbindung 1007"/>
            <p:cNvCxnSpPr/>
            <p:nvPr/>
          </p:nvCxnSpPr>
          <p:spPr>
            <a:xfrm flipV="1">
              <a:off x="4914660" y="1695625"/>
              <a:ext cx="0" cy="141658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Gerade Verbindung 26"/>
            <p:cNvCxnSpPr/>
            <p:nvPr/>
          </p:nvCxnSpPr>
          <p:spPr>
            <a:xfrm flipV="1">
              <a:off x="715694" y="5566163"/>
              <a:ext cx="1213241" cy="0"/>
            </a:xfrm>
            <a:prstGeom prst="line">
              <a:avLst/>
            </a:prstGeom>
            <a:ln cap="flat">
              <a:solidFill>
                <a:srgbClr val="0070C0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Gerade Verbindung 26"/>
            <p:cNvCxnSpPr/>
            <p:nvPr/>
          </p:nvCxnSpPr>
          <p:spPr>
            <a:xfrm flipV="1">
              <a:off x="1319572" y="5653321"/>
              <a:ext cx="1216485" cy="0"/>
            </a:xfrm>
            <a:prstGeom prst="line">
              <a:avLst/>
            </a:prstGeom>
            <a:ln cap="flat">
              <a:solidFill>
                <a:srgbClr val="0070C0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Gerade Verbindung 26"/>
            <p:cNvCxnSpPr/>
            <p:nvPr/>
          </p:nvCxnSpPr>
          <p:spPr>
            <a:xfrm flipV="1">
              <a:off x="3088304" y="5560393"/>
              <a:ext cx="1213241" cy="0"/>
            </a:xfrm>
            <a:prstGeom prst="line">
              <a:avLst/>
            </a:prstGeom>
            <a:ln cap="flat">
              <a:solidFill>
                <a:srgbClr val="0070C0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Gerade Verbindung 26"/>
            <p:cNvCxnSpPr/>
            <p:nvPr/>
          </p:nvCxnSpPr>
          <p:spPr>
            <a:xfrm flipV="1">
              <a:off x="3698751" y="5651369"/>
              <a:ext cx="1216485" cy="0"/>
            </a:xfrm>
            <a:prstGeom prst="line">
              <a:avLst/>
            </a:prstGeom>
            <a:ln cap="flat">
              <a:solidFill>
                <a:srgbClr val="0070C0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6" name="Rectangle 7"/>
            <p:cNvSpPr>
              <a:spLocks noChangeArrowheads="1"/>
            </p:cNvSpPr>
            <p:nvPr/>
          </p:nvSpPr>
          <p:spPr bwMode="auto">
            <a:xfrm>
              <a:off x="5292080" y="4132910"/>
              <a:ext cx="2855272" cy="238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66700" indent="-266700">
                <a:tabLst>
                  <a:tab pos="7191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27063" indent="-180975">
                <a:tabLst>
                  <a:tab pos="7191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09675" indent="-228600">
                <a:tabLst>
                  <a:tab pos="7191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17663" indent="-228600">
                <a:tabLst>
                  <a:tab pos="7191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tabLst>
                  <a:tab pos="7191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191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191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191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191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20000"/>
                </a:spcBef>
                <a:buClr>
                  <a:srgbClr val="005B82"/>
                </a:buClr>
                <a:buFont typeface="Wingdings" pitchFamily="2" charset="2"/>
                <a:buNone/>
              </a:pPr>
              <a:r>
                <a:rPr lang="en-GB" altLang="de-DE" sz="1200" b="1" dirty="0" smtClean="0">
                  <a:solidFill>
                    <a:srgbClr val="0000FF"/>
                  </a:solidFill>
                </a:rPr>
                <a:t>*Thanks </a:t>
              </a:r>
              <a:r>
                <a:rPr lang="en-GB" altLang="de-DE" sz="1200" b="1" dirty="0">
                  <a:solidFill>
                    <a:srgbClr val="0000FF"/>
                  </a:solidFill>
                </a:rPr>
                <a:t>to R. Schneider, mesytec.com</a:t>
              </a:r>
              <a:endParaRPr lang="en-US" altLang="de-DE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847" name="Textfeld 822"/>
            <p:cNvSpPr txBox="1"/>
            <p:nvPr/>
          </p:nvSpPr>
          <p:spPr>
            <a:xfrm>
              <a:off x="1103247" y="1268760"/>
              <a:ext cx="259546" cy="2790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</a:rPr>
                <a:t>A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48" name="Textfeld 823"/>
            <p:cNvSpPr txBox="1"/>
            <p:nvPr/>
          </p:nvSpPr>
          <p:spPr>
            <a:xfrm>
              <a:off x="3504114" y="1268760"/>
              <a:ext cx="259546" cy="2790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</a:rPr>
                <a:t>A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49" name="Gerade Verbindung mit Pfeil 2"/>
            <p:cNvCxnSpPr/>
            <p:nvPr/>
          </p:nvCxnSpPr>
          <p:spPr bwMode="auto">
            <a:xfrm>
              <a:off x="770355" y="2262258"/>
              <a:ext cx="552376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850" name="Textfeld 6"/>
            <p:cNvSpPr txBox="1"/>
            <p:nvPr/>
          </p:nvSpPr>
          <p:spPr>
            <a:xfrm>
              <a:off x="687498" y="2327614"/>
              <a:ext cx="771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b="1" dirty="0" smtClean="0"/>
                <a:t>5 mm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23528" y="5699733"/>
              <a:ext cx="144016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5" name="Gerade Verbindung 933"/>
            <p:cNvCxnSpPr/>
            <p:nvPr/>
          </p:nvCxnSpPr>
          <p:spPr>
            <a:xfrm>
              <a:off x="107504" y="5733256"/>
              <a:ext cx="5184576" cy="0"/>
            </a:xfrm>
            <a:prstGeom prst="line">
              <a:avLst/>
            </a:prstGeom>
            <a:ln cap="flat">
              <a:solidFill>
                <a:srgbClr val="0070C0"/>
              </a:solidFill>
              <a:head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6" name="Rectangle 1645"/>
            <p:cNvSpPr/>
            <p:nvPr/>
          </p:nvSpPr>
          <p:spPr>
            <a:xfrm>
              <a:off x="914986" y="5702468"/>
              <a:ext cx="144016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Rectangle 1646"/>
            <p:cNvSpPr/>
            <p:nvPr/>
          </p:nvSpPr>
          <p:spPr>
            <a:xfrm>
              <a:off x="1560704" y="5697536"/>
              <a:ext cx="144016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Rectangle 1647"/>
            <p:cNvSpPr/>
            <p:nvPr/>
          </p:nvSpPr>
          <p:spPr>
            <a:xfrm>
              <a:off x="2114656" y="5697536"/>
              <a:ext cx="144016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Rectangle 1648"/>
            <p:cNvSpPr/>
            <p:nvPr/>
          </p:nvSpPr>
          <p:spPr>
            <a:xfrm>
              <a:off x="2721904" y="5697536"/>
              <a:ext cx="144016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Rectangle 1649"/>
            <p:cNvSpPr/>
            <p:nvPr/>
          </p:nvSpPr>
          <p:spPr>
            <a:xfrm>
              <a:off x="4499992" y="5688464"/>
              <a:ext cx="144016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Rectangle 1650"/>
            <p:cNvSpPr/>
            <p:nvPr/>
          </p:nvSpPr>
          <p:spPr>
            <a:xfrm>
              <a:off x="3955680" y="5693000"/>
              <a:ext cx="144016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Rectangle 1651"/>
            <p:cNvSpPr/>
            <p:nvPr/>
          </p:nvSpPr>
          <p:spPr>
            <a:xfrm>
              <a:off x="3294000" y="5697536"/>
              <a:ext cx="144016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92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39136" cy="1143000"/>
          </a:xfrm>
        </p:spPr>
        <p:txBody>
          <a:bodyPr/>
          <a:lstStyle/>
          <a:p>
            <a:r>
              <a:rPr lang="sv-SE" dirty="0" err="1" smtClean="0"/>
              <a:t>Performance</a:t>
            </a:r>
            <a:r>
              <a:rPr lang="sv-SE" dirty="0" smtClean="0"/>
              <a:t> tests </a:t>
            </a:r>
            <a:r>
              <a:rPr lang="sv-SE" dirty="0" err="1" smtClean="0"/>
              <a:t>with</a:t>
            </a:r>
            <a:r>
              <a:rPr lang="sv-SE" dirty="0" smtClean="0"/>
              <a:t> a </a:t>
            </a:r>
            <a:r>
              <a:rPr lang="sv-SE" baseline="30000" dirty="0" smtClean="0"/>
              <a:t>252</a:t>
            </a:r>
            <a:r>
              <a:rPr lang="sv-SE" dirty="0" smtClean="0"/>
              <a:t>Cf source: charge </a:t>
            </a:r>
            <a:r>
              <a:rPr lang="sv-SE" dirty="0" err="1" smtClean="0"/>
              <a:t>released</a:t>
            </a:r>
            <a:r>
              <a:rPr lang="sv-SE" dirty="0" smtClean="0"/>
              <a:t> in </a:t>
            </a:r>
            <a:r>
              <a:rPr lang="sv-SE" dirty="0" err="1" smtClean="0"/>
              <a:t>detector</a:t>
            </a:r>
            <a:endParaRPr lang="sv-SE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3528" y="1556792"/>
            <a:ext cx="5184576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005B82"/>
              </a:buClr>
              <a:buFont typeface="Wingdings" pitchFamily="2" charset="2"/>
              <a:buNone/>
            </a:pPr>
            <a:r>
              <a:rPr lang="en-GB" altLang="de-DE" sz="1600" b="1" dirty="0" smtClean="0"/>
              <a:t>Gas</a:t>
            </a:r>
            <a:r>
              <a:rPr lang="en-GB" altLang="de-DE" sz="1600" b="1" dirty="0"/>
              <a:t>: </a:t>
            </a:r>
            <a:r>
              <a:rPr lang="en-GB" altLang="de-DE" sz="1600" b="1" dirty="0" smtClean="0"/>
              <a:t>1 </a:t>
            </a:r>
            <a:r>
              <a:rPr lang="en-GB" altLang="de-DE" sz="1600" b="1" dirty="0" err="1" smtClean="0"/>
              <a:t>atm</a:t>
            </a:r>
            <a:r>
              <a:rPr lang="en-GB" altLang="de-DE" sz="1600" b="1" dirty="0" smtClean="0"/>
              <a:t> </a:t>
            </a:r>
            <a:r>
              <a:rPr lang="en-GB" altLang="de-DE" sz="1600" b="1" dirty="0"/>
              <a:t>Ar-CO</a:t>
            </a:r>
            <a:r>
              <a:rPr lang="en-GB" altLang="de-DE" sz="1600" b="1" baseline="-25000" dirty="0"/>
              <a:t>2</a:t>
            </a:r>
            <a:r>
              <a:rPr lang="en-GB" altLang="de-DE" sz="1600" b="1" dirty="0"/>
              <a:t> 80/20 </a:t>
            </a:r>
          </a:p>
          <a:p>
            <a:pPr>
              <a:spcBef>
                <a:spcPct val="20000"/>
              </a:spcBef>
              <a:buClr>
                <a:srgbClr val="005B82"/>
              </a:buClr>
              <a:buFont typeface="Wingdings" pitchFamily="2" charset="2"/>
              <a:buNone/>
            </a:pPr>
            <a:r>
              <a:rPr lang="en-GB" altLang="de-DE" sz="1600" b="1" dirty="0" smtClean="0"/>
              <a:t>12 </a:t>
            </a:r>
            <a:r>
              <a:rPr lang="en-GB" altLang="de-DE" sz="1600" b="1" dirty="0"/>
              <a:t>anode </a:t>
            </a:r>
            <a:r>
              <a:rPr lang="en-GB" altLang="de-DE" sz="1600" b="1" dirty="0" smtClean="0"/>
              <a:t>wires per counter  </a:t>
            </a:r>
            <a:r>
              <a:rPr lang="en-GB" altLang="de-DE" sz="1600" b="1" dirty="0"/>
              <a:t>grouped for </a:t>
            </a:r>
            <a:r>
              <a:rPr lang="en-GB" altLang="de-DE" sz="1600" b="1" dirty="0" smtClean="0"/>
              <a:t>readout</a:t>
            </a:r>
          </a:p>
          <a:p>
            <a:pPr>
              <a:spcBef>
                <a:spcPct val="20000"/>
              </a:spcBef>
              <a:buClr>
                <a:srgbClr val="005B82"/>
              </a:buClr>
              <a:buFont typeface="Wingdings" pitchFamily="2" charset="2"/>
              <a:buNone/>
            </a:pPr>
            <a:r>
              <a:rPr lang="en-GB" altLang="de-DE" sz="1600" b="1" dirty="0" smtClean="0"/>
              <a:t>Readout with Mesytec CSPs (MPR-1), </a:t>
            </a:r>
            <a:r>
              <a:rPr lang="en-GB" altLang="de-DE" sz="1600" b="1" dirty="0" err="1" smtClean="0"/>
              <a:t>Silena</a:t>
            </a:r>
            <a:r>
              <a:rPr lang="en-GB" altLang="de-DE" sz="1600" b="1" dirty="0" smtClean="0"/>
              <a:t> amplifiers, and commercial MCA.</a:t>
            </a:r>
            <a:endParaRPr lang="en-GB" altLang="de-DE" sz="1600" b="1" dirty="0"/>
          </a:p>
          <a:p>
            <a:pPr>
              <a:spcBef>
                <a:spcPct val="20000"/>
              </a:spcBef>
              <a:buClr>
                <a:srgbClr val="005B82"/>
              </a:buClr>
              <a:buFont typeface="Wingdings" pitchFamily="2" charset="2"/>
              <a:buNone/>
            </a:pPr>
            <a:r>
              <a:rPr lang="en-GB" altLang="de-DE" sz="1600" dirty="0">
                <a:solidFill>
                  <a:srgbClr val="005293"/>
                </a:solidFill>
              </a:rPr>
              <a:t>   </a:t>
            </a:r>
            <a:endParaRPr lang="en-US" altLang="de-DE" sz="1600" dirty="0">
              <a:solidFill>
                <a:srgbClr val="005293"/>
              </a:solidFill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251520" y="2708920"/>
            <a:ext cx="5976938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5000"/>
              </a:spcBef>
              <a:tabLst>
                <a:tab pos="714375" algn="l"/>
              </a:tabLst>
            </a:pPr>
            <a:r>
              <a:rPr lang="en-US" altLang="de-DE" sz="1600" b="1" dirty="0">
                <a:solidFill>
                  <a:srgbClr val="005293"/>
                </a:solidFill>
              </a:rPr>
              <a:t>n + </a:t>
            </a:r>
            <a:r>
              <a:rPr lang="en-US" altLang="de-DE" sz="1600" b="1" baseline="30000" dirty="0">
                <a:solidFill>
                  <a:srgbClr val="005293"/>
                </a:solidFill>
              </a:rPr>
              <a:t>10</a:t>
            </a:r>
            <a:r>
              <a:rPr lang="en-US" altLang="de-DE" sz="1600" b="1" dirty="0">
                <a:solidFill>
                  <a:srgbClr val="005293"/>
                </a:solidFill>
              </a:rPr>
              <a:t>B	</a:t>
            </a:r>
            <a:r>
              <a:rPr lang="en-US" altLang="de-DE" sz="1600" b="1" dirty="0">
                <a:solidFill>
                  <a:srgbClr val="005293"/>
                </a:solidFill>
                <a:sym typeface="Wingdings" pitchFamily="2" charset="2"/>
              </a:rPr>
              <a:t></a:t>
            </a:r>
            <a:r>
              <a:rPr lang="en-US" altLang="de-DE" sz="1600" b="1" dirty="0">
                <a:solidFill>
                  <a:srgbClr val="005293"/>
                </a:solidFill>
              </a:rPr>
              <a:t> </a:t>
            </a:r>
            <a:r>
              <a:rPr lang="en-US" altLang="de-DE" sz="1600" b="1" baseline="30000" dirty="0">
                <a:solidFill>
                  <a:srgbClr val="005293"/>
                </a:solidFill>
              </a:rPr>
              <a:t>7</a:t>
            </a:r>
            <a:r>
              <a:rPr lang="en-US" altLang="de-DE" sz="1600" b="1" dirty="0">
                <a:solidFill>
                  <a:srgbClr val="005293"/>
                </a:solidFill>
              </a:rPr>
              <a:t>Li (0.84MeV) + </a:t>
            </a:r>
            <a:r>
              <a:rPr lang="en-US" altLang="de-DE" sz="1600" b="1" dirty="0">
                <a:solidFill>
                  <a:srgbClr val="005293"/>
                </a:solidFill>
                <a:latin typeface="Symbol" pitchFamily="18" charset="2"/>
              </a:rPr>
              <a:t>a </a:t>
            </a:r>
            <a:r>
              <a:rPr lang="en-US" altLang="de-DE" sz="1600" b="1" dirty="0">
                <a:solidFill>
                  <a:srgbClr val="005293"/>
                </a:solidFill>
              </a:rPr>
              <a:t>(1.47MeV) + </a:t>
            </a:r>
            <a:r>
              <a:rPr lang="en-US" altLang="de-DE" sz="1600" b="1" dirty="0">
                <a:solidFill>
                  <a:srgbClr val="005293"/>
                </a:solidFill>
                <a:latin typeface="Symbol" pitchFamily="18" charset="2"/>
              </a:rPr>
              <a:t>g</a:t>
            </a:r>
            <a:r>
              <a:rPr lang="en-US" altLang="de-DE" sz="1600" b="1" dirty="0">
                <a:solidFill>
                  <a:srgbClr val="005293"/>
                </a:solidFill>
              </a:rPr>
              <a:t> (0.48MeV)   (93%) 	</a:t>
            </a:r>
            <a:endParaRPr lang="en-US" altLang="de-DE" sz="1600" b="1" dirty="0" smtClean="0">
              <a:solidFill>
                <a:srgbClr val="005293"/>
              </a:solidFill>
            </a:endParaRPr>
          </a:p>
          <a:p>
            <a:pPr>
              <a:lnSpc>
                <a:spcPct val="150000"/>
              </a:lnSpc>
              <a:spcBef>
                <a:spcPct val="25000"/>
              </a:spcBef>
              <a:tabLst>
                <a:tab pos="714375" algn="l"/>
              </a:tabLst>
            </a:pPr>
            <a:r>
              <a:rPr lang="en-US" altLang="de-DE" sz="1600" b="1" dirty="0">
                <a:solidFill>
                  <a:srgbClr val="005293"/>
                </a:solidFill>
                <a:sym typeface="Wingdings" pitchFamily="2" charset="2"/>
              </a:rPr>
              <a:t> </a:t>
            </a:r>
            <a:r>
              <a:rPr lang="en-US" altLang="de-DE" sz="1600" b="1" dirty="0" smtClean="0">
                <a:solidFill>
                  <a:srgbClr val="005293"/>
                </a:solidFill>
                <a:sym typeface="Wingdings" pitchFamily="2" charset="2"/>
              </a:rPr>
              <a:t>               </a:t>
            </a:r>
            <a:r>
              <a:rPr lang="en-US" altLang="de-DE" sz="1600" b="1" dirty="0" smtClean="0">
                <a:solidFill>
                  <a:srgbClr val="005293"/>
                </a:solidFill>
              </a:rPr>
              <a:t> </a:t>
            </a:r>
            <a:r>
              <a:rPr lang="en-US" altLang="de-DE" sz="1600" b="1" baseline="30000" dirty="0">
                <a:solidFill>
                  <a:srgbClr val="005293"/>
                </a:solidFill>
              </a:rPr>
              <a:t>7</a:t>
            </a:r>
            <a:r>
              <a:rPr lang="en-US" altLang="de-DE" sz="1600" b="1" dirty="0">
                <a:solidFill>
                  <a:srgbClr val="005293"/>
                </a:solidFill>
              </a:rPr>
              <a:t>Li (1.02MeV) + a (1.78MeV)                     </a:t>
            </a:r>
            <a:r>
              <a:rPr lang="en-US" altLang="de-DE" sz="1600" b="1" dirty="0" smtClean="0">
                <a:solidFill>
                  <a:srgbClr val="005293"/>
                </a:solidFill>
              </a:rPr>
              <a:t>          </a:t>
            </a:r>
            <a:r>
              <a:rPr lang="en-US" altLang="de-DE" sz="1600" b="1" dirty="0">
                <a:solidFill>
                  <a:srgbClr val="005293"/>
                </a:solidFill>
              </a:rPr>
              <a:t>( 7%)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723802"/>
            <a:ext cx="4032448" cy="300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83568" y="4005064"/>
            <a:ext cx="1728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None/>
              <a:tabLst>
                <a:tab pos="719138" algn="l"/>
              </a:tabLst>
            </a:pPr>
            <a:r>
              <a:rPr lang="en-GB" altLang="de-DE" sz="1600" b="1" dirty="0"/>
              <a:t>Charge </a:t>
            </a:r>
            <a:r>
              <a:rPr lang="en-GB" altLang="de-DE" sz="1600" b="1" dirty="0" smtClean="0"/>
              <a:t>released by 1.47 MeV </a:t>
            </a:r>
            <a:r>
              <a:rPr lang="en-GB" altLang="de-DE" sz="1600" b="1" dirty="0"/>
              <a:t>alpha</a:t>
            </a:r>
            <a:r>
              <a:rPr lang="en-GB" altLang="de-DE" sz="1600" dirty="0">
                <a:solidFill>
                  <a:srgbClr val="005293"/>
                </a:solidFill>
              </a:rPr>
              <a:t> </a:t>
            </a:r>
            <a:endParaRPr lang="en-US" altLang="de-DE" sz="1600" dirty="0">
              <a:solidFill>
                <a:srgbClr val="005293"/>
              </a:solidFill>
            </a:endParaRPr>
          </a:p>
        </p:txBody>
      </p:sp>
      <p:pic>
        <p:nvPicPr>
          <p:cNvPr id="22" name="Picture 21" descr="DSC0289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2880320" cy="2160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3" y="3717032"/>
            <a:ext cx="4870927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40770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HV=1680 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54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22593" y="1556792"/>
            <a:ext cx="3816424" cy="2420888"/>
            <a:chOff x="4211960" y="2780928"/>
            <a:chExt cx="4560784" cy="3212976"/>
          </a:xfrm>
        </p:grpSpPr>
        <p:pic>
          <p:nvPicPr>
            <p:cNvPr id="41" name="Picture 40" descr="DSC02924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2780928"/>
              <a:ext cx="4283968" cy="3212976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7468673" y="4590020"/>
              <a:ext cx="1304071" cy="538883"/>
              <a:chOff x="7468673" y="4590020"/>
              <a:chExt cx="1304071" cy="538883"/>
            </a:xfrm>
          </p:grpSpPr>
          <p:sp>
            <p:nvSpPr>
              <p:cNvPr id="46" name="Notched Right Arrow 45"/>
              <p:cNvSpPr/>
              <p:nvPr/>
            </p:nvSpPr>
            <p:spPr>
              <a:xfrm rot="12332515">
                <a:off x="7468673" y="4840871"/>
                <a:ext cx="936104" cy="288032"/>
              </a:xfrm>
              <a:prstGeom prst="notchedRightArrow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490428">
                <a:off x="7620616" y="459002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6600"/>
                    </a:solidFill>
                  </a:rPr>
                  <a:t>n beam</a:t>
                </a:r>
                <a:endParaRPr lang="en-US" b="1" dirty="0">
                  <a:solidFill>
                    <a:srgbClr val="FF6600"/>
                  </a:solidFill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45" name="TextBox 44"/>
          <p:cNvSpPr txBox="1"/>
          <p:nvPr/>
        </p:nvSpPr>
        <p:spPr>
          <a:xfrm>
            <a:off x="5292080" y="39330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Photograph of the </a:t>
            </a:r>
            <a:r>
              <a:rPr lang="en-US" sz="1400" b="1" i="1" baseline="30000" dirty="0" smtClean="0">
                <a:solidFill>
                  <a:srgbClr val="FF0000"/>
                </a:solidFill>
              </a:rPr>
              <a:t>10</a:t>
            </a:r>
            <a:r>
              <a:rPr lang="en-US" sz="1400" b="1" i="1" dirty="0" smtClean="0">
                <a:solidFill>
                  <a:srgbClr val="FF0000"/>
                </a:solidFill>
              </a:rPr>
              <a:t>B-demonstrator during the in beam tests at TREFF@FRM2 (</a:t>
            </a:r>
            <a:r>
              <a:rPr lang="en-US" sz="1400" b="1" i="1" dirty="0" err="1" smtClean="0">
                <a:solidFill>
                  <a:srgbClr val="FF0000"/>
                </a:solidFill>
              </a:rPr>
              <a:t>λ</a:t>
            </a:r>
            <a:r>
              <a:rPr lang="en-US" sz="1400" b="1" i="1" dirty="0" smtClean="0">
                <a:solidFill>
                  <a:srgbClr val="FF0000"/>
                </a:solidFill>
              </a:rPr>
              <a:t>=4.7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Å</a:t>
            </a:r>
            <a:r>
              <a:rPr lang="en-US" sz="1400" b="1" i="1" dirty="0" smtClean="0">
                <a:solidFill>
                  <a:srgbClr val="FF0000"/>
                </a:solidFill>
              </a:rPr>
              <a:t>). 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28123" y="3588245"/>
            <a:ext cx="2803717" cy="3009107"/>
            <a:chOff x="328123" y="3501008"/>
            <a:chExt cx="2431779" cy="2685916"/>
          </a:xfrm>
        </p:grpSpPr>
        <p:sp>
          <p:nvSpPr>
            <p:cNvPr id="6" name="Rectangle 5"/>
            <p:cNvSpPr/>
            <p:nvPr/>
          </p:nvSpPr>
          <p:spPr>
            <a:xfrm>
              <a:off x="328123" y="3938837"/>
              <a:ext cx="2016223" cy="17817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46987" y="4119084"/>
              <a:ext cx="110627" cy="1457661"/>
              <a:chOff x="4582296" y="4525360"/>
              <a:chExt cx="105040" cy="129600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4582296" y="4525360"/>
                <a:ext cx="0" cy="12960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 w="lg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4687336" y="4525360"/>
                <a:ext cx="0" cy="12960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 w="lg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/>
            <p:nvPr/>
          </p:nvCxnSpPr>
          <p:spPr>
            <a:xfrm>
              <a:off x="1094166" y="3938837"/>
              <a:ext cx="0" cy="1619641"/>
            </a:xfrm>
            <a:prstGeom prst="straightConnector1">
              <a:avLst/>
            </a:prstGeom>
            <a:ln>
              <a:solidFill>
                <a:srgbClr val="FFFF00"/>
              </a:solidFill>
              <a:prstDash val="sysDash"/>
              <a:headEnd type="diamond" w="lg" len="med"/>
              <a:tailEnd type="non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1304576" y="3943111"/>
              <a:ext cx="0" cy="1619641"/>
            </a:xfrm>
            <a:prstGeom prst="straightConnector1">
              <a:avLst/>
            </a:prstGeom>
            <a:ln>
              <a:solidFill>
                <a:srgbClr val="FFFF00"/>
              </a:solidFill>
              <a:prstDash val="sysDash"/>
              <a:headEnd type="diamond" w="lg" len="med"/>
              <a:tailEnd type="non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190581" y="3776857"/>
              <a:ext cx="0" cy="1781622"/>
            </a:xfrm>
            <a:prstGeom prst="straightConnector1">
              <a:avLst/>
            </a:prstGeom>
            <a:ln>
              <a:solidFill>
                <a:srgbClr val="FFFF00"/>
              </a:solidFill>
              <a:headEnd type="diamond" w="lg" len="med"/>
              <a:tailEnd type="non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405180" y="3776857"/>
              <a:ext cx="0" cy="1781622"/>
            </a:xfrm>
            <a:prstGeom prst="straightConnector1">
              <a:avLst/>
            </a:prstGeom>
            <a:ln>
              <a:solidFill>
                <a:srgbClr val="FFFF00"/>
              </a:solidFill>
              <a:headEnd type="diamond" w="lg" len="med"/>
              <a:tailEnd type="non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1087324" y="5558640"/>
              <a:ext cx="227514" cy="246624"/>
              <a:chOff x="5141568" y="5805264"/>
              <a:chExt cx="216024" cy="219272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5148064" y="5808512"/>
                <a:ext cx="0" cy="2160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351096" y="5805264"/>
                <a:ext cx="0" cy="2160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141568" y="6021288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1183687" y="5429538"/>
              <a:ext cx="227514" cy="246624"/>
              <a:chOff x="5141568" y="5805264"/>
              <a:chExt cx="216024" cy="21927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148064" y="5808512"/>
                <a:ext cx="0" cy="2160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351096" y="5805264"/>
                <a:ext cx="0" cy="2160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141568" y="6021288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780551" y="4115430"/>
              <a:ext cx="210940" cy="1458169"/>
              <a:chOff x="4487050" y="4525360"/>
              <a:chExt cx="200286" cy="1296452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4487050" y="4525812"/>
                <a:ext cx="0" cy="12960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 w="lg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4582296" y="4525360"/>
                <a:ext cx="0" cy="12960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 w="lg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4687336" y="4525360"/>
                <a:ext cx="0" cy="12960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 w="lg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1504143" y="4108124"/>
              <a:ext cx="210940" cy="1458169"/>
              <a:chOff x="4487050" y="4525360"/>
              <a:chExt cx="200286" cy="129645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4487050" y="4525812"/>
                <a:ext cx="0" cy="12960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 w="lg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582296" y="4525360"/>
                <a:ext cx="0" cy="12960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 w="lg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4687336" y="4525360"/>
                <a:ext cx="0" cy="12960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 w="lg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501725" y="4586758"/>
              <a:ext cx="303353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…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01989" y="4586758"/>
              <a:ext cx="303353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…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144618" y="4115430"/>
              <a:ext cx="100312" cy="1458169"/>
              <a:chOff x="4487050" y="4525360"/>
              <a:chExt cx="95246" cy="1296452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4487050" y="4525812"/>
                <a:ext cx="0" cy="12960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 w="lg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582296" y="4525360"/>
                <a:ext cx="0" cy="12960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 w="lg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714975" y="3695867"/>
              <a:ext cx="530867" cy="28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W1a</a:t>
              </a:r>
              <a:endParaRPr 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1178" y="3501008"/>
              <a:ext cx="530867" cy="28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W2a</a:t>
              </a:r>
              <a:endParaRPr 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28738" y="3508314"/>
              <a:ext cx="530867" cy="28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W2b</a:t>
              </a:r>
              <a:endParaRPr lang="en-US" sz="105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483766" y="4108440"/>
              <a:ext cx="0" cy="14503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 rot="16200000">
              <a:off x="2201543" y="4653137"/>
              <a:ext cx="8089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40 cm</a:t>
              </a:r>
              <a:endParaRPr lang="en-US" sz="1400" b="1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386593" y="5868986"/>
              <a:ext cx="1872208" cy="101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971600" y="5879147"/>
              <a:ext cx="8089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40 cm</a:t>
              </a:r>
              <a:endParaRPr lang="en-US" sz="1400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4403" y="1484784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4.7 </a:t>
            </a:r>
            <a:r>
              <a:rPr lang="en-US" dirty="0" err="1" smtClean="0"/>
              <a:t>Å</a:t>
            </a:r>
            <a:r>
              <a:rPr lang="en-US" dirty="0" smtClean="0"/>
              <a:t> collimated beam delivered by the TREFF instrument @FRM2. Detector placed on a XY moving table.</a:t>
            </a:r>
          </a:p>
          <a:p>
            <a:endParaRPr lang="en-US" dirty="0"/>
          </a:p>
          <a:p>
            <a:r>
              <a:rPr lang="en-US" dirty="0" smtClean="0"/>
              <a:t>Group of 4 consecutive wires selected, 2 independent chains created by connecting each second wire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chain</a:t>
            </a:r>
            <a:r>
              <a:rPr lang="en-US" dirty="0" smtClean="0"/>
              <a:t> = 80 cm).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419872" y="4509120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Mesytec </a:t>
            </a:r>
            <a:r>
              <a:rPr lang="en-US" dirty="0" smtClean="0"/>
              <a:t>CSPs + CAMDA multichannel analyzer used to collect and analyze the signals at the ends of  each chain.</a:t>
            </a:r>
          </a:p>
          <a:p>
            <a:endParaRPr lang="en-US" dirty="0"/>
          </a:p>
          <a:p>
            <a:r>
              <a:rPr lang="en-US" dirty="0" err="1" smtClean="0"/>
              <a:t>Y</a:t>
            </a:r>
            <a:r>
              <a:rPr lang="en-US" baseline="-25000" dirty="0" err="1" smtClean="0"/>
              <a:t>pos</a:t>
            </a:r>
            <a:r>
              <a:rPr lang="en-US" dirty="0" smtClean="0"/>
              <a:t> = W</a:t>
            </a:r>
            <a:r>
              <a:rPr lang="en-US" baseline="-25000" dirty="0" smtClean="0"/>
              <a:t>1(2)a</a:t>
            </a:r>
            <a:r>
              <a:rPr lang="en-US" dirty="0" smtClean="0"/>
              <a:t>/(W</a:t>
            </a:r>
            <a:r>
              <a:rPr lang="en-US" baseline="-25000" dirty="0" smtClean="0"/>
              <a:t>1(2)a</a:t>
            </a:r>
            <a:r>
              <a:rPr lang="en-US" dirty="0" smtClean="0"/>
              <a:t>+W</a:t>
            </a:r>
            <a:r>
              <a:rPr lang="en-US" baseline="-25000" dirty="0" smtClean="0"/>
              <a:t>1(2)b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baseline="-25000" dirty="0"/>
              <a:t>1(2)</a:t>
            </a:r>
            <a:r>
              <a:rPr lang="en-US" baseline="-25000" dirty="0" smtClean="0"/>
              <a:t>a</a:t>
            </a:r>
            <a:r>
              <a:rPr lang="en-US" dirty="0" smtClean="0"/>
              <a:t>, W</a:t>
            </a:r>
            <a:r>
              <a:rPr lang="en-US" baseline="-25000" dirty="0" smtClean="0"/>
              <a:t>1</a:t>
            </a:r>
            <a:r>
              <a:rPr lang="en-US" baseline="-25000" dirty="0"/>
              <a:t>(2)</a:t>
            </a:r>
            <a:r>
              <a:rPr lang="en-US" baseline="-25000" dirty="0" smtClean="0"/>
              <a:t>b</a:t>
            </a:r>
            <a:r>
              <a:rPr lang="en-US" dirty="0" smtClean="0"/>
              <a:t>: signals readout at the end of each chain</a:t>
            </a:r>
            <a:endParaRPr lang="en-US" dirty="0"/>
          </a:p>
          <a:p>
            <a:endParaRPr lang="en-US" dirty="0"/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39136" cy="1143000"/>
          </a:xfrm>
        </p:spPr>
        <p:txBody>
          <a:bodyPr/>
          <a:lstStyle/>
          <a:p>
            <a:r>
              <a:rPr lang="sv-SE" dirty="0" err="1" smtClean="0"/>
              <a:t>Performance</a:t>
            </a:r>
            <a:r>
              <a:rPr lang="sv-SE" dirty="0" smtClean="0"/>
              <a:t> tests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collimated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: position resolution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684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7504" y="1542376"/>
            <a:ext cx="3888432" cy="5315624"/>
            <a:chOff x="2123728" y="1542376"/>
            <a:chExt cx="3888432" cy="5315624"/>
          </a:xfrm>
        </p:grpSpPr>
        <p:pic>
          <p:nvPicPr>
            <p:cNvPr id="5" name="Picture 4" descr="meas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542376"/>
              <a:ext cx="3840689" cy="2736304"/>
            </a:xfrm>
            <a:prstGeom prst="rect">
              <a:avLst/>
            </a:prstGeom>
          </p:spPr>
        </p:pic>
        <p:pic>
          <p:nvPicPr>
            <p:cNvPr id="6" name="Picture 5" descr="meas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074" y="4221088"/>
              <a:ext cx="3867086" cy="263691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283968" y="4581128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Beam spot: 2 mm x 2 mm.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Charge distributed to maximum 2 wires, which belong to different chains. </a:t>
            </a:r>
          </a:p>
          <a:p>
            <a:endParaRPr lang="en-US" sz="1600" b="1" dirty="0"/>
          </a:p>
          <a:p>
            <a:r>
              <a:rPr lang="en-US" sz="1600" b="1" dirty="0" smtClean="0"/>
              <a:t>Measured FHWM ~ 4 mm along the wire. </a:t>
            </a:r>
            <a:endParaRPr lang="en-US" sz="1600" b="1" dirty="0"/>
          </a:p>
        </p:txBody>
      </p:sp>
      <p:sp>
        <p:nvSpPr>
          <p:cNvPr id="14" name="Striped Right Arrow 13"/>
          <p:cNvSpPr/>
          <p:nvPr/>
        </p:nvSpPr>
        <p:spPr>
          <a:xfrm>
            <a:off x="5659970" y="2642238"/>
            <a:ext cx="432048" cy="216024"/>
          </a:xfrm>
          <a:prstGeom prst="stripedRightArrow">
            <a:avLst>
              <a:gd name="adj1" fmla="val 54234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907" y="1844824"/>
            <a:ext cx="3121575" cy="216024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424346" y="1758182"/>
            <a:ext cx="2477864" cy="2075084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729660" y="1490536"/>
            <a:ext cx="56706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W1a 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03648" y="1484784"/>
            <a:ext cx="56706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W2a 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51720" y="1484784"/>
            <a:ext cx="56706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W1b 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99792" y="1484784"/>
            <a:ext cx="56706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W2b 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0753" y="4162040"/>
            <a:ext cx="56706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W1a 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16606" y="4162040"/>
            <a:ext cx="56706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W2a 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058199" y="4162040"/>
            <a:ext cx="56706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W1b 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99792" y="4169248"/>
            <a:ext cx="56706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W2b 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39136" cy="1143000"/>
          </a:xfrm>
        </p:spPr>
        <p:txBody>
          <a:bodyPr/>
          <a:lstStyle/>
          <a:p>
            <a:r>
              <a:rPr lang="sv-SE" dirty="0" smtClean="0"/>
              <a:t>Position resolution: </a:t>
            </a:r>
            <a:r>
              <a:rPr lang="sv-SE" dirty="0" err="1" smtClean="0"/>
              <a:t>preliminary</a:t>
            </a:r>
            <a:r>
              <a:rPr lang="sv-SE" dirty="0" smtClean="0"/>
              <a:t> tests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baseline="30000" dirty="0" smtClean="0"/>
              <a:t>10</a:t>
            </a:r>
            <a:r>
              <a:rPr lang="sv-SE" dirty="0" smtClean="0"/>
              <a:t>B </a:t>
            </a:r>
            <a:r>
              <a:rPr lang="sv-SE" dirty="0" err="1" smtClean="0"/>
              <a:t>demonstrator</a:t>
            </a:r>
            <a:endParaRPr lang="sv-SE" dirty="0"/>
          </a:p>
        </p:txBody>
      </p:sp>
      <p:sp>
        <p:nvSpPr>
          <p:cNvPr id="22" name="TextBox 21"/>
          <p:cNvSpPr txBox="1"/>
          <p:nvPr/>
        </p:nvSpPr>
        <p:spPr>
          <a:xfrm>
            <a:off x="589500" y="3573017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Beam ⊥ wire W1b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144" y="618098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Beam between wires W2a and W1b 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39136" cy="1143000"/>
          </a:xfrm>
        </p:spPr>
        <p:txBody>
          <a:bodyPr/>
          <a:lstStyle/>
          <a:p>
            <a:r>
              <a:rPr lang="sv-SE" dirty="0" smtClean="0"/>
              <a:t>Coming </a:t>
            </a:r>
            <a:r>
              <a:rPr lang="sv-SE" dirty="0" err="1" smtClean="0"/>
              <a:t>soon</a:t>
            </a:r>
            <a:r>
              <a:rPr lang="sv-SE" dirty="0" smtClean="0"/>
              <a:t>….</a:t>
            </a:r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251520" y="1556792"/>
            <a:ext cx="468052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Next</a:t>
            </a:r>
            <a:r>
              <a:rPr lang="en-US" b="1" dirty="0" smtClean="0"/>
              <a:t> </a:t>
            </a:r>
            <a:r>
              <a:rPr lang="en-US" b="1" dirty="0"/>
              <a:t>week Mesytec </a:t>
            </a:r>
            <a:r>
              <a:rPr lang="en-US" b="1" dirty="0" smtClean="0"/>
              <a:t>will deliver </a:t>
            </a:r>
            <a:r>
              <a:rPr lang="en-US" b="1" dirty="0"/>
              <a:t>the MWPC9 custom-designed frontend </a:t>
            </a:r>
            <a:r>
              <a:rPr lang="en-US" b="1" dirty="0" smtClean="0"/>
              <a:t>boards </a:t>
            </a:r>
            <a:r>
              <a:rPr lang="en-US" b="1" dirty="0" smtClean="0">
                <a:sym typeface="Wingdings"/>
              </a:rPr>
              <a:t></a:t>
            </a:r>
            <a:r>
              <a:rPr lang="en-US" b="1" dirty="0" smtClean="0"/>
              <a:t> 6 output signal channels: Y-pos. group 0, Y-</a:t>
            </a:r>
            <a:r>
              <a:rPr lang="en-US" b="1" dirty="0" err="1" smtClean="0"/>
              <a:t>pos</a:t>
            </a:r>
            <a:r>
              <a:rPr lang="en-US" b="1" dirty="0" smtClean="0"/>
              <a:t> group 1, X-pos. 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 16-channel preamplifier (MPR-16) and shaper delivered earlier.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Final set-up ready to be assembled at FRM2. 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Performance tests with the </a:t>
            </a:r>
            <a:r>
              <a:rPr lang="en-US" b="1" baseline="30000" dirty="0"/>
              <a:t>252</a:t>
            </a:r>
            <a:r>
              <a:rPr lang="en-US" b="1" dirty="0"/>
              <a:t>Cf source planned for </a:t>
            </a:r>
            <a:r>
              <a:rPr lang="en-US" b="1" dirty="0" smtClean="0"/>
              <a:t>July at </a:t>
            </a:r>
            <a:r>
              <a:rPr lang="en-US" b="1" dirty="0"/>
              <a:t>FRM2.  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In-beam tests at the TREFF instrument at FRM2 foreseen for the upcoming reactor cycle (starting in Fall </a:t>
            </a:r>
            <a:r>
              <a:rPr lang="fr-FR" b="1" dirty="0" smtClean="0"/>
              <a:t>’</a:t>
            </a:r>
            <a:r>
              <a:rPr lang="en-US" b="1" dirty="0" smtClean="0"/>
              <a:t>14). 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139653" y="1556792"/>
            <a:ext cx="3752827" cy="3384376"/>
            <a:chOff x="4855059" y="2060848"/>
            <a:chExt cx="3752827" cy="3384376"/>
          </a:xfrm>
        </p:grpSpPr>
        <p:pic>
          <p:nvPicPr>
            <p:cNvPr id="5" name="Picture 4" descr="DSC02172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45" b="12419"/>
            <a:stretch/>
          </p:blipFill>
          <p:spPr>
            <a:xfrm>
              <a:off x="5015679" y="3717032"/>
              <a:ext cx="3079049" cy="17281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227417" y="832506"/>
              <a:ext cx="1008112" cy="375282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927067" y="2060848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Mesytec front-end boards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27067" y="3356992"/>
              <a:ext cx="36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Mesytec MPR-16 and shaper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9860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39136" cy="1143000"/>
          </a:xfrm>
        </p:spPr>
        <p:txBody>
          <a:bodyPr/>
          <a:lstStyle/>
          <a:p>
            <a:r>
              <a:rPr lang="sv-SE" dirty="0" err="1" smtClean="0"/>
              <a:t>Conclusions</a:t>
            </a:r>
            <a:r>
              <a:rPr lang="sv-SE" dirty="0" smtClean="0"/>
              <a:t> and </a:t>
            </a:r>
            <a:r>
              <a:rPr lang="sv-SE" dirty="0" err="1" smtClean="0"/>
              <a:t>outlook</a:t>
            </a:r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251520" y="1556792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We propose a concept for a neutron detector based on the </a:t>
            </a:r>
            <a:r>
              <a:rPr lang="en-US" sz="2000" b="1" baseline="30000" dirty="0" smtClean="0"/>
              <a:t>10</a:t>
            </a:r>
            <a:r>
              <a:rPr lang="en-US" sz="2000" b="1" dirty="0" smtClean="0"/>
              <a:t>B-converter, stacked MWPCs with macrostructured cathodes  and resistive wire readout. </a:t>
            </a:r>
          </a:p>
          <a:p>
            <a:pPr marL="285750" indent="-285750">
              <a:buFont typeface="Arial"/>
              <a:buChar char="•"/>
            </a:pP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The concept was extensively studied in GEANT4 and GARFIELD calculations which were validated in a several experimental campaigns with a small area test detector.</a:t>
            </a:r>
          </a:p>
          <a:p>
            <a:pPr marL="285750" indent="-285750">
              <a:buFont typeface="Arial"/>
              <a:buChar char="•"/>
            </a:pP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Design and construction of a realistic size demonstrator with 2 MWPCs (3 cathodes layers and 2 anode wire plans) almost completed. Intense testing planned with a moderated fission source and collimated neutron beam.</a:t>
            </a:r>
          </a:p>
          <a:p>
            <a:pPr marL="285750" indent="-285750">
              <a:buFont typeface="Arial"/>
              <a:buChar char="•"/>
            </a:pP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The proposed detector could be an option for instruments that require large-area, moderate position resolution detectors. 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0038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grpSp>
        <p:nvGrpSpPr>
          <p:cNvPr id="22" name="Gruppieren 8"/>
          <p:cNvGrpSpPr/>
          <p:nvPr/>
        </p:nvGrpSpPr>
        <p:grpSpPr>
          <a:xfrm>
            <a:off x="191844" y="2060848"/>
            <a:ext cx="8947916" cy="2215189"/>
            <a:chOff x="29107" y="453651"/>
            <a:chExt cx="8947916" cy="2215189"/>
          </a:xfrm>
        </p:grpSpPr>
        <p:pic>
          <p:nvPicPr>
            <p:cNvPr id="23" name="Grafik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52"/>
            <a:stretch/>
          </p:blipFill>
          <p:spPr>
            <a:xfrm>
              <a:off x="116919" y="553758"/>
              <a:ext cx="2160248" cy="1831158"/>
            </a:xfrm>
            <a:prstGeom prst="rect">
              <a:avLst/>
            </a:prstGeom>
          </p:spPr>
        </p:pic>
        <p:sp>
          <p:nvSpPr>
            <p:cNvPr id="24" name="Textfeld 7"/>
            <p:cNvSpPr txBox="1"/>
            <p:nvPr/>
          </p:nvSpPr>
          <p:spPr>
            <a:xfrm>
              <a:off x="1390245" y="1599537"/>
              <a:ext cx="1606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b="1" dirty="0" err="1" smtClean="0"/>
                <a:t>t</a:t>
              </a:r>
              <a:r>
                <a:rPr lang="de-DE" sz="1600" b="1" baseline="-25000" dirty="0" err="1" smtClean="0"/>
                <a:t>side</a:t>
              </a:r>
              <a:r>
                <a:rPr lang="de-DE" sz="1600" b="1" dirty="0" smtClean="0"/>
                <a:t> = </a:t>
              </a:r>
              <a:r>
                <a:rPr lang="de-DE" sz="1600" b="1" dirty="0" err="1" smtClean="0"/>
                <a:t>t</a:t>
              </a:r>
              <a:r>
                <a:rPr lang="de-DE" sz="1600" b="1" baseline="-25000" dirty="0" err="1" smtClean="0"/>
                <a:t>top</a:t>
              </a:r>
              <a:endParaRPr lang="de-DE" sz="1600" b="1" baseline="-25000" dirty="0" smtClean="0"/>
            </a:p>
          </p:txBody>
        </p:sp>
        <p:grpSp>
          <p:nvGrpSpPr>
            <p:cNvPr id="25" name="Gruppieren 10"/>
            <p:cNvGrpSpPr/>
            <p:nvPr/>
          </p:nvGrpSpPr>
          <p:grpSpPr>
            <a:xfrm>
              <a:off x="2694271" y="496185"/>
              <a:ext cx="3253316" cy="1864878"/>
              <a:chOff x="2996409" y="496185"/>
              <a:chExt cx="3253316" cy="1864878"/>
            </a:xfrm>
          </p:grpSpPr>
          <p:pic>
            <p:nvPicPr>
              <p:cNvPr id="32" name="Grafik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454" b="29372"/>
              <a:stretch/>
            </p:blipFill>
            <p:spPr>
              <a:xfrm>
                <a:off x="2996409" y="496185"/>
                <a:ext cx="1916538" cy="1864878"/>
              </a:xfrm>
              <a:prstGeom prst="rect">
                <a:avLst/>
              </a:prstGeom>
            </p:spPr>
          </p:pic>
          <p:sp>
            <p:nvSpPr>
              <p:cNvPr id="33" name="Textfeld 13"/>
              <p:cNvSpPr txBox="1"/>
              <p:nvPr/>
            </p:nvSpPr>
            <p:spPr>
              <a:xfrm>
                <a:off x="4171466" y="1599537"/>
                <a:ext cx="20782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b="1" dirty="0" err="1" smtClean="0"/>
                  <a:t>t</a:t>
                </a:r>
                <a:r>
                  <a:rPr lang="de-DE" sz="1600" b="1" baseline="-25000" dirty="0" err="1" smtClean="0"/>
                  <a:t>side</a:t>
                </a:r>
                <a:r>
                  <a:rPr lang="de-DE" sz="1600" b="1" dirty="0" smtClean="0"/>
                  <a:t> = </a:t>
                </a:r>
                <a:r>
                  <a:rPr lang="de-DE" sz="1600" b="1" dirty="0" err="1" smtClean="0"/>
                  <a:t>t</a:t>
                </a:r>
                <a:r>
                  <a:rPr lang="de-DE" sz="1600" b="1" baseline="-25000" dirty="0" err="1" smtClean="0"/>
                  <a:t>top</a:t>
                </a:r>
                <a:r>
                  <a:rPr lang="de-DE" sz="1600" b="1" dirty="0" smtClean="0"/>
                  <a:t> * sin(</a:t>
                </a:r>
                <a:r>
                  <a:rPr lang="el-GR" sz="1600" b="1" dirty="0" smtClean="0"/>
                  <a:t>α</a:t>
                </a:r>
                <a:r>
                  <a:rPr lang="de-DE" sz="1600" b="1" dirty="0" smtClean="0"/>
                  <a:t>/2)</a:t>
                </a:r>
                <a:r>
                  <a:rPr lang="de-DE" sz="1600" b="1" baseline="-25000" dirty="0" smtClean="0"/>
                  <a:t> </a:t>
                </a:r>
              </a:p>
            </p:txBody>
          </p:sp>
        </p:grpSp>
        <p:grpSp>
          <p:nvGrpSpPr>
            <p:cNvPr id="26" name="Gruppieren 12"/>
            <p:cNvGrpSpPr/>
            <p:nvPr/>
          </p:nvGrpSpPr>
          <p:grpSpPr>
            <a:xfrm>
              <a:off x="5705715" y="453651"/>
              <a:ext cx="3271308" cy="1907412"/>
              <a:chOff x="5705715" y="453651"/>
              <a:chExt cx="3271308" cy="1907412"/>
            </a:xfrm>
          </p:grpSpPr>
          <p:pic>
            <p:nvPicPr>
              <p:cNvPr id="30" name="Grafik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28906"/>
              <a:stretch/>
            </p:blipFill>
            <p:spPr>
              <a:xfrm>
                <a:off x="5705715" y="453651"/>
                <a:ext cx="2137836" cy="1907412"/>
              </a:xfrm>
              <a:prstGeom prst="rect">
                <a:avLst/>
              </a:prstGeom>
            </p:spPr>
          </p:pic>
          <p:sp>
            <p:nvSpPr>
              <p:cNvPr id="31" name="Textfeld 14"/>
              <p:cNvSpPr txBox="1"/>
              <p:nvPr/>
            </p:nvSpPr>
            <p:spPr>
              <a:xfrm>
                <a:off x="7267432" y="1407357"/>
                <a:ext cx="17095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b="1" dirty="0" err="1" smtClean="0"/>
                  <a:t>t</a:t>
                </a:r>
                <a:r>
                  <a:rPr lang="de-DE" sz="1600" b="1" baseline="-25000" dirty="0" err="1" smtClean="0"/>
                  <a:t>side</a:t>
                </a:r>
                <a:r>
                  <a:rPr lang="de-DE" sz="1600" b="1" dirty="0" smtClean="0"/>
                  <a:t> = </a:t>
                </a:r>
                <a:r>
                  <a:rPr lang="de-DE" sz="1600" b="1" dirty="0" err="1" smtClean="0"/>
                  <a:t>t</a:t>
                </a:r>
                <a:r>
                  <a:rPr lang="de-DE" sz="1600" b="1" baseline="-25000" dirty="0" err="1" smtClean="0"/>
                  <a:t>top</a:t>
                </a:r>
                <a:r>
                  <a:rPr lang="de-DE" sz="1600" b="1" dirty="0" smtClean="0"/>
                  <a:t> * (x/h)</a:t>
                </a:r>
                <a:r>
                  <a:rPr lang="de-DE" sz="1600" b="1" baseline="-25000" dirty="0" smtClean="0"/>
                  <a:t> </a:t>
                </a:r>
              </a:p>
            </p:txBody>
          </p:sp>
        </p:grpSp>
        <p:sp>
          <p:nvSpPr>
            <p:cNvPr id="27" name="Textfeld 15"/>
            <p:cNvSpPr txBox="1"/>
            <p:nvPr/>
          </p:nvSpPr>
          <p:spPr>
            <a:xfrm>
              <a:off x="29107" y="2357619"/>
              <a:ext cx="2220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b="1" dirty="0" smtClean="0"/>
                <a:t>(</a:t>
              </a:r>
              <a:r>
                <a:rPr lang="de-DE" sz="1400" b="1" dirty="0" err="1" smtClean="0"/>
                <a:t>forming</a:t>
              </a:r>
              <a:r>
                <a:rPr lang="de-DE" sz="1400" b="1" dirty="0" smtClean="0"/>
                <a:t> after coating) </a:t>
              </a:r>
            </a:p>
          </p:txBody>
        </p:sp>
        <p:sp>
          <p:nvSpPr>
            <p:cNvPr id="28" name="Textfeld 18"/>
            <p:cNvSpPr txBox="1"/>
            <p:nvPr/>
          </p:nvSpPr>
          <p:spPr>
            <a:xfrm>
              <a:off x="2383297" y="2361063"/>
              <a:ext cx="2756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b="1" dirty="0" smtClean="0"/>
                <a:t>(coating after </a:t>
              </a:r>
              <a:r>
                <a:rPr lang="de-DE" sz="1400" b="1" dirty="0" err="1" smtClean="0"/>
                <a:t>grooving</a:t>
              </a:r>
              <a:r>
                <a:rPr lang="de-DE" sz="1400" b="1" dirty="0" smtClean="0"/>
                <a:t>, ideal) </a:t>
              </a:r>
            </a:p>
          </p:txBody>
        </p:sp>
        <p:sp>
          <p:nvSpPr>
            <p:cNvPr id="29" name="Textfeld 21"/>
            <p:cNvSpPr txBox="1"/>
            <p:nvPr/>
          </p:nvSpPr>
          <p:spPr>
            <a:xfrm>
              <a:off x="5611129" y="2353962"/>
              <a:ext cx="3041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b="1" dirty="0" smtClean="0"/>
                <a:t>(coating after </a:t>
              </a:r>
              <a:r>
                <a:rPr lang="de-DE" sz="1400" b="1" dirty="0" err="1" smtClean="0"/>
                <a:t>grooving</a:t>
              </a:r>
              <a:r>
                <a:rPr lang="de-DE" sz="1400" b="1" dirty="0" smtClean="0"/>
                <a:t>, </a:t>
              </a:r>
              <a:r>
                <a:rPr lang="de-DE" sz="1400" b="1" dirty="0" err="1" smtClean="0"/>
                <a:t>realistic</a:t>
              </a:r>
              <a:r>
                <a:rPr lang="de-DE" sz="1400" b="1" dirty="0" smtClean="0"/>
                <a:t>) </a:t>
              </a:r>
            </a:p>
          </p:txBody>
        </p:sp>
      </p:grpSp>
      <p:sp>
        <p:nvSpPr>
          <p:cNvPr id="34" name="Textfeld 22"/>
          <p:cNvSpPr txBox="1"/>
          <p:nvPr/>
        </p:nvSpPr>
        <p:spPr>
          <a:xfrm>
            <a:off x="179512" y="1628800"/>
            <a:ext cx="8701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Possible scenarios for the </a:t>
            </a:r>
            <a:r>
              <a:rPr lang="en-US" sz="1600" b="1" dirty="0"/>
              <a:t>c</a:t>
            </a:r>
            <a:r>
              <a:rPr lang="en-US" sz="1600" b="1" dirty="0" smtClean="0"/>
              <a:t>onformality of the coating of a macrostructured plate</a:t>
            </a:r>
          </a:p>
        </p:txBody>
      </p:sp>
      <p:cxnSp>
        <p:nvCxnSpPr>
          <p:cNvPr id="35" name="Gerade Verbindung mit Pfeil 23"/>
          <p:cNvCxnSpPr/>
          <p:nvPr/>
        </p:nvCxnSpPr>
        <p:spPr bwMode="auto">
          <a:xfrm>
            <a:off x="5940152" y="2492896"/>
            <a:ext cx="0" cy="128144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6" name="Textfeld 24"/>
          <p:cNvSpPr txBox="1"/>
          <p:nvPr/>
        </p:nvSpPr>
        <p:spPr>
          <a:xfrm>
            <a:off x="6012160" y="2996952"/>
            <a:ext cx="21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 smtClean="0"/>
              <a:t>h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39136" cy="1143000"/>
          </a:xfrm>
        </p:spPr>
        <p:txBody>
          <a:bodyPr/>
          <a:lstStyle/>
          <a:p>
            <a:r>
              <a:rPr lang="sv-SE" dirty="0" err="1" smtClean="0"/>
              <a:t>Model</a:t>
            </a:r>
            <a:r>
              <a:rPr lang="sv-SE" dirty="0" smtClean="0"/>
              <a:t> simulations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301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39136" cy="1143000"/>
          </a:xfrm>
        </p:spPr>
        <p:txBody>
          <a:bodyPr/>
          <a:lstStyle/>
          <a:p>
            <a:r>
              <a:rPr lang="sv-SE" dirty="0" err="1" smtClean="0"/>
              <a:t>Model</a:t>
            </a:r>
            <a:r>
              <a:rPr lang="sv-SE" dirty="0" smtClean="0"/>
              <a:t> simulations</a:t>
            </a:r>
            <a:endParaRPr lang="sv-SE" dirty="0"/>
          </a:p>
        </p:txBody>
      </p:sp>
      <p:grpSp>
        <p:nvGrpSpPr>
          <p:cNvPr id="45" name="Gruppieren 20"/>
          <p:cNvGrpSpPr/>
          <p:nvPr/>
        </p:nvGrpSpPr>
        <p:grpSpPr>
          <a:xfrm>
            <a:off x="296232" y="2078264"/>
            <a:ext cx="4203760" cy="3294952"/>
            <a:chOff x="642910" y="3714752"/>
            <a:chExt cx="3643338" cy="2737498"/>
          </a:xfrm>
        </p:grpSpPr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3714752"/>
              <a:ext cx="3643338" cy="273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feld 21"/>
            <p:cNvSpPr txBox="1"/>
            <p:nvPr/>
          </p:nvSpPr>
          <p:spPr>
            <a:xfrm>
              <a:off x="1285852" y="557214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 = 5 mm</a:t>
              </a:r>
              <a:endParaRPr lang="en-US" b="1" dirty="0"/>
            </a:p>
          </p:txBody>
        </p:sp>
      </p:grpSp>
      <p:grpSp>
        <p:nvGrpSpPr>
          <p:cNvPr id="48" name="Gruppieren 26"/>
          <p:cNvGrpSpPr/>
          <p:nvPr/>
        </p:nvGrpSpPr>
        <p:grpSpPr>
          <a:xfrm>
            <a:off x="4716016" y="2060848"/>
            <a:ext cx="4032448" cy="3312368"/>
            <a:chOff x="4857752" y="3727153"/>
            <a:chExt cx="3643338" cy="2773681"/>
          </a:xfrm>
        </p:grpSpPr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752" y="3727153"/>
              <a:ext cx="3643338" cy="2773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feld 22"/>
            <p:cNvSpPr txBox="1"/>
            <p:nvPr/>
          </p:nvSpPr>
          <p:spPr>
            <a:xfrm>
              <a:off x="6360498" y="5617854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 = 2.1 mm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2647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  <p:sp>
        <p:nvSpPr>
          <p:cNvPr id="20" name="Textfeld 2"/>
          <p:cNvSpPr txBox="1"/>
          <p:nvPr/>
        </p:nvSpPr>
        <p:spPr>
          <a:xfrm>
            <a:off x="5940152" y="1988840"/>
            <a:ext cx="28523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smtClean="0"/>
              <a:t>Calculations for 45° grooves, 2 mm deep) </a:t>
            </a:r>
            <a:r>
              <a:rPr lang="de-DE" sz="1600" i="1" dirty="0" err="1" smtClean="0">
                <a:sym typeface="Symbol"/>
              </a:rPr>
              <a:t>and</a:t>
            </a:r>
            <a:r>
              <a:rPr lang="de-DE" sz="1600" i="1" dirty="0" smtClean="0">
                <a:sym typeface="Symbol"/>
              </a:rPr>
              <a:t>  = 4.7 </a:t>
            </a:r>
            <a:r>
              <a:rPr lang="de-DE" sz="1600" i="1" dirty="0" smtClean="0">
                <a:latin typeface="Times New Roman"/>
                <a:cs typeface="Times New Roman"/>
                <a:sym typeface="Symbol"/>
              </a:rPr>
              <a:t>Å</a:t>
            </a:r>
            <a:endParaRPr lang="de-DE" sz="1600" i="1" dirty="0" smtClean="0"/>
          </a:p>
        </p:txBody>
      </p:sp>
      <p:graphicFrame>
        <p:nvGraphicFramePr>
          <p:cNvPr id="21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004307"/>
              </p:ext>
            </p:extLst>
          </p:nvPr>
        </p:nvGraphicFramePr>
        <p:xfrm>
          <a:off x="251520" y="1844824"/>
          <a:ext cx="5498155" cy="335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feld 25"/>
          <p:cNvSpPr txBox="1"/>
          <p:nvPr/>
        </p:nvSpPr>
        <p:spPr>
          <a:xfrm>
            <a:off x="251520" y="551723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Results used in a general sense to understand trends in the performance of macrostructured cathodes.</a:t>
            </a:r>
            <a:endParaRPr lang="en-US" sz="2400" dirty="0" smtClean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39136" cy="1143000"/>
          </a:xfrm>
        </p:spPr>
        <p:txBody>
          <a:bodyPr/>
          <a:lstStyle/>
          <a:p>
            <a:r>
              <a:rPr lang="sv-SE" dirty="0" err="1" smtClean="0"/>
              <a:t>Model</a:t>
            </a:r>
            <a:r>
              <a:rPr lang="sv-SE" dirty="0" smtClean="0"/>
              <a:t> simulations</a:t>
            </a:r>
            <a:endParaRPr lang="sv-SE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31" y="4218630"/>
            <a:ext cx="4163169" cy="261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94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DSCF3608"/>
          <p:cNvPicPr>
            <a:picLocks noChangeAspect="1" noChangeArrowheads="1"/>
          </p:cNvPicPr>
          <p:nvPr/>
        </p:nvPicPr>
        <p:blipFill rotWithShape="1">
          <a:blip r:embed="rId2"/>
          <a:srcRect l="5570" t="7256" r="11133"/>
          <a:stretch/>
        </p:blipFill>
        <p:spPr bwMode="auto">
          <a:xfrm>
            <a:off x="971600" y="4437112"/>
            <a:ext cx="2592288" cy="216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139136" cy="1143000"/>
          </a:xfrm>
        </p:spPr>
        <p:txBody>
          <a:bodyPr/>
          <a:lstStyle/>
          <a:p>
            <a:r>
              <a:rPr lang="sv-SE" dirty="0" smtClean="0"/>
              <a:t>The </a:t>
            </a:r>
            <a:r>
              <a:rPr lang="sv-SE" baseline="30000" dirty="0" smtClean="0"/>
              <a:t>10</a:t>
            </a:r>
            <a:r>
              <a:rPr lang="sv-SE" dirty="0" smtClean="0"/>
              <a:t>B-demonstrator</a:t>
            </a:r>
            <a:endParaRPr lang="sv-SE" dirty="0"/>
          </a:p>
        </p:txBody>
      </p:sp>
      <p:grpSp>
        <p:nvGrpSpPr>
          <p:cNvPr id="13" name="Group 12"/>
          <p:cNvGrpSpPr/>
          <p:nvPr/>
        </p:nvGrpSpPr>
        <p:grpSpPr>
          <a:xfrm>
            <a:off x="6516216" y="1988840"/>
            <a:ext cx="2627784" cy="1890792"/>
            <a:chOff x="6516216" y="1988840"/>
            <a:chExt cx="2627784" cy="1890792"/>
          </a:xfrm>
        </p:grpSpPr>
        <p:pic>
          <p:nvPicPr>
            <p:cNvPr id="12" name="Picture 11" descr="DSC02900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1988840"/>
              <a:ext cx="2496277" cy="18722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551712" y="3140968"/>
              <a:ext cx="25922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Stack with 3 MWPCs with macrostructure cathodes and 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resistive wires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43608" y="6093296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Demonstrator closed and ready to take data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504" y="1556792"/>
            <a:ext cx="6300780" cy="2520280"/>
            <a:chOff x="107504" y="1556792"/>
            <a:chExt cx="6300780" cy="252028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504" y="1988840"/>
              <a:ext cx="3073476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03848" y="1988840"/>
              <a:ext cx="3204436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23528" y="1556792"/>
              <a:ext cx="432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Design by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Ilario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Defendi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, FRM2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51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working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sp>
        <p:nvSpPr>
          <p:cNvPr id="5" name="Textfeld 7"/>
          <p:cNvSpPr txBox="1"/>
          <p:nvPr/>
        </p:nvSpPr>
        <p:spPr>
          <a:xfrm>
            <a:off x="395536" y="5517232"/>
            <a:ext cx="8175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Main objective: development of alternative technologies to replace the 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He tubes in large-area detectors for neutron scattering applications.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844824"/>
            <a:ext cx="2440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German  In-Kind Contribution to the ESS Upgrade Phase  (WP 2.3</a:t>
            </a:r>
            <a:r>
              <a:rPr lang="en-US" sz="2400" b="1" dirty="0" smtClean="0"/>
              <a:t>)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563888" y="2204864"/>
            <a:ext cx="1981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b="1" dirty="0">
                <a:solidFill>
                  <a:srgbClr val="000000"/>
                </a:solidFill>
                <a:sym typeface="Wingdings" pitchFamily="2" charset="2"/>
              </a:rPr>
              <a:t>FP7 – NMI3-II  (Task  21.2</a:t>
            </a:r>
            <a:r>
              <a:rPr lang="en-GB" sz="2400" b="1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GB" sz="2400" b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9" name="Rechteck 9"/>
          <p:cNvSpPr/>
          <p:nvPr/>
        </p:nvSpPr>
        <p:spPr>
          <a:xfrm>
            <a:off x="6372200" y="1700808"/>
            <a:ext cx="2275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00000"/>
                </a:solidFill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</a:rPr>
              <a:t>nternational </a:t>
            </a:r>
            <a:r>
              <a:rPr lang="en-US" sz="2400" b="1" u="sng" dirty="0">
                <a:solidFill>
                  <a:srgbClr val="000000"/>
                </a:solidFill>
              </a:rPr>
              <a:t>C</a:t>
            </a:r>
            <a:r>
              <a:rPr lang="en-US" sz="2400" b="1" dirty="0">
                <a:solidFill>
                  <a:srgbClr val="000000"/>
                </a:solidFill>
              </a:rPr>
              <a:t>ollaboration for </a:t>
            </a:r>
            <a:r>
              <a:rPr lang="en-US" sz="2400" b="1" u="sng" dirty="0">
                <a:solidFill>
                  <a:srgbClr val="000000"/>
                </a:solidFill>
              </a:rPr>
              <a:t>N</a:t>
            </a:r>
            <a:r>
              <a:rPr lang="en-US" sz="2400" b="1" dirty="0">
                <a:solidFill>
                  <a:srgbClr val="000000"/>
                </a:solidFill>
              </a:rPr>
              <a:t>eutron </a:t>
            </a:r>
            <a:r>
              <a:rPr lang="en-US" sz="2400" b="1" u="sng" dirty="0">
                <a:solidFill>
                  <a:srgbClr val="000000"/>
                </a:solidFill>
              </a:rPr>
              <a:t>D</a:t>
            </a:r>
            <a:r>
              <a:rPr lang="en-US" sz="2400" b="1" dirty="0">
                <a:solidFill>
                  <a:srgbClr val="000000"/>
                </a:solidFill>
              </a:rPr>
              <a:t>etector </a:t>
            </a:r>
            <a:r>
              <a:rPr lang="en-US" sz="2400" b="1" u="sng" dirty="0">
                <a:solidFill>
                  <a:srgbClr val="000000"/>
                </a:solidFill>
              </a:rPr>
              <a:t>D</a:t>
            </a:r>
            <a:r>
              <a:rPr lang="en-US" sz="2400" b="1" dirty="0">
                <a:solidFill>
                  <a:srgbClr val="000000"/>
                </a:solidFill>
              </a:rPr>
              <a:t>evelopment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</a:rPr>
              <a:t>(ICND).</a:t>
            </a:r>
            <a:endParaRPr lang="en-GB" sz="2400" b="1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512" y="3645024"/>
            <a:ext cx="2736304" cy="1440160"/>
            <a:chOff x="323528" y="3645024"/>
            <a:chExt cx="2232248" cy="104545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3645024"/>
              <a:ext cx="1102233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RTEmagicC_bmbf-logo_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717032"/>
              <a:ext cx="1152128" cy="576064"/>
            </a:xfrm>
            <a:prstGeom prst="rect">
              <a:avLst/>
            </a:prstGeom>
          </p:spPr>
        </p:pic>
        <p:pic>
          <p:nvPicPr>
            <p:cNvPr id="12" name="Picture 11" descr="frm2_os_rgb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4221088"/>
              <a:ext cx="466344" cy="469392"/>
            </a:xfrm>
            <a:prstGeom prst="rect">
              <a:avLst/>
            </a:prstGeom>
          </p:spPr>
        </p:pic>
      </p:grpSp>
      <p:pic>
        <p:nvPicPr>
          <p:cNvPr id="13" name="Picture 12" descr="nmi3_all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0968"/>
            <a:ext cx="2160240" cy="15345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04248" y="4149080"/>
            <a:ext cx="1368152" cy="461665"/>
          </a:xfrm>
          <a:prstGeom prst="rect">
            <a:avLst/>
          </a:prstGeom>
          <a:solidFill>
            <a:srgbClr val="FFDE48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icnd.org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056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detector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15" name="Textfeld 8"/>
          <p:cNvSpPr txBox="1"/>
          <p:nvPr/>
        </p:nvSpPr>
        <p:spPr>
          <a:xfrm>
            <a:off x="5220072" y="14127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Stack of MWPCs with Boron-lined “macrostructured”  cathodes</a:t>
            </a:r>
            <a:endParaRPr lang="en-US" sz="1800" b="1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l="57143" t="27086" r="23279" b="53474"/>
          <a:stretch>
            <a:fillRect/>
          </a:stretch>
        </p:blipFill>
        <p:spPr bwMode="auto">
          <a:xfrm>
            <a:off x="5220072" y="2060848"/>
            <a:ext cx="2952329" cy="16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1"/>
          <p:cNvSpPr txBox="1"/>
          <p:nvPr/>
        </p:nvSpPr>
        <p:spPr>
          <a:xfrm>
            <a:off x="4948933" y="5013176"/>
            <a:ext cx="4195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3D regular pattern consisting of grooves that can be created in the substrate material by milling, extrusion,  forming, etc.  </a:t>
            </a:r>
            <a:endParaRPr lang="en-US" sz="1600" b="1" dirty="0"/>
          </a:p>
        </p:txBody>
      </p:sp>
      <p:grpSp>
        <p:nvGrpSpPr>
          <p:cNvPr id="18" name="Gruppieren 57"/>
          <p:cNvGrpSpPr/>
          <p:nvPr/>
        </p:nvGrpSpPr>
        <p:grpSpPr>
          <a:xfrm>
            <a:off x="4499992" y="1988840"/>
            <a:ext cx="2157408" cy="1224136"/>
            <a:chOff x="4569526" y="817208"/>
            <a:chExt cx="1349704" cy="1224136"/>
          </a:xfrm>
        </p:grpSpPr>
        <p:sp>
          <p:nvSpPr>
            <p:cNvPr id="19" name="Textfeld 43"/>
            <p:cNvSpPr txBox="1"/>
            <p:nvPr/>
          </p:nvSpPr>
          <p:spPr>
            <a:xfrm>
              <a:off x="4569526" y="817208"/>
              <a:ext cx="1349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b="1" dirty="0" smtClean="0">
                  <a:solidFill>
                    <a:srgbClr val="FF0000"/>
                  </a:solidFill>
                </a:rPr>
                <a:t>Sense </a:t>
              </a:r>
              <a:r>
                <a:rPr lang="de-DE" sz="1600" b="1" dirty="0" err="1" smtClean="0">
                  <a:solidFill>
                    <a:srgbClr val="FF0000"/>
                  </a:solidFill>
                </a:rPr>
                <a:t>wire</a:t>
              </a:r>
              <a:r>
                <a:rPr lang="de-DE" sz="1600" b="1" dirty="0" smtClean="0">
                  <a:solidFill>
                    <a:srgbClr val="FF0000"/>
                  </a:solidFill>
                </a:rPr>
                <a:t> planes </a:t>
              </a:r>
            </a:p>
          </p:txBody>
        </p:sp>
        <p:cxnSp>
          <p:nvCxnSpPr>
            <p:cNvPr id="20" name="Gerade Verbindung mit Pfeil 53"/>
            <p:cNvCxnSpPr/>
            <p:nvPr/>
          </p:nvCxnSpPr>
          <p:spPr bwMode="auto">
            <a:xfrm>
              <a:off x="4974968" y="1177248"/>
              <a:ext cx="188789" cy="45110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Gerade Verbindung mit Pfeil 55"/>
            <p:cNvCxnSpPr/>
            <p:nvPr/>
          </p:nvCxnSpPr>
          <p:spPr bwMode="auto">
            <a:xfrm>
              <a:off x="4974968" y="1177248"/>
              <a:ext cx="180197" cy="8640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Rechteckige Legende 9"/>
          <p:cNvSpPr/>
          <p:nvPr/>
        </p:nvSpPr>
        <p:spPr>
          <a:xfrm rot="10800000">
            <a:off x="5148064" y="3731457"/>
            <a:ext cx="3456384" cy="1137701"/>
          </a:xfrm>
          <a:prstGeom prst="wedgeRectCallout">
            <a:avLst>
              <a:gd name="adj1" fmla="val 11983"/>
              <a:gd name="adj2" fmla="val 153649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170474" y="3923577"/>
            <a:ext cx="3361966" cy="801567"/>
            <a:chOff x="4665588" y="4018510"/>
            <a:chExt cx="3793640" cy="831576"/>
          </a:xfrm>
        </p:grpSpPr>
        <p:sp>
          <p:nvSpPr>
            <p:cNvPr id="24" name="Textfeld 12"/>
            <p:cNvSpPr txBox="1"/>
            <p:nvPr/>
          </p:nvSpPr>
          <p:spPr>
            <a:xfrm>
              <a:off x="4665588" y="4199667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 smtClean="0">
                  <a:sym typeface="Symbol"/>
                </a:rPr>
                <a:t>mm</a:t>
              </a:r>
              <a:endParaRPr lang="en-US" sz="1600" b="1" dirty="0"/>
            </a:p>
          </p:txBody>
        </p:sp>
        <p:grpSp>
          <p:nvGrpSpPr>
            <p:cNvPr id="25" name="Gruppieren 39"/>
            <p:cNvGrpSpPr/>
            <p:nvPr/>
          </p:nvGrpSpPr>
          <p:grpSpPr>
            <a:xfrm>
              <a:off x="5380678" y="4024586"/>
              <a:ext cx="3073400" cy="825500"/>
              <a:chOff x="2492892" y="2355555"/>
              <a:chExt cx="3073400" cy="825500"/>
            </a:xfrm>
          </p:grpSpPr>
          <p:cxnSp>
            <p:nvCxnSpPr>
              <p:cNvPr id="45" name="Gerade Verbindung 17"/>
              <p:cNvCxnSpPr/>
              <p:nvPr/>
            </p:nvCxnSpPr>
            <p:spPr bwMode="auto">
              <a:xfrm>
                <a:off x="2492892" y="2396830"/>
                <a:ext cx="146050" cy="0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18"/>
              <p:cNvCxnSpPr/>
              <p:nvPr/>
            </p:nvCxnSpPr>
            <p:spPr bwMode="auto">
              <a:xfrm flipV="1">
                <a:off x="2870717" y="3125493"/>
                <a:ext cx="136525" cy="0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hteck 19"/>
              <p:cNvSpPr/>
              <p:nvPr/>
            </p:nvSpPr>
            <p:spPr bwMode="auto">
              <a:xfrm rot="1380000">
                <a:off x="3072330" y="2369843"/>
                <a:ext cx="98425" cy="7969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8" name="Rechteck 20"/>
              <p:cNvSpPr/>
              <p:nvPr/>
            </p:nvSpPr>
            <p:spPr bwMode="auto">
              <a:xfrm rot="20220000">
                <a:off x="2707206" y="2355555"/>
                <a:ext cx="96837" cy="7969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9" name="Rechteck 21"/>
              <p:cNvSpPr/>
              <p:nvPr/>
            </p:nvSpPr>
            <p:spPr bwMode="auto">
              <a:xfrm rot="20220000">
                <a:off x="3439042" y="2365080"/>
                <a:ext cx="98425" cy="79851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cxnSp>
            <p:nvCxnSpPr>
              <p:cNvPr id="50" name="Gerade Verbindung 22"/>
              <p:cNvCxnSpPr/>
              <p:nvPr/>
            </p:nvCxnSpPr>
            <p:spPr bwMode="auto">
              <a:xfrm>
                <a:off x="3234255" y="2409530"/>
                <a:ext cx="142875" cy="0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23"/>
              <p:cNvCxnSpPr/>
              <p:nvPr/>
            </p:nvCxnSpPr>
            <p:spPr bwMode="auto">
              <a:xfrm flipV="1">
                <a:off x="3597792" y="3127080"/>
                <a:ext cx="136525" cy="0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hteck 24"/>
              <p:cNvSpPr/>
              <p:nvPr/>
            </p:nvSpPr>
            <p:spPr bwMode="auto">
              <a:xfrm rot="1380000">
                <a:off x="3799405" y="2377780"/>
                <a:ext cx="98425" cy="7969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cxnSp>
            <p:nvCxnSpPr>
              <p:cNvPr id="53" name="Gerade Verbindung 25"/>
              <p:cNvCxnSpPr/>
              <p:nvPr/>
            </p:nvCxnSpPr>
            <p:spPr bwMode="auto">
              <a:xfrm>
                <a:off x="3961330" y="2417468"/>
                <a:ext cx="147637" cy="0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26"/>
              <p:cNvCxnSpPr/>
              <p:nvPr/>
            </p:nvCxnSpPr>
            <p:spPr bwMode="auto">
              <a:xfrm flipV="1">
                <a:off x="4332805" y="3135018"/>
                <a:ext cx="136525" cy="0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hteck 27"/>
              <p:cNvSpPr/>
              <p:nvPr/>
            </p:nvSpPr>
            <p:spPr bwMode="auto">
              <a:xfrm rot="1380000">
                <a:off x="4536005" y="2384130"/>
                <a:ext cx="98425" cy="7969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56" name="Rechteck 28"/>
              <p:cNvSpPr/>
              <p:nvPr/>
            </p:nvSpPr>
            <p:spPr bwMode="auto">
              <a:xfrm rot="20220000">
                <a:off x="4172467" y="2374605"/>
                <a:ext cx="96838" cy="7969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cxnSp>
            <p:nvCxnSpPr>
              <p:cNvPr id="57" name="Gerade Verbindung 29"/>
              <p:cNvCxnSpPr/>
              <p:nvPr/>
            </p:nvCxnSpPr>
            <p:spPr bwMode="auto">
              <a:xfrm>
                <a:off x="4696342" y="2415880"/>
                <a:ext cx="146050" cy="0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30"/>
              <p:cNvCxnSpPr/>
              <p:nvPr/>
            </p:nvCxnSpPr>
            <p:spPr bwMode="auto">
              <a:xfrm flipV="1">
                <a:off x="5058292" y="3125493"/>
                <a:ext cx="136525" cy="0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hteck 31"/>
              <p:cNvSpPr/>
              <p:nvPr/>
            </p:nvSpPr>
            <p:spPr bwMode="auto">
              <a:xfrm rot="1380000">
                <a:off x="5259905" y="2360318"/>
                <a:ext cx="98425" cy="7985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60" name="Rechteck 32"/>
              <p:cNvSpPr/>
              <p:nvPr/>
            </p:nvSpPr>
            <p:spPr bwMode="auto">
              <a:xfrm rot="20220000">
                <a:off x="4902718" y="2373018"/>
                <a:ext cx="98425" cy="7969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cxnSp>
            <p:nvCxnSpPr>
              <p:cNvPr id="61" name="Gerade Verbindung 33"/>
              <p:cNvCxnSpPr/>
              <p:nvPr/>
            </p:nvCxnSpPr>
            <p:spPr bwMode="auto">
              <a:xfrm>
                <a:off x="5420242" y="2401593"/>
                <a:ext cx="146050" cy="0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Gerade Verbindung mit Pfeil 14"/>
            <p:cNvCxnSpPr/>
            <p:nvPr/>
          </p:nvCxnSpPr>
          <p:spPr>
            <a:xfrm rot="5400000">
              <a:off x="4949800" y="4434278"/>
              <a:ext cx="79208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ihandform 15"/>
            <p:cNvSpPr/>
            <p:nvPr/>
          </p:nvSpPr>
          <p:spPr>
            <a:xfrm>
              <a:off x="7191040" y="4442098"/>
              <a:ext cx="202018" cy="90471"/>
            </a:xfrm>
            <a:custGeom>
              <a:avLst/>
              <a:gdLst>
                <a:gd name="connsiteX0" fmla="*/ 0 w 267586"/>
                <a:gd name="connsiteY0" fmla="*/ 23037 h 23037"/>
                <a:gd name="connsiteX1" fmla="*/ 233916 w 267586"/>
                <a:gd name="connsiteY1" fmla="*/ 1772 h 23037"/>
                <a:gd name="connsiteX2" fmla="*/ 202018 w 267586"/>
                <a:gd name="connsiteY2" fmla="*/ 12405 h 23037"/>
                <a:gd name="connsiteX3" fmla="*/ 202018 w 267586"/>
                <a:gd name="connsiteY3" fmla="*/ 12405 h 23037"/>
                <a:gd name="connsiteX0" fmla="*/ 0 w 202018"/>
                <a:gd name="connsiteY0" fmla="*/ 13814 h 13814"/>
                <a:gd name="connsiteX1" fmla="*/ 93787 w 202018"/>
                <a:gd name="connsiteY1" fmla="*/ 1772 h 13814"/>
                <a:gd name="connsiteX2" fmla="*/ 202018 w 202018"/>
                <a:gd name="connsiteY2" fmla="*/ 3182 h 13814"/>
                <a:gd name="connsiteX3" fmla="*/ 202018 w 202018"/>
                <a:gd name="connsiteY3" fmla="*/ 3182 h 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018" h="13814">
                  <a:moveTo>
                    <a:pt x="0" y="13814"/>
                  </a:moveTo>
                  <a:lnTo>
                    <a:pt x="93787" y="1772"/>
                  </a:lnTo>
                  <a:cubicBezTo>
                    <a:pt x="127457" y="0"/>
                    <a:pt x="183980" y="2947"/>
                    <a:pt x="202018" y="3182"/>
                  </a:cubicBezTo>
                  <a:lnTo>
                    <a:pt x="202018" y="3182"/>
                  </a:lnTo>
                </a:path>
              </a:pathLst>
            </a:cu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feld 16"/>
            <p:cNvSpPr txBox="1"/>
            <p:nvPr/>
          </p:nvSpPr>
          <p:spPr>
            <a:xfrm>
              <a:off x="7108672" y="4070624"/>
              <a:ext cx="366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b="1" dirty="0" smtClean="0">
                  <a:latin typeface="Calibri"/>
                </a:rPr>
                <a:t>α</a:t>
              </a:r>
              <a:endParaRPr lang="en-US" b="1" dirty="0"/>
            </a:p>
          </p:txBody>
        </p:sp>
        <p:cxnSp>
          <p:nvCxnSpPr>
            <p:cNvPr id="29" name="Gerade Verbindung 61"/>
            <p:cNvCxnSpPr/>
            <p:nvPr/>
          </p:nvCxnSpPr>
          <p:spPr bwMode="auto">
            <a:xfrm flipV="1">
              <a:off x="5380678" y="4025380"/>
              <a:ext cx="1512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Gerade Verbindung 64"/>
            <p:cNvCxnSpPr/>
            <p:nvPr/>
          </p:nvCxnSpPr>
          <p:spPr bwMode="auto">
            <a:xfrm>
              <a:off x="5526728" y="4025318"/>
              <a:ext cx="295200" cy="720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rade Verbindung 71"/>
            <p:cNvCxnSpPr/>
            <p:nvPr/>
          </p:nvCxnSpPr>
          <p:spPr bwMode="auto">
            <a:xfrm>
              <a:off x="6258640" y="4036981"/>
              <a:ext cx="295200" cy="720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Gerade Verbindung 72"/>
            <p:cNvCxnSpPr/>
            <p:nvPr/>
          </p:nvCxnSpPr>
          <p:spPr bwMode="auto">
            <a:xfrm>
              <a:off x="6996753" y="4056393"/>
              <a:ext cx="295200" cy="720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Gerade Verbindung 73"/>
            <p:cNvCxnSpPr/>
            <p:nvPr/>
          </p:nvCxnSpPr>
          <p:spPr bwMode="auto">
            <a:xfrm>
              <a:off x="7728264" y="4046621"/>
              <a:ext cx="295200" cy="720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Gerade Verbindung 74"/>
            <p:cNvCxnSpPr/>
            <p:nvPr/>
          </p:nvCxnSpPr>
          <p:spPr bwMode="auto">
            <a:xfrm flipV="1">
              <a:off x="6113716" y="4043879"/>
              <a:ext cx="1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Gerade Verbindung 75"/>
            <p:cNvCxnSpPr/>
            <p:nvPr/>
          </p:nvCxnSpPr>
          <p:spPr bwMode="auto">
            <a:xfrm flipV="1">
              <a:off x="6845553" y="4059257"/>
              <a:ext cx="1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Gerade Verbindung 76"/>
            <p:cNvCxnSpPr/>
            <p:nvPr/>
          </p:nvCxnSpPr>
          <p:spPr bwMode="auto">
            <a:xfrm flipV="1">
              <a:off x="7578978" y="4051320"/>
              <a:ext cx="1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Gerade Verbindung 77"/>
            <p:cNvCxnSpPr/>
            <p:nvPr/>
          </p:nvCxnSpPr>
          <p:spPr bwMode="auto">
            <a:xfrm flipV="1">
              <a:off x="8308028" y="4036981"/>
              <a:ext cx="1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Gerade Verbindung 78"/>
            <p:cNvCxnSpPr/>
            <p:nvPr/>
          </p:nvCxnSpPr>
          <p:spPr bwMode="auto">
            <a:xfrm flipH="1">
              <a:off x="5819347" y="4033000"/>
              <a:ext cx="306000" cy="720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Gerade Verbindung 86"/>
            <p:cNvCxnSpPr/>
            <p:nvPr/>
          </p:nvCxnSpPr>
          <p:spPr bwMode="auto">
            <a:xfrm flipH="1">
              <a:off x="6543116" y="4051320"/>
              <a:ext cx="306000" cy="720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Gerade Verbindung 87"/>
            <p:cNvCxnSpPr/>
            <p:nvPr/>
          </p:nvCxnSpPr>
          <p:spPr bwMode="auto">
            <a:xfrm flipH="1">
              <a:off x="7283910" y="4046621"/>
              <a:ext cx="306000" cy="720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 Verbindung 88"/>
            <p:cNvCxnSpPr/>
            <p:nvPr/>
          </p:nvCxnSpPr>
          <p:spPr bwMode="auto">
            <a:xfrm flipH="1">
              <a:off x="8010901" y="4029220"/>
              <a:ext cx="306000" cy="720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mit Pfeil 91"/>
            <p:cNvCxnSpPr/>
            <p:nvPr/>
          </p:nvCxnSpPr>
          <p:spPr bwMode="auto">
            <a:xfrm flipH="1" flipV="1">
              <a:off x="5753217" y="4254212"/>
              <a:ext cx="296126" cy="170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sp>
          <p:nvSpPr>
            <p:cNvPr id="43" name="Textfeld 98"/>
            <p:cNvSpPr txBox="1"/>
            <p:nvPr/>
          </p:nvSpPr>
          <p:spPr>
            <a:xfrm>
              <a:off x="5538230" y="4018510"/>
              <a:ext cx="5673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000" b="1" baseline="30000" dirty="0" smtClean="0"/>
                <a:t>7</a:t>
              </a:r>
              <a:r>
                <a:rPr lang="de-DE" sz="1000" b="1" dirty="0" smtClean="0"/>
                <a:t>Li(</a:t>
              </a:r>
              <a:r>
                <a:rPr lang="el-GR" sz="1000" b="1" dirty="0" smtClean="0"/>
                <a:t>α</a:t>
              </a:r>
              <a:r>
                <a:rPr lang="de-DE" sz="1000" dirty="0" smtClean="0"/>
                <a:t>)</a:t>
              </a:r>
            </a:p>
          </p:txBody>
        </p:sp>
        <p:sp>
          <p:nvSpPr>
            <p:cNvPr id="44" name="Textfeld 99"/>
            <p:cNvSpPr txBox="1"/>
            <p:nvPr/>
          </p:nvSpPr>
          <p:spPr>
            <a:xfrm>
              <a:off x="5891040" y="4385318"/>
              <a:ext cx="5673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l-GR" sz="1000" b="1" dirty="0"/>
                <a:t>α</a:t>
              </a:r>
              <a:r>
                <a:rPr lang="de-DE" sz="1000" b="1" dirty="0" smtClean="0"/>
                <a:t>(</a:t>
              </a:r>
              <a:r>
                <a:rPr lang="de-DE" sz="1000" b="1" baseline="30000" dirty="0" smtClean="0"/>
                <a:t>7</a:t>
              </a:r>
              <a:r>
                <a:rPr lang="de-DE" sz="1000" b="1" dirty="0" smtClean="0"/>
                <a:t>Li)</a:t>
              </a:r>
            </a:p>
          </p:txBody>
        </p:sp>
      </p:grpSp>
      <p:sp>
        <p:nvSpPr>
          <p:cNvPr id="62" name="Rechteck 62"/>
          <p:cNvSpPr/>
          <p:nvPr/>
        </p:nvSpPr>
        <p:spPr bwMode="auto">
          <a:xfrm>
            <a:off x="6300192" y="2348880"/>
            <a:ext cx="417820" cy="202897"/>
          </a:xfrm>
          <a:prstGeom prst="rect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3" name="Gruppieren 134"/>
          <p:cNvGrpSpPr/>
          <p:nvPr/>
        </p:nvGrpSpPr>
        <p:grpSpPr>
          <a:xfrm>
            <a:off x="2424418" y="4684122"/>
            <a:ext cx="2038347" cy="1046229"/>
            <a:chOff x="971600" y="1554596"/>
            <a:chExt cx="2614599" cy="834010"/>
          </a:xfrm>
        </p:grpSpPr>
        <p:grpSp>
          <p:nvGrpSpPr>
            <p:cNvPr id="64" name="Gruppieren 19"/>
            <p:cNvGrpSpPr>
              <a:grpSpLocks/>
            </p:cNvGrpSpPr>
            <p:nvPr/>
          </p:nvGrpSpPr>
          <p:grpSpPr bwMode="auto">
            <a:xfrm rot="18190590">
              <a:off x="2187314" y="915508"/>
              <a:ext cx="229340" cy="2568430"/>
              <a:chOff x="1832159" y="1844920"/>
              <a:chExt cx="229390" cy="2569366"/>
            </a:xfrm>
          </p:grpSpPr>
          <p:sp>
            <p:nvSpPr>
              <p:cNvPr id="74" name="Rechteck 18"/>
              <p:cNvSpPr/>
              <p:nvPr/>
            </p:nvSpPr>
            <p:spPr>
              <a:xfrm rot="8820000">
                <a:off x="1832159" y="1965395"/>
                <a:ext cx="143126" cy="24488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75" name="Rechteck 19"/>
              <p:cNvSpPr/>
              <p:nvPr/>
            </p:nvSpPr>
            <p:spPr>
              <a:xfrm rot="8820000">
                <a:off x="1924235" y="1844920"/>
                <a:ext cx="137314" cy="24488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cxnSp>
          <p:nvCxnSpPr>
            <p:cNvPr id="65" name="Gerade Verbindung mit Pfeil 9"/>
            <p:cNvCxnSpPr/>
            <p:nvPr/>
          </p:nvCxnSpPr>
          <p:spPr bwMode="auto">
            <a:xfrm rot="16200000" flipH="1" flipV="1">
              <a:off x="1858356" y="2144400"/>
              <a:ext cx="126270" cy="0"/>
            </a:xfrm>
            <a:prstGeom prst="straightConnector1">
              <a:avLst/>
            </a:prstGeom>
            <a:ln w="28575">
              <a:solidFill>
                <a:srgbClr val="00FF00"/>
              </a:solidFill>
              <a:prstDash val="sysDot"/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30"/>
            <p:cNvSpPr txBox="1">
              <a:spLocks noChangeArrowheads="1"/>
            </p:cNvSpPr>
            <p:nvPr/>
          </p:nvSpPr>
          <p:spPr bwMode="auto">
            <a:xfrm>
              <a:off x="992108" y="2152889"/>
              <a:ext cx="554591" cy="235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de-DE" sz="1400" b="1" dirty="0">
                  <a:latin typeface="Calibri" pitchFamily="34" charset="0"/>
                </a:rPr>
                <a:t>Al</a:t>
              </a:r>
            </a:p>
          </p:txBody>
        </p:sp>
        <p:sp>
          <p:nvSpPr>
            <p:cNvPr id="67" name="Textfeld 31"/>
            <p:cNvSpPr txBox="1">
              <a:spLocks noChangeArrowheads="1"/>
            </p:cNvSpPr>
            <p:nvPr/>
          </p:nvSpPr>
          <p:spPr bwMode="auto">
            <a:xfrm>
              <a:off x="971600" y="2015651"/>
              <a:ext cx="554591" cy="235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de-DE" sz="1400" b="1" baseline="30000" dirty="0">
                  <a:latin typeface="Calibri" pitchFamily="34" charset="0"/>
                </a:rPr>
                <a:t>10</a:t>
              </a:r>
              <a:r>
                <a:rPr lang="de-DE" sz="1400" b="1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69" name="Textfeld 43"/>
            <p:cNvSpPr txBox="1">
              <a:spLocks noChangeArrowheads="1"/>
            </p:cNvSpPr>
            <p:nvPr/>
          </p:nvSpPr>
          <p:spPr bwMode="auto">
            <a:xfrm>
              <a:off x="1433425" y="1584980"/>
              <a:ext cx="647836" cy="28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de-DE" b="1" dirty="0">
                  <a:solidFill>
                    <a:srgbClr val="39E73D"/>
                  </a:solidFill>
                  <a:latin typeface="Calibri" pitchFamily="34" charset="0"/>
                </a:rPr>
                <a:t>n</a:t>
              </a:r>
            </a:p>
          </p:txBody>
        </p:sp>
        <p:cxnSp>
          <p:nvCxnSpPr>
            <p:cNvPr id="70" name="Gerade Verbindung 14"/>
            <p:cNvCxnSpPr/>
            <p:nvPr/>
          </p:nvCxnSpPr>
          <p:spPr bwMode="auto">
            <a:xfrm rot="5400000" flipH="1" flipV="1">
              <a:off x="1675271" y="1806596"/>
              <a:ext cx="504000" cy="0"/>
            </a:xfrm>
            <a:prstGeom prst="line">
              <a:avLst/>
            </a:prstGeom>
            <a:ln w="38100">
              <a:solidFill>
                <a:srgbClr val="39E7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hteck 15"/>
            <p:cNvSpPr/>
            <p:nvPr/>
          </p:nvSpPr>
          <p:spPr>
            <a:xfrm>
              <a:off x="1895251" y="1632663"/>
              <a:ext cx="1169446" cy="2819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l-GR" b="1" dirty="0" smtClean="0"/>
                <a:t>ε</a:t>
              </a:r>
              <a:r>
                <a:rPr lang="de-DE" b="1" baseline="-25000" dirty="0" err="1" smtClean="0"/>
                <a:t>absorption</a:t>
              </a:r>
              <a:r>
                <a:rPr lang="de-DE" b="1" baseline="-25000" dirty="0" smtClean="0"/>
                <a:t> </a:t>
              </a:r>
              <a:r>
                <a:rPr lang="de-DE" b="1" dirty="0" smtClean="0">
                  <a:sym typeface="Symbol"/>
                </a:rPr>
                <a:t></a:t>
              </a:r>
              <a:r>
                <a:rPr lang="de-DE" b="1" dirty="0" smtClean="0"/>
                <a:t> d</a:t>
              </a:r>
              <a:endParaRPr lang="de-DE" b="1" baseline="-25000" dirty="0" smtClean="0"/>
            </a:p>
          </p:txBody>
        </p:sp>
      </p:grpSp>
      <p:grpSp>
        <p:nvGrpSpPr>
          <p:cNvPr id="76" name="Gruppieren 139"/>
          <p:cNvGrpSpPr/>
          <p:nvPr/>
        </p:nvGrpSpPr>
        <p:grpSpPr>
          <a:xfrm>
            <a:off x="539550" y="4149080"/>
            <a:ext cx="1818532" cy="1872208"/>
            <a:chOff x="5624115" y="1225555"/>
            <a:chExt cx="2795153" cy="2995533"/>
          </a:xfrm>
        </p:grpSpPr>
        <p:grpSp>
          <p:nvGrpSpPr>
            <p:cNvPr id="77" name="Gruppieren 133"/>
            <p:cNvGrpSpPr/>
            <p:nvPr/>
          </p:nvGrpSpPr>
          <p:grpSpPr>
            <a:xfrm>
              <a:off x="5624115" y="1225555"/>
              <a:ext cx="1180180" cy="2995533"/>
              <a:chOff x="4208892" y="1329695"/>
              <a:chExt cx="1037969" cy="2847678"/>
            </a:xfrm>
          </p:grpSpPr>
          <p:grpSp>
            <p:nvGrpSpPr>
              <p:cNvPr id="85" name="Gruppieren 14"/>
              <p:cNvGrpSpPr>
                <a:grpSpLocks/>
              </p:cNvGrpSpPr>
              <p:nvPr/>
            </p:nvGrpSpPr>
            <p:grpSpPr bwMode="auto">
              <a:xfrm>
                <a:off x="4389944" y="1758024"/>
                <a:ext cx="400050" cy="2419349"/>
                <a:chOff x="1172827" y="1602214"/>
                <a:chExt cx="399727" cy="2419867"/>
              </a:xfrm>
            </p:grpSpPr>
            <p:sp>
              <p:nvSpPr>
                <p:cNvPr id="88" name="Rechteck 36"/>
                <p:cNvSpPr/>
                <p:nvPr/>
              </p:nvSpPr>
              <p:spPr>
                <a:xfrm rot="8820000">
                  <a:off x="1172827" y="1718126"/>
                  <a:ext cx="215726" cy="23039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89" name="Rechteck 37"/>
                <p:cNvSpPr/>
                <p:nvPr/>
              </p:nvSpPr>
              <p:spPr>
                <a:xfrm rot="8820000">
                  <a:off x="1356828" y="1602214"/>
                  <a:ext cx="215726" cy="230395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cxnSp>
              <p:nvCxnSpPr>
                <p:cNvPr id="90" name="Gerade Verbindung mit Pfeil 38"/>
                <p:cNvCxnSpPr>
                  <a:endCxn id="89" idx="3"/>
                </p:cNvCxnSpPr>
                <p:nvPr/>
              </p:nvCxnSpPr>
              <p:spPr>
                <a:xfrm flipH="1">
                  <a:off x="1374229" y="2393599"/>
                  <a:ext cx="0" cy="424155"/>
                </a:xfrm>
                <a:prstGeom prst="straightConnector1">
                  <a:avLst/>
                </a:prstGeom>
                <a:ln w="28575">
                  <a:solidFill>
                    <a:srgbClr val="00FF0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Gerade Verbindung 29"/>
              <p:cNvCxnSpPr/>
              <p:nvPr/>
            </p:nvCxnSpPr>
            <p:spPr bwMode="auto">
              <a:xfrm rot="5400000" flipH="1" flipV="1">
                <a:off x="4028603" y="2015221"/>
                <a:ext cx="1152000" cy="0"/>
              </a:xfrm>
              <a:prstGeom prst="line">
                <a:avLst/>
              </a:prstGeom>
              <a:ln w="38100">
                <a:solidFill>
                  <a:srgbClr val="39E7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feld 61"/>
              <p:cNvSpPr txBox="1">
                <a:spLocks noChangeArrowheads="1"/>
              </p:cNvSpPr>
              <p:nvPr/>
            </p:nvSpPr>
            <p:spPr bwMode="auto">
              <a:xfrm>
                <a:off x="4598266" y="1329695"/>
                <a:ext cx="648595" cy="561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de-DE" b="1" dirty="0">
                    <a:solidFill>
                      <a:srgbClr val="39E73D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83" name="Freihandform 31"/>
              <p:cNvSpPr/>
              <p:nvPr/>
            </p:nvSpPr>
            <p:spPr>
              <a:xfrm>
                <a:off x="4326446" y="1962810"/>
                <a:ext cx="285750" cy="190500"/>
              </a:xfrm>
              <a:custGeom>
                <a:avLst/>
                <a:gdLst>
                  <a:gd name="connsiteX0" fmla="*/ 171450 w 171450"/>
                  <a:gd name="connsiteY0" fmla="*/ 19050 h 133350"/>
                  <a:gd name="connsiteX1" fmla="*/ 38100 w 171450"/>
                  <a:gd name="connsiteY1" fmla="*/ 19050 h 133350"/>
                  <a:gd name="connsiteX2" fmla="*/ 0 w 171450"/>
                  <a:gd name="connsiteY2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133350">
                    <a:moveTo>
                      <a:pt x="171450" y="19050"/>
                    </a:moveTo>
                    <a:cubicBezTo>
                      <a:pt x="119062" y="9525"/>
                      <a:pt x="66675" y="0"/>
                      <a:pt x="38100" y="19050"/>
                    </a:cubicBezTo>
                    <a:cubicBezTo>
                      <a:pt x="9525" y="38100"/>
                      <a:pt x="4762" y="85725"/>
                      <a:pt x="0" y="133350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Textfeld 32"/>
              <p:cNvSpPr txBox="1"/>
              <p:nvPr/>
            </p:nvSpPr>
            <p:spPr>
              <a:xfrm>
                <a:off x="4208892" y="1548747"/>
                <a:ext cx="909057" cy="468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1400" b="1" dirty="0" smtClean="0">
                    <a:latin typeface="Calibri"/>
                    <a:sym typeface="Symbol"/>
                  </a:rPr>
                  <a:t>α</a:t>
                </a:r>
                <a:endParaRPr lang="en-US" sz="1400" b="1" dirty="0"/>
              </a:p>
            </p:txBody>
          </p:sp>
        </p:grpSp>
        <p:sp>
          <p:nvSpPr>
            <p:cNvPr id="78" name="Rechteck 26"/>
            <p:cNvSpPr/>
            <p:nvPr/>
          </p:nvSpPr>
          <p:spPr>
            <a:xfrm>
              <a:off x="5994900" y="2106989"/>
              <a:ext cx="242436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l-GR" sz="1400" b="1" dirty="0" smtClean="0"/>
                <a:t>ε</a:t>
              </a:r>
              <a:r>
                <a:rPr lang="de-DE" sz="1400" b="1" baseline="-25000" dirty="0" err="1" smtClean="0"/>
                <a:t>absorption</a:t>
              </a:r>
              <a:r>
                <a:rPr lang="de-DE" sz="1400" b="1" baseline="-25000" dirty="0" smtClean="0"/>
                <a:t> </a:t>
              </a:r>
              <a:r>
                <a:rPr lang="de-DE" sz="1400" b="1" dirty="0" smtClean="0">
                  <a:sym typeface="Symbol"/>
                </a:rPr>
                <a:t></a:t>
              </a:r>
              <a:r>
                <a:rPr lang="de-DE" sz="1400" b="1" dirty="0" smtClean="0"/>
                <a:t> d/sin(</a:t>
              </a:r>
              <a:r>
                <a:rPr lang="el-GR" sz="1400" b="1" dirty="0" smtClean="0">
                  <a:latin typeface="Calibri"/>
                </a:rPr>
                <a:t>α</a:t>
              </a:r>
              <a:r>
                <a:rPr lang="de-DE" sz="1400" b="1" dirty="0" smtClean="0">
                  <a:latin typeface="Calibri"/>
                </a:rPr>
                <a:t>)</a:t>
              </a:r>
              <a:r>
                <a:rPr lang="de-DE" sz="1400" b="1" dirty="0" smtClean="0"/>
                <a:t> </a:t>
              </a:r>
              <a:endParaRPr lang="de-DE" sz="1400" b="1" baseline="-25000" dirty="0" smtClean="0"/>
            </a:p>
          </p:txBody>
        </p:sp>
        <p:sp>
          <p:nvSpPr>
            <p:cNvPr id="79" name="Rechteck 27"/>
            <p:cNvSpPr/>
            <p:nvPr/>
          </p:nvSpPr>
          <p:spPr>
            <a:xfrm>
              <a:off x="5624120" y="2262470"/>
              <a:ext cx="418348" cy="388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de-DE" sz="1600" b="1" dirty="0" smtClean="0"/>
                <a:t>d‘</a:t>
              </a:r>
              <a:endParaRPr lang="de-DE" sz="1600" b="1" baseline="-25000" dirty="0" smtClean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1520" y="2276872"/>
            <a:ext cx="3888432" cy="1872208"/>
            <a:chOff x="251520" y="2348880"/>
            <a:chExt cx="3888432" cy="1872208"/>
          </a:xfrm>
        </p:grpSpPr>
        <p:graphicFrame>
          <p:nvGraphicFramePr>
            <p:cNvPr id="95" name="Diagramm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55990995"/>
                </p:ext>
              </p:extLst>
            </p:nvPr>
          </p:nvGraphicFramePr>
          <p:xfrm>
            <a:off x="251520" y="2348880"/>
            <a:ext cx="3744416" cy="1872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7" name="Textfeld 32"/>
            <p:cNvSpPr txBox="1"/>
            <p:nvPr/>
          </p:nvSpPr>
          <p:spPr>
            <a:xfrm>
              <a:off x="3131840" y="324971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sym typeface="Symbol"/>
                </a:rPr>
                <a:t>ε</a:t>
              </a:r>
              <a:r>
                <a:rPr lang="en-US" b="1" dirty="0" smtClean="0">
                  <a:sym typeface="Symbol"/>
                </a:rPr>
                <a:t>～</a:t>
              </a:r>
              <a:r>
                <a:rPr lang="en-US" b="1" dirty="0" smtClean="0">
                  <a:latin typeface="Calibri"/>
                  <a:sym typeface="Symbol"/>
                </a:rPr>
                <a:t>12% </a:t>
              </a:r>
              <a:endParaRPr lang="en-US" b="1" dirty="0"/>
            </a:p>
          </p:txBody>
        </p:sp>
        <p:sp>
          <p:nvSpPr>
            <p:cNvPr id="98" name="Textfeld 32"/>
            <p:cNvSpPr txBox="1"/>
            <p:nvPr/>
          </p:nvSpPr>
          <p:spPr>
            <a:xfrm>
              <a:off x="1403648" y="292494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 smtClean="0">
                  <a:latin typeface="Calibri"/>
                  <a:sym typeface="Symbol"/>
                </a:rPr>
                <a:t>ε～28% </a:t>
              </a:r>
              <a:endParaRPr lang="en-US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555776" y="249289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λ</a:t>
              </a:r>
              <a:r>
                <a:rPr lang="en-US" b="1" dirty="0" smtClean="0"/>
                <a:t>=4.7 </a:t>
              </a:r>
              <a:r>
                <a:rPr lang="en-US" b="1" dirty="0" err="1" smtClean="0"/>
                <a:t>Å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450684" y="308464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6732240" y="22768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α=45°</a:t>
            </a:r>
            <a:endParaRPr lang="en-US" b="1" dirty="0"/>
          </a:p>
        </p:txBody>
      </p:sp>
      <p:sp>
        <p:nvSpPr>
          <p:cNvPr id="86" name="Textfeld 8"/>
          <p:cNvSpPr txBox="1"/>
          <p:nvPr/>
        </p:nvSpPr>
        <p:spPr>
          <a:xfrm>
            <a:off x="179512" y="14847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Concept exploits the increase of detection efficiency with angle</a:t>
            </a:r>
            <a:endParaRPr lang="en-US" sz="1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94700" y="3212976"/>
            <a:ext cx="0" cy="50405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971600" y="32129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22.5°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243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39136" cy="1143000"/>
          </a:xfrm>
        </p:spPr>
        <p:txBody>
          <a:bodyPr/>
          <a:lstStyle/>
          <a:p>
            <a:r>
              <a:rPr lang="sv-SE" dirty="0" err="1" smtClean="0"/>
              <a:t>Model</a:t>
            </a:r>
            <a:r>
              <a:rPr lang="sv-SE" dirty="0" smtClean="0"/>
              <a:t> simulations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26283" y="1412776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GEANT4 simulations</a:t>
            </a:r>
          </a:p>
          <a:p>
            <a:endParaRPr lang="en-US" b="1" dirty="0" smtClean="0"/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Optimal geometry of the groove to maximize the detection efficiency of the coated plate</a:t>
            </a:r>
            <a:r>
              <a:rPr lang="en-US" b="1" dirty="0"/>
              <a:t>.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323528" y="3068960"/>
            <a:ext cx="4032448" cy="3096344"/>
            <a:chOff x="539552" y="3861048"/>
            <a:chExt cx="3744416" cy="2787641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3861048"/>
              <a:ext cx="3744416" cy="278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feld 9"/>
            <p:cNvSpPr txBox="1"/>
            <p:nvPr/>
          </p:nvSpPr>
          <p:spPr>
            <a:xfrm>
              <a:off x="1071538" y="3929066"/>
              <a:ext cx="1277833" cy="416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 = 4.7 Å</a:t>
              </a:r>
              <a:endParaRPr lang="en-US" sz="2000" b="1" dirty="0"/>
            </a:p>
          </p:txBody>
        </p:sp>
      </p:grpSp>
      <p:sp>
        <p:nvSpPr>
          <p:cNvPr id="57" name="Rechteck 21"/>
          <p:cNvSpPr/>
          <p:nvPr/>
        </p:nvSpPr>
        <p:spPr>
          <a:xfrm>
            <a:off x="539552" y="6334780"/>
            <a:ext cx="3631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i="1" dirty="0" smtClean="0"/>
              <a:t>I. Stefanescu et al., Nuclear Instruments and Methods in Physics Research  A727 (2013) 109. </a:t>
            </a:r>
          </a:p>
        </p:txBody>
      </p:sp>
      <p:grpSp>
        <p:nvGrpSpPr>
          <p:cNvPr id="12" name="Gruppieren 8"/>
          <p:cNvGrpSpPr/>
          <p:nvPr/>
        </p:nvGrpSpPr>
        <p:grpSpPr>
          <a:xfrm>
            <a:off x="5148064" y="2420888"/>
            <a:ext cx="3734443" cy="4340225"/>
            <a:chOff x="3485491" y="2757907"/>
            <a:chExt cx="3734443" cy="4340225"/>
          </a:xfrm>
        </p:grpSpPr>
        <p:grpSp>
          <p:nvGrpSpPr>
            <p:cNvPr id="15" name="Gruppieren 10"/>
            <p:cNvGrpSpPr/>
            <p:nvPr/>
          </p:nvGrpSpPr>
          <p:grpSpPr>
            <a:xfrm>
              <a:off x="3701515" y="2757907"/>
              <a:ext cx="3518419" cy="1864878"/>
              <a:chOff x="4003653" y="2757907"/>
              <a:chExt cx="3518419" cy="1864878"/>
            </a:xfrm>
          </p:grpSpPr>
          <p:pic>
            <p:nvPicPr>
              <p:cNvPr id="22" name="Grafik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454" b="29372"/>
              <a:stretch/>
            </p:blipFill>
            <p:spPr>
              <a:xfrm>
                <a:off x="4003653" y="2757907"/>
                <a:ext cx="1916538" cy="1864878"/>
              </a:xfrm>
              <a:prstGeom prst="rect">
                <a:avLst/>
              </a:prstGeom>
            </p:spPr>
          </p:pic>
          <p:sp>
            <p:nvSpPr>
              <p:cNvPr id="23" name="Textfeld 13"/>
              <p:cNvSpPr txBox="1"/>
              <p:nvPr/>
            </p:nvSpPr>
            <p:spPr>
              <a:xfrm>
                <a:off x="5443813" y="3549995"/>
                <a:ext cx="20782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b="1" dirty="0" err="1" smtClean="0"/>
                  <a:t>t</a:t>
                </a:r>
                <a:r>
                  <a:rPr lang="de-DE" sz="1600" b="1" baseline="-25000" dirty="0" err="1" smtClean="0"/>
                  <a:t>side</a:t>
                </a:r>
                <a:r>
                  <a:rPr lang="de-DE" sz="1600" b="1" dirty="0" smtClean="0"/>
                  <a:t> = </a:t>
                </a:r>
                <a:r>
                  <a:rPr lang="de-DE" sz="1600" b="1" dirty="0" err="1" smtClean="0"/>
                  <a:t>t</a:t>
                </a:r>
                <a:r>
                  <a:rPr lang="de-DE" sz="1600" b="1" baseline="-25000" dirty="0" err="1" smtClean="0"/>
                  <a:t>top</a:t>
                </a:r>
                <a:r>
                  <a:rPr lang="de-DE" sz="1600" b="1" dirty="0" smtClean="0"/>
                  <a:t> * sin(</a:t>
                </a:r>
                <a:r>
                  <a:rPr lang="el-GR" sz="1600" b="1" dirty="0" smtClean="0"/>
                  <a:t>α</a:t>
                </a:r>
                <a:r>
                  <a:rPr lang="de-DE" sz="1600" b="1" dirty="0" smtClean="0"/>
                  <a:t>/2)</a:t>
                </a:r>
                <a:r>
                  <a:rPr lang="de-DE" sz="1600" b="1" baseline="-25000" dirty="0" smtClean="0"/>
                  <a:t> </a:t>
                </a:r>
              </a:p>
            </p:txBody>
          </p:sp>
        </p:grpSp>
        <p:grpSp>
          <p:nvGrpSpPr>
            <p:cNvPr id="16" name="Gruppieren 12"/>
            <p:cNvGrpSpPr/>
            <p:nvPr/>
          </p:nvGrpSpPr>
          <p:grpSpPr>
            <a:xfrm>
              <a:off x="3557499" y="4918147"/>
              <a:ext cx="3293767" cy="1907412"/>
              <a:chOff x="3557499" y="4918147"/>
              <a:chExt cx="3293767" cy="1907412"/>
            </a:xfrm>
          </p:grpSpPr>
          <p:pic>
            <p:nvPicPr>
              <p:cNvPr id="20" name="Grafik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28906"/>
              <a:stretch/>
            </p:blipFill>
            <p:spPr>
              <a:xfrm>
                <a:off x="3557499" y="4918147"/>
                <a:ext cx="2137836" cy="1907412"/>
              </a:xfrm>
              <a:prstGeom prst="rect">
                <a:avLst/>
              </a:prstGeom>
            </p:spPr>
          </p:pic>
          <p:sp>
            <p:nvSpPr>
              <p:cNvPr id="21" name="Textfeld 14"/>
              <p:cNvSpPr txBox="1"/>
              <p:nvPr/>
            </p:nvSpPr>
            <p:spPr>
              <a:xfrm>
                <a:off x="5141675" y="5926259"/>
                <a:ext cx="17095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err="1" smtClean="0"/>
                  <a:t>t</a:t>
                </a:r>
                <a:r>
                  <a:rPr lang="de-DE" sz="1600" b="1" baseline="-25000" dirty="0" err="1" smtClean="0"/>
                  <a:t>side</a:t>
                </a:r>
                <a:r>
                  <a:rPr lang="de-DE" sz="1600" b="1" dirty="0" smtClean="0"/>
                  <a:t> = </a:t>
                </a:r>
                <a:r>
                  <a:rPr lang="de-DE" sz="1600" b="1" dirty="0" err="1" smtClean="0"/>
                  <a:t>t</a:t>
                </a:r>
                <a:r>
                  <a:rPr lang="de-DE" sz="1600" b="1" baseline="-25000" dirty="0" err="1" smtClean="0"/>
                  <a:t>top</a:t>
                </a:r>
                <a:r>
                  <a:rPr lang="de-DE" sz="1600" b="1" dirty="0" smtClean="0"/>
                  <a:t> * (x</a:t>
                </a:r>
                <a:r>
                  <a:rPr lang="de-DE" sz="1600" b="1" dirty="0"/>
                  <a:t>/h)</a:t>
                </a:r>
                <a:r>
                  <a:rPr lang="de-DE" sz="1600" b="1" baseline="-25000" dirty="0" smtClean="0"/>
                  <a:t> </a:t>
                </a:r>
              </a:p>
            </p:txBody>
          </p:sp>
        </p:grpSp>
        <p:sp>
          <p:nvSpPr>
            <p:cNvPr id="18" name="Textfeld 18"/>
            <p:cNvSpPr txBox="1"/>
            <p:nvPr/>
          </p:nvSpPr>
          <p:spPr>
            <a:xfrm>
              <a:off x="3701515" y="4486099"/>
              <a:ext cx="2756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b="1" dirty="0" smtClean="0"/>
                <a:t>(uniform coating, ideal) </a:t>
              </a:r>
            </a:p>
          </p:txBody>
        </p:sp>
        <p:sp>
          <p:nvSpPr>
            <p:cNvPr id="19" name="Textfeld 21"/>
            <p:cNvSpPr txBox="1"/>
            <p:nvPr/>
          </p:nvSpPr>
          <p:spPr>
            <a:xfrm>
              <a:off x="3485491" y="6790355"/>
              <a:ext cx="3041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b="1" dirty="0" smtClean="0"/>
                <a:t>(coating non-uniform, </a:t>
              </a:r>
              <a:r>
                <a:rPr lang="de-DE" sz="1400" b="1" dirty="0" err="1" smtClean="0"/>
                <a:t>realistic</a:t>
              </a:r>
              <a:r>
                <a:rPr lang="de-DE" sz="1400" b="1" dirty="0" smtClean="0"/>
                <a:t>) 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79504" y="177281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Effects of the </a:t>
            </a:r>
            <a:r>
              <a:rPr lang="en-US" b="1" dirty="0" err="1" smtClean="0"/>
              <a:t>conformality</a:t>
            </a:r>
            <a:r>
              <a:rPr lang="en-US" b="1" dirty="0" smtClean="0"/>
              <a:t> of the coating on the detection efficiency.  </a:t>
            </a:r>
          </a:p>
        </p:txBody>
      </p:sp>
      <p:cxnSp>
        <p:nvCxnSpPr>
          <p:cNvPr id="25" name="Gerade Verbindung mit Pfeil 23"/>
          <p:cNvCxnSpPr/>
          <p:nvPr/>
        </p:nvCxnSpPr>
        <p:spPr bwMode="auto">
          <a:xfrm>
            <a:off x="5580112" y="5049910"/>
            <a:ext cx="0" cy="128144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5292080" y="5445224"/>
            <a:ext cx="30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2160" y="329528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α</a:t>
            </a:r>
            <a:endParaRPr lang="en-US" b="1" dirty="0"/>
          </a:p>
        </p:txBody>
      </p:sp>
      <p:sp>
        <p:nvSpPr>
          <p:cNvPr id="7" name="Freeform 6"/>
          <p:cNvSpPr/>
          <p:nvPr/>
        </p:nvSpPr>
        <p:spPr>
          <a:xfrm flipV="1">
            <a:off x="6084168" y="3646369"/>
            <a:ext cx="216023" cy="45719"/>
          </a:xfrm>
          <a:custGeom>
            <a:avLst/>
            <a:gdLst>
              <a:gd name="connsiteX0" fmla="*/ 0 w 82312"/>
              <a:gd name="connsiteY0" fmla="*/ 47033 h 47033"/>
              <a:gd name="connsiteX1" fmla="*/ 82312 w 82312"/>
              <a:gd name="connsiteY1" fmla="*/ 0 h 4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312" h="47033">
                <a:moveTo>
                  <a:pt x="0" y="47033"/>
                </a:moveTo>
                <a:cubicBezTo>
                  <a:pt x="69088" y="19400"/>
                  <a:pt x="43870" y="38442"/>
                  <a:pt x="82312" y="0"/>
                </a:cubicBezTo>
              </a:path>
            </a:pathLst>
          </a:cu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39136" cy="1143000"/>
          </a:xfrm>
        </p:spPr>
        <p:txBody>
          <a:bodyPr/>
          <a:lstStyle/>
          <a:p>
            <a:r>
              <a:rPr lang="sv-SE" dirty="0" err="1" smtClean="0"/>
              <a:t>Model</a:t>
            </a:r>
            <a:r>
              <a:rPr lang="sv-SE" dirty="0" smtClean="0"/>
              <a:t> simulations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118" y="1628801"/>
            <a:ext cx="5046370" cy="497939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504" y="1484784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GARFIELD simulations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Electric field inside a MWPC with macrostructured cathodes.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Drift lines and times for electrons.  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</p:txBody>
      </p:sp>
      <p:sp>
        <p:nvSpPr>
          <p:cNvPr id="57" name="Rechteck 21"/>
          <p:cNvSpPr/>
          <p:nvPr/>
        </p:nvSpPr>
        <p:spPr>
          <a:xfrm>
            <a:off x="251520" y="6237312"/>
            <a:ext cx="3631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i="1" dirty="0" smtClean="0"/>
              <a:t>I. Stefanescu et al., Nuclear Instruments and Methods in Physics Research  A727 (2013) 109.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247373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Drift time ≈700 ns (400 ns for </a:t>
            </a:r>
            <a:r>
              <a:rPr lang="en-US" sz="1400" b="1" smtClean="0">
                <a:solidFill>
                  <a:srgbClr val="FF0000"/>
                </a:solidFill>
              </a:rPr>
              <a:t>flat cathodes)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A-C distance = 6.5 mm.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0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39136" cy="1143000"/>
          </a:xfrm>
        </p:spPr>
        <p:txBody>
          <a:bodyPr/>
          <a:lstStyle/>
          <a:p>
            <a:r>
              <a:rPr lang="sv-SE" dirty="0" err="1" smtClean="0"/>
              <a:t>Proof</a:t>
            </a:r>
            <a:r>
              <a:rPr lang="sv-SE" dirty="0" err="1"/>
              <a:t>-</a:t>
            </a:r>
            <a:r>
              <a:rPr lang="sv-SE" dirty="0" err="1" smtClean="0"/>
              <a:t>of</a:t>
            </a:r>
            <a:r>
              <a:rPr lang="sv-SE" dirty="0" err="1"/>
              <a:t>-</a:t>
            </a:r>
            <a:r>
              <a:rPr lang="sv-SE" dirty="0" err="1" smtClean="0"/>
              <a:t>concept</a:t>
            </a:r>
            <a:r>
              <a:rPr lang="sv-SE" dirty="0" smtClean="0"/>
              <a:t> </a:t>
            </a:r>
            <a:r>
              <a:rPr lang="sv-SE" dirty="0" err="1" smtClean="0"/>
              <a:t>measurements</a:t>
            </a:r>
            <a:endParaRPr lang="sv-SE" dirty="0"/>
          </a:p>
        </p:txBody>
      </p:sp>
      <p:pic>
        <p:nvPicPr>
          <p:cNvPr id="11" name="Grafik 12" descr="Bild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5772"/>
            <a:ext cx="1763688" cy="1590616"/>
          </a:xfrm>
          <a:prstGeom prst="rect">
            <a:avLst/>
          </a:prstGeom>
        </p:spPr>
      </p:pic>
      <p:grpSp>
        <p:nvGrpSpPr>
          <p:cNvPr id="14" name="Gruppieren 14"/>
          <p:cNvGrpSpPr/>
          <p:nvPr/>
        </p:nvGrpSpPr>
        <p:grpSpPr>
          <a:xfrm>
            <a:off x="251520" y="4221088"/>
            <a:ext cx="4464496" cy="2485043"/>
            <a:chOff x="164139" y="1195611"/>
            <a:chExt cx="4955559" cy="2232248"/>
          </a:xfrm>
        </p:grpSpPr>
        <p:pic>
          <p:nvPicPr>
            <p:cNvPr id="15" name="Grafik 15" descr="DSC01554.JPG"/>
            <p:cNvPicPr>
              <a:picLocks noChangeAspect="1"/>
            </p:cNvPicPr>
            <p:nvPr/>
          </p:nvPicPr>
          <p:blipFill>
            <a:blip r:embed="rId3" cstate="print"/>
            <a:srcRect t="16344" b="23595"/>
            <a:stretch>
              <a:fillRect/>
            </a:stretch>
          </p:blipFill>
          <p:spPr>
            <a:xfrm>
              <a:off x="164139" y="1195611"/>
              <a:ext cx="4955559" cy="2232248"/>
            </a:xfrm>
            <a:prstGeom prst="rect">
              <a:avLst/>
            </a:prstGeom>
          </p:spPr>
        </p:pic>
        <p:cxnSp>
          <p:nvCxnSpPr>
            <p:cNvPr id="16" name="Gerade Verbindung mit Pfeil 16"/>
            <p:cNvCxnSpPr/>
            <p:nvPr/>
          </p:nvCxnSpPr>
          <p:spPr>
            <a:xfrm flipH="1" flipV="1">
              <a:off x="2555776" y="1895414"/>
              <a:ext cx="1152128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7"/>
            <p:cNvSpPr txBox="1"/>
            <p:nvPr/>
          </p:nvSpPr>
          <p:spPr>
            <a:xfrm>
              <a:off x="2961632" y="1713074"/>
              <a:ext cx="1358782" cy="33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b="1" dirty="0" smtClean="0">
                  <a:solidFill>
                    <a:srgbClr val="FF0000"/>
                  </a:solidFill>
                  <a:sym typeface="Symbol"/>
                </a:rPr>
                <a:t>=4.7 Å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feld 18"/>
            <p:cNvSpPr txBox="1"/>
            <p:nvPr/>
          </p:nvSpPr>
          <p:spPr>
            <a:xfrm>
              <a:off x="174055" y="3027749"/>
              <a:ext cx="22176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b="1" dirty="0" smtClean="0">
                  <a:solidFill>
                    <a:srgbClr val="FFFF00"/>
                  </a:solidFill>
                </a:rPr>
                <a:t>TREFF@FRM2</a:t>
              </a:r>
              <a:endParaRPr lang="de-DE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884474" cy="27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21"/>
          <p:cNvSpPr/>
          <p:nvPr/>
        </p:nvSpPr>
        <p:spPr>
          <a:xfrm>
            <a:off x="4932040" y="6165304"/>
            <a:ext cx="3631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i="1" dirty="0" smtClean="0"/>
              <a:t>I. Stefanescu et al., Nuclear Instruments and Methods in Physics Research  A727 (2013) 109.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32040" y="1556792"/>
            <a:ext cx="3888431" cy="1584176"/>
            <a:chOff x="4932040" y="1556792"/>
            <a:chExt cx="3888431" cy="15841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20980" b="56064"/>
            <a:stretch/>
          </p:blipFill>
          <p:spPr bwMode="auto">
            <a:xfrm>
              <a:off x="4932040" y="1556792"/>
              <a:ext cx="1882375" cy="1560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DSC01323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1556792"/>
              <a:ext cx="2016223" cy="158417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932040" y="2780928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Test detector, 10 cm x 10 cm active area.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3" name="Grafik 13" descr="Bild5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2492896"/>
            <a:ext cx="1728192" cy="1628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34076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proof-of-concept measurements with a small size test detector and grooved cathodes made by milling and coated by magnetron sputtering at the Univ. of Linköping, Sweden.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0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39136" cy="1143000"/>
          </a:xfrm>
        </p:spPr>
        <p:txBody>
          <a:bodyPr/>
          <a:lstStyle/>
          <a:p>
            <a:r>
              <a:rPr lang="sv-SE" dirty="0" err="1" smtClean="0"/>
              <a:t>Efficiency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stacked</a:t>
            </a:r>
            <a:r>
              <a:rPr lang="sv-SE" dirty="0" smtClean="0"/>
              <a:t> </a:t>
            </a:r>
            <a:r>
              <a:rPr lang="sv-SE" dirty="0" err="1" smtClean="0"/>
              <a:t>MWPCs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Rechteck 21"/>
          <p:cNvSpPr/>
          <p:nvPr/>
        </p:nvSpPr>
        <p:spPr>
          <a:xfrm>
            <a:off x="251520" y="5301208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i="1" dirty="0" smtClean="0"/>
              <a:t>I. Stefanescu et al., JINST 8, P12003 (2013).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2736304" cy="21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2052"/>
          <p:cNvGrpSpPr/>
          <p:nvPr/>
        </p:nvGrpSpPr>
        <p:grpSpPr>
          <a:xfrm>
            <a:off x="4860032" y="1474717"/>
            <a:ext cx="4014786" cy="5370624"/>
            <a:chOff x="4376739" y="628650"/>
            <a:chExt cx="4014786" cy="5370624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739" y="628650"/>
              <a:ext cx="4014786" cy="5370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56"/>
            <p:cNvSpPr txBox="1"/>
            <p:nvPr/>
          </p:nvSpPr>
          <p:spPr>
            <a:xfrm>
              <a:off x="6801082" y="1776737"/>
              <a:ext cx="1277833" cy="416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 = 4.7 Å</a:t>
              </a:r>
              <a:endParaRPr lang="en-US" sz="2000" b="1" dirty="0"/>
            </a:p>
          </p:txBody>
        </p:sp>
        <p:sp>
          <p:nvSpPr>
            <p:cNvPr id="11" name="Textfeld 2048"/>
            <p:cNvSpPr txBox="1"/>
            <p:nvPr/>
          </p:nvSpPr>
          <p:spPr>
            <a:xfrm>
              <a:off x="5786797" y="2793208"/>
              <a:ext cx="1488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b="1" dirty="0" smtClean="0"/>
                <a:t>Flat</a:t>
              </a:r>
            </a:p>
          </p:txBody>
        </p:sp>
        <p:sp>
          <p:nvSpPr>
            <p:cNvPr id="12" name="Textfeld 61"/>
            <p:cNvSpPr txBox="1"/>
            <p:nvPr/>
          </p:nvSpPr>
          <p:spPr>
            <a:xfrm>
              <a:off x="5634114" y="5070849"/>
              <a:ext cx="2322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b="1" dirty="0" smtClean="0"/>
                <a:t>Macrostructured</a:t>
              </a:r>
            </a:p>
          </p:txBody>
        </p:sp>
      </p:grpSp>
      <p:sp>
        <p:nvSpPr>
          <p:cNvPr id="53" name="Textfeld 59"/>
          <p:cNvSpPr txBox="1"/>
          <p:nvPr/>
        </p:nvSpPr>
        <p:spPr>
          <a:xfrm>
            <a:off x="179512" y="1412776"/>
            <a:ext cx="4581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A realistic detector must incorporate several Boron layers in order to be competitive with the He-3 tube. </a:t>
            </a:r>
          </a:p>
        </p:txBody>
      </p:sp>
      <p:sp>
        <p:nvSpPr>
          <p:cNvPr id="54" name="Textfeld 60"/>
          <p:cNvSpPr txBox="1"/>
          <p:nvPr/>
        </p:nvSpPr>
        <p:spPr>
          <a:xfrm>
            <a:off x="251520" y="4653136"/>
            <a:ext cx="4320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Detector stack used to test the efficiency of up to 5 MWPCs (10 Boron layers). </a:t>
            </a:r>
          </a:p>
        </p:txBody>
      </p:sp>
      <p:sp>
        <p:nvSpPr>
          <p:cNvPr id="55" name="Textfeld 60"/>
          <p:cNvSpPr txBox="1"/>
          <p:nvPr/>
        </p:nvSpPr>
        <p:spPr>
          <a:xfrm>
            <a:off x="179512" y="5766355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The larger efficiency obtained with the stack with macrostructured cathodes could be beneficial especially for instruments using thermal neutrons. </a:t>
            </a:r>
          </a:p>
        </p:txBody>
      </p:sp>
    </p:spTree>
    <p:extLst>
      <p:ext uri="{BB962C8B-B14F-4D97-AF65-F5344CB8AC3E}">
        <p14:creationId xmlns:p14="http://schemas.microsoft.com/office/powerpoint/2010/main" val="89221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grpSp>
        <p:nvGrpSpPr>
          <p:cNvPr id="55" name="Gruppieren 15"/>
          <p:cNvGrpSpPr/>
          <p:nvPr/>
        </p:nvGrpSpPr>
        <p:grpSpPr>
          <a:xfrm>
            <a:off x="251520" y="1844824"/>
            <a:ext cx="3312368" cy="2304256"/>
            <a:chOff x="4427984" y="980728"/>
            <a:chExt cx="4492884" cy="352839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7984" y="980728"/>
              <a:ext cx="4492884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Pfeil nach unten 17"/>
            <p:cNvSpPr/>
            <p:nvPr/>
          </p:nvSpPr>
          <p:spPr>
            <a:xfrm>
              <a:off x="6804248" y="1124744"/>
              <a:ext cx="288032" cy="504056"/>
            </a:xfrm>
            <a:prstGeom prst="downArrow">
              <a:avLst/>
            </a:prstGeom>
            <a:solidFill>
              <a:srgbClr val="39E7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Textfeld 18"/>
            <p:cNvSpPr txBox="1"/>
            <p:nvPr/>
          </p:nvSpPr>
          <p:spPr>
            <a:xfrm>
              <a:off x="7020272" y="980728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3200" b="1" dirty="0" smtClean="0">
                  <a:solidFill>
                    <a:srgbClr val="39E73D"/>
                  </a:solidFill>
                </a:rPr>
                <a:t>n</a:t>
              </a:r>
              <a:endParaRPr lang="de-DE" sz="3200" b="1" dirty="0">
                <a:solidFill>
                  <a:srgbClr val="39E73D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139952" y="1556792"/>
            <a:ext cx="4824536" cy="3907016"/>
            <a:chOff x="4254280" y="1976521"/>
            <a:chExt cx="4824536" cy="3907016"/>
          </a:xfrm>
        </p:grpSpPr>
        <p:grpSp>
          <p:nvGrpSpPr>
            <p:cNvPr id="60" name="Gruppieren 7"/>
            <p:cNvGrpSpPr/>
            <p:nvPr/>
          </p:nvGrpSpPr>
          <p:grpSpPr>
            <a:xfrm>
              <a:off x="4326288" y="3704713"/>
              <a:ext cx="2394551" cy="2178824"/>
              <a:chOff x="4762571" y="680349"/>
              <a:chExt cx="2834741" cy="2786551"/>
            </a:xfrm>
          </p:grpSpPr>
          <p:pic>
            <p:nvPicPr>
              <p:cNvPr id="65" name="Grafik 8" descr="DSC02148.JPG"/>
              <p:cNvPicPr>
                <a:picLocks noChangeAspect="1"/>
              </p:cNvPicPr>
              <p:nvPr/>
            </p:nvPicPr>
            <p:blipFill>
              <a:blip r:embed="rId3" cstate="print"/>
              <a:srcRect l="10349" t="8527" r="3488" b="9922"/>
              <a:stretch>
                <a:fillRect/>
              </a:stretch>
            </p:blipFill>
            <p:spPr>
              <a:xfrm>
                <a:off x="4762572" y="680349"/>
                <a:ext cx="2494698" cy="1795451"/>
              </a:xfrm>
              <a:prstGeom prst="rect">
                <a:avLst/>
              </a:prstGeom>
            </p:spPr>
          </p:pic>
          <p:sp>
            <p:nvSpPr>
              <p:cNvPr id="66" name="Textfeld 9"/>
              <p:cNvSpPr txBox="1"/>
              <p:nvPr/>
            </p:nvSpPr>
            <p:spPr>
              <a:xfrm>
                <a:off x="4762571" y="2522205"/>
                <a:ext cx="2834741" cy="944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400" b="1" baseline="30000" dirty="0" smtClean="0">
                    <a:solidFill>
                      <a:srgbClr val="FF0000"/>
                    </a:solidFill>
                  </a:rPr>
                  <a:t>10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de-DE" sz="1400" b="1" baseline="-25000" dirty="0" smtClean="0">
                    <a:solidFill>
                      <a:srgbClr val="FF0000"/>
                    </a:solidFill>
                  </a:rPr>
                  <a:t>4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C-coated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plates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for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the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demonstrator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(Univ. Linköping,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Sweden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).</a:t>
                </a:r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1" name="Grafi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75789" y="2951356"/>
              <a:ext cx="2773290" cy="2407796"/>
            </a:xfrm>
            <a:prstGeom prst="rect">
              <a:avLst/>
            </a:prstGeom>
          </p:spPr>
        </p:pic>
        <p:sp>
          <p:nvSpPr>
            <p:cNvPr id="62" name="Textfeld 11"/>
            <p:cNvSpPr txBox="1"/>
            <p:nvPr/>
          </p:nvSpPr>
          <p:spPr>
            <a:xfrm>
              <a:off x="6630544" y="5000857"/>
              <a:ext cx="20162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</a:rPr>
                <a:t>Cathode</a:t>
              </a:r>
              <a:r>
                <a:rPr lang="de-DE" sz="1400" b="1" dirty="0" smtClean="0">
                  <a:solidFill>
                    <a:srgbClr val="FF0000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FF0000"/>
                  </a:solidFill>
                </a:rPr>
                <a:t>panel</a:t>
              </a:r>
              <a:r>
                <a:rPr lang="de-DE" sz="1400" b="1" dirty="0" smtClean="0">
                  <a:solidFill>
                    <a:srgbClr val="FF0000"/>
                  </a:solidFill>
                </a:rPr>
                <a:t>, 40 cm x 40 cm (8 </a:t>
              </a:r>
              <a:r>
                <a:rPr lang="de-DE" sz="1400" b="1" dirty="0" err="1" smtClean="0">
                  <a:solidFill>
                    <a:srgbClr val="FF0000"/>
                  </a:solidFill>
                </a:rPr>
                <a:t>plates</a:t>
              </a:r>
              <a:r>
                <a:rPr lang="de-DE" sz="1400" b="1" dirty="0" smtClean="0">
                  <a:solidFill>
                    <a:srgbClr val="FF0000"/>
                  </a:solidFill>
                </a:rPr>
                <a:t>)</a:t>
              </a:r>
              <a:r>
                <a:rPr lang="de-DE" sz="1400" b="1" i="1" dirty="0" smtClean="0">
                  <a:solidFill>
                    <a:srgbClr val="FF0000"/>
                  </a:solidFill>
                </a:rPr>
                <a:t>.</a:t>
              </a:r>
              <a:endParaRPr lang="de-DE" sz="14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63" name="Picture 2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280" y="1976521"/>
              <a:ext cx="2146170" cy="1496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Textfeld 16"/>
            <p:cNvSpPr txBox="1"/>
            <p:nvPr/>
          </p:nvSpPr>
          <p:spPr>
            <a:xfrm>
              <a:off x="6486528" y="1976521"/>
              <a:ext cx="25922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5 cm x 40 </a:t>
              </a:r>
              <a:r>
                <a:rPr lang="de-DE" sz="1400" b="1" dirty="0" smtClean="0">
                  <a:solidFill>
                    <a:srgbClr val="FF0000"/>
                  </a:solidFill>
                </a:rPr>
                <a:t>cm macrostructured </a:t>
              </a:r>
              <a:r>
                <a:rPr lang="de-DE" sz="1400" b="1" dirty="0" err="1" smtClean="0">
                  <a:solidFill>
                    <a:srgbClr val="FF0000"/>
                  </a:solidFill>
                </a:rPr>
                <a:t>plate</a:t>
              </a:r>
              <a:r>
                <a:rPr lang="de-DE" sz="1400" b="1" dirty="0" smtClean="0">
                  <a:solidFill>
                    <a:srgbClr val="FF0000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FF0000"/>
                  </a:solidFill>
                </a:rPr>
                <a:t>fabricated</a:t>
              </a:r>
              <a:r>
                <a:rPr lang="de-DE" sz="1400" b="1" dirty="0" smtClean="0">
                  <a:solidFill>
                    <a:srgbClr val="FF0000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FF0000"/>
                  </a:solidFill>
                </a:rPr>
                <a:t>by</a:t>
              </a:r>
              <a:r>
                <a:rPr lang="de-DE" sz="1400" b="1" dirty="0" smtClean="0">
                  <a:solidFill>
                    <a:srgbClr val="FF0000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FF0000"/>
                  </a:solidFill>
                </a:rPr>
                <a:t>extrusion</a:t>
              </a:r>
              <a:r>
                <a:rPr lang="de-DE" sz="1400" b="1" dirty="0" smtClean="0">
                  <a:solidFill>
                    <a:srgbClr val="FF0000"/>
                  </a:solidFill>
                </a:rPr>
                <a:t> (MIFA, Holland).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9512" y="4319225"/>
            <a:ext cx="40324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40 cm x 40 cm active area</a:t>
            </a:r>
          </a:p>
          <a:p>
            <a:endParaRPr lang="en-US" sz="1600" b="1" dirty="0"/>
          </a:p>
          <a:p>
            <a:r>
              <a:rPr lang="en-US" sz="1600" b="1" dirty="0" smtClean="0"/>
              <a:t>Incorporates a stack with 3 layers of macrostructured planes (2 MWPCs) each coated with 1.4 </a:t>
            </a:r>
            <a:r>
              <a:rPr lang="en-US" sz="1600" b="1" dirty="0" err="1" smtClean="0"/>
              <a:t>μm</a:t>
            </a:r>
            <a:r>
              <a:rPr lang="en-US" sz="1600" b="1" dirty="0" smtClean="0"/>
              <a:t> </a:t>
            </a:r>
            <a:r>
              <a:rPr lang="en-US" sz="1600" b="1" baseline="30000" dirty="0" smtClean="0"/>
              <a:t>10</a:t>
            </a:r>
            <a:r>
              <a:rPr lang="en-US" sz="1600" b="1" dirty="0" smtClean="0"/>
              <a:t>B</a:t>
            </a:r>
            <a:r>
              <a:rPr lang="en-US" sz="1600" b="1" baseline="-25000" dirty="0" smtClean="0"/>
              <a:t>4</a:t>
            </a:r>
            <a:r>
              <a:rPr lang="en-US" sz="1600" b="1" dirty="0" smtClean="0"/>
              <a:t>C by magnetron sputtering.</a:t>
            </a:r>
          </a:p>
          <a:p>
            <a:endParaRPr lang="en-US" sz="1600" b="1" dirty="0"/>
          </a:p>
          <a:p>
            <a:r>
              <a:rPr lang="en-US" sz="1600" b="1" dirty="0" smtClean="0"/>
              <a:t>Operated in a continuous flow of </a:t>
            </a:r>
            <a:r>
              <a:rPr lang="en-US" sz="1600" b="1" dirty="0" err="1" smtClean="0"/>
              <a:t>Ar</a:t>
            </a:r>
            <a:r>
              <a:rPr lang="en-US" sz="1600" b="1" dirty="0" smtClean="0"/>
              <a:t>/CO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gas.   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55892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Meant to answer questions concerning </a:t>
            </a:r>
            <a:r>
              <a:rPr lang="en-US" sz="1600" b="1" dirty="0" err="1" smtClean="0"/>
              <a:t>upscaling</a:t>
            </a:r>
            <a:r>
              <a:rPr lang="en-US" sz="1600" b="1" dirty="0"/>
              <a:t> </a:t>
            </a:r>
            <a:r>
              <a:rPr lang="en-US" sz="1600" b="1" dirty="0" smtClean="0"/>
              <a:t>and procurement of the various components.  </a:t>
            </a:r>
            <a:endParaRPr lang="en-US" sz="1600" b="1" dirty="0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251520" y="404664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The </a:t>
            </a:r>
            <a:r>
              <a:rPr lang="sv-SE" baseline="30000" smtClean="0"/>
              <a:t>10</a:t>
            </a:r>
            <a:r>
              <a:rPr lang="sv-SE" smtClean="0"/>
              <a:t>B-demonstrator</a:t>
            </a:r>
            <a:endParaRPr lang="sv-SE" dirty="0"/>
          </a:p>
        </p:txBody>
      </p:sp>
      <p:sp>
        <p:nvSpPr>
          <p:cNvPr id="68" name="TextBox 67"/>
          <p:cNvSpPr txBox="1"/>
          <p:nvPr/>
        </p:nvSpPr>
        <p:spPr>
          <a:xfrm>
            <a:off x="251520" y="162880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Design by </a:t>
            </a:r>
            <a:r>
              <a:rPr lang="en-US" sz="1400" b="1" dirty="0" err="1" smtClean="0">
                <a:solidFill>
                  <a:srgbClr val="FF0000"/>
                </a:solidFill>
              </a:rPr>
              <a:t>Ilario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Defendi</a:t>
            </a:r>
            <a:r>
              <a:rPr lang="en-US" sz="1400" b="1" dirty="0" smtClean="0">
                <a:solidFill>
                  <a:srgbClr val="FF0000"/>
                </a:solidFill>
              </a:rPr>
              <a:t>, FRM2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1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139136" cy="1143000"/>
          </a:xfrm>
        </p:spPr>
        <p:txBody>
          <a:bodyPr/>
          <a:lstStyle/>
          <a:p>
            <a:r>
              <a:rPr lang="sv-SE" dirty="0" smtClean="0"/>
              <a:t>The </a:t>
            </a:r>
            <a:r>
              <a:rPr lang="sv-SE" baseline="30000" dirty="0" smtClean="0"/>
              <a:t>10</a:t>
            </a:r>
            <a:r>
              <a:rPr lang="sv-SE" dirty="0" smtClean="0"/>
              <a:t>B-demonstrator</a:t>
            </a:r>
            <a:endParaRPr lang="sv-SE" dirty="0"/>
          </a:p>
        </p:txBody>
      </p:sp>
      <p:grpSp>
        <p:nvGrpSpPr>
          <p:cNvPr id="5" name="Gruppieren 22"/>
          <p:cNvGrpSpPr/>
          <p:nvPr/>
        </p:nvGrpSpPr>
        <p:grpSpPr>
          <a:xfrm>
            <a:off x="35496" y="4293096"/>
            <a:ext cx="3107784" cy="2066746"/>
            <a:chOff x="4067968" y="3692662"/>
            <a:chExt cx="3524554" cy="2537626"/>
          </a:xfrm>
        </p:grpSpPr>
        <p:pic>
          <p:nvPicPr>
            <p:cNvPr id="6" name="Picture 5" descr="DSC02478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535" y="3781075"/>
              <a:ext cx="3259987" cy="24449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94627" y="5814599"/>
              <a:ext cx="2805551" cy="415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Frame with resistive wires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82922" y="3692662"/>
              <a:ext cx="13745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 dirty="0" err="1" smtClean="0">
                  <a:solidFill>
                    <a:srgbClr val="FF0000"/>
                  </a:solidFill>
                </a:rPr>
                <a:t>Stycast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1266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67968" y="3957904"/>
              <a:ext cx="1848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 dirty="0" smtClean="0">
                  <a:solidFill>
                    <a:srgbClr val="FF0000"/>
                  </a:solidFill>
                </a:rPr>
                <a:t>Conductive glue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rot="9558196" flipV="1">
              <a:off x="6355269" y="4110169"/>
              <a:ext cx="288055" cy="474284"/>
            </a:xfrm>
            <a:prstGeom prst="downArrow">
              <a:avLst>
                <a:gd name="adj1" fmla="val 50000"/>
                <a:gd name="adj2" fmla="val 59274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 rot="9823249" flipH="1" flipV="1">
              <a:off x="4953004" y="4335926"/>
              <a:ext cx="235173" cy="564673"/>
            </a:xfrm>
            <a:prstGeom prst="downArrow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03848" y="4293096"/>
            <a:ext cx="2952328" cy="1984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 err="1" smtClean="0"/>
              <a:t>Stablohm</a:t>
            </a:r>
            <a:r>
              <a:rPr lang="en-US" sz="1600" b="1" dirty="0" smtClean="0"/>
              <a:t> 875 (resistive) wire </a:t>
            </a:r>
            <a:r>
              <a:rPr lang="en-US" sz="1600" b="1" dirty="0" err="1" smtClean="0"/>
              <a:t>Ø</a:t>
            </a:r>
            <a:r>
              <a:rPr lang="en-US" sz="1600" b="1" dirty="0" smtClean="0"/>
              <a:t>=17 </a:t>
            </a:r>
            <a:r>
              <a:rPr lang="en-US" sz="1600" b="1" dirty="0" err="1" smtClean="0"/>
              <a:t>μm</a:t>
            </a:r>
            <a:endParaRPr lang="en-US" sz="1600" b="1" dirty="0" smtClean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wire pitch = 5 mm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a</a:t>
            </a:r>
            <a:r>
              <a:rPr lang="en-US" sz="1600" b="1" dirty="0" smtClean="0"/>
              <a:t>node - cathode distance: 7 mm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/>
              <a:t>72 wires/plane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e</a:t>
            </a:r>
            <a:r>
              <a:rPr lang="en-US" sz="1600" b="1" dirty="0" smtClean="0"/>
              <a:t>ach wire 40 cm long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/>
              <a:t>resistance wire: ~3 </a:t>
            </a:r>
            <a:r>
              <a:rPr lang="en-US" sz="1600" b="1" dirty="0" err="1" smtClean="0"/>
              <a:t>kΩ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pic>
        <p:nvPicPr>
          <p:cNvPr id="19" name="Picture 14" descr="DSCF33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648197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1620088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Winding tool designed and built in house.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1" name="Grafik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7" y="1628800"/>
            <a:ext cx="326538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355976" y="170080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Gluing of anode wires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28184" y="4293096"/>
            <a:ext cx="2699342" cy="2183949"/>
            <a:chOff x="6516216" y="1988840"/>
            <a:chExt cx="2592288" cy="1977459"/>
          </a:xfrm>
        </p:grpSpPr>
        <p:pic>
          <p:nvPicPr>
            <p:cNvPr id="24" name="Picture 23" descr="DSC0290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1988840"/>
              <a:ext cx="2496277" cy="187220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516216" y="3227635"/>
              <a:ext cx="25922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Stack with 3 MWPCs with macrostructure cathodes and 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resistive wires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63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4102</TotalTime>
  <Words>1453</Words>
  <Application>Microsoft Macintosh PowerPoint</Application>
  <PresentationFormat>On-screen Show (4:3)</PresentationFormat>
  <Paragraphs>224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 Core Powerpoint</vt:lpstr>
      <vt:lpstr>10B-based detector with stacked macrostructured cathodes  and resistive wire readout</vt:lpstr>
      <vt:lpstr>The working framework</vt:lpstr>
      <vt:lpstr>The detector concept</vt:lpstr>
      <vt:lpstr>Model simulations</vt:lpstr>
      <vt:lpstr>Model simulations</vt:lpstr>
      <vt:lpstr>Proof-of-concept measurements</vt:lpstr>
      <vt:lpstr>Efficiency of stacked MWPCs </vt:lpstr>
      <vt:lpstr>PowerPoint Presentation</vt:lpstr>
      <vt:lpstr>The 10B-demonstrator</vt:lpstr>
      <vt:lpstr>Resistive wire readout concept </vt:lpstr>
      <vt:lpstr>Performance tests with a 252Cf source: charge released in detector</vt:lpstr>
      <vt:lpstr>Performance tests with collimated beam: position resolution</vt:lpstr>
      <vt:lpstr>Position resolution: preliminary tests with the 10B demonstrator</vt:lpstr>
      <vt:lpstr>Coming soon….</vt:lpstr>
      <vt:lpstr>Conclusions and outlook</vt:lpstr>
      <vt:lpstr>Model simulations</vt:lpstr>
      <vt:lpstr>Model simulations</vt:lpstr>
      <vt:lpstr>Model simulations</vt:lpstr>
      <vt:lpstr>The 10B-demonstrator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Irina Stefanescu</cp:lastModifiedBy>
  <cp:revision>170</cp:revision>
  <dcterms:created xsi:type="dcterms:W3CDTF">2013-10-29T16:05:10Z</dcterms:created>
  <dcterms:modified xsi:type="dcterms:W3CDTF">2014-06-03T05:05:55Z</dcterms:modified>
</cp:coreProperties>
</file>