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79" r:id="rId4"/>
    <p:sldId id="280" r:id="rId5"/>
    <p:sldId id="281" r:id="rId6"/>
    <p:sldId id="282" r:id="rId7"/>
    <p:sldId id="283" r:id="rId8"/>
    <p:sldId id="285" r:id="rId9"/>
    <p:sldId id="286" r:id="rId10"/>
    <p:sldId id="287" r:id="rId11"/>
    <p:sldId id="278" r:id="rId12"/>
    <p:sldId id="289" r:id="rId13"/>
    <p:sldId id="290" r:id="rId14"/>
    <p:sldId id="288" r:id="rId15"/>
    <p:sldId id="277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5362" autoAdjust="0"/>
  </p:normalViewPr>
  <p:slideViewPr>
    <p:cSldViewPr>
      <p:cViewPr varScale="1">
        <p:scale>
          <a:sx n="120" d="100"/>
          <a:sy n="120" d="100"/>
        </p:scale>
        <p:origin x="-12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11/2/14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11/2/14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11/2/14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11/2/14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11/2/14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03233B-D569-4A6E-878F-CDE152514C47}" type="datetime1">
              <a:rPr lang="sv-SE" smtClean="0"/>
              <a:pPr/>
              <a:t>11/2/14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err="1" smtClean="0"/>
              <a:t>Completion</a:t>
            </a:r>
            <a:r>
              <a:rPr lang="sv-SE" sz="4000" dirty="0" smtClean="0"/>
              <a:t> </a:t>
            </a:r>
            <a:r>
              <a:rPr lang="sv-SE" sz="4000" dirty="0" err="1" smtClean="0"/>
              <a:t>of</a:t>
            </a:r>
            <a:r>
              <a:rPr lang="sv-SE" sz="4000" dirty="0" smtClean="0"/>
              <a:t> </a:t>
            </a:r>
            <a:r>
              <a:rPr lang="sv-SE" sz="4000" dirty="0" err="1" smtClean="0"/>
              <a:t>Water-Cooled</a:t>
            </a:r>
            <a:r>
              <a:rPr lang="sv-SE" sz="4000" dirty="0" smtClean="0"/>
              <a:t> Backup </a:t>
            </a:r>
            <a:r>
              <a:rPr lang="sv-SE" sz="4000" dirty="0" err="1" smtClean="0"/>
              <a:t>Study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Eric </a:t>
            </a:r>
            <a:r>
              <a:rPr lang="sv-SE" sz="2000" dirty="0" err="1" smtClean="0">
                <a:solidFill>
                  <a:schemeClr val="bg1"/>
                </a:solidFill>
              </a:rPr>
              <a:t>Pitcher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sv-SE" sz="2000" dirty="0" smtClean="0"/>
              <a:t>TAC-10</a:t>
            </a:r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November </a:t>
            </a:r>
            <a:r>
              <a:rPr lang="en-GB" sz="1400" dirty="0">
                <a:solidFill>
                  <a:srgbClr val="FFFFFF"/>
                </a:solidFill>
              </a:rPr>
              <a:t>5</a:t>
            </a:r>
            <a:r>
              <a:rPr lang="en-GB" sz="1400" dirty="0" smtClean="0">
                <a:solidFill>
                  <a:srgbClr val="FFFFFF"/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validation of flow and heat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54" y="1556792"/>
            <a:ext cx="4086970" cy="273630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8" t="23476" r="10416" b="21056"/>
          <a:stretch>
            <a:fillRect/>
          </a:stretch>
        </p:blipFill>
        <p:spPr bwMode="auto">
          <a:xfrm>
            <a:off x="5436096" y="4365104"/>
            <a:ext cx="3557729" cy="208823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8483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decay heat removal is an important safety attribute for the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Maintaining </a:t>
            </a:r>
            <a:r>
              <a:rPr lang="en-US" dirty="0"/>
              <a:t>tungsten </a:t>
            </a:r>
            <a:r>
              <a:rPr lang="en-US" dirty="0" smtClean="0"/>
              <a:t>below </a:t>
            </a:r>
            <a:r>
              <a:rPr lang="en-US" dirty="0"/>
              <a:t>700°C </a:t>
            </a:r>
            <a:r>
              <a:rPr lang="en-US" dirty="0" smtClean="0"/>
              <a:t>during </a:t>
            </a:r>
            <a:r>
              <a:rPr lang="en-US" dirty="0"/>
              <a:t>a loss-of-coolant accident (LOCA</a:t>
            </a:r>
            <a:r>
              <a:rPr lang="en-US" dirty="0" smtClean="0"/>
              <a:t>) confines the vast majority of radionuclides to the tungsten</a:t>
            </a:r>
            <a:endParaRPr lang="en-US" dirty="0"/>
          </a:p>
          <a:p>
            <a:r>
              <a:rPr lang="en-US" dirty="0"/>
              <a:t>ESS-Bilbao calculated decay heat data for </a:t>
            </a:r>
            <a:r>
              <a:rPr lang="en-US" dirty="0" smtClean="0"/>
              <a:t>the </a:t>
            </a:r>
            <a:r>
              <a:rPr lang="en-US" dirty="0"/>
              <a:t>cannelloni geometry </a:t>
            </a:r>
            <a:r>
              <a:rPr lang="en-US" dirty="0" smtClean="0"/>
              <a:t>(45 kW at beam shutdown)</a:t>
            </a:r>
            <a:endParaRPr lang="en-US" dirty="0"/>
          </a:p>
          <a:p>
            <a:r>
              <a:rPr lang="en-US" dirty="0" smtClean="0"/>
              <a:t>Decay </a:t>
            </a:r>
            <a:r>
              <a:rPr lang="en-US" dirty="0"/>
              <a:t>heat removal analyses </a:t>
            </a:r>
            <a:r>
              <a:rPr lang="en-US" dirty="0" smtClean="0"/>
              <a:t>were performed based on 2-D axisymmetric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40845"/>
              </p:ext>
            </p:extLst>
          </p:nvPr>
        </p:nvGraphicFramePr>
        <p:xfrm>
          <a:off x="435007" y="4509120"/>
          <a:ext cx="8313457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160"/>
                <a:gridCol w="784860"/>
                <a:gridCol w="784860"/>
                <a:gridCol w="937422"/>
                <a:gridCol w="929699"/>
                <a:gridCol w="1296144"/>
                <a:gridCol w="1512168"/>
                <a:gridCol w="1296144"/>
              </a:tblGrid>
              <a:tr h="62606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Group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SS316 </a:t>
                      </a: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emissivity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Steel </a:t>
                      </a: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shielding </a:t>
                      </a:r>
                      <a:b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emissivity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Initial W </a:t>
                      </a: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temperature </a:t>
                      </a:r>
                      <a:b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°C)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Initial steel </a:t>
                      </a: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shield temp </a:t>
                      </a:r>
                      <a:b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°C)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Gap </a:t>
                      </a: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composition </a:t>
                      </a:r>
                      <a:b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double-walled shroud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Time dependence </a:t>
                      </a: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shield temperature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Maximum </a:t>
                      </a:r>
                      <a:b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tungsten temperature (°C)</a:t>
                      </a:r>
                      <a:endParaRPr lang="en-US" sz="1000" dirty="0" smtClean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0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ESS-Bilbao</a:t>
                      </a:r>
                      <a:endParaRPr lang="en-US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0.66</a:t>
                      </a:r>
                      <a:endParaRPr lang="en-US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20v% SS316</a:t>
                      </a:r>
                      <a:b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80v% water </a:t>
                      </a:r>
                      <a:r>
                        <a:rPr lang="en-GB" sz="1000" dirty="0" err="1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vapor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Actively cooled to 25°C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400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606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 err="1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McManamy</a:t>
                      </a:r>
                      <a:r>
                        <a:rPr lang="en-GB" sz="10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0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Consulting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100v% water vapor</a:t>
                      </a:r>
                      <a:endParaRPr lang="en-US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No active cooling, </a:t>
                      </a:r>
                      <a:r>
                        <a:rPr lang="en-GB" sz="10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0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serves </a:t>
                      </a: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as ultimate </a:t>
                      </a:r>
                      <a:r>
                        <a:rPr lang="en-GB" sz="10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0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heat </a:t>
                      </a: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sink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530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63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indicate that passive cooling is sufficient for decay heat removal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Sensitivity analyses performed by </a:t>
            </a:r>
            <a:r>
              <a:rPr lang="en-US" dirty="0" err="1" smtClean="0"/>
              <a:t>McManamy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Ribs between walls are important conduction paths</a:t>
            </a:r>
          </a:p>
          <a:p>
            <a:r>
              <a:rPr lang="en-US" dirty="0" smtClean="0"/>
              <a:t>Conclusion</a:t>
            </a:r>
            <a:r>
              <a:rPr lang="en-US" dirty="0"/>
              <a:t>: Passive cooling of the decay heat is viable for the water-cooled backup</a:t>
            </a:r>
          </a:p>
          <a:p>
            <a:r>
              <a:rPr lang="en-US" dirty="0"/>
              <a:t>Impact of the moderator-reflector system on decay heat removal from the target </a:t>
            </a:r>
            <a:r>
              <a:rPr lang="en-US" dirty="0" smtClean="0"/>
              <a:t>not analyzed, but will be for the helium-</a:t>
            </a:r>
            <a:r>
              <a:rPr lang="en-US" dirty="0"/>
              <a:t>cooled </a:t>
            </a:r>
            <a:r>
              <a:rPr lang="en-US" dirty="0" smtClean="0"/>
              <a:t>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89734"/>
              </p:ext>
            </p:extLst>
          </p:nvPr>
        </p:nvGraphicFramePr>
        <p:xfrm>
          <a:off x="909522" y="2060848"/>
          <a:ext cx="7105492" cy="256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56"/>
                <a:gridCol w="848360"/>
                <a:gridCol w="1121788"/>
                <a:gridCol w="868402"/>
                <a:gridCol w="1353458"/>
                <a:gridCol w="1191522"/>
                <a:gridCol w="1214206"/>
              </a:tblGrid>
              <a:tr h="62357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Case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SS316 </a:t>
                      </a: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emissivity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Steel shielding </a:t>
                      </a: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emissivity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Shroud </a:t>
                      </a: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interstitial </a:t>
                      </a:r>
                      <a:b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gap </a:t>
                      </a:r>
                      <a:r>
                        <a:rPr lang="en-GB" sz="11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(mm)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Shroud interstitial </a:t>
                      </a: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gap material</a:t>
                      </a:r>
                      <a:r>
                        <a:rPr lang="en-GB" sz="1100" b="1" baseline="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en-GB" sz="1100" b="1" baseline="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composition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Gap between shroud &amp; </a:t>
                      </a: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shielding</a:t>
                      </a:r>
                      <a:r>
                        <a:rPr lang="en-GB" sz="1100" b="1" baseline="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1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mm)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Maximum </a:t>
                      </a:r>
                      <a:b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1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tungsten temp (°C)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41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0.66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water </a:t>
                      </a:r>
                      <a:r>
                        <a:rPr lang="en-GB" sz="1100" dirty="0" err="1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vapor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530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41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water </a:t>
                      </a:r>
                      <a:r>
                        <a:rPr lang="en-GB" sz="1100" dirty="0" err="1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vapor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635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41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0.66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0.66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20v% SS316</a:t>
                      </a:r>
                      <a:b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80v% water </a:t>
                      </a:r>
                      <a:r>
                        <a:rPr lang="en-GB" sz="1100" dirty="0" err="1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vapor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380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41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20v% SS316</a:t>
                      </a:r>
                      <a:b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1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80v% water vapor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607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77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en-US" dirty="0" smtClean="0"/>
              <a:t>Passive cooling is sufficient for removal of decay heat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was previously thought that safety of the water-cooled option would be satisfied using active cooling</a:t>
            </a:r>
          </a:p>
          <a:p>
            <a:r>
              <a:rPr lang="en-US" dirty="0" smtClean="0"/>
              <a:t>The results </a:t>
            </a:r>
            <a:r>
              <a:rPr lang="en-US" dirty="0"/>
              <a:t>confirm that the margin with passive cooling can be not </a:t>
            </a:r>
            <a:r>
              <a:rPr lang="en-US" dirty="0" smtClean="0"/>
              <a:t>huge </a:t>
            </a:r>
          </a:p>
          <a:p>
            <a:r>
              <a:rPr lang="en-US" dirty="0" smtClean="0"/>
              <a:t>Licensing </a:t>
            </a:r>
            <a:r>
              <a:rPr lang="en-US" dirty="0"/>
              <a:t>would not be automatic, and  actually licensing water would only work if </a:t>
            </a:r>
            <a:r>
              <a:rPr lang="en-US" dirty="0" smtClean="0"/>
              <a:t>helium </a:t>
            </a:r>
            <a:r>
              <a:rPr lang="en-US" dirty="0"/>
              <a:t>is proved impractical beforehand (larger margins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SSM condition for the start of construction is predicated on the successful realization of the helium-cooled tungsten target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40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caling </a:t>
            </a:r>
            <a:r>
              <a:rPr lang="en-GB" dirty="0"/>
              <a:t>the water plant from existing </a:t>
            </a:r>
            <a:r>
              <a:rPr lang="en-GB" dirty="0" smtClean="0"/>
              <a:t>spallation source facilities </a:t>
            </a:r>
            <a:r>
              <a:rPr lang="en-GB" dirty="0"/>
              <a:t>to ESS conditions </a:t>
            </a:r>
            <a:r>
              <a:rPr lang="en-US" dirty="0" smtClean="0"/>
              <a:t>should be straightforward</a:t>
            </a:r>
          </a:p>
          <a:p>
            <a:r>
              <a:rPr lang="en-US" dirty="0" smtClean="0"/>
              <a:t>Assuming 10% of tungsten-produced tritium diffuses into the heavy water produces a concentration of ~7 </a:t>
            </a:r>
            <a:r>
              <a:rPr lang="en-US" dirty="0" err="1" smtClean="0"/>
              <a:t>GBq</a:t>
            </a:r>
            <a:r>
              <a:rPr lang="en-US" dirty="0" smtClean="0"/>
              <a:t>/kg per year of operation, which is &lt;1% of the concentration levels found in heavy water fission reactors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441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A water-cooled rotating tungsten target appears viable in terms of:</a:t>
            </a:r>
          </a:p>
          <a:p>
            <a:pPr lvl="1"/>
            <a:r>
              <a:rPr lang="en-US" dirty="0" err="1" smtClean="0"/>
              <a:t>Neutronic</a:t>
            </a:r>
            <a:r>
              <a:rPr lang="en-US" dirty="0" err="1"/>
              <a:t>s</a:t>
            </a:r>
            <a:endParaRPr lang="en-US" dirty="0" smtClean="0"/>
          </a:p>
          <a:p>
            <a:pPr lvl="1"/>
            <a:r>
              <a:rPr lang="en-US" dirty="0" smtClean="0"/>
              <a:t>Thermal-hydraulics</a:t>
            </a:r>
          </a:p>
          <a:p>
            <a:pPr lvl="1"/>
            <a:r>
              <a:rPr lang="en-US" dirty="0" smtClean="0"/>
              <a:t>Mechanical design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Operations</a:t>
            </a:r>
          </a:p>
          <a:p>
            <a:r>
              <a:rPr lang="en-US" dirty="0" smtClean="0"/>
              <a:t>The </a:t>
            </a:r>
            <a:r>
              <a:rPr lang="en-US" dirty="0"/>
              <a:t>margin with passive cooling can be not </a:t>
            </a:r>
            <a:r>
              <a:rPr lang="en-US" dirty="0" smtClean="0"/>
              <a:t>huge</a:t>
            </a:r>
          </a:p>
          <a:p>
            <a:r>
              <a:rPr lang="en-US" dirty="0" smtClean="0"/>
              <a:t>The water-cooled option will be retained as a viable backup to the baseline helium-cooled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59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  <a:p>
            <a:r>
              <a:rPr lang="en-US" dirty="0" smtClean="0"/>
              <a:t>Geometry selected for evaluation</a:t>
            </a:r>
            <a:endParaRPr lang="en-US" dirty="0" smtClean="0"/>
          </a:p>
          <a:p>
            <a:r>
              <a:rPr lang="en-US" dirty="0" err="1" smtClean="0"/>
              <a:t>Neutronic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Thermal and stress analyses</a:t>
            </a:r>
          </a:p>
          <a:p>
            <a:r>
              <a:rPr lang="en-US" dirty="0" smtClean="0"/>
              <a:t>Passive decay heat removal assessment</a:t>
            </a:r>
          </a:p>
          <a:p>
            <a:r>
              <a:rPr lang="en-US" dirty="0" smtClean="0"/>
              <a:t>Operational issues</a:t>
            </a:r>
          </a:p>
          <a:p>
            <a:r>
              <a:rPr lang="en-US" dirty="0" smtClean="0"/>
              <a:t>Concluding remarks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89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/>
          <a:lstStyle/>
          <a:p>
            <a:r>
              <a:rPr lang="en-US" dirty="0" smtClean="0"/>
              <a:t>ESS baseline is a helium-cooled rotating tungsten target</a:t>
            </a:r>
          </a:p>
          <a:p>
            <a:r>
              <a:rPr lang="en-US" dirty="0"/>
              <a:t>A</a:t>
            </a:r>
            <a:r>
              <a:rPr lang="en-US" dirty="0" smtClean="0"/>
              <a:t> backup water-cooled option has been evaluated as a hedge against unforeseen technical risks of the helium-cooled option</a:t>
            </a:r>
          </a:p>
          <a:p>
            <a:r>
              <a:rPr lang="en-US" dirty="0" smtClean="0"/>
              <a:t>A Water Task Force, chaired by Peter </a:t>
            </a:r>
            <a:r>
              <a:rPr lang="en-US" dirty="0" err="1" smtClean="0"/>
              <a:t>Sievers</a:t>
            </a:r>
            <a:r>
              <a:rPr lang="en-US" dirty="0" smtClean="0"/>
              <a:t>, was formed to evaluate the water-cooled option, with expertise from ESS, ESS-Bilbao, FZJ, RAL, KIT, PSI, and </a:t>
            </a:r>
            <a:r>
              <a:rPr lang="en-US" dirty="0" err="1" smtClean="0"/>
              <a:t>McManamy</a:t>
            </a:r>
            <a:r>
              <a:rPr lang="en-US" dirty="0" smtClean="0"/>
              <a:t> Consulting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69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46915" r="4666" b="28499"/>
          <a:stretch>
            <a:fillRect/>
          </a:stretch>
        </p:blipFill>
        <p:spPr bwMode="auto">
          <a:xfrm>
            <a:off x="669777" y="3789040"/>
            <a:ext cx="8078687" cy="307059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selected for evaluation:</a:t>
            </a:r>
            <a:r>
              <a:rPr lang="en-US" dirty="0"/>
              <a:t> c</a:t>
            </a:r>
            <a:r>
              <a:rPr lang="en-US" dirty="0" smtClean="0"/>
              <a:t>ross-flow cannelloni </a:t>
            </a:r>
            <a:r>
              <a:rPr lang="en-US" dirty="0"/>
              <a:t>geometry </a:t>
            </a:r>
            <a:r>
              <a:rPr lang="en-US" dirty="0" err="1"/>
              <a:t>à</a:t>
            </a:r>
            <a:r>
              <a:rPr lang="en-US" dirty="0"/>
              <a:t> la PSI SINQ </a:t>
            </a:r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33285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Zircaloy</a:t>
            </a:r>
            <a:r>
              <a:rPr lang="en-US" dirty="0" smtClean="0"/>
              <a:t>-clad tungsten with helium-filled gap</a:t>
            </a:r>
          </a:p>
          <a:p>
            <a:pPr lvl="1"/>
            <a:r>
              <a:rPr lang="en-US" dirty="0" smtClean="0"/>
              <a:t>Tungsten rod dimensions: 10 mm </a:t>
            </a:r>
            <a:r>
              <a:rPr lang="en-US" dirty="0" err="1" smtClean="0"/>
              <a:t>ø</a:t>
            </a:r>
            <a:r>
              <a:rPr lang="en-US" dirty="0" smtClean="0"/>
              <a:t> by 80 mm tall</a:t>
            </a:r>
          </a:p>
          <a:p>
            <a:pPr lvl="1"/>
            <a:r>
              <a:rPr lang="en-US" dirty="0" smtClean="0"/>
              <a:t>Clad thickness: 0.5 mm</a:t>
            </a:r>
          </a:p>
          <a:p>
            <a:r>
              <a:rPr lang="en-US" dirty="0" smtClean="0"/>
              <a:t>Packing fractions: 61% W, 14% </a:t>
            </a:r>
            <a:r>
              <a:rPr lang="en-US" dirty="0" err="1" smtClean="0"/>
              <a:t>Zr</a:t>
            </a:r>
            <a:r>
              <a:rPr lang="en-US" dirty="0" smtClean="0"/>
              <a:t>, 25% D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Target wheel segmentation into 33 sectors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383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Neutronic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source brightness of the water-cooled cannelloni geometry is 86% of that for the baseline helium-cooled geometry</a:t>
            </a:r>
          </a:p>
          <a:p>
            <a:r>
              <a:rPr lang="en-US" dirty="0" smtClean="0"/>
              <a:t>Lower performance principally attributed to the lower tungsten volume fraction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5106035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31865" y="5877272"/>
            <a:ext cx="16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beam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479715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neutrons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9528" y="3837133"/>
            <a:ext cx="171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Modelling</a:t>
            </a:r>
            <a:r>
              <a:rPr lang="en-US" dirty="0" smtClean="0"/>
              <a:t> detail </a:t>
            </a:r>
            <a:br>
              <a:rPr lang="en-US" dirty="0" smtClean="0"/>
            </a:br>
            <a:r>
              <a:rPr lang="en-US" dirty="0" smtClean="0"/>
              <a:t>of cannelloni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3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4392488" cy="355898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Tungsten temperature </a:t>
            </a:r>
            <a:r>
              <a:rPr lang="en-US" dirty="0"/>
              <a:t>depends </a:t>
            </a:r>
            <a:r>
              <a:rPr lang="en-US" dirty="0" smtClean="0"/>
              <a:t>on the </a:t>
            </a:r>
            <a:r>
              <a:rPr lang="en-US" dirty="0"/>
              <a:t>t</a:t>
            </a:r>
            <a:r>
              <a:rPr lang="en-US" dirty="0" smtClean="0"/>
              <a:t>hermal </a:t>
            </a:r>
            <a:r>
              <a:rPr lang="en-US" dirty="0"/>
              <a:t>contact at the tungsten-</a:t>
            </a:r>
            <a:r>
              <a:rPr lang="en-US" dirty="0" err="1" smtClean="0"/>
              <a:t>zircaloy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conductance between tungsten and </a:t>
            </a:r>
            <a:r>
              <a:rPr lang="en-US" sz="2400" dirty="0" err="1" smtClean="0"/>
              <a:t>zircaloy</a:t>
            </a:r>
            <a:r>
              <a:rPr lang="en-US" sz="2400" dirty="0" smtClean="0"/>
              <a:t> is weakly dependent on the contact pressure between 0.1 and 10 </a:t>
            </a:r>
            <a:r>
              <a:rPr lang="en-US" sz="2400" dirty="0" err="1" smtClean="0"/>
              <a:t>MPa</a:t>
            </a:r>
            <a:endParaRPr lang="en-US" sz="2400" dirty="0" smtClean="0"/>
          </a:p>
          <a:p>
            <a:r>
              <a:rPr lang="en-US" sz="2400" dirty="0" smtClean="0"/>
              <a:t>Concern about the residual stresses in the </a:t>
            </a:r>
            <a:r>
              <a:rPr lang="en-US" sz="2400" dirty="0" err="1" smtClean="0"/>
              <a:t>zircaloy</a:t>
            </a:r>
            <a:r>
              <a:rPr lang="en-US" sz="2400" dirty="0" smtClean="0"/>
              <a:t> tube </a:t>
            </a:r>
            <a:br>
              <a:rPr lang="en-US" sz="2400" dirty="0" smtClean="0"/>
            </a:br>
            <a:r>
              <a:rPr lang="en-US" sz="2400" dirty="0" smtClean="0"/>
              <a:t>from press fitting motivates </a:t>
            </a:r>
            <a:br>
              <a:rPr lang="en-US" sz="2400" dirty="0" smtClean="0"/>
            </a:br>
            <a:r>
              <a:rPr lang="en-US" sz="2400" dirty="0" smtClean="0"/>
              <a:t>a 10-µm gap filled with 1 bar </a:t>
            </a:r>
            <a:br>
              <a:rPr lang="en-US" sz="2400" dirty="0" smtClean="0"/>
            </a:br>
            <a:r>
              <a:rPr lang="en-US" sz="2400" dirty="0" smtClean="0"/>
              <a:t>helium, for which the gap </a:t>
            </a:r>
            <a:br>
              <a:rPr lang="en-US" sz="2400" dirty="0" smtClean="0"/>
            </a:br>
            <a:r>
              <a:rPr lang="en-US" sz="2400" dirty="0" smtClean="0"/>
              <a:t>conductance is 2·10</a:t>
            </a:r>
            <a:r>
              <a:rPr lang="en-US" sz="2400" baseline="30000" dirty="0"/>
              <a:t>4</a:t>
            </a:r>
            <a:r>
              <a:rPr lang="en-US" sz="2400" dirty="0"/>
              <a:t> W/m</a:t>
            </a:r>
            <a:r>
              <a:rPr lang="en-US" sz="2400" baseline="30000" dirty="0"/>
              <a:t>2</a:t>
            </a:r>
            <a:r>
              <a:rPr lang="en-US" sz="2400" dirty="0"/>
              <a:t>·K</a:t>
            </a:r>
            <a:endParaRPr lang="en-US" sz="2400" dirty="0" smtClean="0"/>
          </a:p>
          <a:p>
            <a:r>
              <a:rPr lang="en-US" sz="2400" dirty="0" smtClean="0"/>
              <a:t>Sensitivity analysis shows the </a:t>
            </a:r>
            <a:br>
              <a:rPr lang="en-US" sz="2400" dirty="0" smtClean="0"/>
            </a:br>
            <a:r>
              <a:rPr lang="en-US" sz="2400" dirty="0" smtClean="0"/>
              <a:t>peak tungsten temperature is </a:t>
            </a:r>
            <a:br>
              <a:rPr lang="en-US" sz="2400" dirty="0" smtClean="0"/>
            </a:br>
            <a:r>
              <a:rPr lang="en-US" sz="2400" dirty="0" smtClean="0"/>
              <a:t>only weakly dependent on the </a:t>
            </a:r>
            <a:br>
              <a:rPr lang="en-US" sz="2400" dirty="0" smtClean="0"/>
            </a:br>
            <a:r>
              <a:rPr lang="en-US" sz="2400" dirty="0" smtClean="0"/>
              <a:t>gap conductance so long as it </a:t>
            </a:r>
            <a:br>
              <a:rPr lang="en-US" sz="2400" dirty="0" smtClean="0"/>
            </a:br>
            <a:r>
              <a:rPr lang="en-US" sz="2400" dirty="0" smtClean="0"/>
              <a:t>exceeds 10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W/m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·K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445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52" y="4173820"/>
            <a:ext cx="4484944" cy="25675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ransient </a:t>
            </a:r>
            <a:r>
              <a:rPr lang="en-US" dirty="0"/>
              <a:t>CFD simulations under </a:t>
            </a:r>
            <a:r>
              <a:rPr lang="en-US" dirty="0" smtClean="0"/>
              <a:t>pulsed </a:t>
            </a:r>
            <a:r>
              <a:rPr lang="en-US" dirty="0"/>
              <a:t>proton beam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50691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ost</a:t>
            </a:r>
            <a:r>
              <a:rPr lang="en-US" dirty="0"/>
              <a:t>-pulse temperature on the </a:t>
            </a:r>
            <a:r>
              <a:rPr lang="en-US" dirty="0" err="1"/>
              <a:t>zircaloy</a:t>
            </a:r>
            <a:r>
              <a:rPr lang="en-US" dirty="0"/>
              <a:t> tube </a:t>
            </a:r>
            <a:r>
              <a:rPr lang="en-US" dirty="0" smtClean="0"/>
              <a:t>is &lt;110°C</a:t>
            </a:r>
            <a:r>
              <a:rPr lang="en-US" dirty="0"/>
              <a:t>, </a:t>
            </a:r>
            <a:r>
              <a:rPr lang="en-US" dirty="0" smtClean="0"/>
              <a:t>below </a:t>
            </a:r>
            <a:r>
              <a:rPr lang="en-US" dirty="0"/>
              <a:t>the boiling point of </a:t>
            </a:r>
            <a:r>
              <a:rPr lang="en-US" dirty="0" smtClean="0"/>
              <a:t>water pressurized to ≥0.2 </a:t>
            </a:r>
            <a:r>
              <a:rPr lang="en-US" dirty="0" err="1" smtClean="0"/>
              <a:t>MPa</a:t>
            </a:r>
            <a:endParaRPr lang="en-US" dirty="0" smtClean="0"/>
          </a:p>
          <a:p>
            <a:r>
              <a:rPr lang="en-US" dirty="0"/>
              <a:t>Q</a:t>
            </a:r>
            <a:r>
              <a:rPr lang="en-US" dirty="0" smtClean="0"/>
              <a:t>uasi</a:t>
            </a:r>
            <a:r>
              <a:rPr lang="en-US" dirty="0"/>
              <a:t>-</a:t>
            </a:r>
            <a:r>
              <a:rPr lang="en-US" dirty="0" smtClean="0"/>
              <a:t>steady state simulations show the </a:t>
            </a:r>
            <a:r>
              <a:rPr lang="en-US" dirty="0"/>
              <a:t>maximum post-pulse von </a:t>
            </a:r>
            <a:r>
              <a:rPr lang="en-US" dirty="0" err="1"/>
              <a:t>Mises</a:t>
            </a:r>
            <a:r>
              <a:rPr lang="en-US" dirty="0"/>
              <a:t> stress </a:t>
            </a:r>
            <a:r>
              <a:rPr lang="en-US" dirty="0" smtClean="0"/>
              <a:t>is ~30 </a:t>
            </a:r>
            <a:r>
              <a:rPr lang="en-US" dirty="0" err="1"/>
              <a:t>MPa</a:t>
            </a:r>
            <a:r>
              <a:rPr lang="en-US" dirty="0"/>
              <a:t> </a:t>
            </a:r>
            <a:r>
              <a:rPr lang="en-US" dirty="0"/>
              <a:t>in the </a:t>
            </a:r>
            <a:r>
              <a:rPr lang="en-US" dirty="0" err="1"/>
              <a:t>zircaloy</a:t>
            </a:r>
            <a:r>
              <a:rPr lang="en-US" dirty="0"/>
              <a:t> </a:t>
            </a:r>
            <a:r>
              <a:rPr lang="en-US" dirty="0" smtClean="0"/>
              <a:t>tube and &lt;70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  <a:r>
              <a:rPr lang="en-US" dirty="0"/>
              <a:t>in the tungsten core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aximum </a:t>
            </a:r>
            <a:r>
              <a:rPr lang="en-US" dirty="0"/>
              <a:t>stress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zircaloy</a:t>
            </a:r>
            <a:r>
              <a:rPr lang="en-US" dirty="0" smtClean="0"/>
              <a:t> </a:t>
            </a:r>
            <a:r>
              <a:rPr lang="en-US" dirty="0"/>
              <a:t>tube is </a:t>
            </a:r>
            <a:r>
              <a:rPr lang="en-US" dirty="0" smtClean="0"/>
              <a:t>about </a:t>
            </a:r>
            <a:r>
              <a:rPr lang="en-US" dirty="0"/>
              <a:t>half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zircaloy-4 fatigue limit</a:t>
            </a:r>
          </a:p>
          <a:p>
            <a:r>
              <a:rPr lang="en-US" dirty="0"/>
              <a:t>P</a:t>
            </a:r>
            <a:r>
              <a:rPr lang="en-US" dirty="0" smtClean="0"/>
              <a:t>eak </a:t>
            </a:r>
            <a:r>
              <a:rPr lang="en-US" dirty="0"/>
              <a:t>stress in the tungsten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core </a:t>
            </a:r>
            <a:r>
              <a:rPr lang="en-US" dirty="0"/>
              <a:t>is about 10%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yield </a:t>
            </a:r>
            <a:r>
              <a:rPr lang="en-US" dirty="0"/>
              <a:t>stress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76" y="1700808"/>
            <a:ext cx="3181020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46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pressure pulses in the water are not expected to be an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Power per pulse:</a:t>
            </a:r>
          </a:p>
          <a:p>
            <a:pPr lvl="1"/>
            <a:r>
              <a:rPr lang="en-GB" dirty="0" smtClean="0"/>
              <a:t>ESS: 357 kJ in 2.86 </a:t>
            </a:r>
            <a:r>
              <a:rPr lang="en-GB" dirty="0" err="1" smtClean="0"/>
              <a:t>ms</a:t>
            </a:r>
            <a:endParaRPr lang="en-GB" dirty="0" smtClean="0"/>
          </a:p>
          <a:p>
            <a:pPr lvl="1"/>
            <a:r>
              <a:rPr lang="en-GB" dirty="0" smtClean="0"/>
              <a:t>SNS: 23 kJ in 0.7 µs</a:t>
            </a:r>
          </a:p>
          <a:p>
            <a:pPr lvl="1"/>
            <a:r>
              <a:rPr lang="en-GB" dirty="0" smtClean="0"/>
              <a:t>LANSCE and ISIS: 3 kJ in &lt;1 µs</a:t>
            </a:r>
          </a:p>
          <a:p>
            <a:r>
              <a:rPr lang="en-GB" dirty="0" smtClean="0"/>
              <a:t>Transient </a:t>
            </a:r>
            <a:r>
              <a:rPr lang="en-GB" dirty="0"/>
              <a:t>pressure pulses in the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water </a:t>
            </a:r>
            <a:r>
              <a:rPr lang="en-GB" dirty="0"/>
              <a:t>due to:</a:t>
            </a:r>
          </a:p>
          <a:p>
            <a:pPr lvl="1"/>
            <a:r>
              <a:rPr lang="en-GB" dirty="0"/>
              <a:t>Thermal expansion of the water from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/>
              <a:t>4 K temperature increase</a:t>
            </a:r>
          </a:p>
          <a:p>
            <a:pPr lvl="1"/>
            <a:r>
              <a:rPr lang="en-GB" dirty="0"/>
              <a:t>Thermal expansion of the </a:t>
            </a:r>
            <a:r>
              <a:rPr lang="en-GB" dirty="0" smtClean="0"/>
              <a:t>cannelloni</a:t>
            </a:r>
          </a:p>
          <a:p>
            <a:r>
              <a:rPr lang="en-GB" dirty="0" smtClean="0"/>
              <a:t>Analysis of confined water volume gives rise to pressures &gt;1 </a:t>
            </a:r>
            <a:r>
              <a:rPr lang="en-GB" dirty="0" err="1" smtClean="0"/>
              <a:t>MPa</a:t>
            </a:r>
            <a:endParaRPr lang="en-GB" dirty="0" smtClean="0"/>
          </a:p>
          <a:p>
            <a:r>
              <a:rPr lang="en-GB" dirty="0" smtClean="0"/>
              <a:t>Unconfined water should greatly reduce pressure pulses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5" name="Picture 4" descr="Pu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6" t="2818" r="6636" b="55038"/>
          <a:stretch/>
        </p:blipFill>
        <p:spPr bwMode="auto">
          <a:xfrm>
            <a:off x="5649333" y="1484784"/>
            <a:ext cx="3171139" cy="2789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99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investigation of flow choking due to film boiling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97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Experimental set-up: glass tube immersed in water flow</a:t>
            </a:r>
          </a:p>
          <a:p>
            <a:r>
              <a:rPr lang="en-US" dirty="0" smtClean="0"/>
              <a:t>Air or vapor bubbles introduced at the water inflow</a:t>
            </a:r>
          </a:p>
          <a:p>
            <a:r>
              <a:rPr lang="en-US" dirty="0" smtClean="0"/>
              <a:t>Air bubbles: entrained in the water, no choking</a:t>
            </a:r>
          </a:p>
          <a:p>
            <a:r>
              <a:rPr lang="en-US" dirty="0" smtClean="0"/>
              <a:t>Vapor bubbles: collapsed within 1 s</a:t>
            </a:r>
          </a:p>
          <a:p>
            <a:r>
              <a:rPr lang="en-US" dirty="0" smtClean="0"/>
              <a:t>Conclusion: flow choking is not likely for cannelloni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151258" cy="36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293"/>
      </p:ext>
    </p:extLst>
  </p:cSld>
  <p:clrMapOvr>
    <a:masterClrMapping/>
  </p:clrMapOvr>
</p:sld>
</file>

<file path=ppt/theme/theme1.xml><?xml version="1.0" encoding="utf-8"?>
<a:theme xmlns:a="http://schemas.openxmlformats.org/drawingml/2006/main" name="2013-11 ES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2013-11 ESS Template.potx</Template>
  <TotalTime>12970</TotalTime>
  <Words>803</Words>
  <Application>Microsoft Macintosh PowerPoint</Application>
  <PresentationFormat>On-screen Show (4:3)</PresentationFormat>
  <Paragraphs>162</Paragraphs>
  <Slides>15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2013-11 ESS Template</vt:lpstr>
      <vt:lpstr>Completion of Water-Cooled Backup Study</vt:lpstr>
      <vt:lpstr>Outline</vt:lpstr>
      <vt:lpstr>Background</vt:lpstr>
      <vt:lpstr>Design selected for evaluation: cross-flow cannelloni geometry à la PSI SINQ target</vt:lpstr>
      <vt:lpstr>Neutronic performance</vt:lpstr>
      <vt:lpstr>Tungsten temperature depends on the thermal contact at the tungsten-zircaloy interface</vt:lpstr>
      <vt:lpstr>Transient CFD simulations under pulsed proton beam conditions</vt:lpstr>
      <vt:lpstr>Transient pressure pulses in the water are not expected to be an issue</vt:lpstr>
      <vt:lpstr>Experimental investigation of flow choking due to film boiling</vt:lpstr>
      <vt:lpstr>Experimental validation of flow and heat transfer</vt:lpstr>
      <vt:lpstr>Passive decay heat removal is an important safety attribute for the target</vt:lpstr>
      <vt:lpstr>Calculations indicate that passive cooling is sufficient for decay heat removal</vt:lpstr>
      <vt:lpstr>Passive cooling is sufficient for removal of decay heat  </vt:lpstr>
      <vt:lpstr>Operational Issues</vt:lpstr>
      <vt:lpstr>Concluding Remarks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Eric Pitcher</cp:lastModifiedBy>
  <cp:revision>82</cp:revision>
  <dcterms:created xsi:type="dcterms:W3CDTF">2013-10-29T16:05:10Z</dcterms:created>
  <dcterms:modified xsi:type="dcterms:W3CDTF">2014-11-04T07:53:31Z</dcterms:modified>
</cp:coreProperties>
</file>