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64" r:id="rId4"/>
    <p:sldId id="265" r:id="rId5"/>
    <p:sldId id="282" r:id="rId6"/>
    <p:sldId id="284" r:id="rId7"/>
    <p:sldId id="285" r:id="rId8"/>
    <p:sldId id="260" r:id="rId9"/>
    <p:sldId id="275" r:id="rId10"/>
    <p:sldId id="276" r:id="rId11"/>
    <p:sldId id="277" r:id="rId12"/>
    <p:sldId id="261" r:id="rId13"/>
    <p:sldId id="270" r:id="rId14"/>
    <p:sldId id="281" r:id="rId15"/>
    <p:sldId id="287" r:id="rId16"/>
    <p:sldId id="271" r:id="rId17"/>
    <p:sldId id="272" r:id="rId18"/>
    <p:sldId id="286"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64" autoAdjust="0"/>
    <p:restoredTop sz="86445" autoAdjust="0"/>
  </p:normalViewPr>
  <p:slideViewPr>
    <p:cSldViewPr>
      <p:cViewPr varScale="1">
        <p:scale>
          <a:sx n="68" d="100"/>
          <a:sy n="68" d="100"/>
        </p:scale>
        <p:origin x="-1688"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2014-11-03</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a:p>
        </p:txBody>
      </p:sp>
    </p:spTree>
    <p:extLst>
      <p:ext uri="{BB962C8B-B14F-4D97-AF65-F5344CB8AC3E}">
        <p14:creationId xmlns:p14="http://schemas.microsoft.com/office/powerpoint/2010/main" val="377542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E0035E-6164-C447-BCFF-46EC70F74028}" type="slidenum">
              <a:rPr lang="sv-SE" smtClean="0"/>
              <a:t>3</a:t>
            </a:fld>
            <a:endParaRPr lang="sv-SE"/>
          </a:p>
        </p:txBody>
      </p:sp>
    </p:spTree>
    <p:extLst>
      <p:ext uri="{BB962C8B-B14F-4D97-AF65-F5344CB8AC3E}">
        <p14:creationId xmlns:p14="http://schemas.microsoft.com/office/powerpoint/2010/main" val="373684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Meeting Notes (22/10/14 15:52) -----</a:t>
            </a:r>
          </a:p>
          <a:p>
            <a:r>
              <a:rPr lang="en-GB" dirty="0"/>
              <a:t>Currently I am talking to </a:t>
            </a:r>
            <a:r>
              <a:rPr lang="en-GB" dirty="0" err="1"/>
              <a:t>Lief</a:t>
            </a:r>
            <a:r>
              <a:rPr lang="en-GB" dirty="0"/>
              <a:t> </a:t>
            </a:r>
            <a:r>
              <a:rPr lang="en-GB" dirty="0" err="1"/>
              <a:t>Spannier</a:t>
            </a:r>
            <a:r>
              <a:rPr lang="en-GB" dirty="0"/>
              <a:t> about the radiation monitoring. (he </a:t>
            </a:r>
            <a:r>
              <a:rPr lang="en-GB" dirty="0" smtClean="0"/>
              <a:t>starts at ESS </a:t>
            </a:r>
            <a:r>
              <a:rPr lang="en-GB" dirty="0"/>
              <a:t>in November)</a:t>
            </a:r>
          </a:p>
          <a:p>
            <a:r>
              <a:rPr lang="en-GB" dirty="0"/>
              <a:t>ESS RPO be a group independent of accelerator, target &amp; neutron instruments</a:t>
            </a:r>
            <a:r>
              <a:rPr lang="en-GB" dirty="0" smtClean="0"/>
              <a:t>. ES&amp;</a:t>
            </a:r>
            <a:r>
              <a:rPr lang="en-GB" baseline="0" dirty="0" smtClean="0"/>
              <a:t> H</a:t>
            </a:r>
            <a:endParaRPr lang="en-GB" dirty="0"/>
          </a:p>
          <a:p>
            <a:r>
              <a:rPr lang="en-GB" dirty="0"/>
              <a:t>responsible for</a:t>
            </a:r>
            <a:r>
              <a:rPr lang="en-GB" dirty="0" smtClean="0"/>
              <a:t>: </a:t>
            </a:r>
          </a:p>
          <a:p>
            <a:r>
              <a:rPr lang="en-GB" dirty="0" smtClean="0"/>
              <a:t>Radiation Training and authorisation.</a:t>
            </a:r>
          </a:p>
          <a:p>
            <a:r>
              <a:rPr lang="en-GB" dirty="0" err="1" smtClean="0"/>
              <a:t>Dosimetery</a:t>
            </a:r>
            <a:endParaRPr lang="en-GB" dirty="0" smtClean="0"/>
          </a:p>
          <a:p>
            <a:r>
              <a:rPr lang="en-GB" dirty="0" smtClean="0"/>
              <a:t>Stack monitoring</a:t>
            </a:r>
          </a:p>
          <a:p>
            <a:r>
              <a:rPr lang="en-GB" dirty="0" smtClean="0"/>
              <a:t>Boundary monitoring</a:t>
            </a:r>
          </a:p>
          <a:p>
            <a:r>
              <a:rPr lang="en-GB" dirty="0" smtClean="0"/>
              <a:t>Radiation monitoring and surveys (when machine turned on a full radiation survey will be required followed by continuous monitoring and testing)</a:t>
            </a:r>
          </a:p>
          <a:p>
            <a:r>
              <a:rPr lang="en-GB" dirty="0" smtClean="0"/>
              <a:t>Frisking stations</a:t>
            </a:r>
          </a:p>
          <a:p>
            <a:r>
              <a:rPr lang="en-GB" dirty="0" err="1" smtClean="0"/>
              <a:t>Etc.etc</a:t>
            </a:r>
            <a:endParaRPr lang="en-GB" dirty="0" smtClean="0"/>
          </a:p>
          <a:p>
            <a:r>
              <a:rPr lang="en-GB" dirty="0" smtClean="0"/>
              <a:t>Calibration of all monitors and hand held equipment.</a:t>
            </a:r>
          </a:p>
          <a:p>
            <a:endParaRPr lang="en-GB" dirty="0" smtClean="0"/>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9DE0035E-6164-C447-BCFF-46EC70F74028}" type="slidenum">
              <a:rPr lang="sv-SE" smtClean="0"/>
              <a:t>4</a:t>
            </a:fld>
            <a:endParaRPr lang="sv-SE"/>
          </a:p>
        </p:txBody>
      </p:sp>
    </p:spTree>
    <p:extLst>
      <p:ext uri="{BB962C8B-B14F-4D97-AF65-F5344CB8AC3E}">
        <p14:creationId xmlns:p14="http://schemas.microsoft.com/office/powerpoint/2010/main" val="182501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E0035E-6164-C447-BCFF-46EC70F74028}" type="slidenum">
              <a:rPr lang="sv-SE" smtClean="0"/>
              <a:t>5</a:t>
            </a:fld>
            <a:endParaRPr lang="sv-SE"/>
          </a:p>
        </p:txBody>
      </p:sp>
    </p:spTree>
    <p:extLst>
      <p:ext uri="{BB962C8B-B14F-4D97-AF65-F5344CB8AC3E}">
        <p14:creationId xmlns:p14="http://schemas.microsoft.com/office/powerpoint/2010/main" val="153805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E0035E-6164-C447-BCFF-46EC70F74028}" type="slidenum">
              <a:rPr lang="sv-SE" smtClean="0"/>
              <a:t>6</a:t>
            </a:fld>
            <a:endParaRPr lang="sv-SE"/>
          </a:p>
        </p:txBody>
      </p:sp>
    </p:spTree>
    <p:extLst>
      <p:ext uri="{BB962C8B-B14F-4D97-AF65-F5344CB8AC3E}">
        <p14:creationId xmlns:p14="http://schemas.microsoft.com/office/powerpoint/2010/main" val="409879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E0035E-6164-C447-BCFF-46EC70F74028}" type="slidenum">
              <a:rPr lang="sv-SE" smtClean="0"/>
              <a:t>7</a:t>
            </a:fld>
            <a:endParaRPr lang="sv-SE"/>
          </a:p>
        </p:txBody>
      </p:sp>
    </p:spTree>
    <p:extLst>
      <p:ext uri="{BB962C8B-B14F-4D97-AF65-F5344CB8AC3E}">
        <p14:creationId xmlns:p14="http://schemas.microsoft.com/office/powerpoint/2010/main" val="153805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E0035E-6164-C447-BCFF-46EC70F74028}" type="slidenum">
              <a:rPr lang="sv-SE" smtClean="0"/>
              <a:t>8</a:t>
            </a:fld>
            <a:endParaRPr lang="sv-SE"/>
          </a:p>
        </p:txBody>
      </p:sp>
    </p:spTree>
    <p:extLst>
      <p:ext uri="{BB962C8B-B14F-4D97-AF65-F5344CB8AC3E}">
        <p14:creationId xmlns:p14="http://schemas.microsoft.com/office/powerpoint/2010/main" val="1577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236106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2014-11-03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GB" smtClean="0"/>
              <a:t>Click to edit Master title style</a:t>
            </a:r>
            <a:endParaRPr lang="sv-SE"/>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2014-11-03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GB"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2014-11-03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2014-11-03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GB"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2014-11-03</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v-SE" sz="4000" dirty="0" err="1" smtClean="0"/>
              <a:t>Personnel</a:t>
            </a:r>
            <a:r>
              <a:rPr lang="sv-SE" sz="4000" dirty="0" smtClean="0"/>
              <a:t> </a:t>
            </a:r>
            <a:r>
              <a:rPr lang="sv-SE" sz="4000" dirty="0" err="1" smtClean="0"/>
              <a:t>Safety</a:t>
            </a:r>
            <a:r>
              <a:rPr lang="sv-SE" sz="4000" dirty="0" smtClean="0"/>
              <a:t> Systems</a:t>
            </a:r>
            <a:endParaRPr lang="sv-SE" sz="4000" dirty="0"/>
          </a:p>
        </p:txBody>
      </p:sp>
      <p:sp>
        <p:nvSpPr>
          <p:cNvPr id="3" name="Subtitle 2"/>
          <p:cNvSpPr>
            <a:spLocks noGrp="1"/>
          </p:cNvSpPr>
          <p:nvPr>
            <p:ph type="subTitle" idx="1"/>
          </p:nvPr>
        </p:nvSpPr>
        <p:spPr/>
        <p:txBody>
          <a:bodyPr>
            <a:noAutofit/>
          </a:bodyPr>
          <a:lstStyle/>
          <a:p>
            <a:r>
              <a:rPr lang="sv-SE" sz="2000" dirty="0" smtClean="0">
                <a:solidFill>
                  <a:schemeClr val="bg1"/>
                </a:solidFill>
              </a:rPr>
              <a:t>Stuart Birch</a:t>
            </a:r>
          </a:p>
          <a:p>
            <a:r>
              <a:rPr lang="sv-SE" sz="2000" dirty="0" smtClean="0">
                <a:solidFill>
                  <a:schemeClr val="bg1"/>
                </a:solidFill>
              </a:rPr>
              <a:t>Senior </a:t>
            </a:r>
            <a:r>
              <a:rPr lang="sv-SE" sz="2000" dirty="0" err="1" smtClean="0">
                <a:solidFill>
                  <a:schemeClr val="bg1"/>
                </a:solidFill>
              </a:rPr>
              <a:t>Engineer</a:t>
            </a:r>
            <a:r>
              <a:rPr lang="sv-SE" sz="2000" dirty="0" smtClean="0">
                <a:solidFill>
                  <a:schemeClr val="bg1"/>
                </a:solidFill>
              </a:rPr>
              <a:t>, </a:t>
            </a:r>
            <a:r>
              <a:rPr lang="sv-SE" sz="2000" dirty="0" err="1" smtClean="0">
                <a:solidFill>
                  <a:schemeClr val="bg1"/>
                </a:solidFill>
              </a:rPr>
              <a:t>Personnel</a:t>
            </a:r>
            <a:r>
              <a:rPr lang="sv-SE" sz="2000" dirty="0" smtClean="0">
                <a:solidFill>
                  <a:schemeClr val="bg1"/>
                </a:solidFill>
              </a:rPr>
              <a:t> </a:t>
            </a:r>
            <a:r>
              <a:rPr lang="sv-SE" sz="2000" dirty="0" err="1" smtClean="0">
                <a:solidFill>
                  <a:schemeClr val="bg1"/>
                </a:solidFill>
              </a:rPr>
              <a:t>Safety</a:t>
            </a:r>
            <a:r>
              <a:rPr lang="sv-SE" sz="2000" dirty="0" smtClean="0">
                <a:solidFill>
                  <a:schemeClr val="bg1"/>
                </a:solidFill>
              </a:rPr>
              <a:t> Systems</a:t>
            </a:r>
            <a:endParaRPr lang="sv-SE"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www.europeanspallationsource.se</a:t>
            </a:r>
          </a:p>
          <a:p>
            <a:pPr algn="ctr"/>
            <a:r>
              <a:rPr lang="en-GB" sz="1400" dirty="0" smtClean="0">
                <a:solidFill>
                  <a:srgbClr val="FFFFFF"/>
                </a:solidFill>
              </a:rPr>
              <a:t>November 6</a:t>
            </a:r>
            <a:r>
              <a:rPr lang="en-GB" sz="1400" baseline="30000" dirty="0" smtClean="0">
                <a:solidFill>
                  <a:srgbClr val="FFFFFF"/>
                </a:solidFill>
              </a:rPr>
              <a:t>th</a:t>
            </a:r>
            <a:r>
              <a:rPr lang="en-GB" sz="1400" dirty="0" smtClean="0">
                <a:solidFill>
                  <a:srgbClr val="FFFFFF"/>
                </a:solidFill>
              </a:rPr>
              <a:t> , 2014</a:t>
            </a: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075" y="1691831"/>
            <a:ext cx="4912485" cy="4524316"/>
          </a:xfrm>
          <a:prstGeom prst="rect">
            <a:avLst/>
          </a:prstGeom>
        </p:spPr>
        <p:txBody>
          <a:bodyPr wrap="square">
            <a:spAutoFit/>
          </a:bodyPr>
          <a:lstStyle/>
          <a:p>
            <a:r>
              <a:rPr lang="en-US" dirty="0"/>
              <a:t>The ESS Personnel Safety System (PSS) will be designed, manufactured, installed and commissioned in accordance with IEC61508.</a:t>
            </a:r>
            <a:endParaRPr lang="en-GB" dirty="0"/>
          </a:p>
          <a:p>
            <a:endParaRPr lang="en-GB" dirty="0" smtClean="0"/>
          </a:p>
          <a:p>
            <a:r>
              <a:rPr lang="en-GB" dirty="0" smtClean="0"/>
              <a:t>IEC </a:t>
            </a:r>
            <a:r>
              <a:rPr lang="en-GB" dirty="0"/>
              <a:t>61508 is an international standard concerned with functional safety achieved by safety related systems that are primarily implemented in Electrical / Electronic and/or Programmable Electronic technologies (E/E/PE). The PSS is an example of this and falls within the scope of IEC 61508. </a:t>
            </a:r>
            <a:endParaRPr lang="en-GB" dirty="0" smtClean="0"/>
          </a:p>
          <a:p>
            <a:endParaRPr lang="en-GB" dirty="0"/>
          </a:p>
          <a:p>
            <a:r>
              <a:rPr lang="en-GB" dirty="0" smtClean="0"/>
              <a:t>This </a:t>
            </a:r>
            <a:r>
              <a:rPr lang="en-GB" dirty="0"/>
              <a:t>standard provides an overall safety lifecycle structure for functional safety systems as detailed in figure 1</a:t>
            </a:r>
            <a:r>
              <a:rPr lang="en-GB" dirty="0" smtClean="0"/>
              <a:t>.</a:t>
            </a:r>
          </a:p>
          <a:p>
            <a:endParaRPr lang="en-GB" dirty="0"/>
          </a:p>
        </p:txBody>
      </p:sp>
      <p:pic>
        <p:nvPicPr>
          <p:cNvPr id="6" name="Picture 5"/>
          <p:cNvPicPr/>
          <p:nvPr/>
        </p:nvPicPr>
        <p:blipFill>
          <a:blip r:embed="rId2" cstate="print"/>
          <a:srcRect/>
          <a:stretch>
            <a:fillRect/>
          </a:stretch>
        </p:blipFill>
        <p:spPr bwMode="auto">
          <a:xfrm>
            <a:off x="5044560" y="1685096"/>
            <a:ext cx="3892190" cy="4723151"/>
          </a:xfrm>
          <a:prstGeom prst="rect">
            <a:avLst/>
          </a:prstGeom>
          <a:noFill/>
          <a:ln w="9525">
            <a:noFill/>
            <a:miter lim="800000"/>
            <a:headEnd/>
            <a:tailEnd/>
          </a:ln>
        </p:spPr>
      </p:pic>
      <p:sp>
        <p:nvSpPr>
          <p:cNvPr id="7" name="TextBox 6"/>
          <p:cNvSpPr txBox="1"/>
          <p:nvPr/>
        </p:nvSpPr>
        <p:spPr>
          <a:xfrm>
            <a:off x="6126376" y="6546746"/>
            <a:ext cx="2390398" cy="276999"/>
          </a:xfrm>
          <a:prstGeom prst="rect">
            <a:avLst/>
          </a:prstGeom>
          <a:noFill/>
        </p:spPr>
        <p:txBody>
          <a:bodyPr wrap="none" rtlCol="0">
            <a:spAutoFit/>
          </a:bodyPr>
          <a:lstStyle/>
          <a:p>
            <a:r>
              <a:rPr lang="en-GB" sz="1200" dirty="0" smtClean="0"/>
              <a:t>Figure 1. IEC 61508 Safety lifecycle.</a:t>
            </a:r>
            <a:endParaRPr lang="en-GB" sz="1200" dirty="0"/>
          </a:p>
        </p:txBody>
      </p:sp>
      <p:sp>
        <p:nvSpPr>
          <p:cNvPr id="8" name="TextBox 7"/>
          <p:cNvSpPr txBox="1"/>
          <p:nvPr/>
        </p:nvSpPr>
        <p:spPr>
          <a:xfrm>
            <a:off x="882015" y="465503"/>
            <a:ext cx="2922996" cy="584776"/>
          </a:xfrm>
          <a:prstGeom prst="rect">
            <a:avLst/>
          </a:prstGeom>
          <a:noFill/>
        </p:spPr>
        <p:txBody>
          <a:bodyPr wrap="none" rtlCol="0">
            <a:spAutoFit/>
          </a:bodyPr>
          <a:lstStyle/>
          <a:p>
            <a:r>
              <a:rPr lang="en-GB" sz="3200" dirty="0" smtClean="0">
                <a:solidFill>
                  <a:schemeClr val="bg1"/>
                </a:solidFill>
              </a:rPr>
              <a:t>ESS PSS Strategy</a:t>
            </a:r>
            <a:endParaRPr lang="en-GB" sz="3200" dirty="0">
              <a:solidFill>
                <a:schemeClr val="bg1"/>
              </a:solidFill>
            </a:endParaRPr>
          </a:p>
        </p:txBody>
      </p:sp>
      <p:sp>
        <p:nvSpPr>
          <p:cNvPr id="9" name="Rectangle 8"/>
          <p:cNvSpPr/>
          <p:nvPr/>
        </p:nvSpPr>
        <p:spPr>
          <a:xfrm>
            <a:off x="0" y="6616028"/>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spTree>
    <p:extLst>
      <p:ext uri="{BB962C8B-B14F-4D97-AF65-F5344CB8AC3E}">
        <p14:creationId xmlns:p14="http://schemas.microsoft.com/office/powerpoint/2010/main" val="36711504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526" y="1408621"/>
            <a:ext cx="6620250" cy="5355313"/>
          </a:xfrm>
          <a:prstGeom prst="rect">
            <a:avLst/>
          </a:prstGeom>
        </p:spPr>
        <p:txBody>
          <a:bodyPr wrap="square">
            <a:spAutoFit/>
          </a:bodyPr>
          <a:lstStyle/>
          <a:p>
            <a:pPr eaLnBrk="0" hangingPunct="0"/>
            <a:r>
              <a:rPr lang="en-AU" dirty="0" smtClean="0"/>
              <a:t>My initial thoughts are PSS </a:t>
            </a:r>
            <a:r>
              <a:rPr lang="en-AU" dirty="0"/>
              <a:t>will </a:t>
            </a:r>
            <a:r>
              <a:rPr lang="en-AU" dirty="0" smtClean="0"/>
              <a:t>consist of </a:t>
            </a:r>
            <a:r>
              <a:rPr lang="en-AU" dirty="0"/>
              <a:t>3 major sub-</a:t>
            </a:r>
            <a:r>
              <a:rPr lang="en-AU" dirty="0" smtClean="0"/>
              <a:t>systems:</a:t>
            </a:r>
          </a:p>
          <a:p>
            <a:pPr eaLnBrk="0" hangingPunct="0"/>
            <a:endParaRPr lang="en-AU" dirty="0" smtClean="0"/>
          </a:p>
          <a:p>
            <a:pPr eaLnBrk="0" hangingPunct="0"/>
            <a:r>
              <a:rPr lang="en-AU" dirty="0" smtClean="0"/>
              <a:t>Sub</a:t>
            </a:r>
            <a:r>
              <a:rPr lang="en-AU" dirty="0"/>
              <a:t>-System </a:t>
            </a:r>
            <a:r>
              <a:rPr lang="en-AU" dirty="0" smtClean="0"/>
              <a:t>1 - (</a:t>
            </a:r>
            <a:r>
              <a:rPr lang="en-AU" dirty="0"/>
              <a:t>Safety Controller + I/O)</a:t>
            </a:r>
            <a:r>
              <a:rPr lang="en-AU" dirty="0" smtClean="0"/>
              <a:t>:</a:t>
            </a:r>
          </a:p>
          <a:p>
            <a:pPr eaLnBrk="0" hangingPunct="0"/>
            <a:r>
              <a:rPr lang="en-GB" dirty="0" smtClean="0"/>
              <a:t>A </a:t>
            </a:r>
            <a:r>
              <a:rPr lang="en-GB" dirty="0"/>
              <a:t>Safety Controller will monitor and </a:t>
            </a:r>
            <a:r>
              <a:rPr lang="en-GB" dirty="0" smtClean="0"/>
              <a:t>control </a:t>
            </a:r>
            <a:r>
              <a:rPr lang="en-GB" dirty="0"/>
              <a:t>all safety related devices </a:t>
            </a:r>
            <a:r>
              <a:rPr lang="en-GB" dirty="0" smtClean="0"/>
              <a:t>in, </a:t>
            </a:r>
            <a:r>
              <a:rPr lang="en-GB" dirty="0"/>
              <a:t>and </a:t>
            </a:r>
            <a:r>
              <a:rPr lang="en-GB" dirty="0" smtClean="0"/>
              <a:t>associated with </a:t>
            </a:r>
            <a:r>
              <a:rPr lang="en-GB" dirty="0"/>
              <a:t>the ESS Accelerator. </a:t>
            </a:r>
            <a:endParaRPr lang="en-GB" dirty="0" smtClean="0"/>
          </a:p>
          <a:p>
            <a:pPr marL="285750" indent="-285750" eaLnBrk="0" hangingPunct="0">
              <a:buFont typeface="Arial"/>
              <a:buChar char="•"/>
            </a:pPr>
            <a:endParaRPr lang="en-GB" dirty="0"/>
          </a:p>
          <a:p>
            <a:pPr eaLnBrk="0" hangingPunct="0"/>
            <a:r>
              <a:rPr lang="en-AU" dirty="0"/>
              <a:t>Sub-System </a:t>
            </a:r>
            <a:r>
              <a:rPr lang="en-AU" dirty="0" smtClean="0"/>
              <a:t>2 - (</a:t>
            </a:r>
            <a:r>
              <a:rPr lang="en-AU" dirty="0"/>
              <a:t>Trapped Key Units): </a:t>
            </a:r>
            <a:endParaRPr lang="en-AU" dirty="0" smtClean="0"/>
          </a:p>
          <a:p>
            <a:pPr eaLnBrk="0" hangingPunct="0"/>
            <a:r>
              <a:rPr lang="en-AU" dirty="0" smtClean="0"/>
              <a:t>A </a:t>
            </a:r>
            <a:r>
              <a:rPr lang="en-AU" dirty="0"/>
              <a:t>variety  of  trapped  key  devices will </a:t>
            </a:r>
            <a:r>
              <a:rPr lang="en-AU" dirty="0" smtClean="0"/>
              <a:t>ensure </a:t>
            </a:r>
            <a:r>
              <a:rPr lang="en-AU" dirty="0"/>
              <a:t>that  if hazardous conditions exist </a:t>
            </a:r>
            <a:r>
              <a:rPr lang="en-AU" dirty="0" smtClean="0"/>
              <a:t>the </a:t>
            </a:r>
            <a:r>
              <a:rPr lang="en-AU" dirty="0"/>
              <a:t>gates which provide access into the PSS </a:t>
            </a:r>
            <a:r>
              <a:rPr lang="en-AU" dirty="0" smtClean="0"/>
              <a:t>controlled </a:t>
            </a:r>
            <a:r>
              <a:rPr lang="en-AU" dirty="0"/>
              <a:t>area and any protective </a:t>
            </a:r>
            <a:r>
              <a:rPr lang="en-AU" dirty="0" smtClean="0"/>
              <a:t>removable </a:t>
            </a:r>
            <a:r>
              <a:rPr lang="en-AU" dirty="0"/>
              <a:t>shielding cannot be unlocked and </a:t>
            </a:r>
            <a:r>
              <a:rPr lang="en-AU" dirty="0" smtClean="0"/>
              <a:t>various </a:t>
            </a:r>
            <a:r>
              <a:rPr lang="en-AU" dirty="0"/>
              <a:t>key-controlled </a:t>
            </a:r>
            <a:r>
              <a:rPr lang="en-AU" dirty="0" smtClean="0"/>
              <a:t>permits </a:t>
            </a:r>
            <a:r>
              <a:rPr lang="en-AU" dirty="0"/>
              <a:t>cannot be issued. </a:t>
            </a:r>
            <a:endParaRPr lang="en-AU" dirty="0" smtClean="0"/>
          </a:p>
          <a:p>
            <a:pPr marL="285750" indent="-285750" eaLnBrk="0" hangingPunct="0">
              <a:buFont typeface="Arial"/>
              <a:buChar char="•"/>
            </a:pPr>
            <a:endParaRPr lang="en-AU" dirty="0"/>
          </a:p>
          <a:p>
            <a:pPr eaLnBrk="0" hangingPunct="0"/>
            <a:r>
              <a:rPr lang="en-AU" dirty="0"/>
              <a:t>Sub-System </a:t>
            </a:r>
            <a:r>
              <a:rPr lang="en-AU" dirty="0" smtClean="0"/>
              <a:t>3 - (</a:t>
            </a:r>
            <a:r>
              <a:rPr lang="en-AU" dirty="0"/>
              <a:t>ESS Trip): </a:t>
            </a:r>
            <a:endParaRPr lang="en-AU" dirty="0" smtClean="0"/>
          </a:p>
          <a:p>
            <a:pPr eaLnBrk="0" hangingPunct="0"/>
            <a:r>
              <a:rPr lang="en-AU" dirty="0" smtClean="0"/>
              <a:t>The </a:t>
            </a:r>
            <a:r>
              <a:rPr lang="en-AU" dirty="0"/>
              <a:t>system will provide a means for either authorised </a:t>
            </a:r>
            <a:r>
              <a:rPr lang="en-AU" dirty="0" smtClean="0"/>
              <a:t>workers </a:t>
            </a:r>
            <a:r>
              <a:rPr lang="en-AU" dirty="0"/>
              <a:t>working in the tunnels or Sub-System 1 to request an ESS Trip at any time. </a:t>
            </a:r>
            <a:r>
              <a:rPr lang="en-AU" dirty="0" smtClean="0"/>
              <a:t>A </a:t>
            </a:r>
            <a:r>
              <a:rPr lang="en-AU" dirty="0"/>
              <a:t>permit is to be continuously issued from the ESS PSS during normal operating </a:t>
            </a:r>
            <a:r>
              <a:rPr lang="en-AU" dirty="0" smtClean="0"/>
              <a:t>conditions</a:t>
            </a:r>
            <a:r>
              <a:rPr lang="en-AU" dirty="0"/>
              <a:t>. Removing this permit constitutes requesting an ESS Trip. An ESS Trip </a:t>
            </a:r>
            <a:r>
              <a:rPr lang="en-AU" dirty="0" smtClean="0"/>
              <a:t>will </a:t>
            </a:r>
            <a:r>
              <a:rPr lang="en-AU" dirty="0"/>
              <a:t>be requested if a Beam Off </a:t>
            </a:r>
            <a:r>
              <a:rPr lang="en-AU" dirty="0" smtClean="0"/>
              <a:t>Button </a:t>
            </a:r>
            <a:r>
              <a:rPr lang="en-AU" dirty="0"/>
              <a:t>is pressed or the Safety Controller </a:t>
            </a:r>
            <a:r>
              <a:rPr lang="en-AU" dirty="0" smtClean="0"/>
              <a:t>issues </a:t>
            </a:r>
            <a:r>
              <a:rPr lang="en-AU" dirty="0"/>
              <a:t>an ESS Trip signal</a:t>
            </a:r>
            <a:r>
              <a:rPr lang="en-AU" dirty="0" smtClean="0"/>
              <a:t>.</a:t>
            </a:r>
            <a:endParaRPr lang="en-GB" dirty="0"/>
          </a:p>
        </p:txBody>
      </p:sp>
      <p:pic>
        <p:nvPicPr>
          <p:cNvPr id="2" name="Picture 1" descr="pl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395" y="1869561"/>
            <a:ext cx="2171317" cy="1173435"/>
          </a:xfrm>
          <a:prstGeom prst="rect">
            <a:avLst/>
          </a:prstGeom>
        </p:spPr>
      </p:pic>
      <p:pic>
        <p:nvPicPr>
          <p:cNvPr id="5" name="Picture 4" descr="Key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395" y="3351101"/>
            <a:ext cx="2127489" cy="1254168"/>
          </a:xfrm>
          <a:prstGeom prst="rect">
            <a:avLst/>
          </a:prstGeom>
        </p:spPr>
      </p:pic>
      <p:pic>
        <p:nvPicPr>
          <p:cNvPr id="6" name="Picture 5" descr="BO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9875" y="5349138"/>
            <a:ext cx="647656" cy="871844"/>
          </a:xfrm>
          <a:prstGeom prst="rect">
            <a:avLst/>
          </a:prstGeom>
        </p:spPr>
      </p:pic>
      <p:sp>
        <p:nvSpPr>
          <p:cNvPr id="8" name="TextBox 7"/>
          <p:cNvSpPr txBox="1"/>
          <p:nvPr/>
        </p:nvSpPr>
        <p:spPr>
          <a:xfrm>
            <a:off x="882015" y="465503"/>
            <a:ext cx="2922996" cy="584776"/>
          </a:xfrm>
          <a:prstGeom prst="rect">
            <a:avLst/>
          </a:prstGeom>
          <a:noFill/>
        </p:spPr>
        <p:txBody>
          <a:bodyPr wrap="none" rtlCol="0">
            <a:spAutoFit/>
          </a:bodyPr>
          <a:lstStyle/>
          <a:p>
            <a:r>
              <a:rPr lang="en-GB" sz="3200" dirty="0" smtClean="0">
                <a:solidFill>
                  <a:schemeClr val="bg1"/>
                </a:solidFill>
              </a:rPr>
              <a:t>ESS PSS Strategy</a:t>
            </a:r>
            <a:endParaRPr lang="en-GB" sz="3200" dirty="0">
              <a:solidFill>
                <a:schemeClr val="bg1"/>
              </a:solidFill>
            </a:endParaRPr>
          </a:p>
        </p:txBody>
      </p:sp>
      <p:sp>
        <p:nvSpPr>
          <p:cNvPr id="7" name="Rectangle 6"/>
          <p:cNvSpPr/>
          <p:nvPr/>
        </p:nvSpPr>
        <p:spPr>
          <a:xfrm>
            <a:off x="7649247" y="65973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spTree>
    <p:extLst>
      <p:ext uri="{BB962C8B-B14F-4D97-AF65-F5344CB8AC3E}">
        <p14:creationId xmlns:p14="http://schemas.microsoft.com/office/powerpoint/2010/main" val="38548956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PSS Progress</a:t>
            </a:r>
            <a:endParaRPr lang="sv-SE" dirty="0"/>
          </a:p>
        </p:txBody>
      </p:sp>
      <p:sp>
        <p:nvSpPr>
          <p:cNvPr id="5" name="Rectangle 4"/>
          <p:cNvSpPr/>
          <p:nvPr/>
        </p:nvSpPr>
        <p:spPr>
          <a:xfrm>
            <a:off x="7649247" y="66212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sp>
        <p:nvSpPr>
          <p:cNvPr id="3" name="TextBox 2"/>
          <p:cNvSpPr txBox="1"/>
          <p:nvPr/>
        </p:nvSpPr>
        <p:spPr>
          <a:xfrm>
            <a:off x="107504" y="1556792"/>
            <a:ext cx="8951464" cy="4985980"/>
          </a:xfrm>
          <a:prstGeom prst="rect">
            <a:avLst/>
          </a:prstGeom>
          <a:noFill/>
        </p:spPr>
        <p:txBody>
          <a:bodyPr wrap="none" rtlCol="0">
            <a:spAutoFit/>
          </a:bodyPr>
          <a:lstStyle/>
          <a:p>
            <a:pPr marL="342900" indent="-342900">
              <a:buFont typeface="Arial"/>
              <a:buChar char="•"/>
            </a:pPr>
            <a:r>
              <a:rPr lang="en-GB" sz="2000" dirty="0" smtClean="0"/>
              <a:t>ESS Familiarisation - Accelerator, Target and Neutron Instruments.</a:t>
            </a:r>
          </a:p>
          <a:p>
            <a:pPr marL="342900" indent="-342900">
              <a:buFont typeface="Arial"/>
              <a:buChar char="•"/>
            </a:pPr>
            <a:endParaRPr lang="en-GB" sz="2000" dirty="0"/>
          </a:p>
          <a:p>
            <a:pPr marL="342900" indent="-342900">
              <a:buFont typeface="Arial"/>
              <a:buChar char="•"/>
            </a:pPr>
            <a:r>
              <a:rPr lang="en-GB" sz="2000" dirty="0" smtClean="0"/>
              <a:t>Recruitment   -   IEC 61508 Electrical Engineer, IEC61508 PLC Engineer and </a:t>
            </a:r>
          </a:p>
          <a:p>
            <a:r>
              <a:rPr lang="en-GB" sz="2000" dirty="0"/>
              <a:t>	</a:t>
            </a:r>
            <a:r>
              <a:rPr lang="en-GB" sz="2000" dirty="0" smtClean="0"/>
              <a:t>	    IEC61508 Super – Technician/Engineer. Hire by Q2 – 2015.</a:t>
            </a:r>
          </a:p>
          <a:p>
            <a:endParaRPr lang="en-GB" sz="2000" dirty="0" smtClean="0"/>
          </a:p>
          <a:p>
            <a:r>
              <a:rPr lang="en-GB" sz="2000" dirty="0" smtClean="0"/>
              <a:t>It is critical that positions are filled in early 2015 to meet PSS programme milestones</a:t>
            </a:r>
          </a:p>
          <a:p>
            <a:endParaRPr lang="en-GB" sz="2000" dirty="0"/>
          </a:p>
          <a:p>
            <a:pPr marL="342900" indent="-342900">
              <a:buFont typeface="Arial"/>
              <a:buChar char="•"/>
            </a:pPr>
            <a:r>
              <a:rPr lang="en-GB" sz="2000" dirty="0" smtClean="0"/>
              <a:t>Scope – Awaiting confirmation.</a:t>
            </a:r>
          </a:p>
          <a:p>
            <a:pPr marL="342900" indent="-342900">
              <a:buFont typeface="Arial"/>
              <a:buChar char="•"/>
            </a:pPr>
            <a:endParaRPr lang="en-GB" sz="2000" dirty="0"/>
          </a:p>
          <a:p>
            <a:pPr marL="342900" indent="-342900">
              <a:buFont typeface="Arial"/>
              <a:buChar char="•"/>
            </a:pPr>
            <a:r>
              <a:rPr lang="en-GB" sz="2000" dirty="0" smtClean="0"/>
              <a:t>IEC61508 Documentation “Concept” ready for peer review and approval.</a:t>
            </a:r>
          </a:p>
          <a:p>
            <a:pPr marL="342900" indent="-342900">
              <a:buFont typeface="Arial"/>
              <a:buChar char="•"/>
            </a:pPr>
            <a:endParaRPr lang="en-GB" sz="2000" dirty="0"/>
          </a:p>
          <a:p>
            <a:pPr marL="342900" indent="-342900">
              <a:buFont typeface="Arial"/>
              <a:buChar char="•"/>
            </a:pPr>
            <a:r>
              <a:rPr lang="en-GB" sz="2000" dirty="0" smtClean="0"/>
              <a:t>PLC tender for framework agreement is complete and will go to OJEU in </a:t>
            </a:r>
          </a:p>
          <a:p>
            <a:r>
              <a:rPr lang="en-GB" sz="2000" dirty="0" smtClean="0"/>
              <a:t>      mid-</a:t>
            </a:r>
            <a:r>
              <a:rPr lang="en-GB" sz="2000" dirty="0"/>
              <a:t>N</a:t>
            </a:r>
            <a:r>
              <a:rPr lang="en-GB" sz="2000" dirty="0" smtClean="0"/>
              <a:t>ovember</a:t>
            </a:r>
          </a:p>
          <a:p>
            <a:pPr marL="342900" indent="-342900">
              <a:buFont typeface="Arial"/>
              <a:buChar char="•"/>
            </a:pPr>
            <a:endParaRPr lang="en-GB" sz="2000" dirty="0"/>
          </a:p>
          <a:p>
            <a:pPr marL="342900" indent="-342900">
              <a:buFont typeface="Arial"/>
              <a:buChar char="•"/>
            </a:pPr>
            <a:r>
              <a:rPr lang="en-GB" sz="2000" dirty="0" smtClean="0"/>
              <a:t>Accelerator PSS initial design started.</a:t>
            </a:r>
          </a:p>
          <a:p>
            <a:endParaRPr lang="en-GB" dirty="0"/>
          </a:p>
        </p:txBody>
      </p:sp>
    </p:spTree>
    <p:extLst>
      <p:ext uri="{BB962C8B-B14F-4D97-AF65-F5344CB8AC3E}">
        <p14:creationId xmlns:p14="http://schemas.microsoft.com/office/powerpoint/2010/main" val="12911871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PSS Progress</a:t>
            </a:r>
            <a:endParaRPr lang="sv-SE" dirty="0"/>
          </a:p>
        </p:txBody>
      </p:sp>
      <p:sp>
        <p:nvSpPr>
          <p:cNvPr id="5" name="Rectangle 4"/>
          <p:cNvSpPr/>
          <p:nvPr/>
        </p:nvSpPr>
        <p:spPr>
          <a:xfrm>
            <a:off x="7649247" y="66212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pic>
        <p:nvPicPr>
          <p:cNvPr id="4" name="Picture 3" descr="PSS_EPL.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768"/>
            <a:ext cx="9144000" cy="4815191"/>
          </a:xfrm>
          <a:prstGeom prst="rect">
            <a:avLst/>
          </a:prstGeom>
        </p:spPr>
      </p:pic>
      <p:sp>
        <p:nvSpPr>
          <p:cNvPr id="9" name="Donut 8"/>
          <p:cNvSpPr/>
          <p:nvPr/>
        </p:nvSpPr>
        <p:spPr>
          <a:xfrm>
            <a:off x="5436096" y="1988840"/>
            <a:ext cx="1264618" cy="792088"/>
          </a:xfrm>
          <a:prstGeom prst="donut">
            <a:avLst>
              <a:gd name="adj" fmla="val 62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11" name="Donut 10"/>
          <p:cNvSpPr/>
          <p:nvPr/>
        </p:nvSpPr>
        <p:spPr>
          <a:xfrm>
            <a:off x="35496" y="5013176"/>
            <a:ext cx="1264618" cy="792088"/>
          </a:xfrm>
          <a:prstGeom prst="donut">
            <a:avLst>
              <a:gd name="adj" fmla="val 6260"/>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cxnSp>
        <p:nvCxnSpPr>
          <p:cNvPr id="13" name="Straight Arrow Connector 12"/>
          <p:cNvCxnSpPr>
            <a:endCxn id="11" idx="5"/>
          </p:cNvCxnSpPr>
          <p:nvPr/>
        </p:nvCxnSpPr>
        <p:spPr>
          <a:xfrm flipH="1" flipV="1">
            <a:off x="1114915" y="5689265"/>
            <a:ext cx="864797" cy="6920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6588224" y="2636912"/>
            <a:ext cx="864797" cy="6920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979712" y="6237312"/>
            <a:ext cx="893694" cy="276999"/>
          </a:xfrm>
          <a:prstGeom prst="rect">
            <a:avLst/>
          </a:prstGeom>
          <a:noFill/>
        </p:spPr>
        <p:txBody>
          <a:bodyPr wrap="none" rtlCol="0">
            <a:spAutoFit/>
          </a:bodyPr>
          <a:lstStyle/>
          <a:p>
            <a:r>
              <a:rPr lang="en-GB" sz="1200" dirty="0" smtClean="0">
                <a:solidFill>
                  <a:srgbClr val="FF0000"/>
                </a:solidFill>
              </a:rPr>
              <a:t>Entrance 1.</a:t>
            </a:r>
            <a:endParaRPr lang="en-GB" sz="1200" dirty="0">
              <a:solidFill>
                <a:srgbClr val="FF0000"/>
              </a:solidFill>
            </a:endParaRPr>
          </a:p>
        </p:txBody>
      </p:sp>
      <p:sp>
        <p:nvSpPr>
          <p:cNvPr id="17" name="TextBox 16"/>
          <p:cNvSpPr txBox="1"/>
          <p:nvPr/>
        </p:nvSpPr>
        <p:spPr>
          <a:xfrm>
            <a:off x="7452320" y="3140968"/>
            <a:ext cx="893694" cy="276999"/>
          </a:xfrm>
          <a:prstGeom prst="rect">
            <a:avLst/>
          </a:prstGeom>
          <a:noFill/>
        </p:spPr>
        <p:txBody>
          <a:bodyPr wrap="none" rtlCol="0">
            <a:spAutoFit/>
          </a:bodyPr>
          <a:lstStyle/>
          <a:p>
            <a:r>
              <a:rPr lang="en-GB" sz="1200" dirty="0" smtClean="0">
                <a:solidFill>
                  <a:srgbClr val="FF0000"/>
                </a:solidFill>
              </a:rPr>
              <a:t>Entrance 2.</a:t>
            </a:r>
            <a:endParaRPr lang="en-GB" sz="1200" dirty="0">
              <a:solidFill>
                <a:srgbClr val="FF0000"/>
              </a:solidFill>
            </a:endParaRPr>
          </a:p>
        </p:txBody>
      </p:sp>
      <p:sp>
        <p:nvSpPr>
          <p:cNvPr id="19" name="TextBox 18"/>
          <p:cNvSpPr txBox="1"/>
          <p:nvPr/>
        </p:nvSpPr>
        <p:spPr>
          <a:xfrm>
            <a:off x="3635896" y="1412776"/>
            <a:ext cx="1963022" cy="369332"/>
          </a:xfrm>
          <a:prstGeom prst="rect">
            <a:avLst/>
          </a:prstGeom>
          <a:noFill/>
        </p:spPr>
        <p:txBody>
          <a:bodyPr wrap="none" rtlCol="0">
            <a:spAutoFit/>
          </a:bodyPr>
          <a:lstStyle/>
          <a:p>
            <a:r>
              <a:rPr lang="en-GB" dirty="0" smtClean="0"/>
              <a:t>Accelerator Tunnel</a:t>
            </a:r>
            <a:endParaRPr lang="en-GB" dirty="0"/>
          </a:p>
        </p:txBody>
      </p:sp>
      <p:sp>
        <p:nvSpPr>
          <p:cNvPr id="6" name="TextBox 5"/>
          <p:cNvSpPr txBox="1"/>
          <p:nvPr/>
        </p:nvSpPr>
        <p:spPr>
          <a:xfrm>
            <a:off x="4283968" y="4509120"/>
            <a:ext cx="4100138" cy="646331"/>
          </a:xfrm>
          <a:prstGeom prst="rect">
            <a:avLst/>
          </a:prstGeom>
          <a:noFill/>
        </p:spPr>
        <p:txBody>
          <a:bodyPr wrap="none" rtlCol="0">
            <a:spAutoFit/>
          </a:bodyPr>
          <a:lstStyle/>
          <a:p>
            <a:r>
              <a:rPr lang="en-GB" dirty="0" smtClean="0"/>
              <a:t>Obtained agreement for tunnel change to </a:t>
            </a:r>
          </a:p>
          <a:p>
            <a:r>
              <a:rPr lang="en-GB" dirty="0" smtClean="0"/>
              <a:t>add second entrance.</a:t>
            </a:r>
            <a:endParaRPr lang="en-GB" dirty="0"/>
          </a:p>
        </p:txBody>
      </p:sp>
    </p:spTree>
    <p:extLst>
      <p:ext uri="{BB962C8B-B14F-4D97-AF65-F5344CB8AC3E}">
        <p14:creationId xmlns:p14="http://schemas.microsoft.com/office/powerpoint/2010/main" val="2540557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p:bldP spid="1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PSS Progress</a:t>
            </a:r>
            <a:endParaRPr lang="sv-SE" dirty="0"/>
          </a:p>
        </p:txBody>
      </p:sp>
      <p:sp>
        <p:nvSpPr>
          <p:cNvPr id="5" name="Rectangle 4"/>
          <p:cNvSpPr/>
          <p:nvPr/>
        </p:nvSpPr>
        <p:spPr>
          <a:xfrm>
            <a:off x="7649247" y="66212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pic>
        <p:nvPicPr>
          <p:cNvPr id="4" name="Picture 3" descr="PSS_EPL.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0768"/>
            <a:ext cx="9144000" cy="4815191"/>
          </a:xfrm>
          <a:prstGeom prst="rect">
            <a:avLst/>
          </a:prstGeom>
        </p:spPr>
      </p:pic>
      <p:sp>
        <p:nvSpPr>
          <p:cNvPr id="19" name="TextBox 18"/>
          <p:cNvSpPr txBox="1"/>
          <p:nvPr/>
        </p:nvSpPr>
        <p:spPr>
          <a:xfrm>
            <a:off x="3635896" y="1412776"/>
            <a:ext cx="1963022" cy="369332"/>
          </a:xfrm>
          <a:prstGeom prst="rect">
            <a:avLst/>
          </a:prstGeom>
          <a:noFill/>
        </p:spPr>
        <p:txBody>
          <a:bodyPr wrap="none" rtlCol="0">
            <a:spAutoFit/>
          </a:bodyPr>
          <a:lstStyle/>
          <a:p>
            <a:r>
              <a:rPr lang="en-GB" dirty="0" smtClean="0"/>
              <a:t>Accelerator Tunnel</a:t>
            </a:r>
            <a:endParaRPr lang="en-GB" dirty="0"/>
          </a:p>
        </p:txBody>
      </p:sp>
      <p:sp>
        <p:nvSpPr>
          <p:cNvPr id="7" name="TextBox 6"/>
          <p:cNvSpPr txBox="1"/>
          <p:nvPr/>
        </p:nvSpPr>
        <p:spPr>
          <a:xfrm>
            <a:off x="2627784" y="4005064"/>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4</a:t>
            </a:r>
            <a:endParaRPr lang="en-GB" sz="1000" b="1" dirty="0"/>
          </a:p>
        </p:txBody>
      </p:sp>
      <p:sp>
        <p:nvSpPr>
          <p:cNvPr id="24" name="TextBox 23"/>
          <p:cNvSpPr txBox="1"/>
          <p:nvPr/>
        </p:nvSpPr>
        <p:spPr>
          <a:xfrm>
            <a:off x="4788000" y="3024000"/>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5</a:t>
            </a:r>
            <a:endParaRPr lang="en-GB" sz="1000" b="1" dirty="0"/>
          </a:p>
        </p:txBody>
      </p:sp>
      <p:sp>
        <p:nvSpPr>
          <p:cNvPr id="25" name="TextBox 24"/>
          <p:cNvSpPr txBox="1"/>
          <p:nvPr/>
        </p:nvSpPr>
        <p:spPr>
          <a:xfrm>
            <a:off x="6876256" y="2132856"/>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6</a:t>
            </a:r>
            <a:endParaRPr lang="en-GB" sz="1000" b="1" dirty="0"/>
          </a:p>
        </p:txBody>
      </p:sp>
      <p:sp>
        <p:nvSpPr>
          <p:cNvPr id="26" name="TextBox 25"/>
          <p:cNvSpPr txBox="1"/>
          <p:nvPr/>
        </p:nvSpPr>
        <p:spPr>
          <a:xfrm>
            <a:off x="8172400" y="1556792"/>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7</a:t>
            </a:r>
            <a:endParaRPr lang="en-GB" sz="1000" b="1" dirty="0"/>
          </a:p>
        </p:txBody>
      </p:sp>
      <p:sp>
        <p:nvSpPr>
          <p:cNvPr id="27" name="TextBox 26"/>
          <p:cNvSpPr txBox="1"/>
          <p:nvPr/>
        </p:nvSpPr>
        <p:spPr>
          <a:xfrm>
            <a:off x="1475656" y="4509120"/>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3</a:t>
            </a:r>
            <a:endParaRPr lang="en-GB" sz="1000" b="1" dirty="0"/>
          </a:p>
        </p:txBody>
      </p:sp>
      <p:sp>
        <p:nvSpPr>
          <p:cNvPr id="28" name="TextBox 27"/>
          <p:cNvSpPr txBox="1"/>
          <p:nvPr/>
        </p:nvSpPr>
        <p:spPr>
          <a:xfrm>
            <a:off x="720000" y="4797152"/>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2</a:t>
            </a:r>
            <a:endParaRPr lang="en-GB" sz="1000" b="1" dirty="0"/>
          </a:p>
        </p:txBody>
      </p:sp>
      <p:sp>
        <p:nvSpPr>
          <p:cNvPr id="29" name="TextBox 28"/>
          <p:cNvSpPr txBox="1"/>
          <p:nvPr/>
        </p:nvSpPr>
        <p:spPr>
          <a:xfrm>
            <a:off x="107504" y="5085184"/>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1</a:t>
            </a:r>
            <a:endParaRPr lang="en-GB" sz="1000" b="1" dirty="0"/>
          </a:p>
        </p:txBody>
      </p:sp>
      <p:sp>
        <p:nvSpPr>
          <p:cNvPr id="8" name="TextBox 7"/>
          <p:cNvSpPr txBox="1"/>
          <p:nvPr/>
        </p:nvSpPr>
        <p:spPr>
          <a:xfrm>
            <a:off x="4139952" y="3933056"/>
            <a:ext cx="4309781" cy="2031325"/>
          </a:xfrm>
          <a:prstGeom prst="rect">
            <a:avLst/>
          </a:prstGeom>
          <a:noFill/>
        </p:spPr>
        <p:txBody>
          <a:bodyPr wrap="none" rtlCol="0">
            <a:spAutoFit/>
          </a:bodyPr>
          <a:lstStyle/>
          <a:p>
            <a:r>
              <a:rPr lang="en-GB" dirty="0" smtClean="0"/>
              <a:t>Zone 1   -   Proton Source, LEBT, RFQ, MEBT.</a:t>
            </a:r>
          </a:p>
          <a:p>
            <a:r>
              <a:rPr lang="en-GB" dirty="0" smtClean="0"/>
              <a:t>Zone 2   -   DTL’s</a:t>
            </a:r>
          </a:p>
          <a:p>
            <a:r>
              <a:rPr lang="en-GB" dirty="0" smtClean="0"/>
              <a:t>Zone 3   -   Spokes Cavities</a:t>
            </a:r>
          </a:p>
          <a:p>
            <a:r>
              <a:rPr lang="en-GB" dirty="0" smtClean="0"/>
              <a:t>Zone 4   -   Elliptical Cavities</a:t>
            </a:r>
          </a:p>
          <a:p>
            <a:r>
              <a:rPr lang="en-GB" dirty="0" smtClean="0"/>
              <a:t>Zone 5   -   Elliptical Cavities</a:t>
            </a:r>
          </a:p>
          <a:p>
            <a:r>
              <a:rPr lang="en-GB" dirty="0" smtClean="0"/>
              <a:t>Zone 6   -   HEBT</a:t>
            </a:r>
          </a:p>
          <a:p>
            <a:r>
              <a:rPr lang="en-GB" dirty="0" smtClean="0"/>
              <a:t>Zone 7   -   A to T</a:t>
            </a:r>
            <a:endParaRPr lang="en-GB" dirty="0"/>
          </a:p>
        </p:txBody>
      </p:sp>
      <p:sp>
        <p:nvSpPr>
          <p:cNvPr id="12" name="TextBox 11"/>
          <p:cNvSpPr txBox="1"/>
          <p:nvPr/>
        </p:nvSpPr>
        <p:spPr>
          <a:xfrm>
            <a:off x="2843808" y="6309320"/>
            <a:ext cx="3263145" cy="369332"/>
          </a:xfrm>
          <a:prstGeom prst="rect">
            <a:avLst/>
          </a:prstGeom>
          <a:noFill/>
        </p:spPr>
        <p:txBody>
          <a:bodyPr wrap="none" rtlCol="0">
            <a:spAutoFit/>
          </a:bodyPr>
          <a:lstStyle/>
          <a:p>
            <a:r>
              <a:rPr lang="en-GB" dirty="0" smtClean="0"/>
              <a:t>Gated fence between each zone.</a:t>
            </a:r>
            <a:endParaRPr lang="en-GB" dirty="0"/>
          </a:p>
        </p:txBody>
      </p:sp>
    </p:spTree>
    <p:extLst>
      <p:ext uri="{BB962C8B-B14F-4D97-AF65-F5344CB8AC3E}">
        <p14:creationId xmlns:p14="http://schemas.microsoft.com/office/powerpoint/2010/main" val="4240455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0-#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par>
                          <p:cTn id="28" fill="hold">
                            <p:stCondLst>
                              <p:cond delay="1500"/>
                            </p:stCondLst>
                            <p:childTnLst>
                              <p:par>
                                <p:cTn id="29" presetID="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par>
                          <p:cTn id="36" fill="hold">
                            <p:stCondLst>
                              <p:cond delay="2000"/>
                            </p:stCondLst>
                            <p:childTnLst>
                              <p:par>
                                <p:cTn id="37" presetID="2" presetClass="entr" presetSubtype="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0-#ppt_h/2"/>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500"/>
                                        <p:tgtEl>
                                          <p:spTgt spid="8">
                                            <p:txEl>
                                              <p:pRg st="4" end="4"/>
                                            </p:txEl>
                                          </p:spTgt>
                                        </p:tgtEl>
                                      </p:cBhvr>
                                    </p:animEffect>
                                  </p:childTnLst>
                                </p:cTn>
                              </p:par>
                            </p:childTnLst>
                          </p:cTn>
                        </p:par>
                        <p:par>
                          <p:cTn id="44" fill="hold">
                            <p:stCondLst>
                              <p:cond delay="2500"/>
                            </p:stCondLst>
                            <p:childTnLst>
                              <p:par>
                                <p:cTn id="45" presetID="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0-#ppt_h/2"/>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Effect transition="in" filter="fade">
                                      <p:cBhvr>
                                        <p:cTn id="51" dur="500"/>
                                        <p:tgtEl>
                                          <p:spTgt spid="8">
                                            <p:txEl>
                                              <p:pRg st="5" end="5"/>
                                            </p:txEl>
                                          </p:spTgt>
                                        </p:tgtEl>
                                      </p:cBhvr>
                                    </p:animEffect>
                                  </p:childTnLst>
                                </p:cTn>
                              </p:par>
                            </p:childTnLst>
                          </p:cTn>
                        </p:par>
                        <p:par>
                          <p:cTn id="52" fill="hold">
                            <p:stCondLst>
                              <p:cond delay="3000"/>
                            </p:stCondLst>
                            <p:childTnLst>
                              <p:par>
                                <p:cTn id="53" presetID="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0-#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8">
                                            <p:txEl>
                                              <p:pRg st="6" end="6"/>
                                            </p:txEl>
                                          </p:spTgt>
                                        </p:tgtEl>
                                        <p:attrNameLst>
                                          <p:attrName>style.visibility</p:attrName>
                                        </p:attrNameLst>
                                      </p:cBhvr>
                                      <p:to>
                                        <p:strVal val="visible"/>
                                      </p:to>
                                    </p:set>
                                    <p:animEffect transition="in" filter="fade">
                                      <p:cBhvr>
                                        <p:cTn id="59" dur="500"/>
                                        <p:tgtEl>
                                          <p:spTgt spid="8">
                                            <p:txEl>
                                              <p:pRg st="6" end="6"/>
                                            </p:txEl>
                                          </p:spTgt>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6" grpId="0"/>
      <p:bldP spid="27" grpId="0"/>
      <p:bldP spid="28" grpId="0"/>
      <p:bldP spid="2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PSS Progress</a:t>
            </a:r>
            <a:endParaRPr lang="sv-SE" dirty="0"/>
          </a:p>
        </p:txBody>
      </p:sp>
      <p:sp>
        <p:nvSpPr>
          <p:cNvPr id="5" name="Rectangle 4"/>
          <p:cNvSpPr/>
          <p:nvPr/>
        </p:nvSpPr>
        <p:spPr>
          <a:xfrm>
            <a:off x="7649247" y="66212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sp>
        <p:nvSpPr>
          <p:cNvPr id="6" name="TextBox 5"/>
          <p:cNvSpPr txBox="1"/>
          <p:nvPr/>
        </p:nvSpPr>
        <p:spPr>
          <a:xfrm>
            <a:off x="3275856" y="1484784"/>
            <a:ext cx="2620805" cy="369332"/>
          </a:xfrm>
          <a:prstGeom prst="rect">
            <a:avLst/>
          </a:prstGeom>
          <a:noFill/>
        </p:spPr>
        <p:txBody>
          <a:bodyPr wrap="none" rtlCol="0">
            <a:spAutoFit/>
          </a:bodyPr>
          <a:lstStyle/>
          <a:p>
            <a:r>
              <a:rPr lang="en-GB" dirty="0" smtClean="0"/>
              <a:t>Typical safety PLC system.</a:t>
            </a:r>
            <a:endParaRPr lang="en-GB" dirty="0"/>
          </a:p>
        </p:txBody>
      </p:sp>
      <p:pic>
        <p:nvPicPr>
          <p:cNvPr id="3" name="Picture 2" descr="PSS Typical system.pdf"/>
          <p:cNvPicPr>
            <a:picLocks noChangeAspect="1"/>
          </p:cNvPicPr>
          <p:nvPr/>
        </p:nvPicPr>
        <p:blipFill rotWithShape="1">
          <a:blip r:embed="rId2">
            <a:extLst>
              <a:ext uri="{28A0092B-C50C-407E-A947-70E740481C1C}">
                <a14:useLocalDpi xmlns:a14="http://schemas.microsoft.com/office/drawing/2010/main" val="0"/>
              </a:ext>
            </a:extLst>
          </a:blip>
          <a:srcRect t="5898" r="17565" b="28041"/>
          <a:stretch/>
        </p:blipFill>
        <p:spPr>
          <a:xfrm>
            <a:off x="2195736" y="1844824"/>
            <a:ext cx="4752528" cy="4928720"/>
          </a:xfrm>
          <a:prstGeom prst="rect">
            <a:avLst/>
          </a:prstGeom>
        </p:spPr>
      </p:pic>
    </p:spTree>
    <p:extLst>
      <p:ext uri="{BB962C8B-B14F-4D97-AF65-F5344CB8AC3E}">
        <p14:creationId xmlns:p14="http://schemas.microsoft.com/office/powerpoint/2010/main" val="2550962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SS_EPL.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636912"/>
            <a:ext cx="7754225" cy="4083342"/>
          </a:xfrm>
          <a:prstGeom prst="rect">
            <a:avLst/>
          </a:prstGeom>
        </p:spPr>
      </p:pic>
      <p:sp>
        <p:nvSpPr>
          <p:cNvPr id="2" name="Title 1"/>
          <p:cNvSpPr>
            <a:spLocks noGrp="1"/>
          </p:cNvSpPr>
          <p:nvPr>
            <p:ph type="title"/>
          </p:nvPr>
        </p:nvSpPr>
        <p:spPr/>
        <p:txBody>
          <a:bodyPr/>
          <a:lstStyle/>
          <a:p>
            <a:r>
              <a:rPr lang="sv-SE" dirty="0" smtClean="0"/>
              <a:t>PSS Progress</a:t>
            </a:r>
            <a:endParaRPr lang="sv-SE" dirty="0"/>
          </a:p>
        </p:txBody>
      </p:sp>
      <p:sp>
        <p:nvSpPr>
          <p:cNvPr id="5" name="Rectangle 4"/>
          <p:cNvSpPr/>
          <p:nvPr/>
        </p:nvSpPr>
        <p:spPr>
          <a:xfrm>
            <a:off x="7649247" y="66212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sp>
        <p:nvSpPr>
          <p:cNvPr id="4" name="TextBox 3"/>
          <p:cNvSpPr txBox="1"/>
          <p:nvPr/>
        </p:nvSpPr>
        <p:spPr>
          <a:xfrm>
            <a:off x="611560" y="1628800"/>
            <a:ext cx="6768752" cy="1754327"/>
          </a:xfrm>
          <a:prstGeom prst="rect">
            <a:avLst/>
          </a:prstGeom>
          <a:noFill/>
        </p:spPr>
        <p:txBody>
          <a:bodyPr wrap="square" rtlCol="0">
            <a:spAutoFit/>
          </a:bodyPr>
          <a:lstStyle/>
          <a:p>
            <a:r>
              <a:rPr lang="en-GB" b="1" dirty="0" smtClean="0"/>
              <a:t>Radiation Monitoring System.</a:t>
            </a:r>
          </a:p>
          <a:p>
            <a:endParaRPr lang="en-GB" b="1" dirty="0" smtClean="0"/>
          </a:p>
          <a:p>
            <a:r>
              <a:rPr lang="en-GB" dirty="0" smtClean="0"/>
              <a:t>Initial concept design started.</a:t>
            </a:r>
          </a:p>
          <a:p>
            <a:endParaRPr lang="en-GB" dirty="0"/>
          </a:p>
          <a:p>
            <a:r>
              <a:rPr lang="en-GB" dirty="0" smtClean="0"/>
              <a:t>There will be radiation monitors placed in appropriate positions throughout the Accelerator. </a:t>
            </a:r>
            <a:endParaRPr lang="en-GB" dirty="0"/>
          </a:p>
        </p:txBody>
      </p:sp>
      <p:sp>
        <p:nvSpPr>
          <p:cNvPr id="7" name="Rectangle 6"/>
          <p:cNvSpPr/>
          <p:nvPr/>
        </p:nvSpPr>
        <p:spPr>
          <a:xfrm>
            <a:off x="1259632" y="5949280"/>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7884368" y="2996952"/>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4283968" y="4221088"/>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7380312" y="2780928"/>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2483768" y="4941168"/>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5652120" y="3501008"/>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1547664" y="5805264"/>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1835696" y="5661248"/>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2771800" y="5229200"/>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2555776" y="5373216"/>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2123728" y="5517232"/>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2339752" y="5445224"/>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2987824" y="5157192"/>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3203848" y="5013176"/>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3707904" y="4869160"/>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p:cNvSpPr/>
          <p:nvPr/>
        </p:nvSpPr>
        <p:spPr>
          <a:xfrm>
            <a:off x="3491880" y="4941168"/>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3923928" y="4725144"/>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4139952" y="4653136"/>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4355976" y="4509120"/>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4572000" y="4437112"/>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4788024" y="4365104"/>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5004048" y="4293096"/>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5220072" y="4149080"/>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5652120" y="4005064"/>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5436096" y="4077072"/>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a:off x="6228184" y="3717032"/>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p:cNvSpPr/>
          <p:nvPr/>
        </p:nvSpPr>
        <p:spPr>
          <a:xfrm>
            <a:off x="5868144" y="3933056"/>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p:cNvSpPr/>
          <p:nvPr/>
        </p:nvSpPr>
        <p:spPr>
          <a:xfrm>
            <a:off x="6084168" y="3789040"/>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p:cNvSpPr/>
          <p:nvPr/>
        </p:nvSpPr>
        <p:spPr>
          <a:xfrm>
            <a:off x="6444208" y="3645024"/>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p:cNvSpPr/>
          <p:nvPr/>
        </p:nvSpPr>
        <p:spPr>
          <a:xfrm>
            <a:off x="6660232" y="3573016"/>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ectangle 36"/>
          <p:cNvSpPr/>
          <p:nvPr/>
        </p:nvSpPr>
        <p:spPr>
          <a:xfrm>
            <a:off x="6876256" y="3429000"/>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Rectangle 37"/>
          <p:cNvSpPr/>
          <p:nvPr/>
        </p:nvSpPr>
        <p:spPr>
          <a:xfrm>
            <a:off x="7020272" y="3356992"/>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ectangle 38"/>
          <p:cNvSpPr/>
          <p:nvPr/>
        </p:nvSpPr>
        <p:spPr>
          <a:xfrm>
            <a:off x="5580112" y="4149080"/>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Rectangle 39"/>
          <p:cNvSpPr/>
          <p:nvPr/>
        </p:nvSpPr>
        <p:spPr>
          <a:xfrm>
            <a:off x="7740352" y="2708920"/>
            <a:ext cx="82312" cy="94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p:cNvSpPr txBox="1"/>
          <p:nvPr/>
        </p:nvSpPr>
        <p:spPr>
          <a:xfrm>
            <a:off x="1907704" y="4509120"/>
            <a:ext cx="7236296" cy="2031325"/>
          </a:xfrm>
          <a:prstGeom prst="rect">
            <a:avLst/>
          </a:prstGeom>
          <a:noFill/>
        </p:spPr>
        <p:txBody>
          <a:bodyPr wrap="square" rtlCol="0">
            <a:spAutoFit/>
          </a:bodyPr>
          <a:lstStyle/>
          <a:p>
            <a:endParaRPr lang="en-GB" dirty="0" smtClean="0"/>
          </a:p>
          <a:p>
            <a:endParaRPr lang="en-GB" dirty="0"/>
          </a:p>
          <a:p>
            <a:endParaRPr lang="en-GB" dirty="0"/>
          </a:p>
          <a:p>
            <a:endParaRPr lang="en-GB" dirty="0"/>
          </a:p>
          <a:p>
            <a:r>
              <a:rPr lang="en-GB" dirty="0" smtClean="0"/>
              <a:t>These devices will constantly monitor and record radiation levels and will trip the beam if excessive levels are measured. These will be at the cable and waveguide stubs in the Klystron Gallery and at entrances and exits.</a:t>
            </a:r>
            <a:endParaRPr lang="en-GB" dirty="0"/>
          </a:p>
        </p:txBody>
      </p:sp>
    </p:spTree>
    <p:extLst>
      <p:ext uri="{BB962C8B-B14F-4D97-AF65-F5344CB8AC3E}">
        <p14:creationId xmlns:p14="http://schemas.microsoft.com/office/powerpoint/2010/main" val="25405577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PSS Progress</a:t>
            </a:r>
            <a:endParaRPr lang="sv-SE" dirty="0"/>
          </a:p>
        </p:txBody>
      </p:sp>
      <p:sp>
        <p:nvSpPr>
          <p:cNvPr id="5" name="Rectangle 4"/>
          <p:cNvSpPr/>
          <p:nvPr/>
        </p:nvSpPr>
        <p:spPr>
          <a:xfrm>
            <a:off x="7649247" y="66212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pic>
        <p:nvPicPr>
          <p:cNvPr id="4" name="Content Placeholder 6"/>
          <p:cNvPicPr>
            <a:picLocks noChangeAspect="1"/>
          </p:cNvPicPr>
          <p:nvPr/>
        </p:nvPicPr>
        <p:blipFill rotWithShape="1">
          <a:blip r:embed="rId2">
            <a:alphaModFix/>
          </a:blip>
          <a:srcRect l="1" t="-1730" r="1" b="-1623"/>
          <a:stretch/>
        </p:blipFill>
        <p:spPr>
          <a:xfrm>
            <a:off x="179512" y="4581128"/>
            <a:ext cx="8867100" cy="1882676"/>
          </a:xfrm>
          <a:prstGeom prst="rect">
            <a:avLst/>
          </a:prstGeom>
        </p:spPr>
      </p:pic>
      <p:sp>
        <p:nvSpPr>
          <p:cNvPr id="3" name="Rectangle 2"/>
          <p:cNvSpPr/>
          <p:nvPr/>
        </p:nvSpPr>
        <p:spPr>
          <a:xfrm>
            <a:off x="323528" y="1700808"/>
            <a:ext cx="8208912" cy="4524316"/>
          </a:xfrm>
          <a:prstGeom prst="rect">
            <a:avLst/>
          </a:prstGeom>
        </p:spPr>
        <p:txBody>
          <a:bodyPr wrap="square">
            <a:spAutoFit/>
          </a:bodyPr>
          <a:lstStyle/>
          <a:p>
            <a:pPr>
              <a:lnSpc>
                <a:spcPct val="100000"/>
              </a:lnSpc>
            </a:pPr>
            <a:r>
              <a:rPr lang="en-GB" b="1" dirty="0" smtClean="0"/>
              <a:t>ODH System Design.</a:t>
            </a:r>
          </a:p>
          <a:p>
            <a:pPr>
              <a:lnSpc>
                <a:spcPct val="100000"/>
              </a:lnSpc>
            </a:pPr>
            <a:endParaRPr lang="en-GB" b="1" dirty="0"/>
          </a:p>
          <a:p>
            <a:pPr>
              <a:lnSpc>
                <a:spcPct val="100000"/>
              </a:lnSpc>
            </a:pPr>
            <a:r>
              <a:rPr lang="en-GB" dirty="0" smtClean="0"/>
              <a:t>Initial concept design started.</a:t>
            </a:r>
          </a:p>
          <a:p>
            <a:pPr>
              <a:lnSpc>
                <a:spcPct val="100000"/>
              </a:lnSpc>
            </a:pPr>
            <a:endParaRPr lang="en-GB" dirty="0" smtClean="0"/>
          </a:p>
          <a:p>
            <a:r>
              <a:rPr lang="en-GB" dirty="0"/>
              <a:t>Within the accelerator tunnel there is a potential for a large cryogen leak (helium) which would lead to oxygen deficiency within the </a:t>
            </a:r>
            <a:r>
              <a:rPr lang="en-GB" dirty="0" smtClean="0"/>
              <a:t>tunnel.</a:t>
            </a:r>
          </a:p>
          <a:p>
            <a:r>
              <a:rPr lang="en-GB" dirty="0" smtClean="0"/>
              <a:t>This </a:t>
            </a:r>
            <a:r>
              <a:rPr lang="en-GB" dirty="0"/>
              <a:t>will be a separate safety system which will send a signal to the PSS. The PSS will then switch off </a:t>
            </a:r>
            <a:r>
              <a:rPr lang="en-GB" dirty="0" smtClean="0"/>
              <a:t>beam, </a:t>
            </a:r>
            <a:r>
              <a:rPr lang="en-GB" dirty="0"/>
              <a:t>Lock entrances to avoid personnel entering into a hazardous area, activate alarms, lighting and start the tunnel smoke extraction system to remove the </a:t>
            </a:r>
            <a:r>
              <a:rPr lang="en-GB" dirty="0" smtClean="0"/>
              <a:t>hazard.</a:t>
            </a:r>
            <a:endParaRPr lang="en-GB" dirty="0"/>
          </a:p>
          <a:p>
            <a:pPr>
              <a:lnSpc>
                <a:spcPct val="100000"/>
              </a:lnSpc>
            </a:pPr>
            <a:endParaRPr lang="en-GB" dirty="0" smtClean="0"/>
          </a:p>
          <a:p>
            <a:pPr>
              <a:lnSpc>
                <a:spcPct val="100000"/>
              </a:lnSpc>
            </a:pPr>
            <a:endParaRPr lang="en-GB" dirty="0"/>
          </a:p>
          <a:p>
            <a:pPr>
              <a:lnSpc>
                <a:spcPct val="100000"/>
              </a:lnSpc>
            </a:pPr>
            <a:endParaRPr lang="en-GB" dirty="0"/>
          </a:p>
          <a:p>
            <a:pPr>
              <a:lnSpc>
                <a:spcPct val="100000"/>
              </a:lnSpc>
            </a:pPr>
            <a:endParaRPr lang="en-GB" dirty="0" smtClean="0"/>
          </a:p>
          <a:p>
            <a:pPr>
              <a:lnSpc>
                <a:spcPct val="100000"/>
              </a:lnSpc>
            </a:pPr>
            <a:endParaRPr lang="en-GB" dirty="0"/>
          </a:p>
          <a:p>
            <a:pPr>
              <a:lnSpc>
                <a:spcPct val="100000"/>
              </a:lnSpc>
            </a:pPr>
            <a:endParaRPr lang="en-GB" dirty="0" smtClean="0"/>
          </a:p>
        </p:txBody>
      </p:sp>
    </p:spTree>
    <p:extLst>
      <p:ext uri="{BB962C8B-B14F-4D97-AF65-F5344CB8AC3E}">
        <p14:creationId xmlns:p14="http://schemas.microsoft.com/office/powerpoint/2010/main" val="25405577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Personnel</a:t>
            </a:r>
            <a:r>
              <a:rPr lang="sv-SE" dirty="0" smtClean="0"/>
              <a:t> </a:t>
            </a:r>
            <a:r>
              <a:rPr lang="sv-SE" dirty="0" err="1" smtClean="0"/>
              <a:t>Safety</a:t>
            </a:r>
            <a:r>
              <a:rPr lang="sv-SE" dirty="0" smtClean="0"/>
              <a:t> Systems</a:t>
            </a:r>
            <a:endParaRPr lang="sv-SE" dirty="0"/>
          </a:p>
        </p:txBody>
      </p:sp>
      <p:sp>
        <p:nvSpPr>
          <p:cNvPr id="5" name="Rectangle 4"/>
          <p:cNvSpPr/>
          <p:nvPr/>
        </p:nvSpPr>
        <p:spPr>
          <a:xfrm>
            <a:off x="7649247" y="66212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sp>
        <p:nvSpPr>
          <p:cNvPr id="6" name="TextBox 5"/>
          <p:cNvSpPr txBox="1"/>
          <p:nvPr/>
        </p:nvSpPr>
        <p:spPr>
          <a:xfrm>
            <a:off x="3347864" y="3140968"/>
            <a:ext cx="2088232" cy="369332"/>
          </a:xfrm>
          <a:prstGeom prst="rect">
            <a:avLst/>
          </a:prstGeom>
          <a:noFill/>
        </p:spPr>
        <p:txBody>
          <a:bodyPr wrap="square" rtlCol="0">
            <a:spAutoFit/>
          </a:bodyPr>
          <a:lstStyle/>
          <a:p>
            <a:pPr algn="ctr"/>
            <a:r>
              <a:rPr lang="en-GB" dirty="0" smtClean="0"/>
              <a:t>Questions?</a:t>
            </a:r>
            <a:endParaRPr lang="en-GB" dirty="0"/>
          </a:p>
        </p:txBody>
      </p:sp>
    </p:spTree>
    <p:extLst>
      <p:ext uri="{BB962C8B-B14F-4D97-AF65-F5344CB8AC3E}">
        <p14:creationId xmlns:p14="http://schemas.microsoft.com/office/powerpoint/2010/main" val="30799176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Introduction</a:t>
            </a:r>
            <a:endParaRPr lang="sv-SE" dirty="0"/>
          </a:p>
        </p:txBody>
      </p:sp>
      <p:sp>
        <p:nvSpPr>
          <p:cNvPr id="3" name="Content Placeholder 2"/>
          <p:cNvSpPr>
            <a:spLocks noGrp="1"/>
          </p:cNvSpPr>
          <p:nvPr>
            <p:ph idx="1"/>
          </p:nvPr>
        </p:nvSpPr>
        <p:spPr/>
        <p:txBody>
          <a:bodyPr/>
          <a:lstStyle/>
          <a:p>
            <a:r>
              <a:rPr lang="sv-SE" sz="2000" dirty="0" err="1" smtClean="0">
                <a:solidFill>
                  <a:schemeClr val="tx1"/>
                </a:solidFill>
              </a:rPr>
              <a:t>Personnel</a:t>
            </a:r>
            <a:r>
              <a:rPr lang="sv-SE" sz="2000" dirty="0" smtClean="0">
                <a:solidFill>
                  <a:schemeClr val="tx1"/>
                </a:solidFill>
              </a:rPr>
              <a:t> </a:t>
            </a:r>
            <a:r>
              <a:rPr lang="sv-SE" sz="2000" dirty="0" err="1">
                <a:solidFill>
                  <a:schemeClr val="tx1"/>
                </a:solidFill>
              </a:rPr>
              <a:t>S</a:t>
            </a:r>
            <a:r>
              <a:rPr lang="sv-SE" sz="2000" dirty="0" err="1" smtClean="0">
                <a:solidFill>
                  <a:schemeClr val="tx1"/>
                </a:solidFill>
              </a:rPr>
              <a:t>afety</a:t>
            </a:r>
            <a:r>
              <a:rPr lang="sv-SE" sz="2000" dirty="0" smtClean="0">
                <a:solidFill>
                  <a:schemeClr val="tx1"/>
                </a:solidFill>
              </a:rPr>
              <a:t> Systems (PSS) </a:t>
            </a:r>
            <a:r>
              <a:rPr lang="sv-SE" sz="2000" dirty="0" err="1" smtClean="0">
                <a:solidFill>
                  <a:schemeClr val="tx1"/>
                </a:solidFill>
              </a:rPr>
              <a:t>Scope</a:t>
            </a:r>
            <a:r>
              <a:rPr lang="sv-SE" sz="2000" dirty="0" smtClean="0">
                <a:solidFill>
                  <a:schemeClr val="tx1"/>
                </a:solidFill>
              </a:rPr>
              <a:t> </a:t>
            </a:r>
            <a:r>
              <a:rPr lang="sv-SE" sz="2000" dirty="0" err="1" smtClean="0">
                <a:solidFill>
                  <a:schemeClr val="tx1"/>
                </a:solidFill>
              </a:rPr>
              <a:t>of</a:t>
            </a:r>
            <a:r>
              <a:rPr lang="sv-SE" sz="2000" dirty="0" smtClean="0">
                <a:solidFill>
                  <a:schemeClr val="tx1"/>
                </a:solidFill>
              </a:rPr>
              <a:t> </a:t>
            </a:r>
            <a:r>
              <a:rPr lang="sv-SE" sz="2000" dirty="0" err="1" smtClean="0">
                <a:solidFill>
                  <a:schemeClr val="tx1"/>
                </a:solidFill>
              </a:rPr>
              <a:t>work</a:t>
            </a:r>
            <a:r>
              <a:rPr lang="sv-SE" sz="2000" dirty="0" smtClean="0">
                <a:solidFill>
                  <a:schemeClr val="tx1"/>
                </a:solidFill>
              </a:rPr>
              <a:t>.</a:t>
            </a:r>
          </a:p>
          <a:p>
            <a:pPr lvl="1"/>
            <a:r>
              <a:rPr lang="sv-SE" sz="1600" dirty="0" smtClean="0">
                <a:solidFill>
                  <a:schemeClr val="tx1"/>
                </a:solidFill>
              </a:rPr>
              <a:t>Accelerator</a:t>
            </a:r>
          </a:p>
          <a:p>
            <a:pPr lvl="1"/>
            <a:r>
              <a:rPr lang="sv-SE" sz="1600" dirty="0" smtClean="0">
                <a:solidFill>
                  <a:schemeClr val="tx1"/>
                </a:solidFill>
              </a:rPr>
              <a:t>Target</a:t>
            </a:r>
          </a:p>
          <a:p>
            <a:pPr lvl="1"/>
            <a:r>
              <a:rPr lang="sv-SE" sz="1600" dirty="0" smtClean="0">
                <a:solidFill>
                  <a:schemeClr val="tx1"/>
                </a:solidFill>
              </a:rPr>
              <a:t>Neutron Instruments</a:t>
            </a:r>
          </a:p>
          <a:p>
            <a:pPr marL="457200" lvl="1" indent="0">
              <a:buNone/>
            </a:pPr>
            <a:endParaRPr lang="sv-SE" sz="2000" dirty="0" smtClean="0">
              <a:solidFill>
                <a:schemeClr val="tx1"/>
              </a:solidFill>
            </a:endParaRPr>
          </a:p>
          <a:p>
            <a:r>
              <a:rPr lang="sv-SE" sz="2000" dirty="0" smtClean="0">
                <a:solidFill>
                  <a:schemeClr val="tx1"/>
                </a:solidFill>
              </a:rPr>
              <a:t>ESS PSS </a:t>
            </a:r>
            <a:r>
              <a:rPr lang="sv-SE" sz="2000" dirty="0" err="1" smtClean="0">
                <a:solidFill>
                  <a:schemeClr val="tx1"/>
                </a:solidFill>
              </a:rPr>
              <a:t>Strategy</a:t>
            </a:r>
            <a:endParaRPr lang="sv-SE" sz="2000" dirty="0">
              <a:solidFill>
                <a:schemeClr val="tx1"/>
              </a:solidFill>
            </a:endParaRPr>
          </a:p>
          <a:p>
            <a:endParaRPr lang="sv-SE" sz="2000" dirty="0" smtClean="0">
              <a:solidFill>
                <a:schemeClr val="tx1"/>
              </a:solidFill>
            </a:endParaRPr>
          </a:p>
          <a:p>
            <a:r>
              <a:rPr lang="sv-SE" sz="2000" dirty="0" smtClean="0">
                <a:solidFill>
                  <a:schemeClr val="tx1"/>
                </a:solidFill>
              </a:rPr>
              <a:t>PSS Progress</a:t>
            </a:r>
          </a:p>
        </p:txBody>
      </p:sp>
      <p:sp>
        <p:nvSpPr>
          <p:cNvPr id="5" name="Rectangle 4"/>
          <p:cNvSpPr/>
          <p:nvPr/>
        </p:nvSpPr>
        <p:spPr>
          <a:xfrm>
            <a:off x="7649247" y="66212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spTree>
    <p:extLst>
      <p:ext uri="{BB962C8B-B14F-4D97-AF65-F5344CB8AC3E}">
        <p14:creationId xmlns:p14="http://schemas.microsoft.com/office/powerpoint/2010/main" val="14890285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556792"/>
            <a:ext cx="8605596" cy="4776500"/>
          </a:xfrm>
        </p:spPr>
        <p:txBody>
          <a:bodyPr>
            <a:normAutofit lnSpcReduction="10000"/>
          </a:bodyPr>
          <a:lstStyle/>
          <a:p>
            <a:pPr marL="0" indent="0">
              <a:lnSpc>
                <a:spcPct val="100000"/>
              </a:lnSpc>
              <a:buNone/>
            </a:pPr>
            <a:endParaRPr lang="en-GB" sz="1900" b="1" dirty="0" smtClean="0">
              <a:solidFill>
                <a:schemeClr val="tx1"/>
              </a:solidFill>
            </a:endParaRPr>
          </a:p>
          <a:p>
            <a:pPr marL="285750" indent="-285750">
              <a:lnSpc>
                <a:spcPct val="100000"/>
              </a:lnSpc>
              <a:buFont typeface="Arial"/>
              <a:buChar char="•"/>
            </a:pPr>
            <a:r>
              <a:rPr lang="en-GB" sz="1900" dirty="0" smtClean="0">
                <a:solidFill>
                  <a:schemeClr val="tx1"/>
                </a:solidFill>
              </a:rPr>
              <a:t>Design</a:t>
            </a:r>
            <a:r>
              <a:rPr lang="en-GB" sz="2600" dirty="0" smtClean="0">
                <a:solidFill>
                  <a:schemeClr val="tx1"/>
                </a:solidFill>
              </a:rPr>
              <a:t>, </a:t>
            </a:r>
            <a:r>
              <a:rPr lang="en-GB" sz="1900" dirty="0" smtClean="0">
                <a:solidFill>
                  <a:schemeClr val="tx1"/>
                </a:solidFill>
              </a:rPr>
              <a:t>Manufacture, install and commission an IEC 61508 Personnel </a:t>
            </a:r>
            <a:r>
              <a:rPr lang="en-GB" sz="1900" dirty="0">
                <a:solidFill>
                  <a:schemeClr val="tx1"/>
                </a:solidFill>
              </a:rPr>
              <a:t>S</a:t>
            </a:r>
            <a:r>
              <a:rPr lang="en-GB" sz="1900" dirty="0" smtClean="0">
                <a:solidFill>
                  <a:schemeClr val="tx1"/>
                </a:solidFill>
              </a:rPr>
              <a:t>afety System (PSS)</a:t>
            </a:r>
          </a:p>
          <a:p>
            <a:pPr marL="0" indent="0">
              <a:lnSpc>
                <a:spcPct val="100000"/>
              </a:lnSpc>
              <a:buNone/>
            </a:pPr>
            <a:endParaRPr lang="en-GB" sz="1900" dirty="0" smtClean="0">
              <a:solidFill>
                <a:schemeClr val="tx1"/>
              </a:solidFill>
            </a:endParaRPr>
          </a:p>
          <a:p>
            <a:pPr marL="285750" indent="-285750">
              <a:lnSpc>
                <a:spcPct val="100000"/>
              </a:lnSpc>
              <a:buFont typeface="Arial"/>
              <a:buChar char="•"/>
            </a:pPr>
            <a:r>
              <a:rPr lang="en-GB" sz="1900" dirty="0" smtClean="0">
                <a:solidFill>
                  <a:schemeClr val="tx1"/>
                </a:solidFill>
              </a:rPr>
              <a:t>The </a:t>
            </a:r>
            <a:r>
              <a:rPr lang="en-GB" sz="1900" dirty="0">
                <a:solidFill>
                  <a:schemeClr val="tx1"/>
                </a:solidFill>
              </a:rPr>
              <a:t>PSS will control </a:t>
            </a:r>
            <a:r>
              <a:rPr lang="en-GB" sz="1900" dirty="0" smtClean="0">
                <a:solidFill>
                  <a:schemeClr val="tx1"/>
                </a:solidFill>
              </a:rPr>
              <a:t>access </a:t>
            </a:r>
            <a:r>
              <a:rPr lang="en-GB" sz="1900" dirty="0">
                <a:solidFill>
                  <a:schemeClr val="tx1"/>
                </a:solidFill>
              </a:rPr>
              <a:t>into </a:t>
            </a:r>
            <a:r>
              <a:rPr lang="en-GB" sz="1900" dirty="0" smtClean="0">
                <a:solidFill>
                  <a:schemeClr val="tx1"/>
                </a:solidFill>
              </a:rPr>
              <a:t>Accelerator tunnel </a:t>
            </a:r>
            <a:r>
              <a:rPr lang="en-GB" sz="1900" dirty="0">
                <a:solidFill>
                  <a:schemeClr val="tx1"/>
                </a:solidFill>
              </a:rPr>
              <a:t>radiological areas to protect personnel from hazards associated </a:t>
            </a:r>
            <a:r>
              <a:rPr lang="en-GB" sz="1900" dirty="0" smtClean="0">
                <a:solidFill>
                  <a:schemeClr val="tx1"/>
                </a:solidFill>
              </a:rPr>
              <a:t>with the following but not limited to:</a:t>
            </a:r>
          </a:p>
          <a:p>
            <a:pPr marL="644400" indent="-285750" algn="just">
              <a:lnSpc>
                <a:spcPct val="70000"/>
              </a:lnSpc>
              <a:buSzPct val="60000"/>
              <a:buFont typeface="Courier New"/>
              <a:buChar char="o"/>
            </a:pPr>
            <a:r>
              <a:rPr lang="en-GB" sz="1900" dirty="0">
                <a:solidFill>
                  <a:schemeClr val="tx1"/>
                </a:solidFill>
              </a:rPr>
              <a:t>	</a:t>
            </a:r>
            <a:r>
              <a:rPr lang="en-GB" sz="1900" dirty="0" smtClean="0">
                <a:solidFill>
                  <a:schemeClr val="tx1"/>
                </a:solidFill>
              </a:rPr>
              <a:t>Ionizing radiation</a:t>
            </a:r>
            <a:endParaRPr lang="en-GB" sz="1900" dirty="0">
              <a:solidFill>
                <a:schemeClr val="tx1"/>
              </a:solidFill>
            </a:endParaRPr>
          </a:p>
          <a:p>
            <a:pPr marL="644400" indent="-285750" algn="just">
              <a:lnSpc>
                <a:spcPct val="70000"/>
              </a:lnSpc>
              <a:buSzPct val="60000"/>
              <a:buFont typeface="Courier New"/>
              <a:buChar char="o"/>
            </a:pPr>
            <a:r>
              <a:rPr lang="en-GB" sz="1900" dirty="0" smtClean="0">
                <a:solidFill>
                  <a:schemeClr val="tx1"/>
                </a:solidFill>
              </a:rPr>
              <a:t>Radio frequency</a:t>
            </a:r>
          </a:p>
          <a:p>
            <a:pPr marL="644400" indent="-285750" algn="just">
              <a:lnSpc>
                <a:spcPct val="70000"/>
              </a:lnSpc>
              <a:buSzPct val="60000"/>
              <a:buFont typeface="Courier New"/>
              <a:buChar char="o"/>
            </a:pPr>
            <a:r>
              <a:rPr lang="en-GB" sz="1900" dirty="0">
                <a:solidFill>
                  <a:schemeClr val="tx1"/>
                </a:solidFill>
              </a:rPr>
              <a:t>H</a:t>
            </a:r>
            <a:r>
              <a:rPr lang="en-GB" sz="1900" dirty="0" smtClean="0">
                <a:solidFill>
                  <a:schemeClr val="tx1"/>
                </a:solidFill>
              </a:rPr>
              <a:t>igh voltage</a:t>
            </a:r>
          </a:p>
          <a:p>
            <a:pPr marL="358650" indent="0" algn="just">
              <a:lnSpc>
                <a:spcPct val="70000"/>
              </a:lnSpc>
              <a:buSzPct val="60000"/>
              <a:buNone/>
            </a:pPr>
            <a:endParaRPr lang="en-GB" sz="1900" dirty="0" smtClean="0">
              <a:solidFill>
                <a:schemeClr val="tx1"/>
              </a:solidFill>
            </a:endParaRPr>
          </a:p>
          <a:p>
            <a:pPr marL="285750" indent="-285750">
              <a:lnSpc>
                <a:spcPct val="100000"/>
              </a:lnSpc>
              <a:buFont typeface="Arial"/>
              <a:buChar char="•"/>
            </a:pPr>
            <a:r>
              <a:rPr lang="en-GB" sz="1900" dirty="0" smtClean="0">
                <a:solidFill>
                  <a:schemeClr val="tx1"/>
                </a:solidFill>
              </a:rPr>
              <a:t>Each component (magnets, solenoids, choppers, RFQ, DTL’s, Spokes Cavities. Elliptical Cavities etc.) will be assessed and all potential hazards identified</a:t>
            </a:r>
          </a:p>
          <a:p>
            <a:pPr marL="0" indent="0">
              <a:lnSpc>
                <a:spcPct val="100000"/>
              </a:lnSpc>
              <a:buNone/>
            </a:pPr>
            <a:endParaRPr lang="en-GB" sz="1900" dirty="0" smtClean="0">
              <a:solidFill>
                <a:schemeClr val="tx1"/>
              </a:solidFill>
            </a:endParaRPr>
          </a:p>
          <a:p>
            <a:pPr marL="285750" indent="-285750">
              <a:lnSpc>
                <a:spcPct val="100000"/>
              </a:lnSpc>
              <a:buFont typeface="Arial"/>
              <a:buChar char="•"/>
            </a:pPr>
            <a:r>
              <a:rPr lang="en-GB" sz="1900" dirty="0" smtClean="0">
                <a:solidFill>
                  <a:schemeClr val="tx1"/>
                </a:solidFill>
              </a:rPr>
              <a:t>Hazard analysis will then determine whether the PSS shall protect against these hazards</a:t>
            </a:r>
          </a:p>
          <a:p>
            <a:pPr marL="0" indent="0">
              <a:buNone/>
            </a:pPr>
            <a:endParaRPr lang="en-GB" sz="2800" dirty="0" smtClean="0">
              <a:solidFill>
                <a:schemeClr val="tx1"/>
              </a:solidFill>
            </a:endParaRPr>
          </a:p>
          <a:p>
            <a:endParaRPr lang="en-US" sz="2800" dirty="0" smtClean="0"/>
          </a:p>
          <a:p>
            <a:pPr marL="342900" indent="-342900">
              <a:buFont typeface="Arial"/>
              <a:buChar char="•"/>
            </a:pPr>
            <a:endParaRPr lang="en-US" sz="2800" dirty="0" smtClean="0"/>
          </a:p>
          <a:p>
            <a:pPr marL="342900" indent="-342900">
              <a:buFont typeface="Arial"/>
              <a:buChar char="•"/>
            </a:pPr>
            <a:endParaRPr lang="en-US" sz="2800" dirty="0" smtClean="0"/>
          </a:p>
          <a:p>
            <a:pPr marL="342900" indent="-342900">
              <a:buFont typeface="Arial"/>
              <a:buChar char="•"/>
            </a:pPr>
            <a:endParaRPr lang="en-US" sz="2800" dirty="0" smtClean="0"/>
          </a:p>
        </p:txBody>
      </p:sp>
      <p:sp>
        <p:nvSpPr>
          <p:cNvPr id="5" name="Title 6"/>
          <p:cNvSpPr>
            <a:spLocks noGrp="1"/>
          </p:cNvSpPr>
          <p:nvPr>
            <p:ph type="title"/>
          </p:nvPr>
        </p:nvSpPr>
        <p:spPr>
          <a:xfrm>
            <a:off x="578913" y="0"/>
            <a:ext cx="6392596" cy="1441531"/>
          </a:xfrm>
        </p:spPr>
        <p:txBody>
          <a:bodyPr/>
          <a:lstStyle/>
          <a:p>
            <a:r>
              <a:rPr lang="en-GB" dirty="0" smtClean="0"/>
              <a:t>Accelerator PSS Scope</a:t>
            </a:r>
            <a:endParaRPr lang="en-GB" dirty="0"/>
          </a:p>
        </p:txBody>
      </p:sp>
    </p:spTree>
    <p:extLst>
      <p:ext uri="{BB962C8B-B14F-4D97-AF65-F5344CB8AC3E}">
        <p14:creationId xmlns:p14="http://schemas.microsoft.com/office/powerpoint/2010/main" val="25607481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8593" y="1679655"/>
            <a:ext cx="8605596" cy="4998514"/>
          </a:xfrm>
        </p:spPr>
        <p:txBody>
          <a:bodyPr>
            <a:normAutofit/>
          </a:bodyPr>
          <a:lstStyle/>
          <a:p>
            <a:pPr marL="0" indent="0">
              <a:lnSpc>
                <a:spcPct val="100000"/>
              </a:lnSpc>
              <a:buNone/>
            </a:pPr>
            <a:r>
              <a:rPr lang="en-GB" sz="1800" b="1" dirty="0" smtClean="0">
                <a:solidFill>
                  <a:schemeClr val="tx1"/>
                </a:solidFill>
              </a:rPr>
              <a:t>Radiation Monitoring</a:t>
            </a:r>
            <a:endParaRPr lang="en-US" sz="1800" b="1" dirty="0" smtClean="0"/>
          </a:p>
          <a:p>
            <a:pPr>
              <a:lnSpc>
                <a:spcPct val="100000"/>
              </a:lnSpc>
            </a:pPr>
            <a:r>
              <a:rPr lang="en-US" sz="1800" dirty="0" smtClean="0">
                <a:solidFill>
                  <a:schemeClr val="tx1"/>
                </a:solidFill>
              </a:rPr>
              <a:t>All radiation </a:t>
            </a:r>
            <a:r>
              <a:rPr lang="en-US" sz="1800" dirty="0">
                <a:solidFill>
                  <a:schemeClr val="tx1"/>
                </a:solidFill>
              </a:rPr>
              <a:t>monitors interfaced with the PSS (interlocked monitors) will be procured </a:t>
            </a:r>
            <a:r>
              <a:rPr lang="en-US" sz="1800" dirty="0" smtClean="0">
                <a:solidFill>
                  <a:schemeClr val="tx1"/>
                </a:solidFill>
              </a:rPr>
              <a:t>and </a:t>
            </a:r>
            <a:r>
              <a:rPr lang="en-US" sz="1800" dirty="0">
                <a:solidFill>
                  <a:schemeClr val="tx1"/>
                </a:solidFill>
              </a:rPr>
              <a:t>installed by ICS/ </a:t>
            </a:r>
            <a:r>
              <a:rPr lang="en-US" sz="1800" dirty="0" smtClean="0">
                <a:solidFill>
                  <a:schemeClr val="tx1"/>
                </a:solidFill>
              </a:rPr>
              <a:t>PSS</a:t>
            </a:r>
          </a:p>
          <a:p>
            <a:pPr>
              <a:lnSpc>
                <a:spcPct val="100000"/>
              </a:lnSpc>
            </a:pPr>
            <a:endParaRPr lang="en-US" sz="1800" dirty="0">
              <a:solidFill>
                <a:schemeClr val="tx1"/>
              </a:solidFill>
            </a:endParaRPr>
          </a:p>
          <a:p>
            <a:pPr>
              <a:lnSpc>
                <a:spcPct val="100000"/>
              </a:lnSpc>
            </a:pPr>
            <a:r>
              <a:rPr lang="en-US" sz="1800" dirty="0" smtClean="0">
                <a:solidFill>
                  <a:srgbClr val="000000"/>
                </a:solidFill>
              </a:rPr>
              <a:t>Requirements </a:t>
            </a:r>
            <a:r>
              <a:rPr lang="en-US" sz="1800" dirty="0">
                <a:solidFill>
                  <a:srgbClr val="000000"/>
                </a:solidFill>
              </a:rPr>
              <a:t>for these monitors will be jointly developed by PSS and </a:t>
            </a:r>
            <a:r>
              <a:rPr lang="en-US" sz="1800" dirty="0" smtClean="0">
                <a:solidFill>
                  <a:srgbClr val="000000"/>
                </a:solidFill>
              </a:rPr>
              <a:t>the </a:t>
            </a:r>
            <a:r>
              <a:rPr lang="en-US" sz="1800" dirty="0">
                <a:solidFill>
                  <a:schemeClr val="tx1"/>
                </a:solidFill>
              </a:rPr>
              <a:t>“ESS Radiation </a:t>
            </a:r>
            <a:r>
              <a:rPr lang="en-US" sz="1800" dirty="0" smtClean="0">
                <a:solidFill>
                  <a:schemeClr val="tx1"/>
                </a:solidFill>
              </a:rPr>
              <a:t>Protection </a:t>
            </a:r>
            <a:r>
              <a:rPr lang="en-US" sz="1800" dirty="0" err="1">
                <a:solidFill>
                  <a:schemeClr val="tx1"/>
                </a:solidFill>
              </a:rPr>
              <a:t>Organisation</a:t>
            </a:r>
            <a:r>
              <a:rPr lang="en-US" sz="1800" dirty="0">
                <a:solidFill>
                  <a:schemeClr val="tx1"/>
                </a:solidFill>
              </a:rPr>
              <a:t> (RPO)”</a:t>
            </a:r>
          </a:p>
          <a:p>
            <a:pPr>
              <a:lnSpc>
                <a:spcPct val="100000"/>
              </a:lnSpc>
            </a:pPr>
            <a:endParaRPr lang="en-US" sz="1800" dirty="0" smtClean="0">
              <a:solidFill>
                <a:srgbClr val="000000"/>
              </a:solidFill>
            </a:endParaRPr>
          </a:p>
          <a:p>
            <a:pPr>
              <a:lnSpc>
                <a:spcPct val="100000"/>
              </a:lnSpc>
            </a:pPr>
            <a:r>
              <a:rPr lang="en-US" sz="1800" dirty="0" smtClean="0">
                <a:solidFill>
                  <a:srgbClr val="000000"/>
                </a:solidFill>
              </a:rPr>
              <a:t>The ESS RPO will be </a:t>
            </a:r>
            <a:r>
              <a:rPr lang="en-US" sz="1800" dirty="0">
                <a:solidFill>
                  <a:srgbClr val="000000"/>
                </a:solidFill>
              </a:rPr>
              <a:t>responsible for providing requirements related to measurement type, </a:t>
            </a:r>
            <a:r>
              <a:rPr lang="en-US" sz="1800" dirty="0" smtClean="0">
                <a:solidFill>
                  <a:srgbClr val="000000"/>
                </a:solidFill>
              </a:rPr>
              <a:t>	range</a:t>
            </a:r>
            <a:r>
              <a:rPr lang="en-US" sz="1800" dirty="0">
                <a:solidFill>
                  <a:srgbClr val="000000"/>
                </a:solidFill>
              </a:rPr>
              <a:t>, speed of response and </a:t>
            </a:r>
            <a:r>
              <a:rPr lang="en-US" sz="1800" dirty="0" smtClean="0">
                <a:solidFill>
                  <a:srgbClr val="000000"/>
                </a:solidFill>
              </a:rPr>
              <a:t>accuracy</a:t>
            </a:r>
          </a:p>
          <a:p>
            <a:pPr>
              <a:lnSpc>
                <a:spcPct val="100000"/>
              </a:lnSpc>
            </a:pPr>
            <a:endParaRPr lang="en-US" sz="1800" dirty="0">
              <a:solidFill>
                <a:srgbClr val="000000"/>
              </a:solidFill>
            </a:endParaRPr>
          </a:p>
          <a:p>
            <a:pPr>
              <a:lnSpc>
                <a:spcPct val="100000"/>
              </a:lnSpc>
            </a:pPr>
            <a:r>
              <a:rPr lang="en-US" sz="1800" dirty="0" smtClean="0">
                <a:solidFill>
                  <a:srgbClr val="000000"/>
                </a:solidFill>
              </a:rPr>
              <a:t>PSS team will </a:t>
            </a:r>
            <a:r>
              <a:rPr lang="en-US" sz="1800" dirty="0">
                <a:solidFill>
                  <a:srgbClr val="000000"/>
                </a:solidFill>
              </a:rPr>
              <a:t>ensure that the monitors are electrically compatible with the PSS and suitable </a:t>
            </a:r>
            <a:r>
              <a:rPr lang="en-US" sz="1800" dirty="0" smtClean="0">
                <a:solidFill>
                  <a:srgbClr val="000000"/>
                </a:solidFill>
              </a:rPr>
              <a:t>for </a:t>
            </a:r>
            <a:r>
              <a:rPr lang="en-US" sz="1800" dirty="0">
                <a:solidFill>
                  <a:srgbClr val="000000"/>
                </a:solidFill>
              </a:rPr>
              <a:t>use in </a:t>
            </a:r>
            <a:r>
              <a:rPr lang="en-US" sz="1800" dirty="0" smtClean="0">
                <a:solidFill>
                  <a:srgbClr val="000000"/>
                </a:solidFill>
              </a:rPr>
              <a:t>the system</a:t>
            </a:r>
            <a:r>
              <a:rPr lang="en-US" sz="1800" dirty="0">
                <a:solidFill>
                  <a:srgbClr val="000000"/>
                </a:solidFill>
              </a:rPr>
              <a:t>. The </a:t>
            </a:r>
            <a:r>
              <a:rPr lang="en-US" sz="1800" dirty="0" smtClean="0">
                <a:solidFill>
                  <a:srgbClr val="000000"/>
                </a:solidFill>
              </a:rPr>
              <a:t>RPO </a:t>
            </a:r>
            <a:r>
              <a:rPr lang="en-US" sz="1800" dirty="0">
                <a:solidFill>
                  <a:srgbClr val="000000"/>
                </a:solidFill>
              </a:rPr>
              <a:t>will be responsible for determining the </a:t>
            </a:r>
            <a:r>
              <a:rPr lang="en-US" sz="1800" dirty="0" smtClean="0">
                <a:solidFill>
                  <a:srgbClr val="000000"/>
                </a:solidFill>
              </a:rPr>
              <a:t>locations </a:t>
            </a:r>
            <a:r>
              <a:rPr lang="en-US" sz="1800" dirty="0">
                <a:solidFill>
                  <a:srgbClr val="000000"/>
                </a:solidFill>
              </a:rPr>
              <a:t>that </a:t>
            </a:r>
            <a:r>
              <a:rPr lang="en-US" sz="1800" dirty="0" smtClean="0">
                <a:solidFill>
                  <a:srgbClr val="000000"/>
                </a:solidFill>
              </a:rPr>
              <a:t>require </a:t>
            </a:r>
            <a:r>
              <a:rPr lang="en-US" sz="1800" dirty="0">
                <a:solidFill>
                  <a:srgbClr val="000000"/>
                </a:solidFill>
              </a:rPr>
              <a:t>monitoring (and therefore the number of monitors </a:t>
            </a:r>
            <a:r>
              <a:rPr lang="en-US" sz="1800" dirty="0" smtClean="0">
                <a:solidFill>
                  <a:srgbClr val="000000"/>
                </a:solidFill>
              </a:rPr>
              <a:t>required)</a:t>
            </a:r>
          </a:p>
          <a:p>
            <a:pPr marL="0" indent="0">
              <a:lnSpc>
                <a:spcPct val="100000"/>
              </a:lnSpc>
              <a:buNone/>
            </a:pPr>
            <a:endParaRPr lang="en-GB" sz="1800" dirty="0" smtClean="0">
              <a:solidFill>
                <a:schemeClr val="tx1"/>
              </a:solidFill>
            </a:endParaRPr>
          </a:p>
        </p:txBody>
      </p:sp>
      <p:sp>
        <p:nvSpPr>
          <p:cNvPr id="5" name="Title 6"/>
          <p:cNvSpPr>
            <a:spLocks noGrp="1"/>
          </p:cNvSpPr>
          <p:nvPr>
            <p:ph type="title"/>
          </p:nvPr>
        </p:nvSpPr>
        <p:spPr>
          <a:xfrm>
            <a:off x="578913" y="0"/>
            <a:ext cx="6392596" cy="1441531"/>
          </a:xfrm>
        </p:spPr>
        <p:txBody>
          <a:bodyPr/>
          <a:lstStyle/>
          <a:p>
            <a:r>
              <a:rPr lang="en-GB" dirty="0" smtClean="0"/>
              <a:t>Accelerator PSS Scope (continued)</a:t>
            </a:r>
            <a:endParaRPr lang="en-GB" dirty="0"/>
          </a:p>
        </p:txBody>
      </p:sp>
    </p:spTree>
    <p:extLst>
      <p:ext uri="{BB962C8B-B14F-4D97-AF65-F5344CB8AC3E}">
        <p14:creationId xmlns:p14="http://schemas.microsoft.com/office/powerpoint/2010/main" val="29784783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8593" y="1679654"/>
            <a:ext cx="8605596" cy="4701673"/>
          </a:xfrm>
        </p:spPr>
        <p:txBody>
          <a:bodyPr>
            <a:normAutofit lnSpcReduction="10000"/>
          </a:bodyPr>
          <a:lstStyle/>
          <a:p>
            <a:pPr marL="0" indent="0">
              <a:lnSpc>
                <a:spcPct val="100000"/>
              </a:lnSpc>
              <a:buNone/>
            </a:pPr>
            <a:r>
              <a:rPr lang="en-GB" sz="1800" b="1" dirty="0" smtClean="0">
                <a:solidFill>
                  <a:schemeClr val="tx1"/>
                </a:solidFill>
              </a:rPr>
              <a:t>Oxygen </a:t>
            </a:r>
            <a:r>
              <a:rPr lang="en-GB" sz="1800" b="1" dirty="0">
                <a:solidFill>
                  <a:schemeClr val="tx1"/>
                </a:solidFill>
              </a:rPr>
              <a:t>D</a:t>
            </a:r>
            <a:r>
              <a:rPr lang="en-GB" sz="1800" b="1" dirty="0" smtClean="0">
                <a:solidFill>
                  <a:schemeClr val="tx1"/>
                </a:solidFill>
              </a:rPr>
              <a:t>eficiency Hazard (ODH).</a:t>
            </a:r>
          </a:p>
          <a:p>
            <a:pPr>
              <a:lnSpc>
                <a:spcPct val="100000"/>
              </a:lnSpc>
            </a:pPr>
            <a:r>
              <a:rPr lang="en-GB" sz="1800" dirty="0" smtClean="0">
                <a:solidFill>
                  <a:schemeClr val="tx1"/>
                </a:solidFill>
              </a:rPr>
              <a:t>Within the accelerator tunnel there is a potential for a large cryogen leak (helium) which would lead to oxygen deficiency within the tunnel</a:t>
            </a:r>
          </a:p>
          <a:p>
            <a:pPr>
              <a:lnSpc>
                <a:spcPct val="100000"/>
              </a:lnSpc>
            </a:pPr>
            <a:r>
              <a:rPr lang="en-GB" sz="1800" dirty="0" smtClean="0">
                <a:solidFill>
                  <a:schemeClr val="tx1"/>
                </a:solidFill>
              </a:rPr>
              <a:t>The PSS team will design, install and commission the ODH system</a:t>
            </a:r>
          </a:p>
          <a:p>
            <a:pPr>
              <a:lnSpc>
                <a:spcPct val="100000"/>
              </a:lnSpc>
            </a:pPr>
            <a:endParaRPr lang="en-GB" sz="1800" dirty="0">
              <a:solidFill>
                <a:schemeClr val="tx1"/>
              </a:solidFill>
            </a:endParaRPr>
          </a:p>
          <a:p>
            <a:pPr>
              <a:lnSpc>
                <a:spcPct val="100000"/>
              </a:lnSpc>
            </a:pPr>
            <a:endParaRPr lang="en-GB" sz="1800" dirty="0" smtClean="0">
              <a:solidFill>
                <a:schemeClr val="tx1"/>
              </a:solidFill>
            </a:endParaRPr>
          </a:p>
          <a:p>
            <a:pPr marL="0" indent="0">
              <a:lnSpc>
                <a:spcPct val="100000"/>
              </a:lnSpc>
              <a:buNone/>
            </a:pPr>
            <a:r>
              <a:rPr lang="en-GB" sz="1800" b="1" dirty="0" smtClean="0">
                <a:solidFill>
                  <a:schemeClr val="tx1"/>
                </a:solidFill>
              </a:rPr>
              <a:t>Test </a:t>
            </a:r>
            <a:r>
              <a:rPr lang="en-GB" sz="1800" b="1" dirty="0">
                <a:solidFill>
                  <a:schemeClr val="tx1"/>
                </a:solidFill>
              </a:rPr>
              <a:t>Stand.</a:t>
            </a:r>
          </a:p>
          <a:p>
            <a:pPr>
              <a:lnSpc>
                <a:spcPct val="100000"/>
              </a:lnSpc>
            </a:pPr>
            <a:r>
              <a:rPr lang="en-GB" sz="1800" dirty="0">
                <a:solidFill>
                  <a:schemeClr val="tx1"/>
                </a:solidFill>
              </a:rPr>
              <a:t>There is an on site test stand planned to test each elliptical cavity before installation into the accelerator tunnel. A Personnel safety system will be required for this stand.</a:t>
            </a:r>
          </a:p>
          <a:p>
            <a:pPr>
              <a:lnSpc>
                <a:spcPct val="100000"/>
              </a:lnSpc>
            </a:pPr>
            <a:r>
              <a:rPr lang="en-GB" sz="1800" dirty="0">
                <a:solidFill>
                  <a:schemeClr val="tx1"/>
                </a:solidFill>
              </a:rPr>
              <a:t>We will use this system as a prototype for the main systems.</a:t>
            </a:r>
          </a:p>
          <a:p>
            <a:pPr>
              <a:lnSpc>
                <a:spcPct val="100000"/>
              </a:lnSpc>
            </a:pPr>
            <a:r>
              <a:rPr lang="en-GB" sz="1800" dirty="0">
                <a:solidFill>
                  <a:schemeClr val="tx1"/>
                </a:solidFill>
              </a:rPr>
              <a:t>The PSS team will design, install and commission the test stand PSS and we will use this system as a prototype for the main systems.</a:t>
            </a:r>
          </a:p>
          <a:p>
            <a:pPr>
              <a:lnSpc>
                <a:spcPct val="100000"/>
              </a:lnSpc>
            </a:pPr>
            <a:r>
              <a:rPr lang="en-GB" sz="1800" dirty="0">
                <a:solidFill>
                  <a:schemeClr val="tx1"/>
                </a:solidFill>
              </a:rPr>
              <a:t>It is expected to have the following hazards:</a:t>
            </a:r>
          </a:p>
          <a:p>
            <a:pPr marL="644400" indent="-285750" algn="just">
              <a:lnSpc>
                <a:spcPct val="70000"/>
              </a:lnSpc>
              <a:buSzPct val="60000"/>
              <a:buFont typeface="Courier New"/>
              <a:buChar char="o"/>
            </a:pPr>
            <a:r>
              <a:rPr lang="en-GB" sz="1800" dirty="0">
                <a:solidFill>
                  <a:schemeClr val="tx1"/>
                </a:solidFill>
              </a:rPr>
              <a:t>ODH</a:t>
            </a:r>
          </a:p>
          <a:p>
            <a:pPr marL="644400" indent="-285750" algn="just">
              <a:lnSpc>
                <a:spcPct val="70000"/>
              </a:lnSpc>
              <a:buSzPct val="60000"/>
              <a:buFont typeface="Courier New"/>
              <a:buChar char="o"/>
            </a:pPr>
            <a:r>
              <a:rPr lang="en-GB" sz="1800" dirty="0">
                <a:solidFill>
                  <a:schemeClr val="tx1"/>
                </a:solidFill>
              </a:rPr>
              <a:t>Radio frequency</a:t>
            </a:r>
          </a:p>
          <a:p>
            <a:pPr marL="644400" indent="-285750" algn="just">
              <a:lnSpc>
                <a:spcPct val="70000"/>
              </a:lnSpc>
              <a:buSzPct val="60000"/>
              <a:buFont typeface="Courier New"/>
              <a:buChar char="o"/>
            </a:pPr>
            <a:r>
              <a:rPr lang="en-GB" sz="1800" dirty="0">
                <a:solidFill>
                  <a:schemeClr val="tx1"/>
                </a:solidFill>
              </a:rPr>
              <a:t>High </a:t>
            </a:r>
            <a:r>
              <a:rPr lang="en-GB" sz="1800" dirty="0" smtClean="0">
                <a:solidFill>
                  <a:schemeClr val="tx1"/>
                </a:solidFill>
              </a:rPr>
              <a:t>voltage</a:t>
            </a:r>
          </a:p>
          <a:p>
            <a:pPr marL="285750" indent="-285750">
              <a:lnSpc>
                <a:spcPct val="100000"/>
              </a:lnSpc>
              <a:buFont typeface="Arial"/>
              <a:buChar char="•"/>
            </a:pPr>
            <a:endParaRPr lang="en-GB" sz="1800" dirty="0" smtClean="0">
              <a:solidFill>
                <a:schemeClr val="tx1"/>
              </a:solidFill>
            </a:endParaRPr>
          </a:p>
          <a:p>
            <a:pPr>
              <a:lnSpc>
                <a:spcPct val="100000"/>
              </a:lnSpc>
            </a:pPr>
            <a:endParaRPr lang="en-GB" sz="1800" dirty="0" smtClean="0">
              <a:solidFill>
                <a:schemeClr val="tx1"/>
              </a:solidFill>
            </a:endParaRPr>
          </a:p>
          <a:p>
            <a:endParaRPr lang="en-GB" sz="1800" dirty="0">
              <a:solidFill>
                <a:schemeClr val="tx1"/>
              </a:solidFill>
            </a:endParaRPr>
          </a:p>
          <a:p>
            <a:endParaRPr lang="en-GB" sz="1800" dirty="0" smtClean="0">
              <a:solidFill>
                <a:schemeClr val="tx1"/>
              </a:solidFill>
            </a:endParaRPr>
          </a:p>
          <a:p>
            <a:endParaRPr lang="en-US" sz="1800" dirty="0" smtClean="0"/>
          </a:p>
          <a:p>
            <a:pPr marL="342900" indent="-342900">
              <a:buFont typeface="Arial"/>
              <a:buChar char="•"/>
            </a:pPr>
            <a:endParaRPr lang="en-US" sz="1800" dirty="0" smtClean="0"/>
          </a:p>
          <a:p>
            <a:pPr marL="342900" indent="-342900">
              <a:buFont typeface="Arial"/>
              <a:buChar char="•"/>
            </a:pPr>
            <a:endParaRPr lang="en-US" sz="1800" dirty="0" smtClean="0"/>
          </a:p>
          <a:p>
            <a:pPr marL="342900" indent="-342900">
              <a:buFont typeface="Arial"/>
              <a:buChar char="•"/>
            </a:pPr>
            <a:endParaRPr lang="en-US" sz="1800" dirty="0" smtClean="0"/>
          </a:p>
        </p:txBody>
      </p:sp>
      <p:sp>
        <p:nvSpPr>
          <p:cNvPr id="5" name="Title 6"/>
          <p:cNvSpPr>
            <a:spLocks noGrp="1"/>
          </p:cNvSpPr>
          <p:nvPr>
            <p:ph type="title"/>
          </p:nvPr>
        </p:nvSpPr>
        <p:spPr>
          <a:xfrm>
            <a:off x="578913" y="0"/>
            <a:ext cx="6392596" cy="1441531"/>
          </a:xfrm>
        </p:spPr>
        <p:txBody>
          <a:bodyPr/>
          <a:lstStyle/>
          <a:p>
            <a:r>
              <a:rPr lang="en-GB" dirty="0" smtClean="0"/>
              <a:t>Accelerator PSS Scope (continued)</a:t>
            </a:r>
            <a:endParaRPr lang="en-GB" dirty="0"/>
          </a:p>
        </p:txBody>
      </p:sp>
      <p:sp>
        <p:nvSpPr>
          <p:cNvPr id="8" name="Rectangle 7"/>
          <p:cNvSpPr/>
          <p:nvPr/>
        </p:nvSpPr>
        <p:spPr>
          <a:xfrm>
            <a:off x="7649247" y="6621252"/>
            <a:ext cx="1531188" cy="215444"/>
          </a:xfrm>
          <a:prstGeom prst="rect">
            <a:avLst/>
          </a:prstGeom>
        </p:spPr>
        <p:txBody>
          <a:bodyPr wrap="none">
            <a:spAutoFit/>
          </a:bodyPr>
          <a:lstStyle/>
          <a:p>
            <a:r>
              <a:rPr lang="en-US" sz="800" dirty="0"/>
              <a:t>Stuart Birch </a:t>
            </a:r>
            <a:r>
              <a:rPr lang="en-US" sz="800" dirty="0" smtClean="0"/>
              <a:t>3</a:t>
            </a:r>
            <a:r>
              <a:rPr lang="en-US" sz="800" baseline="30000" dirty="0" smtClean="0"/>
              <a:t>rd</a:t>
            </a:r>
            <a:r>
              <a:rPr lang="en-US" sz="800" dirty="0" smtClean="0"/>
              <a:t> November 2014</a:t>
            </a:r>
            <a:r>
              <a:rPr lang="en-US" sz="800" dirty="0"/>
              <a:t>.</a:t>
            </a:r>
          </a:p>
        </p:txBody>
      </p:sp>
    </p:spTree>
    <p:extLst>
      <p:ext uri="{BB962C8B-B14F-4D97-AF65-F5344CB8AC3E}">
        <p14:creationId xmlns:p14="http://schemas.microsoft.com/office/powerpoint/2010/main" val="38697232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49247" y="6621252"/>
            <a:ext cx="1531188" cy="215444"/>
          </a:xfrm>
          <a:prstGeom prst="rect">
            <a:avLst/>
          </a:prstGeom>
        </p:spPr>
        <p:txBody>
          <a:bodyPr wrap="none">
            <a:spAutoFit/>
          </a:bodyPr>
          <a:lstStyle/>
          <a:p>
            <a:r>
              <a:rPr lang="en-US" sz="800" dirty="0"/>
              <a:t>Stuart Birch </a:t>
            </a:r>
            <a:r>
              <a:rPr lang="en-US" sz="800" dirty="0" smtClean="0"/>
              <a:t>3</a:t>
            </a:r>
            <a:r>
              <a:rPr lang="en-US" sz="800" baseline="30000" dirty="0" smtClean="0"/>
              <a:t>rd</a:t>
            </a:r>
            <a:r>
              <a:rPr lang="en-US" sz="800" dirty="0" smtClean="0"/>
              <a:t> November 2014</a:t>
            </a:r>
            <a:r>
              <a:rPr lang="en-US" sz="800" dirty="0"/>
              <a:t>.</a:t>
            </a:r>
          </a:p>
        </p:txBody>
      </p:sp>
      <p:sp>
        <p:nvSpPr>
          <p:cNvPr id="4" name="Title 6"/>
          <p:cNvSpPr>
            <a:spLocks noGrp="1"/>
          </p:cNvSpPr>
          <p:nvPr>
            <p:ph type="title"/>
          </p:nvPr>
        </p:nvSpPr>
        <p:spPr>
          <a:xfrm>
            <a:off x="578913" y="0"/>
            <a:ext cx="6392596" cy="1441531"/>
          </a:xfrm>
        </p:spPr>
        <p:txBody>
          <a:bodyPr/>
          <a:lstStyle/>
          <a:p>
            <a:r>
              <a:rPr lang="en-GB" dirty="0" smtClean="0"/>
              <a:t>Target PSS Scope</a:t>
            </a:r>
            <a:endParaRPr lang="en-GB" dirty="0"/>
          </a:p>
        </p:txBody>
      </p:sp>
      <p:sp>
        <p:nvSpPr>
          <p:cNvPr id="5" name="Content Placeholder 2"/>
          <p:cNvSpPr>
            <a:spLocks noGrp="1"/>
          </p:cNvSpPr>
          <p:nvPr>
            <p:ph idx="1"/>
          </p:nvPr>
        </p:nvSpPr>
        <p:spPr>
          <a:xfrm>
            <a:off x="328592" y="1679654"/>
            <a:ext cx="8694405" cy="4652173"/>
          </a:xfrm>
        </p:spPr>
        <p:txBody>
          <a:bodyPr>
            <a:normAutofit/>
          </a:bodyPr>
          <a:lstStyle/>
          <a:p>
            <a:pPr marL="0" lvl="0" indent="0">
              <a:buNone/>
            </a:pPr>
            <a:r>
              <a:rPr lang="en-GB" sz="1800" b="1" cap="all" dirty="0" smtClean="0">
                <a:solidFill>
                  <a:schemeClr val="tx1"/>
                </a:solidFill>
              </a:rPr>
              <a:t>Target PSS Scope.</a:t>
            </a:r>
          </a:p>
          <a:p>
            <a:pPr marL="285750" indent="-285750">
              <a:lnSpc>
                <a:spcPct val="100000"/>
              </a:lnSpc>
              <a:buFont typeface="Arial"/>
              <a:buChar char="•"/>
            </a:pPr>
            <a:r>
              <a:rPr lang="en-GB" sz="1800" dirty="0">
                <a:solidFill>
                  <a:schemeClr val="tx1"/>
                </a:solidFill>
              </a:rPr>
              <a:t>The design, manufacture, installation and commissioning of the Target PSS </a:t>
            </a:r>
            <a:r>
              <a:rPr lang="en-GB" sz="1800" dirty="0" smtClean="0">
                <a:solidFill>
                  <a:schemeClr val="tx1"/>
                </a:solidFill>
              </a:rPr>
              <a:t>systems to IEC61508</a:t>
            </a:r>
          </a:p>
          <a:p>
            <a:pPr marL="285750" indent="-285750">
              <a:lnSpc>
                <a:spcPct val="100000"/>
              </a:lnSpc>
              <a:buFont typeface="Arial"/>
              <a:buChar char="•"/>
            </a:pPr>
            <a:r>
              <a:rPr lang="en-GB" sz="1800" dirty="0" smtClean="0">
                <a:solidFill>
                  <a:schemeClr val="tx1"/>
                </a:solidFill>
              </a:rPr>
              <a:t>Initial thoughts area system that will cover Connection Cell, </a:t>
            </a:r>
            <a:r>
              <a:rPr lang="en-GB" sz="1800" dirty="0">
                <a:solidFill>
                  <a:schemeClr val="tx1"/>
                </a:solidFill>
              </a:rPr>
              <a:t>U</a:t>
            </a:r>
            <a:r>
              <a:rPr lang="en-GB" sz="1800" dirty="0" smtClean="0">
                <a:solidFill>
                  <a:schemeClr val="tx1"/>
                </a:solidFill>
              </a:rPr>
              <a:t>tility vaults, Basement rooms and back rooms</a:t>
            </a:r>
          </a:p>
          <a:p>
            <a:pPr marL="285750" indent="-285750">
              <a:lnSpc>
                <a:spcPct val="100000"/>
              </a:lnSpc>
              <a:buFont typeface="Arial"/>
              <a:buChar char="•"/>
            </a:pPr>
            <a:r>
              <a:rPr lang="en-GB" sz="1800" dirty="0" smtClean="0">
                <a:solidFill>
                  <a:schemeClr val="tx1"/>
                </a:solidFill>
              </a:rPr>
              <a:t>The maintenance cell would be controlled by a separate system designed, manufactured, installed and commissioned by the PSS team</a:t>
            </a:r>
          </a:p>
          <a:p>
            <a:pPr marL="285750" indent="-285750">
              <a:lnSpc>
                <a:spcPct val="100000"/>
              </a:lnSpc>
              <a:buFont typeface="Arial"/>
              <a:buChar char="•"/>
            </a:pPr>
            <a:r>
              <a:rPr lang="en-GB" sz="1800" dirty="0" smtClean="0">
                <a:solidFill>
                  <a:schemeClr val="tx1"/>
                </a:solidFill>
              </a:rPr>
              <a:t>Radiation Monitoring System</a:t>
            </a:r>
          </a:p>
          <a:p>
            <a:endParaRPr lang="en-US" sz="1800" dirty="0" smtClean="0"/>
          </a:p>
          <a:p>
            <a:pPr marL="342900" indent="-342900">
              <a:buFont typeface="Arial"/>
              <a:buChar char="•"/>
            </a:pPr>
            <a:endParaRPr lang="en-US" sz="1800" dirty="0" smtClean="0"/>
          </a:p>
          <a:p>
            <a:pPr marL="342900" indent="-342900">
              <a:buFont typeface="Arial"/>
              <a:buChar char="•"/>
            </a:pPr>
            <a:endParaRPr lang="en-US" sz="1800" dirty="0" smtClean="0"/>
          </a:p>
          <a:p>
            <a:pPr marL="342900" indent="-342900">
              <a:buFont typeface="Arial"/>
              <a:buChar char="•"/>
            </a:pPr>
            <a:endParaRPr lang="en-US" sz="1800" dirty="0" smtClean="0"/>
          </a:p>
        </p:txBody>
      </p:sp>
    </p:spTree>
    <p:extLst>
      <p:ext uri="{BB962C8B-B14F-4D97-AF65-F5344CB8AC3E}">
        <p14:creationId xmlns:p14="http://schemas.microsoft.com/office/powerpoint/2010/main" val="19652043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8593" y="1509692"/>
            <a:ext cx="8605596" cy="3934082"/>
          </a:xfrm>
        </p:spPr>
        <p:txBody>
          <a:bodyPr>
            <a:normAutofit/>
          </a:bodyPr>
          <a:lstStyle/>
          <a:p>
            <a:pPr marL="0" lvl="0" indent="0">
              <a:buNone/>
            </a:pPr>
            <a:r>
              <a:rPr lang="en-GB" sz="1800" b="1" cap="all" dirty="0" smtClean="0">
                <a:solidFill>
                  <a:schemeClr val="tx1"/>
                </a:solidFill>
              </a:rPr>
              <a:t>Neutron Instrument PSS Scope</a:t>
            </a:r>
            <a:endParaRPr lang="en-GB" sz="1800" b="1" cap="all" dirty="0">
              <a:solidFill>
                <a:schemeClr val="tx1"/>
              </a:solidFill>
            </a:endParaRPr>
          </a:p>
          <a:p>
            <a:pPr marL="285750" indent="-285750">
              <a:lnSpc>
                <a:spcPct val="100000"/>
              </a:lnSpc>
              <a:buFont typeface="Arial"/>
              <a:buChar char="•"/>
            </a:pPr>
            <a:r>
              <a:rPr lang="en-GB" sz="1800" b="1" dirty="0" smtClean="0">
                <a:solidFill>
                  <a:schemeClr val="tx1"/>
                </a:solidFill>
              </a:rPr>
              <a:t>PSS for LOKI</a:t>
            </a:r>
          </a:p>
          <a:p>
            <a:pPr marL="285750" indent="-285750">
              <a:lnSpc>
                <a:spcPct val="100000"/>
              </a:lnSpc>
              <a:buFont typeface="Arial"/>
              <a:buChar char="•"/>
            </a:pPr>
            <a:r>
              <a:rPr lang="en-GB" sz="1800" b="1" dirty="0" smtClean="0">
                <a:solidFill>
                  <a:schemeClr val="tx1"/>
                </a:solidFill>
              </a:rPr>
              <a:t>PSS for ODIN</a:t>
            </a:r>
          </a:p>
          <a:p>
            <a:pPr marL="285750" indent="-285750">
              <a:lnSpc>
                <a:spcPct val="100000"/>
              </a:lnSpc>
              <a:buFont typeface="Arial"/>
              <a:buChar char="•"/>
            </a:pPr>
            <a:r>
              <a:rPr lang="en-GB" sz="1800" b="1" dirty="0" smtClean="0">
                <a:solidFill>
                  <a:schemeClr val="tx1"/>
                </a:solidFill>
              </a:rPr>
              <a:t>PSS for NMX</a:t>
            </a:r>
          </a:p>
          <a:p>
            <a:pPr>
              <a:lnSpc>
                <a:spcPct val="100000"/>
              </a:lnSpc>
            </a:pPr>
            <a:r>
              <a:rPr lang="en-GB" sz="1800" dirty="0" smtClean="0">
                <a:solidFill>
                  <a:schemeClr val="tx1"/>
                </a:solidFill>
              </a:rPr>
              <a:t>The design, manufacture, installation and commissioning of the first three neutron instrument PSS systems to IEC61508.</a:t>
            </a:r>
          </a:p>
          <a:p>
            <a:pPr>
              <a:lnSpc>
                <a:spcPct val="100000"/>
              </a:lnSpc>
            </a:pPr>
            <a:r>
              <a:rPr lang="en-GB" sz="1800" dirty="0" smtClean="0">
                <a:solidFill>
                  <a:schemeClr val="tx1"/>
                </a:solidFill>
              </a:rPr>
              <a:t>As new instruments start their design lifecycle start PSS design team will start the design lifecycle</a:t>
            </a:r>
          </a:p>
          <a:p>
            <a:pPr>
              <a:lnSpc>
                <a:spcPct val="100000"/>
              </a:lnSpc>
            </a:pPr>
            <a:r>
              <a:rPr lang="en-GB" sz="1800" dirty="0" smtClean="0">
                <a:solidFill>
                  <a:schemeClr val="tx1"/>
                </a:solidFill>
              </a:rPr>
              <a:t>I have scheduled this to start in early 2016</a:t>
            </a:r>
          </a:p>
          <a:p>
            <a:pPr>
              <a:lnSpc>
                <a:spcPct val="100000"/>
              </a:lnSpc>
            </a:pPr>
            <a:endParaRPr lang="en-GB" sz="1800" dirty="0" smtClean="0">
              <a:solidFill>
                <a:schemeClr val="tx1"/>
              </a:solidFill>
            </a:endParaRPr>
          </a:p>
          <a:p>
            <a:pPr marL="285750" indent="-285750">
              <a:lnSpc>
                <a:spcPct val="100000"/>
              </a:lnSpc>
              <a:buFont typeface="Arial"/>
              <a:buChar char="•"/>
            </a:pPr>
            <a:endParaRPr lang="en-GB" sz="1800" dirty="0" smtClean="0">
              <a:solidFill>
                <a:schemeClr val="tx1"/>
              </a:solidFill>
            </a:endParaRPr>
          </a:p>
          <a:p>
            <a:pPr>
              <a:lnSpc>
                <a:spcPct val="100000"/>
              </a:lnSpc>
            </a:pPr>
            <a:endParaRPr lang="en-GB" sz="1800" dirty="0" smtClean="0">
              <a:solidFill>
                <a:schemeClr val="tx1"/>
              </a:solidFill>
            </a:endParaRPr>
          </a:p>
          <a:p>
            <a:endParaRPr lang="en-GB" sz="1800" dirty="0">
              <a:solidFill>
                <a:schemeClr val="tx1"/>
              </a:solidFill>
            </a:endParaRPr>
          </a:p>
          <a:p>
            <a:endParaRPr lang="en-GB" sz="1800" dirty="0" smtClean="0">
              <a:solidFill>
                <a:schemeClr val="tx1"/>
              </a:solidFill>
            </a:endParaRPr>
          </a:p>
          <a:p>
            <a:endParaRPr lang="en-US" sz="1800" dirty="0" smtClean="0"/>
          </a:p>
          <a:p>
            <a:pPr marL="342900" indent="-342900">
              <a:buFont typeface="Arial"/>
              <a:buChar char="•"/>
            </a:pPr>
            <a:endParaRPr lang="en-US" sz="1800" dirty="0" smtClean="0"/>
          </a:p>
          <a:p>
            <a:pPr marL="342900" indent="-342900">
              <a:buFont typeface="Arial"/>
              <a:buChar char="•"/>
            </a:pPr>
            <a:endParaRPr lang="en-US" sz="1800" dirty="0" smtClean="0"/>
          </a:p>
          <a:p>
            <a:pPr marL="342900" indent="-342900">
              <a:buFont typeface="Arial"/>
              <a:buChar char="•"/>
            </a:pPr>
            <a:endParaRPr lang="en-US" sz="1800" dirty="0" smtClean="0"/>
          </a:p>
        </p:txBody>
      </p:sp>
      <p:sp>
        <p:nvSpPr>
          <p:cNvPr id="5" name="Title 6"/>
          <p:cNvSpPr>
            <a:spLocks noGrp="1"/>
          </p:cNvSpPr>
          <p:nvPr>
            <p:ph type="title"/>
          </p:nvPr>
        </p:nvSpPr>
        <p:spPr>
          <a:xfrm>
            <a:off x="578913" y="0"/>
            <a:ext cx="6392596" cy="1441531"/>
          </a:xfrm>
        </p:spPr>
        <p:txBody>
          <a:bodyPr/>
          <a:lstStyle/>
          <a:p>
            <a:r>
              <a:rPr lang="en-GB" dirty="0" smtClean="0"/>
              <a:t>Neutron Instrument PSS Scope</a:t>
            </a:r>
            <a:endParaRPr lang="en-GB" dirty="0"/>
          </a:p>
        </p:txBody>
      </p:sp>
      <p:sp>
        <p:nvSpPr>
          <p:cNvPr id="8" name="Rectangle 7"/>
          <p:cNvSpPr/>
          <p:nvPr/>
        </p:nvSpPr>
        <p:spPr>
          <a:xfrm>
            <a:off x="7649247" y="6621252"/>
            <a:ext cx="1531188" cy="215444"/>
          </a:xfrm>
          <a:prstGeom prst="rect">
            <a:avLst/>
          </a:prstGeom>
        </p:spPr>
        <p:txBody>
          <a:bodyPr wrap="none">
            <a:spAutoFit/>
          </a:bodyPr>
          <a:lstStyle/>
          <a:p>
            <a:r>
              <a:rPr lang="en-US" sz="800" dirty="0"/>
              <a:t>Stuart Birch </a:t>
            </a:r>
            <a:r>
              <a:rPr lang="en-US" sz="800" dirty="0" smtClean="0"/>
              <a:t>3</a:t>
            </a:r>
            <a:r>
              <a:rPr lang="en-US" sz="800" baseline="30000" dirty="0" smtClean="0"/>
              <a:t>rd</a:t>
            </a:r>
            <a:r>
              <a:rPr lang="en-US" sz="800" dirty="0" smtClean="0"/>
              <a:t> November 2014</a:t>
            </a:r>
            <a:r>
              <a:rPr lang="en-US" sz="800" dirty="0"/>
              <a:t>.</a:t>
            </a:r>
          </a:p>
        </p:txBody>
      </p:sp>
      <p:pic>
        <p:nvPicPr>
          <p:cNvPr id="2" name="Picture 1" descr="NMX P&amp;ID V 1.2[1].jpg"/>
          <p:cNvPicPr>
            <a:picLocks/>
          </p:cNvPicPr>
          <p:nvPr/>
        </p:nvPicPr>
        <p:blipFill rotWithShape="1">
          <a:blip r:embed="rId3">
            <a:extLst>
              <a:ext uri="{28A0092B-C50C-407E-A947-70E740481C1C}">
                <a14:useLocalDpi xmlns:a14="http://schemas.microsoft.com/office/drawing/2010/main" val="0"/>
              </a:ext>
            </a:extLst>
          </a:blip>
          <a:srcRect l="7090" t="33336" r="6568" b="18855"/>
          <a:stretch/>
        </p:blipFill>
        <p:spPr>
          <a:xfrm>
            <a:off x="232558" y="5248401"/>
            <a:ext cx="2160000" cy="1216800"/>
          </a:xfrm>
          <a:prstGeom prst="rect">
            <a:avLst/>
          </a:prstGeom>
        </p:spPr>
      </p:pic>
      <p:pic>
        <p:nvPicPr>
          <p:cNvPr id="3" name="Picture 2" descr="ODIN P&amp;ID Draft 23-9-2014.jpg"/>
          <p:cNvPicPr>
            <a:picLocks/>
          </p:cNvPicPr>
          <p:nvPr/>
        </p:nvPicPr>
        <p:blipFill rotWithShape="1">
          <a:blip r:embed="rId4">
            <a:extLst>
              <a:ext uri="{28A0092B-C50C-407E-A947-70E740481C1C}">
                <a14:useLocalDpi xmlns:a14="http://schemas.microsoft.com/office/drawing/2010/main" val="0"/>
              </a:ext>
            </a:extLst>
          </a:blip>
          <a:srcRect t="19473" b="19681"/>
          <a:stretch/>
        </p:blipFill>
        <p:spPr>
          <a:xfrm>
            <a:off x="3410265" y="5248401"/>
            <a:ext cx="2160000" cy="1216800"/>
          </a:xfrm>
          <a:prstGeom prst="rect">
            <a:avLst/>
          </a:prstGeom>
        </p:spPr>
      </p:pic>
      <p:pic>
        <p:nvPicPr>
          <p:cNvPr id="7" name="Picture 6" descr="LoKI P&amp;ID Draft09-30.jpg"/>
          <p:cNvPicPr>
            <a:picLocks noChangeAspect="1"/>
          </p:cNvPicPr>
          <p:nvPr/>
        </p:nvPicPr>
        <p:blipFill rotWithShape="1">
          <a:blip r:embed="rId5">
            <a:extLst>
              <a:ext uri="{28A0092B-C50C-407E-A947-70E740481C1C}">
                <a14:useLocalDpi xmlns:a14="http://schemas.microsoft.com/office/drawing/2010/main" val="0"/>
              </a:ext>
            </a:extLst>
          </a:blip>
          <a:srcRect l="4029" t="22055" r="7121" b="7214"/>
          <a:stretch/>
        </p:blipFill>
        <p:spPr>
          <a:xfrm>
            <a:off x="6483060" y="5248629"/>
            <a:ext cx="2161068" cy="1216572"/>
          </a:xfrm>
          <a:prstGeom prst="rect">
            <a:avLst/>
          </a:prstGeom>
        </p:spPr>
      </p:pic>
    </p:spTree>
    <p:extLst>
      <p:ext uri="{BB962C8B-B14F-4D97-AF65-F5344CB8AC3E}">
        <p14:creationId xmlns:p14="http://schemas.microsoft.com/office/powerpoint/2010/main" val="1821512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9247" y="66212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sp>
        <p:nvSpPr>
          <p:cNvPr id="3" name="Title 6"/>
          <p:cNvSpPr>
            <a:spLocks noGrp="1"/>
          </p:cNvSpPr>
          <p:nvPr>
            <p:ph type="title"/>
          </p:nvPr>
        </p:nvSpPr>
        <p:spPr>
          <a:xfrm>
            <a:off x="578913" y="0"/>
            <a:ext cx="6392596" cy="1441531"/>
          </a:xfrm>
        </p:spPr>
        <p:txBody>
          <a:bodyPr/>
          <a:lstStyle/>
          <a:p>
            <a:r>
              <a:rPr lang="en-GB" dirty="0" smtClean="0"/>
              <a:t>Scope Summary</a:t>
            </a:r>
            <a:endParaRPr lang="en-GB" dirty="0"/>
          </a:p>
        </p:txBody>
      </p:sp>
      <p:sp>
        <p:nvSpPr>
          <p:cNvPr id="5" name="Rectangle 4"/>
          <p:cNvSpPr/>
          <p:nvPr/>
        </p:nvSpPr>
        <p:spPr>
          <a:xfrm>
            <a:off x="728234" y="2015969"/>
            <a:ext cx="7895123" cy="3416320"/>
          </a:xfrm>
          <a:prstGeom prst="rect">
            <a:avLst/>
          </a:prstGeom>
        </p:spPr>
        <p:txBody>
          <a:bodyPr wrap="square">
            <a:spAutoFit/>
          </a:bodyPr>
          <a:lstStyle/>
          <a:p>
            <a:r>
              <a:rPr lang="en-GB" dirty="0"/>
              <a:t>1</a:t>
            </a:r>
            <a:r>
              <a:rPr lang="en-GB" dirty="0" smtClean="0"/>
              <a:t>.	Accelerator </a:t>
            </a:r>
            <a:r>
              <a:rPr lang="en-GB" dirty="0"/>
              <a:t>personnel safety system.</a:t>
            </a:r>
          </a:p>
          <a:p>
            <a:r>
              <a:rPr lang="en-GB" dirty="0"/>
              <a:t>2</a:t>
            </a:r>
            <a:r>
              <a:rPr lang="en-GB" dirty="0" smtClean="0"/>
              <a:t>.	Accelerator </a:t>
            </a:r>
            <a:r>
              <a:rPr lang="en-GB" dirty="0"/>
              <a:t>oxygen depletion system.</a:t>
            </a:r>
          </a:p>
          <a:p>
            <a:r>
              <a:rPr lang="en-GB" dirty="0"/>
              <a:t>3</a:t>
            </a:r>
            <a:r>
              <a:rPr lang="en-GB" dirty="0" smtClean="0"/>
              <a:t>.	Accelerator </a:t>
            </a:r>
            <a:r>
              <a:rPr lang="en-GB" dirty="0"/>
              <a:t>radiation monitoring system.</a:t>
            </a:r>
          </a:p>
          <a:p>
            <a:r>
              <a:rPr lang="en-GB" dirty="0"/>
              <a:t>4</a:t>
            </a:r>
            <a:r>
              <a:rPr lang="en-GB" dirty="0" smtClean="0"/>
              <a:t>.	Accelerator </a:t>
            </a:r>
            <a:r>
              <a:rPr lang="en-GB" dirty="0"/>
              <a:t>Test stand personnel safety system.</a:t>
            </a:r>
          </a:p>
          <a:p>
            <a:r>
              <a:rPr lang="en-GB" dirty="0"/>
              <a:t>5</a:t>
            </a:r>
            <a:r>
              <a:rPr lang="en-GB" dirty="0" smtClean="0"/>
              <a:t>.	Target </a:t>
            </a:r>
            <a:r>
              <a:rPr lang="en-GB" dirty="0"/>
              <a:t>personnel safety system.</a:t>
            </a:r>
          </a:p>
          <a:p>
            <a:r>
              <a:rPr lang="en-GB" dirty="0"/>
              <a:t>6</a:t>
            </a:r>
            <a:r>
              <a:rPr lang="en-GB" dirty="0" smtClean="0"/>
              <a:t>.	Target </a:t>
            </a:r>
            <a:r>
              <a:rPr lang="en-GB" dirty="0"/>
              <a:t>radiation monitoring system.</a:t>
            </a:r>
          </a:p>
          <a:p>
            <a:r>
              <a:rPr lang="en-GB" dirty="0"/>
              <a:t>7</a:t>
            </a:r>
            <a:r>
              <a:rPr lang="en-GB" dirty="0" smtClean="0"/>
              <a:t>.	Target </a:t>
            </a:r>
            <a:r>
              <a:rPr lang="en-GB" dirty="0"/>
              <a:t>maintenance cell personnel safety system.</a:t>
            </a:r>
          </a:p>
          <a:p>
            <a:r>
              <a:rPr lang="en-GB" dirty="0"/>
              <a:t>8</a:t>
            </a:r>
            <a:r>
              <a:rPr lang="en-GB" dirty="0" smtClean="0"/>
              <a:t>.	Neutron </a:t>
            </a:r>
            <a:r>
              <a:rPr lang="en-GB" dirty="0"/>
              <a:t>Instrument (LOKI) personnel safety system.</a:t>
            </a:r>
          </a:p>
          <a:p>
            <a:r>
              <a:rPr lang="en-GB" dirty="0"/>
              <a:t>9</a:t>
            </a:r>
            <a:r>
              <a:rPr lang="en-GB" dirty="0" smtClean="0"/>
              <a:t>.	Neutron </a:t>
            </a:r>
            <a:r>
              <a:rPr lang="en-GB" dirty="0"/>
              <a:t>Instrument (ODIN) personnel safety system.</a:t>
            </a:r>
          </a:p>
          <a:p>
            <a:r>
              <a:rPr lang="en-GB" dirty="0"/>
              <a:t>10</a:t>
            </a:r>
            <a:r>
              <a:rPr lang="en-GB" dirty="0" smtClean="0"/>
              <a:t>.	Neutron </a:t>
            </a:r>
            <a:r>
              <a:rPr lang="en-GB" dirty="0"/>
              <a:t>Instrument (NMX) personnel safety system.</a:t>
            </a:r>
          </a:p>
          <a:p>
            <a:r>
              <a:rPr lang="en-GB" dirty="0"/>
              <a:t>11. </a:t>
            </a:r>
            <a:r>
              <a:rPr lang="en-GB" dirty="0" smtClean="0"/>
              <a:t>	As </a:t>
            </a:r>
            <a:r>
              <a:rPr lang="en-GB" dirty="0"/>
              <a:t>the initial design of new neutron instruments begins a new personnel </a:t>
            </a:r>
            <a:r>
              <a:rPr lang="en-GB" dirty="0" smtClean="0"/>
              <a:t>	safety </a:t>
            </a:r>
            <a:r>
              <a:rPr lang="en-GB" dirty="0"/>
              <a:t>system will be required.</a:t>
            </a:r>
          </a:p>
        </p:txBody>
      </p:sp>
      <p:sp>
        <p:nvSpPr>
          <p:cNvPr id="7" name="Rectangle 6"/>
          <p:cNvSpPr/>
          <p:nvPr/>
        </p:nvSpPr>
        <p:spPr>
          <a:xfrm>
            <a:off x="728234" y="1548150"/>
            <a:ext cx="2710999" cy="369332"/>
          </a:xfrm>
          <a:prstGeom prst="rect">
            <a:avLst/>
          </a:prstGeom>
        </p:spPr>
        <p:txBody>
          <a:bodyPr wrap="none">
            <a:spAutoFit/>
          </a:bodyPr>
          <a:lstStyle/>
          <a:p>
            <a:pPr lvl="0"/>
            <a:r>
              <a:rPr lang="en-GB" b="1" cap="all" dirty="0" smtClean="0"/>
              <a:t>ICS PSS  Scope Summary</a:t>
            </a:r>
            <a:endParaRPr lang="en-GB" b="1" cap="all" dirty="0"/>
          </a:p>
        </p:txBody>
      </p:sp>
    </p:spTree>
    <p:extLst>
      <p:ext uri="{BB962C8B-B14F-4D97-AF65-F5344CB8AC3E}">
        <p14:creationId xmlns:p14="http://schemas.microsoft.com/office/powerpoint/2010/main" val="4760178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914" y="1682487"/>
            <a:ext cx="6617522" cy="2308324"/>
          </a:xfrm>
          <a:prstGeom prst="rect">
            <a:avLst/>
          </a:prstGeom>
        </p:spPr>
        <p:txBody>
          <a:bodyPr wrap="square">
            <a:spAutoFit/>
          </a:bodyPr>
          <a:lstStyle/>
          <a:p>
            <a:pPr eaLnBrk="0" hangingPunct="0"/>
            <a:r>
              <a:rPr lang="en-AU" dirty="0"/>
              <a:t>The function of the ESS </a:t>
            </a:r>
            <a:r>
              <a:rPr lang="en-AU" dirty="0" smtClean="0"/>
              <a:t>Personnel Safety System (PSS) </a:t>
            </a:r>
            <a:r>
              <a:rPr lang="en-AU" dirty="0"/>
              <a:t>is to prevent personnel remaining in or entering the Accelerator, Target or Neutron instruments when hazardous conditions exist. </a:t>
            </a:r>
            <a:endParaRPr lang="en-AU" dirty="0" smtClean="0"/>
          </a:p>
          <a:p>
            <a:pPr eaLnBrk="0" hangingPunct="0"/>
            <a:endParaRPr lang="en-AU" dirty="0"/>
          </a:p>
          <a:p>
            <a:pPr eaLnBrk="0" hangingPunct="0"/>
            <a:r>
              <a:rPr lang="en-AU" dirty="0" smtClean="0"/>
              <a:t>This </a:t>
            </a:r>
            <a:r>
              <a:rPr lang="en-AU" dirty="0"/>
              <a:t>will be achieved by means of physical searches supervised by a safety controller, access controlled by mechanical interlocks and the facility to request an ESS trip or exit the associated areas in the event that a potentially hazardous situation arises. </a:t>
            </a:r>
            <a:endParaRPr lang="en-GB" dirty="0"/>
          </a:p>
        </p:txBody>
      </p:sp>
      <p:sp>
        <p:nvSpPr>
          <p:cNvPr id="6" name="Rectangle 5"/>
          <p:cNvSpPr/>
          <p:nvPr/>
        </p:nvSpPr>
        <p:spPr>
          <a:xfrm>
            <a:off x="578914" y="4119603"/>
            <a:ext cx="6394103" cy="1477328"/>
          </a:xfrm>
          <a:prstGeom prst="rect">
            <a:avLst/>
          </a:prstGeom>
        </p:spPr>
        <p:txBody>
          <a:bodyPr wrap="square">
            <a:spAutoFit/>
          </a:bodyPr>
          <a:lstStyle/>
          <a:p>
            <a:r>
              <a:rPr lang="en-US" dirty="0"/>
              <a:t>The PSS is also governed by the </a:t>
            </a:r>
            <a:r>
              <a:rPr lang="en-US" dirty="0" err="1"/>
              <a:t>Stral</a:t>
            </a:r>
            <a:r>
              <a:rPr lang="en-US" dirty="0"/>
              <a:t> </a:t>
            </a:r>
            <a:r>
              <a:rPr lang="en-US" dirty="0" err="1"/>
              <a:t>sakerhets</a:t>
            </a:r>
            <a:r>
              <a:rPr lang="en-US" dirty="0"/>
              <a:t> </a:t>
            </a:r>
            <a:r>
              <a:rPr lang="en-US" dirty="0" err="1"/>
              <a:t>myndigheten</a:t>
            </a:r>
            <a:r>
              <a:rPr lang="en-US" dirty="0"/>
              <a:t> (SSM) (The Swedish Radiation Safety Authority) rules on ionizing radiation and will also operate within the ESS safety framework. The maximum tolerable risk level will be 10^-</a:t>
            </a:r>
            <a:r>
              <a:rPr lang="en-US" dirty="0" smtClean="0"/>
              <a:t>6. SSM H4 </a:t>
            </a:r>
            <a:r>
              <a:rPr lang="en-US" dirty="0"/>
              <a:t>level.</a:t>
            </a:r>
            <a:endParaRPr lang="en-GB" dirty="0"/>
          </a:p>
          <a:p>
            <a:r>
              <a:rPr lang="en-US" dirty="0"/>
              <a:t> </a:t>
            </a:r>
            <a:endParaRPr lang="en-GB" dirty="0"/>
          </a:p>
        </p:txBody>
      </p:sp>
      <p:pic>
        <p:nvPicPr>
          <p:cNvPr id="7" name="Picture 6" descr="logotyp_n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889" y="4421102"/>
            <a:ext cx="921869" cy="684418"/>
          </a:xfrm>
          <a:prstGeom prst="rect">
            <a:avLst/>
          </a:prstGeom>
        </p:spPr>
      </p:pic>
      <p:pic>
        <p:nvPicPr>
          <p:cNvPr id="8" name="Picture 7" descr="r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889" y="1964685"/>
            <a:ext cx="1174695" cy="1715165"/>
          </a:xfrm>
          <a:prstGeom prst="rect">
            <a:avLst/>
          </a:prstGeom>
        </p:spPr>
      </p:pic>
      <p:sp>
        <p:nvSpPr>
          <p:cNvPr id="9" name="TextBox 8"/>
          <p:cNvSpPr txBox="1"/>
          <p:nvPr/>
        </p:nvSpPr>
        <p:spPr>
          <a:xfrm>
            <a:off x="7690308" y="3713812"/>
            <a:ext cx="864339" cy="215444"/>
          </a:xfrm>
          <a:prstGeom prst="rect">
            <a:avLst/>
          </a:prstGeom>
          <a:noFill/>
        </p:spPr>
        <p:txBody>
          <a:bodyPr wrap="none" rtlCol="0">
            <a:spAutoFit/>
          </a:bodyPr>
          <a:lstStyle/>
          <a:p>
            <a:r>
              <a:rPr lang="en-GB" sz="800" dirty="0" smtClean="0"/>
              <a:t>Typical PSS Rack</a:t>
            </a:r>
            <a:endParaRPr lang="en-GB" sz="800" dirty="0"/>
          </a:p>
        </p:txBody>
      </p:sp>
      <p:sp>
        <p:nvSpPr>
          <p:cNvPr id="11" name="TextBox 10"/>
          <p:cNvSpPr txBox="1"/>
          <p:nvPr/>
        </p:nvSpPr>
        <p:spPr>
          <a:xfrm>
            <a:off x="882015" y="465503"/>
            <a:ext cx="2922996" cy="584776"/>
          </a:xfrm>
          <a:prstGeom prst="rect">
            <a:avLst/>
          </a:prstGeom>
          <a:noFill/>
        </p:spPr>
        <p:txBody>
          <a:bodyPr wrap="none" rtlCol="0">
            <a:spAutoFit/>
          </a:bodyPr>
          <a:lstStyle/>
          <a:p>
            <a:r>
              <a:rPr lang="en-GB" sz="3200" dirty="0" smtClean="0">
                <a:solidFill>
                  <a:schemeClr val="bg1"/>
                </a:solidFill>
              </a:rPr>
              <a:t>ESS PSS Strategy</a:t>
            </a:r>
            <a:endParaRPr lang="en-GB" sz="3200" dirty="0">
              <a:solidFill>
                <a:schemeClr val="bg1"/>
              </a:solidFill>
            </a:endParaRPr>
          </a:p>
        </p:txBody>
      </p:sp>
      <p:sp>
        <p:nvSpPr>
          <p:cNvPr id="10" name="Rectangle 9"/>
          <p:cNvSpPr/>
          <p:nvPr/>
        </p:nvSpPr>
        <p:spPr>
          <a:xfrm>
            <a:off x="7649247" y="6621252"/>
            <a:ext cx="1507360" cy="215444"/>
          </a:xfrm>
          <a:prstGeom prst="rect">
            <a:avLst/>
          </a:prstGeom>
        </p:spPr>
        <p:txBody>
          <a:bodyPr wrap="none">
            <a:spAutoFit/>
          </a:bodyPr>
          <a:lstStyle/>
          <a:p>
            <a:r>
              <a:rPr lang="en-US" sz="800" dirty="0"/>
              <a:t>Stuart Birch </a:t>
            </a:r>
            <a:r>
              <a:rPr lang="en-US" sz="800" dirty="0" smtClean="0"/>
              <a:t>6</a:t>
            </a:r>
            <a:r>
              <a:rPr lang="en-US" sz="800" baseline="30000" dirty="0" smtClean="0"/>
              <a:t>rd</a:t>
            </a:r>
            <a:r>
              <a:rPr lang="en-US" sz="800" dirty="0" smtClean="0"/>
              <a:t> November2014</a:t>
            </a:r>
            <a:r>
              <a:rPr lang="en-US" sz="800" dirty="0"/>
              <a:t>.</a:t>
            </a:r>
          </a:p>
        </p:txBody>
      </p:sp>
    </p:spTree>
    <p:extLst>
      <p:ext uri="{BB962C8B-B14F-4D97-AF65-F5344CB8AC3E}">
        <p14:creationId xmlns:p14="http://schemas.microsoft.com/office/powerpoint/2010/main" val="4129356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AK10 P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TAK10 PSS.potx</Template>
  <TotalTime>3368</TotalTime>
  <Words>1300</Words>
  <Application>Microsoft Macintosh PowerPoint</Application>
  <PresentationFormat>On-screen Show (4:3)</PresentationFormat>
  <Paragraphs>222</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TAK10 PSS</vt:lpstr>
      <vt:lpstr>Personnel Safety Systems</vt:lpstr>
      <vt:lpstr>Introduction</vt:lpstr>
      <vt:lpstr>Accelerator PSS Scope</vt:lpstr>
      <vt:lpstr>Accelerator PSS Scope (continued)</vt:lpstr>
      <vt:lpstr>Accelerator PSS Scope (continued)</vt:lpstr>
      <vt:lpstr>Target PSS Scope</vt:lpstr>
      <vt:lpstr>Neutron Instrument PSS Scope</vt:lpstr>
      <vt:lpstr>Scope Summary</vt:lpstr>
      <vt:lpstr>PowerPoint Presentation</vt:lpstr>
      <vt:lpstr>PowerPoint Presentation</vt:lpstr>
      <vt:lpstr>PowerPoint Presentation</vt:lpstr>
      <vt:lpstr>PSS Progress</vt:lpstr>
      <vt:lpstr>PSS Progress</vt:lpstr>
      <vt:lpstr>PSS Progress</vt:lpstr>
      <vt:lpstr>PSS Progress</vt:lpstr>
      <vt:lpstr>PSS Progress</vt:lpstr>
      <vt:lpstr>PSS Progress</vt:lpstr>
      <vt:lpstr>Personnel Safety Systems</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Malin Lindberg</cp:lastModifiedBy>
  <cp:revision>59</cp:revision>
  <dcterms:created xsi:type="dcterms:W3CDTF">2013-10-29T16:05:10Z</dcterms:created>
  <dcterms:modified xsi:type="dcterms:W3CDTF">2014-11-03T08:25:47Z</dcterms:modified>
</cp:coreProperties>
</file>