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083800" cy="7562850"/>
  <p:notesSz cx="10083800" cy="75628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3D849D-719F-4A37-90D7-BED49EB3E232}" v="8" dt="2020-10-06T16:40:49.0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531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285" y="2344483"/>
            <a:ext cx="857123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4235196"/>
            <a:ext cx="705866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2065"/>
              </a:lnSpc>
            </a:pPr>
            <a:fld id="{81D60167-4931-47E6-BA6A-407CBD079E47}" type="slidenum">
              <a:rPr dirty="0"/>
              <a:t>‹#›</a:t>
            </a:fld>
            <a:r>
              <a:rPr spc="-5" dirty="0"/>
              <a:t>/</a:t>
            </a:r>
            <a:r>
              <a:rPr dirty="0"/>
              <a:t>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2065"/>
              </a:lnSpc>
            </a:pPr>
            <a:fld id="{81D60167-4931-47E6-BA6A-407CBD079E47}" type="slidenum">
              <a:rPr dirty="0"/>
              <a:t>‹#›</a:t>
            </a:fld>
            <a:r>
              <a:rPr spc="-5" dirty="0"/>
              <a:t>/</a:t>
            </a:r>
            <a:r>
              <a:rPr dirty="0"/>
              <a:t>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190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3157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2065"/>
              </a:lnSpc>
            </a:pPr>
            <a:fld id="{81D60167-4931-47E6-BA6A-407CBD079E47}" type="slidenum">
              <a:rPr dirty="0"/>
              <a:t>‹#›</a:t>
            </a:fld>
            <a:r>
              <a:rPr spc="-5" dirty="0"/>
              <a:t>/</a:t>
            </a:r>
            <a:r>
              <a:rPr dirty="0"/>
              <a:t>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2065"/>
              </a:lnSpc>
            </a:pPr>
            <a:fld id="{81D60167-4931-47E6-BA6A-407CBD079E47}" type="slidenum">
              <a:rPr dirty="0"/>
              <a:t>‹#›</a:t>
            </a:fld>
            <a:r>
              <a:rPr spc="-5" dirty="0"/>
              <a:t>/</a:t>
            </a:r>
            <a:r>
              <a:rPr dirty="0"/>
              <a:t>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2065"/>
              </a:lnSpc>
            </a:pPr>
            <a:fld id="{81D60167-4931-47E6-BA6A-407CBD079E47}" type="slidenum">
              <a:rPr dirty="0"/>
              <a:t>‹#›</a:t>
            </a:fld>
            <a:r>
              <a:rPr spc="-5" dirty="0"/>
              <a:t>/</a:t>
            </a:r>
            <a:r>
              <a:rPr dirty="0"/>
              <a:t>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"/>
            <a:ext cx="10080625" cy="1260475"/>
          </a:xfrm>
          <a:custGeom>
            <a:avLst/>
            <a:gdLst/>
            <a:ahLst/>
            <a:cxnLst/>
            <a:rect l="l" t="t" r="r" b="b"/>
            <a:pathLst>
              <a:path w="10080625" h="1260475">
                <a:moveTo>
                  <a:pt x="10080002" y="0"/>
                </a:moveTo>
                <a:lnTo>
                  <a:pt x="0" y="0"/>
                </a:lnTo>
                <a:lnTo>
                  <a:pt x="0" y="1260005"/>
                </a:lnTo>
                <a:lnTo>
                  <a:pt x="10080002" y="1260005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2"/>
            <a:ext cx="10080625" cy="1260475"/>
          </a:xfrm>
          <a:custGeom>
            <a:avLst/>
            <a:gdLst/>
            <a:ahLst/>
            <a:cxnLst/>
            <a:rect l="l" t="t" r="r" b="b"/>
            <a:pathLst>
              <a:path w="10080625" h="1260475">
                <a:moveTo>
                  <a:pt x="5039995" y="1260005"/>
                </a:moveTo>
                <a:lnTo>
                  <a:pt x="0" y="1260005"/>
                </a:lnTo>
                <a:lnTo>
                  <a:pt x="0" y="0"/>
                </a:lnTo>
                <a:lnTo>
                  <a:pt x="10080002" y="0"/>
                </a:lnTo>
                <a:lnTo>
                  <a:pt x="10080002" y="1260005"/>
                </a:lnTo>
                <a:lnTo>
                  <a:pt x="5039995" y="1260005"/>
                </a:lnTo>
                <a:close/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9997" y="12"/>
            <a:ext cx="1260005" cy="1259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1259662"/>
            <a:ext cx="1620354" cy="62999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2169" y="388721"/>
            <a:ext cx="7679461" cy="452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4190" y="1739455"/>
            <a:ext cx="907542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8492" y="7033450"/>
            <a:ext cx="3226816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190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25017" y="7163599"/>
            <a:ext cx="344169" cy="278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2065"/>
              </a:lnSpc>
            </a:pPr>
            <a:fld id="{81D60167-4931-47E6-BA6A-407CBD079E47}" type="slidenum">
              <a:rPr dirty="0"/>
              <a:t>‹#›</a:t>
            </a:fld>
            <a:r>
              <a:rPr spc="-5" dirty="0"/>
              <a:t>/</a:t>
            </a:r>
            <a:r>
              <a:rPr dirty="0"/>
              <a:t>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esss.lu.se/kacperklys/e3-lodistribu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lab.esss.lu.se/kacperklys/e3-piezodriv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nfluence.esss.lu.se/display/HAR/Piezo-driver+integration+-+IO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9996" y="1800009"/>
            <a:ext cx="8172450" cy="1692910"/>
            <a:chOff x="1799996" y="1800009"/>
            <a:chExt cx="8172450" cy="1692910"/>
          </a:xfrm>
        </p:grpSpPr>
        <p:sp>
          <p:nvSpPr>
            <p:cNvPr id="3" name="object 3"/>
            <p:cNvSpPr/>
            <p:nvPr/>
          </p:nvSpPr>
          <p:spPr>
            <a:xfrm>
              <a:off x="1872005" y="1872018"/>
              <a:ext cx="8100695" cy="1620520"/>
            </a:xfrm>
            <a:custGeom>
              <a:avLst/>
              <a:gdLst/>
              <a:ahLst/>
              <a:cxnLst/>
              <a:rect l="l" t="t" r="r" b="b"/>
              <a:pathLst>
                <a:path w="8100695" h="1620520">
                  <a:moveTo>
                    <a:pt x="7891551" y="0"/>
                  </a:moveTo>
                  <a:lnTo>
                    <a:pt x="208800" y="0"/>
                  </a:lnTo>
                  <a:lnTo>
                    <a:pt x="181603" y="1804"/>
                  </a:lnTo>
                  <a:lnTo>
                    <a:pt x="128962" y="15944"/>
                  </a:lnTo>
                  <a:lnTo>
                    <a:pt x="81688" y="43291"/>
                  </a:lnTo>
                  <a:lnTo>
                    <a:pt x="43291" y="81688"/>
                  </a:lnTo>
                  <a:lnTo>
                    <a:pt x="15944" y="128962"/>
                  </a:lnTo>
                  <a:lnTo>
                    <a:pt x="1804" y="181603"/>
                  </a:lnTo>
                  <a:lnTo>
                    <a:pt x="0" y="208800"/>
                  </a:lnTo>
                  <a:lnTo>
                    <a:pt x="0" y="1411554"/>
                  </a:lnTo>
                  <a:lnTo>
                    <a:pt x="7153" y="1465510"/>
                  </a:lnTo>
                  <a:lnTo>
                    <a:pt x="28079" y="1515960"/>
                  </a:lnTo>
                  <a:lnTo>
                    <a:pt x="61240" y="1559109"/>
                  </a:lnTo>
                  <a:lnTo>
                    <a:pt x="104394" y="1592275"/>
                  </a:lnTo>
                  <a:lnTo>
                    <a:pt x="154844" y="1613201"/>
                  </a:lnTo>
                  <a:lnTo>
                    <a:pt x="208800" y="1620354"/>
                  </a:lnTo>
                  <a:lnTo>
                    <a:pt x="7891551" y="1620354"/>
                  </a:lnTo>
                  <a:lnTo>
                    <a:pt x="7945507" y="1613201"/>
                  </a:lnTo>
                  <a:lnTo>
                    <a:pt x="7995958" y="1592275"/>
                  </a:lnTo>
                  <a:lnTo>
                    <a:pt x="8039111" y="1559109"/>
                  </a:lnTo>
                  <a:lnTo>
                    <a:pt x="8072272" y="1515960"/>
                  </a:lnTo>
                  <a:lnTo>
                    <a:pt x="8093198" y="1465510"/>
                  </a:lnTo>
                  <a:lnTo>
                    <a:pt x="8100352" y="1411554"/>
                  </a:lnTo>
                  <a:lnTo>
                    <a:pt x="8100352" y="208800"/>
                  </a:lnTo>
                  <a:lnTo>
                    <a:pt x="8093198" y="154844"/>
                  </a:lnTo>
                  <a:lnTo>
                    <a:pt x="8072272" y="104393"/>
                  </a:lnTo>
                  <a:lnTo>
                    <a:pt x="8039111" y="61240"/>
                  </a:lnTo>
                  <a:lnTo>
                    <a:pt x="7995958" y="28079"/>
                  </a:lnTo>
                  <a:lnTo>
                    <a:pt x="7945507" y="7153"/>
                  </a:lnTo>
                  <a:lnTo>
                    <a:pt x="7891551" y="0"/>
                  </a:lnTo>
                  <a:close/>
                </a:path>
              </a:pathLst>
            </a:custGeom>
            <a:solidFill>
              <a:srgbClr val="7F7F7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99996" y="1800009"/>
              <a:ext cx="8100695" cy="1620520"/>
            </a:xfrm>
            <a:custGeom>
              <a:avLst/>
              <a:gdLst/>
              <a:ahLst/>
              <a:cxnLst/>
              <a:rect l="l" t="t" r="r" b="b"/>
              <a:pathLst>
                <a:path w="8100695" h="1620520">
                  <a:moveTo>
                    <a:pt x="7891564" y="0"/>
                  </a:moveTo>
                  <a:lnTo>
                    <a:pt x="208800" y="0"/>
                  </a:lnTo>
                  <a:lnTo>
                    <a:pt x="181603" y="1806"/>
                  </a:lnTo>
                  <a:lnTo>
                    <a:pt x="128967" y="15950"/>
                  </a:lnTo>
                  <a:lnTo>
                    <a:pt x="81695" y="43297"/>
                  </a:lnTo>
                  <a:lnTo>
                    <a:pt x="43297" y="81695"/>
                  </a:lnTo>
                  <a:lnTo>
                    <a:pt x="15950" y="128967"/>
                  </a:lnTo>
                  <a:lnTo>
                    <a:pt x="1806" y="181603"/>
                  </a:lnTo>
                  <a:lnTo>
                    <a:pt x="0" y="208800"/>
                  </a:lnTo>
                  <a:lnTo>
                    <a:pt x="0" y="1411566"/>
                  </a:lnTo>
                  <a:lnTo>
                    <a:pt x="7158" y="1465521"/>
                  </a:lnTo>
                  <a:lnTo>
                    <a:pt x="28079" y="1515960"/>
                  </a:lnTo>
                  <a:lnTo>
                    <a:pt x="61247" y="1559120"/>
                  </a:lnTo>
                  <a:lnTo>
                    <a:pt x="104406" y="1592287"/>
                  </a:lnTo>
                  <a:lnTo>
                    <a:pt x="154846" y="1613209"/>
                  </a:lnTo>
                  <a:lnTo>
                    <a:pt x="208800" y="1620367"/>
                  </a:lnTo>
                  <a:lnTo>
                    <a:pt x="7891564" y="1620367"/>
                  </a:lnTo>
                  <a:lnTo>
                    <a:pt x="7945518" y="1613209"/>
                  </a:lnTo>
                  <a:lnTo>
                    <a:pt x="7995958" y="1592287"/>
                  </a:lnTo>
                  <a:lnTo>
                    <a:pt x="8039117" y="1559120"/>
                  </a:lnTo>
                  <a:lnTo>
                    <a:pt x="8072285" y="1515960"/>
                  </a:lnTo>
                  <a:lnTo>
                    <a:pt x="8093211" y="1465521"/>
                  </a:lnTo>
                  <a:lnTo>
                    <a:pt x="8100364" y="1411566"/>
                  </a:lnTo>
                  <a:lnTo>
                    <a:pt x="8100364" y="208800"/>
                  </a:lnTo>
                  <a:lnTo>
                    <a:pt x="8093211" y="154846"/>
                  </a:lnTo>
                  <a:lnTo>
                    <a:pt x="8072285" y="104406"/>
                  </a:lnTo>
                  <a:lnTo>
                    <a:pt x="8039117" y="61247"/>
                  </a:lnTo>
                  <a:lnTo>
                    <a:pt x="7995958" y="28079"/>
                  </a:lnTo>
                  <a:lnTo>
                    <a:pt x="7945518" y="7158"/>
                  </a:lnTo>
                  <a:lnTo>
                    <a:pt x="7891564" y="0"/>
                  </a:lnTo>
                  <a:close/>
                </a:path>
              </a:pathLst>
            </a:custGeom>
            <a:solidFill>
              <a:srgbClr val="BD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87535" y="2162797"/>
            <a:ext cx="6193790" cy="884858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24180" marR="30480" indent="-386715">
              <a:lnSpc>
                <a:spcPts val="3250"/>
              </a:lnSpc>
              <a:spcBef>
                <a:spcPts val="300"/>
              </a:spcBef>
            </a:pPr>
            <a:r>
              <a:rPr lang="pl-PL" sz="4200" baseline="-10912" dirty="0"/>
              <a:t>MTCA.4 RTM Carrier Board </a:t>
            </a:r>
            <a:r>
              <a:rPr lang="pl-PL" sz="4200" baseline="-10912" dirty="0" err="1"/>
              <a:t>integration</a:t>
            </a:r>
            <a:br>
              <a:rPr lang="pl-PL" sz="4200" baseline="-10912" dirty="0"/>
            </a:br>
            <a:r>
              <a:rPr lang="pl-PL" sz="4200" baseline="-10912" dirty="0" err="1"/>
              <a:t>Realization</a:t>
            </a:r>
            <a:r>
              <a:rPr lang="pl-PL" sz="4200" baseline="-10912" dirty="0"/>
              <a:t> status and open </a:t>
            </a:r>
            <a:r>
              <a:rPr lang="pl-PL" sz="4200" baseline="-10912" dirty="0" err="1"/>
              <a:t>tasks</a:t>
            </a:r>
            <a:endParaRPr sz="4200" baseline="-10912" dirty="0"/>
          </a:p>
        </p:txBody>
      </p:sp>
      <p:sp>
        <p:nvSpPr>
          <p:cNvPr id="6" name="object 6"/>
          <p:cNvSpPr txBox="1"/>
          <p:nvPr/>
        </p:nvSpPr>
        <p:spPr>
          <a:xfrm>
            <a:off x="4179493" y="3797185"/>
            <a:ext cx="3340100" cy="9226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068070">
              <a:lnSpc>
                <a:spcPts val="2330"/>
              </a:lnSpc>
              <a:spcBef>
                <a:spcPts val="235"/>
              </a:spcBef>
            </a:pPr>
            <a:r>
              <a:rPr sz="2000" spc="-15" dirty="0">
                <a:latin typeface="Trebuchet MS"/>
                <a:cs typeface="Trebuchet MS"/>
              </a:rPr>
              <a:t>Presenter:  </a:t>
            </a:r>
            <a:r>
              <a:rPr sz="2000" spc="-5" dirty="0">
                <a:latin typeface="Trebuchet MS"/>
                <a:cs typeface="Trebuchet MS"/>
              </a:rPr>
              <a:t>Aleksander Mielczarek,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DMCS</a:t>
            </a:r>
            <a:endParaRPr sz="2000">
              <a:latin typeface="Trebuchet MS"/>
              <a:cs typeface="Trebuchet MS"/>
            </a:endParaRPr>
          </a:p>
          <a:p>
            <a:pPr marL="624840">
              <a:lnSpc>
                <a:spcPts val="2265"/>
              </a:lnSpc>
            </a:pPr>
            <a:r>
              <a:rPr sz="2000" spc="-5" dirty="0">
                <a:latin typeface="Trebuchet MS"/>
                <a:cs typeface="Trebuchet MS"/>
              </a:rPr>
              <a:t>Kacper Kłys,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DMCS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9185" y="6756387"/>
            <a:ext cx="19812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rebuchet MS"/>
                <a:cs typeface="Trebuchet MS"/>
              </a:rPr>
              <a:t>2020-10-07,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Łódź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78853" y="5322961"/>
            <a:ext cx="1010899" cy="788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5439" y="5035334"/>
            <a:ext cx="1260005" cy="1264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600"/>
            <a:ext cx="530683" cy="275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1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599"/>
            <a:ext cx="577152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10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LO - </a:t>
            </a:r>
            <a:r>
              <a:rPr lang="pl-PL" spc="-10" dirty="0" err="1"/>
              <a:t>Structure</a:t>
            </a:r>
            <a:endParaRPr spc="-10" dirty="0"/>
          </a:p>
        </p:txBody>
      </p:sp>
      <p:sp>
        <p:nvSpPr>
          <p:cNvPr id="27" name="CustomShape 2">
            <a:extLst>
              <a:ext uri="{FF2B5EF4-FFF2-40B4-BE49-F238E27FC236}">
                <a16:creationId xmlns:a16="http://schemas.microsoft.com/office/drawing/2014/main" id="{342E4341-4B6F-4063-99CB-6F76E3153AB9}"/>
              </a:ext>
            </a:extLst>
          </p:cNvPr>
          <p:cNvSpPr/>
          <p:nvPr/>
        </p:nvSpPr>
        <p:spPr>
          <a:xfrm>
            <a:off x="2068324" y="4931721"/>
            <a:ext cx="8042031" cy="13560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906480" lvl="1" indent="-447480">
              <a:spcBef>
                <a:spcPts val="400"/>
              </a:spcBef>
              <a:buClr>
                <a:srgbClr val="808080"/>
              </a:buClr>
              <a:buFont typeface="Wingdings" charset="2"/>
              <a:buChar char=""/>
            </a:pPr>
            <a:endParaRPr lang="pl-PL" sz="1700" b="0" strike="noStrike" spc="-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2" name="Schemat blokowy: proces alternatywny 21">
            <a:extLst>
              <a:ext uri="{FF2B5EF4-FFF2-40B4-BE49-F238E27FC236}">
                <a16:creationId xmlns:a16="http://schemas.microsoft.com/office/drawing/2014/main" id="{5DFCF7DC-7205-4BB4-8556-ED399E67331A}"/>
              </a:ext>
            </a:extLst>
          </p:cNvPr>
          <p:cNvSpPr/>
          <p:nvPr/>
        </p:nvSpPr>
        <p:spPr>
          <a:xfrm>
            <a:off x="3594100" y="1658475"/>
            <a:ext cx="4547471" cy="97265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e3-LOdistribution</a:t>
            </a:r>
          </a:p>
          <a:p>
            <a:pPr algn="ctr"/>
            <a:r>
              <a:rPr lang="pl-PL" sz="1600" dirty="0"/>
              <a:t>(e3-iocStats, e3-autosave, e3-recsync)</a:t>
            </a:r>
          </a:p>
        </p:txBody>
      </p:sp>
      <p:sp>
        <p:nvSpPr>
          <p:cNvPr id="23" name="Schemat blokowy: proces alternatywny 22">
            <a:extLst>
              <a:ext uri="{FF2B5EF4-FFF2-40B4-BE49-F238E27FC236}">
                <a16:creationId xmlns:a16="http://schemas.microsoft.com/office/drawing/2014/main" id="{A455F6E7-0B57-42B4-9FF2-A2A8983047C9}"/>
              </a:ext>
            </a:extLst>
          </p:cNvPr>
          <p:cNvSpPr/>
          <p:nvPr/>
        </p:nvSpPr>
        <p:spPr>
          <a:xfrm>
            <a:off x="4885193" y="3225421"/>
            <a:ext cx="2015407" cy="6740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LOdistribution.db</a:t>
            </a:r>
            <a:endParaRPr lang="pl-PL" dirty="0"/>
          </a:p>
        </p:txBody>
      </p:sp>
      <p:sp>
        <p:nvSpPr>
          <p:cNvPr id="24" name="Schemat blokowy: proces alternatywny 23">
            <a:extLst>
              <a:ext uri="{FF2B5EF4-FFF2-40B4-BE49-F238E27FC236}">
                <a16:creationId xmlns:a16="http://schemas.microsoft.com/office/drawing/2014/main" id="{21DE5E97-BD95-4AC2-88A7-D6F3A1A9ACD7}"/>
              </a:ext>
            </a:extLst>
          </p:cNvPr>
          <p:cNvSpPr/>
          <p:nvPr/>
        </p:nvSpPr>
        <p:spPr>
          <a:xfrm>
            <a:off x="4952952" y="4413874"/>
            <a:ext cx="1866123" cy="6740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asyn</a:t>
            </a:r>
            <a:r>
              <a:rPr lang="pl-PL" dirty="0"/>
              <a:t> driver</a:t>
            </a:r>
          </a:p>
        </p:txBody>
      </p:sp>
      <p:sp>
        <p:nvSpPr>
          <p:cNvPr id="25" name="Schemat blokowy: proces alternatywny 24">
            <a:extLst>
              <a:ext uri="{FF2B5EF4-FFF2-40B4-BE49-F238E27FC236}">
                <a16:creationId xmlns:a16="http://schemas.microsoft.com/office/drawing/2014/main" id="{D49C8CC2-D355-40F9-8100-56D5AF843D3E}"/>
              </a:ext>
            </a:extLst>
          </p:cNvPr>
          <p:cNvSpPr/>
          <p:nvPr/>
        </p:nvSpPr>
        <p:spPr>
          <a:xfrm>
            <a:off x="2707691" y="5711013"/>
            <a:ext cx="1537301" cy="53489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ics-lo-lib</a:t>
            </a:r>
            <a:endParaRPr lang="pl-PL" dirty="0"/>
          </a:p>
        </p:txBody>
      </p:sp>
      <p:sp>
        <p:nvSpPr>
          <p:cNvPr id="26" name="Schemat blokowy: proces alternatywny 25">
            <a:extLst>
              <a:ext uri="{FF2B5EF4-FFF2-40B4-BE49-F238E27FC236}">
                <a16:creationId xmlns:a16="http://schemas.microsoft.com/office/drawing/2014/main" id="{B15DBD80-186C-4682-A3F6-510F9E5C66B7}"/>
              </a:ext>
            </a:extLst>
          </p:cNvPr>
          <p:cNvSpPr/>
          <p:nvPr/>
        </p:nvSpPr>
        <p:spPr>
          <a:xfrm>
            <a:off x="5066169" y="5728109"/>
            <a:ext cx="1673596" cy="5348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ics-xdriver-core</a:t>
            </a:r>
            <a:endParaRPr lang="pl-PL" dirty="0"/>
          </a:p>
        </p:txBody>
      </p:sp>
      <p:sp>
        <p:nvSpPr>
          <p:cNvPr id="45" name="Schemat blokowy: proces alternatywny 44">
            <a:extLst>
              <a:ext uri="{FF2B5EF4-FFF2-40B4-BE49-F238E27FC236}">
                <a16:creationId xmlns:a16="http://schemas.microsoft.com/office/drawing/2014/main" id="{0CEE6749-38A2-42CB-A2D9-AC0BA4183B5E}"/>
              </a:ext>
            </a:extLst>
          </p:cNvPr>
          <p:cNvSpPr/>
          <p:nvPr/>
        </p:nvSpPr>
        <p:spPr>
          <a:xfrm>
            <a:off x="7441367" y="5773258"/>
            <a:ext cx="1601809" cy="50612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ics-xdriver-lib</a:t>
            </a:r>
            <a:endParaRPr lang="pl-PL" dirty="0"/>
          </a:p>
        </p:txBody>
      </p: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F56E36D1-A08B-4F99-A22E-7FB28833A1F6}"/>
              </a:ext>
            </a:extLst>
          </p:cNvPr>
          <p:cNvCxnSpPr>
            <a:cxnSpLocks/>
          </p:cNvCxnSpPr>
          <p:nvPr/>
        </p:nvCxnSpPr>
        <p:spPr>
          <a:xfrm flipH="1">
            <a:off x="3594100" y="5175629"/>
            <a:ext cx="2234222" cy="413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BD66584F-2887-44AE-8CA0-ABC31AE071A1}"/>
              </a:ext>
            </a:extLst>
          </p:cNvPr>
          <p:cNvCxnSpPr>
            <a:cxnSpLocks/>
          </p:cNvCxnSpPr>
          <p:nvPr/>
        </p:nvCxnSpPr>
        <p:spPr>
          <a:xfrm>
            <a:off x="5977151" y="5181226"/>
            <a:ext cx="2265121" cy="529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BBB05E4D-DA8E-4959-805E-C1A38CA82905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5902506" y="5045781"/>
            <a:ext cx="461" cy="682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>
            <a:extLst>
              <a:ext uri="{FF2B5EF4-FFF2-40B4-BE49-F238E27FC236}">
                <a16:creationId xmlns:a16="http://schemas.microsoft.com/office/drawing/2014/main" id="{BFBDDE1D-7679-468F-9A64-FB7F17F9FFC8}"/>
              </a:ext>
            </a:extLst>
          </p:cNvPr>
          <p:cNvCxnSpPr>
            <a:cxnSpLocks/>
          </p:cNvCxnSpPr>
          <p:nvPr/>
        </p:nvCxnSpPr>
        <p:spPr>
          <a:xfrm>
            <a:off x="5904366" y="2682269"/>
            <a:ext cx="0" cy="543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17285D87-B0F1-48F7-A4B9-1CFFDC66727C}"/>
              </a:ext>
            </a:extLst>
          </p:cNvPr>
          <p:cNvCxnSpPr>
            <a:cxnSpLocks/>
          </p:cNvCxnSpPr>
          <p:nvPr/>
        </p:nvCxnSpPr>
        <p:spPr>
          <a:xfrm>
            <a:off x="5904366" y="3870722"/>
            <a:ext cx="0" cy="543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29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1363" y="2214571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1363" y="3254256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1363" y="4106335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27918" y="1419225"/>
            <a:ext cx="7965556" cy="50295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lang="pl-PL"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 dirty="0">
              <a:latin typeface="Arial"/>
              <a:cs typeface="Arial"/>
            </a:endParaRPr>
          </a:p>
          <a:p>
            <a:pPr marL="444500" marR="217804">
              <a:lnSpc>
                <a:spcPts val="2670"/>
              </a:lnSpc>
            </a:pPr>
            <a:r>
              <a:rPr lang="pl-PL" sz="2400" spc="-5" dirty="0" err="1">
                <a:latin typeface="Arial"/>
                <a:cs typeface="Arial"/>
              </a:rPr>
              <a:t>Uses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asyn</a:t>
            </a:r>
            <a:r>
              <a:rPr lang="pl-PL" sz="2400" spc="-5" dirty="0">
                <a:latin typeface="Arial"/>
                <a:cs typeface="Arial"/>
              </a:rPr>
              <a:t> driver </a:t>
            </a:r>
            <a:r>
              <a:rPr lang="pl-PL" sz="2400" spc="-5" dirty="0" err="1">
                <a:latin typeface="Arial"/>
                <a:cs typeface="Arial"/>
              </a:rPr>
              <a:t>based</a:t>
            </a:r>
            <a:r>
              <a:rPr lang="pl-PL" sz="2400" spc="-5" dirty="0">
                <a:latin typeface="Arial"/>
                <a:cs typeface="Arial"/>
              </a:rPr>
              <a:t> on API from LO </a:t>
            </a:r>
            <a:r>
              <a:rPr lang="pl-PL" sz="2400" spc="-5" dirty="0" err="1">
                <a:latin typeface="Arial"/>
                <a:cs typeface="Arial"/>
              </a:rPr>
              <a:t>library</a:t>
            </a:r>
            <a:r>
              <a:rPr lang="pl-PL" sz="2400" spc="-5" dirty="0">
                <a:latin typeface="Arial"/>
                <a:cs typeface="Arial"/>
              </a:rPr>
              <a:t> (git </a:t>
            </a:r>
            <a:r>
              <a:rPr lang="pl-PL" sz="2400" spc="-5" dirty="0" err="1">
                <a:latin typeface="Arial"/>
                <a:cs typeface="Arial"/>
              </a:rPr>
              <a:t>submodules</a:t>
            </a:r>
            <a:r>
              <a:rPr lang="pl-PL" sz="2400" spc="-5" dirty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50" dirty="0">
              <a:latin typeface="Arial"/>
              <a:cs typeface="Arial"/>
            </a:endParaRPr>
          </a:p>
          <a:p>
            <a:pPr marL="444500" marR="5080">
              <a:lnSpc>
                <a:spcPts val="2680"/>
              </a:lnSpc>
            </a:pPr>
            <a:r>
              <a:rPr lang="pl-PL" sz="2400" spc="-5" dirty="0" err="1">
                <a:latin typeface="Arial"/>
                <a:cs typeface="Arial"/>
              </a:rPr>
              <a:t>Made</a:t>
            </a:r>
            <a:r>
              <a:rPr lang="pl-PL" sz="2400" spc="-5" dirty="0">
                <a:latin typeface="Arial"/>
                <a:cs typeface="Arial"/>
              </a:rPr>
              <a:t> of one, </a:t>
            </a:r>
            <a:r>
              <a:rPr lang="pl-PL" sz="2400" spc="-5" dirty="0" err="1">
                <a:latin typeface="Arial"/>
                <a:cs typeface="Arial"/>
              </a:rPr>
              <a:t>main</a:t>
            </a:r>
            <a:r>
              <a:rPr lang="pl-PL" sz="2400" spc="-5" dirty="0">
                <a:latin typeface="Arial"/>
                <a:cs typeface="Arial"/>
              </a:rPr>
              <a:t> .</a:t>
            </a:r>
            <a:r>
              <a:rPr lang="pl-PL" sz="2400" spc="-5" dirty="0" err="1">
                <a:latin typeface="Arial"/>
                <a:cs typeface="Arial"/>
              </a:rPr>
              <a:t>db</a:t>
            </a:r>
            <a:r>
              <a:rPr lang="pl-PL" sz="2400" spc="-5" dirty="0">
                <a:latin typeface="Arial"/>
                <a:cs typeface="Arial"/>
              </a:rPr>
              <a:t> file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50" dirty="0">
              <a:latin typeface="Arial"/>
              <a:cs typeface="Arial"/>
            </a:endParaRPr>
          </a:p>
          <a:p>
            <a:pPr marL="444500" marR="370205">
              <a:lnSpc>
                <a:spcPts val="2670"/>
              </a:lnSpc>
            </a:pPr>
            <a:r>
              <a:rPr lang="pl-PL" sz="2400" spc="-5" dirty="0" err="1">
                <a:latin typeface="Arial"/>
                <a:cs typeface="Arial"/>
              </a:rPr>
              <a:t>Working</a:t>
            </a:r>
            <a:r>
              <a:rPr lang="pl-PL" sz="2400" spc="-5" dirty="0">
                <a:latin typeface="Arial"/>
                <a:cs typeface="Arial"/>
              </a:rPr>
              <a:t> in one </a:t>
            </a:r>
            <a:r>
              <a:rPr lang="pl-PL" sz="2400" spc="-5" dirty="0" err="1">
                <a:latin typeface="Arial"/>
                <a:cs typeface="Arial"/>
              </a:rPr>
              <a:t>main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thread</a:t>
            </a:r>
            <a:r>
              <a:rPr lang="pl-PL" sz="2400" spc="-5" dirty="0">
                <a:latin typeface="Arial"/>
                <a:cs typeface="Arial"/>
              </a:rPr>
              <a:t> in the </a:t>
            </a:r>
            <a:r>
              <a:rPr lang="pl-PL" sz="2400" spc="-5" dirty="0" err="1">
                <a:latin typeface="Arial"/>
                <a:cs typeface="Arial"/>
              </a:rPr>
              <a:t>infinite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loop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synchronising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parameters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changes</a:t>
            </a:r>
            <a:endParaRPr lang="pl-PL" sz="2400" spc="-5" dirty="0">
              <a:latin typeface="Arial"/>
              <a:cs typeface="Arial"/>
            </a:endParaRPr>
          </a:p>
          <a:p>
            <a:pPr marL="787400" marR="370205" indent="-342900">
              <a:lnSpc>
                <a:spcPts val="2670"/>
              </a:lnSpc>
              <a:buFont typeface="Arial" panose="020B0604020202020204" pitchFamily="34" charset="0"/>
              <a:buChar char="•"/>
            </a:pPr>
            <a:endParaRPr lang="pl-PL" sz="2400" spc="-5" dirty="0">
              <a:latin typeface="Arial"/>
              <a:cs typeface="Arial"/>
            </a:endParaRPr>
          </a:p>
          <a:p>
            <a:pPr marL="444500" marR="370205">
              <a:lnSpc>
                <a:spcPts val="2670"/>
              </a:lnSpc>
            </a:pPr>
            <a:r>
              <a:rPr lang="pl-PL" sz="2400" spc="-5" dirty="0">
                <a:latin typeface="Arial"/>
                <a:cs typeface="Arial"/>
              </a:rPr>
              <a:t>Attached </a:t>
            </a:r>
            <a:r>
              <a:rPr lang="pl-PL" sz="2400" spc="-5" dirty="0" err="1">
                <a:latin typeface="Arial"/>
                <a:cs typeface="Arial"/>
              </a:rPr>
              <a:t>all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necessary</a:t>
            </a:r>
            <a:r>
              <a:rPr lang="pl-PL" sz="2400" spc="-5" dirty="0">
                <a:latin typeface="Arial"/>
                <a:cs typeface="Arial"/>
              </a:rPr>
              <a:t> e3 </a:t>
            </a:r>
            <a:r>
              <a:rPr lang="pl-PL" sz="2400" spc="-5" dirty="0" err="1">
                <a:latin typeface="Arial"/>
                <a:cs typeface="Arial"/>
              </a:rPr>
              <a:t>modules</a:t>
            </a:r>
            <a:r>
              <a:rPr lang="pl-PL" sz="2400" spc="-5" dirty="0">
                <a:latin typeface="Arial"/>
                <a:cs typeface="Arial"/>
              </a:rPr>
              <a:t>: </a:t>
            </a:r>
            <a:r>
              <a:rPr lang="pl-PL" sz="2400" spc="-5" dirty="0" err="1">
                <a:latin typeface="Arial"/>
                <a:cs typeface="Arial"/>
              </a:rPr>
              <a:t>autosave</a:t>
            </a:r>
            <a:r>
              <a:rPr lang="pl-PL" sz="2400" spc="-5" dirty="0">
                <a:latin typeface="Arial"/>
                <a:cs typeface="Arial"/>
              </a:rPr>
              <a:t>, </a:t>
            </a:r>
            <a:r>
              <a:rPr lang="pl-PL" sz="2400" spc="-5" dirty="0" err="1">
                <a:latin typeface="Arial"/>
                <a:cs typeface="Arial"/>
              </a:rPr>
              <a:t>iocStats</a:t>
            </a:r>
            <a:r>
              <a:rPr lang="pl-PL" sz="2400" spc="-5" dirty="0">
                <a:latin typeface="Arial"/>
                <a:cs typeface="Arial"/>
              </a:rPr>
              <a:t>, </a:t>
            </a:r>
            <a:r>
              <a:rPr lang="pl-PL" sz="2400" spc="-5" dirty="0" err="1">
                <a:latin typeface="Arial"/>
                <a:cs typeface="Arial"/>
              </a:rPr>
              <a:t>recsync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599"/>
            <a:ext cx="577152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11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LO - </a:t>
            </a:r>
            <a:r>
              <a:rPr lang="pl-PL" spc="-10" dirty="0" err="1"/>
              <a:t>Structure</a:t>
            </a:r>
            <a:endParaRPr spc="-10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5C57F72-29EB-4437-90BE-F69415152154}"/>
              </a:ext>
            </a:extLst>
          </p:cNvPr>
          <p:cNvSpPr/>
          <p:nvPr/>
        </p:nvSpPr>
        <p:spPr>
          <a:xfrm>
            <a:off x="1883968" y="5014712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83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600"/>
            <a:ext cx="577152" cy="275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12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LO - OPI</a:t>
            </a:r>
            <a:endParaRPr spc="-10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5C57F72-29EB-4437-90BE-F69415152154}"/>
              </a:ext>
            </a:extLst>
          </p:cNvPr>
          <p:cNvSpPr/>
          <p:nvPr/>
        </p:nvSpPr>
        <p:spPr>
          <a:xfrm>
            <a:off x="1883967" y="5501076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336BA8-03CB-4E99-88CD-B0182BC0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246" y="1501119"/>
            <a:ext cx="7640407" cy="351359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28FC12C-F12D-4C00-B80C-75DD18EF88E5}"/>
              </a:ext>
            </a:extLst>
          </p:cNvPr>
          <p:cNvSpPr txBox="1"/>
          <p:nvPr/>
        </p:nvSpPr>
        <p:spPr>
          <a:xfrm>
            <a:off x="2243223" y="5443521"/>
            <a:ext cx="745442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pl-PL" dirty="0"/>
              <a:t>:</a:t>
            </a:r>
          </a:p>
          <a:p>
            <a:r>
              <a:rPr lang="pl-PL" dirty="0"/>
              <a:t>	</a:t>
            </a:r>
            <a:r>
              <a:rPr lang="pl-PL" sz="2400" dirty="0" err="1"/>
              <a:t>Enable</a:t>
            </a:r>
            <a:r>
              <a:rPr lang="pl-PL" sz="2400" dirty="0"/>
              <a:t> CLK, LO</a:t>
            </a:r>
          </a:p>
          <a:p>
            <a:r>
              <a:rPr lang="pl-PL" sz="2400" dirty="0"/>
              <a:t>	LO </a:t>
            </a:r>
            <a:r>
              <a:rPr lang="pl-PL" sz="2400" dirty="0" err="1"/>
              <a:t>configuration</a:t>
            </a:r>
            <a:r>
              <a:rPr lang="pl-PL" sz="2400" dirty="0"/>
              <a:t> (</a:t>
            </a:r>
            <a:r>
              <a:rPr lang="pl-PL" sz="2400" dirty="0" err="1"/>
              <a:t>divider</a:t>
            </a:r>
            <a:r>
              <a:rPr lang="pl-PL" sz="2400" dirty="0"/>
              <a:t>, </a:t>
            </a:r>
            <a:r>
              <a:rPr lang="pl-PL" sz="2400" dirty="0" err="1"/>
              <a:t>boost</a:t>
            </a:r>
            <a:r>
              <a:rPr lang="pl-PL" sz="2400" dirty="0"/>
              <a:t>, </a:t>
            </a:r>
            <a:r>
              <a:rPr lang="pl-PL" sz="2400" dirty="0" err="1"/>
              <a:t>attenuation</a:t>
            </a:r>
            <a:r>
              <a:rPr lang="pl-PL" sz="2400" dirty="0"/>
              <a:t>)</a:t>
            </a:r>
          </a:p>
          <a:p>
            <a:r>
              <a:rPr lang="pl-PL" sz="2400" dirty="0"/>
              <a:t>	Power </a:t>
            </a:r>
            <a:r>
              <a:rPr lang="pl-PL" sz="2400" dirty="0" err="1"/>
              <a:t>readouts</a:t>
            </a:r>
            <a:r>
              <a:rPr lang="pl-PL" sz="2400" dirty="0"/>
              <a:t> in </a:t>
            </a:r>
            <a:r>
              <a:rPr lang="pl-PL" sz="2400" dirty="0" err="1"/>
              <a:t>dbm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811837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600"/>
            <a:ext cx="577152" cy="275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13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LO - OPI</a:t>
            </a:r>
            <a:endParaRPr spc="-10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5C57F72-29EB-4437-90BE-F69415152154}"/>
              </a:ext>
            </a:extLst>
          </p:cNvPr>
          <p:cNvSpPr/>
          <p:nvPr/>
        </p:nvSpPr>
        <p:spPr>
          <a:xfrm>
            <a:off x="1883967" y="5501076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28FC12C-F12D-4C00-B80C-75DD18EF88E5}"/>
              </a:ext>
            </a:extLst>
          </p:cNvPr>
          <p:cNvSpPr txBox="1"/>
          <p:nvPr/>
        </p:nvSpPr>
        <p:spPr>
          <a:xfrm>
            <a:off x="2243223" y="5443521"/>
            <a:ext cx="745442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Expert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l-PL" dirty="0"/>
          </a:p>
          <a:p>
            <a:r>
              <a:rPr lang="pl-PL" dirty="0"/>
              <a:t>	</a:t>
            </a:r>
            <a:r>
              <a:rPr lang="pl-PL" sz="2400" dirty="0"/>
              <a:t>Bit </a:t>
            </a:r>
            <a:r>
              <a:rPr lang="pl-PL" sz="2400" dirty="0" err="1"/>
              <a:t>descriptions</a:t>
            </a:r>
            <a:r>
              <a:rPr lang="pl-PL" sz="2400" dirty="0"/>
              <a:t> and </a:t>
            </a:r>
            <a:r>
              <a:rPr lang="pl-PL" sz="2400" dirty="0" err="1"/>
              <a:t>statuses</a:t>
            </a:r>
            <a:endParaRPr lang="pl-PL" sz="2400" dirty="0"/>
          </a:p>
          <a:p>
            <a:r>
              <a:rPr lang="pl-PL" sz="2400" dirty="0"/>
              <a:t>	Software version</a:t>
            </a:r>
          </a:p>
          <a:p>
            <a:r>
              <a:rPr lang="pl-PL" sz="2400" dirty="0"/>
              <a:t>	Power </a:t>
            </a:r>
            <a:r>
              <a:rPr lang="pl-PL" sz="2400" dirty="0" err="1"/>
              <a:t>readouts</a:t>
            </a:r>
            <a:r>
              <a:rPr lang="pl-PL" sz="2400" dirty="0"/>
              <a:t> in </a:t>
            </a:r>
            <a:r>
              <a:rPr lang="pl-PL" sz="2400" dirty="0" err="1"/>
              <a:t>hex</a:t>
            </a:r>
            <a:endParaRPr lang="pl-PL" sz="24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8E4E560-5E6B-4E41-A3CC-A4994DA5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437" y="1580702"/>
            <a:ext cx="6858000" cy="31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35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47343" y="1516410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600"/>
            <a:ext cx="577152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14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LO Links</a:t>
            </a:r>
            <a:endParaRPr spc="-1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64A8A48-9FAB-4848-9B5B-AE54BBB96EA8}"/>
              </a:ext>
            </a:extLst>
          </p:cNvPr>
          <p:cNvSpPr txBox="1"/>
          <p:nvPr/>
        </p:nvSpPr>
        <p:spPr>
          <a:xfrm>
            <a:off x="1993900" y="1443387"/>
            <a:ext cx="7831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on ESS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gitlab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https://gitlab.esss.lu.se/kacperklys/e3-lodistribution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81852E1-9C02-46A1-9CFD-7568456DB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0" y="2407531"/>
            <a:ext cx="6415087" cy="50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50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96891" y="1507544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599"/>
            <a:ext cx="577152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15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LO - Links</a:t>
            </a:r>
            <a:endParaRPr spc="-1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64A8A48-9FAB-4848-9B5B-AE54BBB96EA8}"/>
              </a:ext>
            </a:extLst>
          </p:cNvPr>
          <p:cNvSpPr txBox="1"/>
          <p:nvPr/>
        </p:nvSpPr>
        <p:spPr>
          <a:xfrm>
            <a:off x="1784830" y="3400425"/>
            <a:ext cx="3915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How to import .bob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install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e3 module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install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kernel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module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E1A22C6-649B-47DC-80B4-2B6C71217392}"/>
              </a:ext>
            </a:extLst>
          </p:cNvPr>
          <p:cNvSpPr txBox="1"/>
          <p:nvPr/>
        </p:nvSpPr>
        <p:spPr>
          <a:xfrm>
            <a:off x="2073563" y="1520786"/>
            <a:ext cx="783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Documentation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confluence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soon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pl-PL" sz="2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https://confluence.esss.lu.se/display/HAR/LO+distribution+-+IOC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A9DC75-6971-48F6-83DE-E998EECED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307" y="3123897"/>
            <a:ext cx="4533843" cy="27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2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599"/>
            <a:ext cx="577152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16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LO – How </a:t>
            </a:r>
            <a:r>
              <a:rPr lang="pl-PL" spc="-10" dirty="0" err="1"/>
              <a:t>it</a:t>
            </a:r>
            <a:r>
              <a:rPr lang="pl-PL" spc="-10" dirty="0"/>
              <a:t> </a:t>
            </a:r>
            <a:r>
              <a:rPr lang="pl-PL" spc="-10" dirty="0" err="1"/>
              <a:t>works</a:t>
            </a:r>
            <a:r>
              <a:rPr lang="pl-PL" spc="-10" dirty="0"/>
              <a:t>?</a:t>
            </a:r>
            <a:endParaRPr spc="-10" dirty="0"/>
          </a:p>
        </p:txBody>
      </p:sp>
      <p:pic>
        <p:nvPicPr>
          <p:cNvPr id="2" name="lo_video">
            <a:hlinkClick r:id="" action="ppaction://media"/>
            <a:extLst>
              <a:ext uri="{FF2B5EF4-FFF2-40B4-BE49-F238E27FC236}">
                <a16:creationId xmlns:a16="http://schemas.microsoft.com/office/drawing/2014/main" id="{274C00BA-A971-4DBD-A768-324A72200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722" y="1451701"/>
            <a:ext cx="9646356" cy="54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1363" y="2214571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1363" y="3254256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1363" y="4293929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1363" y="6033448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76945" y="1474482"/>
            <a:ext cx="7341870" cy="5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Realization Status: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 dirty="0">
              <a:latin typeface="Arial"/>
              <a:cs typeface="Arial"/>
            </a:endParaRPr>
          </a:p>
          <a:p>
            <a:pPr marL="444500" marR="217804">
              <a:lnSpc>
                <a:spcPts val="2670"/>
              </a:lnSpc>
            </a:pPr>
            <a:r>
              <a:rPr sz="2400" spc="-5" dirty="0">
                <a:latin typeface="Arial"/>
                <a:cs typeface="Arial"/>
              </a:rPr>
              <a:t>Removed projects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main </a:t>
            </a:r>
            <a:r>
              <a:rPr sz="2400" spc="-10" dirty="0">
                <a:latin typeface="Arial"/>
                <a:cs typeface="Arial"/>
              </a:rPr>
              <a:t>ESSFFW </a:t>
            </a:r>
            <a:r>
              <a:rPr sz="2400" spc="-5" dirty="0">
                <a:latin typeface="Arial"/>
                <a:cs typeface="Arial"/>
              </a:rPr>
              <a:t>repository  and put them into two </a:t>
            </a:r>
            <a:r>
              <a:rPr sz="2400" spc="-10" dirty="0">
                <a:latin typeface="Arial"/>
                <a:cs typeface="Arial"/>
              </a:rPr>
              <a:t>new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repositories.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50" dirty="0">
              <a:latin typeface="Arial"/>
              <a:cs typeface="Arial"/>
            </a:endParaRPr>
          </a:p>
          <a:p>
            <a:pPr marL="444500" marR="5080">
              <a:lnSpc>
                <a:spcPts val="2680"/>
              </a:lnSpc>
            </a:pPr>
            <a:r>
              <a:rPr sz="2400" spc="-5" dirty="0">
                <a:latin typeface="Arial"/>
                <a:cs typeface="Arial"/>
              </a:rPr>
              <a:t>Updated </a:t>
            </a:r>
            <a:r>
              <a:rPr sz="2400" dirty="0">
                <a:latin typeface="Arial"/>
                <a:cs typeface="Arial"/>
              </a:rPr>
              <a:t>LO </a:t>
            </a:r>
            <a:r>
              <a:rPr sz="2400" spc="-15" dirty="0">
                <a:latin typeface="Arial"/>
                <a:cs typeface="Arial"/>
              </a:rPr>
              <a:t>RTM </a:t>
            </a:r>
            <a:r>
              <a:rPr sz="2400" spc="-5" dirty="0">
                <a:latin typeface="Arial"/>
                <a:cs typeface="Arial"/>
              </a:rPr>
              <a:t>library and application in order </a:t>
            </a:r>
            <a:r>
              <a:rPr sz="2400" dirty="0">
                <a:latin typeface="Arial"/>
                <a:cs typeface="Arial"/>
              </a:rPr>
              <a:t>to  </a:t>
            </a:r>
            <a:r>
              <a:rPr sz="2400" spc="-5" dirty="0">
                <a:latin typeface="Arial"/>
                <a:cs typeface="Arial"/>
              </a:rPr>
              <a:t>work with </a:t>
            </a:r>
            <a:r>
              <a:rPr sz="2400" spc="-10" dirty="0">
                <a:latin typeface="Arial"/>
                <a:cs typeface="Arial"/>
              </a:rPr>
              <a:t>updated </a:t>
            </a:r>
            <a:r>
              <a:rPr sz="2400" spc="-5" dirty="0">
                <a:latin typeface="Arial"/>
                <a:cs typeface="Arial"/>
              </a:rPr>
              <a:t>LO </a:t>
            </a:r>
            <a:r>
              <a:rPr sz="2400" spc="-15" dirty="0">
                <a:latin typeface="Arial"/>
                <a:cs typeface="Arial"/>
              </a:rPr>
              <a:t>RTM </a:t>
            </a:r>
            <a:r>
              <a:rPr sz="2400" spc="-10" dirty="0">
                <a:latin typeface="Arial"/>
                <a:cs typeface="Arial"/>
              </a:rPr>
              <a:t>CPLD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firmware.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50" dirty="0">
              <a:latin typeface="Arial"/>
              <a:cs typeface="Arial"/>
            </a:endParaRPr>
          </a:p>
          <a:p>
            <a:pPr marL="444500" marR="370205">
              <a:lnSpc>
                <a:spcPts val="2670"/>
              </a:lnSpc>
            </a:pPr>
            <a:r>
              <a:rPr sz="2400" spc="-5" dirty="0">
                <a:latin typeface="Arial"/>
                <a:cs typeface="Arial"/>
              </a:rPr>
              <a:t>Corrected bug in </a:t>
            </a:r>
            <a:r>
              <a:rPr sz="2400" spc="-25" dirty="0">
                <a:latin typeface="Arial"/>
                <a:cs typeface="Arial"/>
              </a:rPr>
              <a:t>driver, </a:t>
            </a:r>
            <a:r>
              <a:rPr sz="2400" spc="-5" dirty="0">
                <a:latin typeface="Arial"/>
                <a:cs typeface="Arial"/>
              </a:rPr>
              <a:t>where two IOCTLs were  given the same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identifier.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Arial"/>
                <a:cs typeface="Arial"/>
              </a:rPr>
              <a:t>Open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Tasks: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50" dirty="0">
              <a:latin typeface="Arial"/>
              <a:cs typeface="Arial"/>
            </a:endParaRPr>
          </a:p>
          <a:p>
            <a:pPr marL="444500" marR="151765">
              <a:lnSpc>
                <a:spcPct val="92900"/>
              </a:lnSpc>
            </a:pPr>
            <a:r>
              <a:rPr sz="2400" spc="-5" dirty="0">
                <a:latin typeface="Arial"/>
                <a:cs typeface="Arial"/>
              </a:rPr>
              <a:t>Actually make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piezo driver firmware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which is  not possible as we still do </a:t>
            </a:r>
            <a:r>
              <a:rPr sz="2400" spc="-10" dirty="0">
                <a:latin typeface="Arial"/>
                <a:cs typeface="Arial"/>
              </a:rPr>
              <a:t>not </a:t>
            </a:r>
            <a:r>
              <a:rPr sz="2400" spc="-5" dirty="0">
                <a:latin typeface="Arial"/>
                <a:cs typeface="Arial"/>
              </a:rPr>
              <a:t>have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framework-  compliant </a:t>
            </a:r>
            <a:r>
              <a:rPr sz="2400" spc="-10" dirty="0">
                <a:latin typeface="Arial"/>
                <a:cs typeface="Arial"/>
              </a:rPr>
              <a:t>BSP </a:t>
            </a:r>
            <a:r>
              <a:rPr sz="2400" spc="-5" dirty="0">
                <a:latin typeface="Arial"/>
                <a:cs typeface="Arial"/>
              </a:rPr>
              <a:t>with working </a:t>
            </a:r>
            <a:r>
              <a:rPr sz="2400" spc="-10" dirty="0">
                <a:latin typeface="Arial"/>
                <a:cs typeface="Arial"/>
              </a:rPr>
              <a:t>DDR3 </a:t>
            </a:r>
            <a:r>
              <a:rPr sz="2400" dirty="0">
                <a:latin typeface="Arial"/>
                <a:cs typeface="Arial"/>
              </a:rPr>
              <a:t>from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NCBJ.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599"/>
            <a:ext cx="53068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2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MTCA.4 </a:t>
            </a:r>
            <a:r>
              <a:rPr spc="-45" dirty="0"/>
              <a:t>RTM </a:t>
            </a:r>
            <a:r>
              <a:rPr spc="-10" dirty="0"/>
              <a:t>Carrier </a:t>
            </a:r>
            <a:r>
              <a:rPr spc="-5" dirty="0"/>
              <a:t>Board</a:t>
            </a:r>
            <a:r>
              <a:rPr spc="5" dirty="0"/>
              <a:t> </a:t>
            </a:r>
            <a:r>
              <a:rPr spc="-10" dirty="0"/>
              <a:t>Integration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599"/>
            <a:ext cx="45448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3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Piezo Driver - </a:t>
            </a:r>
            <a:r>
              <a:rPr lang="pl-PL" spc="-10" dirty="0" err="1"/>
              <a:t>Structure</a:t>
            </a:r>
            <a:endParaRPr spc="-10" dirty="0"/>
          </a:p>
        </p:txBody>
      </p:sp>
      <p:sp>
        <p:nvSpPr>
          <p:cNvPr id="27" name="CustomShape 2">
            <a:extLst>
              <a:ext uri="{FF2B5EF4-FFF2-40B4-BE49-F238E27FC236}">
                <a16:creationId xmlns:a16="http://schemas.microsoft.com/office/drawing/2014/main" id="{342E4341-4B6F-4063-99CB-6F76E3153AB9}"/>
              </a:ext>
            </a:extLst>
          </p:cNvPr>
          <p:cNvSpPr/>
          <p:nvPr/>
        </p:nvSpPr>
        <p:spPr>
          <a:xfrm>
            <a:off x="2068324" y="4931721"/>
            <a:ext cx="8042031" cy="13560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906480" lvl="1" indent="-447480">
              <a:spcBef>
                <a:spcPts val="400"/>
              </a:spcBef>
              <a:buClr>
                <a:srgbClr val="808080"/>
              </a:buClr>
              <a:buFont typeface="Wingdings" charset="2"/>
              <a:buChar char=""/>
            </a:pPr>
            <a:endParaRPr lang="pl-PL" sz="1700" b="0" strike="noStrike" spc="-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8" name="Schemat blokowy: proces alternatywny 27">
            <a:extLst>
              <a:ext uri="{FF2B5EF4-FFF2-40B4-BE49-F238E27FC236}">
                <a16:creationId xmlns:a16="http://schemas.microsoft.com/office/drawing/2014/main" id="{7EE912C6-1F24-4538-8D8A-53D79F93A291}"/>
              </a:ext>
            </a:extLst>
          </p:cNvPr>
          <p:cNvSpPr/>
          <p:nvPr/>
        </p:nvSpPr>
        <p:spPr>
          <a:xfrm>
            <a:off x="3398179" y="1571625"/>
            <a:ext cx="4547471" cy="97265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e3-PiezoDriver</a:t>
            </a:r>
          </a:p>
          <a:p>
            <a:pPr algn="ctr"/>
            <a:r>
              <a:rPr lang="pl-PL" sz="1600" dirty="0"/>
              <a:t>(e3-iocStats, e3-autosave, e3-recsync)</a:t>
            </a:r>
          </a:p>
        </p:txBody>
      </p:sp>
      <p:sp>
        <p:nvSpPr>
          <p:cNvPr id="29" name="Schemat blokowy: proces alternatywny 28">
            <a:extLst>
              <a:ext uri="{FF2B5EF4-FFF2-40B4-BE49-F238E27FC236}">
                <a16:creationId xmlns:a16="http://schemas.microsoft.com/office/drawing/2014/main" id="{B13109F5-5652-45CF-AE08-5C4444C8216D}"/>
              </a:ext>
            </a:extLst>
          </p:cNvPr>
          <p:cNvSpPr/>
          <p:nvPr/>
        </p:nvSpPr>
        <p:spPr>
          <a:xfrm>
            <a:off x="4672740" y="3138571"/>
            <a:ext cx="2141855" cy="6740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AcutatorsConfiguration.db</a:t>
            </a:r>
            <a:endParaRPr lang="pl-PL" dirty="0"/>
          </a:p>
        </p:txBody>
      </p:sp>
      <p:sp>
        <p:nvSpPr>
          <p:cNvPr id="30" name="Schemat blokowy: proces alternatywny 29">
            <a:extLst>
              <a:ext uri="{FF2B5EF4-FFF2-40B4-BE49-F238E27FC236}">
                <a16:creationId xmlns:a16="http://schemas.microsoft.com/office/drawing/2014/main" id="{B8F3C93A-901A-4DB8-BD78-FA4D698C4B9A}"/>
              </a:ext>
            </a:extLst>
          </p:cNvPr>
          <p:cNvSpPr/>
          <p:nvPr/>
        </p:nvSpPr>
        <p:spPr>
          <a:xfrm>
            <a:off x="4757031" y="4327024"/>
            <a:ext cx="1866123" cy="6740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asyn</a:t>
            </a:r>
            <a:r>
              <a:rPr lang="pl-PL" dirty="0"/>
              <a:t> driver</a:t>
            </a:r>
          </a:p>
        </p:txBody>
      </p:sp>
      <p:sp>
        <p:nvSpPr>
          <p:cNvPr id="31" name="Schemat blokowy: proces alternatywny 30">
            <a:extLst>
              <a:ext uri="{FF2B5EF4-FFF2-40B4-BE49-F238E27FC236}">
                <a16:creationId xmlns:a16="http://schemas.microsoft.com/office/drawing/2014/main" id="{424C81F8-3B22-41B0-9E54-9A224416DD7D}"/>
              </a:ext>
            </a:extLst>
          </p:cNvPr>
          <p:cNvSpPr/>
          <p:nvPr/>
        </p:nvSpPr>
        <p:spPr>
          <a:xfrm>
            <a:off x="2511770" y="5624163"/>
            <a:ext cx="1537301" cy="53489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ics-pcd-lib</a:t>
            </a:r>
            <a:endParaRPr lang="pl-PL" dirty="0"/>
          </a:p>
        </p:txBody>
      </p:sp>
      <p:sp>
        <p:nvSpPr>
          <p:cNvPr id="32" name="Schemat blokowy: proces alternatywny 31">
            <a:extLst>
              <a:ext uri="{FF2B5EF4-FFF2-40B4-BE49-F238E27FC236}">
                <a16:creationId xmlns:a16="http://schemas.microsoft.com/office/drawing/2014/main" id="{1DE52B7D-C750-48EF-A75A-028B5F3F8849}"/>
              </a:ext>
            </a:extLst>
          </p:cNvPr>
          <p:cNvSpPr/>
          <p:nvPr/>
        </p:nvSpPr>
        <p:spPr>
          <a:xfrm>
            <a:off x="4870248" y="5641259"/>
            <a:ext cx="1673596" cy="5348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ics-xdriver-core</a:t>
            </a:r>
            <a:endParaRPr lang="pl-PL" dirty="0"/>
          </a:p>
        </p:txBody>
      </p:sp>
      <p:sp>
        <p:nvSpPr>
          <p:cNvPr id="33" name="Schemat blokowy: proces alternatywny 32">
            <a:extLst>
              <a:ext uri="{FF2B5EF4-FFF2-40B4-BE49-F238E27FC236}">
                <a16:creationId xmlns:a16="http://schemas.microsoft.com/office/drawing/2014/main" id="{CA306CFF-F76A-47F4-906B-554D0852F67B}"/>
              </a:ext>
            </a:extLst>
          </p:cNvPr>
          <p:cNvSpPr/>
          <p:nvPr/>
        </p:nvSpPr>
        <p:spPr>
          <a:xfrm>
            <a:off x="7245446" y="5686408"/>
            <a:ext cx="1601809" cy="50612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ics-xdriver-lib</a:t>
            </a:r>
            <a:endParaRPr lang="pl-PL" dirty="0"/>
          </a:p>
        </p:txBody>
      </p: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AAFE7FFA-132B-40FE-8FA7-B7E46A5C2F4D}"/>
              </a:ext>
            </a:extLst>
          </p:cNvPr>
          <p:cNvCxnSpPr>
            <a:cxnSpLocks/>
          </p:cNvCxnSpPr>
          <p:nvPr/>
        </p:nvCxnSpPr>
        <p:spPr>
          <a:xfrm flipH="1">
            <a:off x="3398179" y="5088779"/>
            <a:ext cx="2234222" cy="413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97D2EF3E-41ED-4EE3-96D5-5D0556311C4E}"/>
              </a:ext>
            </a:extLst>
          </p:cNvPr>
          <p:cNvCxnSpPr>
            <a:cxnSpLocks/>
          </p:cNvCxnSpPr>
          <p:nvPr/>
        </p:nvCxnSpPr>
        <p:spPr>
          <a:xfrm>
            <a:off x="5781230" y="5094376"/>
            <a:ext cx="2265121" cy="529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1B2E18EC-6FFD-4E71-972E-DCF5EB3C1E84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5706585" y="4958931"/>
            <a:ext cx="461" cy="682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460D30AF-55EA-43A8-B8D6-2D4D362313C6}"/>
              </a:ext>
            </a:extLst>
          </p:cNvPr>
          <p:cNvCxnSpPr>
            <a:cxnSpLocks/>
          </p:cNvCxnSpPr>
          <p:nvPr/>
        </p:nvCxnSpPr>
        <p:spPr>
          <a:xfrm>
            <a:off x="5708445" y="2595419"/>
            <a:ext cx="0" cy="543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18C910C4-8016-4875-AFAF-89097303C404}"/>
              </a:ext>
            </a:extLst>
          </p:cNvPr>
          <p:cNvCxnSpPr>
            <a:cxnSpLocks/>
          </p:cNvCxnSpPr>
          <p:nvPr/>
        </p:nvCxnSpPr>
        <p:spPr>
          <a:xfrm>
            <a:off x="5708445" y="3783872"/>
            <a:ext cx="0" cy="543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chemat blokowy: proces alternatywny 38">
            <a:extLst>
              <a:ext uri="{FF2B5EF4-FFF2-40B4-BE49-F238E27FC236}">
                <a16:creationId xmlns:a16="http://schemas.microsoft.com/office/drawing/2014/main" id="{75A8673C-0620-488D-9275-87CE29A06C6A}"/>
              </a:ext>
            </a:extLst>
          </p:cNvPr>
          <p:cNvSpPr/>
          <p:nvPr/>
        </p:nvSpPr>
        <p:spPr>
          <a:xfrm>
            <a:off x="7035263" y="3138571"/>
            <a:ext cx="2273837" cy="6740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DebugConfiguration.db</a:t>
            </a:r>
            <a:endParaRPr lang="pl-PL" dirty="0"/>
          </a:p>
        </p:txBody>
      </p:sp>
      <p:sp>
        <p:nvSpPr>
          <p:cNvPr id="40" name="Schemat blokowy: proces alternatywny 39">
            <a:extLst>
              <a:ext uri="{FF2B5EF4-FFF2-40B4-BE49-F238E27FC236}">
                <a16:creationId xmlns:a16="http://schemas.microsoft.com/office/drawing/2014/main" id="{4B51A4E9-0A48-4AB0-AD81-FE8321FAD287}"/>
              </a:ext>
            </a:extLst>
          </p:cNvPr>
          <p:cNvSpPr/>
          <p:nvPr/>
        </p:nvSpPr>
        <p:spPr>
          <a:xfrm>
            <a:off x="2235767" y="3110549"/>
            <a:ext cx="2218645" cy="6740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SensorConfiguration.db</a:t>
            </a:r>
            <a:endParaRPr lang="pl-PL" dirty="0"/>
          </a:p>
        </p:txBody>
      </p: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183A3210-9414-4613-A267-F4BECE89A931}"/>
              </a:ext>
            </a:extLst>
          </p:cNvPr>
          <p:cNvCxnSpPr>
            <a:cxnSpLocks/>
          </p:cNvCxnSpPr>
          <p:nvPr/>
        </p:nvCxnSpPr>
        <p:spPr>
          <a:xfrm>
            <a:off x="3348262" y="3812645"/>
            <a:ext cx="2141855" cy="468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A853C3B3-3348-4B61-86AC-124815DCFE75}"/>
              </a:ext>
            </a:extLst>
          </p:cNvPr>
          <p:cNvCxnSpPr>
            <a:cxnSpLocks/>
          </p:cNvCxnSpPr>
          <p:nvPr/>
        </p:nvCxnSpPr>
        <p:spPr>
          <a:xfrm flipH="1">
            <a:off x="5926774" y="3812645"/>
            <a:ext cx="2128293" cy="468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>
            <a:extLst>
              <a:ext uri="{FF2B5EF4-FFF2-40B4-BE49-F238E27FC236}">
                <a16:creationId xmlns:a16="http://schemas.microsoft.com/office/drawing/2014/main" id="{4A9F6B21-F8B1-46E5-B490-77A3F30FF9FE}"/>
              </a:ext>
            </a:extLst>
          </p:cNvPr>
          <p:cNvCxnSpPr>
            <a:cxnSpLocks/>
          </p:cNvCxnSpPr>
          <p:nvPr/>
        </p:nvCxnSpPr>
        <p:spPr>
          <a:xfrm>
            <a:off x="5781230" y="2624192"/>
            <a:ext cx="2273837" cy="434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>
            <a:extLst>
              <a:ext uri="{FF2B5EF4-FFF2-40B4-BE49-F238E27FC236}">
                <a16:creationId xmlns:a16="http://schemas.microsoft.com/office/drawing/2014/main" id="{343A1694-418C-4FDC-B8EF-7E871C9B4F49}"/>
              </a:ext>
            </a:extLst>
          </p:cNvPr>
          <p:cNvCxnSpPr>
            <a:cxnSpLocks/>
          </p:cNvCxnSpPr>
          <p:nvPr/>
        </p:nvCxnSpPr>
        <p:spPr>
          <a:xfrm flipH="1">
            <a:off x="3280421" y="2635932"/>
            <a:ext cx="2351980" cy="422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7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1363" y="2214571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1363" y="3254256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1363" y="4293929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76944" y="1474482"/>
            <a:ext cx="7965556" cy="5722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lang="pl-PL"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 dirty="0">
              <a:latin typeface="Arial"/>
              <a:cs typeface="Arial"/>
            </a:endParaRPr>
          </a:p>
          <a:p>
            <a:pPr marL="444500" marR="217804">
              <a:lnSpc>
                <a:spcPts val="2670"/>
              </a:lnSpc>
            </a:pPr>
            <a:r>
              <a:rPr lang="pl-PL" sz="2400" spc="-5" dirty="0" err="1">
                <a:latin typeface="Arial"/>
                <a:cs typeface="Arial"/>
              </a:rPr>
              <a:t>Uses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asyn</a:t>
            </a:r>
            <a:r>
              <a:rPr lang="pl-PL" sz="2400" spc="-5" dirty="0">
                <a:latin typeface="Arial"/>
                <a:cs typeface="Arial"/>
              </a:rPr>
              <a:t> driver </a:t>
            </a:r>
            <a:r>
              <a:rPr lang="pl-PL" sz="2400" spc="-5" dirty="0" err="1">
                <a:latin typeface="Arial"/>
                <a:cs typeface="Arial"/>
              </a:rPr>
              <a:t>based</a:t>
            </a:r>
            <a:r>
              <a:rPr lang="pl-PL" sz="2400" spc="-5" dirty="0">
                <a:latin typeface="Arial"/>
                <a:cs typeface="Arial"/>
              </a:rPr>
              <a:t> on API from Piezo Control </a:t>
            </a:r>
            <a:r>
              <a:rPr lang="pl-PL" sz="2400" spc="-5" dirty="0" err="1">
                <a:latin typeface="Arial"/>
                <a:cs typeface="Arial"/>
              </a:rPr>
              <a:t>device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library</a:t>
            </a:r>
            <a:r>
              <a:rPr lang="pl-PL" sz="2400" spc="-5" dirty="0">
                <a:latin typeface="Arial"/>
                <a:cs typeface="Arial"/>
              </a:rPr>
              <a:t> (git </a:t>
            </a:r>
            <a:r>
              <a:rPr lang="pl-PL" sz="2400" spc="-5" dirty="0" err="1">
                <a:latin typeface="Arial"/>
                <a:cs typeface="Arial"/>
              </a:rPr>
              <a:t>submodules</a:t>
            </a:r>
            <a:r>
              <a:rPr lang="pl-PL" sz="2400" spc="-5" dirty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50" dirty="0">
              <a:latin typeface="Arial"/>
              <a:cs typeface="Arial"/>
            </a:endParaRPr>
          </a:p>
          <a:p>
            <a:pPr marL="444500" marR="5080">
              <a:lnSpc>
                <a:spcPts val="2680"/>
              </a:lnSpc>
            </a:pPr>
            <a:r>
              <a:rPr lang="pl-PL" sz="2400" spc="-5" dirty="0" err="1">
                <a:latin typeface="Arial"/>
                <a:cs typeface="Arial"/>
              </a:rPr>
              <a:t>Made</a:t>
            </a:r>
            <a:r>
              <a:rPr lang="pl-PL" sz="2400" spc="-5" dirty="0">
                <a:latin typeface="Arial"/>
                <a:cs typeface="Arial"/>
              </a:rPr>
              <a:t> of </a:t>
            </a:r>
            <a:r>
              <a:rPr lang="pl-PL" sz="2400" spc="-5" dirty="0" err="1">
                <a:latin typeface="Arial"/>
                <a:cs typeface="Arial"/>
              </a:rPr>
              <a:t>three</a:t>
            </a:r>
            <a:r>
              <a:rPr lang="pl-PL" sz="2400" spc="-5" dirty="0">
                <a:latin typeface="Arial"/>
                <a:cs typeface="Arial"/>
              </a:rPr>
              <a:t> .</a:t>
            </a:r>
            <a:r>
              <a:rPr lang="pl-PL" sz="2400" spc="-5" dirty="0" err="1">
                <a:latin typeface="Arial"/>
                <a:cs typeface="Arial"/>
              </a:rPr>
              <a:t>db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files</a:t>
            </a:r>
            <a:r>
              <a:rPr lang="pl-PL" sz="2400" spc="-5" dirty="0">
                <a:latin typeface="Arial"/>
                <a:cs typeface="Arial"/>
              </a:rPr>
              <a:t>, on for </a:t>
            </a:r>
            <a:r>
              <a:rPr lang="pl-PL" sz="2400" spc="-5" dirty="0" err="1">
                <a:latin typeface="Arial"/>
                <a:cs typeface="Arial"/>
              </a:rPr>
              <a:t>each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mode</a:t>
            </a:r>
            <a:r>
              <a:rPr lang="pl-PL" sz="2400" spc="-5" dirty="0">
                <a:latin typeface="Arial"/>
                <a:cs typeface="Arial"/>
              </a:rPr>
              <a:t> and </a:t>
            </a:r>
            <a:r>
              <a:rPr lang="pl-PL" sz="2400" spc="-5" dirty="0" err="1">
                <a:latin typeface="Arial"/>
                <a:cs typeface="Arial"/>
              </a:rPr>
              <a:t>last</a:t>
            </a:r>
            <a:r>
              <a:rPr lang="pl-PL" sz="2400" spc="-5" dirty="0">
                <a:latin typeface="Arial"/>
                <a:cs typeface="Arial"/>
              </a:rPr>
              <a:t> for </a:t>
            </a:r>
            <a:r>
              <a:rPr lang="pl-PL" sz="2400" spc="-5" dirty="0" err="1">
                <a:latin typeface="Arial"/>
                <a:cs typeface="Arial"/>
              </a:rPr>
              <a:t>general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settings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50" dirty="0">
              <a:latin typeface="Arial"/>
              <a:cs typeface="Arial"/>
            </a:endParaRPr>
          </a:p>
          <a:p>
            <a:pPr marL="444500" marR="370205">
              <a:lnSpc>
                <a:spcPts val="2670"/>
              </a:lnSpc>
            </a:pPr>
            <a:r>
              <a:rPr lang="pl-PL" sz="2400" spc="-5" dirty="0" err="1">
                <a:latin typeface="Arial"/>
                <a:cs typeface="Arial"/>
              </a:rPr>
              <a:t>Working</a:t>
            </a:r>
            <a:r>
              <a:rPr lang="pl-PL" sz="2400" spc="-5" dirty="0">
                <a:latin typeface="Arial"/>
                <a:cs typeface="Arial"/>
              </a:rPr>
              <a:t> in one </a:t>
            </a:r>
            <a:r>
              <a:rPr lang="pl-PL" sz="2400" spc="-5" dirty="0" err="1">
                <a:latin typeface="Arial"/>
                <a:cs typeface="Arial"/>
              </a:rPr>
              <a:t>main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thread</a:t>
            </a:r>
            <a:r>
              <a:rPr lang="pl-PL" sz="2400" spc="-5" dirty="0">
                <a:latin typeface="Arial"/>
                <a:cs typeface="Arial"/>
              </a:rPr>
              <a:t> in the </a:t>
            </a:r>
            <a:r>
              <a:rPr lang="pl-PL" sz="2400" spc="-5" dirty="0" err="1">
                <a:latin typeface="Arial"/>
                <a:cs typeface="Arial"/>
              </a:rPr>
              <a:t>infinite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loop</a:t>
            </a:r>
            <a:r>
              <a:rPr lang="pl-PL" sz="2400" spc="-5" dirty="0">
                <a:latin typeface="Arial"/>
                <a:cs typeface="Arial"/>
              </a:rPr>
              <a:t>:</a:t>
            </a:r>
          </a:p>
          <a:p>
            <a:pPr marL="787400" marR="370205" indent="-342900">
              <a:lnSpc>
                <a:spcPts val="2670"/>
              </a:lnSpc>
              <a:buFont typeface="Arial" panose="020B0604020202020204" pitchFamily="34" charset="0"/>
              <a:buChar char="•"/>
            </a:pPr>
            <a:r>
              <a:rPr lang="pl-PL" sz="2400" spc="-5" dirty="0">
                <a:latin typeface="Arial"/>
                <a:cs typeface="Arial"/>
              </a:rPr>
              <a:t>	</a:t>
            </a:r>
            <a:r>
              <a:rPr lang="pl-PL" sz="2400" spc="-5" dirty="0" err="1">
                <a:latin typeface="Arial"/>
                <a:cs typeface="Arial"/>
              </a:rPr>
              <a:t>acquiring</a:t>
            </a:r>
            <a:r>
              <a:rPr lang="pl-PL" sz="2400" spc="-5" dirty="0">
                <a:latin typeface="Arial"/>
                <a:cs typeface="Arial"/>
              </a:rPr>
              <a:t> data</a:t>
            </a:r>
          </a:p>
          <a:p>
            <a:pPr marL="787400" marR="370205" indent="-342900">
              <a:lnSpc>
                <a:spcPts val="2670"/>
              </a:lnSpc>
              <a:buFont typeface="Arial" panose="020B0604020202020204" pitchFamily="34" charset="0"/>
              <a:buChar char="•"/>
            </a:pPr>
            <a:r>
              <a:rPr lang="pl-PL" sz="2400" spc="-5" dirty="0">
                <a:latin typeface="Arial"/>
                <a:cs typeface="Arial"/>
              </a:rPr>
              <a:t>	</a:t>
            </a:r>
            <a:r>
              <a:rPr lang="pl-PL" sz="2400" spc="-5" dirty="0" err="1">
                <a:latin typeface="Arial"/>
                <a:cs typeface="Arial"/>
              </a:rPr>
              <a:t>synchronising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parameters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changes</a:t>
            </a:r>
            <a:endParaRPr lang="pl-PL" sz="2400" spc="-5" dirty="0">
              <a:latin typeface="Arial"/>
              <a:cs typeface="Arial"/>
            </a:endParaRPr>
          </a:p>
          <a:p>
            <a:pPr marL="787400" marR="370205" indent="-342900">
              <a:lnSpc>
                <a:spcPts val="2670"/>
              </a:lnSpc>
              <a:buFont typeface="Arial" panose="020B0604020202020204" pitchFamily="34" charset="0"/>
              <a:buChar char="•"/>
            </a:pPr>
            <a:endParaRPr lang="pl-PL" sz="2400" spc="-5" dirty="0">
              <a:latin typeface="Arial"/>
              <a:cs typeface="Arial"/>
            </a:endParaRPr>
          </a:p>
          <a:p>
            <a:pPr marL="444500" marR="370205">
              <a:lnSpc>
                <a:spcPts val="2670"/>
              </a:lnSpc>
            </a:pPr>
            <a:r>
              <a:rPr lang="pl-PL" sz="2400" spc="-5" dirty="0">
                <a:latin typeface="Arial"/>
                <a:cs typeface="Arial"/>
              </a:rPr>
              <a:t>Attached </a:t>
            </a:r>
            <a:r>
              <a:rPr lang="pl-PL" sz="2400" spc="-5" dirty="0" err="1">
                <a:latin typeface="Arial"/>
                <a:cs typeface="Arial"/>
              </a:rPr>
              <a:t>all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necessary</a:t>
            </a:r>
            <a:r>
              <a:rPr lang="pl-PL" sz="2400" spc="-5" dirty="0">
                <a:latin typeface="Arial"/>
                <a:cs typeface="Arial"/>
              </a:rPr>
              <a:t> e3 </a:t>
            </a:r>
            <a:r>
              <a:rPr lang="pl-PL" sz="2400" spc="-5" dirty="0" err="1">
                <a:latin typeface="Arial"/>
                <a:cs typeface="Arial"/>
              </a:rPr>
              <a:t>modules</a:t>
            </a:r>
            <a:r>
              <a:rPr lang="pl-PL" sz="2400" spc="-5" dirty="0">
                <a:latin typeface="Arial"/>
                <a:cs typeface="Arial"/>
              </a:rPr>
              <a:t>: </a:t>
            </a:r>
            <a:r>
              <a:rPr lang="pl-PL" sz="2400" spc="-5" dirty="0" err="1">
                <a:latin typeface="Arial"/>
                <a:cs typeface="Arial"/>
              </a:rPr>
              <a:t>autosave</a:t>
            </a:r>
            <a:r>
              <a:rPr lang="pl-PL" sz="2400" spc="-5" dirty="0">
                <a:latin typeface="Arial"/>
                <a:cs typeface="Arial"/>
              </a:rPr>
              <a:t>, </a:t>
            </a:r>
            <a:r>
              <a:rPr lang="pl-PL" sz="2400" spc="-5" dirty="0" err="1">
                <a:latin typeface="Arial"/>
                <a:cs typeface="Arial"/>
              </a:rPr>
              <a:t>iocStats</a:t>
            </a:r>
            <a:r>
              <a:rPr lang="pl-PL" sz="2400" spc="-5" dirty="0">
                <a:latin typeface="Arial"/>
                <a:cs typeface="Arial"/>
              </a:rPr>
              <a:t>, </a:t>
            </a:r>
            <a:r>
              <a:rPr lang="pl-PL" sz="2400" spc="-5" dirty="0" err="1">
                <a:latin typeface="Arial"/>
                <a:cs typeface="Arial"/>
              </a:rPr>
              <a:t>recsync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600"/>
            <a:ext cx="45448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4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Piezo Driver - </a:t>
            </a:r>
            <a:r>
              <a:rPr lang="pl-PL" spc="-10" dirty="0" err="1"/>
              <a:t>Structure</a:t>
            </a:r>
            <a:endParaRPr spc="-10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5C57F72-29EB-4437-90BE-F69415152154}"/>
              </a:ext>
            </a:extLst>
          </p:cNvPr>
          <p:cNvSpPr/>
          <p:nvPr/>
        </p:nvSpPr>
        <p:spPr>
          <a:xfrm>
            <a:off x="1876944" y="5737550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439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111857" y="5457825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11857" y="4672315"/>
            <a:ext cx="6054243" cy="3198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lang="pl-PL"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 dirty="0">
              <a:latin typeface="Arial"/>
              <a:cs typeface="Arial"/>
            </a:endParaRPr>
          </a:p>
          <a:p>
            <a:pPr marL="444500" marR="217804">
              <a:lnSpc>
                <a:spcPts val="2670"/>
              </a:lnSpc>
              <a:spcAft>
                <a:spcPts val="600"/>
              </a:spcAft>
            </a:pPr>
            <a:r>
              <a:rPr lang="pl-PL" sz="2400" spc="-5" dirty="0">
                <a:latin typeface="Arial"/>
                <a:cs typeface="Arial"/>
              </a:rPr>
              <a:t>Composed of </a:t>
            </a:r>
            <a:r>
              <a:rPr lang="pl-PL" sz="2400" spc="-5" dirty="0" err="1">
                <a:latin typeface="Arial"/>
                <a:cs typeface="Arial"/>
              </a:rPr>
              <a:t>three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windows</a:t>
            </a:r>
            <a:r>
              <a:rPr lang="pl-PL" sz="2400" spc="-5" dirty="0">
                <a:latin typeface="Arial"/>
                <a:cs typeface="Arial"/>
              </a:rPr>
              <a:t>:	</a:t>
            </a:r>
          </a:p>
          <a:p>
            <a:pPr marL="444500" marR="217804">
              <a:lnSpc>
                <a:spcPts val="2670"/>
              </a:lnSpc>
              <a:spcAft>
                <a:spcPts val="600"/>
              </a:spcAft>
            </a:pPr>
            <a:r>
              <a:rPr lang="pl-PL" sz="2400" spc="-5" dirty="0">
                <a:latin typeface="Arial"/>
                <a:cs typeface="Arial"/>
              </a:rPr>
              <a:t>	</a:t>
            </a:r>
            <a:r>
              <a:rPr lang="pl-PL" sz="2400" spc="-5" dirty="0" err="1">
                <a:latin typeface="Arial"/>
                <a:cs typeface="Arial"/>
              </a:rPr>
              <a:t>Main</a:t>
            </a:r>
            <a:r>
              <a:rPr lang="pl-PL" sz="2400" spc="-5" dirty="0">
                <a:latin typeface="Arial"/>
                <a:cs typeface="Arial"/>
              </a:rPr>
              <a:t> panel</a:t>
            </a:r>
          </a:p>
          <a:p>
            <a:pPr marL="444500" marR="217804">
              <a:lnSpc>
                <a:spcPts val="2670"/>
              </a:lnSpc>
              <a:spcAft>
                <a:spcPts val="600"/>
              </a:spcAft>
            </a:pPr>
            <a:r>
              <a:rPr lang="pl-PL" sz="2400" spc="-5" dirty="0">
                <a:latin typeface="Arial"/>
                <a:cs typeface="Arial"/>
              </a:rPr>
              <a:t>	Channel A</a:t>
            </a:r>
          </a:p>
          <a:p>
            <a:pPr marL="444500" marR="217804">
              <a:lnSpc>
                <a:spcPts val="2670"/>
              </a:lnSpc>
              <a:spcAft>
                <a:spcPts val="600"/>
              </a:spcAft>
            </a:pPr>
            <a:r>
              <a:rPr lang="pl-PL" sz="2400" spc="-5" dirty="0">
                <a:latin typeface="Arial"/>
                <a:cs typeface="Arial"/>
              </a:rPr>
              <a:t>	Channel B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600"/>
            <a:ext cx="454483" cy="275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5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Piezo Driver - OPI</a:t>
            </a:r>
            <a:endParaRPr spc="-1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52EF9F-31C5-430A-96C9-C628931B0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57" y="1709021"/>
            <a:ext cx="6962014" cy="34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0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111857" y="5457825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11857" y="4672315"/>
            <a:ext cx="7679460" cy="3236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lang="pl-PL"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 dirty="0">
              <a:latin typeface="Arial"/>
              <a:cs typeface="Arial"/>
            </a:endParaRPr>
          </a:p>
          <a:p>
            <a:pPr marL="444500" marR="217804">
              <a:lnSpc>
                <a:spcPts val="2670"/>
              </a:lnSpc>
            </a:pPr>
            <a:r>
              <a:rPr lang="pl-PL" sz="2400" spc="-5" dirty="0">
                <a:latin typeface="Arial"/>
                <a:cs typeface="Arial"/>
              </a:rPr>
              <a:t>Preview of </a:t>
            </a:r>
            <a:r>
              <a:rPr lang="pl-PL" sz="2400" spc="-5" dirty="0" err="1">
                <a:latin typeface="Arial"/>
                <a:cs typeface="Arial"/>
              </a:rPr>
              <a:t>generated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signal</a:t>
            </a:r>
            <a:r>
              <a:rPr lang="pl-PL" sz="2400" spc="-5" dirty="0">
                <a:latin typeface="Arial"/>
                <a:cs typeface="Arial"/>
              </a:rPr>
              <a:t> (from file </a:t>
            </a:r>
            <a:r>
              <a:rPr lang="pl-PL" sz="2400" spc="-5" dirty="0" err="1">
                <a:latin typeface="Arial"/>
                <a:cs typeface="Arial"/>
              </a:rPr>
              <a:t>or</a:t>
            </a:r>
            <a:r>
              <a:rPr lang="pl-PL" sz="2400" spc="-5" dirty="0">
                <a:latin typeface="Arial"/>
                <a:cs typeface="Arial"/>
              </a:rPr>
              <a:t> from OPI)</a:t>
            </a:r>
          </a:p>
          <a:p>
            <a:pPr marL="444500" marR="217804">
              <a:lnSpc>
                <a:spcPts val="2670"/>
              </a:lnSpc>
            </a:pPr>
            <a:endParaRPr lang="pl-PL" sz="2400" spc="-5" dirty="0">
              <a:latin typeface="Arial"/>
              <a:cs typeface="Arial"/>
            </a:endParaRPr>
          </a:p>
          <a:p>
            <a:pPr marL="444500" marR="217804">
              <a:lnSpc>
                <a:spcPts val="2670"/>
              </a:lnSpc>
            </a:pPr>
            <a:r>
              <a:rPr lang="pl-PL" sz="2400" spc="-5" dirty="0">
                <a:latin typeface="Arial"/>
                <a:cs typeface="Arial"/>
              </a:rPr>
              <a:t>Data from </a:t>
            </a:r>
            <a:r>
              <a:rPr lang="pl-PL" sz="2400" spc="-5" dirty="0" err="1">
                <a:latin typeface="Arial"/>
                <a:cs typeface="Arial"/>
              </a:rPr>
              <a:t>ADCs</a:t>
            </a:r>
            <a:r>
              <a:rPr lang="pl-PL" sz="2400" spc="-5" dirty="0">
                <a:latin typeface="Arial"/>
                <a:cs typeface="Arial"/>
              </a:rPr>
              <a:t> (</a:t>
            </a:r>
            <a:r>
              <a:rPr lang="pl-PL" sz="2400" spc="-5" dirty="0" err="1">
                <a:latin typeface="Arial"/>
                <a:cs typeface="Arial"/>
              </a:rPr>
              <a:t>possible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saving</a:t>
            </a:r>
            <a:r>
              <a:rPr lang="pl-PL" sz="2400" spc="-5" dirty="0">
                <a:latin typeface="Arial"/>
                <a:cs typeface="Arial"/>
              </a:rPr>
              <a:t> to file)</a:t>
            </a:r>
          </a:p>
          <a:p>
            <a:pPr marL="444500" marR="217804">
              <a:lnSpc>
                <a:spcPts val="2670"/>
              </a:lnSpc>
            </a:pPr>
            <a:endParaRPr lang="pl-PL" sz="2400" spc="-5" dirty="0">
              <a:latin typeface="Arial"/>
              <a:cs typeface="Arial"/>
            </a:endParaRPr>
          </a:p>
          <a:p>
            <a:pPr marL="444500" marR="217804">
              <a:lnSpc>
                <a:spcPts val="2670"/>
              </a:lnSpc>
            </a:pPr>
            <a:r>
              <a:rPr lang="pl-PL" sz="2400" spc="-5" dirty="0" err="1">
                <a:latin typeface="Arial"/>
                <a:cs typeface="Arial"/>
              </a:rPr>
              <a:t>Trigger</a:t>
            </a:r>
            <a:r>
              <a:rPr lang="pl-PL" sz="2400" spc="-5" dirty="0">
                <a:latin typeface="Arial"/>
                <a:cs typeface="Arial"/>
              </a:rPr>
              <a:t> </a:t>
            </a:r>
            <a:r>
              <a:rPr lang="pl-PL" sz="2400" spc="-5" dirty="0" err="1">
                <a:latin typeface="Arial"/>
                <a:cs typeface="Arial"/>
              </a:rPr>
              <a:t>configuration</a:t>
            </a:r>
            <a:r>
              <a:rPr lang="pl-PL" sz="2400" spc="-5" dirty="0">
                <a:latin typeface="Arial"/>
                <a:cs typeface="Arial"/>
              </a:rPr>
              <a:t> (</a:t>
            </a:r>
            <a:r>
              <a:rPr lang="pl-PL" sz="2400" spc="-5" dirty="0" err="1">
                <a:latin typeface="Arial"/>
                <a:cs typeface="Arial"/>
              </a:rPr>
              <a:t>slope</a:t>
            </a:r>
            <a:r>
              <a:rPr lang="pl-PL" sz="2400" spc="-5" dirty="0">
                <a:latin typeface="Arial"/>
                <a:cs typeface="Arial"/>
              </a:rPr>
              <a:t>, </a:t>
            </a:r>
            <a:r>
              <a:rPr lang="pl-PL" sz="2400" spc="-5" dirty="0" err="1">
                <a:latin typeface="Arial"/>
                <a:cs typeface="Arial"/>
              </a:rPr>
              <a:t>delay</a:t>
            </a:r>
            <a:r>
              <a:rPr lang="pl-PL" sz="2400" spc="-5" dirty="0">
                <a:latin typeface="Arial"/>
                <a:cs typeface="Arial"/>
              </a:rPr>
              <a:t> etc.)</a:t>
            </a:r>
          </a:p>
          <a:p>
            <a:pPr marL="444500" marR="217804">
              <a:lnSpc>
                <a:spcPts val="2670"/>
              </a:lnSpc>
            </a:pP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600"/>
            <a:ext cx="45448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6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Piezo Driver - OPI</a:t>
            </a:r>
            <a:endParaRPr spc="-1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F2BA6AD-1D9B-4BF6-B480-B0B77AA13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828" y="1419225"/>
            <a:ext cx="7359071" cy="3874999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2DC8EBB5-4FD8-4369-A328-E8F04A714361}"/>
              </a:ext>
            </a:extLst>
          </p:cNvPr>
          <p:cNvSpPr/>
          <p:nvPr/>
        </p:nvSpPr>
        <p:spPr>
          <a:xfrm>
            <a:off x="2111856" y="6102805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D061430-38AD-4B29-BA3D-1EF106AB115E}"/>
              </a:ext>
            </a:extLst>
          </p:cNvPr>
          <p:cNvSpPr/>
          <p:nvPr/>
        </p:nvSpPr>
        <p:spPr>
          <a:xfrm>
            <a:off x="2111856" y="6817042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98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47343" y="1516410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74129"/>
            <a:ext cx="530683" cy="268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7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Piezo Driver - Links</a:t>
            </a:r>
            <a:endParaRPr spc="-1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D49B36-9A9A-48CE-A582-55CA75C39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2393955"/>
            <a:ext cx="5884281" cy="426813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64A8A48-9FAB-4848-9B5B-AE54BBB96EA8}"/>
              </a:ext>
            </a:extLst>
          </p:cNvPr>
          <p:cNvSpPr txBox="1"/>
          <p:nvPr/>
        </p:nvSpPr>
        <p:spPr>
          <a:xfrm>
            <a:off x="1993900" y="1443387"/>
            <a:ext cx="7831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on ESS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gitlab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https://gitlab.esss.lu.se/kacperklys/e3-piezodriver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603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96891" y="1507544"/>
            <a:ext cx="346557" cy="3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34225"/>
            <a:ext cx="45448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8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Piezo Driver - Links</a:t>
            </a:r>
            <a:endParaRPr spc="-1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64A8A48-9FAB-4848-9B5B-AE54BBB96EA8}"/>
              </a:ext>
            </a:extLst>
          </p:cNvPr>
          <p:cNvSpPr txBox="1"/>
          <p:nvPr/>
        </p:nvSpPr>
        <p:spPr>
          <a:xfrm>
            <a:off x="1784830" y="3400425"/>
            <a:ext cx="3915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How to import .bob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install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e3 module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install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kernel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module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ECA077-64F8-41C2-8551-3FB615FC7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0" y="2692540"/>
            <a:ext cx="4589005" cy="40386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E1A22C6-649B-47DC-80B4-2B6C71217392}"/>
              </a:ext>
            </a:extLst>
          </p:cNvPr>
          <p:cNvSpPr txBox="1"/>
          <p:nvPr/>
        </p:nvSpPr>
        <p:spPr>
          <a:xfrm>
            <a:off x="2073563" y="1520786"/>
            <a:ext cx="783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Documentation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confluence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soon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https://confluence.esss.lu.se/display/HAR/Piezo-driver+integration+-+IOC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8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25017" y="7163599"/>
            <a:ext cx="45448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mtClean="0"/>
              <a:t>9</a:t>
            </a:fld>
            <a:r>
              <a:rPr spc="-5" dirty="0"/>
              <a:t>/</a:t>
            </a:r>
            <a:r>
              <a:rPr lang="pl-PL" spc="-5" dirty="0"/>
              <a:t>16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100"/>
              </a:spcBef>
            </a:pPr>
            <a:r>
              <a:rPr lang="pl-PL" spc="-10" dirty="0"/>
              <a:t>IOC for Piezo Driver – How </a:t>
            </a:r>
            <a:r>
              <a:rPr lang="pl-PL" spc="-10" dirty="0" err="1"/>
              <a:t>it</a:t>
            </a:r>
            <a:r>
              <a:rPr lang="pl-PL" spc="-10" dirty="0"/>
              <a:t> </a:t>
            </a:r>
            <a:r>
              <a:rPr lang="pl-PL" spc="-10" dirty="0" err="1"/>
              <a:t>works</a:t>
            </a:r>
            <a:r>
              <a:rPr lang="pl-PL" spc="-10" dirty="0"/>
              <a:t>?</a:t>
            </a:r>
            <a:endParaRPr spc="-10" dirty="0"/>
          </a:p>
        </p:txBody>
      </p:sp>
      <p:pic>
        <p:nvPicPr>
          <p:cNvPr id="5" name="piezo_cs_sinus_video">
            <a:hlinkClick r:id="" action="ppaction://media"/>
            <a:extLst>
              <a:ext uri="{FF2B5EF4-FFF2-40B4-BE49-F238E27FC236}">
                <a16:creationId xmlns:a16="http://schemas.microsoft.com/office/drawing/2014/main" id="{7F6F7742-52FD-4CC1-99E0-42871FC61E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88" y="1364615"/>
            <a:ext cx="9781823" cy="550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572</Words>
  <Application>Microsoft Office PowerPoint</Application>
  <PresentationFormat>Niestandardowy</PresentationFormat>
  <Paragraphs>117</Paragraphs>
  <Slides>16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</vt:lpstr>
      <vt:lpstr>Office Theme</vt:lpstr>
      <vt:lpstr>MTCA.4 RTM Carrier Board integration Realization status and open tasks</vt:lpstr>
      <vt:lpstr>MTCA.4 RTM Carrier Board Integration</vt:lpstr>
      <vt:lpstr>IOC for Piezo Driver - Structure</vt:lpstr>
      <vt:lpstr>IOC for Piezo Driver - Structure</vt:lpstr>
      <vt:lpstr>IOC for Piezo Driver - OPI</vt:lpstr>
      <vt:lpstr>IOC for Piezo Driver - OPI</vt:lpstr>
      <vt:lpstr>IOC for Piezo Driver - Links</vt:lpstr>
      <vt:lpstr>IOC for Piezo Driver - Links</vt:lpstr>
      <vt:lpstr>IOC for Piezo Driver – How it works?</vt:lpstr>
      <vt:lpstr>IOC for LO - Structure</vt:lpstr>
      <vt:lpstr>IOC for LO - Structure</vt:lpstr>
      <vt:lpstr>IOC for LO - OPI</vt:lpstr>
      <vt:lpstr>IOC for LO - OPI</vt:lpstr>
      <vt:lpstr>IOC for LO Links</vt:lpstr>
      <vt:lpstr>IOC for LO - Links</vt:lpstr>
      <vt:lpstr>IOC for LO – How it works?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MTCA.4 RTM Carrier Board integration Realization status and open tasks</dc:title>
  <dc:creator>Aleksander Mielczarek</dc:creator>
  <cp:lastModifiedBy>Paweł Kłys</cp:lastModifiedBy>
  <cp:revision>6</cp:revision>
  <dcterms:created xsi:type="dcterms:W3CDTF">2020-10-06T15:17:39Z</dcterms:created>
  <dcterms:modified xsi:type="dcterms:W3CDTF">2020-10-06T16:46:13Z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2020-10-06T00:00:00Z</vt:filetime>
  </property>
  <property fmtid="{D5CDD505-2E9C-101B-9397-08002B2CF9AE}" pid="3" name="Creator">
    <vt:lpwstr>Impress</vt:lpwstr>
  </property>
  <property fmtid="{D5CDD505-2E9C-101B-9397-08002B2CF9AE}" pid="4" name="LastSaved">
    <vt:filetime>2020-10-06T00:00:00Z</vt:filetime>
  </property>
</Properties>
</file>