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5" r:id="rId4"/>
    <p:sldId id="268" r:id="rId5"/>
    <p:sldId id="267" r:id="rId6"/>
    <p:sldId id="265" r:id="rId7"/>
    <p:sldId id="263" r:id="rId8"/>
    <p:sldId id="26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2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62E27C0-D563-4B69-ABB2-321D67585D1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7CB0EC-F71B-4191-B63A-1646DF08848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86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9BFAE1C-A8E8-4C4D-84AC-6E3DE68E7FD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4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9BFAE1C-A8E8-4C4D-84AC-6E3DE68E7FD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57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BBC4E10-1730-4389-8662-9D857EF92F9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9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9DED30F-C397-4DC9-9164-00F97B7C86C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74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9DED30F-C397-4DC9-9164-00F97B7C86C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53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C0CC00-ED42-46BD-917A-DE3480DF031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31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6"/>
          <a:stretch/>
        </p:blipFill>
        <p:spPr>
          <a:xfrm>
            <a:off x="457200" y="5842080"/>
            <a:ext cx="646200" cy="59544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27"/>
          <a:srcRect r="79171"/>
          <a:stretch/>
        </p:blipFill>
        <p:spPr>
          <a:xfrm>
            <a:off x="-36360" y="-27000"/>
            <a:ext cx="1438200" cy="69116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/>
          <p:nvPr/>
        </p:nvPicPr>
        <p:blipFill>
          <a:blip r:embed="rId26"/>
          <a:stretch/>
        </p:blipFill>
        <p:spPr>
          <a:xfrm>
            <a:off x="457200" y="5842080"/>
            <a:ext cx="646200" cy="59544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1404000" y="6149160"/>
            <a:ext cx="6478920" cy="6462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781E19"/>
                </a:solidFill>
                <a:latin typeface="Arial"/>
                <a:ea typeface="DejaVu Sans"/>
              </a:rPr>
              <a:t>Department of Microelectronics and Computer Science, Lodz University of Technology</a:t>
            </a:r>
            <a:br>
              <a:rPr dirty="0"/>
            </a:br>
            <a:r>
              <a:rPr lang="en-US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http://www.dmcs.p.lodz.pl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 dirty="0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787812" y="6623030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2B4883-BDEA-4B66-B21E-22AAC02C7CD2}" type="slidenum">
              <a:rPr lang="en-US" sz="1050" smtClean="0"/>
              <a:t>‹#›</a:t>
            </a:fld>
            <a:endParaRPr 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331640" y="1797120"/>
            <a:ext cx="7719480" cy="14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 dirty="0"/>
              <a:t>WU2 - </a:t>
            </a:r>
            <a:r>
              <a:rPr lang="en-US" b="1" dirty="0" err="1"/>
              <a:t>nBLM</a:t>
            </a:r>
            <a:r>
              <a:rPr lang="en-US" b="1" dirty="0"/>
              <a:t> Realization status and open tasks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190880" y="3234240"/>
            <a:ext cx="7802640" cy="17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inż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Grzegorz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Jabłoński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spc="-1" dirty="0" err="1">
                <a:solidFill>
                  <a:srgbClr val="000000"/>
                </a:solidFill>
                <a:ea typeface="ＭＳ Ｐゴシック"/>
              </a:rPr>
              <a:t>dr</a:t>
            </a:r>
            <a:r>
              <a:rPr lang="en-US" sz="14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ea typeface="ＭＳ Ｐゴシック"/>
              </a:rPr>
              <a:t>inż</a:t>
            </a:r>
            <a:r>
              <a:rPr lang="en-US" sz="1400" spc="-1" dirty="0">
                <a:solidFill>
                  <a:srgbClr val="000000"/>
                </a:solidFill>
                <a:ea typeface="ＭＳ Ｐゴシック"/>
              </a:rPr>
              <a:t>. </a:t>
            </a:r>
            <a:r>
              <a:rPr lang="en-US" sz="1400" spc="-1" dirty="0" err="1">
                <a:solidFill>
                  <a:srgbClr val="000000"/>
                </a:solidFill>
                <a:ea typeface="ＭＳ Ｐゴシック"/>
              </a:rPr>
              <a:t>Wojciech</a:t>
            </a:r>
            <a:r>
              <a:rPr lang="en-US" sz="14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400" spc="-1" dirty="0" err="1">
                <a:solidFill>
                  <a:srgbClr val="000000"/>
                </a:solidFill>
                <a:ea typeface="ＭＳ Ｐゴシック"/>
              </a:rPr>
              <a:t>Jalmużna</a:t>
            </a:r>
            <a:r>
              <a:rPr lang="en-US" sz="1400" spc="-1" dirty="0">
                <a:solidFill>
                  <a:srgbClr val="000000"/>
                </a:solidFill>
                <a:ea typeface="ＭＳ Ｐゴシック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inż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Rafał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Kiełbik</a:t>
            </a:r>
            <a:br>
              <a:rPr dirty="0"/>
            </a:br>
            <a:endParaRPr lang="en-US" sz="1400" b="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168080" y="5706000"/>
            <a:ext cx="13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07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10.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49" y="926137"/>
            <a:ext cx="4032103" cy="5107111"/>
          </a:xfrm>
          <a:prstGeom prst="rect">
            <a:avLst/>
          </a:prstGeom>
        </p:spPr>
      </p:pic>
      <p:sp>
        <p:nvSpPr>
          <p:cNvPr id="93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spc="-1" dirty="0">
                <a:solidFill>
                  <a:srgbClr val="781E19"/>
                </a:solidFill>
                <a:latin typeface="Arial"/>
                <a:ea typeface="ＭＳ Ｐゴシック"/>
              </a:rPr>
              <a:t>n</a:t>
            </a:r>
            <a:r>
              <a:rPr lang="pl-PL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  <a:t>BLM BEE hardware platform </a:t>
            </a:r>
            <a:br>
              <a:rPr lang="pl-PL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</a:br>
            <a:r>
              <a:rPr lang="en-US" sz="3600" spc="-1" dirty="0" err="1">
                <a:solidFill>
                  <a:srgbClr val="781E19"/>
                </a:solidFill>
                <a:latin typeface="Arial"/>
                <a:ea typeface="ＭＳ Ｐゴシック"/>
              </a:rPr>
              <a:t>IOxOS</a:t>
            </a:r>
            <a:r>
              <a:rPr lang="en-US" sz="3600" spc="-1" dirty="0">
                <a:solidFill>
                  <a:srgbClr val="781E19"/>
                </a:solidFill>
                <a:latin typeface="Arial"/>
                <a:ea typeface="ＭＳ Ｐゴシック"/>
              </a:rPr>
              <a:t> </a:t>
            </a:r>
            <a:r>
              <a:rPr lang="en-US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  <a:t>IFC_1410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08206" y="907740"/>
            <a:ext cx="4035794" cy="51972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CustomShape 2"/>
          <p:cNvSpPr/>
          <p:nvPr/>
        </p:nvSpPr>
        <p:spPr>
          <a:xfrm>
            <a:off x="1431000" y="1410839"/>
            <a:ext cx="7354412" cy="4577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600" dirty="0"/>
              <a:t>FPGA Processing Unit</a:t>
            </a:r>
          </a:p>
          <a:p>
            <a:r>
              <a:rPr lang="en-GB" sz="1600" dirty="0"/>
              <a:t>        Xilinx </a:t>
            </a:r>
            <a:r>
              <a:rPr lang="en-GB" sz="1600" dirty="0" err="1"/>
              <a:t>Kintex</a:t>
            </a:r>
            <a:r>
              <a:rPr lang="en-GB" sz="1600" dirty="0"/>
              <a:t> </a:t>
            </a:r>
            <a:r>
              <a:rPr lang="en-GB" sz="1600" dirty="0" err="1"/>
              <a:t>UltraScale</a:t>
            </a:r>
            <a:r>
              <a:rPr lang="en-GB" sz="1600" dirty="0"/>
              <a:t> KU040 FPGA+1024MB dual channel DDR3L</a:t>
            </a:r>
          </a:p>
          <a:p>
            <a:r>
              <a:rPr lang="en-GB" sz="1600" dirty="0"/>
              <a:t>    </a:t>
            </a:r>
          </a:p>
          <a:p>
            <a:r>
              <a:rPr lang="en-GB" sz="1600" dirty="0"/>
              <a:t>Processor Unit</a:t>
            </a:r>
          </a:p>
          <a:p>
            <a:r>
              <a:rPr lang="en-GB" sz="1600" dirty="0"/>
              <a:t>        High-performance Freescale/NXP </a:t>
            </a:r>
            <a:r>
              <a:rPr lang="en-GB" sz="1600" dirty="0" err="1"/>
              <a:t>QorIQ</a:t>
            </a:r>
            <a:r>
              <a:rPr lang="en-GB" sz="1600" dirty="0"/>
              <a:t> T2081 processor</a:t>
            </a:r>
          </a:p>
          <a:p>
            <a:r>
              <a:rPr lang="en-GB" sz="1600" dirty="0"/>
              <a:t>        On-board 2GB DDR3L 1866 SDRAM</a:t>
            </a:r>
          </a:p>
          <a:p>
            <a:r>
              <a:rPr lang="en-GB" sz="1600" dirty="0"/>
              <a:t>        Powered by U-Boot/Linux and able to run EPICS-based applications</a:t>
            </a:r>
          </a:p>
          <a:p>
            <a:r>
              <a:rPr lang="en-GB" sz="1600" dirty="0"/>
              <a:t>    </a:t>
            </a:r>
          </a:p>
          <a:p>
            <a:r>
              <a:rPr lang="en-GB" sz="1600" dirty="0"/>
              <a:t>FMC Interfaces</a:t>
            </a:r>
          </a:p>
          <a:p>
            <a:r>
              <a:rPr lang="en-GB" sz="1600" dirty="0"/>
              <a:t>        Dual HPC VITA-57.1-compliant FMC slots</a:t>
            </a:r>
          </a:p>
          <a:p>
            <a:r>
              <a:rPr lang="en-GB" sz="1600" dirty="0"/>
              <a:t>    </a:t>
            </a:r>
          </a:p>
          <a:p>
            <a:r>
              <a:rPr lang="en-GB" sz="1600" dirty="0"/>
              <a:t>AMC Interface</a:t>
            </a:r>
          </a:p>
          <a:p>
            <a:r>
              <a:rPr lang="en-GB" sz="1600" dirty="0"/>
              <a:t>        Port 0: AMC.2-compliant gigabit Ethernet link with the processor</a:t>
            </a:r>
          </a:p>
          <a:p>
            <a:r>
              <a:rPr lang="en-GB" sz="1600" dirty="0"/>
              <a:t>        Ports 4 to 7: AMC.1-compliant PCI express x4 Gen3 link with the FPGA </a:t>
            </a:r>
          </a:p>
          <a:p>
            <a:r>
              <a:rPr lang="en-GB" sz="1600" dirty="0"/>
              <a:t>        Ports 12 to 15: point-to-point LVDS links with the FPGA</a:t>
            </a:r>
          </a:p>
          <a:p>
            <a:r>
              <a:rPr lang="en-GB" sz="1600" dirty="0"/>
              <a:t>        Ports 17 to 20: shared bus M-LVDS links with the FPGA</a:t>
            </a:r>
          </a:p>
        </p:txBody>
      </p:sp>
    </p:spTree>
    <p:extLst>
      <p:ext uri="{BB962C8B-B14F-4D97-AF65-F5344CB8AC3E}">
        <p14:creationId xmlns:p14="http://schemas.microsoft.com/office/powerpoint/2010/main" val="17613201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  <a:t>nBLM BEE hardware platform </a:t>
            </a:r>
            <a:br>
              <a:rPr lang="pl-PL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</a:br>
            <a:r>
              <a:rPr lang="en-US" sz="3600" spc="-1" dirty="0">
                <a:solidFill>
                  <a:srgbClr val="781E19"/>
                </a:solidFill>
                <a:latin typeface="Arial"/>
                <a:ea typeface="ＭＳ Ｐゴシック"/>
              </a:rPr>
              <a:t>AD3111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680794" y="1647720"/>
            <a:ext cx="2560730" cy="419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Eight (8) channels 16-bit/250Msps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Sophisticated clock tree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TI LMK4906 </a:t>
            </a:r>
            <a:r>
              <a:rPr lang="en-GB" sz="1600" dirty="0"/>
              <a:t>(dual PLL)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On-board ultra-low noise oscillator /VCXO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External SSMC Clock reference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4" y="2250141"/>
            <a:ext cx="4910222" cy="29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567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701"/>
            <a:ext cx="9144000" cy="4042333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  <a:t>Implementation status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7340" y="3695700"/>
            <a:ext cx="3604260" cy="1691640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97780" y="2325746"/>
            <a:ext cx="1428750" cy="1529974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47460" y="1767935"/>
            <a:ext cx="274600" cy="557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6060" y="1420606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Periodic data is available via DDR</a:t>
            </a:r>
          </a:p>
        </p:txBody>
      </p:sp>
    </p:spTree>
    <p:extLst>
      <p:ext uri="{BB962C8B-B14F-4D97-AF65-F5344CB8AC3E}">
        <p14:creationId xmlns:p14="http://schemas.microsoft.com/office/powerpoint/2010/main" val="380650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  <a:t>Frame layout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237579"/>
            <a:ext cx="4358640" cy="2536307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1431000" y="1647720"/>
            <a:ext cx="3428676" cy="419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Start-of-frame pattern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Timestamp </a:t>
            </a:r>
          </a:p>
          <a:p>
            <a:pPr marL="906480" lvl="1" indent="-447480"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Serial number of the </a:t>
            </a:r>
            <a:br>
              <a:rPr lang="en-US" sz="1400" spc="-1" dirty="0"/>
            </a:br>
            <a:r>
              <a:rPr lang="en-US" sz="1400" spc="-1" dirty="0"/>
              <a:t>1-microsecond window </a:t>
            </a:r>
          </a:p>
          <a:p>
            <a:pPr marL="906480" lvl="1" indent="-447480"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Sample index within the window. 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1 generic information byte 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16-bit number of samples in the frame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Payload packed back-to-back on the bit level without any additional padding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z="1400" spc="-1" dirty="0"/>
              <a:t>32-bit CRC of all the previous words in the frame followed by the End-of-frame pattern.</a:t>
            </a:r>
            <a:endParaRPr lang="pl-PL" sz="1400" spc="-1" dirty="0"/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pl-PL" sz="1400" spc="-1" dirty="0">
                <a:solidFill>
                  <a:srgbClr val="FF0000"/>
                </a:solidFill>
              </a:rPr>
              <a:t>MTW INDEX extended to 48 bits</a:t>
            </a:r>
            <a:endParaRPr lang="en-US" sz="1400" spc="-1" dirty="0">
              <a:solidFill>
                <a:srgbClr val="FF0000"/>
              </a:solidFill>
            </a:endParaRP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endParaRPr lang="en-US" sz="1400" spc="-1" dirty="0"/>
          </a:p>
          <a:p>
            <a:pPr marL="180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</a:pPr>
            <a:endParaRPr lang="en-US" sz="1400" spc="-1" dirty="0"/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endParaRPr lang="en-US" sz="1400" spc="-1" dirty="0"/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84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pc="-1" dirty="0" err="1">
                <a:solidFill>
                  <a:srgbClr val="781E19"/>
                </a:solidFill>
                <a:latin typeface="Arial"/>
                <a:ea typeface="ＭＳ Ｐゴシック"/>
              </a:rPr>
              <a:t>nBLM</a:t>
            </a:r>
            <a:r>
              <a:rPr lang="en-US" sz="3600" spc="-1" dirty="0">
                <a:solidFill>
                  <a:srgbClr val="781E19"/>
                </a:solidFill>
                <a:latin typeface="Arial"/>
                <a:ea typeface="ＭＳ Ｐゴシック"/>
              </a:rPr>
              <a:t> algorithms block diagram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476360" y="1410839"/>
            <a:ext cx="7133384" cy="2031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pc="-1" dirty="0">
                <a:solidFill>
                  <a:srgbClr val="000000"/>
                </a:solidFill>
                <a:latin typeface="Arial"/>
                <a:ea typeface="ＭＳ Ｐゴシック"/>
              </a:rPr>
              <a:t>Main flow – 5 pipelined processing blocks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pc="-1" dirty="0">
                <a:solidFill>
                  <a:srgbClr val="000000"/>
                </a:solidFill>
                <a:latin typeface="Arial"/>
                <a:ea typeface="ＭＳ Ｐゴシック"/>
              </a:rPr>
              <a:t>Implemented in C++ with High Level Synthesis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pc="-1" dirty="0">
                <a:solidFill>
                  <a:srgbClr val="000000"/>
                </a:solidFill>
                <a:latin typeface="Arial"/>
                <a:ea typeface="ＭＳ Ｐゴシック"/>
              </a:rPr>
              <a:t>Data in raw data, neutron summary and raw events channels timestamped by MTW number and sample number within MTW (unique within more than </a:t>
            </a:r>
            <a:r>
              <a:rPr lang="en-US" strike="sngStrike" spc="-1" dirty="0">
                <a:solidFill>
                  <a:srgbClr val="000000"/>
                </a:solidFill>
                <a:latin typeface="Arial"/>
                <a:ea typeface="ＭＳ Ｐゴシック"/>
              </a:rPr>
              <a:t>1 hour</a:t>
            </a:r>
            <a:r>
              <a:rPr lang="pl-PL" spc="-1" dirty="0">
                <a:solidFill>
                  <a:srgbClr val="000000"/>
                </a:solidFill>
                <a:latin typeface="Arial"/>
                <a:ea typeface="ＭＳ Ｐゴシック"/>
              </a:rPr>
              <a:t> 8 years</a:t>
            </a:r>
            <a:r>
              <a:rPr lang="en-US" spc="-1" dirty="0">
                <a:solidFill>
                  <a:srgbClr val="000000"/>
                </a:solidFill>
                <a:latin typeface="Arial"/>
                <a:ea typeface="ＭＳ Ｐゴシック"/>
              </a:rPr>
              <a:t>, cycle-accurate)</a:t>
            </a:r>
          </a:p>
          <a:p>
            <a:pPr marL="449280" indent="-447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charset="2"/>
              <a:buChar char=""/>
            </a:pPr>
            <a:r>
              <a:rPr lang="en-US" spc="-1" dirty="0">
                <a:solidFill>
                  <a:srgbClr val="000000"/>
                </a:solidFill>
                <a:latin typeface="Arial"/>
                <a:ea typeface="ＭＳ Ｐゴシック"/>
              </a:rPr>
              <a:t>Periodic data – timestamped in the same way, but not cycle-accurate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b="0" strike="noStrike" spc="-1" dirty="0">
              <a:latin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3" y="3663958"/>
            <a:ext cx="6556913" cy="2442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328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3600" spc="-1" dirty="0">
                <a:solidFill>
                  <a:srgbClr val="781E19"/>
                </a:solidFill>
                <a:latin typeface="Arial"/>
                <a:ea typeface="ＭＳ Ｐゴシック"/>
              </a:rPr>
              <a:t>Updates since last meeting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476360" y="1258382"/>
            <a:ext cx="7254360" cy="10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48-bit MTW counter</a:t>
            </a:r>
            <a:endParaRPr lang="en-US" b="1" i="1" dirty="0"/>
          </a:p>
          <a:p>
            <a:r>
              <a:rPr lang="en-US" dirty="0"/>
              <a:t>The </a:t>
            </a:r>
            <a:r>
              <a:rPr lang="pl-PL" dirty="0"/>
              <a:t>MTW counter has been extended to 48 bits, making it unique within 8 years period and simplifying timestamp management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T</a:t>
            </a:r>
            <a:r>
              <a:rPr lang="pl-PL" b="1" i="1" dirty="0"/>
              <a:t>OSCA Turbo</a:t>
            </a:r>
            <a:endParaRPr lang="en-US" b="1" i="1" dirty="0"/>
          </a:p>
          <a:p>
            <a:r>
              <a:rPr lang="pl-PL" dirty="0"/>
              <a:t>Updated the firmware to use TOSCA Turbo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Simulation</a:t>
            </a:r>
            <a:endParaRPr lang="en-US" b="1" i="1" dirty="0"/>
          </a:p>
          <a:p>
            <a:r>
              <a:rPr lang="pl-PL" dirty="0"/>
              <a:t>Updated the system simulation to newest TOSCA.</a:t>
            </a:r>
          </a:p>
          <a:p>
            <a:r>
              <a:rPr lang="pl-PL" dirty="0"/>
              <a:t>Improved the HLS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Test setup</a:t>
            </a:r>
            <a:endParaRPr lang="en-US" b="1" i="1" dirty="0"/>
          </a:p>
          <a:p>
            <a:r>
              <a:rPr lang="pl-PL" dirty="0"/>
              <a:t>Now two nBLM IFCs are available at DMCS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RTM support</a:t>
            </a:r>
            <a:endParaRPr lang="en-US" b="1" i="1" dirty="0"/>
          </a:p>
          <a:p>
            <a:r>
              <a:rPr lang="pl-PL" dirty="0"/>
              <a:t>Update of IFC firmware to properly handle RTM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IFC local CPU</a:t>
            </a:r>
            <a:endParaRPr lang="en-US" b="1" i="1" dirty="0"/>
          </a:p>
          <a:p>
            <a:r>
              <a:rPr lang="pl-PL" dirty="0"/>
              <a:t>U</a:t>
            </a:r>
            <a:r>
              <a:rPr lang="en-US" dirty="0" err="1"/>
              <a:t>pdate</a:t>
            </a:r>
            <a:r>
              <a:rPr lang="en-US" dirty="0"/>
              <a:t> to most recent u-boot and ESS </a:t>
            </a:r>
            <a:r>
              <a:rPr lang="en-US" dirty="0" err="1"/>
              <a:t>Yocto</a:t>
            </a:r>
            <a:r>
              <a:rPr lang="en-US" dirty="0"/>
              <a:t> </a:t>
            </a:r>
            <a:r>
              <a:rPr lang="en-US" dirty="0" err="1"/>
              <a:t>linux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  <a:p>
            <a:pPr lvl="1"/>
            <a:endParaRPr lang="en-US" sz="32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373400" lvl="3">
              <a:spcBef>
                <a:spcPts val="400"/>
              </a:spcBef>
              <a:buClr>
                <a:srgbClr val="808080"/>
              </a:buClr>
            </a:pPr>
            <a:endParaRPr lang="en-US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3"/>
          <a:stretch/>
        </p:blipFill>
        <p:spPr>
          <a:xfrm>
            <a:off x="13320" y="1627920"/>
            <a:ext cx="360" cy="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476360" y="404640"/>
            <a:ext cx="7414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 dirty="0">
                <a:solidFill>
                  <a:srgbClr val="781E19"/>
                </a:solidFill>
                <a:latin typeface="Arial"/>
                <a:ea typeface="ＭＳ Ｐゴシック"/>
              </a:rPr>
              <a:t>Ope</a:t>
            </a:r>
            <a:r>
              <a:rPr lang="pl-PL" sz="3600" spc="-1" dirty="0">
                <a:solidFill>
                  <a:srgbClr val="781E19"/>
                </a:solidFill>
                <a:latin typeface="Arial"/>
                <a:ea typeface="ＭＳ Ｐゴシック"/>
              </a:rPr>
              <a:t>n tasks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476360" y="1258382"/>
            <a:ext cx="7254360" cy="10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ADC delay calibration</a:t>
            </a:r>
            <a:endParaRPr lang="en-US" b="1" i="1" dirty="0"/>
          </a:p>
          <a:p>
            <a:r>
              <a:rPr lang="pl-PL" dirty="0"/>
              <a:t>The ADC delay must be calibrated individually for each IFC board, otherwise ADCs do not always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Firmware support for RTM</a:t>
            </a:r>
            <a:endParaRPr lang="en-US" b="1" i="1" dirty="0"/>
          </a:p>
          <a:p>
            <a:r>
              <a:rPr lang="pl-PL" dirty="0"/>
              <a:t>The protection functionality is not connected to RTM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/>
              <a:t>Timing definition</a:t>
            </a:r>
            <a:endParaRPr lang="en-US" b="1" i="1" dirty="0"/>
          </a:p>
          <a:p>
            <a:r>
              <a:rPr lang="pl-PL" dirty="0"/>
              <a:t>The timing events received by EVR are not precisely defined </a:t>
            </a:r>
          </a:p>
          <a:p>
            <a:endParaRPr lang="pl-PL" dirty="0"/>
          </a:p>
          <a:p>
            <a:endParaRPr lang="pl-PL" dirty="0"/>
          </a:p>
          <a:p>
            <a:endParaRPr lang="pl-PL" sz="44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sz="44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373400" lvl="3">
              <a:spcBef>
                <a:spcPts val="400"/>
              </a:spcBef>
              <a:buClr>
                <a:srgbClr val="808080"/>
              </a:buClr>
            </a:pPr>
            <a:endParaRPr lang="en-US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3"/>
          <a:stretch/>
        </p:blipFill>
        <p:spPr>
          <a:xfrm>
            <a:off x="13320" y="1627920"/>
            <a:ext cx="360" cy="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79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25880" y="2977200"/>
            <a:ext cx="587052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Thank you for your attention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DMCS_EN.thmx</Template>
  <TotalTime>1979</TotalTime>
  <Words>464</Words>
  <Application>Microsoft Office PowerPoint</Application>
  <PresentationFormat>Pokaz na ekranie (4:3)</PresentationFormat>
  <Paragraphs>87</Paragraphs>
  <Slides>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Michał Wojtera</dc:creator>
  <dc:description/>
  <cp:lastModifiedBy>Grzegorz Jabłoński K22</cp:lastModifiedBy>
  <cp:revision>186</cp:revision>
  <dcterms:created xsi:type="dcterms:W3CDTF">2011-05-24T10:46:42Z</dcterms:created>
  <dcterms:modified xsi:type="dcterms:W3CDTF">2020-10-06T15:54:29Z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