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469" r:id="rId2"/>
    <p:sldId id="472" r:id="rId3"/>
    <p:sldId id="457" r:id="rId4"/>
    <p:sldId id="473" r:id="rId5"/>
    <p:sldId id="294" r:id="rId6"/>
    <p:sldId id="471" r:id="rId7"/>
    <p:sldId id="300" r:id="rId8"/>
    <p:sldId id="454" r:id="rId9"/>
    <p:sldId id="302" r:id="rId10"/>
    <p:sldId id="464" r:id="rId11"/>
    <p:sldId id="277" r:id="rId12"/>
    <p:sldId id="305" r:id="rId13"/>
    <p:sldId id="304" r:id="rId14"/>
    <p:sldId id="455" r:id="rId15"/>
    <p:sldId id="462" r:id="rId16"/>
    <p:sldId id="463" r:id="rId17"/>
    <p:sldId id="468" r:id="rId18"/>
    <p:sldId id="307" r:id="rId19"/>
    <p:sldId id="466" r:id="rId20"/>
    <p:sldId id="458" r:id="rId21"/>
    <p:sldId id="315" r:id="rId22"/>
    <p:sldId id="271" r:id="rId23"/>
  </p:sldIdLst>
  <p:sldSz cx="9144000" cy="5143500" type="screen16x9"/>
  <p:notesSz cx="6858000" cy="9144000"/>
  <p:defaultTextStyle>
    <a:defPPr>
      <a:defRPr lang="da-DK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B1B6A21-3BC7-E143-AF6F-A40F72B1F1C5}">
          <p14:sldIdLst>
            <p14:sldId id="469"/>
            <p14:sldId id="472"/>
            <p14:sldId id="457"/>
            <p14:sldId id="473"/>
            <p14:sldId id="294"/>
            <p14:sldId id="471"/>
            <p14:sldId id="300"/>
            <p14:sldId id="454"/>
            <p14:sldId id="302"/>
            <p14:sldId id="464"/>
            <p14:sldId id="277"/>
            <p14:sldId id="305"/>
            <p14:sldId id="304"/>
            <p14:sldId id="455"/>
            <p14:sldId id="462"/>
            <p14:sldId id="463"/>
            <p14:sldId id="468"/>
            <p14:sldId id="307"/>
            <p14:sldId id="466"/>
            <p14:sldId id="458"/>
            <p14:sldId id="31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garet Armstrong" initials="MOA" lastIdx="0" clrIdx="0">
    <p:extLst>
      <p:ext uri="{19B8F6BF-5375-455C-9EA6-DF929625EA0E}">
        <p15:presenceInfo xmlns:p15="http://schemas.microsoft.com/office/powerpoint/2012/main" userId="Margaret Armstro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5156"/>
    <a:srgbClr val="82AF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704"/>
    <p:restoredTop sz="86420"/>
  </p:normalViewPr>
  <p:slideViewPr>
    <p:cSldViewPr snapToGrid="0" snapToObjects="1" showGuides="1">
      <p:cViewPr varScale="1">
        <p:scale>
          <a:sx n="124" d="100"/>
          <a:sy n="124" d="100"/>
        </p:scale>
        <p:origin x="184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2824" y="1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6BF8E4-02A1-7F4A-8879-578C3DC99E43}" type="doc">
      <dgm:prSet loTypeId="urn:microsoft.com/office/officeart/2005/8/layout/hChevron3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F394E5-8333-884D-8172-BE0666408919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solidFill>
          <a:schemeClr val="accent1">
            <a:lumMod val="60000"/>
            <a:lumOff val="40000"/>
          </a:schemeClr>
        </a:solidFill>
        <a:ln>
          <a:noFill/>
        </a:ln>
      </dgm:spPr>
      <dgm:t>
        <a:bodyPr/>
        <a:lstStyle/>
        <a:p>
          <a:r>
            <a:rPr lang="en-US" sz="1800" b="1" dirty="0">
              <a:solidFill>
                <a:schemeClr val="bg1"/>
              </a:solidFill>
              <a:latin typeface="+mn-lt"/>
              <a:cs typeface="Arial"/>
            </a:rPr>
            <a:t>Reporting Period 1</a:t>
          </a:r>
        </a:p>
        <a:p>
          <a:r>
            <a:rPr lang="en-US" sz="1800" b="1" dirty="0">
              <a:solidFill>
                <a:schemeClr val="bg1"/>
              </a:solidFill>
              <a:latin typeface="+mn-lt"/>
              <a:cs typeface="Arial"/>
            </a:rPr>
            <a:t>01/10/2020  - 31/03/2022</a:t>
          </a:r>
        </a:p>
      </dgm:t>
    </dgm:pt>
    <dgm:pt modelId="{88F7B3CD-8FDA-774C-A681-F02A9100E4BA}" type="parTrans" cxnId="{CD84ECA9-DB3B-EA48-961B-C96082D0E2F6}">
      <dgm:prSet/>
      <dgm:spPr/>
      <dgm:t>
        <a:bodyPr/>
        <a:lstStyle/>
        <a:p>
          <a:endParaRPr lang="en-US"/>
        </a:p>
      </dgm:t>
    </dgm:pt>
    <dgm:pt modelId="{E87BD9DC-D0C3-A549-92AF-CF7B99945D0C}" type="sibTrans" cxnId="{CD84ECA9-DB3B-EA48-961B-C96082D0E2F6}">
      <dgm:prSet/>
      <dgm:spPr/>
      <dgm:t>
        <a:bodyPr/>
        <a:lstStyle/>
        <a:p>
          <a:endParaRPr lang="en-US"/>
        </a:p>
      </dgm:t>
    </dgm:pt>
    <dgm:pt modelId="{2C8F7A96-7ED1-B94D-BE6D-C714FA5F9A00}">
      <dgm:prSet phldrT="[Text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chemeClr val="tx1"/>
        </a:solidFill>
        <a:ln>
          <a:noFill/>
        </a:ln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+mn-lt"/>
              <a:cs typeface="Arial"/>
            </a:rPr>
            <a:t>Reporting period 2</a:t>
          </a:r>
        </a:p>
        <a:p>
          <a:r>
            <a:rPr lang="en-US" sz="1800" b="1" dirty="0">
              <a:solidFill>
                <a:schemeClr val="bg1"/>
              </a:solidFill>
              <a:latin typeface="+mn-lt"/>
              <a:cs typeface="Arial"/>
            </a:rPr>
            <a:t>01/04/2022 - 30/09/2023</a:t>
          </a:r>
        </a:p>
      </dgm:t>
    </dgm:pt>
    <dgm:pt modelId="{410C2316-0262-984A-8B0C-65EFF377A1A9}" type="parTrans" cxnId="{FAEEA47F-5A8E-E740-89B0-590E2B6EAE17}">
      <dgm:prSet/>
      <dgm:spPr/>
      <dgm:t>
        <a:bodyPr/>
        <a:lstStyle/>
        <a:p>
          <a:endParaRPr lang="en-US"/>
        </a:p>
      </dgm:t>
    </dgm:pt>
    <dgm:pt modelId="{AD7296D1-01C3-8948-A97B-5329DBDD750C}" type="sibTrans" cxnId="{FAEEA47F-5A8E-E740-89B0-590E2B6EAE17}">
      <dgm:prSet/>
      <dgm:spPr/>
      <dgm:t>
        <a:bodyPr/>
        <a:lstStyle/>
        <a:p>
          <a:endParaRPr lang="en-US"/>
        </a:p>
      </dgm:t>
    </dgm:pt>
    <dgm:pt modelId="{9D31BC7B-4EDC-7D4F-9936-0F894F3AA765}" type="pres">
      <dgm:prSet presAssocID="{526BF8E4-02A1-7F4A-8879-578C3DC99E43}" presName="Name0" presStyleCnt="0">
        <dgm:presLayoutVars>
          <dgm:dir/>
          <dgm:resizeHandles val="exact"/>
        </dgm:presLayoutVars>
      </dgm:prSet>
      <dgm:spPr/>
    </dgm:pt>
    <dgm:pt modelId="{5D89426C-3B19-1F4D-B80D-F5C87DFA1B9B}" type="pres">
      <dgm:prSet presAssocID="{09F394E5-8333-884D-8172-BE0666408919}" presName="parTxOnly" presStyleLbl="node1" presStyleIdx="0" presStyleCnt="2" custScaleX="137164">
        <dgm:presLayoutVars>
          <dgm:bulletEnabled val="1"/>
        </dgm:presLayoutVars>
      </dgm:prSet>
      <dgm:spPr/>
    </dgm:pt>
    <dgm:pt modelId="{50E42CF4-59F8-584E-8FE6-E953CE95D5FB}" type="pres">
      <dgm:prSet presAssocID="{E87BD9DC-D0C3-A549-92AF-CF7B99945D0C}" presName="parSpace" presStyleCnt="0"/>
      <dgm:spPr/>
    </dgm:pt>
    <dgm:pt modelId="{983C1B3E-1553-3A44-A9AA-B63C08F64B6A}" type="pres">
      <dgm:prSet presAssocID="{2C8F7A96-7ED1-B94D-BE6D-C714FA5F9A00}" presName="parTxOnly" presStyleLbl="node1" presStyleIdx="1" presStyleCnt="2" custScaleX="138732">
        <dgm:presLayoutVars>
          <dgm:bulletEnabled val="1"/>
        </dgm:presLayoutVars>
      </dgm:prSet>
      <dgm:spPr/>
    </dgm:pt>
  </dgm:ptLst>
  <dgm:cxnLst>
    <dgm:cxn modelId="{1F66C204-4274-2747-8983-DE41AA1E05FE}" type="presOf" srcId="{526BF8E4-02A1-7F4A-8879-578C3DC99E43}" destId="{9D31BC7B-4EDC-7D4F-9936-0F894F3AA765}" srcOrd="0" destOrd="0" presId="urn:microsoft.com/office/officeart/2005/8/layout/hChevron3"/>
    <dgm:cxn modelId="{5E9CB959-9E38-E947-95C5-83E0CBA15471}" type="presOf" srcId="{09F394E5-8333-884D-8172-BE0666408919}" destId="{5D89426C-3B19-1F4D-B80D-F5C87DFA1B9B}" srcOrd="0" destOrd="0" presId="urn:microsoft.com/office/officeart/2005/8/layout/hChevron3"/>
    <dgm:cxn modelId="{36986160-B328-D941-988B-D6D39628EB02}" type="presOf" srcId="{2C8F7A96-7ED1-B94D-BE6D-C714FA5F9A00}" destId="{983C1B3E-1553-3A44-A9AA-B63C08F64B6A}" srcOrd="0" destOrd="0" presId="urn:microsoft.com/office/officeart/2005/8/layout/hChevron3"/>
    <dgm:cxn modelId="{FAEEA47F-5A8E-E740-89B0-590E2B6EAE17}" srcId="{526BF8E4-02A1-7F4A-8879-578C3DC99E43}" destId="{2C8F7A96-7ED1-B94D-BE6D-C714FA5F9A00}" srcOrd="1" destOrd="0" parTransId="{410C2316-0262-984A-8B0C-65EFF377A1A9}" sibTransId="{AD7296D1-01C3-8948-A97B-5329DBDD750C}"/>
    <dgm:cxn modelId="{CD84ECA9-DB3B-EA48-961B-C96082D0E2F6}" srcId="{526BF8E4-02A1-7F4A-8879-578C3DC99E43}" destId="{09F394E5-8333-884D-8172-BE0666408919}" srcOrd="0" destOrd="0" parTransId="{88F7B3CD-8FDA-774C-A681-F02A9100E4BA}" sibTransId="{E87BD9DC-D0C3-A549-92AF-CF7B99945D0C}"/>
    <dgm:cxn modelId="{66420E89-C235-E344-9651-A2489B9E96BC}" type="presParOf" srcId="{9D31BC7B-4EDC-7D4F-9936-0F894F3AA765}" destId="{5D89426C-3B19-1F4D-B80D-F5C87DFA1B9B}" srcOrd="0" destOrd="0" presId="urn:microsoft.com/office/officeart/2005/8/layout/hChevron3"/>
    <dgm:cxn modelId="{6B0DACFD-9F10-DD46-99DF-AB0D64511D19}" type="presParOf" srcId="{9D31BC7B-4EDC-7D4F-9936-0F894F3AA765}" destId="{50E42CF4-59F8-584E-8FE6-E953CE95D5FB}" srcOrd="1" destOrd="0" presId="urn:microsoft.com/office/officeart/2005/8/layout/hChevron3"/>
    <dgm:cxn modelId="{A4C62ACC-AC06-6343-A79F-2837EFF6BBDF}" type="presParOf" srcId="{9D31BC7B-4EDC-7D4F-9936-0F894F3AA765}" destId="{983C1B3E-1553-3A44-A9AA-B63C08F64B6A}" srcOrd="2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89426C-3B19-1F4D-B80D-F5C87DFA1B9B}">
      <dsp:nvSpPr>
        <dsp:cNvPr id="0" name=""/>
        <dsp:cNvSpPr/>
      </dsp:nvSpPr>
      <dsp:spPr>
        <a:xfrm>
          <a:off x="1452" y="50210"/>
          <a:ext cx="3831262" cy="1117279"/>
        </a:xfrm>
        <a:prstGeom prst="homePlate">
          <a:avLst/>
        </a:prstGeom>
        <a:solidFill>
          <a:schemeClr val="accent1">
            <a:lumMod val="60000"/>
            <a:lumOff val="40000"/>
          </a:schemeClr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96012" tIns="48006" rIns="24003" bIns="4800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n-lt"/>
              <a:cs typeface="Arial"/>
            </a:rPr>
            <a:t>Reporting Period 1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n-lt"/>
              <a:cs typeface="Arial"/>
            </a:rPr>
            <a:t>01/10/2020  - 31/03/2022</a:t>
          </a:r>
        </a:p>
      </dsp:txBody>
      <dsp:txXfrm>
        <a:off x="1452" y="50210"/>
        <a:ext cx="3551942" cy="1117279"/>
      </dsp:txXfrm>
    </dsp:sp>
    <dsp:sp modelId="{983C1B3E-1553-3A44-A9AA-B63C08F64B6A}">
      <dsp:nvSpPr>
        <dsp:cNvPr id="0" name=""/>
        <dsp:cNvSpPr/>
      </dsp:nvSpPr>
      <dsp:spPr>
        <a:xfrm>
          <a:off x="3274075" y="50210"/>
          <a:ext cx="3875059" cy="1117279"/>
        </a:xfrm>
        <a:prstGeom prst="chevron">
          <a:avLst/>
        </a:prstGeom>
        <a:solidFill>
          <a:schemeClr val="tx1"/>
        </a:solidFill>
        <a:ln w="6350" cap="flat" cmpd="sng" algn="ctr">
          <a:noFill/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80010" tIns="53340" rIns="26670" bIns="533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solidFill>
                <a:schemeClr val="bg1"/>
              </a:solidFill>
              <a:latin typeface="+mn-lt"/>
              <a:cs typeface="Arial"/>
            </a:rPr>
            <a:t>Reporting period 2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bg1"/>
              </a:solidFill>
              <a:latin typeface="+mn-lt"/>
              <a:cs typeface="Arial"/>
            </a:rPr>
            <a:t>01/04/2022 - 30/09/2023</a:t>
          </a:r>
        </a:p>
      </dsp:txBody>
      <dsp:txXfrm>
        <a:off x="3832715" y="50210"/>
        <a:ext cx="2757780" cy="1117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BDD05-52A5-C340-9616-4BB726538945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0C29D-147C-1B42-9811-89F1342AF8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88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382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576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603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217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816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sz="1200" b="1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209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553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816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757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7568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1821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88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2586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169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346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274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205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6229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2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4529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0C29D-147C-1B42-9811-89F1342AF87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317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16g.eps">
            <a:extLst>
              <a:ext uri="{FF2B5EF4-FFF2-40B4-BE49-F238E27FC236}">
                <a16:creationId xmlns:a16="http://schemas.microsoft.com/office/drawing/2014/main" id="{F9BBCA3C-1AB8-144A-BEBF-5072847CF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924" y="0"/>
            <a:ext cx="4811076" cy="51435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418280F2-AA8C-5E4F-BA8D-76346CEE2AE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07700" y="1657354"/>
            <a:ext cx="4929550" cy="1102519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485156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E83121ED-BABE-3942-A49B-E457AF3935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06300" y="2763838"/>
            <a:ext cx="4930950" cy="1314450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rgbClr val="48515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klik for at redigere undertiteltypografien i masteren</a:t>
            </a:r>
          </a:p>
        </p:txBody>
      </p:sp>
      <p:sp>
        <p:nvSpPr>
          <p:cNvPr id="10" name="Pladsholder til dato 3">
            <a:extLst>
              <a:ext uri="{FF2B5EF4-FFF2-40B4-BE49-F238E27FC236}">
                <a16:creationId xmlns:a16="http://schemas.microsoft.com/office/drawing/2014/main" id="{0CDF998C-E9AC-1F47-8234-6B92B726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5268038"/>
            <a:ext cx="2133600" cy="205743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11" name="Pladsholder til sidefod 4">
            <a:extLst>
              <a:ext uri="{FF2B5EF4-FFF2-40B4-BE49-F238E27FC236}">
                <a16:creationId xmlns:a16="http://schemas.microsoft.com/office/drawing/2014/main" id="{053FB324-2E23-954E-B44F-38F6E255E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5268038"/>
            <a:ext cx="2895600" cy="205743"/>
          </a:xfrm>
        </p:spPr>
        <p:txBody>
          <a:bodyPr/>
          <a:lstStyle/>
          <a:p>
            <a:endParaRPr lang="da-DK"/>
          </a:p>
        </p:txBody>
      </p:sp>
      <p:sp>
        <p:nvSpPr>
          <p:cNvPr id="12" name="Pladsholder til diasnummer 5">
            <a:extLst>
              <a:ext uri="{FF2B5EF4-FFF2-40B4-BE49-F238E27FC236}">
                <a16:creationId xmlns:a16="http://schemas.microsoft.com/office/drawing/2014/main" id="{0E2587A0-7E8A-BA44-AF45-2103D3180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5268038"/>
            <a:ext cx="2133600" cy="205743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/>
          </a:p>
        </p:txBody>
      </p:sp>
      <p:sp>
        <p:nvSpPr>
          <p:cNvPr id="13" name="Pladsholder til billede 16">
            <a:extLst>
              <a:ext uri="{FF2B5EF4-FFF2-40B4-BE49-F238E27FC236}">
                <a16:creationId xmlns:a16="http://schemas.microsoft.com/office/drawing/2014/main" id="{34249B8D-F476-1C42-9DCD-0DABCAAA36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66462" y="1397000"/>
            <a:ext cx="3987089" cy="3871038"/>
          </a:xfrm>
          <a:custGeom>
            <a:avLst/>
            <a:gdLst/>
            <a:ahLst/>
            <a:cxnLst/>
            <a:rect l="l" t="t" r="r" b="b"/>
            <a:pathLst>
              <a:path w="3987089" h="3871038">
                <a:moveTo>
                  <a:pt x="3733089" y="0"/>
                </a:moveTo>
                <a:cubicBezTo>
                  <a:pt x="3797518" y="0"/>
                  <a:pt x="3861566" y="1632"/>
                  <a:pt x="3925193" y="4858"/>
                </a:cubicBezTo>
                <a:lnTo>
                  <a:pt x="3987089" y="9564"/>
                </a:lnTo>
                <a:lnTo>
                  <a:pt x="3987089" y="3871038"/>
                </a:lnTo>
                <a:lnTo>
                  <a:pt x="3488" y="3871038"/>
                </a:lnTo>
                <a:lnTo>
                  <a:pt x="0" y="3733089"/>
                </a:lnTo>
                <a:cubicBezTo>
                  <a:pt x="0" y="1671361"/>
                  <a:pt x="1671361" y="0"/>
                  <a:pt x="3733089" y="0"/>
                </a:cubicBezTo>
                <a:close/>
              </a:path>
            </a:pathLst>
          </a:custGeom>
          <a:ln>
            <a:solidFill>
              <a:srgbClr val="82AF19"/>
            </a:solidFill>
          </a:ln>
        </p:spPr>
        <p:txBody>
          <a:bodyPr/>
          <a:lstStyle>
            <a:lvl1pPr>
              <a:defRPr>
                <a:solidFill>
                  <a:srgbClr val="485156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3524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59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043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B4D4040-9193-E645-B294-543D073A4E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6689" y="4869657"/>
            <a:ext cx="6391275" cy="273844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DF0CCA47-6A3F-E548-832A-A0B493A9F26C}"/>
              </a:ext>
            </a:extLst>
          </p:cNvPr>
          <p:cNvSpPr txBox="1"/>
          <p:nvPr userDrawn="1"/>
        </p:nvSpPr>
        <p:spPr>
          <a:xfrm>
            <a:off x="457201" y="4900969"/>
            <a:ext cx="8229599" cy="457667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/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ts val="9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"/>
                <a:ea typeface="Times New Roman"/>
                <a:cs typeface="Times New Roman"/>
              </a:rPr>
              <a:t>HighNESS</a:t>
            </a:r>
            <a:endParaRPr lang="en-US" sz="105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50" endPos="85000" dir="5400000" sy="-100000" algn="bl" rotWithShape="0"/>
              </a:effectLst>
              <a:ea typeface="Times New Roman"/>
              <a:cs typeface="Times New Roman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0C3A42-02CB-9648-8C7D-D7860D3FE4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36689" y="0"/>
            <a:ext cx="6391275" cy="522685"/>
          </a:xfrm>
          <a:prstGeom prst="rect">
            <a:avLst/>
          </a:prstGeom>
          <a:solidFill>
            <a:srgbClr val="558ED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100">
                <a:latin typeface="Arial"/>
                <a:cs typeface="Arial"/>
              </a:defRPr>
            </a:lvl1pPr>
            <a:lvl2pPr>
              <a:defRPr sz="1800">
                <a:latin typeface="Arial"/>
                <a:cs typeface="Arial"/>
              </a:defRPr>
            </a:lvl2pPr>
            <a:lvl3pPr>
              <a:defRPr sz="1500"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026"/>
            <a:ext cx="8229600" cy="466883"/>
          </a:xfrm>
        </p:spPr>
        <p:txBody>
          <a:bodyPr>
            <a:noAutofit/>
          </a:bodyPr>
          <a:lstStyle>
            <a:lvl1pPr>
              <a:defRPr sz="2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DE7280D-E6A4-C944-8AD0-EF4F13E5B2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694363" y="4869657"/>
            <a:ext cx="2133600" cy="273844"/>
          </a:xfrm>
        </p:spPr>
        <p:txBody>
          <a:bodyPr/>
          <a:lstStyle>
            <a:lvl1pPr>
              <a:defRPr sz="75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64D5F7-8985-9D47-BACA-B9B5EBFB7049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429221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CABC1FD0-9FD5-FE40-AE93-E9C538256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6300" y="861616"/>
            <a:ext cx="8229600" cy="85725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6879C99C-84E4-6F4D-BB8E-9EC6E394C2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6300" y="1697039"/>
            <a:ext cx="8229600" cy="280868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Pladsholder til dato 3">
            <a:extLst>
              <a:ext uri="{FF2B5EF4-FFF2-40B4-BE49-F238E27FC236}">
                <a16:creationId xmlns:a16="http://schemas.microsoft.com/office/drawing/2014/main" id="{059CE24C-7C12-8640-B7E0-4A24851F1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02.12.2020</a:t>
            </a:fld>
            <a:endParaRPr lang="da-DK"/>
          </a:p>
        </p:txBody>
      </p:sp>
      <p:sp>
        <p:nvSpPr>
          <p:cNvPr id="10" name="Pladsholder til sidefod 4">
            <a:extLst>
              <a:ext uri="{FF2B5EF4-FFF2-40B4-BE49-F238E27FC236}">
                <a16:creationId xmlns:a16="http://schemas.microsoft.com/office/drawing/2014/main" id="{4EFDBF7F-04EB-5A4B-ADAE-94121CEB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5272180"/>
            <a:ext cx="2895600" cy="270001"/>
          </a:xfrm>
        </p:spPr>
        <p:txBody>
          <a:bodyPr/>
          <a:lstStyle/>
          <a:p>
            <a:endParaRPr lang="da-DK"/>
          </a:p>
        </p:txBody>
      </p: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2EB3897-652E-134E-BF9B-81582DB81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5272180"/>
            <a:ext cx="2133600" cy="270001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7526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sidefod 4">
            <a:extLst>
              <a:ext uri="{FF2B5EF4-FFF2-40B4-BE49-F238E27FC236}">
                <a16:creationId xmlns:a16="http://schemas.microsoft.com/office/drawing/2014/main" id="{360BB66C-7A07-9B43-A88A-34DCE447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3600" y="4792500"/>
            <a:ext cx="2895600" cy="270000"/>
          </a:xfrm>
        </p:spPr>
        <p:txBody>
          <a:bodyPr/>
          <a:lstStyle/>
          <a:p>
            <a:endParaRPr lang="da-DK"/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6E843094-E224-5F49-96E1-3D9A8FE5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3050" y="4792500"/>
            <a:ext cx="2133600" cy="270000"/>
          </a:xfrm>
        </p:spPr>
        <p:txBody>
          <a:bodyPr/>
          <a:lstStyle/>
          <a:p>
            <a:fld id="{C7A1488B-9794-DE45-9F52-F2C98C1DA640}" type="slidenum">
              <a:rPr lang="da-DK" smtClean="0"/>
              <a:t>‹#›</a:t>
            </a:fld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98CE1AE-82C0-4C42-936F-545DD38B805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851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569903E-8E37-ED4C-B713-2C752BA21E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08000" y="2389585"/>
            <a:ext cx="7772400" cy="1021556"/>
          </a:xfrm>
        </p:spPr>
        <p:txBody>
          <a:bodyPr anchor="t"/>
          <a:lstStyle>
            <a:lvl1pPr algn="l">
              <a:defRPr sz="4000" b="1" cap="none">
                <a:solidFill>
                  <a:srgbClr val="82AF19"/>
                </a:solidFill>
                <a:latin typeface="+mn-lt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FB079385-8B56-DA4C-AF62-A5E59A48DD6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08000" y="1264446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82AF19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2" name="Pladsholder til dato 3">
            <a:extLst>
              <a:ext uri="{FF2B5EF4-FFF2-40B4-BE49-F238E27FC236}">
                <a16:creationId xmlns:a16="http://schemas.microsoft.com/office/drawing/2014/main" id="{68E9F665-32EB-9B44-8BBF-3332D3A237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480550" y="4767264"/>
            <a:ext cx="2133600" cy="273844"/>
          </a:xfrm>
        </p:spPr>
        <p:txBody>
          <a:bodyPr/>
          <a:lstStyle/>
          <a:p>
            <a:fld id="{8A1BC99C-C17F-0247-AD48-9BD861AA6815}" type="datetimeFigureOut">
              <a:rPr lang="da-DK" smtClean="0"/>
              <a:t>02.12.2020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0352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00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935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91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01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789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a-DK"/>
              <a:t>Rediger teksttypografien i masteren
Andet niveau
Tredje niveau
Fjerde niveau
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36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A21696-42AC-C24E-BE93-CCD60DA285B8}" type="datetimeFigureOut">
              <a:rPr lang="en-GB" smtClean="0"/>
              <a:t>02/12/2020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1371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1371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8068-D613-C241-9714-C48CD86B7030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37E15850-5D09-E845-A3C5-FC5A5A41DB97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354821" y="4729907"/>
            <a:ext cx="2625096" cy="259625"/>
          </a:xfrm>
          <a:prstGeom prst="rect">
            <a:avLst/>
          </a:prstGeom>
        </p:spPr>
      </p:pic>
      <p:sp>
        <p:nvSpPr>
          <p:cNvPr id="9" name="Pladsholder til titel 1">
            <a:extLst>
              <a:ext uri="{FF2B5EF4-FFF2-40B4-BE49-F238E27FC236}">
                <a16:creationId xmlns:a16="http://schemas.microsoft.com/office/drawing/2014/main" id="{03D09D76-3B58-8546-8FB5-4394CB686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300" y="8616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i masteren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AF5402D9-37CF-EA45-875B-098299412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6300" y="1697039"/>
            <a:ext cx="8229600" cy="28086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28334CEA-30A2-5344-B6CE-C8C55976247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54821" y="153624"/>
            <a:ext cx="1445177" cy="70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display/ECResearchGMS/Reporting+process+-+genera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gate.ec.europa.eu/fpfis/wikis/display/ECResearchGMS/Audit+management+services+too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hom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AE19C30-41A3-F841-A5BD-0985CD572CA1}"/>
              </a:ext>
            </a:extLst>
          </p:cNvPr>
          <p:cNvSpPr txBox="1">
            <a:spLocks/>
          </p:cNvSpPr>
          <p:nvPr/>
        </p:nvSpPr>
        <p:spPr>
          <a:xfrm>
            <a:off x="495728" y="921102"/>
            <a:ext cx="6858000" cy="179070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Management and Administrative Requirements</a:t>
            </a:r>
          </a:p>
        </p:txBody>
      </p:sp>
      <p:sp>
        <p:nvSpPr>
          <p:cNvPr id="5" name="Undertitel 2">
            <a:extLst>
              <a:ext uri="{FF2B5EF4-FFF2-40B4-BE49-F238E27FC236}">
                <a16:creationId xmlns:a16="http://schemas.microsoft.com/office/drawing/2014/main" id="{9996BB50-696A-A74A-89BA-44A7486C3A8C}"/>
              </a:ext>
            </a:extLst>
          </p:cNvPr>
          <p:cNvSpPr txBox="1">
            <a:spLocks/>
          </p:cNvSpPr>
          <p:nvPr/>
        </p:nvSpPr>
        <p:spPr>
          <a:xfrm>
            <a:off x="495728" y="3338525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Adrameh Gaye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HighNESS Project Manager, ESS</a:t>
            </a:r>
          </a:p>
        </p:txBody>
      </p:sp>
    </p:spTree>
    <p:extLst>
      <p:ext uri="{BB962C8B-B14F-4D97-AF65-F5344CB8AC3E}">
        <p14:creationId xmlns:p14="http://schemas.microsoft.com/office/powerpoint/2010/main" val="181631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3A0EA21B-0E28-8645-AABB-3E938A2A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498" y="456009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sv-SE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HighNESS on the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Funding &amp; Tenders Portal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v-SE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sv-SE" sz="24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5" name="Slide Number Placeholder 2">
            <a:extLst>
              <a:ext uri="{FF2B5EF4-FFF2-40B4-BE49-F238E27FC236}">
                <a16:creationId xmlns:a16="http://schemas.microsoft.com/office/drawing/2014/main" id="{00BB893F-69C0-8649-9F08-693FE9C08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E5666-A649-8A45-AA6C-33AB3CFC5C5A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sv-SE" sz="7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5C6E70-9DA0-994A-99BE-BA6DAE01C2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22" y="1477873"/>
            <a:ext cx="7570893" cy="28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84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itle 3">
            <a:extLst>
              <a:ext uri="{FF2B5EF4-FFF2-40B4-BE49-F238E27FC236}">
                <a16:creationId xmlns:a16="http://schemas.microsoft.com/office/drawing/2014/main" id="{3A1B26F0-6D50-CA41-BE34-72D47933A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59" y="51397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Content Reporting</a:t>
            </a:r>
          </a:p>
        </p:txBody>
      </p:sp>
      <p:sp>
        <p:nvSpPr>
          <p:cNvPr id="33793" name="Content Placeholder 1">
            <a:extLst>
              <a:ext uri="{FF2B5EF4-FFF2-40B4-BE49-F238E27FC236}">
                <a16:creationId xmlns:a16="http://schemas.microsoft.com/office/drawing/2014/main" id="{6993CFC1-A6CF-E94B-937A-F55F17EEA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0" y="1350190"/>
            <a:ext cx="8229600" cy="324126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sv-SE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Deliverables &amp; Milestones </a:t>
            </a:r>
          </a:p>
          <a:p>
            <a:pPr eaLnBrk="1" hangingPunct="1">
              <a:lnSpc>
                <a:spcPct val="90000"/>
              </a:lnSpc>
            </a:pPr>
            <a:endParaRPr lang="en-US" altLang="sv-SE" sz="1400" b="1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/>
            <a:r>
              <a:rPr lang="en-US" altLang="sv-S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Timing and conditions defined in Annex 1 of Grant Agreement</a:t>
            </a:r>
          </a:p>
          <a:p>
            <a:pPr marL="342900" lvl="1" indent="0">
              <a:buNone/>
            </a:pPr>
            <a:endParaRPr lang="en-US" altLang="sv-SE" sz="1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sv-SE" sz="1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Periodic Technical Report containing:</a:t>
            </a:r>
          </a:p>
          <a:p>
            <a:pPr eaLnBrk="1" hangingPunct="1">
              <a:lnSpc>
                <a:spcPct val="90000"/>
              </a:lnSpc>
            </a:pPr>
            <a:endParaRPr lang="en-US" altLang="sv-SE" sz="1400" b="1" dirty="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altLang="sv-S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</a:t>
            </a:r>
            <a:r>
              <a:rPr lang="en-US" altLang="sv-SE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explanation </a:t>
            </a:r>
            <a:r>
              <a:rPr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the work carried out</a:t>
            </a:r>
            <a:r>
              <a:rPr lang="en-US" altLang="en-US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by the beneficiaries </a:t>
            </a:r>
          </a:p>
          <a:p>
            <a:pPr lvl="1">
              <a:lnSpc>
                <a:spcPct val="100000"/>
              </a:lnSpc>
            </a:pPr>
            <a:r>
              <a:rPr lang="en-US" altLang="sv-S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</a:t>
            </a:r>
            <a:r>
              <a:rPr lang="en-US" altLang="en-US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overview of the 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progress</a:t>
            </a:r>
            <a:r>
              <a:rPr lang="en-US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towards the 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objectives of the action</a:t>
            </a:r>
            <a:r>
              <a:rPr lang="en-US" altLang="ja-JP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</a:t>
            </a:r>
            <a:r>
              <a:rPr lang="en-US" altLang="ja-JP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including 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milestones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</a:t>
            </a:r>
            <a:r>
              <a:rPr lang="en-US" altLang="ja-JP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deliverables</a:t>
            </a:r>
            <a:r>
              <a:rPr lang="en-US" altLang="ja-JP" sz="1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altLang="sv-S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</a:t>
            </a:r>
            <a:r>
              <a:rPr lang="en-US" altLang="sv-SE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ja-JP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executive summary</a:t>
            </a:r>
            <a:r>
              <a:rPr lang="en-US" altLang="en-US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 sz="1400" b="1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for publication by the Commission</a:t>
            </a:r>
          </a:p>
          <a:p>
            <a:pPr lvl="1"/>
            <a:r>
              <a:rPr lang="en-US" altLang="sv-SE" sz="14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Answers to questionnaire </a:t>
            </a:r>
            <a:r>
              <a:rPr lang="en-US" altLang="sv-S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on issues related to </a:t>
            </a:r>
            <a:r>
              <a:rPr lang="en-US" altLang="sv-SE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economic </a:t>
            </a:r>
            <a:r>
              <a:rPr lang="en-US" altLang="sv-SE" sz="1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and</a:t>
            </a:r>
            <a:r>
              <a:rPr lang="en-US" altLang="sv-SE" sz="1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sz="1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societal impact</a:t>
            </a:r>
          </a:p>
        </p:txBody>
      </p:sp>
      <p:sp>
        <p:nvSpPr>
          <p:cNvPr id="33794" name="Slide Number Placeholder 2">
            <a:extLst>
              <a:ext uri="{FF2B5EF4-FFF2-40B4-BE49-F238E27FC236}">
                <a16:creationId xmlns:a16="http://schemas.microsoft.com/office/drawing/2014/main" id="{10751EC4-0D6F-2447-AAB5-D1F67AA2C7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F9855D-3A1A-BB44-B491-17E5A6FEF17A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sv-SE" sz="7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50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itle 3">
            <a:extLst>
              <a:ext uri="{FF2B5EF4-FFF2-40B4-BE49-F238E27FC236}">
                <a16:creationId xmlns:a16="http://schemas.microsoft.com/office/drawing/2014/main" id="{19A4F6FF-471E-5643-A1D6-9BE88907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820" y="543721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Financial Report</a:t>
            </a:r>
          </a:p>
        </p:txBody>
      </p:sp>
      <p:sp>
        <p:nvSpPr>
          <p:cNvPr id="34817" name="Content Placeholder 1">
            <a:extLst>
              <a:ext uri="{FF2B5EF4-FFF2-40B4-BE49-F238E27FC236}">
                <a16:creationId xmlns:a16="http://schemas.microsoft.com/office/drawing/2014/main" id="{DCCF2B45-5E78-CE4F-BF97-1E3F79E09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0" y="1297405"/>
            <a:ext cx="8229600" cy="3161861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endParaRPr lang="en-US" altLang="sv-SE" sz="45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sv-SE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</a:t>
            </a:r>
            <a:r>
              <a:rPr lang="en-US" altLang="sv-SE" sz="18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sz="1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Periodic Financial Report </a:t>
            </a:r>
            <a:r>
              <a:rPr lang="en-US" altLang="sv-SE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must contain: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sv-SE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sv-SE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An 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ja-JP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individual financial statement</a:t>
            </a:r>
            <a:r>
              <a:rPr lang="en-US" altLang="en-US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(Form C) from each beneficiary for the reporting period concerned:</a:t>
            </a:r>
          </a:p>
          <a:p>
            <a:pPr lvl="1">
              <a:lnSpc>
                <a:spcPct val="80000"/>
              </a:lnSpc>
            </a:pPr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Detailing the </a:t>
            </a:r>
            <a:r>
              <a:rPr lang="en-US" altLang="sv-SE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eligible costs for each budget category</a:t>
            </a:r>
          </a:p>
          <a:p>
            <a:pPr lvl="1">
              <a:lnSpc>
                <a:spcPct val="80000"/>
              </a:lnSpc>
            </a:pPr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Declaring </a:t>
            </a:r>
            <a:r>
              <a:rPr lang="en-US" altLang="sv-SE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all</a:t>
            </a:r>
            <a:r>
              <a:rPr lang="en-US" altLang="sv-SE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eligible costs, even if they exceed the amounts indicated in the estimated budget.</a:t>
            </a:r>
          </a:p>
          <a:p>
            <a:pPr>
              <a:lnSpc>
                <a:spcPct val="80000"/>
              </a:lnSpc>
            </a:pPr>
            <a:endParaRPr lang="en-US" altLang="sv-SE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sv-SE" sz="1800" dirty="0">
                <a:solidFill>
                  <a:srgbClr val="47515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beneficiary must provide an </a:t>
            </a:r>
            <a:r>
              <a:rPr lang="en-US" altLang="en-US" sz="1800" dirty="0">
                <a:solidFill>
                  <a:srgbClr val="47515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ja-JP" sz="1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explanation of the use of resources</a:t>
            </a:r>
            <a:r>
              <a:rPr lang="en-US" altLang="en-US" sz="1800" b="1" dirty="0">
                <a:solidFill>
                  <a:srgbClr val="47515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 sz="1800" dirty="0">
                <a:solidFill>
                  <a:srgbClr val="47515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including information on subcontracting and in-kind contributions provided by third parties for the reporting period.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sv-SE" sz="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4818" name="Slide Number Placeholder 2">
            <a:extLst>
              <a:ext uri="{FF2B5EF4-FFF2-40B4-BE49-F238E27FC236}">
                <a16:creationId xmlns:a16="http://schemas.microsoft.com/office/drawing/2014/main" id="{6DC715F9-BAE3-6341-A38C-444BE0A82C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EE25FD-4BE2-CC47-BB44-8A8367F67F17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sv-SE" sz="7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399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itle 3">
            <a:extLst>
              <a:ext uri="{FF2B5EF4-FFF2-40B4-BE49-F238E27FC236}">
                <a16:creationId xmlns:a16="http://schemas.microsoft.com/office/drawing/2014/main" id="{C06E7FFE-9204-994D-8CE0-D6F563B7F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50" y="84449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solidFill>
                  <a:srgbClr val="475156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Periodic Reports &amp; Final Report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3D2D8E-AD3B-1F44-A0EB-91DB36FB8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455" y="3279072"/>
            <a:ext cx="8229600" cy="1688802"/>
          </a:xfrm>
        </p:spPr>
        <p:txBody>
          <a:bodyPr rtlCol="0">
            <a:normAutofit/>
          </a:bodyPr>
          <a:lstStyle/>
          <a:p>
            <a:pPr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Periodic reports consist of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financial report</a:t>
            </a:r>
          </a:p>
          <a:p>
            <a:pPr>
              <a:buFont typeface="Arial" charset="0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additional final report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must be submitted with the last periodic report</a:t>
            </a:r>
          </a:p>
          <a:p>
            <a:pPr>
              <a:buFont typeface="Arial"/>
              <a:buChar char="•"/>
              <a:defRPr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All reports must be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submitted within 60 days following the end of each reporting period</a:t>
            </a:r>
          </a:p>
          <a:p>
            <a:pPr marL="0" indent="0">
              <a:buNone/>
              <a:defRPr/>
            </a:pPr>
            <a:endParaRPr lang="en-US" sz="1600" dirty="0"/>
          </a:p>
          <a:p>
            <a:pPr marL="300038" lvl="1" indent="0">
              <a:buNone/>
              <a:defRPr/>
            </a:pPr>
            <a:endParaRPr lang="en-US" sz="1600" dirty="0">
              <a:ea typeface="+mn-ea"/>
            </a:endParaRPr>
          </a:p>
          <a:p>
            <a:pPr marL="0" indent="0">
              <a:buNone/>
              <a:defRPr/>
            </a:pPr>
            <a:endParaRPr lang="en-US" sz="1600" dirty="0">
              <a:ea typeface="+mn-ea"/>
            </a:endParaRPr>
          </a:p>
          <a:p>
            <a:pPr marL="0" indent="0">
              <a:buNone/>
              <a:defRPr/>
            </a:pPr>
            <a:endParaRPr lang="en-US" sz="1600" dirty="0">
              <a:ea typeface="+mn-ea"/>
            </a:endParaRPr>
          </a:p>
        </p:txBody>
      </p:sp>
      <p:sp>
        <p:nvSpPr>
          <p:cNvPr id="32770" name="Slide Number Placeholder 2">
            <a:extLst>
              <a:ext uri="{FF2B5EF4-FFF2-40B4-BE49-F238E27FC236}">
                <a16:creationId xmlns:a16="http://schemas.microsoft.com/office/drawing/2014/main" id="{AE094992-F3F1-C546-B81B-8868EDC065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441D24E-93F7-D043-8A25-B1A20D84510D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sv-SE" sz="7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38DDB64-319E-8D4A-8FF9-378FBF17BC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8765465"/>
              </p:ext>
            </p:extLst>
          </p:nvPr>
        </p:nvGraphicFramePr>
        <p:xfrm>
          <a:off x="511455" y="1757065"/>
          <a:ext cx="7150587" cy="1217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7821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A59F7-19ED-A546-ACDE-1D6C47C95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3614" y="1335640"/>
            <a:ext cx="7772400" cy="6327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 Financial Rules and Procedures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802B8E-5811-4449-9C28-39CF3A14A7B1}"/>
              </a:ext>
            </a:extLst>
          </p:cNvPr>
          <p:cNvSpPr txBox="1"/>
          <p:nvPr/>
        </p:nvSpPr>
        <p:spPr>
          <a:xfrm>
            <a:off x="3387669" y="2358075"/>
            <a:ext cx="165782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13006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D3B1E-31A1-0142-8456-BAA382D9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49" y="1459149"/>
            <a:ext cx="8750321" cy="3249038"/>
          </a:xfrm>
        </p:spPr>
        <p:txBody>
          <a:bodyPr>
            <a:normAutofit lnSpcReduction="10000"/>
          </a:bodyPr>
          <a:lstStyle/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Personnel costs </a:t>
            </a:r>
          </a:p>
          <a:p>
            <a:pPr lvl="2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calculations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apply  </a:t>
            </a:r>
          </a:p>
          <a:p>
            <a:pPr lvl="2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Hourly rate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x Hours 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worked on the Action</a:t>
            </a:r>
          </a:p>
          <a:p>
            <a:pPr marL="685800" lvl="2" indent="0">
              <a:buNone/>
            </a:pPr>
            <a:endParaRPr lang="sv-SE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Other Direct </a:t>
            </a:r>
            <a:r>
              <a:rPr lang="sv-SE" b="1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2"/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travel costs 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and related subsistence allowance</a:t>
            </a:r>
          </a:p>
          <a:p>
            <a:pPr lvl="2"/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equipment</a:t>
            </a:r>
            <a:r>
              <a:rPr lang="sv-SE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sv-S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infrastructures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assets</a:t>
            </a:r>
            <a:endParaRPr lang="sv-SE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costs of </a:t>
            </a:r>
            <a:r>
              <a:rPr lang="sv-SE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goods and services</a:t>
            </a:r>
          </a:p>
          <a:p>
            <a:pPr lvl="2"/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solidFill>
                  <a:srgbClr val="47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of subcontracting</a:t>
            </a:r>
            <a:endParaRPr lang="sv-SE" dirty="0">
              <a:solidFill>
                <a:srgbClr val="47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b="1" dirty="0">
                <a:solidFill>
                  <a:srgbClr val="47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Indirect Cost – Flat Rate 25%</a:t>
            </a:r>
            <a:endParaRPr lang="sv-SE" dirty="0">
              <a:solidFill>
                <a:srgbClr val="4751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822600C1-1470-EE45-94FF-BD7D2F0F9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F52F2-17A7-8642-A385-6C06FF6B6B10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sv-SE" sz="7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38ED747-3710-664B-8131-8806E93C0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50" y="82582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3100" dirty="0">
                <a:latin typeface="Arial" panose="020B0604020202020204" pitchFamily="34" charset="0"/>
                <a:cs typeface="Arial" panose="020B0604020202020204" pitchFamily="34" charset="0"/>
              </a:rPr>
              <a:t>Cost Categories &amp; </a:t>
            </a:r>
            <a:r>
              <a:rPr lang="sv-SE" sz="3100" dirty="0">
                <a:latin typeface="Arial" panose="020B0604020202020204" pitchFamily="34" charset="0"/>
                <a:cs typeface="Arial" panose="020B0604020202020204" pitchFamily="34" charset="0"/>
              </a:rPr>
              <a:t>Eligibility criteria for actual costs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b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3099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2">
            <a:extLst>
              <a:ext uri="{FF2B5EF4-FFF2-40B4-BE49-F238E27FC236}">
                <a16:creationId xmlns:a16="http://schemas.microsoft.com/office/drawing/2014/main" id="{9A68215E-CFBE-C34A-AAC0-B5E74ABF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05" y="535512"/>
            <a:ext cx="8229600" cy="857250"/>
          </a:xfrm>
        </p:spPr>
        <p:txBody>
          <a:bodyPr/>
          <a:lstStyle/>
          <a:p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Responsibilities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3D3B1E-31A1-0142-8456-BAA382D92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0" y="1158791"/>
            <a:ext cx="8229600" cy="32937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1950" dirty="0"/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sp>
        <p:nvSpPr>
          <p:cNvPr id="36867" name="Slide Number Placeholder 3">
            <a:extLst>
              <a:ext uri="{FF2B5EF4-FFF2-40B4-BE49-F238E27FC236}">
                <a16:creationId xmlns:a16="http://schemas.microsoft.com/office/drawing/2014/main" id="{822600C1-1470-EE45-94FF-BD7D2F0F96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2F52F2-17A7-8642-A385-6C06FF6B6B10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C3E089C8-5658-7E47-ABE8-66B178DDB9F4}"/>
              </a:ext>
            </a:extLst>
          </p:cNvPr>
          <p:cNvSpPr txBox="1">
            <a:spLocks/>
          </p:cNvSpPr>
          <p:nvPr/>
        </p:nvSpPr>
        <p:spPr>
          <a:xfrm>
            <a:off x="263049" y="1215293"/>
            <a:ext cx="8548442" cy="32372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1950" dirty="0"/>
              <a:t>Each beneficiary is required to: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sz="1950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950" b="1" dirty="0"/>
              <a:t>Inform the PC </a:t>
            </a:r>
            <a:r>
              <a:rPr lang="en-US" sz="1950" dirty="0"/>
              <a:t>immediately of any circumstances likely to affect significantly or </a:t>
            </a:r>
            <a:r>
              <a:rPr lang="en-US" sz="1950" b="1" dirty="0"/>
              <a:t>delay the implementation of the action </a:t>
            </a: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1950" b="1" dirty="0"/>
              <a:t>Submit</a:t>
            </a:r>
            <a:r>
              <a:rPr lang="en-US" sz="1950" dirty="0"/>
              <a:t> to the PC in good time: </a:t>
            </a:r>
          </a:p>
          <a:p>
            <a:pPr lvl="1">
              <a:defRPr/>
            </a:pPr>
            <a:r>
              <a:rPr lang="en-US" sz="1950" b="1" dirty="0"/>
              <a:t>individual financial statements</a:t>
            </a:r>
          </a:p>
          <a:p>
            <a:pPr lvl="1">
              <a:defRPr/>
            </a:pPr>
            <a:r>
              <a:rPr lang="en-US" sz="1950" dirty="0"/>
              <a:t>the </a:t>
            </a:r>
            <a:r>
              <a:rPr lang="en-US" sz="1950" b="1" dirty="0"/>
              <a:t>data needed </a:t>
            </a:r>
            <a:r>
              <a:rPr lang="en-US" sz="1950" dirty="0"/>
              <a:t>to draw up the technical reports </a:t>
            </a:r>
          </a:p>
          <a:p>
            <a:pPr lvl="1">
              <a:defRPr/>
            </a:pPr>
            <a:r>
              <a:rPr lang="en-US" sz="1950" b="1" dirty="0"/>
              <a:t>ethics committee opinions </a:t>
            </a:r>
            <a:r>
              <a:rPr lang="en-US" sz="1950" dirty="0"/>
              <a:t>and notifications for activities raising ethical issues </a:t>
            </a:r>
          </a:p>
          <a:p>
            <a:pPr lvl="1">
              <a:defRPr/>
            </a:pPr>
            <a:r>
              <a:rPr lang="en-US" sz="1950" b="1" dirty="0"/>
              <a:t>any other documents or information required </a:t>
            </a:r>
            <a:r>
              <a:rPr lang="en-US" sz="1950" dirty="0"/>
              <a:t>under the Agreement, </a:t>
            </a:r>
          </a:p>
          <a:p>
            <a:pPr>
              <a:buFont typeface="Arial" charset="0"/>
              <a:buChar char="•"/>
              <a:defRPr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9075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A7BD-B91C-AC48-B9D1-336699CA9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0" y="880666"/>
            <a:ext cx="7348452" cy="857250"/>
          </a:xfrm>
        </p:spPr>
        <p:txBody>
          <a:bodyPr/>
          <a:lstStyle/>
          <a:p>
            <a:r>
              <a:rPr lang="en-GB" dirty="0"/>
              <a:t>Visibility of EU Funding</a:t>
            </a:r>
          </a:p>
        </p:txBody>
      </p:sp>
      <p:pic>
        <p:nvPicPr>
          <p:cNvPr id="9" name="Billede 27">
            <a:extLst>
              <a:ext uri="{FF2B5EF4-FFF2-40B4-BE49-F238E27FC236}">
                <a16:creationId xmlns:a16="http://schemas.microsoft.com/office/drawing/2014/main" id="{F4F0212A-F708-2443-80FC-5FFDEFF020F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62" y="2075957"/>
            <a:ext cx="805659" cy="608698"/>
          </a:xfrm>
          <a:prstGeom prst="rect">
            <a:avLst/>
          </a:prstGeom>
          <a:extLst>
            <a:ext uri="{FAA26D3D-D897-4be2-8F04-BA451C77F1D7}">
              <ma14:placeholder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</p:pic>
      <p:sp>
        <p:nvSpPr>
          <p:cNvPr id="10" name="Tekstfelt 8">
            <a:extLst>
              <a:ext uri="{FF2B5EF4-FFF2-40B4-BE49-F238E27FC236}">
                <a16:creationId xmlns:a16="http://schemas.microsoft.com/office/drawing/2014/main" id="{71F85776-A2EB-C44A-9728-69DF954590B5}"/>
              </a:ext>
            </a:extLst>
          </p:cNvPr>
          <p:cNvSpPr txBox="1"/>
          <p:nvPr/>
        </p:nvSpPr>
        <p:spPr>
          <a:xfrm>
            <a:off x="1828797" y="1905072"/>
            <a:ext cx="4322619" cy="608698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800"/>
              </a:lnSpc>
              <a:spcAft>
                <a:spcPts val="0"/>
              </a:spcAft>
            </a:pP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kstfelt 8">
            <a:extLst>
              <a:ext uri="{FF2B5EF4-FFF2-40B4-BE49-F238E27FC236}">
                <a16:creationId xmlns:a16="http://schemas.microsoft.com/office/drawing/2014/main" id="{A3329372-E756-2940-BD2D-4AEB1A4E4A16}"/>
              </a:ext>
            </a:extLst>
          </p:cNvPr>
          <p:cNvSpPr txBox="1"/>
          <p:nvPr/>
        </p:nvSpPr>
        <p:spPr>
          <a:xfrm>
            <a:off x="1984442" y="2098060"/>
            <a:ext cx="6060223" cy="582866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lc="http://schemas.openxmlformats.org/drawingml/2006/lockedCanvas" xmlns:ma14="http://schemas.microsoft.com/office/mac/drawingml/2011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HighNESS</a:t>
            </a: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funded by the European Union Framework Programme for </a:t>
            </a:r>
            <a:endParaRPr lang="sv-SE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Research and Innovation Horizon 2020, under grant agreement </a:t>
            </a:r>
            <a:r>
              <a:rPr lang="en-GB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951782</a:t>
            </a:r>
          </a:p>
        </p:txBody>
      </p:sp>
    </p:spTree>
    <p:extLst>
      <p:ext uri="{BB962C8B-B14F-4D97-AF65-F5344CB8AC3E}">
        <p14:creationId xmlns:p14="http://schemas.microsoft.com/office/powerpoint/2010/main" val="4623446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Title 3">
            <a:extLst>
              <a:ext uri="{FF2B5EF4-FFF2-40B4-BE49-F238E27FC236}">
                <a16:creationId xmlns:a16="http://schemas.microsoft.com/office/drawing/2014/main" id="{1F9174C7-1EAF-3D4B-B49A-B96E699D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05" y="528623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Record Keeping</a:t>
            </a:r>
          </a:p>
        </p:txBody>
      </p:sp>
      <p:sp>
        <p:nvSpPr>
          <p:cNvPr id="39937" name="Content Placeholder 1">
            <a:extLst>
              <a:ext uri="{FF2B5EF4-FFF2-40B4-BE49-F238E27FC236}">
                <a16:creationId xmlns:a16="http://schemas.microsoft.com/office/drawing/2014/main" id="{0BBE9934-317B-974A-A666-E6AA0C086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0" y="1235793"/>
            <a:ext cx="8229600" cy="2808685"/>
          </a:xfrm>
        </p:spPr>
        <p:txBody>
          <a:bodyPr/>
          <a:lstStyle/>
          <a:p>
            <a:pPr marL="300038" indent="-300038">
              <a:buFont typeface="Calibri" panose="020F0502020204030204" pitchFamily="34" charset="0"/>
              <a:buAutoNum type="romanUcPeriod"/>
            </a:pPr>
            <a:r>
              <a:rPr lang="en-US" altLang="sv-SE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Staff </a:t>
            </a:r>
            <a:r>
              <a:rPr lang="en-US" altLang="sv-SE" sz="1350" b="1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working part time </a:t>
            </a:r>
            <a:r>
              <a:rPr lang="en-US" altLang="sv-SE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on the action needs to keep </a:t>
            </a:r>
            <a:r>
              <a:rPr lang="en-US" altLang="sv-SE" sz="1350" b="1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signed time sheets </a:t>
            </a:r>
            <a:r>
              <a:rPr lang="en-US" altLang="sv-SE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in accordance with EC template (Vademecum Attachment 2)</a:t>
            </a:r>
          </a:p>
          <a:p>
            <a:pPr marL="300038" indent="-300038">
              <a:buFont typeface="Calibri" panose="020F0502020204030204" pitchFamily="34" charset="0"/>
              <a:buAutoNum type="romanUcPeriod"/>
            </a:pPr>
            <a:r>
              <a:rPr lang="en-US" altLang="sv-SE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Staff </a:t>
            </a:r>
            <a:r>
              <a:rPr lang="en-US" altLang="sv-SE" sz="1350" b="1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working full time </a:t>
            </a:r>
            <a:r>
              <a:rPr lang="en-US" altLang="sv-SE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on the action needs to sign </a:t>
            </a:r>
            <a:r>
              <a:rPr lang="en-US" altLang="en-US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‘</a:t>
            </a:r>
            <a:r>
              <a:rPr lang="en-US" altLang="ja-JP" sz="1350" b="1" i="1" dirty="0">
                <a:ea typeface="ＭＳ Ｐゴシック" panose="020B0600070205080204" pitchFamily="34" charset="-128"/>
                <a:cs typeface="Arial" panose="020B0604020202020204" pitchFamily="34" charset="0"/>
              </a:rPr>
              <a:t>declaration on exclusive work for the action</a:t>
            </a:r>
            <a:r>
              <a:rPr lang="en-US" altLang="en-US" sz="135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’</a:t>
            </a:r>
            <a:r>
              <a:rPr lang="en-US" altLang="ja-JP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 per reporting period. Now need </a:t>
            </a:r>
            <a:r>
              <a:rPr lang="en-US" altLang="ja-JP" sz="1350" b="1" dirty="0">
                <a:ea typeface="ＭＳ Ｐゴシック" panose="020B0600070205080204" pitchFamily="34" charset="-128"/>
                <a:cs typeface="Arial" panose="020B0604020202020204" pitchFamily="34" charset="0"/>
              </a:rPr>
              <a:t>WP number and description of Actions </a:t>
            </a:r>
            <a:r>
              <a:rPr lang="en-US" altLang="ja-JP" sz="1350" dirty="0">
                <a:ea typeface="ＭＳ Ｐゴシック" panose="020B0600070205080204" pitchFamily="34" charset="-128"/>
                <a:cs typeface="Arial" panose="020B0604020202020204" pitchFamily="34" charset="0"/>
              </a:rPr>
              <a:t>in this document .</a:t>
            </a:r>
            <a:endParaRPr lang="en-US" altLang="sv-SE" sz="135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9938" name="Slide Number Placeholder 2">
            <a:extLst>
              <a:ext uri="{FF2B5EF4-FFF2-40B4-BE49-F238E27FC236}">
                <a16:creationId xmlns:a16="http://schemas.microsoft.com/office/drawing/2014/main" id="{096090F6-662C-C345-AB30-9F255CE3E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42E2968-FB37-204E-86CA-202216D063C0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39940" name="Picture 4" descr="Macintosh HD:Users:verawinter:Desktop:Screen Shot 2015-08-14 at 17.15.22.png">
            <a:extLst>
              <a:ext uri="{FF2B5EF4-FFF2-40B4-BE49-F238E27FC236}">
                <a16:creationId xmlns:a16="http://schemas.microsoft.com/office/drawing/2014/main" id="{A7738135-A0AC-1E49-8F60-4C138E503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5917">
            <a:off x="3003707" y="2268391"/>
            <a:ext cx="3817144" cy="2826544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Macintosh HD:Users:verawinter:Desktop:Screen Shot 2015-08-13 at 09.03.18.png">
            <a:extLst>
              <a:ext uri="{FF2B5EF4-FFF2-40B4-BE49-F238E27FC236}">
                <a16:creationId xmlns:a16="http://schemas.microsoft.com/office/drawing/2014/main" id="{33E2DF7F-F17E-A645-B030-C09034A06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2627">
            <a:off x="5804773" y="2169152"/>
            <a:ext cx="2193131" cy="2847975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7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>
            <a:extLst>
              <a:ext uri="{FF2B5EF4-FFF2-40B4-BE49-F238E27FC236}">
                <a16:creationId xmlns:a16="http://schemas.microsoft.com/office/drawing/2014/main" id="{30752BC0-90E8-9C4F-9ED0-0407CD59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07" y="922772"/>
            <a:ext cx="8229600" cy="857250"/>
          </a:xfrm>
        </p:spPr>
        <p:txBody>
          <a:bodyPr/>
          <a:lstStyle/>
          <a:p>
            <a:r>
              <a:rPr lang="en-US" b="1" dirty="0"/>
              <a:t>Internal monitoring</a:t>
            </a:r>
            <a:endParaRPr lang="sv-SE" dirty="0"/>
          </a:p>
        </p:txBody>
      </p:sp>
      <p:sp>
        <p:nvSpPr>
          <p:cNvPr id="40961" name="Slide Number Placeholder 2">
            <a:extLst>
              <a:ext uri="{FF2B5EF4-FFF2-40B4-BE49-F238E27FC236}">
                <a16:creationId xmlns:a16="http://schemas.microsoft.com/office/drawing/2014/main" id="{D87BF16B-0541-E84B-BF07-D3F4CD6AD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-699898" y="4988960"/>
            <a:ext cx="2133600" cy="270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EF70CA-AAF0-A54B-98DA-A0500733CAA3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50639A-ECC0-2846-A3DA-FE86521A0EBA}"/>
              </a:ext>
            </a:extLst>
          </p:cNvPr>
          <p:cNvSpPr txBox="1"/>
          <p:nvPr/>
        </p:nvSpPr>
        <p:spPr>
          <a:xfrm>
            <a:off x="730537" y="2687916"/>
            <a:ext cx="7010548" cy="30008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A0B9F4-22E2-9441-A1DE-9C2D55FA85D6}"/>
              </a:ext>
            </a:extLst>
          </p:cNvPr>
          <p:cNvSpPr txBox="1"/>
          <p:nvPr/>
        </p:nvSpPr>
        <p:spPr>
          <a:xfrm>
            <a:off x="730537" y="1780022"/>
            <a:ext cx="7073178" cy="1815882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b="1" dirty="0"/>
              <a:t>Regular contact </a:t>
            </a:r>
            <a:r>
              <a:rPr lang="en-US" sz="1600" dirty="0"/>
              <a:t>with each partner organisation, work closely with the persons responsible for the </a:t>
            </a:r>
            <a:r>
              <a:rPr lang="en-US" sz="1600" b="1" dirty="0"/>
              <a:t>technical, financial and administrative delivery </a:t>
            </a:r>
            <a:r>
              <a:rPr lang="en-US" sz="1600" dirty="0"/>
              <a:t>of their part of the </a:t>
            </a:r>
            <a:r>
              <a:rPr lang="en-US" sz="1600" b="1" dirty="0"/>
              <a:t>activities</a:t>
            </a:r>
            <a:r>
              <a:rPr lang="en-US" sz="1600" dirty="0"/>
              <a:t> and </a:t>
            </a:r>
            <a:r>
              <a:rPr lang="en-US" sz="1600" b="1" dirty="0"/>
              <a:t>deliverables</a:t>
            </a:r>
            <a:r>
              <a:rPr lang="en-US" sz="16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Via  </a:t>
            </a:r>
            <a:r>
              <a:rPr lang="en-US" sz="1600" b="1" dirty="0"/>
              <a:t>Google form</a:t>
            </a:r>
            <a:r>
              <a:rPr lang="en-US" sz="1600" dirty="0"/>
              <a:t>, every </a:t>
            </a:r>
            <a:r>
              <a:rPr lang="en-US" sz="1600" b="1" dirty="0"/>
              <a:t>six months,</a:t>
            </a:r>
            <a:r>
              <a:rPr lang="en-US" sz="1600" dirty="0"/>
              <a:t> requesting inter alia: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sv-SE" sz="1600" b="1" dirty="0"/>
              <a:t>P</a:t>
            </a:r>
            <a:r>
              <a:rPr lang="sv-SE" sz="1600" dirty="0"/>
              <a:t>erson </a:t>
            </a:r>
            <a:r>
              <a:rPr lang="sv-SE" sz="1600" b="1" dirty="0"/>
              <a:t>M</a:t>
            </a:r>
            <a:r>
              <a:rPr lang="sv-SE" sz="1600" dirty="0"/>
              <a:t>onths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sv-SE" sz="1600" b="1" dirty="0"/>
              <a:t>Costs</a:t>
            </a:r>
          </a:p>
          <a:p>
            <a:pPr marL="628650" lvl="1" indent="-285750">
              <a:buFont typeface="Arial" panose="020B0604020202020204" pitchFamily="34" charset="0"/>
              <a:buChar char="•"/>
              <a:defRPr/>
            </a:pPr>
            <a:r>
              <a:rPr lang="sv-SE" sz="1600" b="1" dirty="0"/>
              <a:t>Justification</a:t>
            </a:r>
            <a:r>
              <a:rPr lang="sv-SE" sz="1600" dirty="0"/>
              <a:t> of costs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8885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F76BBD0B-612E-3449-AB92-952424AAA0D5}"/>
              </a:ext>
            </a:extLst>
          </p:cNvPr>
          <p:cNvSpPr txBox="1">
            <a:spLocks/>
          </p:cNvSpPr>
          <p:nvPr/>
        </p:nvSpPr>
        <p:spPr>
          <a:xfrm>
            <a:off x="302872" y="2165687"/>
            <a:ext cx="1898245" cy="587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sv-SE" sz="2400" b="1" dirty="0">
                <a:solidFill>
                  <a:srgbClr val="4751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84509-16E1-AE4F-8054-452B557416F1}"/>
              </a:ext>
            </a:extLst>
          </p:cNvPr>
          <p:cNvSpPr txBox="1">
            <a:spLocks/>
          </p:cNvSpPr>
          <p:nvPr/>
        </p:nvSpPr>
        <p:spPr>
          <a:xfrm>
            <a:off x="2913367" y="1614956"/>
            <a:ext cx="2926975" cy="1101461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Reporting and project review(s)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548236B6-8F07-2B45-B7C3-5B8D95DBBA9E}"/>
              </a:ext>
            </a:extLst>
          </p:cNvPr>
          <p:cNvSpPr txBox="1">
            <a:spLocks/>
          </p:cNvSpPr>
          <p:nvPr/>
        </p:nvSpPr>
        <p:spPr>
          <a:xfrm>
            <a:off x="6041205" y="1633376"/>
            <a:ext cx="3250714" cy="1138226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&amp; procedures, incl. Financials</a:t>
            </a:r>
            <a:endParaRPr lang="en-NL" sz="22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467A6A-C82A-7540-836E-CCABB0EF59D3}"/>
              </a:ext>
            </a:extLst>
          </p:cNvPr>
          <p:cNvSpPr txBox="1"/>
          <p:nvPr/>
        </p:nvSpPr>
        <p:spPr>
          <a:xfrm>
            <a:off x="1749054" y="1153291"/>
            <a:ext cx="4840416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Structure of the PPT</a:t>
            </a:r>
          </a:p>
        </p:txBody>
      </p:sp>
    </p:spTree>
    <p:extLst>
      <p:ext uri="{BB962C8B-B14F-4D97-AF65-F5344CB8AC3E}">
        <p14:creationId xmlns:p14="http://schemas.microsoft.com/office/powerpoint/2010/main" val="25455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3">
            <a:extLst>
              <a:ext uri="{FF2B5EF4-FFF2-40B4-BE49-F238E27FC236}">
                <a16:creationId xmlns:a16="http://schemas.microsoft.com/office/drawing/2014/main" id="{30752BC0-90E8-9C4F-9ED0-0407CD59F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08" y="762191"/>
            <a:ext cx="8229600" cy="628089"/>
          </a:xfrm>
        </p:spPr>
        <p:txBody>
          <a:bodyPr/>
          <a:lstStyle/>
          <a:p>
            <a:r>
              <a:rPr lang="sv-SE" b="1" dirty="0"/>
              <a:t>Brand-new section for</a:t>
            </a:r>
            <a:r>
              <a:rPr lang="sv-SE" dirty="0"/>
              <a:t> </a:t>
            </a:r>
            <a:r>
              <a:rPr lang="sv-SE" b="1" dirty="0">
                <a:hlinkClick r:id="rId3"/>
              </a:rPr>
              <a:t>H2020 Audits</a:t>
            </a:r>
            <a:r>
              <a:rPr lang="sv-SE" dirty="0">
                <a:hlinkClick r:id="rId3"/>
              </a:rPr>
              <a:t> </a:t>
            </a:r>
            <a:endParaRPr lang="en-US" altLang="sv-SE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0961" name="Slide Number Placeholder 2">
            <a:extLst>
              <a:ext uri="{FF2B5EF4-FFF2-40B4-BE49-F238E27FC236}">
                <a16:creationId xmlns:a16="http://schemas.microsoft.com/office/drawing/2014/main" id="{D87BF16B-0541-E84B-BF07-D3F4CD6ADA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-699898" y="4988960"/>
            <a:ext cx="2133600" cy="2700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4EF70CA-AAF0-A54B-98DA-A0500733CAA3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DBD0610-966A-9645-B702-31CCF83DFEBD}"/>
              </a:ext>
            </a:extLst>
          </p:cNvPr>
          <p:cNvGrpSpPr/>
          <p:nvPr/>
        </p:nvGrpSpPr>
        <p:grpSpPr>
          <a:xfrm>
            <a:off x="383075" y="1946444"/>
            <a:ext cx="6568869" cy="686983"/>
            <a:chOff x="383075" y="1946444"/>
            <a:chExt cx="6568869" cy="68698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AC0758-C2F0-2C46-92D7-DAE751A10BEE}"/>
                </a:ext>
              </a:extLst>
            </p:cNvPr>
            <p:cNvSpPr txBox="1"/>
            <p:nvPr/>
          </p:nvSpPr>
          <p:spPr>
            <a:xfrm>
              <a:off x="963071" y="2032771"/>
              <a:ext cx="5988873" cy="559961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214313" indent="-214313">
                <a:buFont typeface="Arial"/>
                <a:buChar char="•"/>
                <a:defRPr/>
              </a:pPr>
              <a:r>
                <a:rPr lang="en-US" sz="1013" dirty="0">
                  <a:latin typeface="Arial"/>
                  <a:cs typeface="Arial"/>
                </a:rPr>
                <a:t>Time sheets /‘declaration on exclusive work for the action’  for staff working on HighNESS Essential to archive </a:t>
              </a:r>
              <a:r>
                <a:rPr lang="en-US" sz="1013" b="1" i="1" dirty="0">
                  <a:latin typeface="Arial"/>
                  <a:cs typeface="Arial"/>
                </a:rPr>
                <a:t>file supporting evidence like: (electronic) agenda’s, travel documents and other project documents that underpin time sheet entries. </a:t>
              </a:r>
              <a:endParaRPr lang="en-US" sz="1013" dirty="0">
                <a:latin typeface="Arial"/>
                <a:cs typeface="Arial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24B2836-F1AA-A043-9568-7F3D7C0325EE}"/>
                </a:ext>
              </a:extLst>
            </p:cNvPr>
            <p:cNvSpPr txBox="1"/>
            <p:nvPr/>
          </p:nvSpPr>
          <p:spPr>
            <a:xfrm rot="16200000">
              <a:off x="270416" y="2059103"/>
              <a:ext cx="68698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/>
                </a:rPr>
                <a:t>Record </a:t>
              </a:r>
            </a:p>
            <a:p>
              <a:pPr algn="ctr">
                <a:defRPr/>
              </a:pPr>
              <a:r>
                <a:rPr lang="en-US" sz="12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cs typeface="Arial"/>
                </a:rPr>
                <a:t>keeping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E1973AB-D551-474B-9239-01033D230194}"/>
              </a:ext>
            </a:extLst>
          </p:cNvPr>
          <p:cNvSpPr txBox="1"/>
          <p:nvPr/>
        </p:nvSpPr>
        <p:spPr>
          <a:xfrm rot="16200000">
            <a:off x="254243" y="2884688"/>
            <a:ext cx="686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Record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keeping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2F9974-3F37-E648-806E-9BF64170A5D4}"/>
              </a:ext>
            </a:extLst>
          </p:cNvPr>
          <p:cNvSpPr txBox="1"/>
          <p:nvPr/>
        </p:nvSpPr>
        <p:spPr>
          <a:xfrm>
            <a:off x="963069" y="2877298"/>
            <a:ext cx="5988873" cy="559961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en-US" sz="1013" dirty="0">
                <a:latin typeface="Arial"/>
                <a:cs typeface="Arial"/>
              </a:rPr>
              <a:t>Travel bookings and approvals in line with usual practices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en-US" sz="1013" dirty="0">
                <a:latin typeface="Arial"/>
                <a:cs typeface="Arial"/>
              </a:rPr>
              <a:t>Essential to archive </a:t>
            </a:r>
            <a:r>
              <a:rPr lang="en-US" sz="1013" b="1" i="1" dirty="0">
                <a:latin typeface="Arial"/>
                <a:cs typeface="Arial"/>
              </a:rPr>
              <a:t>original receipts, boarding passes, train tickets </a:t>
            </a:r>
            <a:r>
              <a:rPr lang="en-US" sz="1013" dirty="0">
                <a:latin typeface="Arial"/>
                <a:cs typeface="Arial"/>
              </a:rPr>
              <a:t>as well as </a:t>
            </a:r>
            <a:r>
              <a:rPr lang="en-US" sz="1013" b="1" i="1" dirty="0">
                <a:latin typeface="Arial"/>
                <a:cs typeface="Arial"/>
              </a:rPr>
              <a:t>conference/meeting agendas, minutes and participants lists for all events</a:t>
            </a:r>
            <a:endParaRPr lang="en-US" sz="1013" dirty="0">
              <a:latin typeface="Arial"/>
              <a:cs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E6AF90-C4D2-8645-8AE0-404187AC2D4C}"/>
              </a:ext>
            </a:extLst>
          </p:cNvPr>
          <p:cNvSpPr txBox="1"/>
          <p:nvPr/>
        </p:nvSpPr>
        <p:spPr>
          <a:xfrm>
            <a:off x="963070" y="3764262"/>
            <a:ext cx="5988873" cy="871713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14313" indent="-214313">
              <a:buFont typeface="Arial"/>
              <a:buChar char="•"/>
              <a:defRPr/>
            </a:pPr>
            <a:r>
              <a:rPr lang="en-US" sz="1013" b="1" dirty="0">
                <a:latin typeface="Arial"/>
                <a:cs typeface="Arial"/>
              </a:rPr>
              <a:t>Direct costs </a:t>
            </a:r>
            <a:r>
              <a:rPr lang="en-US" sz="1013" dirty="0">
                <a:latin typeface="Arial"/>
                <a:cs typeface="Arial"/>
              </a:rPr>
              <a:t>must comply with the </a:t>
            </a:r>
            <a:r>
              <a:rPr lang="en-US" sz="1013" b="1" dirty="0">
                <a:latin typeface="Arial"/>
                <a:cs typeface="Arial"/>
              </a:rPr>
              <a:t>applicable national law on public procureme</a:t>
            </a:r>
            <a:r>
              <a:rPr lang="en-US" sz="1013" dirty="0">
                <a:latin typeface="Arial"/>
                <a:cs typeface="Arial"/>
              </a:rPr>
              <a:t>nt. and in line with the beneficiaries’ internal procurement procedures and rules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en-US" sz="1013" b="1" dirty="0">
                <a:latin typeface="Arial"/>
                <a:cs typeface="Arial"/>
              </a:rPr>
              <a:t>Essential to archive relevant records </a:t>
            </a:r>
            <a:r>
              <a:rPr lang="en-US" sz="1013" dirty="0">
                <a:latin typeface="Arial"/>
                <a:cs typeface="Arial"/>
              </a:rPr>
              <a:t>of the claimed costs</a:t>
            </a:r>
            <a:r>
              <a:rPr lang="en-US" sz="1013" b="1" dirty="0">
                <a:latin typeface="Arial"/>
                <a:cs typeface="Arial"/>
              </a:rPr>
              <a:t>. procurement documenta</a:t>
            </a:r>
            <a:r>
              <a:rPr lang="en-US" sz="1013" dirty="0">
                <a:latin typeface="Arial"/>
                <a:cs typeface="Arial"/>
              </a:rPr>
              <a:t>tion, </a:t>
            </a:r>
            <a:r>
              <a:rPr lang="en-US" sz="1013" b="1" dirty="0">
                <a:latin typeface="Arial"/>
                <a:cs typeface="Arial"/>
              </a:rPr>
              <a:t>original invoices and additional receipts or documentation proving the necessity of the cost claim, such as signed participants lists for meeting costs.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CC7062E-0D71-1A46-9848-8D8423A3885C}"/>
              </a:ext>
            </a:extLst>
          </p:cNvPr>
          <p:cNvSpPr txBox="1"/>
          <p:nvPr/>
        </p:nvSpPr>
        <p:spPr>
          <a:xfrm rot="16200000">
            <a:off x="270416" y="3876921"/>
            <a:ext cx="6869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Record </a:t>
            </a:r>
          </a:p>
          <a:p>
            <a:pPr algn="ctr">
              <a:defRPr/>
            </a:pPr>
            <a:r>
              <a:rPr lang="en-US" sz="1200" b="1" dirty="0">
                <a:solidFill>
                  <a:schemeClr val="accent1">
                    <a:lumMod val="60000"/>
                    <a:lumOff val="40000"/>
                  </a:schemeClr>
                </a:solidFill>
                <a:cs typeface="Arial"/>
              </a:rPr>
              <a:t>keeping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0C08C2-2F60-A844-B9E7-D975643F6799}"/>
              </a:ext>
            </a:extLst>
          </p:cNvPr>
          <p:cNvSpPr txBox="1"/>
          <p:nvPr/>
        </p:nvSpPr>
        <p:spPr>
          <a:xfrm>
            <a:off x="526093" y="1553227"/>
            <a:ext cx="4703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must be archived for 5 years after HighNESS finalisation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182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itle 3">
            <a:extLst>
              <a:ext uri="{FF2B5EF4-FFF2-40B4-BE49-F238E27FC236}">
                <a16:creationId xmlns:a16="http://schemas.microsoft.com/office/drawing/2014/main" id="{9C5571FB-6037-8E47-A953-32899875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280" y="521750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ea typeface="ＭＳ Ｐゴシック" panose="020B0600070205080204" pitchFamily="34" charset="-128"/>
                <a:cs typeface="Arial" panose="020B0604020202020204" pitchFamily="34" charset="0"/>
              </a:rPr>
              <a:t>Payments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AE25992-3EE8-6344-A0FA-489EF15FE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0" y="1250409"/>
            <a:ext cx="8229600" cy="3176816"/>
          </a:xfrm>
        </p:spPr>
        <p:txBody>
          <a:bodyPr rtlCol="0">
            <a:noAutofit/>
          </a:bodyPr>
          <a:lstStyle/>
          <a:p>
            <a:pPr>
              <a:buFont typeface="Arial"/>
              <a:buChar char="•"/>
              <a:defRPr/>
            </a:pPr>
            <a:r>
              <a:rPr lang="en-US" sz="2000" dirty="0"/>
              <a:t>EC transfers funding to the HighNESS coordinator who distributes the funds among the consortium members. </a:t>
            </a:r>
          </a:p>
          <a:p>
            <a:pPr>
              <a:buFont typeface="Arial"/>
              <a:buChar char="•"/>
              <a:defRPr/>
            </a:pPr>
            <a:r>
              <a:rPr lang="en-US" sz="2000" dirty="0"/>
              <a:t>The following payments are made to the Project Coordinator: </a:t>
            </a:r>
          </a:p>
          <a:p>
            <a:pPr marL="685800" lvl="1" indent="-385763">
              <a:buFont typeface="+mj-lt"/>
              <a:buAutoNum type="arabicPeriod"/>
              <a:defRPr/>
            </a:pPr>
            <a:r>
              <a:rPr lang="en-US" sz="2000" b="1" i="1" dirty="0"/>
              <a:t>one pre-financing payment </a:t>
            </a:r>
            <a:r>
              <a:rPr lang="en-US" sz="2000" dirty="0"/>
              <a:t>equivalent to the share in the estimated budget </a:t>
            </a:r>
          </a:p>
          <a:p>
            <a:pPr marL="685800" lvl="1" indent="-385763">
              <a:buFont typeface="+mj-lt"/>
              <a:buAutoNum type="arabicPeriod"/>
              <a:defRPr/>
            </a:pPr>
            <a:r>
              <a:rPr lang="en-US" sz="2000" b="1" i="1" dirty="0"/>
              <a:t>one interim payment</a:t>
            </a:r>
            <a:r>
              <a:rPr lang="en-US" sz="2000" dirty="0"/>
              <a:t>, on the basis of the request(s) for an interim payment </a:t>
            </a:r>
          </a:p>
          <a:p>
            <a:pPr marL="685800" lvl="1" indent="-385763">
              <a:buFont typeface="+mj-lt"/>
              <a:buAutoNum type="arabicPeriod"/>
              <a:defRPr/>
            </a:pPr>
            <a:r>
              <a:rPr lang="en-US" sz="2000" b="1" i="1" dirty="0"/>
              <a:t>one payment of the bal</a:t>
            </a:r>
            <a:r>
              <a:rPr lang="en-US" sz="2000" b="1" dirty="0"/>
              <a:t>ance</a:t>
            </a:r>
            <a:r>
              <a:rPr lang="en-US" sz="2000" dirty="0"/>
              <a:t>, on the basis of the request for payment of the balance</a:t>
            </a:r>
          </a:p>
          <a:p>
            <a:pPr>
              <a:buFont typeface="Arial"/>
              <a:buChar char="•"/>
              <a:defRPr/>
            </a:pPr>
            <a:endParaRPr lang="en-US" sz="2000" dirty="0">
              <a:ea typeface="+mn-ea"/>
            </a:endParaRPr>
          </a:p>
          <a:p>
            <a:pPr marL="0" indent="0">
              <a:buNone/>
              <a:defRPr/>
            </a:pPr>
            <a:endParaRPr lang="en-US" sz="2000" dirty="0">
              <a:ea typeface="+mn-ea"/>
            </a:endParaRPr>
          </a:p>
        </p:txBody>
      </p:sp>
      <p:sp>
        <p:nvSpPr>
          <p:cNvPr id="46082" name="Slide Number Placeholder 2">
            <a:extLst>
              <a:ext uri="{FF2B5EF4-FFF2-40B4-BE49-F238E27FC236}">
                <a16:creationId xmlns:a16="http://schemas.microsoft.com/office/drawing/2014/main" id="{E1A87C5D-5D93-894D-A8A4-F55B447FC6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A953644-BC2F-0E45-A892-0DAEF7F52539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827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9B69D2CF-4098-A94F-9EEB-DCE708FBF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50" y="892338"/>
            <a:ext cx="8229600" cy="857250"/>
          </a:xfrm>
        </p:spPr>
        <p:txBody>
          <a:bodyPr/>
          <a:lstStyle/>
          <a:p>
            <a:r>
              <a:rPr lang="en-US" altLang="sv-SE" b="1" dirty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No such thing as a Free Lunch</a:t>
            </a:r>
          </a:p>
        </p:txBody>
      </p:sp>
      <p:sp>
        <p:nvSpPr>
          <p:cNvPr id="47106" name="Slide Number Placeholder 2">
            <a:extLst>
              <a:ext uri="{FF2B5EF4-FFF2-40B4-BE49-F238E27FC236}">
                <a16:creationId xmlns:a16="http://schemas.microsoft.com/office/drawing/2014/main" id="{DA23CF28-8A21-424F-B73A-DEE7F7EE26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DEF1A97-D742-1140-8BCC-57007EDF6E3C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7107" name="TextBox 1">
            <a:extLst>
              <a:ext uri="{FF2B5EF4-FFF2-40B4-BE49-F238E27FC236}">
                <a16:creationId xmlns:a16="http://schemas.microsoft.com/office/drawing/2014/main" id="{F1A1D238-2BA7-8F4F-8CC0-7BEFAD7B85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75" y="3439054"/>
            <a:ext cx="7814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sv-SE" sz="2800" b="1" dirty="0"/>
              <a:t>It always seems impossible until it's done.</a:t>
            </a:r>
            <a:br>
              <a:rPr lang="sv-SE" sz="2800" b="1" dirty="0"/>
            </a:br>
            <a:r>
              <a:rPr lang="sv-SE" sz="2800" b="1" baseline="-25000" dirty="0"/>
              <a:t>Nelson Mandela</a:t>
            </a:r>
            <a:endParaRPr lang="en-US" altLang="sv-SE" sz="2800" b="1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031DF7-35C9-FD47-A80D-E6EDB8F282D7}"/>
              </a:ext>
            </a:extLst>
          </p:cNvPr>
          <p:cNvSpPr txBox="1"/>
          <p:nvPr/>
        </p:nvSpPr>
        <p:spPr>
          <a:xfrm>
            <a:off x="804812" y="1588615"/>
            <a:ext cx="768783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Adhere</a:t>
            </a:r>
            <a:r>
              <a:rPr lang="en-US" sz="2000" b="1" dirty="0"/>
              <a:t> to reporting requirements </a:t>
            </a:r>
            <a:endParaRPr lang="sv-SE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>
                <a:solidFill>
                  <a:srgbClr val="FF0000"/>
                </a:solidFill>
              </a:rPr>
              <a:t>Eligible </a:t>
            </a:r>
            <a:r>
              <a:rPr lang="en-US" sz="2000" b="1" dirty="0"/>
              <a:t>Costs related to the Action (Annex 1 GA)</a:t>
            </a:r>
            <a:endParaRPr lang="sv-SE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Identifiable in Organisations </a:t>
            </a:r>
            <a:r>
              <a:rPr lang="en-US" sz="2000" b="1" dirty="0">
                <a:solidFill>
                  <a:srgbClr val="FF0000"/>
                </a:solidFill>
              </a:rPr>
              <a:t>Accounts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Supporting </a:t>
            </a:r>
            <a:r>
              <a:rPr lang="en-US" sz="2000" b="1" dirty="0">
                <a:solidFill>
                  <a:srgbClr val="FF0000"/>
                </a:solidFill>
              </a:rPr>
              <a:t>Documentation Archived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000" b="1" dirty="0"/>
              <a:t>Keep </a:t>
            </a:r>
            <a:r>
              <a:rPr lang="en-US" sz="2000" b="1" dirty="0">
                <a:solidFill>
                  <a:srgbClr val="FF0000"/>
                </a:solidFill>
              </a:rPr>
              <a:t>HighNESS Coordination Team </a:t>
            </a:r>
            <a:r>
              <a:rPr lang="en-US" sz="2000" b="1" dirty="0"/>
              <a:t>“in the loop”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81097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3">
            <a:extLst>
              <a:ext uri="{FF2B5EF4-FFF2-40B4-BE49-F238E27FC236}">
                <a16:creationId xmlns:a16="http://schemas.microsoft.com/office/drawing/2014/main" id="{1BFA3764-EB56-6D44-9CB6-8DF73611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29" y="665300"/>
            <a:ext cx="8744763" cy="875933"/>
          </a:xfrm>
        </p:spPr>
        <p:txBody>
          <a:bodyPr>
            <a:normAutofit/>
          </a:bodyPr>
          <a:lstStyle/>
          <a:p>
            <a:r>
              <a:rPr lang="en-US" altLang="sv-SE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HighNESS</a:t>
            </a:r>
            <a:r>
              <a:rPr lang="en-US" altLang="sv-SE" sz="2400" baseline="300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sv-SE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Project Management: All you need to know!</a:t>
            </a:r>
          </a:p>
        </p:txBody>
      </p:sp>
      <p:sp>
        <p:nvSpPr>
          <p:cNvPr id="21506" name="Slide Number Placeholder 2">
            <a:extLst>
              <a:ext uri="{FF2B5EF4-FFF2-40B4-BE49-F238E27FC236}">
                <a16:creationId xmlns:a16="http://schemas.microsoft.com/office/drawing/2014/main" id="{972FBFA6-796B-F845-9DA4-9ECCA12619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93E886D-59B1-F64F-9B30-44669A4DF7D1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CF63E2-BED9-EC4E-9A32-89525E74FE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4443" y="1669329"/>
            <a:ext cx="5077838" cy="2808287"/>
          </a:xfrm>
        </p:spPr>
      </p:pic>
    </p:spTree>
    <p:extLst>
      <p:ext uri="{BB962C8B-B14F-4D97-AF65-F5344CB8AC3E}">
        <p14:creationId xmlns:p14="http://schemas.microsoft.com/office/powerpoint/2010/main" val="2827866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4D130-5FE5-9749-8028-963A7A74E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43" y="1933345"/>
            <a:ext cx="8229600" cy="2808685"/>
          </a:xfrm>
        </p:spPr>
        <p:txBody>
          <a:bodyPr/>
          <a:lstStyle/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Grant Agreement </a:t>
            </a:r>
          </a:p>
          <a:p>
            <a:pPr marL="0" indent="0">
              <a:buNone/>
            </a:pPr>
            <a:endParaRPr lang="en-GB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GB" dirty="0">
                <a:solidFill>
                  <a:schemeClr val="tx1">
                    <a:lumMod val="50000"/>
                  </a:schemeClr>
                </a:solidFill>
              </a:rPr>
              <a:t>Consortium Agreement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DDF8DC-4C54-C546-857A-E761F5F0A4F3}"/>
              </a:ext>
            </a:extLst>
          </p:cNvPr>
          <p:cNvSpPr txBox="1">
            <a:spLocks/>
          </p:cNvSpPr>
          <p:nvPr/>
        </p:nvSpPr>
        <p:spPr>
          <a:xfrm>
            <a:off x="336843" y="83978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Legal Agreements</a:t>
            </a:r>
          </a:p>
        </p:txBody>
      </p:sp>
    </p:spTree>
    <p:extLst>
      <p:ext uri="{BB962C8B-B14F-4D97-AF65-F5344CB8AC3E}">
        <p14:creationId xmlns:p14="http://schemas.microsoft.com/office/powerpoint/2010/main" val="2691067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>
            <a:extLst>
              <a:ext uri="{FF2B5EF4-FFF2-40B4-BE49-F238E27FC236}">
                <a16:creationId xmlns:a16="http://schemas.microsoft.com/office/drawing/2014/main" id="{DDF27EF0-45D1-8945-8B0D-3F4BC6D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9" y="991882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General Assembly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370586-207C-7048-872B-80FF1591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9" y="2159442"/>
            <a:ext cx="8551424" cy="1945178"/>
          </a:xfrm>
        </p:spPr>
        <p:txBody>
          <a:bodyPr rtlCol="0">
            <a:noAutofit/>
          </a:bodyPr>
          <a:lstStyle/>
          <a:p>
            <a:pPr>
              <a:buFont typeface="Arial"/>
              <a:buChar char="•"/>
              <a:defRPr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decision making body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consortium</a:t>
            </a:r>
          </a:p>
          <a:p>
            <a:pPr>
              <a:buFont typeface="Arial"/>
              <a:buChar char="•"/>
              <a:defRPr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representative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project from each beneficiary</a:t>
            </a:r>
          </a:p>
          <a:p>
            <a:pPr>
              <a:buFont typeface="Arial"/>
              <a:buChar char="•"/>
              <a:defRPr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Convenes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least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a year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duration of the project</a:t>
            </a:r>
          </a:p>
          <a:p>
            <a:pPr marL="214313" indent="-214313">
              <a:buFont typeface="Arial"/>
              <a:buChar char="•"/>
              <a:defRPr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Approval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`the General Assembly is needed for, inter alia: Major strategic decisions</a:t>
            </a:r>
            <a:endParaRPr lang="en-US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  <a:defRPr/>
            </a:pPr>
            <a:endParaRPr lang="en-GB" dirty="0"/>
          </a:p>
          <a:p>
            <a:pPr lvl="1">
              <a:buFont typeface="Wingdings" charset="2"/>
              <a:buChar char="Ø"/>
              <a:defRPr/>
            </a:pPr>
            <a:endParaRPr lang="en-US" dirty="0">
              <a:ea typeface="+mn-ea"/>
            </a:endParaRPr>
          </a:p>
        </p:txBody>
      </p:sp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88F03254-43A9-EF4F-98C6-69BC681C4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9EFA60-5671-8C47-83F8-9447EF28CC16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19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3">
            <a:extLst>
              <a:ext uri="{FF2B5EF4-FFF2-40B4-BE49-F238E27FC236}">
                <a16:creationId xmlns:a16="http://schemas.microsoft.com/office/drawing/2014/main" id="{DDF27EF0-45D1-8945-8B0D-3F4BC6D51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569" y="991882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Steering Board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370586-207C-7048-872B-80FF15919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69" y="2159442"/>
            <a:ext cx="8551424" cy="1945178"/>
          </a:xfrm>
        </p:spPr>
        <p:txBody>
          <a:bodyPr rtlCol="0">
            <a:noAutofit/>
          </a:bodyPr>
          <a:lstStyle/>
          <a:p>
            <a:pPr>
              <a:buFont typeface="Arial"/>
              <a:buChar char="•"/>
              <a:defRPr/>
            </a:pP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Composed of all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Leaders</a:t>
            </a:r>
          </a:p>
          <a:p>
            <a:pPr>
              <a:buFont typeface="Arial"/>
              <a:buChar char="•"/>
              <a:defRPr/>
            </a:pP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body responsible for the </a:t>
            </a: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on day-to-day working level</a:t>
            </a:r>
          </a:p>
          <a:p>
            <a:pPr>
              <a:buFont typeface="Arial"/>
              <a:buChar char="•"/>
              <a:defRPr/>
            </a:pPr>
            <a:r>
              <a:rPr lang="en-GB" sz="18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regularly </a:t>
            </a:r>
            <a:r>
              <a:rPr lang="en-GB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(once a month), in person or through VC</a:t>
            </a:r>
          </a:p>
          <a:p>
            <a:pPr marL="0" indent="0">
              <a:buNone/>
              <a:defRPr/>
            </a:pPr>
            <a:endParaRPr lang="en-GB" sz="1800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0">
              <a:buNone/>
              <a:defRPr/>
            </a:pPr>
            <a:endParaRPr lang="en-GB" dirty="0"/>
          </a:p>
          <a:p>
            <a:pPr lvl="1">
              <a:buFont typeface="Wingdings" charset="2"/>
              <a:buChar char="Ø"/>
              <a:defRPr/>
            </a:pPr>
            <a:endParaRPr lang="en-US" dirty="0">
              <a:ea typeface="+mn-ea"/>
            </a:endParaRPr>
          </a:p>
        </p:txBody>
      </p:sp>
      <p:sp>
        <p:nvSpPr>
          <p:cNvPr id="20482" name="Slide Number Placeholder 2">
            <a:extLst>
              <a:ext uri="{FF2B5EF4-FFF2-40B4-BE49-F238E27FC236}">
                <a16:creationId xmlns:a16="http://schemas.microsoft.com/office/drawing/2014/main" id="{88F03254-43A9-EF4F-98C6-69BC681C43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9EFA60-5671-8C47-83F8-9447EF28CC16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sv-SE" sz="75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35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2">
            <a:extLst>
              <a:ext uri="{FF2B5EF4-FFF2-40B4-BE49-F238E27FC236}">
                <a16:creationId xmlns:a16="http://schemas.microsoft.com/office/drawing/2014/main" id="{04D12786-A098-EB48-9086-71FBDE5804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404876-3AD8-3E40-A39F-AB8133962F8C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sv-SE" sz="7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26627" name="Picture 4" descr="Screen Shot 2015-09-16 at 18.02.05.png">
            <a:extLst>
              <a:ext uri="{FF2B5EF4-FFF2-40B4-BE49-F238E27FC236}">
                <a16:creationId xmlns:a16="http://schemas.microsoft.com/office/drawing/2014/main" id="{434FB68A-3E39-754E-99C4-20DAA1B2A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9" y="1851166"/>
            <a:ext cx="7877478" cy="23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5">
            <a:extLst>
              <a:ext uri="{FF2B5EF4-FFF2-40B4-BE49-F238E27FC236}">
                <a16:creationId xmlns:a16="http://schemas.microsoft.com/office/drawing/2014/main" id="{BEF23115-66C0-CF4D-A515-4E9EC236B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3152" y="4049925"/>
            <a:ext cx="397925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sv-SE" sz="12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Workflow of content deliverables and reports</a:t>
            </a:r>
          </a:p>
        </p:txBody>
      </p:sp>
      <p:sp>
        <p:nvSpPr>
          <p:cNvPr id="26626" name="Title 3">
            <a:extLst>
              <a:ext uri="{FF2B5EF4-FFF2-40B4-BE49-F238E27FC236}">
                <a16:creationId xmlns:a16="http://schemas.microsoft.com/office/drawing/2014/main" id="{555C17C0-0F25-AD40-9069-F4A3EBB86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050" y="846979"/>
            <a:ext cx="8229600" cy="857250"/>
          </a:xfrm>
        </p:spPr>
        <p:txBody>
          <a:bodyPr/>
          <a:lstStyle/>
          <a:p>
            <a:pPr eaLnBrk="1" hangingPunct="1"/>
            <a:r>
              <a:rPr lang="en-US" altLang="sv-SE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Review &amp; Approval Procedures</a:t>
            </a:r>
          </a:p>
        </p:txBody>
      </p:sp>
    </p:spTree>
    <p:extLst>
      <p:ext uri="{BB962C8B-B14F-4D97-AF65-F5344CB8AC3E}">
        <p14:creationId xmlns:p14="http://schemas.microsoft.com/office/powerpoint/2010/main" val="2328428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9D86D0-3727-7F4F-95D3-C12833394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6175" y="1335640"/>
            <a:ext cx="7968742" cy="636997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Reporting to the European Commission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C44BA8-5B5A-E24D-85E4-9DCA80078681}"/>
              </a:ext>
            </a:extLst>
          </p:cNvPr>
          <p:cNvSpPr txBox="1"/>
          <p:nvPr/>
        </p:nvSpPr>
        <p:spPr>
          <a:xfrm>
            <a:off x="3541181" y="2358075"/>
            <a:ext cx="20987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131056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3">
            <a:extLst>
              <a:ext uri="{FF2B5EF4-FFF2-40B4-BE49-F238E27FC236}">
                <a16:creationId xmlns:a16="http://schemas.microsoft.com/office/drawing/2014/main" id="{3A0EA21B-0E28-8645-AABB-3E938A2AA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75" y="644185"/>
            <a:ext cx="8229600" cy="857250"/>
          </a:xfrm>
        </p:spPr>
        <p:txBody>
          <a:bodyPr>
            <a:normAutofit/>
          </a:bodyPr>
          <a:lstStyle/>
          <a:p>
            <a:r>
              <a:rPr lang="en-US" altLang="sv-SE" sz="24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HighNESS on the </a:t>
            </a:r>
            <a:r>
              <a:rPr lang="sv-SE" sz="2400" b="1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Funding &amp; Tenders Portal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v-SE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en-US" altLang="sv-SE" sz="2400" b="1" dirty="0">
              <a:solidFill>
                <a:srgbClr val="FF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1745" name="Slide Number Placeholder 2">
            <a:extLst>
              <a:ext uri="{FF2B5EF4-FFF2-40B4-BE49-F238E27FC236}">
                <a16:creationId xmlns:a16="http://schemas.microsoft.com/office/drawing/2014/main" id="{00BB893F-69C0-8649-9F08-693FE9C08B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557213" indent="-214313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857250" indent="-171450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200150" indent="-17145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1543050" indent="-17145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EE5666-A649-8A45-AA6C-33AB3CFC5C5A}" type="slidenum">
              <a:rPr lang="en-US" altLang="sv-SE" sz="750">
                <a:solidFill>
                  <a:srgbClr val="FFFFFF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sv-SE" sz="75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6F2805-797E-1E48-A898-A7EDC847344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7415" y="1407561"/>
            <a:ext cx="6446949" cy="31233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4B66575-E625-FB45-9DD1-09CCECFC29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508" y="3708971"/>
            <a:ext cx="1179820" cy="739738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>
              <a:defRPr/>
            </a:pPr>
            <a:endParaRPr lang="en-US" sz="1013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81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rightness2">
      <a:dk1>
        <a:srgbClr val="485156"/>
      </a:dk1>
      <a:lt1>
        <a:srgbClr val="FFFFFF"/>
      </a:lt1>
      <a:dk2>
        <a:srgbClr val="9CBC26"/>
      </a:dk2>
      <a:lt2>
        <a:srgbClr val="DEDFB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2320E4F-042D-3C45-866C-F408E62E7234}">
  <we:reference id="fa000000002" version="1.0.0.0" store="en-us" storeType="FirstParty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7912</TotalTime>
  <Words>935</Words>
  <Application>Microsoft Macintosh PowerPoint</Application>
  <PresentationFormat>On-screen Show (16:9)</PresentationFormat>
  <Paragraphs>161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Times New Roman</vt:lpstr>
      <vt:lpstr>Wingdings</vt:lpstr>
      <vt:lpstr>Office-tema</vt:lpstr>
      <vt:lpstr>PowerPoint Presentation</vt:lpstr>
      <vt:lpstr>PowerPoint Presentation</vt:lpstr>
      <vt:lpstr>HighNESS  Project Management: All you need to know!</vt:lpstr>
      <vt:lpstr>PowerPoint Presentation</vt:lpstr>
      <vt:lpstr>General Assembly</vt:lpstr>
      <vt:lpstr>Steering Board</vt:lpstr>
      <vt:lpstr>Review &amp; Approval Procedures</vt:lpstr>
      <vt:lpstr>PowerPoint Presentation</vt:lpstr>
      <vt:lpstr>HighNESS on the Funding &amp; Tenders Portal  </vt:lpstr>
      <vt:lpstr>HighNESS on the Funding &amp; Tenders Portal  </vt:lpstr>
      <vt:lpstr>Content Reporting</vt:lpstr>
      <vt:lpstr>Financial Report</vt:lpstr>
      <vt:lpstr>Periodic Reports &amp; Final Report</vt:lpstr>
      <vt:lpstr>PowerPoint Presentation</vt:lpstr>
      <vt:lpstr>Cost Categories &amp; Eligibility criteria for actual costs  </vt:lpstr>
      <vt:lpstr>Responsibilities</vt:lpstr>
      <vt:lpstr>Visibility of EU Funding</vt:lpstr>
      <vt:lpstr>Record Keeping</vt:lpstr>
      <vt:lpstr>Internal monitoring</vt:lpstr>
      <vt:lpstr>Brand-new section for H2020 Audits </vt:lpstr>
      <vt:lpstr>Payments</vt:lpstr>
      <vt:lpstr>No such thing as a Free Lunch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Rasmus Eckardt</dc:creator>
  <cp:lastModifiedBy>Adrameh</cp:lastModifiedBy>
  <cp:revision>152</cp:revision>
  <dcterms:created xsi:type="dcterms:W3CDTF">2018-12-03T13:30:29Z</dcterms:created>
  <dcterms:modified xsi:type="dcterms:W3CDTF">2020-12-02T10:16:55Z</dcterms:modified>
</cp:coreProperties>
</file>