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</p:sldMasterIdLst>
  <p:notesMasterIdLst>
    <p:notesMasterId r:id="rId19"/>
  </p:notesMasterIdLst>
  <p:handoutMasterIdLst>
    <p:handoutMasterId r:id="rId20"/>
  </p:handoutMasterIdLst>
  <p:sldIdLst>
    <p:sldId id="1169" r:id="rId4"/>
    <p:sldId id="975" r:id="rId5"/>
    <p:sldId id="1149" r:id="rId6"/>
    <p:sldId id="1150" r:id="rId7"/>
    <p:sldId id="1108" r:id="rId8"/>
    <p:sldId id="1009" r:id="rId9"/>
    <p:sldId id="1162" r:id="rId10"/>
    <p:sldId id="1163" r:id="rId11"/>
    <p:sldId id="1171" r:id="rId12"/>
    <p:sldId id="1170" r:id="rId13"/>
    <p:sldId id="1172" r:id="rId14"/>
    <p:sldId id="1146" r:id="rId15"/>
    <p:sldId id="1143" r:id="rId16"/>
    <p:sldId id="1175" r:id="rId17"/>
    <p:sldId id="1174" r:id="rId1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60093"/>
    <a:srgbClr val="009900"/>
    <a:srgbClr val="008000"/>
    <a:srgbClr val="CC0000"/>
    <a:srgbClr val="CCFFFF"/>
    <a:srgbClr val="777777"/>
    <a:srgbClr val="00CC00"/>
    <a:srgbClr val="00CC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5" autoAdjust="0"/>
    <p:restoredTop sz="99218" autoAdjust="0"/>
  </p:normalViewPr>
  <p:slideViewPr>
    <p:cSldViewPr>
      <p:cViewPr varScale="1">
        <p:scale>
          <a:sx n="112" d="100"/>
          <a:sy n="112" d="100"/>
        </p:scale>
        <p:origin x="1896" y="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5DD0BB3-FF56-4B52-BDF8-FA4AC0D565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130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2793C747-0741-4907-9B55-DA6CC562B3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308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6E5A-1ABF-4FD9-BFC2-3396FAD1044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1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9732-8874-4015-A796-66E42F91362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0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B062-E30B-4F63-8E7B-7527877E39F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4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6E5A-1ABF-4FD9-BFC2-3396FAD1044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FEF7-E62B-4EE8-B79E-2E7FF71DF5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2EAE-05C6-445F-928F-26E04BF370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F8247-C7A5-4076-97B7-E235D538C29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5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6B52-A0BF-4241-8739-D735BA35E6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2172-0328-40D6-ABD2-8DB11FCDCF5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88BC-2921-458C-8540-8B8DABA955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E3F0-62C8-40AD-949C-E3247D2537C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FEF7-E62B-4EE8-B79E-2E7FF71DF5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38CB-D51B-417A-9BE2-6784D0ACD59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2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9732-8874-4015-A796-66E42F91362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6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B062-E30B-4F63-8E7B-7527877E39F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50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D7049-A7B5-41DC-86E8-46267F2E37C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8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87572-9F4A-4CF6-BD4E-328C3764C55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3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C9AF7-DB20-4261-8358-5AF9EDE77BE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44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BF570-450B-49B0-8274-4AFDCEDF544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25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D04B6-2E18-47D2-976D-49EB9AB5B87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26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DA595-FAE8-4C08-8C9D-7E5E98088EB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93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1E6CD-DBA0-4A89-9424-AE0008B5A6A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2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2EAE-05C6-445F-928F-26E04BF370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6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E5C9C-3FD5-4B1C-ADA8-F39A9AE2F6B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08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7661B-8AA1-4ABC-B4BF-41823BA49F2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04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C15D3-0C52-4507-AFD8-4A5BC6157A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35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256E2-D376-41D5-8E34-234C9B4023C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4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F8247-C7A5-4076-97B7-E235D538C29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9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6B52-A0BF-4241-8739-D735BA35E6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2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2172-0328-40D6-ABD2-8DB11FCDCF5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88BC-2921-458C-8540-8B8DABA955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9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E3F0-62C8-40AD-949C-E3247D2537C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5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38CB-D51B-417A-9BE2-6784D0ACD59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8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74DFCC-79E1-47BE-85EC-2570DB3EE44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2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74DFCC-79E1-47BE-85EC-2570DB3EE44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5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bla</a:t>
            </a:r>
            <a:r>
              <a:rPr lang="en-GB" altLang="en-US"/>
              <a:t>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Klicken Sie, um die Formate des Vorlagentextes zu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A49A529-979B-4964-BAE2-BB0A97248C1D}" type="slidenum">
              <a:rPr lang="en-GB" altLang="en-US" smtClean="0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i="1" u="sng" kern="1200">
          <a:solidFill>
            <a:srgbClr val="CC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 u="sng">
          <a:solidFill>
            <a:srgbClr val="CC0066"/>
          </a:solidFill>
          <a:latin typeface="Cooper Md BT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3528" y="260648"/>
            <a:ext cx="8598396" cy="136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WP3: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Material characterization with neutrons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70298" y="2636912"/>
            <a:ext cx="769013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Experimental studies of novel material with promising properties for neutron moderation and diffuse reflection for Very Cold Neutrons (VCN)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Ultimate goal: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 enhancement of VCN fluxes in the wavelength tail of liquid-deuterium (LD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cold sources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sysClr val="windowText" lastClr="000000"/>
                </a:solidFill>
                <a:latin typeface="Calibri" panose="020F0502020204030204"/>
                <a:sym typeface="Wingdings" panose="05000000000000000000" pitchFamily="2" charset="2"/>
              </a:rPr>
              <a:t>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VCN source as a new tool for the community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logoill150"/>
          <p:cNvPicPr>
            <a:picLocks noChangeAspect="1" noChangeArrowheads="1"/>
          </p:cNvPicPr>
          <p:nvPr/>
        </p:nvPicPr>
        <p:blipFill>
          <a:blip r:embed="rId2" cstate="print"/>
          <a:srcRect b="39645"/>
          <a:stretch>
            <a:fillRect/>
          </a:stretch>
        </p:blipFill>
        <p:spPr bwMode="auto">
          <a:xfrm>
            <a:off x="7740352" y="6006818"/>
            <a:ext cx="1038901" cy="59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68344" y="5699041"/>
            <a:ext cx="1221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Oliver Zimmer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44706" y="6300028"/>
            <a:ext cx="4341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HighNESS kick-off meeting; 26 October 2020</a:t>
            </a:r>
          </a:p>
        </p:txBody>
      </p:sp>
    </p:spTree>
    <p:extLst>
      <p:ext uri="{BB962C8B-B14F-4D97-AF65-F5344CB8AC3E}">
        <p14:creationId xmlns:p14="http://schemas.microsoft.com/office/powerpoint/2010/main" val="335161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416" y="2459603"/>
            <a:ext cx="4476048" cy="4353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75369"/>
            <a:ext cx="4032448" cy="4291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-1"/>
            <a:ext cx="6224436" cy="2284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333" y="2420888"/>
            <a:ext cx="1627171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7" y="2492895"/>
            <a:ext cx="983740" cy="9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1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65871"/>
            <a:ext cx="33483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80351" y="890136"/>
            <a:ext cx="3201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Chazallon</a:t>
            </a:r>
            <a:r>
              <a:rPr lang="en-GB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Itoh</a:t>
            </a:r>
            <a:r>
              <a:rPr lang="en-GB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Koza</a:t>
            </a:r>
            <a:r>
              <a:rPr lang="en-GB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Kuhs</a:t>
            </a:r>
            <a:r>
              <a:rPr lang="en-GB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Schober</a:t>
            </a:r>
            <a:r>
              <a:rPr lang="en-GB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GB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Chem. Phys. Phys. Chem. 4, </a:t>
            </a:r>
          </a:p>
          <a:p>
            <a:pPr algn="ctr"/>
            <a:r>
              <a:rPr lang="en-GB" sz="1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4809 (2002)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462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Einstein modes will help to short-circuit long paramagnetic cascades:</a:t>
            </a:r>
            <a:endParaRPr lang="fr-FR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209302"/>
              </p:ext>
            </p:extLst>
          </p:nvPr>
        </p:nvGraphicFramePr>
        <p:xfrm>
          <a:off x="-252535" y="752652"/>
          <a:ext cx="6408711" cy="4476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5" y="752652"/>
                        <a:ext cx="6408711" cy="4476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rved Up Arrow 8"/>
          <p:cNvSpPr/>
          <p:nvPr/>
        </p:nvSpPr>
        <p:spPr>
          <a:xfrm rot="10800000">
            <a:off x="827584" y="1196752"/>
            <a:ext cx="370262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10800000">
            <a:off x="2843808" y="1340767"/>
            <a:ext cx="3600400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rot="10800000">
            <a:off x="1115616" y="908720"/>
            <a:ext cx="370262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0800000">
            <a:off x="1403648" y="692696"/>
            <a:ext cx="370262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 rot="10800000">
            <a:off x="1691680" y="692696"/>
            <a:ext cx="370262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 rot="10800000">
            <a:off x="1979712" y="764704"/>
            <a:ext cx="370262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 rot="10800000">
            <a:off x="2267744" y="908720"/>
            <a:ext cx="370262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0800000">
            <a:off x="2555776" y="1124744"/>
            <a:ext cx="370262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 rot="10800000">
            <a:off x="3995936" y="2420887"/>
            <a:ext cx="3600400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30" name="Curved Up Arrow 29"/>
          <p:cNvSpPr/>
          <p:nvPr/>
        </p:nvSpPr>
        <p:spPr>
          <a:xfrm rot="10800000">
            <a:off x="1979712" y="764703"/>
            <a:ext cx="3600400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5229200"/>
            <a:ext cx="88300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200" dirty="0">
                <a:solidFill>
                  <a:srgbClr val="0070C0"/>
                </a:solidFill>
              </a:rPr>
              <a:t>Binary clathrate </a:t>
            </a:r>
            <a:r>
              <a:rPr lang="en-GB" sz="2200" dirty="0"/>
              <a:t>with strong Einstein modes of THF-d and paramagnetic cooling by molecular O</a:t>
            </a:r>
            <a:r>
              <a:rPr lang="en-GB" sz="2200" baseline="-25000" dirty="0"/>
              <a:t>2</a:t>
            </a:r>
            <a:r>
              <a:rPr lang="en-GB" sz="2200" dirty="0"/>
              <a:t> might work best</a:t>
            </a:r>
          </a:p>
          <a:p>
            <a:pPr>
              <a:spcAft>
                <a:spcPts val="800"/>
              </a:spcAft>
            </a:pPr>
            <a:r>
              <a:rPr lang="en-GB" sz="2200" dirty="0"/>
              <a:t>     Also: simpler moderator preparation than pure gas hydrate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200" dirty="0"/>
              <a:t>Need 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</a:rPr>
              <a:t>absolute scattering strength S(</a:t>
            </a:r>
            <a:r>
              <a:rPr lang="en-GB" sz="2200" i="1" dirty="0">
                <a:solidFill>
                  <a:srgbClr val="FF0000"/>
                </a:solidFill>
                <a:latin typeface="Calibri" panose="020F0502020204030204" pitchFamily="34" charset="0"/>
              </a:rPr>
              <a:t>q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</a:rPr>
              <a:t>,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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</a:rPr>
              <a:t>) – main goal within </a:t>
            </a:r>
            <a:r>
              <a:rPr lang="en-GB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HighNESS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60673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663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GB" sz="2800" dirty="0">
                <a:latin typeface="+mn-lt"/>
                <a:cs typeface="Calibri" pitchFamily="34" charset="0"/>
              </a:rPr>
              <a:t>Clathrate hydrates are also interesting neutron reflectors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5217"/>
              </p:ext>
            </p:extLst>
          </p:nvPr>
        </p:nvGraphicFramePr>
        <p:xfrm>
          <a:off x="467544" y="1052736"/>
          <a:ext cx="70567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Clathrate</a:t>
                      </a:r>
                      <a:r>
                        <a:rPr lang="en-GB" baseline="0" dirty="0"/>
                        <a:t> type 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Clathrate type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fcc</a:t>
                      </a:r>
                      <a:r>
                        <a:rPr lang="en-GB" dirty="0"/>
                        <a:t>,   </a:t>
                      </a:r>
                      <a:r>
                        <a:rPr lang="en-GB" i="1" dirty="0"/>
                        <a:t>a</a:t>
                      </a:r>
                      <a:r>
                        <a:rPr lang="en-GB" dirty="0"/>
                        <a:t> = 1.2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cubic,   </a:t>
                      </a:r>
                      <a:r>
                        <a:rPr lang="en-GB" i="1" dirty="0"/>
                        <a:t>a</a:t>
                      </a:r>
                      <a:r>
                        <a:rPr lang="en-GB" dirty="0"/>
                        <a:t> = 1.71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# H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O per unit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Cages</a:t>
                      </a:r>
                      <a:r>
                        <a:rPr lang="en-GB" baseline="0" dirty="0"/>
                        <a:t> per unit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large + 2 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r>
                        <a:rPr lang="en-GB" baseline="0" dirty="0"/>
                        <a:t> large + 16 small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Bragg cut-off wavelength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2.4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Guest molecules, e.g.,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</a:t>
                      </a:r>
                      <a:r>
                        <a:rPr lang="en-GB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 ,  C</a:t>
                      </a:r>
                      <a:r>
                        <a:rPr lang="en-GB" baseline="-25000" dirty="0"/>
                        <a:t>4</a:t>
                      </a:r>
                      <a:r>
                        <a:rPr lang="en-GB" dirty="0"/>
                        <a:t>H</a:t>
                      </a:r>
                      <a:r>
                        <a:rPr lang="en-GB" baseline="-25000" dirty="0"/>
                        <a:t>8</a:t>
                      </a:r>
                      <a:r>
                        <a:rPr lang="en-GB" dirty="0"/>
                        <a:t>O</a:t>
                      </a:r>
                      <a:r>
                        <a:rPr lang="en-GB" baseline="0" dirty="0"/>
                        <a:t> (THF)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4004" y="3613492"/>
            <a:ext cx="6606480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Huge crystalline structures -&gt; </a:t>
            </a:r>
            <a:r>
              <a:rPr lang="en-GB" sz="22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large Bragg cut-off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, covering the whole cold-neutron </a:t>
            </a:r>
            <a:r>
              <a:rPr lang="en-GB" sz="2200" dirty="0"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-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range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Large choice of </a:t>
            </a:r>
            <a:r>
              <a:rPr lang="en-GB" sz="22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weakly absorbing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species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non-dangerous materials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Gas hydrates stable up to 140 Kelvin (O</a:t>
            </a:r>
            <a:r>
              <a:rPr lang="en-GB" sz="22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, CH</a:t>
            </a:r>
            <a:r>
              <a:rPr lang="en-GB" sz="2200" baseline="-25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THF-d clathrate stable below 7</a:t>
            </a:r>
            <a:r>
              <a:rPr lang="en-GB" sz="2200" baseline="30000" dirty="0">
                <a:latin typeface="Calibri" pitchFamily="34" charset="0"/>
                <a:cs typeface="Calibri" pitchFamily="34" charset="0"/>
              </a:rPr>
              <a:t>0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 Celsius and simple to prepare – in-situ annealing possible!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84" y="4941168"/>
            <a:ext cx="1967874" cy="1654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78" y="3674402"/>
            <a:ext cx="858590" cy="8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9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14954"/>
              </p:ext>
            </p:extLst>
          </p:nvPr>
        </p:nvGraphicFramePr>
        <p:xfrm>
          <a:off x="251520" y="980728"/>
          <a:ext cx="7069302" cy="500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0" name="Graph" r:id="rId3" imgW="4271760" imgH="3022200" progId="Origin50.Graph">
                  <p:embed/>
                </p:oleObj>
              </mc:Choice>
              <mc:Fallback>
                <p:oleObj name="Graph" r:id="rId3" imgW="427176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80728"/>
                        <a:ext cx="7069302" cy="5001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5" descr="Image result for tetrahydrofuran"/>
          <p:cNvSpPr>
            <a:spLocks noChangeAspect="1" noChangeArrowheads="1"/>
          </p:cNvSpPr>
          <p:nvPr/>
        </p:nvSpPr>
        <p:spPr bwMode="auto">
          <a:xfrm>
            <a:off x="8316416" y="1484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5568" y="1381244"/>
            <a:ext cx="36050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353039"/>
            <a:ext cx="2276200" cy="823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79929"/>
            <a:ext cx="4393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Albedo (diffusion theory)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5919663"/>
            <a:ext cx="84969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sz="20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Nanoparticles and clathrates cover VCN and CN complementary</a:t>
            </a:r>
          </a:p>
          <a:p>
            <a:pPr>
              <a:spcAft>
                <a:spcPts val="1000"/>
              </a:spcAft>
            </a:pPr>
            <a:r>
              <a:rPr lang="en-GB" sz="20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        but: MgH</a:t>
            </a:r>
            <a:r>
              <a:rPr lang="en-GB" sz="2000" baseline="-250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2</a:t>
            </a:r>
            <a:r>
              <a:rPr lang="en-GB" sz="2000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 might be best suited in high-radiation fields and limited space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0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36712"/>
            <a:ext cx="5226412" cy="3919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61095"/>
            <a:ext cx="4752528" cy="3239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756" y="2996952"/>
            <a:ext cx="343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Diffractometer D20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4509120"/>
            <a:ext cx="379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Time-of-Flight spectrometers IN5 and Panther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010" y="212447"/>
            <a:ext cx="5092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Experimental program for </a:t>
            </a:r>
            <a:r>
              <a:rPr lang="en-US" dirty="0" err="1"/>
              <a:t>HighNESS</a:t>
            </a:r>
            <a:r>
              <a:rPr lang="en-US" dirty="0"/>
              <a:t> uses ILL’s instrument suite,</a:t>
            </a:r>
          </a:p>
          <a:p>
            <a:r>
              <a:rPr lang="en-US" dirty="0"/>
              <a:t>notably:</a:t>
            </a:r>
          </a:p>
        </p:txBody>
      </p:sp>
    </p:spTree>
    <p:extLst>
      <p:ext uri="{BB962C8B-B14F-4D97-AF65-F5344CB8AC3E}">
        <p14:creationId xmlns:p14="http://schemas.microsoft.com/office/powerpoint/2010/main" val="329902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0080"/>
                </a:solidFill>
                <a:latin typeface="ArialNarrow,Bold"/>
                <a:ea typeface="Times New Roman" panose="02020603050405020304" pitchFamily="18" charset="0"/>
                <a:cs typeface="ArialNarrow,Bold"/>
              </a:rPr>
              <a:t>Milestones</a:t>
            </a:r>
            <a:endParaRPr lang="en-US" sz="1800" b="1" dirty="0">
              <a:solidFill>
                <a:srgbClr val="000080"/>
              </a:solidFill>
              <a:latin typeface="ArialNarrow,Bold"/>
              <a:ea typeface="Times New Roman" panose="02020603050405020304" pitchFamily="18" charset="0"/>
              <a:cs typeface="ArialNarrow,Bold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GB" sz="1800" dirty="0">
                <a:latin typeface="Times" panose="02020603050405020304" pitchFamily="18" charset="0"/>
                <a:ea typeface="Times New Roman" panose="02020603050405020304" pitchFamily="18" charset="0"/>
              </a:rPr>
              <a:t>Proposal to ILL for transmission measurements accepted by the subcommittee of the Scientific Council (M9) 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– proposal submitted</a:t>
            </a:r>
            <a:endParaRPr lang="en-US" sz="1800" dirty="0">
              <a:latin typeface="Times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GB" sz="1800" dirty="0">
                <a:latin typeface="Times" panose="02020603050405020304" pitchFamily="18" charset="0"/>
                <a:ea typeface="Times New Roman" panose="02020603050405020304" pitchFamily="18" charset="0"/>
              </a:rPr>
              <a:t>Proposal to ILL for measurement of </a:t>
            </a:r>
            <a:r>
              <a:rPr lang="en-GB" sz="1800" i="1" dirty="0">
                <a:latin typeface="Times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GB" sz="1800" dirty="0">
                <a:latin typeface="Times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800" i="1" dirty="0" err="1">
                <a:latin typeface="Times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GB" sz="1800" dirty="0" err="1">
                <a:latin typeface="Times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 err="1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w</a:t>
            </a:r>
            <a:r>
              <a:rPr lang="en-GB" sz="1800" dirty="0">
                <a:latin typeface="Times" panose="02020603050405020304" pitchFamily="18" charset="0"/>
                <a:ea typeface="Times New Roman" panose="02020603050405020304" pitchFamily="18" charset="0"/>
              </a:rPr>
              <a:t>) and complementary diffraction measurements for sample characterisation for clathrate hydrates accepted by the subcommittee (M12). 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Clathrate formation of 17D</a:t>
            </a:r>
            <a:r>
              <a:rPr lang="en-GB" sz="1800" baseline="-250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O:TDF already successfully tested at D20; first inelastic measurements foreseen at IN5 in spring 2021; proposal for complementary measurements at Panther (larger </a:t>
            </a:r>
            <a:r>
              <a:rPr lang="en-GB" sz="1800" i="1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) submitted</a:t>
            </a:r>
            <a:endParaRPr lang="en-US" sz="1800" dirty="0">
              <a:latin typeface="Times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GB" sz="1800" dirty="0">
                <a:ea typeface="Times New Roman" panose="02020603050405020304" pitchFamily="18" charset="0"/>
              </a:rPr>
              <a:t>Table of measured absolute values of </a:t>
            </a:r>
            <a:r>
              <a:rPr lang="en-GB" sz="1800" i="1" dirty="0">
                <a:latin typeface="Times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GB" sz="1800" dirty="0">
                <a:latin typeface="Times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800" i="1" dirty="0" err="1">
                <a:latin typeface="Times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GB" sz="1800" dirty="0" err="1">
                <a:latin typeface="Times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800" i="1" dirty="0" err="1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w</a:t>
            </a:r>
            <a:r>
              <a:rPr lang="en-GB" sz="1800" dirty="0">
                <a:latin typeface="Times" panose="02020603050405020304" pitchFamily="18" charset="0"/>
                <a:ea typeface="Times New Roman" panose="02020603050405020304" pitchFamily="18" charset="0"/>
              </a:rPr>
              <a:t>) for clathrate hydrates 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(focus first on the stoichiometric inclusion compounds 17D</a:t>
            </a:r>
            <a:r>
              <a:rPr lang="en-GB" sz="1800" baseline="-250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O:TDF, 17H</a:t>
            </a:r>
            <a:r>
              <a:rPr lang="en-GB" sz="1800" baseline="-250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O:TDF, 17D</a:t>
            </a:r>
            <a:r>
              <a:rPr lang="en-GB" sz="1800" baseline="-250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O:THF, 17H</a:t>
            </a:r>
            <a:r>
              <a:rPr lang="en-GB" sz="1800" baseline="-250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O:THF)</a:t>
            </a:r>
            <a:r>
              <a:rPr lang="en-GB" sz="1800" dirty="0">
                <a:latin typeface="Times" panose="02020603050405020304" pitchFamily="18" charset="0"/>
                <a:ea typeface="Times New Roman" panose="02020603050405020304" pitchFamily="18" charset="0"/>
              </a:rPr>
              <a:t>, including all experimental corrections, provided to WP2, where the results of measurements are combined with computational work to describe the low-energy neutron transport through these materials (M24 or earlier)</a:t>
            </a:r>
            <a:r>
              <a:rPr lang="en-GB" sz="1800" dirty="0">
                <a:ea typeface="Times New Roman" panose="02020603050405020304" pitchFamily="18" charset="0"/>
              </a:rPr>
              <a:t> </a:t>
            </a:r>
            <a:endParaRPr lang="en-US" sz="1800" dirty="0">
              <a:latin typeface="Times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1800" dirty="0">
                <a:ea typeface="Times New Roman" panose="02020603050405020304" pitchFamily="18" charset="0"/>
              </a:rPr>
              <a:t>Table of measured values of neutron transmission through clathrate hydrates, </a:t>
            </a:r>
            <a:r>
              <a:rPr lang="en-GB" sz="1800" dirty="0" err="1">
                <a:ea typeface="Times New Roman" panose="02020603050405020304" pitchFamily="18" charset="0"/>
              </a:rPr>
              <a:t>nano</a:t>
            </a:r>
            <a:r>
              <a:rPr lang="en-GB" sz="1800" dirty="0">
                <a:ea typeface="Times New Roman" panose="02020603050405020304" pitchFamily="18" charset="0"/>
              </a:rPr>
              <a:t>-diamonds and other materials provided to WP2 (M24 or earlier)</a:t>
            </a:r>
            <a:endParaRPr lang="en-US" sz="1800" dirty="0">
              <a:latin typeface="Times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a typeface="Times New Roman" panose="02020603050405020304" pitchFamily="18" charset="0"/>
              </a:rPr>
              <a:t> </a:t>
            </a:r>
            <a:endParaRPr lang="en-US" sz="1800" dirty="0">
              <a:latin typeface="Times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0080"/>
                </a:solidFill>
                <a:latin typeface="ArialNarrow,Bold"/>
                <a:ea typeface="Times New Roman" panose="02020603050405020304" pitchFamily="18" charset="0"/>
                <a:cs typeface="ArialNarrow,Bold"/>
              </a:rPr>
              <a:t>Deliverables </a:t>
            </a:r>
            <a:endParaRPr lang="en-US" sz="1800" b="1" dirty="0">
              <a:solidFill>
                <a:srgbClr val="000080"/>
              </a:solidFill>
              <a:latin typeface="ArialNarrow,Bold"/>
              <a:ea typeface="Times New Roman" panose="02020603050405020304" pitchFamily="18" charset="0"/>
              <a:cs typeface="ArialNarrow,Bold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en-GB" sz="1800" dirty="0">
                <a:ea typeface="Times New Roman" panose="02020603050405020304" pitchFamily="18" charset="0"/>
              </a:rPr>
              <a:t>Devices: for prompt-gamma activation analysis on samples of interest for this project, and a </a:t>
            </a:r>
            <a:r>
              <a:rPr lang="en-GB" sz="1800" dirty="0">
                <a:latin typeface="Times" panose="02020603050405020304" pitchFamily="18" charset="0"/>
                <a:ea typeface="Times New Roman" panose="02020603050405020304" pitchFamily="18" charset="0"/>
              </a:rPr>
              <a:t>generic low-background sample holder</a:t>
            </a:r>
            <a:r>
              <a:rPr lang="en-GB" sz="1800" dirty="0">
                <a:ea typeface="Times New Roman" panose="02020603050405020304" pitchFamily="18" charset="0"/>
              </a:rPr>
              <a:t> (M9)</a:t>
            </a:r>
            <a:endParaRPr lang="en-US" sz="1800" dirty="0">
              <a:latin typeface="Times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en-GB" sz="1800" dirty="0">
                <a:ea typeface="Times New Roman" panose="02020603050405020304" pitchFamily="18" charset="0"/>
              </a:rPr>
              <a:t>Final publication of results of measurements (M36)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rgbClr val="FF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Postdoc selected and to start in January 2021, PhD student position still vacant</a:t>
            </a:r>
            <a:endParaRPr lang="en-GB" sz="1800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1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98" y="1745265"/>
            <a:ext cx="8534030" cy="2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530" y="260648"/>
            <a:ext cx="758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>
                <a:solidFill>
                  <a:srgbClr val="000000"/>
                </a:solidFill>
                <a:latin typeface="+mn-lt"/>
              </a:rPr>
              <a:t>Very Cold Neutrons are useful for everyone: </a:t>
            </a:r>
            <a:endParaRPr lang="fr-FR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340" y="1111608"/>
            <a:ext cx="409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Neutron scattering community: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2270" y="5087069"/>
            <a:ext cx="5844870" cy="1654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Particle physics community: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Counting statistics improvements e.g. for</a:t>
            </a:r>
          </a:p>
          <a:p>
            <a:pPr lvl="2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 neutron-antineutron oscillation experiment</a:t>
            </a:r>
          </a:p>
          <a:p>
            <a:pPr lvl="2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 in-beam neutron EDM experiments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530" y="4325034"/>
            <a:ext cx="847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333CC"/>
                </a:solidFill>
                <a:latin typeface="Calibri" panose="020F0502020204030204" pitchFamily="34" charset="0"/>
              </a:rPr>
              <a:t>From proceedings of workshop on application of a VCN source at Argonne, 2005</a:t>
            </a:r>
            <a:endParaRPr lang="fr-FR" sz="2000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5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6293" y="116632"/>
            <a:ext cx="5133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How to get cool neutrons?</a:t>
            </a:r>
            <a:endParaRPr lang="fr-FR" sz="3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26693" name="Object 5"/>
          <p:cNvGraphicFramePr>
            <a:graphicFrameLocks noChangeAspect="1"/>
          </p:cNvGraphicFramePr>
          <p:nvPr/>
        </p:nvGraphicFramePr>
        <p:xfrm>
          <a:off x="1450257" y="2664295"/>
          <a:ext cx="6146079" cy="429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8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257" y="2664295"/>
                        <a:ext cx="6146079" cy="4293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499053"/>
              </p:ext>
            </p:extLst>
          </p:nvPr>
        </p:nvGraphicFramePr>
        <p:xfrm>
          <a:off x="6012160" y="260648"/>
          <a:ext cx="2952328" cy="207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958"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>
                          <a:latin typeface="Calibri" panose="020F0502020204030204" pitchFamily="34" charset="0"/>
                          <a:sym typeface="Symbol"/>
                        </a:rPr>
                        <a:t></a:t>
                      </a:r>
                      <a:r>
                        <a:rPr lang="fr-FR" dirty="0">
                          <a:latin typeface="Calibri" panose="020F0502020204030204" pitchFamily="34" charset="0"/>
                          <a:sym typeface="Symbol"/>
                        </a:rPr>
                        <a:t> (nm)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baseline="-25000" dirty="0" err="1"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dirty="0">
                          <a:latin typeface="Calibri" panose="020F0502020204030204" pitchFamily="34" charset="0"/>
                        </a:rPr>
                        <a:t> (K)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thermal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0.18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300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0.5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30-100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very 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&gt; 1.5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&lt; 4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ultra 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&gt; 50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“0.002”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5801" y="877665"/>
            <a:ext cx="4855816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Moderation: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 slowdown with many inelastic interactions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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thermal equilibrium with cold medium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 needs weakly absorbing cold medium with 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    good scattering cross sections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Curved Up Arrow 30"/>
          <p:cNvSpPr/>
          <p:nvPr/>
        </p:nvSpPr>
        <p:spPr>
          <a:xfrm rot="11195544">
            <a:off x="4406194" y="5323253"/>
            <a:ext cx="1368152" cy="360040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12978767">
            <a:off x="3187880" y="4796068"/>
            <a:ext cx="889701" cy="323616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7069" y="4464495"/>
            <a:ext cx="2807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Moderation: compression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</a:rPr>
              <a:t>of full neutron spectrum</a:t>
            </a:r>
          </a:p>
        </p:txBody>
      </p:sp>
    </p:spTree>
    <p:extLst>
      <p:ext uri="{BB962C8B-B14F-4D97-AF65-F5344CB8AC3E}">
        <p14:creationId xmlns:p14="http://schemas.microsoft.com/office/powerpoint/2010/main" val="115166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83558"/>
              </p:ext>
            </p:extLst>
          </p:nvPr>
        </p:nvGraphicFramePr>
        <p:xfrm>
          <a:off x="6012160" y="260648"/>
          <a:ext cx="2952328" cy="207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958"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>
                          <a:latin typeface="Calibri" panose="020F0502020204030204" pitchFamily="34" charset="0"/>
                          <a:sym typeface="Symbol"/>
                        </a:rPr>
                        <a:t></a:t>
                      </a:r>
                      <a:r>
                        <a:rPr lang="fr-FR" dirty="0">
                          <a:latin typeface="Calibri" panose="020F0502020204030204" pitchFamily="34" charset="0"/>
                          <a:sym typeface="Symbol"/>
                        </a:rPr>
                        <a:t> (nm)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baseline="-25000" dirty="0" err="1"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dirty="0">
                          <a:latin typeface="Calibri" panose="020F0502020204030204" pitchFamily="34" charset="0"/>
                        </a:rPr>
                        <a:t> (K)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thermal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0.18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300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0.5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30-100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very 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&gt; 1.5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&lt; 4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66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</a:rPr>
                        <a:t>ultra cold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&gt; 50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</a:rPr>
                        <a:t>“0.002”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7941" y="260648"/>
            <a:ext cx="4005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thermal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 cold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 liquid H</a:t>
            </a:r>
            <a:r>
              <a:rPr lang="en-GB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and D</a:t>
            </a:r>
            <a:r>
              <a:rPr lang="en-GB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cold sources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     (</a:t>
            </a:r>
            <a:r>
              <a:rPr lang="en-GB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quasielastic</a:t>
            </a:r>
            <a:r>
              <a:rPr lang="en-GB" u="sng" dirty="0">
                <a:solidFill>
                  <a:srgbClr val="000000"/>
                </a:solidFill>
                <a:latin typeface="Calibri" panose="020F0502020204030204" pitchFamily="34" charset="0"/>
              </a:rPr>
              <a:t> scattering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 solid methane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     (</a:t>
            </a:r>
            <a:r>
              <a:rPr lang="en-GB" u="sng" dirty="0">
                <a:solidFill>
                  <a:srgbClr val="000000"/>
                </a:solidFill>
                <a:latin typeface="Calibri" panose="020F0502020204030204" pitchFamily="34" charset="0"/>
              </a:rPr>
              <a:t>molecular rotations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941" y="4653136"/>
            <a:ext cx="5583580" cy="1990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thermal/cold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 very cold?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u="sng" dirty="0">
                <a:solidFill>
                  <a:srgbClr val="000000"/>
                </a:solidFill>
                <a:latin typeface="Calibri" panose="020F0502020204030204" pitchFamily="34" charset="0"/>
              </a:rPr>
              <a:t>phonons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kinematic restriction due to dispersion</a:t>
            </a:r>
          </a:p>
          <a:p>
            <a:pPr>
              <a:spcAft>
                <a:spcPts val="600"/>
              </a:spcAft>
            </a:pP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     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&lt; 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GB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 &amp;  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&lt; </a:t>
            </a:r>
            <a:r>
              <a:rPr lang="en-GB" i="1" dirty="0" err="1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GB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GB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GB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:  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 </a:t>
            </a:r>
            <a:r>
              <a:rPr lang="en-GB" baseline="-25000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1-phonon-emission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  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E</a:t>
            </a:r>
            <a:r>
              <a:rPr lang="en-GB" baseline="30000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 -3</a:t>
            </a:r>
            <a:endParaRPr lang="en-GB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11154"/>
            <a:ext cx="2627490" cy="369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33806" y="6263070"/>
            <a:ext cx="1798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000000"/>
                </a:solidFill>
              </a:rPr>
              <a:t>Gurevich</a:t>
            </a:r>
            <a:r>
              <a:rPr lang="en-GB" sz="1400" dirty="0">
                <a:solidFill>
                  <a:srgbClr val="000000"/>
                </a:solidFill>
              </a:rPr>
              <a:t> and Tarasov,</a:t>
            </a:r>
          </a:p>
          <a:p>
            <a:pPr algn="ctr"/>
            <a:r>
              <a:rPr lang="en-GB" sz="1600" i="1" dirty="0">
                <a:solidFill>
                  <a:srgbClr val="000000"/>
                </a:solidFill>
              </a:rPr>
              <a:t>Slow Neutrons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367" b="13349"/>
          <a:stretch/>
        </p:blipFill>
        <p:spPr>
          <a:xfrm>
            <a:off x="2483768" y="2852936"/>
            <a:ext cx="2758876" cy="145432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8898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326405" y="4136724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90501" y="4136724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stCxn id="11" idx="6"/>
            <a:endCxn id="12" idx="2"/>
          </p:cNvCxnSpPr>
          <p:nvPr/>
        </p:nvCxnSpPr>
        <p:spPr>
          <a:xfrm>
            <a:off x="4614437" y="4280740"/>
            <a:ext cx="576064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 rot="16200000" flipH="1">
            <a:off x="4828327" y="3933057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6200000" flipH="1">
            <a:off x="4828327" y="4198509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4237" y="4136724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78333" y="4136724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>
            <a:stCxn id="16" idx="6"/>
            <a:endCxn id="17" idx="2"/>
          </p:cNvCxnSpPr>
          <p:nvPr/>
        </p:nvCxnSpPr>
        <p:spPr>
          <a:xfrm>
            <a:off x="3102269" y="4280740"/>
            <a:ext cx="576064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 rot="5400000">
            <a:off x="3316159" y="3933057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3316159" y="4198509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69254" y="4832090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33350" y="4832090"/>
            <a:ext cx="288032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>
            <a:stCxn id="21" idx="6"/>
            <a:endCxn id="22" idx="2"/>
          </p:cNvCxnSpPr>
          <p:nvPr/>
        </p:nvCxnSpPr>
        <p:spPr>
          <a:xfrm>
            <a:off x="3857286" y="4976106"/>
            <a:ext cx="576064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 rot="10800000" flipH="1">
            <a:off x="3954008" y="4725145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10800000" flipH="1">
            <a:off x="4194745" y="4725145"/>
            <a:ext cx="144016" cy="432048"/>
          </a:xfrm>
          <a:prstGeom prst="downArrow">
            <a:avLst>
              <a:gd name="adj1" fmla="val 55720"/>
              <a:gd name="adj2" fmla="val 83176"/>
            </a:avLst>
          </a:prstGeom>
          <a:solidFill>
            <a:srgbClr val="00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13488" y="2487523"/>
                <a:ext cx="6986208" cy="869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dirty="0">
                    <a:solidFill>
                      <a:srgbClr val="000000"/>
                    </a:solidFill>
                    <a:latin typeface="+mn-lt"/>
                  </a:rPr>
                  <a:t>O</a:t>
                </a:r>
                <a:r>
                  <a:rPr lang="en-GB" baseline="-25000" dirty="0">
                    <a:solidFill>
                      <a:srgbClr val="000000"/>
                    </a:solidFill>
                    <a:latin typeface="+mn-lt"/>
                  </a:rPr>
                  <a:t>2</a:t>
                </a:r>
                <a:r>
                  <a:rPr lang="en-GB" dirty="0">
                    <a:solidFill>
                      <a:srgbClr val="000000"/>
                    </a:solidFill>
                    <a:latin typeface="+mn-lt"/>
                  </a:rPr>
                  <a:t> is paramagnetic and has a triplet </a:t>
                </a:r>
                <a:r>
                  <a:rPr lang="en-GB" dirty="0">
                    <a:solidFill>
                      <a:schemeClr val="accent6"/>
                    </a:solidFill>
                    <a:latin typeface="+mn-lt"/>
                  </a:rPr>
                  <a:t>zero-field splitting</a:t>
                </a:r>
                <a:r>
                  <a:rPr lang="en-GB" dirty="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≈0.4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88" y="2487523"/>
                <a:ext cx="6986208" cy="869469"/>
              </a:xfrm>
              <a:prstGeom prst="rect">
                <a:avLst/>
              </a:prstGeom>
              <a:blipFill>
                <a:blip r:embed="rId2"/>
                <a:stretch>
                  <a:fillRect l="-1396" t="-559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411760" y="3861048"/>
            <a:ext cx="9524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34587" y="3861048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rgbClr val="000000"/>
                </a:solidFill>
              </a:rPr>
              <a:t>E</a:t>
            </a:r>
            <a:r>
              <a:rPr lang="en-GB" i="1" baseline="-25000" dirty="0" err="1">
                <a:solidFill>
                  <a:srgbClr val="000000"/>
                </a:solidFill>
              </a:rPr>
              <a:t>m</a:t>
            </a:r>
            <a:endParaRPr lang="fr-FR" i="1" baseline="-25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67944" y="5847655"/>
            <a:ext cx="431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…and it’s there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without </a:t>
            </a:r>
            <a:r>
              <a:rPr lang="en-GB" b="1" i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-field !</a:t>
            </a:r>
            <a:endParaRPr lang="fr-FR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4019" y="478786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GB" sz="1800" b="1" dirty="0">
                <a:solidFill>
                  <a:srgbClr val="000000"/>
                </a:solidFill>
                <a:latin typeface="Times New Roman"/>
              </a:rPr>
              <a:t> = 0</a:t>
            </a:r>
            <a:endParaRPr lang="fr-FR" sz="180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77397" y="407707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GB" sz="1800" b="1" dirty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GB" sz="1800" b="1" dirty="0">
                <a:solidFill>
                  <a:srgbClr val="000000"/>
                </a:solidFill>
                <a:latin typeface="Times New Roman"/>
                <a:sym typeface="Symbol"/>
              </a:rPr>
              <a:t></a:t>
            </a:r>
            <a:r>
              <a:rPr lang="en-GB" sz="1800" b="1" dirty="0">
                <a:solidFill>
                  <a:srgbClr val="000000"/>
                </a:solidFill>
                <a:latin typeface="Times New Roman"/>
              </a:rPr>
              <a:t>1</a:t>
            </a:r>
            <a:endParaRPr lang="fr-FR" sz="180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1430" y="296069"/>
            <a:ext cx="758893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better use incoherent scattering by local modes</a:t>
            </a:r>
          </a:p>
          <a:p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(1) molecular rotations</a:t>
            </a:r>
          </a:p>
          <a:p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(2) </a:t>
            </a:r>
            <a:r>
              <a:rPr lang="en-GB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librational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(Einstein) modes of confined molecules</a:t>
            </a:r>
          </a:p>
          <a:p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(3) weakly absorbing paramagnetic species:</a:t>
            </a:r>
            <a:endParaRPr lang="fr-FR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athrate-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43244"/>
            <a:ext cx="4891379" cy="36004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 descr="clathrate-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31602"/>
            <a:ext cx="2664296" cy="20315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 descr="clathrate-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1445" y="2204864"/>
            <a:ext cx="1683043" cy="21099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195278" y="207136"/>
            <a:ext cx="883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Solid oxygen is antiferromagnetic at low </a:t>
            </a:r>
            <a:r>
              <a:rPr lang="en-GB" i="1" dirty="0">
                <a:latin typeface="Calibri" panose="020F0502020204030204" pitchFamily="34" charset="0"/>
              </a:rPr>
              <a:t>T</a:t>
            </a:r>
            <a:r>
              <a:rPr lang="en-GB" dirty="0">
                <a:latin typeface="Calibri" panose="020F0502020204030204" pitchFamily="34" charset="0"/>
              </a:rPr>
              <a:t>  (dispersion and dangerous)</a:t>
            </a:r>
            <a:endParaRPr lang="en-GB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5278" y="843096"/>
                <a:ext cx="6263318" cy="236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3200" dirty="0">
                    <a:latin typeface="Calibri" panose="020F0502020204030204" pitchFamily="34" charset="0"/>
                  </a:rPr>
                  <a:t>O</a:t>
                </a:r>
                <a:r>
                  <a:rPr lang="en-GB" sz="3200" baseline="-25000" dirty="0">
                    <a:latin typeface="Calibri" panose="020F0502020204030204" pitchFamily="34" charset="0"/>
                  </a:rPr>
                  <a:t>2</a:t>
                </a:r>
                <a:r>
                  <a:rPr lang="en-GB" sz="3200" dirty="0">
                    <a:latin typeface="Calibri" panose="020F0502020204030204" pitchFamily="34" charset="0"/>
                  </a:rPr>
                  <a:t> hydrate clathrate: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dirty="0">
                    <a:latin typeface="Calibri" panose="020F0502020204030204" pitchFamily="34" charset="0"/>
                  </a:rPr>
                  <a:t>O</a:t>
                </a:r>
                <a:r>
                  <a:rPr lang="en-GB" baseline="-25000" dirty="0">
                    <a:latin typeface="Calibri" panose="020F0502020204030204" pitchFamily="34" charset="0"/>
                  </a:rPr>
                  <a:t>2</a:t>
                </a:r>
                <a:r>
                  <a:rPr lang="en-GB" dirty="0">
                    <a:latin typeface="Calibri" panose="020F0502020204030204" pitchFamily="34" charset="0"/>
                  </a:rPr>
                  <a:t> density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4.2×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ccm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</a:rPr>
                  <a:t> (90 % cage filling)</a:t>
                </a:r>
              </a:p>
              <a:p>
                <a:pPr marL="342900" indent="-342900">
                  <a:spcAft>
                    <a:spcPts val="300"/>
                  </a:spcAft>
                  <a:buFont typeface="Symbol" panose="05050102010706020507" pitchFamily="18" charset="2"/>
                  <a:buChar char="®"/>
                </a:pPr>
                <a:r>
                  <a:rPr lang="en-GB" dirty="0">
                    <a:latin typeface="Calibri" panose="020F0502020204030204" pitchFamily="34" charset="0"/>
                    <a:sym typeface="Symbol" panose="05050102010706020507" pitchFamily="18" charset="2"/>
                  </a:rPr>
                  <a:t> stays paramagnetic at liquid-He temperatures</a:t>
                </a:r>
              </a:p>
              <a:p>
                <a:pPr marL="342900" indent="-342900">
                  <a:spcAft>
                    <a:spcPts val="300"/>
                  </a:spcAft>
                  <a:buFont typeface="Symbol" panose="05050102010706020507" pitchFamily="18" charset="2"/>
                  <a:buChar char="®"/>
                </a:pPr>
                <a:r>
                  <a:rPr lang="en-GB" dirty="0">
                    <a:latin typeface="Calibri" panose="020F0502020204030204" pitchFamily="34" charset="0"/>
                    <a:sym typeface="Symbol" panose="05050102010706020507" pitchFamily="18" charset="2"/>
                  </a:rPr>
                  <a:t> metastable (not explosive)</a:t>
                </a:r>
              </a:p>
              <a:p>
                <a:pPr marL="342900" indent="-342900">
                  <a:buFont typeface="Symbol" panose="05050102010706020507" pitchFamily="18" charset="2"/>
                  <a:buChar char="®"/>
                </a:pPr>
                <a:r>
                  <a:rPr lang="en-GB" dirty="0">
                    <a:latin typeface="Calibri" panose="020F0502020204030204" pitchFamily="34" charset="0"/>
                    <a:sym typeface="Symbol" panose="05050102010706020507" pitchFamily="18" charset="2"/>
                  </a:rPr>
                  <a:t> neutron survival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0.1 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s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</a:rPr>
                  <a:t> if fully deuterated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78" y="843096"/>
                <a:ext cx="6263318" cy="2369880"/>
              </a:xfrm>
              <a:prstGeom prst="rect">
                <a:avLst/>
              </a:prstGeom>
              <a:blipFill rotWithShape="0">
                <a:blip r:embed="rId5"/>
                <a:stretch>
                  <a:fillRect l="-2434" t="-3342" r="-974" b="-4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21227" y="4353254"/>
            <a:ext cx="26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Methane hydrate clathrate</a:t>
            </a:r>
          </a:p>
        </p:txBody>
      </p:sp>
    </p:spTree>
    <p:extLst>
      <p:ext uri="{BB962C8B-B14F-4D97-AF65-F5344CB8AC3E}">
        <p14:creationId xmlns:p14="http://schemas.microsoft.com/office/powerpoint/2010/main" val="400698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61" y="116632"/>
            <a:ext cx="870584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600" dirty="0">
                <a:latin typeface="Calibri" panose="020F0502020204030204" pitchFamily="34" charset="0"/>
              </a:rPr>
              <a:t>First experiments on O2 clathrate done at D20, IN4, IN6 and D7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Calibri" panose="020F0502020204030204" pitchFamily="34" charset="0"/>
              </a:rPr>
              <a:t>(exp. Team: A. </a:t>
            </a:r>
            <a:r>
              <a:rPr lang="en-GB" sz="1800" dirty="0" err="1">
                <a:latin typeface="Calibri" panose="020F0502020204030204" pitchFamily="34" charset="0"/>
              </a:rPr>
              <a:t>Falenty</a:t>
            </a:r>
            <a:r>
              <a:rPr lang="en-GB" sz="1800" dirty="0">
                <a:latin typeface="Calibri" panose="020F0502020204030204" pitchFamily="34" charset="0"/>
              </a:rPr>
              <a:t>, T. Hansen, M. </a:t>
            </a:r>
            <a:r>
              <a:rPr lang="en-GB" sz="1800" dirty="0" err="1">
                <a:latin typeface="Calibri" panose="020F0502020204030204" pitchFamily="34" charset="0"/>
              </a:rPr>
              <a:t>Koza</a:t>
            </a:r>
            <a:r>
              <a:rPr lang="en-GB" sz="1800" dirty="0">
                <a:latin typeface="Calibri" panose="020F0502020204030204" pitchFamily="34" charset="0"/>
              </a:rPr>
              <a:t>, W. </a:t>
            </a:r>
            <a:r>
              <a:rPr lang="en-GB" sz="1800" dirty="0" err="1">
                <a:latin typeface="Calibri" panose="020F0502020204030204" pitchFamily="34" charset="0"/>
              </a:rPr>
              <a:t>Kuhs</a:t>
            </a:r>
            <a:r>
              <a:rPr lang="en-GB" sz="1800" dirty="0">
                <a:latin typeface="Calibri" panose="020F0502020204030204" pitchFamily="34" charset="0"/>
              </a:rPr>
              <a:t>, OZ)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t="6548" r="17457" b="10739"/>
          <a:stretch/>
        </p:blipFill>
        <p:spPr>
          <a:xfrm>
            <a:off x="1967136" y="1523892"/>
            <a:ext cx="5341168" cy="417232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6881522" y="569172"/>
            <a:ext cx="504056" cy="10081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75951" y="5693186"/>
            <a:ext cx="246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Energy transfer (</a:t>
            </a:r>
            <a:r>
              <a:rPr lang="en-GB" sz="2000" dirty="0" err="1">
                <a:latin typeface="Calibri" panose="020F0502020204030204" pitchFamily="34" charset="0"/>
              </a:rPr>
              <a:t>meV</a:t>
            </a:r>
            <a:r>
              <a:rPr lang="en-GB" sz="20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820863" y="3507730"/>
            <a:ext cx="1853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Scattering angle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432" y="6310481"/>
            <a:ext cx="85580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Calibri" panose="020F0502020204030204" pitchFamily="34" charset="0"/>
                <a:sym typeface="Wingdings" panose="05000000000000000000" pitchFamily="2" charset="2"/>
              </a:rPr>
              <a:t> shows</a:t>
            </a:r>
            <a:r>
              <a:rPr lang="en-GB" sz="2200" dirty="0">
                <a:latin typeface="Calibri" panose="020F0502020204030204" pitchFamily="34" charset="0"/>
              </a:rPr>
              <a:t> dispersion-free excitation at 0.4 </a:t>
            </a:r>
            <a:r>
              <a:rPr lang="en-GB" sz="2200" dirty="0" err="1">
                <a:latin typeface="Calibri" panose="020F0502020204030204" pitchFamily="34" charset="0"/>
              </a:rPr>
              <a:t>meV</a:t>
            </a:r>
            <a:r>
              <a:rPr lang="en-GB" sz="2200" dirty="0">
                <a:latin typeface="Calibri" panose="020F0502020204030204" pitchFamily="34" charset="0"/>
              </a:rPr>
              <a:t> with magnetic form factor</a:t>
            </a:r>
          </a:p>
        </p:txBody>
      </p:sp>
    </p:spTree>
    <p:extLst>
      <p:ext uri="{BB962C8B-B14F-4D97-AF65-F5344CB8AC3E}">
        <p14:creationId xmlns:p14="http://schemas.microsoft.com/office/powerpoint/2010/main" val="203274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1" y="1052736"/>
            <a:ext cx="8630886" cy="4820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207695"/>
            <a:ext cx="8493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Magnetic intensity seems in agreement with theoretical 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061" y="116632"/>
            <a:ext cx="870584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600" dirty="0">
                <a:latin typeface="Calibri" panose="020F0502020204030204" pitchFamily="34" charset="0"/>
              </a:rPr>
              <a:t>First experiments on O2 clathrate done at D20, IN4, IN6 and D7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Calibri" panose="020F0502020204030204" pitchFamily="34" charset="0"/>
              </a:rPr>
              <a:t>(exp. Team: A. </a:t>
            </a:r>
            <a:r>
              <a:rPr lang="en-GB" sz="1800" dirty="0" err="1">
                <a:latin typeface="Calibri" panose="020F0502020204030204" pitchFamily="34" charset="0"/>
              </a:rPr>
              <a:t>Falenty</a:t>
            </a:r>
            <a:r>
              <a:rPr lang="en-GB" sz="1800" dirty="0">
                <a:latin typeface="Calibri" panose="020F0502020204030204" pitchFamily="34" charset="0"/>
              </a:rPr>
              <a:t>, T. Hansen, M. </a:t>
            </a:r>
            <a:r>
              <a:rPr lang="en-GB" sz="1800" dirty="0" err="1">
                <a:latin typeface="Calibri" panose="020F0502020204030204" pitchFamily="34" charset="0"/>
              </a:rPr>
              <a:t>Koza</a:t>
            </a:r>
            <a:r>
              <a:rPr lang="en-GB" sz="1800" dirty="0">
                <a:latin typeface="Calibri" panose="020F0502020204030204" pitchFamily="34" charset="0"/>
              </a:rPr>
              <a:t>, W. </a:t>
            </a:r>
            <a:r>
              <a:rPr lang="en-GB" sz="1800" dirty="0" err="1">
                <a:latin typeface="Calibri" panose="020F0502020204030204" pitchFamily="34" charset="0"/>
              </a:rPr>
              <a:t>Kuhs</a:t>
            </a:r>
            <a:r>
              <a:rPr lang="en-GB" sz="1800" dirty="0">
                <a:latin typeface="Calibri" panose="020F0502020204030204" pitchFamily="34" charset="0"/>
              </a:rPr>
              <a:t>, OZ) </a:t>
            </a:r>
          </a:p>
        </p:txBody>
      </p:sp>
    </p:spTree>
    <p:extLst>
      <p:ext uri="{BB962C8B-B14F-4D97-AF65-F5344CB8AC3E}">
        <p14:creationId xmlns:p14="http://schemas.microsoft.com/office/powerpoint/2010/main" val="371199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7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24990"/>
              </p:ext>
            </p:extLst>
          </p:nvPr>
        </p:nvGraphicFramePr>
        <p:xfrm>
          <a:off x="797878" y="1273571"/>
          <a:ext cx="7518538" cy="525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6307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78" y="1273571"/>
                        <a:ext cx="7518538" cy="525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rved Up Arrow 4"/>
          <p:cNvSpPr/>
          <p:nvPr/>
        </p:nvSpPr>
        <p:spPr>
          <a:xfrm rot="10800000">
            <a:off x="4753089" y="2262381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10800000">
            <a:off x="2051720" y="1988840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10800000">
            <a:off x="2399403" y="1484784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10800000">
            <a:off x="2747086" y="1328411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0800000">
            <a:off x="3109260" y="1316054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10800000">
            <a:off x="3419872" y="1412776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0800000">
            <a:off x="3744977" y="1573998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10800000">
            <a:off x="4092658" y="1751112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>
            <a:off x="4427984" y="2002368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0800000">
            <a:off x="5088413" y="2492895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0800000">
            <a:off x="5436096" y="2733634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10800000">
            <a:off x="5796136" y="2962015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0800000">
            <a:off x="6131462" y="3188262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10800000">
            <a:off x="6468922" y="3381706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0800000">
            <a:off x="6804248" y="3573016"/>
            <a:ext cx="442269" cy="432048"/>
          </a:xfrm>
          <a:prstGeom prst="curvedUpArrow">
            <a:avLst>
              <a:gd name="adj1" fmla="val 1288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923" y="116632"/>
            <a:ext cx="7975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Neutron slowdown in medium at sufficiently low temperature,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GB" i="1" dirty="0" err="1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GB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GB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 &lt; </a:t>
            </a:r>
            <a:r>
              <a:rPr lang="en-GB" i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GB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 *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sym typeface="Symbol"/>
              </a:rPr>
              <a:t> 4.6 K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for zero-field splitting in molecular O</a:t>
            </a:r>
            <a:r>
              <a:rPr lang="en-GB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: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6381328"/>
            <a:ext cx="835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see </a:t>
            </a:r>
            <a:r>
              <a:rPr lang="de-DE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Phys. Rev. C </a:t>
            </a:r>
            <a:r>
              <a:rPr lang="de-DE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93</a:t>
            </a:r>
            <a:r>
              <a:rPr lang="de-DE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035503 (2016) 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for analysis of slowdown in infinite medium</a:t>
            </a:r>
            <a:endParaRPr lang="de-DE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37530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oper Md BT"/>
        <a:ea typeface=""/>
        <a:cs typeface=""/>
      </a:majorFont>
      <a:minorFont>
        <a:latin typeface="Cooper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1" u="none" strike="noStrike" cap="none" normalizeH="0" baseline="0" smtClean="0">
            <a:ln>
              <a:noFill/>
            </a:ln>
            <a:solidFill>
              <a:srgbClr val="CC0066"/>
            </a:solidFill>
            <a:effectLst/>
            <a:latin typeface="Cooper Md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1" u="none" strike="noStrike" cap="none" normalizeH="0" baseline="0" smtClean="0">
            <a:ln>
              <a:noFill/>
            </a:ln>
            <a:solidFill>
              <a:srgbClr val="CC0066"/>
            </a:solidFill>
            <a:effectLst/>
            <a:latin typeface="Cooper Md BT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31955</TotalTime>
  <Words>1004</Words>
  <Application>Microsoft Macintosh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ArialNarrow,Bold</vt:lpstr>
      <vt:lpstr>Calibri</vt:lpstr>
      <vt:lpstr>Calibri Light</vt:lpstr>
      <vt:lpstr>Cambria Math</vt:lpstr>
      <vt:lpstr>Comic Sans MS</vt:lpstr>
      <vt:lpstr>Cooper Md BT</vt:lpstr>
      <vt:lpstr>Symbol</vt:lpstr>
      <vt:lpstr>Times</vt:lpstr>
      <vt:lpstr>Times New Roman</vt:lpstr>
      <vt:lpstr>Wingdings</vt:lpstr>
      <vt:lpstr>1_Standarddesign</vt:lpstr>
      <vt:lpstr>2_Standarddesign</vt:lpstr>
      <vt:lpstr>4_Standarddesign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Physik-Department E18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physics with ultra-cold neutrons</dc:title>
  <dc:creator>Oliver Zimmer</dc:creator>
  <cp:lastModifiedBy>Adrameh</cp:lastModifiedBy>
  <cp:revision>723</cp:revision>
  <dcterms:created xsi:type="dcterms:W3CDTF">2006-04-28T16:23:20Z</dcterms:created>
  <dcterms:modified xsi:type="dcterms:W3CDTF">2020-10-28T07:59:31Z</dcterms:modified>
</cp:coreProperties>
</file>